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256" r:id="rId2"/>
    <p:sldId id="531" r:id="rId3"/>
    <p:sldId id="442" r:id="rId4"/>
    <p:sldId id="490" r:id="rId5"/>
    <p:sldId id="528" r:id="rId6"/>
    <p:sldId id="529" r:id="rId7"/>
    <p:sldId id="530" r:id="rId8"/>
    <p:sldId id="309" r:id="rId9"/>
    <p:sldId id="493" r:id="rId10"/>
    <p:sldId id="532" r:id="rId11"/>
    <p:sldId id="536" r:id="rId12"/>
    <p:sldId id="537" r:id="rId13"/>
    <p:sldId id="542" r:id="rId14"/>
    <p:sldId id="534" r:id="rId15"/>
    <p:sldId id="540" r:id="rId16"/>
    <p:sldId id="541" r:id="rId17"/>
    <p:sldId id="543" r:id="rId18"/>
    <p:sldId id="544" r:id="rId19"/>
    <p:sldId id="548" r:id="rId20"/>
    <p:sldId id="549" r:id="rId21"/>
    <p:sldId id="550" r:id="rId22"/>
    <p:sldId id="551" r:id="rId23"/>
    <p:sldId id="552" r:id="rId24"/>
    <p:sldId id="553" r:id="rId25"/>
    <p:sldId id="545" r:id="rId26"/>
    <p:sldId id="555" r:id="rId27"/>
    <p:sldId id="554" r:id="rId28"/>
    <p:sldId id="535" r:id="rId29"/>
    <p:sldId id="538" r:id="rId30"/>
    <p:sldId id="539" r:id="rId31"/>
    <p:sldId id="533" r:id="rId32"/>
    <p:sldId id="559" r:id="rId33"/>
    <p:sldId id="556" r:id="rId34"/>
    <p:sldId id="557" r:id="rId35"/>
    <p:sldId id="558" r:id="rId36"/>
    <p:sldId id="560" r:id="rId37"/>
    <p:sldId id="561" r:id="rId38"/>
    <p:sldId id="562" r:id="rId39"/>
    <p:sldId id="563" r:id="rId40"/>
    <p:sldId id="565" r:id="rId41"/>
    <p:sldId id="504" r:id="rId42"/>
    <p:sldId id="507" r:id="rId43"/>
    <p:sldId id="505" r:id="rId4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BDFC831-AA72-4B18-A892-BE1F4457885A}">
          <p14:sldIdLst>
            <p14:sldId id="256"/>
            <p14:sldId id="531"/>
          </p14:sldIdLst>
        </p14:section>
        <p14:section name="前回の復習" id="{5FA75469-B7C0-45B8-BF02-88549B607410}">
          <p14:sldIdLst>
            <p14:sldId id="442"/>
            <p14:sldId id="490"/>
            <p14:sldId id="528"/>
            <p14:sldId id="529"/>
            <p14:sldId id="530"/>
            <p14:sldId id="309"/>
            <p14:sldId id="493"/>
          </p14:sldIdLst>
        </p14:section>
        <p14:section name="Wordの基本" id="{AB8FAF74-4A51-4D61-B1E9-5C73C153EE6B}">
          <p14:sldIdLst>
            <p14:sldId id="532"/>
            <p14:sldId id="536"/>
            <p14:sldId id="537"/>
            <p14:sldId id="542"/>
            <p14:sldId id="534"/>
            <p14:sldId id="540"/>
            <p14:sldId id="541"/>
            <p14:sldId id="543"/>
            <p14:sldId id="544"/>
            <p14:sldId id="548"/>
            <p14:sldId id="549"/>
            <p14:sldId id="550"/>
            <p14:sldId id="551"/>
            <p14:sldId id="552"/>
            <p14:sldId id="553"/>
            <p14:sldId id="545"/>
            <p14:sldId id="555"/>
            <p14:sldId id="554"/>
          </p14:sldIdLst>
        </p14:section>
        <p14:section name="レポートの基本" id="{7E712E15-92EC-4B48-B0E3-A9EE1E31547D}">
          <p14:sldIdLst>
            <p14:sldId id="535"/>
            <p14:sldId id="538"/>
            <p14:sldId id="539"/>
            <p14:sldId id="533"/>
            <p14:sldId id="559"/>
            <p14:sldId id="556"/>
            <p14:sldId id="557"/>
            <p14:sldId id="558"/>
            <p14:sldId id="560"/>
            <p14:sldId id="561"/>
            <p14:sldId id="562"/>
            <p14:sldId id="563"/>
            <p14:sldId id="565"/>
          </p14:sldIdLst>
        </p14:section>
        <p14:section name="まとめ" id="{BD1CA14F-BA0C-401D-890C-E611ABE56D9B}">
          <p14:sldIdLst>
            <p14:sldId id="504"/>
            <p14:sldId id="507"/>
            <p14:sldId id="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FFFF99"/>
    <a:srgbClr val="99FF99"/>
    <a:srgbClr val="99CCFF"/>
    <a:srgbClr val="7F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6716" autoAdjust="0"/>
  </p:normalViewPr>
  <p:slideViewPr>
    <p:cSldViewPr snapToGrid="0" snapToObjects="1">
      <p:cViewPr varScale="1">
        <p:scale>
          <a:sx n="126" d="100"/>
          <a:sy n="126" d="100"/>
        </p:scale>
        <p:origin x="41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2019/6/6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パソコンの基本操作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810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報告するぐらいなんだから、何かしら目的や主張があるのが一般的</a:t>
            </a:r>
            <a:endParaRPr kumimoji="1" lang="en-US" altLang="ja-JP" dirty="0"/>
          </a:p>
          <a:p>
            <a:r>
              <a:rPr kumimoji="1" lang="ja-JP" altLang="en-US" dirty="0"/>
              <a:t>授業のレポートだとこれが他人から与えられるせいでいまい</a:t>
            </a:r>
            <a:r>
              <a:rPr kumimoji="1" lang="ja-JP" altLang="en-US" dirty="0" err="1"/>
              <a:t>ち</a:t>
            </a:r>
            <a:r>
              <a:rPr kumimoji="1" lang="ja-JP" altLang="en-US" dirty="0"/>
              <a:t>面白味にかける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学術的な論文の場合は、最先端の研究をしなければならないので、他に対する有用性を示す必要あり</a:t>
            </a:r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13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/>
              <a:t>製作者情報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情報処理技法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I)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第８回：</a:t>
            </a:r>
            <a:r>
              <a:rPr lang="en-US" altLang="ja-JP" dirty="0"/>
              <a:t>Word</a:t>
            </a:r>
            <a:r>
              <a:rPr lang="ja-JP" altLang="en-US" dirty="0"/>
              <a:t>（</a:t>
            </a:r>
            <a:r>
              <a:rPr lang="en-US" altLang="ja-JP" dirty="0"/>
              <a:t>1/2</a:t>
            </a:r>
            <a:r>
              <a:rPr lang="ja-JP" altLang="en-US" dirty="0"/>
              <a:t>）</a:t>
            </a:r>
            <a:endParaRPr lang="en-US" altLang="ja-JP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r>
              <a:rPr lang="ja-JP" altLang="en-US" dirty="0"/>
              <a:t> 情報アーキテクチャ専攻</a:t>
            </a:r>
            <a:endParaRPr lang="en-US" altLang="ja-JP" dirty="0"/>
          </a:p>
          <a:p>
            <a:r>
              <a:rPr kumimoji="1" lang="ja-JP" altLang="en-US" dirty="0"/>
              <a:t>助教　　柴田　淳司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</a:t>
            </a:fld>
            <a:endParaRPr kumimoji="0"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FB5444A7-A69E-4A57-95B3-B1286DE6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Word</a:t>
            </a:r>
            <a:r>
              <a:rPr kumimoji="1" lang="ja-JP" altLang="en-US" dirty="0"/>
              <a:t>の基本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EFDF21-D3E5-4590-B731-2372997FC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2CAE8E-0031-47E1-9ECC-DC2D0BC3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8451B2-8875-45E5-BA56-623561F7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3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866F306-D11D-4043-9822-855F27F55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事務所（</a:t>
            </a:r>
            <a:r>
              <a:rPr kumimoji="1" lang="en-US" altLang="ja-JP" dirty="0"/>
              <a:t>office</a:t>
            </a:r>
            <a:r>
              <a:rPr kumimoji="1" lang="ja-JP" altLang="en-US" dirty="0"/>
              <a:t>）での作業で使われるソフト全般</a:t>
            </a:r>
            <a:endParaRPr kumimoji="1" lang="en-US" altLang="ja-JP" dirty="0"/>
          </a:p>
          <a:p>
            <a:pPr lvl="1"/>
            <a:r>
              <a:rPr lang="ja-JP" altLang="en-US" dirty="0"/>
              <a:t>主に書類作成、会計、発表、メモ、ファイル共有など</a:t>
            </a:r>
            <a:endParaRPr lang="en-US" altLang="ja-JP" dirty="0"/>
          </a:p>
          <a:p>
            <a:pPr lvl="1"/>
            <a:r>
              <a:rPr kumimoji="1" lang="ja-JP" altLang="en-US" dirty="0"/>
              <a:t>全部ひっくるめて</a:t>
            </a:r>
            <a:r>
              <a:rPr kumimoji="1" lang="en-US" altLang="ja-JP" dirty="0"/>
              <a:t>Office Suite</a:t>
            </a:r>
            <a:r>
              <a:rPr kumimoji="1" lang="ja-JP" altLang="en-US" dirty="0"/>
              <a:t>と呼ばれることも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例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Microsoft Office</a:t>
            </a:r>
            <a:r>
              <a:rPr kumimoji="1" lang="ja-JP" altLang="en-US" dirty="0"/>
              <a:t>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シェア</a:t>
            </a:r>
            <a:r>
              <a:rPr kumimoji="1" lang="en-US" altLang="ja-JP" dirty="0"/>
              <a:t>No.1</a:t>
            </a:r>
          </a:p>
          <a:p>
            <a:pPr lvl="1"/>
            <a:r>
              <a:rPr lang="en-US" altLang="ja-JP" dirty="0"/>
              <a:t>Libre Office</a:t>
            </a:r>
            <a:r>
              <a:rPr lang="ja-JP" altLang="en-US" dirty="0"/>
              <a:t>：</a:t>
            </a:r>
            <a:r>
              <a:rPr lang="en-US" altLang="ja-JP" dirty="0"/>
              <a:t>		</a:t>
            </a:r>
            <a:r>
              <a:rPr lang="ja-JP" altLang="en-US" dirty="0"/>
              <a:t>無料のオフィスソフト</a:t>
            </a:r>
            <a:r>
              <a:rPr lang="en-US" altLang="ja-JP" dirty="0"/>
              <a:t>No.1</a:t>
            </a:r>
          </a:p>
          <a:p>
            <a:pPr lvl="1"/>
            <a:r>
              <a:rPr kumimoji="1" lang="en-US" altLang="ja-JP" dirty="0"/>
              <a:t>Google Office</a:t>
            </a:r>
            <a:r>
              <a:rPr kumimoji="1" lang="ja-JP" altLang="en-US" dirty="0"/>
              <a:t>：</a:t>
            </a:r>
            <a:r>
              <a:rPr lang="en-US" altLang="ja-JP" dirty="0"/>
              <a:t>	</a:t>
            </a:r>
            <a:r>
              <a:rPr lang="ja-JP" altLang="en-US" dirty="0"/>
              <a:t>クラウドなオフィスソフト</a:t>
            </a:r>
            <a:endParaRPr kumimoji="1" lang="en-US" altLang="ja-JP" dirty="0"/>
          </a:p>
          <a:p>
            <a:pPr lvl="2"/>
            <a:r>
              <a:rPr lang="ja-JP" altLang="en-US" dirty="0"/>
              <a:t>その他：</a:t>
            </a:r>
            <a:r>
              <a:rPr lang="en-US" altLang="ja-JP" dirty="0"/>
              <a:t>		</a:t>
            </a:r>
            <a:r>
              <a:rPr lang="ja-JP" altLang="en-US" dirty="0"/>
              <a:t>個別にソフトを入れる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BCFE928-75B7-491C-A10E-31B43FFB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1DB0AA-C16C-42D8-B7E7-B2D71C0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3B9AC0A-B403-4045-A18A-D8AA3235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オフィスソフト</a:t>
            </a:r>
          </a:p>
        </p:txBody>
      </p:sp>
    </p:spTree>
    <p:extLst>
      <p:ext uri="{BB962C8B-B14F-4D97-AF65-F5344CB8AC3E}">
        <p14:creationId xmlns:p14="http://schemas.microsoft.com/office/powerpoint/2010/main" val="595939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FE7F579-A31A-4964-9854-AEE6D83A5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世界シェア</a:t>
            </a:r>
            <a:r>
              <a:rPr lang="en-US" altLang="ja-JP" dirty="0"/>
              <a:t>No.1</a:t>
            </a:r>
            <a:r>
              <a:rPr lang="ja-JP" altLang="en-US" dirty="0"/>
              <a:t>のオフィスソフト</a:t>
            </a:r>
            <a:endParaRPr lang="en-US" altLang="ja-JP" dirty="0"/>
          </a:p>
          <a:p>
            <a:pPr lvl="1"/>
            <a:r>
              <a:rPr lang="en-US" altLang="ja-JP" dirty="0"/>
              <a:t>Windows</a:t>
            </a:r>
            <a:r>
              <a:rPr lang="ja-JP" altLang="en-US" dirty="0"/>
              <a:t>がいまだに優勢な理由の一つになるほど</a:t>
            </a:r>
            <a:endParaRPr lang="en-US" altLang="ja-JP" dirty="0"/>
          </a:p>
          <a:p>
            <a:pPr lvl="1"/>
            <a:r>
              <a:rPr lang="ja-JP" altLang="en-US" dirty="0"/>
              <a:t>よく使われるのは</a:t>
            </a:r>
            <a:r>
              <a:rPr lang="en-US" altLang="ja-JP" dirty="0"/>
              <a:t>Word</a:t>
            </a:r>
            <a:r>
              <a:rPr lang="ja-JP" altLang="en-US" dirty="0" err="1"/>
              <a:t>、</a:t>
            </a:r>
            <a:r>
              <a:rPr lang="en-US" altLang="ja-JP" dirty="0"/>
              <a:t>Excel</a:t>
            </a:r>
            <a:r>
              <a:rPr lang="ja-JP" altLang="en-US" dirty="0" err="1"/>
              <a:t>、</a:t>
            </a:r>
            <a:r>
              <a:rPr lang="en-US" altLang="ja-JP" dirty="0"/>
              <a:t>PowerPoint</a:t>
            </a:r>
          </a:p>
          <a:p>
            <a:pPr lvl="2"/>
            <a:r>
              <a:rPr kumimoji="1" lang="ja-JP" altLang="en-US" dirty="0"/>
              <a:t>個人的に</a:t>
            </a:r>
            <a:r>
              <a:rPr kumimoji="1" lang="en-US" altLang="ja-JP" dirty="0"/>
              <a:t>One Note</a:t>
            </a:r>
            <a:r>
              <a:rPr kumimoji="1" lang="ja-JP" altLang="en-US" dirty="0"/>
              <a:t>が最近使い勝手が良くておすすめ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F817094-27E5-4C2B-943C-DB8C6470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B035DC-99AB-47EB-A982-76E6F80B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C70CCE4-B3DF-46CD-96A3-8043D821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Microsoft Office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BB61C9-BCF1-4F87-9C9E-976B6E9304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7" y="3912266"/>
            <a:ext cx="8312727" cy="1154545"/>
          </a:xfrm>
          <a:prstGeom prst="rect">
            <a:avLst/>
          </a:prstGeom>
        </p:spPr>
      </p:pic>
      <p:sp>
        <p:nvSpPr>
          <p:cNvPr id="7" name="角丸四角形吹き出し 7">
            <a:extLst>
              <a:ext uri="{FF2B5EF4-FFF2-40B4-BE49-F238E27FC236}">
                <a16:creationId xmlns:a16="http://schemas.microsoft.com/office/drawing/2014/main" id="{95D8E46E-D53B-4EB0-B47A-8E4AA6B6B112}"/>
              </a:ext>
            </a:extLst>
          </p:cNvPr>
          <p:cNvSpPr/>
          <p:nvPr/>
        </p:nvSpPr>
        <p:spPr>
          <a:xfrm>
            <a:off x="5679249" y="5292591"/>
            <a:ext cx="2765503" cy="724637"/>
          </a:xfrm>
          <a:prstGeom prst="wedgeRoundRectCallout">
            <a:avLst>
              <a:gd name="adj1" fmla="val -26323"/>
              <a:gd name="adj2" fmla="val -913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Word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ドキュメント作成用</a:t>
            </a:r>
          </a:p>
        </p:txBody>
      </p:sp>
    </p:spTree>
    <p:extLst>
      <p:ext uri="{BB962C8B-B14F-4D97-AF65-F5344CB8AC3E}">
        <p14:creationId xmlns:p14="http://schemas.microsoft.com/office/powerpoint/2010/main" val="37392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4527FA7-ADCD-4ABF-A5C6-CEED7CEA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文章作成ソフト</a:t>
            </a:r>
            <a:endParaRPr lang="en-US" altLang="ja-JP" dirty="0"/>
          </a:p>
          <a:p>
            <a:r>
              <a:rPr lang="ja-JP" altLang="en-US" dirty="0"/>
              <a:t>ワープロ（</a:t>
            </a:r>
            <a:r>
              <a:rPr lang="en-US" altLang="ja-JP" dirty="0"/>
              <a:t>Word processer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lang="ja-JP" altLang="en-US" dirty="0"/>
              <a:t>文章作成と印刷ができる機器</a:t>
            </a:r>
            <a:endParaRPr lang="en-US" altLang="ja-JP" dirty="0"/>
          </a:p>
          <a:p>
            <a:pPr lvl="1"/>
            <a:r>
              <a:rPr lang="ja-JP" altLang="en-US" dirty="0"/>
              <a:t>それ以外はできない</a:t>
            </a:r>
            <a:endParaRPr lang="en-US" altLang="ja-JP" dirty="0"/>
          </a:p>
          <a:p>
            <a:pPr lvl="1"/>
            <a:r>
              <a:rPr lang="ja-JP" altLang="en-US" dirty="0"/>
              <a:t>年配の方はまだ使ってるかも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2D7009-9612-4108-B520-E4842F52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3F91FB-5DE3-4657-AA5E-DB078937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98FCE53-65E2-4E15-AE4F-CB69B3B9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そもそも</a:t>
            </a:r>
            <a:r>
              <a:rPr lang="en-US" altLang="ja-JP" dirty="0"/>
              <a:t>Word</a:t>
            </a:r>
            <a:r>
              <a:rPr lang="ja-JP" altLang="en-US" dirty="0"/>
              <a:t>って？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6B47256-7D41-4EFA-ACCE-B646A232C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381" y="1618815"/>
            <a:ext cx="3726033" cy="372603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49F20B-DF66-4669-9C29-8C67C3079868}"/>
              </a:ext>
            </a:extLst>
          </p:cNvPr>
          <p:cNvSpPr txBox="1"/>
          <p:nvPr/>
        </p:nvSpPr>
        <p:spPr>
          <a:xfrm>
            <a:off x="6615103" y="544389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ワープロ</a:t>
            </a:r>
          </a:p>
        </p:txBody>
      </p:sp>
    </p:spTree>
    <p:extLst>
      <p:ext uri="{BB962C8B-B14F-4D97-AF65-F5344CB8AC3E}">
        <p14:creationId xmlns:p14="http://schemas.microsoft.com/office/powerpoint/2010/main" val="961355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0CA484B-5B2F-4CA2-9D84-D07C29924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方法</a:t>
            </a:r>
            <a:r>
              <a:rPr kumimoji="1" lang="en-US" altLang="ja-JP" dirty="0"/>
              <a:t>1</a:t>
            </a:r>
            <a:r>
              <a:rPr kumimoji="1" lang="ja-JP" altLang="en-US" dirty="0"/>
              <a:t>：拡張子を利用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右クリック→新規作成→</a:t>
            </a:r>
            <a:r>
              <a:rPr kumimoji="1" lang="en-US" altLang="ja-JP" dirty="0"/>
              <a:t>Microsoft Word</a:t>
            </a:r>
            <a:r>
              <a:rPr kumimoji="1" lang="ja-JP" altLang="en-US" dirty="0"/>
              <a:t>文章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できた</a:t>
            </a:r>
            <a:r>
              <a:rPr kumimoji="1" lang="en-US" altLang="ja-JP" dirty="0"/>
              <a:t>Word</a:t>
            </a:r>
            <a:r>
              <a:rPr kumimoji="1" lang="ja-JP" altLang="en-US" dirty="0"/>
              <a:t>のデータファイルをクリック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r>
              <a:rPr kumimoji="1" lang="ja-JP" altLang="en-US" dirty="0"/>
              <a:t>方法</a:t>
            </a:r>
            <a:r>
              <a:rPr kumimoji="1" lang="en-US" altLang="ja-JP" dirty="0"/>
              <a:t>2</a:t>
            </a:r>
            <a:r>
              <a:rPr kumimoji="1" lang="ja-JP" altLang="en-US" dirty="0"/>
              <a:t>：本体を起動</a:t>
            </a:r>
            <a:endParaRPr kumimoji="1" lang="en-US" altLang="ja-JP" dirty="0"/>
          </a:p>
          <a:p>
            <a:pPr lvl="1"/>
            <a:r>
              <a:rPr lang="ja-JP" altLang="en-US" dirty="0"/>
              <a:t>スタートメニューをクリック</a:t>
            </a:r>
            <a:endParaRPr lang="en-US" altLang="ja-JP" dirty="0"/>
          </a:p>
          <a:p>
            <a:pPr lvl="1"/>
            <a:r>
              <a:rPr kumimoji="1" lang="en-US" altLang="ja-JP" dirty="0"/>
              <a:t>Word</a:t>
            </a:r>
            <a:r>
              <a:rPr kumimoji="1" lang="ja-JP" altLang="en-US" dirty="0"/>
              <a:t>を選択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3AD3FDF-B22F-4EF4-8390-F6E86A11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570A66-60BF-4546-91F0-7105A841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B80E06A-57B1-42C9-8156-E5A68EF5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Word</a:t>
            </a:r>
            <a:r>
              <a:rPr lang="ja-JP" altLang="en-US" dirty="0"/>
              <a:t>の起動方法</a:t>
            </a:r>
            <a:endParaRPr kumimoji="1" lang="ja-JP" altLang="en-US" dirty="0"/>
          </a:p>
        </p:txBody>
      </p:sp>
      <p:sp>
        <p:nvSpPr>
          <p:cNvPr id="6" name="台形 5">
            <a:extLst>
              <a:ext uri="{FF2B5EF4-FFF2-40B4-BE49-F238E27FC236}">
                <a16:creationId xmlns:a16="http://schemas.microsoft.com/office/drawing/2014/main" id="{D9C18AF4-6892-4F9F-8E49-A08D814A2572}"/>
              </a:ext>
            </a:extLst>
          </p:cNvPr>
          <p:cNvSpPr/>
          <p:nvPr/>
        </p:nvSpPr>
        <p:spPr>
          <a:xfrm rot="16200000">
            <a:off x="5356512" y="3865514"/>
            <a:ext cx="570342" cy="548954"/>
          </a:xfrm>
          <a:prstGeom prst="trapezoid">
            <a:avLst>
              <a:gd name="adj" fmla="val 1738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3E74A66-D9E8-4B8E-852B-E00213CEC7EE}"/>
              </a:ext>
            </a:extLst>
          </p:cNvPr>
          <p:cNvCxnSpPr>
            <a:cxnSpLocks/>
          </p:cNvCxnSpPr>
          <p:nvPr/>
        </p:nvCxnSpPr>
        <p:spPr>
          <a:xfrm>
            <a:off x="5624430" y="3902527"/>
            <a:ext cx="0" cy="4749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1DF74B0-CA40-495A-9FC3-B9FB646C8735}"/>
              </a:ext>
            </a:extLst>
          </p:cNvPr>
          <p:cNvCxnSpPr>
            <a:cxnSpLocks/>
            <a:stCxn id="6" idx="2"/>
            <a:endCxn id="6" idx="0"/>
          </p:cNvCxnSpPr>
          <p:nvPr/>
        </p:nvCxnSpPr>
        <p:spPr>
          <a:xfrm flipH="1">
            <a:off x="5367206" y="4139991"/>
            <a:ext cx="54895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8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0B989DF-37DF-4B72-B715-31DF2EC4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DD1A34-74B8-44DA-A0BD-5A39EE2A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32046C2-0F6F-4F92-AD2D-319CD136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起動時の画面</a:t>
            </a:r>
          </a:p>
        </p:txBody>
      </p:sp>
      <p:pic>
        <p:nvPicPr>
          <p:cNvPr id="1026" name="Picture 2" descr="ãWord èµ·å ç»é¢ãã®ç»åæ¤ç´¢çµæ">
            <a:extLst>
              <a:ext uri="{FF2B5EF4-FFF2-40B4-BE49-F238E27FC236}">
                <a16:creationId xmlns:a16="http://schemas.microsoft.com/office/drawing/2014/main" id="{0CAB6FC1-07F0-485A-8784-8AA3AF7237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973197"/>
            <a:ext cx="7747000" cy="39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43B093-4D14-464B-A0C7-0636B2703C6C}"/>
              </a:ext>
            </a:extLst>
          </p:cNvPr>
          <p:cNvSpPr/>
          <p:nvPr/>
        </p:nvSpPr>
        <p:spPr>
          <a:xfrm>
            <a:off x="6639264" y="2271623"/>
            <a:ext cx="1745611" cy="52908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F3572187-6F51-4AA8-9D3E-380411E37F05}"/>
              </a:ext>
            </a:extLst>
          </p:cNvPr>
          <p:cNvSpPr/>
          <p:nvPr/>
        </p:nvSpPr>
        <p:spPr>
          <a:xfrm>
            <a:off x="5635924" y="5847987"/>
            <a:ext cx="3289541" cy="585550"/>
          </a:xfrm>
          <a:prstGeom prst="wedgeRoundRectCallout">
            <a:avLst>
              <a:gd name="adj1" fmla="val -57896"/>
              <a:gd name="adj2" fmla="val -396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最近は様々な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テンプレが準備されている</a:t>
            </a:r>
          </a:p>
        </p:txBody>
      </p:sp>
    </p:spTree>
    <p:extLst>
      <p:ext uri="{BB962C8B-B14F-4D97-AF65-F5344CB8AC3E}">
        <p14:creationId xmlns:p14="http://schemas.microsoft.com/office/powerpoint/2010/main" val="309128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EA8544F-030D-4440-A373-067F7AE04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12" y="1798638"/>
            <a:ext cx="6662976" cy="4327525"/>
          </a:xfr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C16FFF-B7CC-429C-A9D1-DFA2B7E4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2A011-7A8B-49E1-B532-B0ABD4E2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7FC128E-9205-4117-B94C-0EA5BAE4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画面の見方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048FE-AC7D-4CAF-A98C-3166129F506D}"/>
              </a:ext>
            </a:extLst>
          </p:cNvPr>
          <p:cNvSpPr/>
          <p:nvPr/>
        </p:nvSpPr>
        <p:spPr>
          <a:xfrm>
            <a:off x="1332527" y="2162355"/>
            <a:ext cx="6477254" cy="31055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4C9A07A7-A24A-44B7-887A-EB895108CF11}"/>
              </a:ext>
            </a:extLst>
          </p:cNvPr>
          <p:cNvSpPr/>
          <p:nvPr/>
        </p:nvSpPr>
        <p:spPr>
          <a:xfrm>
            <a:off x="6810808" y="2426176"/>
            <a:ext cx="2185359" cy="585550"/>
          </a:xfrm>
          <a:prstGeom prst="wedgeRoundRectCallout">
            <a:avLst>
              <a:gd name="adj1" fmla="val -57896"/>
              <a:gd name="adj2" fmla="val -396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③ リボンメニューで操作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463FBBB8-8AF5-4093-B6BC-B3F266BFB5C8}"/>
              </a:ext>
            </a:extLst>
          </p:cNvPr>
          <p:cNvSpPr/>
          <p:nvPr/>
        </p:nvSpPr>
        <p:spPr>
          <a:xfrm>
            <a:off x="5220526" y="1513399"/>
            <a:ext cx="2837476" cy="467098"/>
          </a:xfrm>
          <a:prstGeom prst="wedgeRoundRectCallout">
            <a:avLst>
              <a:gd name="adj1" fmla="val -61204"/>
              <a:gd name="adj2" fmla="val 5023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② タグでカテゴリを選び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2CF4D0F1-01AA-4AD5-A4A7-9EC33966022E}"/>
              </a:ext>
            </a:extLst>
          </p:cNvPr>
          <p:cNvSpPr/>
          <p:nvPr/>
        </p:nvSpPr>
        <p:spPr>
          <a:xfrm>
            <a:off x="3365556" y="3669625"/>
            <a:ext cx="2384507" cy="585550"/>
          </a:xfrm>
          <a:prstGeom prst="wedgeRoundRectCallout">
            <a:avLst>
              <a:gd name="adj1" fmla="val -23159"/>
              <a:gd name="adj2" fmla="val 1535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① 文字を打ち込んで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0F9ADAF9-BAEB-4429-AF36-F681355E5C5B}"/>
              </a:ext>
            </a:extLst>
          </p:cNvPr>
          <p:cNvSpPr/>
          <p:nvPr/>
        </p:nvSpPr>
        <p:spPr>
          <a:xfrm>
            <a:off x="147833" y="1193101"/>
            <a:ext cx="2185359" cy="585550"/>
          </a:xfrm>
          <a:prstGeom prst="wedgeRoundRectCallout">
            <a:avLst>
              <a:gd name="adj1" fmla="val -3927"/>
              <a:gd name="adj2" fmla="val 8367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④ 「ファイル」で保存</a:t>
            </a:r>
            <a:r>
              <a:rPr kumimoji="1" lang="en-US" altLang="ja-JP" dirty="0"/>
              <a:t>/</a:t>
            </a:r>
            <a:r>
              <a:rPr kumimoji="1" lang="ja-JP" altLang="en-US" dirty="0"/>
              <a:t>出力</a:t>
            </a:r>
          </a:p>
        </p:txBody>
      </p:sp>
    </p:spTree>
    <p:extLst>
      <p:ext uri="{BB962C8B-B14F-4D97-AF65-F5344CB8AC3E}">
        <p14:creationId xmlns:p14="http://schemas.microsoft.com/office/powerpoint/2010/main" val="537621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8E98D23-8437-4222-9726-C06067715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3700433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よく使うもの全般があるタブ</a:t>
            </a:r>
            <a:br>
              <a:rPr lang="en-US" altLang="ja-JP" dirty="0"/>
            </a:br>
            <a:r>
              <a:rPr lang="en-US" altLang="ja-JP" sz="2000" dirty="0"/>
              <a:t>※</a:t>
            </a:r>
            <a:r>
              <a:rPr lang="ja-JP" altLang="en-US" sz="2000" dirty="0"/>
              <a:t>ウィンドウの大きさで表示メニューの量が変わるので注意</a:t>
            </a:r>
            <a:endParaRPr lang="en-US" altLang="ja-JP" dirty="0"/>
          </a:p>
          <a:p>
            <a:pPr lvl="1"/>
            <a:r>
              <a:rPr lang="ja-JP" altLang="en-US" dirty="0"/>
              <a:t>クリップボード</a:t>
            </a:r>
            <a:endParaRPr lang="en-US" altLang="ja-JP" dirty="0"/>
          </a:p>
          <a:p>
            <a:pPr lvl="2"/>
            <a:r>
              <a:rPr lang="ja-JP" altLang="en-US" dirty="0"/>
              <a:t>文字や図をコピー・カット・ペーストする</a:t>
            </a:r>
            <a:endParaRPr lang="en-US" altLang="ja-JP" dirty="0"/>
          </a:p>
          <a:p>
            <a:pPr lvl="1"/>
            <a:r>
              <a:rPr kumimoji="1" lang="ja-JP" altLang="en-US" dirty="0"/>
              <a:t>フォント</a:t>
            </a:r>
            <a:endParaRPr kumimoji="1" lang="en-US" altLang="ja-JP" dirty="0"/>
          </a:p>
          <a:p>
            <a:pPr lvl="2"/>
            <a:r>
              <a:rPr lang="ja-JP" altLang="en-US" dirty="0"/>
              <a:t>文字の色やサイズ、見た目を調整</a:t>
            </a:r>
            <a:endParaRPr lang="en-US" altLang="ja-JP" dirty="0"/>
          </a:p>
          <a:p>
            <a:pPr lvl="1"/>
            <a:r>
              <a:rPr kumimoji="1" lang="ja-JP" altLang="en-US" dirty="0"/>
              <a:t>段落</a:t>
            </a:r>
            <a:endParaRPr kumimoji="1" lang="en-US" altLang="ja-JP" dirty="0"/>
          </a:p>
          <a:p>
            <a:pPr lvl="2"/>
            <a:r>
              <a:rPr lang="ja-JP" altLang="en-US" dirty="0"/>
              <a:t>文字の位置や並びを調整</a:t>
            </a:r>
            <a:endParaRPr lang="en-US" altLang="ja-JP" dirty="0"/>
          </a:p>
          <a:p>
            <a:pPr lvl="1"/>
            <a:r>
              <a:rPr kumimoji="1" lang="ja-JP" altLang="en-US" dirty="0"/>
              <a:t>スタイル</a:t>
            </a:r>
            <a:endParaRPr kumimoji="1" lang="en-US" altLang="ja-JP" dirty="0"/>
          </a:p>
          <a:p>
            <a:pPr lvl="2"/>
            <a:r>
              <a:rPr lang="ja-JP" altLang="en-US" dirty="0"/>
              <a:t>よく使うフォントや段落のセット</a:t>
            </a:r>
            <a:endParaRPr lang="en-US" altLang="ja-JP" dirty="0"/>
          </a:p>
          <a:p>
            <a:pPr lvl="1"/>
            <a:r>
              <a:rPr kumimoji="1" lang="ja-JP" altLang="en-US" dirty="0"/>
              <a:t>編集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探したり、置き換えたり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696331-2B64-4F53-8C25-BB1CEAC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2F64A8-D1E5-4126-9E64-FB92BDFC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4D8CBE9-2662-437A-8935-1B09EE4D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タブ：ホーム</a:t>
            </a:r>
            <a:endParaRPr kumimoji="1" lang="ja-JP" altLang="en-US" dirty="0"/>
          </a:p>
        </p:txBody>
      </p:sp>
      <p:pic>
        <p:nvPicPr>
          <p:cNvPr id="6" name="コンテンツ プレースホルダー 6">
            <a:extLst>
              <a:ext uri="{FF2B5EF4-FFF2-40B4-BE49-F238E27FC236}">
                <a16:creationId xmlns:a16="http://schemas.microsoft.com/office/drawing/2014/main" id="{42973BCD-A04B-48FF-B19C-E8B5D65A81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69"/>
          <a:stretch/>
        </p:blipFill>
        <p:spPr>
          <a:xfrm>
            <a:off x="132410" y="5365189"/>
            <a:ext cx="8868421" cy="98675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711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0064F6B-7C73-4F92-B187-33EC0BC42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344643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本文以外の何かを追加したいときのタブ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28AEE4-8F03-40E7-8513-D7DDED0A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37D3E2-63F1-470A-A2A6-7157DD88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DCF7136-ECB6-41F6-9291-A7E0A1C3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タブ：挿入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BFD68BA-E577-4055-8D5D-4CDA73BB20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39"/>
          <a:stretch/>
        </p:blipFill>
        <p:spPr>
          <a:xfrm>
            <a:off x="203620" y="5389494"/>
            <a:ext cx="8736760" cy="96244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コンテンツ プレースホルダー 1">
            <a:extLst>
              <a:ext uri="{FF2B5EF4-FFF2-40B4-BE49-F238E27FC236}">
                <a16:creationId xmlns:a16="http://schemas.microsoft.com/office/drawing/2014/main" id="{963ABB84-A1E2-4C32-A56F-3A9B27FC8B26}"/>
              </a:ext>
            </a:extLst>
          </p:cNvPr>
          <p:cNvSpPr txBox="1">
            <a:spLocks/>
          </p:cNvSpPr>
          <p:nvPr/>
        </p:nvSpPr>
        <p:spPr>
          <a:xfrm>
            <a:off x="688490" y="2351118"/>
            <a:ext cx="7745505" cy="2673252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ページ</a:t>
            </a:r>
            <a:endParaRPr lang="en-US" altLang="ja-JP" dirty="0"/>
          </a:p>
          <a:p>
            <a:pPr lvl="1"/>
            <a:r>
              <a:rPr lang="ja-JP" altLang="en-US" dirty="0"/>
              <a:t>表紙やページ送りに</a:t>
            </a:r>
            <a:endParaRPr lang="en-US" altLang="ja-JP" dirty="0"/>
          </a:p>
          <a:p>
            <a:r>
              <a:rPr lang="ja-JP" altLang="en-US" dirty="0"/>
              <a:t>表・図</a:t>
            </a:r>
            <a:endParaRPr lang="en-US" altLang="ja-JP" dirty="0"/>
          </a:p>
          <a:p>
            <a:pPr lvl="1"/>
            <a:r>
              <a:rPr lang="ja-JP" altLang="en-US" dirty="0"/>
              <a:t>文字通り</a:t>
            </a:r>
            <a:r>
              <a:rPr lang="ja-JP" altLang="en-US" sz="1400" dirty="0"/>
              <a:t>（アイコンがお勧め）</a:t>
            </a:r>
            <a:endParaRPr lang="en-US" altLang="ja-JP" dirty="0"/>
          </a:p>
          <a:p>
            <a:r>
              <a:rPr lang="ja-JP" altLang="en-US" dirty="0"/>
              <a:t>アドイン</a:t>
            </a:r>
            <a:endParaRPr lang="en-US" altLang="ja-JP" dirty="0"/>
          </a:p>
          <a:p>
            <a:pPr lvl="1"/>
            <a:r>
              <a:rPr lang="ja-JP" altLang="en-US" dirty="0"/>
              <a:t>外部の機能を追加</a:t>
            </a:r>
            <a:endParaRPr lang="en-US" altLang="ja-JP" dirty="0"/>
          </a:p>
          <a:p>
            <a:r>
              <a:rPr lang="ja-JP" altLang="en-US" dirty="0"/>
              <a:t>メディア</a:t>
            </a:r>
            <a:endParaRPr lang="en-US" altLang="ja-JP" dirty="0"/>
          </a:p>
          <a:p>
            <a:r>
              <a:rPr lang="ja-JP" altLang="en-US" dirty="0"/>
              <a:t>リンク</a:t>
            </a:r>
            <a:endParaRPr lang="en-US" altLang="ja-JP" dirty="0"/>
          </a:p>
          <a:p>
            <a:r>
              <a:rPr lang="ja-JP" altLang="en-US" dirty="0"/>
              <a:t>コメント</a:t>
            </a:r>
            <a:endParaRPr lang="en-US" altLang="ja-JP" dirty="0"/>
          </a:p>
          <a:p>
            <a:r>
              <a:rPr lang="ja-JP" altLang="en-US" dirty="0"/>
              <a:t>ヘッダーとフッター</a:t>
            </a:r>
            <a:endParaRPr lang="en-US" altLang="ja-JP" dirty="0"/>
          </a:p>
          <a:p>
            <a:r>
              <a:rPr lang="ja-JP" altLang="en-US" dirty="0"/>
              <a:t>テキスト</a:t>
            </a:r>
            <a:endParaRPr lang="en-US" altLang="ja-JP" dirty="0"/>
          </a:p>
          <a:p>
            <a:pPr lvl="1"/>
            <a:r>
              <a:rPr lang="ja-JP" altLang="en-US" dirty="0"/>
              <a:t>任意の位置に追加用</a:t>
            </a:r>
            <a:endParaRPr lang="en-US" altLang="ja-JP" dirty="0"/>
          </a:p>
          <a:p>
            <a:r>
              <a:rPr lang="ja-JP" altLang="en-US" dirty="0"/>
              <a:t>記号と特殊文字</a:t>
            </a:r>
            <a:endParaRPr lang="en-US" altLang="ja-JP" dirty="0"/>
          </a:p>
          <a:p>
            <a:pPr lvl="1"/>
            <a:r>
              <a:rPr lang="ja-JP" altLang="en-US" dirty="0" err="1"/>
              <a:t>〶や</a:t>
            </a:r>
            <a:r>
              <a:rPr lang="ja-JP" altLang="en-US" dirty="0"/>
              <a:t>㊞、数式など</a:t>
            </a:r>
          </a:p>
        </p:txBody>
      </p:sp>
    </p:spTree>
    <p:extLst>
      <p:ext uri="{BB962C8B-B14F-4D97-AF65-F5344CB8AC3E}">
        <p14:creationId xmlns:p14="http://schemas.microsoft.com/office/powerpoint/2010/main" val="254081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0064F6B-7C73-4F92-B187-33EC0BC42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3446433"/>
          </a:xfrm>
        </p:spPr>
        <p:txBody>
          <a:bodyPr>
            <a:normAutofit/>
          </a:bodyPr>
          <a:lstStyle/>
          <a:p>
            <a:r>
              <a:rPr lang="ja-JP" altLang="en-US" dirty="0"/>
              <a:t>見た目や色のテンプレートを選ぶ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28AEE4-8F03-40E7-8513-D7DDED0A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37D3E2-63F1-470A-A2A6-7157DD88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DCF7136-ECB6-41F6-9291-A7E0A1C3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タブ：デザイン</a:t>
            </a:r>
          </a:p>
        </p:txBody>
      </p:sp>
      <p:sp>
        <p:nvSpPr>
          <p:cNvPr id="8" name="コンテンツ プレースホルダー 1">
            <a:extLst>
              <a:ext uri="{FF2B5EF4-FFF2-40B4-BE49-F238E27FC236}">
                <a16:creationId xmlns:a16="http://schemas.microsoft.com/office/drawing/2014/main" id="{963ABB84-A1E2-4C32-A56F-3A9B27FC8B26}"/>
              </a:ext>
            </a:extLst>
          </p:cNvPr>
          <p:cNvSpPr txBox="1">
            <a:spLocks/>
          </p:cNvSpPr>
          <p:nvPr/>
        </p:nvSpPr>
        <p:spPr>
          <a:xfrm>
            <a:off x="688490" y="2351118"/>
            <a:ext cx="7745505" cy="267325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ドキュメントの書式設定</a:t>
            </a:r>
            <a:endParaRPr lang="en-US" altLang="ja-JP" dirty="0"/>
          </a:p>
          <a:p>
            <a:pPr lvl="1"/>
            <a:r>
              <a:rPr lang="ja-JP" altLang="en-US" dirty="0"/>
              <a:t>よく使う見た目のセット</a:t>
            </a:r>
            <a:endParaRPr lang="en-US" altLang="ja-JP" dirty="0"/>
          </a:p>
          <a:p>
            <a:pPr lvl="2"/>
            <a:r>
              <a:rPr lang="ja-JP" altLang="en-US" dirty="0"/>
              <a:t>配色：フォントや図形の色セット</a:t>
            </a:r>
            <a:endParaRPr lang="en-US" altLang="ja-JP" dirty="0"/>
          </a:p>
          <a:p>
            <a:r>
              <a:rPr lang="ja-JP" altLang="en-US" dirty="0"/>
              <a:t>ページの背景</a:t>
            </a:r>
            <a:endParaRPr lang="en-US" altLang="ja-JP" dirty="0"/>
          </a:p>
          <a:p>
            <a:pPr lvl="1"/>
            <a:r>
              <a:rPr lang="ja-JP" altLang="en-US" dirty="0"/>
              <a:t>例えばハガキ風や看板風にしたいときに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298E09-6D52-40B1-B5FC-CB90421CC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49"/>
          <a:stretch/>
        </p:blipFill>
        <p:spPr>
          <a:xfrm>
            <a:off x="203620" y="5215208"/>
            <a:ext cx="8736760" cy="100729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8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6DC05329-B735-4FF2-B52E-EA6C2172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前回の復習</a:t>
            </a:r>
            <a:endParaRPr kumimoji="1" lang="en-US" altLang="ja-JP" dirty="0"/>
          </a:p>
          <a:p>
            <a:r>
              <a:rPr kumimoji="1" lang="en-US" altLang="ja-JP" dirty="0"/>
              <a:t>Word</a:t>
            </a:r>
            <a:r>
              <a:rPr kumimoji="1" lang="ja-JP" altLang="en-US" dirty="0"/>
              <a:t>の基本</a:t>
            </a:r>
            <a:endParaRPr kumimoji="1" lang="en-US" altLang="ja-JP" dirty="0"/>
          </a:p>
          <a:p>
            <a:r>
              <a:rPr lang="ja-JP" altLang="en-US" dirty="0"/>
              <a:t>レポートの基本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sz="1800" dirty="0">
                <a:solidFill>
                  <a:schemeClr val="accent6">
                    <a:lumMod val="75000"/>
                  </a:schemeClr>
                </a:solidFill>
              </a:rPr>
              <a:t>					</a:t>
            </a:r>
            <a:r>
              <a:rPr lang="ja-JP" altLang="en-US" sz="1400" dirty="0">
                <a:solidFill>
                  <a:schemeClr val="accent6">
                    <a:lumMod val="75000"/>
                  </a:schemeClr>
                </a:solidFill>
              </a:rPr>
              <a:t>レポートの書き方は次週やります</a:t>
            </a:r>
            <a:endParaRPr kumimoji="1" lang="ja-JP" alt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FFBAFB-E0B1-4C6B-8855-574DC80B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F923CF-914A-466C-AA43-5F2C9029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FFB02F1-3A5B-446F-A67B-04408F43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今日の目次</a:t>
            </a:r>
          </a:p>
        </p:txBody>
      </p:sp>
    </p:spTree>
    <p:extLst>
      <p:ext uri="{BB962C8B-B14F-4D97-AF65-F5344CB8AC3E}">
        <p14:creationId xmlns:p14="http://schemas.microsoft.com/office/powerpoint/2010/main" val="4129008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0064F6B-7C73-4F92-B187-33EC0BC42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3446433"/>
          </a:xfrm>
        </p:spPr>
        <p:txBody>
          <a:bodyPr>
            <a:normAutofit/>
          </a:bodyPr>
          <a:lstStyle/>
          <a:p>
            <a:r>
              <a:rPr lang="ja-JP" altLang="en-US" dirty="0"/>
              <a:t>紙に印刷したときの見た目を設定する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28AEE4-8F03-40E7-8513-D7DDED0A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37D3E2-63F1-470A-A2A6-7157DD88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DCF7136-ECB6-41F6-9291-A7E0A1C3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タブ：レイアウト</a:t>
            </a:r>
          </a:p>
        </p:txBody>
      </p:sp>
      <p:sp>
        <p:nvSpPr>
          <p:cNvPr id="8" name="コンテンツ プレースホルダー 1">
            <a:extLst>
              <a:ext uri="{FF2B5EF4-FFF2-40B4-BE49-F238E27FC236}">
                <a16:creationId xmlns:a16="http://schemas.microsoft.com/office/drawing/2014/main" id="{963ABB84-A1E2-4C32-A56F-3A9B27FC8B26}"/>
              </a:ext>
            </a:extLst>
          </p:cNvPr>
          <p:cNvSpPr txBox="1">
            <a:spLocks/>
          </p:cNvSpPr>
          <p:nvPr/>
        </p:nvSpPr>
        <p:spPr>
          <a:xfrm>
            <a:off x="688490" y="2351118"/>
            <a:ext cx="7745505" cy="267325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ページ設定</a:t>
            </a:r>
            <a:endParaRPr lang="en-US" altLang="ja-JP" dirty="0"/>
          </a:p>
          <a:p>
            <a:pPr lvl="1"/>
            <a:r>
              <a:rPr lang="ja-JP" altLang="en-US" dirty="0"/>
              <a:t>文字の位置や向きを設定</a:t>
            </a:r>
            <a:endParaRPr lang="en-US" altLang="ja-JP" dirty="0"/>
          </a:p>
          <a:p>
            <a:pPr lvl="1"/>
            <a:r>
              <a:rPr lang="ja-JP" altLang="en-US" dirty="0"/>
              <a:t>余白や</a:t>
            </a:r>
            <a:r>
              <a:rPr lang="en-US" altLang="ja-JP" dirty="0"/>
              <a:t>2</a:t>
            </a:r>
            <a:r>
              <a:rPr lang="ja-JP" altLang="en-US" dirty="0"/>
              <a:t>段組みなどもここ</a:t>
            </a:r>
            <a:endParaRPr lang="en-US" altLang="ja-JP" dirty="0"/>
          </a:p>
          <a:p>
            <a:r>
              <a:rPr lang="ja-JP" altLang="en-US" dirty="0"/>
              <a:t>原稿用紙</a:t>
            </a:r>
            <a:endParaRPr lang="en-US" altLang="ja-JP" dirty="0"/>
          </a:p>
          <a:p>
            <a:pPr lvl="1"/>
            <a:r>
              <a:rPr lang="ja-JP" altLang="en-US" dirty="0"/>
              <a:t>段落や文字の間隔を設定</a:t>
            </a:r>
            <a:endParaRPr lang="en-US" altLang="ja-JP" dirty="0"/>
          </a:p>
          <a:p>
            <a:r>
              <a:rPr lang="ja-JP" altLang="en-US" dirty="0"/>
              <a:t>配置</a:t>
            </a:r>
            <a:endParaRPr lang="en-US" altLang="ja-JP" dirty="0"/>
          </a:p>
          <a:p>
            <a:pPr lvl="1"/>
            <a:r>
              <a:rPr lang="ja-JP" altLang="en-US" dirty="0"/>
              <a:t>図と文字の位置関係をどうするか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D418550-FF11-449B-B829-FF659895D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66"/>
          <a:stretch/>
        </p:blipFill>
        <p:spPr>
          <a:xfrm>
            <a:off x="221899" y="5330423"/>
            <a:ext cx="8700202" cy="93425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429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0064F6B-7C73-4F92-B187-33EC0BC42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3554383"/>
          </a:xfrm>
        </p:spPr>
        <p:txBody>
          <a:bodyPr>
            <a:normAutofit/>
          </a:bodyPr>
          <a:lstStyle/>
          <a:p>
            <a:r>
              <a:rPr lang="ja-JP" altLang="en-US" dirty="0"/>
              <a:t>参考文献の設定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28AEE4-8F03-40E7-8513-D7DDED0A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37D3E2-63F1-470A-A2A6-7157DD88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DCF7136-ECB6-41F6-9291-A7E0A1C3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タブ：参考文献</a:t>
            </a:r>
          </a:p>
        </p:txBody>
      </p:sp>
      <p:sp>
        <p:nvSpPr>
          <p:cNvPr id="8" name="コンテンツ プレースホルダー 1">
            <a:extLst>
              <a:ext uri="{FF2B5EF4-FFF2-40B4-BE49-F238E27FC236}">
                <a16:creationId xmlns:a16="http://schemas.microsoft.com/office/drawing/2014/main" id="{963ABB84-A1E2-4C32-A56F-3A9B27FC8B26}"/>
              </a:ext>
            </a:extLst>
          </p:cNvPr>
          <p:cNvSpPr txBox="1">
            <a:spLocks/>
          </p:cNvSpPr>
          <p:nvPr/>
        </p:nvSpPr>
        <p:spPr>
          <a:xfrm>
            <a:off x="688490" y="2351118"/>
            <a:ext cx="7745505" cy="300193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目次</a:t>
            </a:r>
            <a:endParaRPr lang="en-US" altLang="ja-JP" dirty="0"/>
          </a:p>
          <a:p>
            <a:r>
              <a:rPr lang="ja-JP" altLang="en-US" dirty="0"/>
              <a:t>脚注</a:t>
            </a:r>
            <a:endParaRPr lang="en-US" altLang="ja-JP" dirty="0"/>
          </a:p>
          <a:p>
            <a:r>
              <a:rPr lang="ja-JP" altLang="en-US" dirty="0"/>
              <a:t>調査</a:t>
            </a:r>
            <a:endParaRPr lang="en-US" altLang="ja-JP" dirty="0"/>
          </a:p>
          <a:p>
            <a:pPr lvl="1"/>
            <a:r>
              <a:rPr lang="ja-JP" altLang="en-US" dirty="0"/>
              <a:t>オンラインで情報収集</a:t>
            </a:r>
            <a:endParaRPr lang="en-US" altLang="ja-JP" dirty="0"/>
          </a:p>
          <a:p>
            <a:r>
              <a:rPr lang="ja-JP" altLang="en-US" dirty="0"/>
              <a:t>引用文献と参考文献</a:t>
            </a:r>
            <a:endParaRPr lang="en-US" altLang="ja-JP" dirty="0"/>
          </a:p>
          <a:p>
            <a:r>
              <a:rPr lang="ja-JP" altLang="en-US" dirty="0"/>
              <a:t>図表</a:t>
            </a:r>
            <a:endParaRPr lang="en-US" altLang="ja-JP" dirty="0"/>
          </a:p>
          <a:p>
            <a:r>
              <a:rPr lang="ja-JP" altLang="en-US" dirty="0"/>
              <a:t>索引</a:t>
            </a:r>
            <a:endParaRPr lang="en-US" altLang="ja-JP" dirty="0"/>
          </a:p>
          <a:p>
            <a:r>
              <a:rPr lang="ja-JP" altLang="en-US" dirty="0"/>
              <a:t>引用文献一覧</a:t>
            </a:r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C6B5DBD-5477-4432-AEBB-9E4C005182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46"/>
          <a:stretch/>
        </p:blipFill>
        <p:spPr>
          <a:xfrm>
            <a:off x="254212" y="5353050"/>
            <a:ext cx="8614061" cy="9429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109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0064F6B-7C73-4F92-B187-33EC0BC42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3554383"/>
          </a:xfrm>
        </p:spPr>
        <p:txBody>
          <a:bodyPr>
            <a:normAutofit/>
          </a:bodyPr>
          <a:lstStyle/>
          <a:p>
            <a:r>
              <a:rPr lang="ja-JP" altLang="en-US" dirty="0"/>
              <a:t>差し込み印刷（住所録印刷など）を行う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28AEE4-8F03-40E7-8513-D7DDED0A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37D3E2-63F1-470A-A2A6-7157DD88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DCF7136-ECB6-41F6-9291-A7E0A1C3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タブ：差し込み文書</a:t>
            </a:r>
          </a:p>
        </p:txBody>
      </p:sp>
      <p:sp>
        <p:nvSpPr>
          <p:cNvPr id="8" name="コンテンツ プレースホルダー 1">
            <a:extLst>
              <a:ext uri="{FF2B5EF4-FFF2-40B4-BE49-F238E27FC236}">
                <a16:creationId xmlns:a16="http://schemas.microsoft.com/office/drawing/2014/main" id="{963ABB84-A1E2-4C32-A56F-3A9B27FC8B26}"/>
              </a:ext>
            </a:extLst>
          </p:cNvPr>
          <p:cNvSpPr txBox="1">
            <a:spLocks/>
          </p:cNvSpPr>
          <p:nvPr/>
        </p:nvSpPr>
        <p:spPr>
          <a:xfrm>
            <a:off x="688490" y="2351118"/>
            <a:ext cx="7745505" cy="300193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作法</a:t>
            </a:r>
            <a:endParaRPr lang="en-US" altLang="ja-JP" dirty="0"/>
          </a:p>
          <a:p>
            <a:pPr lvl="1"/>
            <a:r>
              <a:rPr lang="ja-JP" altLang="en-US" dirty="0"/>
              <a:t>手紙などでよく使う定型文</a:t>
            </a:r>
            <a:endParaRPr lang="en-US" altLang="ja-JP" dirty="0"/>
          </a:p>
          <a:p>
            <a:r>
              <a:rPr lang="ja-JP" altLang="en-US" dirty="0"/>
              <a:t>差し込み印刷</a:t>
            </a:r>
            <a:endParaRPr lang="en-US" altLang="ja-JP" dirty="0"/>
          </a:p>
          <a:p>
            <a:pPr lvl="1"/>
            <a:r>
              <a:rPr lang="ja-JP" altLang="en-US" dirty="0"/>
              <a:t>住所や</a:t>
            </a:r>
            <a:r>
              <a:rPr lang="en-US" altLang="ja-JP" dirty="0"/>
              <a:t>ID</a:t>
            </a:r>
            <a:r>
              <a:rPr lang="ja-JP" altLang="en-US" dirty="0"/>
              <a:t>など同じ内容で一部違うものを印刷する</a:t>
            </a:r>
            <a:endParaRPr lang="en-US" altLang="ja-JP" dirty="0"/>
          </a:p>
          <a:p>
            <a:r>
              <a:rPr lang="ja-JP" altLang="en-US" dirty="0"/>
              <a:t>文章入力とフィールドの挿入</a:t>
            </a:r>
            <a:endParaRPr lang="en-US" altLang="ja-JP" dirty="0"/>
          </a:p>
          <a:p>
            <a:pPr lvl="1"/>
            <a:r>
              <a:rPr lang="ja-JP" altLang="en-US" dirty="0"/>
              <a:t>そのための設定部分</a:t>
            </a:r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886B420-0DF5-41A6-81BC-193D1EB75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54"/>
          <a:stretch/>
        </p:blipFill>
        <p:spPr>
          <a:xfrm>
            <a:off x="339077" y="5228414"/>
            <a:ext cx="8444330" cy="91843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34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0064F6B-7C73-4F92-B187-33EC0BC42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355438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文章チェックやコメント、修正のタブ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28AEE4-8F03-40E7-8513-D7DDED0A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37D3E2-63F1-470A-A2A6-7157DD88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DCF7136-ECB6-41F6-9291-A7E0A1C3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タブ：参考文献</a:t>
            </a:r>
          </a:p>
        </p:txBody>
      </p:sp>
      <p:sp>
        <p:nvSpPr>
          <p:cNvPr id="8" name="コンテンツ プレースホルダー 1">
            <a:extLst>
              <a:ext uri="{FF2B5EF4-FFF2-40B4-BE49-F238E27FC236}">
                <a16:creationId xmlns:a16="http://schemas.microsoft.com/office/drawing/2014/main" id="{963ABB84-A1E2-4C32-A56F-3A9B27FC8B26}"/>
              </a:ext>
            </a:extLst>
          </p:cNvPr>
          <p:cNvSpPr txBox="1">
            <a:spLocks/>
          </p:cNvSpPr>
          <p:nvPr/>
        </p:nvSpPr>
        <p:spPr>
          <a:xfrm>
            <a:off x="688490" y="2562884"/>
            <a:ext cx="7852260" cy="253203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文章校正</a:t>
            </a:r>
            <a:endParaRPr lang="en-US" altLang="ja-JP" dirty="0"/>
          </a:p>
          <a:p>
            <a:pPr lvl="1"/>
            <a:r>
              <a:rPr lang="ja-JP" altLang="en-US" dirty="0"/>
              <a:t>スペルや文字数確認</a:t>
            </a:r>
            <a:endParaRPr lang="en-US" altLang="ja-JP" dirty="0"/>
          </a:p>
          <a:p>
            <a:r>
              <a:rPr lang="ja-JP" altLang="en-US" dirty="0"/>
              <a:t>音声読み上げ</a:t>
            </a:r>
            <a:endParaRPr lang="en-US" altLang="ja-JP" dirty="0"/>
          </a:p>
          <a:p>
            <a:r>
              <a:rPr lang="ja-JP" altLang="en-US" dirty="0"/>
              <a:t>アクセシビリティ</a:t>
            </a:r>
            <a:endParaRPr lang="en-US" altLang="ja-JP" dirty="0"/>
          </a:p>
          <a:p>
            <a:r>
              <a:rPr lang="ja-JP" altLang="en-US" dirty="0"/>
              <a:t>言語</a:t>
            </a:r>
            <a:endParaRPr lang="en-US" altLang="ja-JP" dirty="0"/>
          </a:p>
          <a:p>
            <a:r>
              <a:rPr lang="ja-JP" altLang="en-US" dirty="0"/>
              <a:t>コメント</a:t>
            </a:r>
            <a:endParaRPr lang="en-US" altLang="ja-JP" dirty="0"/>
          </a:p>
          <a:p>
            <a:r>
              <a:rPr lang="ja-JP" altLang="en-US" dirty="0"/>
              <a:t>変更履歴</a:t>
            </a:r>
            <a:r>
              <a:rPr lang="en-US" altLang="ja-JP" dirty="0"/>
              <a:t>/</a:t>
            </a:r>
            <a:r>
              <a:rPr lang="ja-JP" altLang="en-US" dirty="0"/>
              <a:t>変更箇所</a:t>
            </a:r>
            <a:r>
              <a:rPr lang="en-US" altLang="ja-JP" dirty="0"/>
              <a:t>/</a:t>
            </a:r>
            <a:r>
              <a:rPr lang="ja-JP" altLang="en-US" dirty="0"/>
              <a:t>比較</a:t>
            </a:r>
            <a:endParaRPr lang="en-US" altLang="ja-JP" dirty="0"/>
          </a:p>
          <a:p>
            <a:pPr lvl="1"/>
            <a:r>
              <a:rPr lang="ja-JP" altLang="en-US" dirty="0"/>
              <a:t>複数人での編集用</a:t>
            </a:r>
            <a:endParaRPr lang="en-US" altLang="ja-JP" dirty="0"/>
          </a:p>
          <a:p>
            <a:r>
              <a:rPr lang="ja-JP" altLang="en-US" dirty="0"/>
              <a:t>保護</a:t>
            </a:r>
            <a:endParaRPr lang="en-US" altLang="ja-JP" dirty="0"/>
          </a:p>
          <a:p>
            <a:pPr lvl="1"/>
            <a:r>
              <a:rPr lang="ja-JP" altLang="en-US" dirty="0"/>
              <a:t>他人の編集禁止</a:t>
            </a:r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6D9C81D-0544-4CC5-A47B-223DD046F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95"/>
          <a:stretch/>
        </p:blipFill>
        <p:spPr>
          <a:xfrm>
            <a:off x="264970" y="5222697"/>
            <a:ext cx="8614061" cy="9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21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0064F6B-7C73-4F92-B187-33EC0BC42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355438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見え方を変更するためのタブ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28AEE4-8F03-40E7-8513-D7DDED0A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37D3E2-63F1-470A-A2A6-7157DD88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DCF7136-ECB6-41F6-9291-A7E0A1C3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タブ：表示</a:t>
            </a:r>
          </a:p>
        </p:txBody>
      </p:sp>
      <p:sp>
        <p:nvSpPr>
          <p:cNvPr id="8" name="コンテンツ プレースホルダー 1">
            <a:extLst>
              <a:ext uri="{FF2B5EF4-FFF2-40B4-BE49-F238E27FC236}">
                <a16:creationId xmlns:a16="http://schemas.microsoft.com/office/drawing/2014/main" id="{963ABB84-A1E2-4C32-A56F-3A9B27FC8B26}"/>
              </a:ext>
            </a:extLst>
          </p:cNvPr>
          <p:cNvSpPr txBox="1">
            <a:spLocks/>
          </p:cNvSpPr>
          <p:nvPr/>
        </p:nvSpPr>
        <p:spPr>
          <a:xfrm>
            <a:off x="688490" y="2438400"/>
            <a:ext cx="7852260" cy="293487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表示</a:t>
            </a:r>
            <a:endParaRPr lang="en-US" altLang="ja-JP" dirty="0"/>
          </a:p>
          <a:p>
            <a:pPr lvl="1"/>
            <a:r>
              <a:rPr lang="ja-JP" altLang="en-US" dirty="0"/>
              <a:t>一覧表示やアウトライン表示など</a:t>
            </a:r>
            <a:endParaRPr lang="en-US" altLang="ja-JP" dirty="0"/>
          </a:p>
          <a:p>
            <a:pPr lvl="2"/>
            <a:r>
              <a:rPr lang="ja-JP" altLang="en-US" dirty="0"/>
              <a:t>ルーラ：文字の表示範囲などを表示</a:t>
            </a:r>
            <a:endParaRPr lang="en-US" altLang="ja-JP" dirty="0"/>
          </a:p>
          <a:p>
            <a:pPr lvl="2"/>
            <a:r>
              <a:rPr lang="ja-JP" altLang="en-US" dirty="0"/>
              <a:t>グリッド線：位置情報を表示</a:t>
            </a:r>
            <a:endParaRPr lang="en-US" altLang="ja-JP" dirty="0"/>
          </a:p>
          <a:p>
            <a:pPr lvl="2"/>
            <a:r>
              <a:rPr lang="ja-JP" altLang="en-US" dirty="0"/>
              <a:t>ナビゲーションウィンドウ：検索窓や目次一覧表示</a:t>
            </a:r>
            <a:endParaRPr lang="en-US" altLang="ja-JP" dirty="0"/>
          </a:p>
          <a:p>
            <a:r>
              <a:rPr lang="ja-JP" altLang="en-US" dirty="0"/>
              <a:t>ズーム</a:t>
            </a:r>
            <a:endParaRPr lang="en-US" altLang="ja-JP" dirty="0"/>
          </a:p>
          <a:p>
            <a:r>
              <a:rPr lang="ja-JP" altLang="en-US" dirty="0"/>
              <a:t>ウィンドウ</a:t>
            </a:r>
            <a:endParaRPr lang="en-US" altLang="ja-JP" dirty="0"/>
          </a:p>
          <a:p>
            <a:r>
              <a:rPr lang="ja-JP" altLang="en-US" dirty="0"/>
              <a:t>マクロ</a:t>
            </a:r>
            <a:endParaRPr lang="en-US" altLang="ja-JP" dirty="0"/>
          </a:p>
          <a:p>
            <a:pPr lvl="1"/>
            <a:r>
              <a:rPr lang="ja-JP" altLang="en-US" dirty="0"/>
              <a:t>自動入力</a:t>
            </a:r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61EA84F-33AB-4410-973B-DFF710FABD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46"/>
          <a:stretch/>
        </p:blipFill>
        <p:spPr>
          <a:xfrm>
            <a:off x="203620" y="5375339"/>
            <a:ext cx="8736760" cy="95638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938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3A5E5949-9780-4D95-9A70-1EECA5C62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1" t="16985" r="19790" b="3778"/>
          <a:stretch/>
        </p:blipFill>
        <p:spPr>
          <a:xfrm>
            <a:off x="1671781" y="1737952"/>
            <a:ext cx="5838538" cy="5020399"/>
          </a:xfr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70CC69B-8C13-4DE0-A7F8-4A8CD032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0A49E7-FDB6-4F7F-98CA-00FAC790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9530324-3975-4FE3-B1E6-7E1FE5A2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ヒント</a:t>
            </a:r>
            <a:r>
              <a:rPr lang="ja-JP" altLang="en-US" dirty="0"/>
              <a:t>：メニュー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D7637FC3-A2F9-4FCB-B7B8-70F5D2553850}"/>
              </a:ext>
            </a:extLst>
          </p:cNvPr>
          <p:cNvSpPr/>
          <p:nvPr/>
        </p:nvSpPr>
        <p:spPr>
          <a:xfrm>
            <a:off x="5483323" y="4539887"/>
            <a:ext cx="3289541" cy="585550"/>
          </a:xfrm>
          <a:prstGeom prst="wedgeRoundRectCallout">
            <a:avLst>
              <a:gd name="adj1" fmla="val -62143"/>
              <a:gd name="adj2" fmla="val 3301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右クリックするとよく使う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編集内容がメニューで開く</a:t>
            </a:r>
          </a:p>
        </p:txBody>
      </p:sp>
    </p:spTree>
    <p:extLst>
      <p:ext uri="{BB962C8B-B14F-4D97-AF65-F5344CB8AC3E}">
        <p14:creationId xmlns:p14="http://schemas.microsoft.com/office/powerpoint/2010/main" val="103557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60262E3-0551-46B8-82FF-86DCFCA8F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ダブルクリック</a:t>
            </a:r>
            <a:r>
              <a:rPr lang="en-US" altLang="ja-JP" dirty="0"/>
              <a:t>	</a:t>
            </a:r>
            <a:r>
              <a:rPr lang="ja-JP" altLang="en-US" dirty="0"/>
              <a:t>その単語</a:t>
            </a:r>
            <a:r>
              <a:rPr lang="en-US" altLang="ja-JP" dirty="0"/>
              <a:t>/</a:t>
            </a:r>
            <a:r>
              <a:rPr lang="ja-JP" altLang="en-US" dirty="0"/>
              <a:t>一行を選択</a:t>
            </a:r>
            <a:endParaRPr lang="en-US" altLang="ja-JP" dirty="0"/>
          </a:p>
          <a:p>
            <a:r>
              <a:rPr lang="en-US" altLang="ja-JP" dirty="0" err="1"/>
              <a:t>Crtl</a:t>
            </a:r>
            <a:r>
              <a:rPr lang="ja-JP" altLang="en-US" dirty="0"/>
              <a:t> </a:t>
            </a:r>
            <a:r>
              <a:rPr lang="en-US" altLang="ja-JP" dirty="0"/>
              <a:t>+ A	</a:t>
            </a:r>
            <a:r>
              <a:rPr lang="ja-JP" altLang="en-US" dirty="0"/>
              <a:t>全部選択</a:t>
            </a:r>
            <a:endParaRPr kumimoji="1" lang="en-US" altLang="ja-JP" dirty="0"/>
          </a:p>
          <a:p>
            <a:r>
              <a:rPr lang="en-US" altLang="ja-JP" dirty="0" err="1"/>
              <a:t>Crtl</a:t>
            </a:r>
            <a:r>
              <a:rPr lang="ja-JP" altLang="en-US" dirty="0"/>
              <a:t> </a:t>
            </a:r>
            <a:r>
              <a:rPr lang="en-US" altLang="ja-JP" dirty="0"/>
              <a:t>+ X	</a:t>
            </a:r>
            <a:r>
              <a:rPr lang="ja-JP" altLang="en-US" dirty="0"/>
              <a:t>選択範囲を切り取り</a:t>
            </a:r>
            <a:endParaRPr lang="en-US" altLang="ja-JP" dirty="0"/>
          </a:p>
          <a:p>
            <a:r>
              <a:rPr lang="en-US" altLang="ja-JP" dirty="0" err="1"/>
              <a:t>Crtl</a:t>
            </a:r>
            <a:r>
              <a:rPr lang="ja-JP" altLang="en-US" dirty="0"/>
              <a:t> </a:t>
            </a:r>
            <a:r>
              <a:rPr lang="en-US" altLang="ja-JP" dirty="0"/>
              <a:t>+ C	</a:t>
            </a:r>
            <a:r>
              <a:rPr lang="ja-JP" altLang="en-US" dirty="0"/>
              <a:t>選択範囲をコピー</a:t>
            </a:r>
            <a:endParaRPr lang="en-US" altLang="ja-JP" dirty="0"/>
          </a:p>
          <a:p>
            <a:r>
              <a:rPr lang="en-US" altLang="ja-JP" dirty="0" err="1"/>
              <a:t>Crtl</a:t>
            </a:r>
            <a:r>
              <a:rPr lang="ja-JP" altLang="en-US" dirty="0"/>
              <a:t> </a:t>
            </a:r>
            <a:r>
              <a:rPr lang="en-US" altLang="ja-JP" dirty="0"/>
              <a:t>+ V	</a:t>
            </a:r>
            <a:r>
              <a:rPr lang="ja-JP" altLang="en-US" dirty="0"/>
              <a:t>選択範囲を貼り付け</a:t>
            </a:r>
            <a:endParaRPr lang="en-US" altLang="ja-JP" dirty="0"/>
          </a:p>
          <a:p>
            <a:r>
              <a:rPr lang="en-US" altLang="ja-JP" dirty="0" err="1"/>
              <a:t>Crtl</a:t>
            </a:r>
            <a:r>
              <a:rPr lang="ja-JP" altLang="en-US" dirty="0"/>
              <a:t> </a:t>
            </a:r>
            <a:r>
              <a:rPr lang="en-US" altLang="ja-JP" dirty="0"/>
              <a:t>+ Z	</a:t>
            </a:r>
            <a:r>
              <a:rPr lang="ja-JP" altLang="en-US" dirty="0"/>
              <a:t>やり直し</a:t>
            </a:r>
            <a:r>
              <a:rPr lang="ja-JP" altLang="en-US" sz="1800" dirty="0"/>
              <a:t>（左上の矢印でも可能）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2BF548F-D629-4C21-AA48-C9BFF510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FB3EA3-52AC-4F44-839A-BDB26BE9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1905260-7B99-4BE5-BE36-F3BD29D9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ヒント：</a:t>
            </a:r>
            <a:r>
              <a:rPr lang="ja-JP" altLang="en-US" dirty="0"/>
              <a:t>役立つショートカット集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0349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E1496D9-9B91-4469-A44E-2E3801434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Word</a:t>
            </a:r>
            <a:r>
              <a:rPr kumimoji="1" lang="ja-JP" altLang="en-US" dirty="0"/>
              <a:t>の基本操作</a:t>
            </a:r>
            <a:endParaRPr kumimoji="1" lang="en-US" altLang="ja-JP" dirty="0"/>
          </a:p>
          <a:p>
            <a:pPr lvl="1"/>
            <a:r>
              <a:rPr lang="ja-JP" altLang="en-US" dirty="0"/>
              <a:t>文章を入れて</a:t>
            </a:r>
            <a:endParaRPr lang="en-US" altLang="ja-JP" dirty="0"/>
          </a:p>
          <a:p>
            <a:pPr lvl="1"/>
            <a:r>
              <a:rPr kumimoji="1" lang="ja-JP" altLang="en-US" dirty="0"/>
              <a:t>リボンメニューから見た目を編集</a:t>
            </a:r>
            <a:endParaRPr kumimoji="1" lang="en-US" altLang="ja-JP" dirty="0"/>
          </a:p>
          <a:p>
            <a:pPr lvl="1"/>
            <a:r>
              <a:rPr lang="ja-JP" altLang="en-US" dirty="0"/>
              <a:t>ファイルから保存や印刷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その他</a:t>
            </a:r>
            <a:endParaRPr lang="en-US" altLang="ja-JP" dirty="0"/>
          </a:p>
          <a:p>
            <a:pPr lvl="1"/>
            <a:r>
              <a:rPr kumimoji="1" lang="ja-JP" altLang="en-US" dirty="0"/>
              <a:t>困ったら右クリック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間違えたら</a:t>
            </a:r>
            <a:r>
              <a:rPr kumimoji="1" lang="en-US" altLang="ja-JP" dirty="0"/>
              <a:t>Ctrl + Z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3C35DDE-FD33-4F05-B7BF-947CB78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3E5FD4-DFAC-4A4F-9A85-BF3C531C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1C447F22-E73F-418D-8DFE-75A98334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ここまでのまとめ</a:t>
            </a:r>
          </a:p>
        </p:txBody>
      </p:sp>
    </p:spTree>
    <p:extLst>
      <p:ext uri="{BB962C8B-B14F-4D97-AF65-F5344CB8AC3E}">
        <p14:creationId xmlns:p14="http://schemas.microsoft.com/office/powerpoint/2010/main" val="2348523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3DD561D5-B166-4605-BFFA-7274BF74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レポートの基本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1B45D2D-7B8B-471E-86BD-DD9DE6D2E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85B76E-7797-404B-AF09-1002B1FB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6B9A24-0D9F-457E-8E0D-EE03853E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28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13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080A98A-DC52-4EC3-9DE6-5AA814D25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Report</a:t>
            </a:r>
            <a:r>
              <a:rPr lang="ja-JP" altLang="en-US" dirty="0"/>
              <a:t>：報告書</a:t>
            </a:r>
            <a:endParaRPr lang="en-US" altLang="ja-JP" dirty="0"/>
          </a:p>
          <a:p>
            <a:pPr lvl="1"/>
            <a:r>
              <a:rPr lang="ja-JP" altLang="en-US" dirty="0"/>
              <a:t>客観的事実に基づき、自分の主張や調査結果を報告する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重要事項</a:t>
            </a:r>
            <a:endParaRPr lang="en-US" altLang="ja-JP" dirty="0"/>
          </a:p>
          <a:p>
            <a:pPr lvl="1"/>
            <a:r>
              <a:rPr lang="ja-JP" altLang="en-US" dirty="0"/>
              <a:t>何を主張しているのか？</a:t>
            </a:r>
            <a:endParaRPr lang="en-US" altLang="ja-JP" dirty="0"/>
          </a:p>
          <a:p>
            <a:pPr lvl="1"/>
            <a:r>
              <a:rPr lang="ja-JP" altLang="en-US" dirty="0"/>
              <a:t>どういった根拠か？</a:t>
            </a:r>
            <a:endParaRPr lang="en-US" altLang="ja-JP" dirty="0"/>
          </a:p>
          <a:p>
            <a:pPr lvl="1"/>
            <a:r>
              <a:rPr lang="ja-JP" altLang="en-US" dirty="0"/>
              <a:t>その有用性</a:t>
            </a:r>
            <a:endParaRPr lang="en-US" altLang="ja-JP" dirty="0"/>
          </a:p>
          <a:p>
            <a:pPr lvl="2"/>
            <a:r>
              <a:rPr lang="ja-JP" altLang="en-US" dirty="0"/>
              <a:t>新しい知見</a:t>
            </a:r>
            <a:endParaRPr lang="en-US" altLang="ja-JP" dirty="0"/>
          </a:p>
          <a:p>
            <a:pPr lvl="2"/>
            <a:r>
              <a:rPr lang="ja-JP" altLang="en-US" dirty="0"/>
              <a:t>他より効率的</a:t>
            </a:r>
            <a:endParaRPr lang="en-US" altLang="ja-JP" dirty="0"/>
          </a:p>
          <a:p>
            <a:pPr lvl="2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1AEC77-50B5-490E-AAAF-D7914E70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BCE9AD-85A4-4F37-839B-F843B2CB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E6046F6-D381-4738-87E4-9EF50E7FB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レポートとは？</a:t>
            </a:r>
          </a:p>
        </p:txBody>
      </p:sp>
    </p:spTree>
    <p:extLst>
      <p:ext uri="{BB962C8B-B14F-4D97-AF65-F5344CB8AC3E}">
        <p14:creationId xmlns:p14="http://schemas.microsoft.com/office/powerpoint/2010/main" val="145723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33D570F-C4D2-4B62-BB17-FF6926F6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前回の復習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4D1B0CC-E94B-4249-84EC-6308F8E62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FC9614-2F3D-41E4-BA01-72C79690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1C3D64-A552-4485-9978-6594D07E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9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2D7210F-E474-4FD7-BFEE-AE0316F48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はじめに</a:t>
            </a:r>
            <a:r>
              <a:rPr lang="en-US" altLang="ja-JP" dirty="0"/>
              <a:t>		</a:t>
            </a:r>
            <a:r>
              <a:rPr lang="ja-JP" altLang="en-US" dirty="0"/>
              <a:t>何をしたいか？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原理</a:t>
            </a:r>
            <a:r>
              <a:rPr lang="en-US" altLang="ja-JP" dirty="0"/>
              <a:t>/</a:t>
            </a:r>
            <a:r>
              <a:rPr lang="ja-JP" altLang="en-US" dirty="0"/>
              <a:t>提案</a:t>
            </a:r>
            <a:r>
              <a:rPr lang="en-US" altLang="ja-JP" dirty="0"/>
              <a:t>		</a:t>
            </a:r>
            <a:r>
              <a:rPr lang="ja-JP" altLang="en-US" dirty="0"/>
              <a:t>なぜ？どういう仕組？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実験</a:t>
            </a:r>
            <a:r>
              <a:rPr lang="en-US" altLang="ja-JP" dirty="0"/>
              <a:t>		</a:t>
            </a:r>
            <a:r>
              <a:rPr lang="ja-JP" altLang="en-US" dirty="0"/>
              <a:t>↑正しさの証明</a:t>
            </a:r>
            <a:endParaRPr lang="en-US" altLang="ja-JP" dirty="0"/>
          </a:p>
          <a:p>
            <a:pPr marL="868680" lvl="1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実験方法</a:t>
            </a:r>
            <a:r>
              <a:rPr lang="en-US" altLang="ja-JP" dirty="0"/>
              <a:t>	</a:t>
            </a:r>
            <a:r>
              <a:rPr lang="ja-JP" altLang="en-US" dirty="0"/>
              <a:t>どうすれば証明できる</a:t>
            </a:r>
            <a:endParaRPr lang="en-US" altLang="ja-JP" dirty="0"/>
          </a:p>
          <a:p>
            <a:pPr marL="868680" lvl="1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実験結果</a:t>
            </a:r>
            <a:r>
              <a:rPr lang="en-US" altLang="ja-JP" dirty="0"/>
              <a:t>	</a:t>
            </a:r>
            <a:r>
              <a:rPr lang="ja-JP" altLang="en-US" dirty="0"/>
              <a:t>実際にデータを提示</a:t>
            </a:r>
            <a:endParaRPr lang="en-US" altLang="ja-JP" dirty="0"/>
          </a:p>
          <a:p>
            <a:pPr marL="868680" lvl="1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実験考察</a:t>
            </a:r>
            <a:r>
              <a:rPr lang="en-US" altLang="ja-JP" dirty="0"/>
              <a:t>	</a:t>
            </a:r>
            <a:r>
              <a:rPr lang="ja-JP" altLang="en-US" dirty="0"/>
              <a:t>正しかった？</a:t>
            </a:r>
            <a:r>
              <a:rPr lang="en-US" altLang="ja-JP" dirty="0"/>
              <a:t>or</a:t>
            </a:r>
            <a:r>
              <a:rPr lang="ja-JP" altLang="en-US" dirty="0"/>
              <a:t>新しい知見？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おわりに</a:t>
            </a:r>
            <a:r>
              <a:rPr lang="en-US" altLang="ja-JP" dirty="0"/>
              <a:t>		</a:t>
            </a:r>
            <a:r>
              <a:rPr lang="ja-JP" altLang="en-US" dirty="0"/>
              <a:t>まとめると？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参考文献</a:t>
            </a:r>
            <a:r>
              <a:rPr lang="en-US" altLang="ja-JP" dirty="0"/>
              <a:t>		</a:t>
            </a:r>
            <a:r>
              <a:rPr lang="ja-JP" altLang="en-US" dirty="0"/>
              <a:t>データの出処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64ABCCA-9BB2-4ACE-88E6-27BD8D92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3F96C9-7F33-466C-A579-74478CB3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18AD7CD7-D244-4A93-9CA7-15DBB6CD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レポートの構成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1642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D5387EE-29EF-474D-A1AB-EB1AC1B88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909176" cy="4327495"/>
          </a:xfrm>
        </p:spPr>
        <p:txBody>
          <a:bodyPr/>
          <a:lstStyle/>
          <a:p>
            <a:r>
              <a:rPr lang="ja-JP" altLang="en-US" dirty="0"/>
              <a:t>総合発展課題の指示に合わせた見た目の書類を作ろう</a:t>
            </a:r>
            <a:endParaRPr lang="en-US" altLang="ja-JP" dirty="0"/>
          </a:p>
          <a:p>
            <a:r>
              <a:rPr lang="ja-JP" altLang="en-US" dirty="0"/>
              <a:t>必要事項</a:t>
            </a:r>
            <a:endParaRPr lang="en-US" altLang="ja-JP" dirty="0"/>
          </a:p>
          <a:p>
            <a:pPr lvl="1"/>
            <a:r>
              <a:rPr lang="ja-JP" altLang="en-US" dirty="0"/>
              <a:t>ヘッダー</a:t>
            </a:r>
            <a:r>
              <a:rPr lang="en-US" altLang="ja-JP" dirty="0"/>
              <a:t>/</a:t>
            </a:r>
            <a:r>
              <a:rPr lang="ja-JP" altLang="en-US" dirty="0"/>
              <a:t>フッター</a:t>
            </a:r>
            <a:endParaRPr lang="en-US" altLang="ja-JP" dirty="0"/>
          </a:p>
          <a:p>
            <a:pPr lvl="1"/>
            <a:r>
              <a:rPr lang="ja-JP" altLang="en-US" dirty="0"/>
              <a:t>文字のスタイル</a:t>
            </a:r>
            <a:endParaRPr lang="en-US" altLang="ja-JP" dirty="0"/>
          </a:p>
          <a:p>
            <a:pPr lvl="1"/>
            <a:r>
              <a:rPr lang="ja-JP" altLang="en-US" dirty="0"/>
              <a:t>余白と行数の設定</a:t>
            </a:r>
            <a:endParaRPr lang="en-US" altLang="ja-JP" dirty="0"/>
          </a:p>
          <a:p>
            <a:pPr lvl="1"/>
            <a:r>
              <a:rPr lang="ja-JP" altLang="en-US" dirty="0"/>
              <a:t>図表</a:t>
            </a:r>
            <a:endParaRPr lang="en-US" altLang="ja-JP" dirty="0"/>
          </a:p>
          <a:p>
            <a:pPr lvl="1"/>
            <a:r>
              <a:rPr lang="ja-JP" altLang="en-US" dirty="0"/>
              <a:t>引用</a:t>
            </a:r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BA2FE64-FC38-4F36-B650-FA43C3FD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BF128B-4DC7-4E37-A16D-1E1D63A7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1671F80-43A9-4FDE-977D-5A5E58E0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 dirty="0"/>
              <a:t>本日の課題：</a:t>
            </a:r>
            <a:br>
              <a:rPr lang="en-US" altLang="ja-JP" sz="2400" dirty="0"/>
            </a:br>
            <a:r>
              <a:rPr lang="ja-JP" altLang="en-US" dirty="0"/>
              <a:t>発展応用課題用のフォーマット作成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90FDCF5-6D50-42D3-BC8F-7013521E8991}"/>
              </a:ext>
            </a:extLst>
          </p:cNvPr>
          <p:cNvSpPr/>
          <p:nvPr/>
        </p:nvSpPr>
        <p:spPr>
          <a:xfrm>
            <a:off x="1465659" y="5262130"/>
            <a:ext cx="6478292" cy="9862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accent1">
                    <a:lumMod val="50000"/>
                  </a:schemeClr>
                </a:solidFill>
              </a:rPr>
              <a:t>文章はフェイクで</a:t>
            </a:r>
            <a:r>
              <a:rPr kumimoji="1" lang="en-US" altLang="ja-JP" sz="2800" b="1" dirty="0">
                <a:solidFill>
                  <a:schemeClr val="accent1">
                    <a:lumMod val="50000"/>
                  </a:schemeClr>
                </a:solidFill>
              </a:rPr>
              <a:t>OK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</a:rPr>
              <a:t>！</a:t>
            </a:r>
            <a:endParaRPr lang="en-US" altLang="ja-JP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chemeClr val="accent1">
                    <a:lumMod val="50000"/>
                  </a:schemeClr>
                </a:solidFill>
              </a:rPr>
              <a:t>作って授業の終わりに提出しよう</a:t>
            </a:r>
          </a:p>
        </p:txBody>
      </p:sp>
    </p:spTree>
    <p:extLst>
      <p:ext uri="{BB962C8B-B14F-4D97-AF65-F5344CB8AC3E}">
        <p14:creationId xmlns:p14="http://schemas.microsoft.com/office/powerpoint/2010/main" val="1059202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9A26FFB-2E3A-4CFB-A9E8-22D96EDA6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総合発展課題と同じ設定</a:t>
            </a:r>
            <a:br>
              <a:rPr lang="en-US" altLang="ja-JP" dirty="0"/>
            </a:br>
            <a:r>
              <a:rPr lang="ja-JP" altLang="en-US" dirty="0"/>
              <a:t>「東京女子大学教養学部の紹介」</a:t>
            </a:r>
            <a:br>
              <a:rPr lang="en-US" altLang="ja-JP" dirty="0"/>
            </a:br>
            <a:r>
              <a:rPr lang="en-US" altLang="ja-JP" dirty="0"/>
              <a:t>		</a:t>
            </a:r>
            <a:r>
              <a:rPr lang="ja-JP" altLang="en-US" dirty="0"/>
              <a:t>または自分で好きなテーマを選ぶ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746A17-60CE-4A2E-B34F-BA062AFC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B033D7-786D-47E4-914F-E790AB6B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CA0886D-4FA1-4DB8-8B08-85846058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Step1: </a:t>
            </a:r>
            <a:r>
              <a:rPr lang="ja-JP" altLang="en-US" dirty="0"/>
              <a:t>レポートテーマ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3C9CC71-6156-4703-A0D2-4158A50D0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03" y="3566391"/>
            <a:ext cx="6731000" cy="2747818"/>
          </a:xfrm>
          <a:prstGeom prst="rect">
            <a:avLst/>
          </a:prstGeom>
        </p:spPr>
      </p:pic>
      <p:sp>
        <p:nvSpPr>
          <p:cNvPr id="7" name="角丸四角形吹き出し 7">
            <a:extLst>
              <a:ext uri="{FF2B5EF4-FFF2-40B4-BE49-F238E27FC236}">
                <a16:creationId xmlns:a16="http://schemas.microsoft.com/office/drawing/2014/main" id="{6CD46669-73D7-47DC-9F5B-E782DAF50791}"/>
              </a:ext>
            </a:extLst>
          </p:cNvPr>
          <p:cNvSpPr/>
          <p:nvPr/>
        </p:nvSpPr>
        <p:spPr>
          <a:xfrm>
            <a:off x="6124025" y="3729648"/>
            <a:ext cx="2662134" cy="623455"/>
          </a:xfrm>
          <a:prstGeom prst="wedgeRoundRectCallout">
            <a:avLst>
              <a:gd name="adj1" fmla="val -70148"/>
              <a:gd name="adj2" fmla="val 47917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中央、サイズ</a:t>
            </a:r>
            <a:r>
              <a:rPr kumimoji="1" lang="en-US" altLang="ja-JP" sz="2000" b="1" dirty="0">
                <a:solidFill>
                  <a:srgbClr val="6B0920"/>
                </a:solidFill>
              </a:rPr>
              <a:t>14pt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64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BC1EFA5-EFB1-4DBB-B416-50AC0D5F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頭と足につける文字</a:t>
            </a:r>
            <a:endParaRPr lang="en-US" altLang="ja-JP" dirty="0"/>
          </a:p>
          <a:p>
            <a:pPr lvl="1"/>
            <a:r>
              <a:rPr lang="ja-JP" altLang="en-US" dirty="0"/>
              <a:t>例えば作成日やページ番号など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指定</a:t>
            </a:r>
            <a:endParaRPr lang="en-US" altLang="ja-JP" dirty="0"/>
          </a:p>
          <a:p>
            <a:pPr lvl="1"/>
            <a:r>
              <a:rPr lang="ja-JP" altLang="en-US" dirty="0"/>
              <a:t>ヘッダに授業名、課題名、提出日</a:t>
            </a:r>
            <a:endParaRPr lang="en-US" altLang="ja-JP" dirty="0"/>
          </a:p>
          <a:p>
            <a:pPr lvl="1"/>
            <a:r>
              <a:rPr lang="ja-JP" altLang="en-US" dirty="0"/>
              <a:t>フッターにページ数があると便利</a:t>
            </a:r>
            <a:endParaRPr lang="en-US" altLang="ja-JP" dirty="0"/>
          </a:p>
          <a:p>
            <a:pPr lvl="1"/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B00937A-BEF2-4D84-97A1-A07C94B3B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D0CE9A-07B4-448A-90DC-7042D00B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BC8EDB1-1AFB-4B24-8E5E-54E93D2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Step2:</a:t>
            </a:r>
            <a:r>
              <a:rPr lang="ja-JP" altLang="en-US" dirty="0"/>
              <a:t>ヘッダー</a:t>
            </a:r>
            <a:r>
              <a:rPr lang="en-US" altLang="ja-JP" dirty="0"/>
              <a:t>(header)/</a:t>
            </a:r>
            <a:r>
              <a:rPr lang="ja-JP" altLang="en-US" dirty="0"/>
              <a:t>フッター</a:t>
            </a:r>
            <a:r>
              <a:rPr lang="en-US" altLang="ja-JP" dirty="0"/>
              <a:t>(footer)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5E6C60D-36AE-42DD-A77A-9DC503813A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70" y="1631948"/>
            <a:ext cx="3037115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41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5E73F1B-7589-4C8E-A738-12EC5F1E9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/>
              <a:t>フォントや色、サイズは印象に大きく関わる</a:t>
            </a:r>
            <a:endParaRPr lang="en-US" altLang="ja-JP" dirty="0"/>
          </a:p>
          <a:p>
            <a:pPr lvl="1"/>
            <a:r>
              <a:rPr lang="ja-JP" altLang="en-US" dirty="0">
                <a:latin typeface="MS Gothic" charset="-128"/>
                <a:ea typeface="MS Gothic" charset="-128"/>
                <a:cs typeface="MS Gothic" charset="-128"/>
              </a:rPr>
              <a:t>ゴシック：見やすい、目に付く</a:t>
            </a:r>
          </a:p>
          <a:p>
            <a:pPr lvl="1"/>
            <a:r>
              <a:rPr lang="ja-JP" altLang="en-US" dirty="0"/>
              <a:t>明朝：キリッとした文字、強弱があるので長い文章でも読みやすい</a:t>
            </a:r>
          </a:p>
          <a:p>
            <a:endParaRPr lang="en-US" altLang="ja-JP" dirty="0"/>
          </a:p>
          <a:p>
            <a:r>
              <a:rPr lang="ja-JP" altLang="en-US" dirty="0"/>
              <a:t>指定</a:t>
            </a:r>
            <a:endParaRPr lang="en-US" altLang="ja-JP" dirty="0"/>
          </a:p>
          <a:p>
            <a:pPr lvl="1"/>
            <a:r>
              <a:rPr lang="ja-JP" altLang="en-US" dirty="0"/>
              <a:t>タイトル：</a:t>
            </a:r>
            <a:r>
              <a:rPr lang="en-US" altLang="ja-JP" dirty="0"/>
              <a:t>14pt</a:t>
            </a:r>
          </a:p>
          <a:p>
            <a:pPr lvl="1"/>
            <a:r>
              <a:rPr lang="ja-JP" altLang="en-US" dirty="0"/>
              <a:t>本文：</a:t>
            </a:r>
            <a:r>
              <a:rPr lang="en-US" altLang="ja-JP" dirty="0"/>
              <a:t>10.5pt</a:t>
            </a:r>
          </a:p>
          <a:p>
            <a:pPr lvl="1"/>
            <a:r>
              <a:rPr lang="ja-JP" altLang="en-US" dirty="0"/>
              <a:t>フォント：（していないけど一般的に）</a:t>
            </a:r>
            <a:endParaRPr lang="en-US" altLang="ja-JP" dirty="0"/>
          </a:p>
          <a:p>
            <a:pPr lvl="2"/>
            <a:r>
              <a:rPr lang="ja-JP" altLang="en-US" dirty="0"/>
              <a:t>タイトル：</a:t>
            </a:r>
            <a:r>
              <a:rPr lang="en-US" altLang="ja-JP" dirty="0"/>
              <a:t>	</a:t>
            </a:r>
            <a:r>
              <a:rPr lang="ja-JP" altLang="en-US" dirty="0"/>
              <a:t>ゴシック</a:t>
            </a:r>
            <a:endParaRPr lang="en-US" altLang="ja-JP" dirty="0"/>
          </a:p>
          <a:p>
            <a:pPr lvl="2"/>
            <a:r>
              <a:rPr lang="ja-JP" altLang="en-US" dirty="0"/>
              <a:t>本文：</a:t>
            </a:r>
            <a:r>
              <a:rPr lang="en-US" altLang="ja-JP" dirty="0"/>
              <a:t>	</a:t>
            </a:r>
            <a:r>
              <a:rPr lang="ja-JP" altLang="en-US" dirty="0"/>
              <a:t>明朝体</a:t>
            </a:r>
            <a:endParaRPr lang="en-US" altLang="ja-JP" dirty="0"/>
          </a:p>
          <a:p>
            <a:pPr lvl="2"/>
            <a:r>
              <a:rPr lang="ja-JP" altLang="en-US" dirty="0"/>
              <a:t>英文：</a:t>
            </a:r>
            <a:r>
              <a:rPr lang="en-US" altLang="ja-JP" dirty="0"/>
              <a:t>	Times New Roman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EB94CCA-DDDF-40A9-A9EA-7396E9D1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EA923B-4C87-4A9E-8FB2-C22D22DE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BAF95F88-1B41-4CE5-93E9-70E3AF1E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文字のスタイル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3441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B5C8B18-9FBB-4E7C-858C-68E5B5D25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8"/>
            <a:ext cx="7745505" cy="3511384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/>
              <a:t>余白</a:t>
            </a:r>
            <a:endParaRPr lang="en-US" altLang="ja-JP" dirty="0"/>
          </a:p>
          <a:p>
            <a:pPr lvl="1"/>
            <a:r>
              <a:rPr lang="ja-JP" altLang="en-US" dirty="0"/>
              <a:t>印刷時に作る上下左右の空白部分のこと</a:t>
            </a:r>
            <a:endParaRPr lang="en-US" altLang="ja-JP" dirty="0"/>
          </a:p>
          <a:p>
            <a:pPr lvl="1"/>
            <a:r>
              <a:rPr lang="ja-JP" altLang="en-US" dirty="0"/>
              <a:t>モノによって形式が違うので、指示に従って作ろう</a:t>
            </a:r>
          </a:p>
          <a:p>
            <a:r>
              <a:rPr lang="ja-JP" altLang="en-US" dirty="0"/>
              <a:t>行数</a:t>
            </a:r>
            <a:endParaRPr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ページ当たり何行の文字を入れるか？の設定</a:t>
            </a:r>
            <a:endParaRPr lang="en-US" altLang="ja-JP" dirty="0"/>
          </a:p>
          <a:p>
            <a:pPr lvl="1"/>
            <a:r>
              <a:rPr lang="ja-JP" altLang="en-US" dirty="0"/>
              <a:t>行間が狭い</a:t>
            </a:r>
            <a:endParaRPr lang="en-US" altLang="ja-JP" dirty="0"/>
          </a:p>
          <a:p>
            <a:pPr lvl="2"/>
            <a:r>
              <a:rPr lang="ja-JP" altLang="en-US" dirty="0"/>
              <a:t>書籍などの本文</a:t>
            </a:r>
            <a:endParaRPr lang="en-US" altLang="ja-JP" dirty="0"/>
          </a:p>
          <a:p>
            <a:pPr lvl="1"/>
            <a:r>
              <a:rPr lang="ja-JP" altLang="en-US" dirty="0"/>
              <a:t>行間が広い</a:t>
            </a:r>
            <a:endParaRPr lang="en-US" altLang="ja-JP" dirty="0"/>
          </a:p>
          <a:p>
            <a:pPr lvl="2"/>
            <a:r>
              <a:rPr lang="ja-JP" altLang="en-US" dirty="0"/>
              <a:t>広報の書類など</a:t>
            </a:r>
            <a:endParaRPr lang="en-US" altLang="ja-JP" dirty="0"/>
          </a:p>
          <a:p>
            <a:r>
              <a:rPr lang="ja-JP" altLang="en-US" dirty="0"/>
              <a:t>指定</a:t>
            </a:r>
            <a:endParaRPr lang="en-US" altLang="ja-JP" dirty="0"/>
          </a:p>
          <a:p>
            <a:pPr lvl="1"/>
            <a:r>
              <a:rPr lang="ja-JP" altLang="en-US" dirty="0"/>
              <a:t>余白：上下</a:t>
            </a:r>
            <a:r>
              <a:rPr lang="en-US" altLang="ja-JP" dirty="0"/>
              <a:t>15mm</a:t>
            </a:r>
            <a:r>
              <a:rPr lang="ja-JP" altLang="en-US" dirty="0" err="1"/>
              <a:t>、</a:t>
            </a:r>
            <a:r>
              <a:rPr lang="ja-JP" altLang="en-US" dirty="0"/>
              <a:t>左右</a:t>
            </a:r>
            <a:r>
              <a:rPr lang="en-US" altLang="ja-JP" dirty="0"/>
              <a:t>30mm</a:t>
            </a:r>
          </a:p>
          <a:p>
            <a:pPr lvl="1"/>
            <a:r>
              <a:rPr lang="ja-JP" altLang="en-US" dirty="0"/>
              <a:t>行数：</a:t>
            </a:r>
            <a:r>
              <a:rPr lang="en-US" altLang="ja-JP" dirty="0"/>
              <a:t>40</a:t>
            </a:r>
            <a:r>
              <a:rPr lang="ja-JP" altLang="en-US" dirty="0"/>
              <a:t>行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AE41CC-A7B6-46CD-932F-7637A235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2905DB-8880-4EC1-88ED-DBDB2DD0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F604EA0-4F6E-4180-8076-B632DCBC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Step3:</a:t>
            </a:r>
            <a:r>
              <a:rPr lang="ja-JP" altLang="en-US" dirty="0"/>
              <a:t>余白と行数の設定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ECB230B-2F9D-4955-81EE-2B83BD9DB2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3" y="5390708"/>
            <a:ext cx="7546615" cy="1040914"/>
          </a:xfrm>
          <a:prstGeom prst="rect">
            <a:avLst/>
          </a:prstGeom>
        </p:spPr>
      </p:pic>
      <p:sp>
        <p:nvSpPr>
          <p:cNvPr id="7" name="角丸四角形吹き出し 7">
            <a:extLst>
              <a:ext uri="{FF2B5EF4-FFF2-40B4-BE49-F238E27FC236}">
                <a16:creationId xmlns:a16="http://schemas.microsoft.com/office/drawing/2014/main" id="{B835B093-6804-4D72-879E-564ECCB0DDB6}"/>
              </a:ext>
            </a:extLst>
          </p:cNvPr>
          <p:cNvSpPr/>
          <p:nvPr/>
        </p:nvSpPr>
        <p:spPr>
          <a:xfrm>
            <a:off x="2675054" y="6340140"/>
            <a:ext cx="2928347" cy="468411"/>
          </a:xfrm>
          <a:prstGeom prst="wedgeRoundRectCallout">
            <a:avLst>
              <a:gd name="adj1" fmla="val -71301"/>
              <a:gd name="adj2" fmla="val -53349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ユーザ設定の余白から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30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12939CBD-EE5B-4839-9B20-C67E313C9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図</a:t>
            </a:r>
            <a:endParaRPr lang="en-US" altLang="ja-JP" dirty="0"/>
          </a:p>
          <a:p>
            <a:pPr lvl="1"/>
            <a:r>
              <a:rPr lang="ja-JP" altLang="en-US" dirty="0"/>
              <a:t>グラフや写真などの画像データのこと</a:t>
            </a:r>
            <a:endParaRPr lang="en-US" altLang="ja-JP" dirty="0"/>
          </a:p>
          <a:p>
            <a:pPr lvl="1"/>
            <a:r>
              <a:rPr lang="ja-JP" altLang="en-US" dirty="0"/>
              <a:t>下に「図</a:t>
            </a:r>
            <a:r>
              <a:rPr lang="en-US" altLang="ja-JP" dirty="0"/>
              <a:t>1</a:t>
            </a:r>
            <a:r>
              <a:rPr lang="ja-JP" altLang="en-US" dirty="0"/>
              <a:t>：</a:t>
            </a:r>
            <a:r>
              <a:rPr lang="en-US" altLang="ja-JP" dirty="0"/>
              <a:t>××</a:t>
            </a:r>
            <a:r>
              <a:rPr lang="ja-JP" altLang="en-US" dirty="0"/>
              <a:t>」や「</a:t>
            </a:r>
            <a:r>
              <a:rPr lang="en-US" altLang="ja-JP" dirty="0"/>
              <a:t>Fig. 2 xxx</a:t>
            </a:r>
            <a:r>
              <a:rPr lang="ja-JP" altLang="en-US" dirty="0"/>
              <a:t>」などの見出しを付ける</a:t>
            </a:r>
            <a:endParaRPr lang="en-US" altLang="ja-JP" dirty="0"/>
          </a:p>
          <a:p>
            <a:pPr lvl="1"/>
            <a:r>
              <a:rPr lang="ja-JP" altLang="en-US" b="1" dirty="0"/>
              <a:t>必ず本文中で説明すること</a:t>
            </a:r>
            <a:endParaRPr lang="en-US" altLang="ja-JP" b="1" dirty="0"/>
          </a:p>
          <a:p>
            <a:r>
              <a:rPr lang="ja-JP" altLang="en-US" dirty="0"/>
              <a:t>表</a:t>
            </a:r>
            <a:endParaRPr lang="en-US" altLang="ja-JP" dirty="0"/>
          </a:p>
          <a:p>
            <a:pPr lvl="1"/>
            <a:r>
              <a:rPr lang="ja-JP" altLang="en-US" dirty="0"/>
              <a:t>表形式のデータのこと</a:t>
            </a:r>
            <a:endParaRPr lang="en-US" altLang="ja-JP" dirty="0"/>
          </a:p>
          <a:p>
            <a:pPr lvl="1"/>
            <a:r>
              <a:rPr lang="ja-JP" altLang="en-US" dirty="0"/>
              <a:t>数値やタグの一覧を見せたいときに</a:t>
            </a:r>
            <a:endParaRPr lang="en-US" altLang="ja-JP" dirty="0"/>
          </a:p>
          <a:p>
            <a:pPr lvl="1"/>
            <a:r>
              <a:rPr lang="ja-JP" altLang="en-US" dirty="0"/>
              <a:t>上に「表</a:t>
            </a:r>
            <a:r>
              <a:rPr lang="en-US" altLang="ja-JP" dirty="0"/>
              <a:t>1</a:t>
            </a:r>
            <a:r>
              <a:rPr lang="ja-JP" altLang="en-US" dirty="0"/>
              <a:t>：〇〇」や「</a:t>
            </a:r>
            <a:r>
              <a:rPr lang="en-US" altLang="ja-JP" dirty="0"/>
              <a:t>Table 1: </a:t>
            </a:r>
            <a:r>
              <a:rPr lang="en-US" altLang="ja-JP" dirty="0" err="1"/>
              <a:t>ooo</a:t>
            </a:r>
            <a:r>
              <a:rPr lang="ja-JP" altLang="en-US" dirty="0"/>
              <a:t>」などの見出しを付ける</a:t>
            </a:r>
            <a:endParaRPr lang="en-US" altLang="ja-JP" dirty="0"/>
          </a:p>
          <a:p>
            <a:pPr lvl="1"/>
            <a:r>
              <a:rPr lang="ja-JP" altLang="en-US" b="1" dirty="0"/>
              <a:t>必ず本文中で説明すること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5154F97-BA39-4162-975E-1B7A5F24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F0EB1B-1F19-4F77-8320-C3FCA9FF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53A3D16-E506-4016-9435-E3E44495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Step4:</a:t>
            </a:r>
            <a:r>
              <a:rPr lang="ja-JP" altLang="en-US" dirty="0"/>
              <a:t>図表の挿入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9752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F9D0D3E-C0E1-425E-82B8-DD10E0938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引用</a:t>
            </a:r>
            <a:endParaRPr lang="en-US" altLang="ja-JP" dirty="0"/>
          </a:p>
          <a:p>
            <a:pPr lvl="1"/>
            <a:r>
              <a:rPr lang="ja-JP" altLang="en-US" dirty="0"/>
              <a:t>他の文章や事例、データを提示すること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例</a:t>
            </a:r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DF4D773-54F5-4FE3-B4B0-679E0353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69B182-8B06-49E0-8D45-12BECC3D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3E94CD4-FF9F-486F-9B71-1F468621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Step5:</a:t>
            </a:r>
            <a:r>
              <a:rPr lang="ja-JP" altLang="en-US" dirty="0"/>
              <a:t>引用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69DCA6-C5B7-4BDA-95C9-9646D0BEF372}"/>
              </a:ext>
            </a:extLst>
          </p:cNvPr>
          <p:cNvSpPr/>
          <p:nvPr/>
        </p:nvSpPr>
        <p:spPr>
          <a:xfrm>
            <a:off x="1235058" y="4730121"/>
            <a:ext cx="6964529" cy="13151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　東京都の人口数は平成８年度以降から増加の傾向があるが、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その一方で東京特別区以外の市では減少の傾向にある。</a:t>
            </a:r>
          </a:p>
        </p:txBody>
      </p:sp>
      <p:sp>
        <p:nvSpPr>
          <p:cNvPr id="7" name="雲形吹き出し 8">
            <a:extLst>
              <a:ext uri="{FF2B5EF4-FFF2-40B4-BE49-F238E27FC236}">
                <a16:creationId xmlns:a16="http://schemas.microsoft.com/office/drawing/2014/main" id="{947188FD-DAC4-4F60-AEE9-ADA23A929B2C}"/>
              </a:ext>
            </a:extLst>
          </p:cNvPr>
          <p:cNvSpPr/>
          <p:nvPr/>
        </p:nvSpPr>
        <p:spPr>
          <a:xfrm>
            <a:off x="6744432" y="4117473"/>
            <a:ext cx="1653088" cy="6126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本当？</a:t>
            </a:r>
          </a:p>
        </p:txBody>
      </p:sp>
    </p:spTree>
    <p:extLst>
      <p:ext uri="{BB962C8B-B14F-4D97-AF65-F5344CB8AC3E}">
        <p14:creationId xmlns:p14="http://schemas.microsoft.com/office/powerpoint/2010/main" val="32586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C7FC194-C355-4780-A0E6-428CE0DA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データの根拠を示す為</a:t>
            </a:r>
            <a:endParaRPr lang="en-US" altLang="ja-JP" dirty="0"/>
          </a:p>
          <a:p>
            <a:r>
              <a:rPr lang="ja-JP" altLang="en-US" dirty="0"/>
              <a:t>作者の著作権を守る為</a:t>
            </a:r>
            <a:endParaRPr lang="en-US" altLang="ja-JP" dirty="0"/>
          </a:p>
          <a:p>
            <a:r>
              <a:rPr lang="ja-JP" altLang="en-US" dirty="0"/>
              <a:t>自分の著作物でないことを示す為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引用に必要な情報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4A959F-6A24-4B7C-ACC2-12FFA211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F61B37-9D4F-489F-B5D6-DED269E7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B4784E2-D486-412D-8F81-9EB223DE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引用の意味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DB522C-4CFE-4EE1-AC21-D9ED6102B514}"/>
              </a:ext>
            </a:extLst>
          </p:cNvPr>
          <p:cNvSpPr txBox="1"/>
          <p:nvPr/>
        </p:nvSpPr>
        <p:spPr>
          <a:xfrm>
            <a:off x="889479" y="4793192"/>
            <a:ext cx="7555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柴田淳司：</a:t>
            </a:r>
            <a:r>
              <a:rPr lang="en-US" altLang="ja-JP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”</a:t>
            </a:r>
            <a:r>
              <a:rPr lang="ja-JP" altLang="en-US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情報処理と私</a:t>
            </a:r>
            <a:r>
              <a:rPr lang="en-US" altLang="ja-JP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”, </a:t>
            </a:r>
            <a:r>
              <a:rPr lang="ja-JP" altLang="en-US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東女出版</a:t>
            </a:r>
            <a:r>
              <a:rPr lang="en-US" altLang="ja-JP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, pp. 25-26 (2019)</a:t>
            </a:r>
            <a:endParaRPr lang="ja-JP" altLang="en-US" sz="2400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sp>
        <p:nvSpPr>
          <p:cNvPr id="7" name="角丸四角形吹き出し 10">
            <a:extLst>
              <a:ext uri="{FF2B5EF4-FFF2-40B4-BE49-F238E27FC236}">
                <a16:creationId xmlns:a16="http://schemas.microsoft.com/office/drawing/2014/main" id="{714E0801-C905-4B9B-B1DE-351383C01789}"/>
              </a:ext>
            </a:extLst>
          </p:cNvPr>
          <p:cNvSpPr/>
          <p:nvPr/>
        </p:nvSpPr>
        <p:spPr>
          <a:xfrm>
            <a:off x="108319" y="5579232"/>
            <a:ext cx="1913099" cy="556953"/>
          </a:xfrm>
          <a:prstGeom prst="wedgeRoundRectCallout">
            <a:avLst>
              <a:gd name="adj1" fmla="val 24628"/>
              <a:gd name="adj2" fmla="val -99548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誰のものか？</a:t>
            </a:r>
          </a:p>
        </p:txBody>
      </p:sp>
      <p:sp>
        <p:nvSpPr>
          <p:cNvPr id="8" name="角丸四角形吹き出し 12">
            <a:extLst>
              <a:ext uri="{FF2B5EF4-FFF2-40B4-BE49-F238E27FC236}">
                <a16:creationId xmlns:a16="http://schemas.microsoft.com/office/drawing/2014/main" id="{A846EDD1-EE3C-4BA6-AD73-F3B6F17582F0}"/>
              </a:ext>
            </a:extLst>
          </p:cNvPr>
          <p:cNvSpPr/>
          <p:nvPr/>
        </p:nvSpPr>
        <p:spPr>
          <a:xfrm>
            <a:off x="3053087" y="5558509"/>
            <a:ext cx="3295032" cy="612648"/>
          </a:xfrm>
          <a:prstGeom prst="wedgeRoundRectCallout">
            <a:avLst>
              <a:gd name="adj1" fmla="val -25943"/>
              <a:gd name="adj2" fmla="val -84622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何に記載されているか？</a:t>
            </a: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角丸四角形吹き出し 13">
            <a:extLst>
              <a:ext uri="{FF2B5EF4-FFF2-40B4-BE49-F238E27FC236}">
                <a16:creationId xmlns:a16="http://schemas.microsoft.com/office/drawing/2014/main" id="{1E6FEBF5-423D-4A8D-9372-D38FF343F873}"/>
              </a:ext>
            </a:extLst>
          </p:cNvPr>
          <p:cNvSpPr/>
          <p:nvPr/>
        </p:nvSpPr>
        <p:spPr>
          <a:xfrm>
            <a:off x="6001375" y="3903590"/>
            <a:ext cx="2475606" cy="612648"/>
          </a:xfrm>
          <a:prstGeom prst="wedgeRoundRectCallout">
            <a:avLst>
              <a:gd name="adj1" fmla="val 25872"/>
              <a:gd name="adj2" fmla="val 91677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いつのものか？</a:t>
            </a:r>
          </a:p>
        </p:txBody>
      </p:sp>
    </p:spTree>
    <p:extLst>
      <p:ext uri="{BB962C8B-B14F-4D97-AF65-F5344CB8AC3E}">
        <p14:creationId xmlns:p14="http://schemas.microsoft.com/office/powerpoint/2010/main" val="4264123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B34A753-9759-43AE-983B-6409BD4D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2723606"/>
            <a:ext cx="7745505" cy="3402556"/>
          </a:xfrm>
        </p:spPr>
        <p:txBody>
          <a:bodyPr/>
          <a:lstStyle/>
          <a:p>
            <a:r>
              <a:rPr lang="ja-JP" altLang="en-US" dirty="0"/>
              <a:t>テキストに直接書く</a:t>
            </a:r>
            <a:endParaRPr lang="en-US" altLang="ja-JP" dirty="0"/>
          </a:p>
          <a:p>
            <a:pPr lvl="1"/>
            <a:r>
              <a:rPr lang="ja-JP" altLang="en-US" dirty="0"/>
              <a:t>この他にも「</a:t>
            </a:r>
            <a:r>
              <a:rPr lang="en-US" altLang="ja-JP" dirty="0"/>
              <a:t>OO</a:t>
            </a:r>
            <a:r>
              <a:rPr lang="ja-JP" altLang="en-US" dirty="0"/>
              <a:t>」</a:t>
            </a:r>
            <a:r>
              <a:rPr lang="en-US" altLang="ja-JP" dirty="0"/>
              <a:t>(</a:t>
            </a:r>
            <a:r>
              <a:rPr lang="ja-JP" altLang="en-US" dirty="0"/>
              <a:t>引用情報</a:t>
            </a:r>
            <a:r>
              <a:rPr lang="en-US" altLang="ja-JP" dirty="0"/>
              <a:t>)</a:t>
            </a:r>
            <a:r>
              <a:rPr lang="ja-JP" altLang="en-US" dirty="0"/>
              <a:t>という理論もある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引用を後につける</a:t>
            </a:r>
            <a:endParaRPr lang="en-US" altLang="ja-JP" dirty="0"/>
          </a:p>
          <a:p>
            <a:pPr lvl="1"/>
            <a:r>
              <a:rPr lang="ja-JP" altLang="en-US" dirty="0"/>
              <a:t>この他にも「</a:t>
            </a:r>
            <a:r>
              <a:rPr lang="en-US" altLang="ja-JP" dirty="0"/>
              <a:t>OO</a:t>
            </a:r>
            <a:r>
              <a:rPr lang="ja-JP" altLang="en-US" dirty="0"/>
              <a:t>」</a:t>
            </a:r>
            <a:r>
              <a:rPr lang="en-US" altLang="ja-JP" baseline="30000" dirty="0"/>
              <a:t>[1]</a:t>
            </a:r>
            <a:r>
              <a:rPr lang="ja-JP" altLang="en-US" dirty="0"/>
              <a:t>という理論もある</a:t>
            </a:r>
            <a:endParaRPr lang="en-US" altLang="ja-JP" dirty="0"/>
          </a:p>
          <a:p>
            <a:pPr lvl="1"/>
            <a:endParaRPr lang="en-US" altLang="ja-JP" baseline="30000" dirty="0"/>
          </a:p>
          <a:p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B73F895-CDB9-4AA5-9A11-F3A8A4E8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038995-DD3C-4300-A26D-9DFD7C3A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4763A0D-0D61-40CD-A90A-DB9815A6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参照の仕方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77B63C-DDD7-43A8-9BB0-1A28F485BCEB}"/>
              </a:ext>
            </a:extLst>
          </p:cNvPr>
          <p:cNvSpPr/>
          <p:nvPr/>
        </p:nvSpPr>
        <p:spPr>
          <a:xfrm>
            <a:off x="1240165" y="1798667"/>
            <a:ext cx="6652912" cy="640080"/>
          </a:xfrm>
          <a:prstGeom prst="rect">
            <a:avLst/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本文中で必ず参照し，説明すること！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033D21-CBB9-42C5-8880-FC2E7F33DC9C}"/>
              </a:ext>
            </a:extLst>
          </p:cNvPr>
          <p:cNvSpPr txBox="1"/>
          <p:nvPr/>
        </p:nvSpPr>
        <p:spPr>
          <a:xfrm>
            <a:off x="7339312" y="595785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[1]</a:t>
            </a:r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引用情報</a:t>
            </a:r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31BD462B-7DCF-468F-BBEC-9AE270212D40}"/>
              </a:ext>
            </a:extLst>
          </p:cNvPr>
          <p:cNvSpPr/>
          <p:nvPr/>
        </p:nvSpPr>
        <p:spPr>
          <a:xfrm>
            <a:off x="3143880" y="5152638"/>
            <a:ext cx="3624535" cy="1085343"/>
          </a:xfrm>
          <a:prstGeom prst="wedgeRoundRectCallout">
            <a:avLst>
              <a:gd name="adj1" fmla="val 61181"/>
              <a:gd name="adj2" fmla="val 45671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ページ下部につける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最後に引用リストを載せる</a:t>
            </a:r>
          </a:p>
        </p:txBody>
      </p:sp>
    </p:spTree>
    <p:extLst>
      <p:ext uri="{BB962C8B-B14F-4D97-AF65-F5344CB8AC3E}">
        <p14:creationId xmlns:p14="http://schemas.microsoft.com/office/powerpoint/2010/main" val="252670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C23DBA2-F418-4549-AD1E-CAACD72F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3049579"/>
            <a:ext cx="7745505" cy="3302364"/>
          </a:xfrm>
        </p:spPr>
        <p:txBody>
          <a:bodyPr>
            <a:normAutofit/>
          </a:bodyPr>
          <a:lstStyle/>
          <a:p>
            <a:r>
              <a:rPr lang="ja-JP" altLang="en-US" b="1" dirty="0"/>
              <a:t>倫理</a:t>
            </a:r>
            <a:endParaRPr lang="en-US" altLang="ja-JP" b="1" dirty="0"/>
          </a:p>
          <a:p>
            <a:pPr lvl="1"/>
            <a:r>
              <a:rPr kumimoji="1" lang="ja-JP" altLang="en-US" b="1" dirty="0"/>
              <a:t>守ったほうが良いとされること</a:t>
            </a:r>
            <a:endParaRPr kumimoji="1" lang="en-US" altLang="ja-JP" b="1" dirty="0"/>
          </a:p>
          <a:p>
            <a:pPr lvl="1"/>
            <a:r>
              <a:rPr lang="ja-JP" altLang="en-US" b="1" dirty="0"/>
              <a:t>法的に罰せられる場合もある</a:t>
            </a:r>
            <a:endParaRPr kumimoji="1" lang="en-US" altLang="ja-JP" b="1" dirty="0"/>
          </a:p>
          <a:p>
            <a:pPr lvl="1"/>
            <a:endParaRPr kumimoji="1" lang="en-US" altLang="ja-JP" b="1" dirty="0"/>
          </a:p>
          <a:p>
            <a:r>
              <a:rPr kumimoji="1" lang="ja-JP" altLang="en-US" b="1" dirty="0"/>
              <a:t>情報</a:t>
            </a:r>
            <a:endParaRPr kumimoji="1" lang="en-US" altLang="ja-JP" b="1" dirty="0"/>
          </a:p>
          <a:p>
            <a:pPr lvl="1"/>
            <a:r>
              <a:rPr kumimoji="1" lang="ja-JP" altLang="en-US" dirty="0"/>
              <a:t>コンピュータやスマホなどの電子機器を使うもの全般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「新しい」「目に見えない」ことから文化的に未成熟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08A56E-938F-429B-B527-5F32E900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FE7C8B-C0A8-4E83-A4D9-AE053518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0B20E90-8693-4BD9-BB8A-970A25E1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89" y="369085"/>
            <a:ext cx="7756263" cy="1054250"/>
          </a:xfrm>
        </p:spPr>
        <p:txBody>
          <a:bodyPr/>
          <a:lstStyle/>
          <a:p>
            <a:r>
              <a:rPr lang="ja-JP" altLang="en-US" dirty="0"/>
              <a:t>前回重要だったこと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B18A09C-1578-4BE6-86A5-381C48E20598}"/>
              </a:ext>
            </a:extLst>
          </p:cNvPr>
          <p:cNvSpPr/>
          <p:nvPr/>
        </p:nvSpPr>
        <p:spPr>
          <a:xfrm>
            <a:off x="1003560" y="1694016"/>
            <a:ext cx="7126121" cy="10848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6B0920"/>
                </a:solidFill>
              </a:rPr>
              <a:t>情報倫理：社会が求める道徳観</a:t>
            </a:r>
            <a:r>
              <a:rPr kumimoji="1" lang="ja-JP" altLang="en-US" sz="2000" b="1" dirty="0">
                <a:solidFill>
                  <a:srgbClr val="6B0920"/>
                </a:solidFill>
              </a:rPr>
              <a:t>＋情報に関する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98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D8E40AB-40EB-4DB0-8CB8-1EA8C1DCA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Word</a:t>
            </a:r>
            <a:r>
              <a:rPr lang="ja-JP" altLang="en-US" dirty="0"/>
              <a:t>を持ってない人は</a:t>
            </a:r>
            <a:r>
              <a:rPr lang="en-US" altLang="ja-JP" dirty="0"/>
              <a:t>doc</a:t>
            </a:r>
            <a:r>
              <a:rPr lang="ja-JP" altLang="en-US" dirty="0"/>
              <a:t>ファイルを開けない</a:t>
            </a:r>
            <a:endParaRPr lang="en-US" altLang="ja-JP" dirty="0"/>
          </a:p>
          <a:p>
            <a:r>
              <a:rPr lang="en-US" altLang="ja-JP" dirty="0"/>
              <a:t>PDF</a:t>
            </a:r>
            <a:r>
              <a:rPr lang="ja-JP" altLang="en-US" dirty="0"/>
              <a:t>ならほぼすべての</a:t>
            </a:r>
            <a:r>
              <a:rPr lang="en-US" altLang="ja-JP" dirty="0"/>
              <a:t>PC</a:t>
            </a:r>
            <a:r>
              <a:rPr lang="ja-JP" altLang="en-US" dirty="0"/>
              <a:t>で閲覧可能</a:t>
            </a:r>
            <a:endParaRPr lang="en-US" altLang="ja-JP" dirty="0"/>
          </a:p>
          <a:p>
            <a:r>
              <a:rPr lang="ja-JP" altLang="en-US" dirty="0"/>
              <a:t>手順（</a:t>
            </a:r>
            <a:r>
              <a:rPr lang="en-US" altLang="ja-JP" dirty="0"/>
              <a:t>Windows</a:t>
            </a:r>
            <a:r>
              <a:rPr lang="ja-JP" altLang="en-US" dirty="0"/>
              <a:t>の場合）</a:t>
            </a:r>
            <a:endParaRPr lang="en-US" altLang="ja-JP" dirty="0"/>
          </a:p>
          <a:p>
            <a:pPr lvl="1"/>
            <a:r>
              <a:rPr lang="ja-JP" altLang="en-US" dirty="0"/>
              <a:t>ファイル→名前をつけて保存</a:t>
            </a:r>
            <a:endParaRPr lang="en-US" altLang="ja-JP" dirty="0"/>
          </a:p>
          <a:p>
            <a:pPr lvl="1"/>
            <a:r>
              <a:rPr lang="ja-JP" altLang="en-US" dirty="0"/>
              <a:t>ファイル形式を</a:t>
            </a:r>
            <a:r>
              <a:rPr lang="en-US" altLang="ja-JP" dirty="0"/>
              <a:t>pdf</a:t>
            </a:r>
            <a:r>
              <a:rPr lang="ja-JP" altLang="en-US" dirty="0"/>
              <a:t>にする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FD5171-FD07-4BFC-887F-F07310BA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EB2D24-061F-422C-994E-DEECF930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FFB35EF-5E32-4288-B89D-37BB466C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全部できたら</a:t>
            </a:r>
            <a:r>
              <a:rPr lang="en-US" altLang="ja-JP" dirty="0"/>
              <a:t>pdf</a:t>
            </a:r>
            <a:r>
              <a:rPr lang="ja-JP" altLang="en-US" dirty="0"/>
              <a:t>にする（提出は</a:t>
            </a:r>
            <a:r>
              <a:rPr lang="en-US" altLang="ja-JP" dirty="0"/>
              <a:t>word</a:t>
            </a:r>
            <a:r>
              <a:rPr lang="ja-JP" altLang="en-US" dirty="0"/>
              <a:t>ファイル）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52DAF7-EB07-4B68-B480-79E715F36B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5" b="19792"/>
          <a:stretch/>
        </p:blipFill>
        <p:spPr>
          <a:xfrm>
            <a:off x="1427178" y="4204184"/>
            <a:ext cx="6293112" cy="393673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60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B206F2E-8167-400C-A45C-F97DC1E3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0094CF8-F5FF-44E1-8F34-CAB4F8AC4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AA741F-91F2-48D5-A7DB-D8A27B78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6EC768-BA62-418C-8F30-8EB2AC14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41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76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2287D84-C9E2-4143-81B7-D68524D21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Word</a:t>
            </a:r>
            <a:r>
              <a:rPr kumimoji="1" lang="ja-JP" altLang="en-US" dirty="0"/>
              <a:t>の基本</a:t>
            </a:r>
            <a:endParaRPr kumimoji="1" lang="en-US" altLang="ja-JP" dirty="0"/>
          </a:p>
          <a:p>
            <a:pPr lvl="1"/>
            <a:r>
              <a:rPr lang="ja-JP" altLang="en-US" dirty="0"/>
              <a:t>様々な機能が整理・提供されている</a:t>
            </a:r>
            <a:endParaRPr lang="en-US" altLang="ja-JP" dirty="0"/>
          </a:p>
          <a:p>
            <a:pPr lvl="1"/>
            <a:r>
              <a:rPr lang="ja-JP" altLang="en-US" dirty="0"/>
              <a:t>でも使いこなすのには時間が必要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レポートの基本</a:t>
            </a:r>
            <a:endParaRPr lang="en-US" altLang="ja-JP" dirty="0"/>
          </a:p>
          <a:p>
            <a:pPr lvl="1"/>
            <a:r>
              <a:rPr lang="ja-JP" altLang="en-US" dirty="0"/>
              <a:t>相手が読みやすいレポートを心掛ける</a:t>
            </a:r>
            <a:endParaRPr lang="en-US" altLang="ja-JP" dirty="0"/>
          </a:p>
          <a:p>
            <a:pPr lvl="1"/>
            <a:r>
              <a:rPr lang="ja-JP" altLang="en-US" dirty="0"/>
              <a:t>相手が見やすいレポートを心掛ける</a:t>
            </a:r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F39F47-51C8-497E-A959-AE944100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E5EBE4-71D6-4D5B-93D5-4FC0E30C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696E35E-F66A-46D9-A164-DD814EF3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2346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7BE5AE2-F90B-4628-9FEE-D9A1FCA91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題目：第</a:t>
            </a:r>
            <a:r>
              <a:rPr lang="ja-JP" altLang="en-US" dirty="0"/>
              <a:t>９</a:t>
            </a:r>
            <a:r>
              <a:rPr kumimoji="1" lang="ja-JP" altLang="en-US" dirty="0"/>
              <a:t>回授業「</a:t>
            </a:r>
            <a:r>
              <a:rPr kumimoji="1" lang="en-US" altLang="ja-JP" dirty="0"/>
              <a:t>Word </a:t>
            </a:r>
            <a:r>
              <a:rPr lang="en-US" altLang="ja-JP" dirty="0"/>
              <a:t>(2</a:t>
            </a:r>
            <a:r>
              <a:rPr kumimoji="1" lang="en-US" altLang="ja-JP" dirty="0"/>
              <a:t>/</a:t>
            </a:r>
            <a:r>
              <a:rPr lang="en-US" altLang="ja-JP" dirty="0"/>
              <a:t>2)</a:t>
            </a:r>
            <a:r>
              <a:rPr kumimoji="1" lang="ja-JP" altLang="en-US" dirty="0"/>
              <a:t>」</a:t>
            </a:r>
            <a:endParaRPr kumimoji="1" lang="en-US" altLang="ja-JP" dirty="0"/>
          </a:p>
          <a:p>
            <a:r>
              <a:rPr kumimoji="1" lang="ja-JP" altLang="en-US" dirty="0"/>
              <a:t>日程：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6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13</a:t>
            </a:r>
            <a:r>
              <a:rPr kumimoji="1" lang="ja-JP" altLang="en-US" dirty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木</a:t>
            </a:r>
            <a:r>
              <a:rPr kumimoji="1" lang="en-US" altLang="ja-JP" dirty="0"/>
              <a:t>)</a:t>
            </a:r>
          </a:p>
          <a:p>
            <a:r>
              <a:rPr lang="ja-JP" altLang="en-US" dirty="0"/>
              <a:t>内容</a:t>
            </a:r>
            <a:endParaRPr lang="en-US" altLang="ja-JP" dirty="0"/>
          </a:p>
          <a:p>
            <a:pPr lvl="1"/>
            <a:r>
              <a:rPr lang="ja-JP" altLang="en-US" dirty="0"/>
              <a:t>わかり易い</a:t>
            </a:r>
            <a:r>
              <a:rPr kumimoji="1" lang="ja-JP" altLang="en-US" dirty="0"/>
              <a:t>文章をとはなんぞや</a:t>
            </a:r>
            <a:endParaRPr kumimoji="1" lang="en-US" altLang="ja-JP" dirty="0"/>
          </a:p>
          <a:p>
            <a:pPr lvl="1"/>
            <a:r>
              <a:rPr lang="en-US" altLang="ja-JP" dirty="0"/>
              <a:t>Word</a:t>
            </a:r>
            <a:r>
              <a:rPr lang="ja-JP" altLang="en-US"/>
              <a:t>でパンフレットを作ろう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10E8E4-F40A-464A-9B6B-984CD81E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0257D1-256C-4DAE-A2BB-E19ABD8B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5B8C4BD-AD0E-45DD-8C89-28DD9E3F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次回予告</a:t>
            </a:r>
          </a:p>
        </p:txBody>
      </p:sp>
    </p:spTree>
    <p:extLst>
      <p:ext uri="{BB962C8B-B14F-4D97-AF65-F5344CB8AC3E}">
        <p14:creationId xmlns:p14="http://schemas.microsoft.com/office/powerpoint/2010/main" val="327287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566FDEC-8D7F-464A-91ED-9A2576F8E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路上で他人の悪口を大声で叫ぶ</a:t>
            </a:r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お菓子につられて怪しい人についていく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コピー商品を売りさばく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260A6B-6EA1-4412-B684-15081A24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FFD4D7-1864-459A-9AB0-8546A3DA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6EFB928-8864-4EE1-BFE0-6F0A297D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一般的な道徳観で悪いこと</a:t>
            </a:r>
          </a:p>
        </p:txBody>
      </p:sp>
    </p:spTree>
    <p:extLst>
      <p:ext uri="{BB962C8B-B14F-4D97-AF65-F5344CB8AC3E}">
        <p14:creationId xmlns:p14="http://schemas.microsoft.com/office/powerpoint/2010/main" val="268207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566FDEC-8D7F-464A-91ED-9A2576F8E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trike="sngStrike" dirty="0"/>
              <a:t>路上で他人の悪口を大声で叫ぶ</a:t>
            </a:r>
            <a:endParaRPr kumimoji="1" lang="en-US" altLang="ja-JP" strike="sngStrike" dirty="0"/>
          </a:p>
          <a:p>
            <a:r>
              <a:rPr lang="en-US" altLang="ja-JP" dirty="0"/>
              <a:t>SNS</a:t>
            </a:r>
            <a:r>
              <a:rPr lang="ja-JP" altLang="en-US" dirty="0"/>
              <a:t>で他人の悪口を投稿する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strike="sngStrike" dirty="0"/>
              <a:t>お菓子につられて怪しい人についていく</a:t>
            </a:r>
            <a:endParaRPr kumimoji="1" lang="en-US" altLang="ja-JP" strike="sngStrike" dirty="0"/>
          </a:p>
          <a:p>
            <a:r>
              <a:rPr lang="ja-JP" altLang="en-US" dirty="0"/>
              <a:t>情報につられて怪しいサイトへ行く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strike="sngStrike" dirty="0"/>
              <a:t>コピー商品を売りさばく</a:t>
            </a:r>
            <a:endParaRPr kumimoji="1" lang="en-US" altLang="ja-JP" strike="sngStrike" dirty="0"/>
          </a:p>
          <a:p>
            <a:r>
              <a:rPr lang="ja-JP" altLang="en-US" dirty="0"/>
              <a:t>他人のファイルをコピーして配布する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260A6B-6EA1-4412-B684-15081A24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FFD4D7-1864-459A-9AB0-8546A3DA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6EFB928-8864-4EE1-BFE0-6F0A297D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情報倫理で悪いこと</a:t>
            </a:r>
          </a:p>
        </p:txBody>
      </p:sp>
    </p:spTree>
    <p:extLst>
      <p:ext uri="{BB962C8B-B14F-4D97-AF65-F5344CB8AC3E}">
        <p14:creationId xmlns:p14="http://schemas.microsoft.com/office/powerpoint/2010/main" val="154724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7ED3995-4488-4AE2-B79E-BF829747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A2F8B9-E9A4-4C82-9402-76579195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A5488BA-E180-4F28-B91E-F93063A3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教訓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79A080A-2EDA-4990-9E65-23DE1EEDAF64}"/>
              </a:ext>
            </a:extLst>
          </p:cNvPr>
          <p:cNvSpPr/>
          <p:nvPr/>
        </p:nvSpPr>
        <p:spPr>
          <a:xfrm>
            <a:off x="1003560" y="2352136"/>
            <a:ext cx="7126121" cy="286103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kumimoji="1" lang="ja-JP" altLang="en-US" sz="2800" b="1" dirty="0">
                <a:solidFill>
                  <a:srgbClr val="6B0920"/>
                </a:solidFill>
              </a:rPr>
              <a:t>インターネットは交通網（道路）の一種</a:t>
            </a:r>
            <a:endParaRPr kumimoji="1" lang="en-US" altLang="ja-JP" sz="2800" b="1" dirty="0">
              <a:solidFill>
                <a:srgbClr val="6B0920"/>
              </a:solidFill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2800" b="1" dirty="0">
                <a:solidFill>
                  <a:srgbClr val="6B0920"/>
                </a:solidFill>
              </a:rPr>
              <a:t>見えなくてもそこに人がいる</a:t>
            </a:r>
            <a:endParaRPr kumimoji="1" lang="en-US" altLang="ja-JP" sz="2800" b="1" dirty="0">
              <a:solidFill>
                <a:srgbClr val="6B0920"/>
              </a:solidFill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2800" b="1" dirty="0">
                <a:solidFill>
                  <a:srgbClr val="6B0920"/>
                </a:solidFill>
              </a:rPr>
              <a:t>倫理を守って楽しく使いましょう</a:t>
            </a:r>
          </a:p>
        </p:txBody>
      </p:sp>
    </p:spTree>
    <p:extLst>
      <p:ext uri="{BB962C8B-B14F-4D97-AF65-F5344CB8AC3E}">
        <p14:creationId xmlns:p14="http://schemas.microsoft.com/office/powerpoint/2010/main" val="392816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C0C5D31-5757-4999-8AAD-EF7AFDA6E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4/11 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授業概要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4/18 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ファイルシステム</a:t>
            </a:r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4/25 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メール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5/9 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インターネット</a:t>
            </a:r>
            <a:endParaRPr lang="en-US" altLang="ja-JP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5/16 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復習＋情報検索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5/23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 著作権</a:t>
            </a:r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5/30 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情報倫理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6/06 Word (1/2)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6/13 Word</a:t>
            </a:r>
            <a:r>
              <a:rPr lang="en-US" altLang="ja-JP" dirty="0"/>
              <a:t> (2/2)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6/20 Excel (1/2)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6/27 Excel</a:t>
            </a:r>
            <a:r>
              <a:rPr lang="en-US" altLang="ja-JP" dirty="0"/>
              <a:t> (2/2)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7/04 PowerPoint (1/2)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7/11 PowerPoint (2/2)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7/18</a:t>
            </a:r>
            <a:r>
              <a:rPr lang="ja-JP" altLang="en-US" dirty="0"/>
              <a:t>総合発展課題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X/X</a:t>
            </a:r>
            <a:r>
              <a:rPr lang="ja-JP" altLang="en-US" dirty="0"/>
              <a:t> 期末試験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8E2D26-3982-4AC8-BF00-598C766C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E13626-9F37-4F07-8EBE-C5A2181B4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8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204192B-D2B8-4CDB-9608-99877A12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授業スケジュール</a:t>
            </a:r>
          </a:p>
        </p:txBody>
      </p:sp>
    </p:spTree>
    <p:extLst>
      <p:ext uri="{BB962C8B-B14F-4D97-AF65-F5344CB8AC3E}">
        <p14:creationId xmlns:p14="http://schemas.microsoft.com/office/powerpoint/2010/main" val="142961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A2061FB-7D9E-4E26-A59F-B5972DD21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3072882"/>
            <a:ext cx="7745505" cy="3053280"/>
          </a:xfrm>
        </p:spPr>
        <p:txBody>
          <a:bodyPr/>
          <a:lstStyle/>
          <a:p>
            <a:r>
              <a:rPr kumimoji="1" lang="en-US" altLang="ja-JP" dirty="0"/>
              <a:t>Word</a:t>
            </a:r>
            <a:r>
              <a:rPr kumimoji="1" lang="ja-JP" altLang="en-US" dirty="0"/>
              <a:t>の基本</a:t>
            </a:r>
            <a:endParaRPr kumimoji="1" lang="en-US" altLang="ja-JP" dirty="0"/>
          </a:p>
          <a:p>
            <a:pPr lvl="1"/>
            <a:r>
              <a:rPr lang="ja-JP" altLang="en-US" dirty="0"/>
              <a:t>基本操作を学ぶ</a:t>
            </a:r>
            <a:endParaRPr lang="en-US" altLang="ja-JP" dirty="0"/>
          </a:p>
          <a:p>
            <a:pPr lvl="1"/>
            <a:r>
              <a:rPr kumimoji="1" lang="ja-JP" altLang="en-US" dirty="0"/>
              <a:t>文字とフォントを活用す</a:t>
            </a:r>
            <a:r>
              <a:rPr lang="ja-JP" altLang="en-US" dirty="0"/>
              <a:t>る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レポートの基本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レポートの書き方を学ぶ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47BE7F6-E5DF-40F5-AD6B-8196B366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2019/6/6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754AC7-F8FE-4526-A47B-5A13E2DF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453B8C3-E6E0-4D17-AB2A-4515C476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本日の目標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2A5040D-EB73-461E-A2EA-4C320132CD9E}"/>
              </a:ext>
            </a:extLst>
          </p:cNvPr>
          <p:cNvSpPr/>
          <p:nvPr/>
        </p:nvSpPr>
        <p:spPr>
          <a:xfrm>
            <a:off x="1003560" y="1694016"/>
            <a:ext cx="7126121" cy="10848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6B0920"/>
                </a:solidFill>
              </a:rPr>
              <a:t>書式を意識してファイルを作ろう</a:t>
            </a:r>
          </a:p>
        </p:txBody>
      </p:sp>
    </p:spTree>
    <p:extLst>
      <p:ext uri="{BB962C8B-B14F-4D97-AF65-F5344CB8AC3E}">
        <p14:creationId xmlns:p14="http://schemas.microsoft.com/office/powerpoint/2010/main" val="97455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2450</TotalTime>
  <Words>1609</Words>
  <Application>Microsoft Office PowerPoint</Application>
  <PresentationFormat>画面に合わせる (4:3)</PresentationFormat>
  <Paragraphs>439</Paragraphs>
  <Slides>43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9" baseType="lpstr">
      <vt:lpstr>HGS明朝E</vt:lpstr>
      <vt:lpstr>MS Gothic</vt:lpstr>
      <vt:lpstr>Yu Gothic</vt:lpstr>
      <vt:lpstr>Book Antiqua</vt:lpstr>
      <vt:lpstr>Wingdings</vt:lpstr>
      <vt:lpstr>ハードカバー</vt:lpstr>
      <vt:lpstr>情報処理技法(リテラシI)</vt:lpstr>
      <vt:lpstr>今日の目次</vt:lpstr>
      <vt:lpstr>前回の復習</vt:lpstr>
      <vt:lpstr>前回重要だったこと</vt:lpstr>
      <vt:lpstr>一般的な道徳観で悪いこと</vt:lpstr>
      <vt:lpstr>情報倫理で悪いこと</vt:lpstr>
      <vt:lpstr>教訓</vt:lpstr>
      <vt:lpstr>授業スケジュール</vt:lpstr>
      <vt:lpstr>本日の目標</vt:lpstr>
      <vt:lpstr>Wordの基本</vt:lpstr>
      <vt:lpstr>オフィスソフト</vt:lpstr>
      <vt:lpstr>Microsoft Office</vt:lpstr>
      <vt:lpstr>そもそもWordって？</vt:lpstr>
      <vt:lpstr>Wordの起動方法</vt:lpstr>
      <vt:lpstr>起動時の画面</vt:lpstr>
      <vt:lpstr>画面の見方</vt:lpstr>
      <vt:lpstr>タブ：ホーム</vt:lpstr>
      <vt:lpstr>タブ：挿入</vt:lpstr>
      <vt:lpstr>タブ：デザイン</vt:lpstr>
      <vt:lpstr>タブ：レイアウト</vt:lpstr>
      <vt:lpstr>タブ：参考文献</vt:lpstr>
      <vt:lpstr>タブ：差し込み文書</vt:lpstr>
      <vt:lpstr>タブ：参考文献</vt:lpstr>
      <vt:lpstr>タブ：表示</vt:lpstr>
      <vt:lpstr>ヒント：メニュー</vt:lpstr>
      <vt:lpstr>ヒント：役立つショートカット集</vt:lpstr>
      <vt:lpstr>ここまでのまとめ</vt:lpstr>
      <vt:lpstr>レポートの基本</vt:lpstr>
      <vt:lpstr>レポートとは？</vt:lpstr>
      <vt:lpstr>レポートの構成</vt:lpstr>
      <vt:lpstr>本日の課題： 発展応用課題用のフォーマット作成</vt:lpstr>
      <vt:lpstr>Step1: レポートテーマ</vt:lpstr>
      <vt:lpstr>Step2:ヘッダー(header)/フッター(footer)</vt:lpstr>
      <vt:lpstr>文字のスタイル</vt:lpstr>
      <vt:lpstr>Step3:余白と行数の設定</vt:lpstr>
      <vt:lpstr>Step4:図表の挿入</vt:lpstr>
      <vt:lpstr>Step5:引用</vt:lpstr>
      <vt:lpstr>引用の意味</vt:lpstr>
      <vt:lpstr>参照の仕方</vt:lpstr>
      <vt:lpstr>全部できたらpdfにする（提出はwordファイル）</vt:lpstr>
      <vt:lpstr>まとめ</vt:lpstr>
      <vt:lpstr>Word</vt:lpstr>
      <vt:lpstr>次回予告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shibata-atsushi@pc.cis.twcu.ac.jp</cp:lastModifiedBy>
  <cp:revision>206</cp:revision>
  <dcterms:created xsi:type="dcterms:W3CDTF">2016-01-16T07:36:29Z</dcterms:created>
  <dcterms:modified xsi:type="dcterms:W3CDTF">2019-06-06T01:18:01Z</dcterms:modified>
</cp:coreProperties>
</file>