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8"/>
  </p:notesMasterIdLst>
  <p:sldIdLst>
    <p:sldId id="256" r:id="rId2"/>
    <p:sldId id="309" r:id="rId3"/>
    <p:sldId id="442" r:id="rId4"/>
    <p:sldId id="490" r:id="rId5"/>
    <p:sldId id="474" r:id="rId6"/>
    <p:sldId id="492" r:id="rId7"/>
    <p:sldId id="493" r:id="rId8"/>
    <p:sldId id="494" r:id="rId9"/>
    <p:sldId id="495" r:id="rId10"/>
    <p:sldId id="514" r:id="rId11"/>
    <p:sldId id="498" r:id="rId12"/>
    <p:sldId id="520" r:id="rId13"/>
    <p:sldId id="521" r:id="rId14"/>
    <p:sldId id="522" r:id="rId15"/>
    <p:sldId id="524" r:id="rId16"/>
    <p:sldId id="525" r:id="rId17"/>
    <p:sldId id="526" r:id="rId18"/>
    <p:sldId id="499" r:id="rId19"/>
    <p:sldId id="519" r:id="rId20"/>
    <p:sldId id="500" r:id="rId21"/>
    <p:sldId id="515" r:id="rId22"/>
    <p:sldId id="516" r:id="rId23"/>
    <p:sldId id="527" r:id="rId24"/>
    <p:sldId id="517" r:id="rId25"/>
    <p:sldId id="501" r:id="rId26"/>
    <p:sldId id="496" r:id="rId27"/>
    <p:sldId id="503" r:id="rId28"/>
    <p:sldId id="508" r:id="rId29"/>
    <p:sldId id="509" r:id="rId30"/>
    <p:sldId id="510" r:id="rId31"/>
    <p:sldId id="511" r:id="rId32"/>
    <p:sldId id="513" r:id="rId33"/>
    <p:sldId id="512" r:id="rId34"/>
    <p:sldId id="504" r:id="rId35"/>
    <p:sldId id="507" r:id="rId36"/>
    <p:sldId id="505" r:id="rId37"/>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BDFC831-AA72-4B18-A892-BE1F4457885A}">
          <p14:sldIdLst>
            <p14:sldId id="256"/>
            <p14:sldId id="309"/>
          </p14:sldIdLst>
        </p14:section>
        <p14:section name="前回の復習" id="{5FA75469-B7C0-45B8-BF02-88549B607410}">
          <p14:sldIdLst>
            <p14:sldId id="442"/>
            <p14:sldId id="490"/>
            <p14:sldId id="474"/>
            <p14:sldId id="492"/>
            <p14:sldId id="493"/>
          </p14:sldIdLst>
        </p14:section>
        <p14:section name="倫理" id="{FE6E139B-249F-496D-B518-FB5BB570252D}">
          <p14:sldIdLst>
            <p14:sldId id="494"/>
            <p14:sldId id="495"/>
            <p14:sldId id="514"/>
            <p14:sldId id="498"/>
            <p14:sldId id="520"/>
            <p14:sldId id="521"/>
            <p14:sldId id="522"/>
            <p14:sldId id="524"/>
            <p14:sldId id="525"/>
            <p14:sldId id="526"/>
            <p14:sldId id="499"/>
            <p14:sldId id="519"/>
            <p14:sldId id="500"/>
            <p14:sldId id="515"/>
            <p14:sldId id="516"/>
            <p14:sldId id="527"/>
            <p14:sldId id="517"/>
          </p14:sldIdLst>
        </p14:section>
        <p14:section name="INFOSS情報倫理" id="{098D0E7E-6478-43C1-8F49-8DC3D70F1F7A}">
          <p14:sldIdLst>
            <p14:sldId id="501"/>
            <p14:sldId id="496"/>
            <p14:sldId id="503"/>
            <p14:sldId id="508"/>
            <p14:sldId id="509"/>
            <p14:sldId id="510"/>
            <p14:sldId id="511"/>
            <p14:sldId id="513"/>
            <p14:sldId id="512"/>
          </p14:sldIdLst>
        </p14:section>
        <p14:section name="まとめ" id="{BD1CA14F-BA0C-401D-890C-E611ABE56D9B}">
          <p14:sldIdLst>
            <p14:sldId id="504"/>
            <p14:sldId id="507"/>
            <p14:sldId id="50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99FF99"/>
    <a:srgbClr val="99CCFF"/>
    <a:srgbClr val="7FD7F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86036" autoAdjust="0"/>
  </p:normalViewPr>
  <p:slideViewPr>
    <p:cSldViewPr snapToGrid="0" snapToObjects="1">
      <p:cViewPr>
        <p:scale>
          <a:sx n="73" d="100"/>
          <a:sy n="73" d="100"/>
        </p:scale>
        <p:origin x="16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6272EC-8893-CD49-B4E3-DE3FECA1EEE7}" type="datetimeFigureOut">
              <a:rPr kumimoji="1" lang="ja-JP" altLang="en-US" smtClean="0"/>
              <a:t>2019/5/29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9F4876-1B89-D240-983C-8FA6DDFF7DBD}" type="slidenum">
              <a:rPr kumimoji="1" lang="ja-JP" altLang="en-US" smtClean="0"/>
              <a:t>‹#›</a:t>
            </a:fld>
            <a:endParaRPr kumimoji="1" lang="ja-JP" altLang="en-US"/>
          </a:p>
        </p:txBody>
      </p:sp>
    </p:spTree>
    <p:extLst>
      <p:ext uri="{BB962C8B-B14F-4D97-AF65-F5344CB8AC3E}">
        <p14:creationId xmlns:p14="http://schemas.microsoft.com/office/powerpoint/2010/main" val="13738235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パソコンの基本操作</a:t>
            </a:r>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a:t>
            </a:fld>
            <a:endParaRPr kumimoji="1" lang="ja-JP" altLang="en-US" dirty="0"/>
          </a:p>
        </p:txBody>
      </p:sp>
    </p:spTree>
    <p:extLst>
      <p:ext uri="{BB962C8B-B14F-4D97-AF65-F5344CB8AC3E}">
        <p14:creationId xmlns:p14="http://schemas.microsoft.com/office/powerpoint/2010/main" val="774360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99F4876-1B89-D240-983C-8FA6DDFF7DBD}" type="slidenum">
              <a:rPr kumimoji="1" lang="ja-JP" altLang="en-US" smtClean="0"/>
              <a:t>2</a:t>
            </a:fld>
            <a:endParaRPr kumimoji="1" lang="ja-JP" altLang="en-US" dirty="0"/>
          </a:p>
        </p:txBody>
      </p:sp>
    </p:spTree>
    <p:extLst>
      <p:ext uri="{BB962C8B-B14F-4D97-AF65-F5344CB8AC3E}">
        <p14:creationId xmlns:p14="http://schemas.microsoft.com/office/powerpoint/2010/main" val="3328106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ちなみに</a:t>
            </a:r>
            <a:r>
              <a:rPr kumimoji="1" lang="en-US" altLang="ja-JP" dirty="0"/>
              <a:t>morale</a:t>
            </a:r>
            <a:r>
              <a:rPr kumimoji="1" lang="ja-JP" altLang="en-US" dirty="0"/>
              <a:t>は「やる気」なので意味が全然違う</a:t>
            </a:r>
          </a:p>
        </p:txBody>
      </p:sp>
      <p:sp>
        <p:nvSpPr>
          <p:cNvPr id="4" name="スライド番号プレースホルダー 3"/>
          <p:cNvSpPr>
            <a:spLocks noGrp="1"/>
          </p:cNvSpPr>
          <p:nvPr>
            <p:ph type="sldNum" sz="quarter" idx="5"/>
          </p:nvPr>
        </p:nvSpPr>
        <p:spPr/>
        <p:txBody>
          <a:bodyPr/>
          <a:lstStyle/>
          <a:p>
            <a:fld id="{699F4876-1B89-D240-983C-8FA6DDFF7DBD}" type="slidenum">
              <a:rPr kumimoji="1" lang="ja-JP" altLang="en-US" smtClean="0"/>
              <a:t>9</a:t>
            </a:fld>
            <a:endParaRPr kumimoji="1" lang="ja-JP" altLang="en-US"/>
          </a:p>
        </p:txBody>
      </p:sp>
    </p:spTree>
    <p:extLst>
      <p:ext uri="{BB962C8B-B14F-4D97-AF65-F5344CB8AC3E}">
        <p14:creationId xmlns:p14="http://schemas.microsoft.com/office/powerpoint/2010/main" val="2760230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これはスマートフォンにも言える</a:t>
            </a:r>
            <a:endParaRPr kumimoji="1" lang="en-US" altLang="ja-JP" dirty="0"/>
          </a:p>
          <a:p>
            <a:r>
              <a:rPr kumimoji="1" lang="ja-JP" altLang="en-US" dirty="0"/>
              <a:t>そのまま中古屋に持っていくより、</a:t>
            </a:r>
          </a:p>
        </p:txBody>
      </p:sp>
      <p:sp>
        <p:nvSpPr>
          <p:cNvPr id="4" name="スライド番号プレースホルダー 3"/>
          <p:cNvSpPr>
            <a:spLocks noGrp="1"/>
          </p:cNvSpPr>
          <p:nvPr>
            <p:ph type="sldNum" sz="quarter" idx="5"/>
          </p:nvPr>
        </p:nvSpPr>
        <p:spPr/>
        <p:txBody>
          <a:bodyPr/>
          <a:lstStyle/>
          <a:p>
            <a:fld id="{699F4876-1B89-D240-983C-8FA6DDFF7DBD}" type="slidenum">
              <a:rPr kumimoji="1" lang="ja-JP" altLang="en-US" smtClean="0"/>
              <a:t>19</a:t>
            </a:fld>
            <a:endParaRPr kumimoji="1" lang="ja-JP" altLang="en-US"/>
          </a:p>
        </p:txBody>
      </p:sp>
    </p:spTree>
    <p:extLst>
      <p:ext uri="{BB962C8B-B14F-4D97-AF65-F5344CB8AC3E}">
        <p14:creationId xmlns:p14="http://schemas.microsoft.com/office/powerpoint/2010/main" val="3323908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Google</a:t>
            </a:r>
            <a:r>
              <a:rPr kumimoji="1" lang="ja-JP" altLang="en-US" dirty="0"/>
              <a:t>で検索すると検索候補に</a:t>
            </a:r>
            <a:endParaRPr kumimoji="1" lang="en-US" altLang="ja-JP" dirty="0"/>
          </a:p>
          <a:p>
            <a:r>
              <a:rPr kumimoji="1" lang="ja-JP" altLang="en-US" dirty="0"/>
              <a:t>「</a:t>
            </a:r>
            <a:r>
              <a:rPr kumimoji="1" lang="en-US" altLang="ja-JP" dirty="0"/>
              <a:t>INFOSS</a:t>
            </a:r>
            <a:r>
              <a:rPr kumimoji="1" lang="ja-JP" altLang="en-US" dirty="0"/>
              <a:t>情報倫理</a:t>
            </a:r>
            <a:r>
              <a:rPr kumimoji="1" lang="en-US" altLang="ja-JP" dirty="0"/>
              <a:t>2019</a:t>
            </a:r>
            <a:r>
              <a:rPr kumimoji="1" lang="ja-JP" altLang="en-US" dirty="0"/>
              <a:t>　答え」</a:t>
            </a:r>
            <a:endParaRPr kumimoji="1" lang="en-US" altLang="ja-JP" dirty="0"/>
          </a:p>
          <a:p>
            <a:r>
              <a:rPr kumimoji="1" lang="ja-JP" altLang="en-US" dirty="0"/>
              <a:t>と出るが、その内容で調べた人は情報に関係なく倫理観が欠如しているので猛省すること</a:t>
            </a:r>
            <a:endParaRPr kumimoji="1" lang="en-US" altLang="ja-JP" dirty="0"/>
          </a:p>
        </p:txBody>
      </p:sp>
      <p:sp>
        <p:nvSpPr>
          <p:cNvPr id="4" name="スライド番号プレースホルダー 3"/>
          <p:cNvSpPr>
            <a:spLocks noGrp="1"/>
          </p:cNvSpPr>
          <p:nvPr>
            <p:ph type="sldNum" sz="quarter" idx="5"/>
          </p:nvPr>
        </p:nvSpPr>
        <p:spPr/>
        <p:txBody>
          <a:bodyPr/>
          <a:lstStyle/>
          <a:p>
            <a:fld id="{699F4876-1B89-D240-983C-8FA6DDFF7DBD}" type="slidenum">
              <a:rPr kumimoji="1" lang="ja-JP" altLang="en-US" smtClean="0"/>
              <a:t>27</a:t>
            </a:fld>
            <a:endParaRPr kumimoji="1" lang="ja-JP" altLang="en-US"/>
          </a:p>
        </p:txBody>
      </p:sp>
    </p:spTree>
    <p:extLst>
      <p:ext uri="{BB962C8B-B14F-4D97-AF65-F5344CB8AC3E}">
        <p14:creationId xmlns:p14="http://schemas.microsoft.com/office/powerpoint/2010/main" val="37604240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pPr algn="l" eaLnBrk="1" latinLnBrk="0" hangingPunct="1"/>
            <a:r>
              <a:rPr lang="en-US" altLang="ja-JP"/>
              <a:t>2019/5/30</a:t>
            </a:r>
            <a:endParaRPr lang="en-US">
              <a:solidFill>
                <a:schemeClr val="tx1"/>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kumimoji="0" lang="en-US">
              <a:solidFill>
                <a:schemeClr val="tx1"/>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C0B181F-CDAB-404C-A660-15C015D83A29}" type="slidenum">
              <a:rPr kumimoji="0" lang="en-US" smtClean="0"/>
              <a:pPr eaLnBrk="1" latinLnBrk="0" hangingPunct="1"/>
              <a:t>‹#›</a:t>
            </a:fld>
            <a:endParaRPr kumimoji="0" lang="en-US">
              <a:solidFill>
                <a:schemeClr val="tx1"/>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299129"/>
            <a:ext cx="6777318" cy="975179"/>
          </a:xfrm>
        </p:spPr>
        <p:txBody>
          <a:bodyPr anchor="t"/>
          <a:lstStyle>
            <a:lvl1pPr algn="ctr">
              <a:defRPr sz="3600">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371600" y="2423952"/>
            <a:ext cx="6400800" cy="692146"/>
          </a:xfrm>
        </p:spPr>
        <p:txBody>
          <a:bodyPr>
            <a:normAutofit/>
          </a:bodyPr>
          <a:lstStyle>
            <a:lvl1pPr marL="0" indent="0" algn="ctr">
              <a:buNone/>
              <a:defRPr sz="2800">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dirty="0"/>
              <a:t>マスター サブタイトルの書式設定</a:t>
            </a:r>
            <a:endParaRPr lang="en-US" dirty="0"/>
          </a:p>
        </p:txBody>
      </p:sp>
      <p:sp>
        <p:nvSpPr>
          <p:cNvPr id="13" name="テキスト プレースホルダー 12"/>
          <p:cNvSpPr>
            <a:spLocks noGrp="1"/>
          </p:cNvSpPr>
          <p:nvPr>
            <p:ph type="body" sz="quarter" idx="13" hasCustomPrompt="1"/>
          </p:nvPr>
        </p:nvSpPr>
        <p:spPr>
          <a:xfrm>
            <a:off x="2155272" y="3869369"/>
            <a:ext cx="4902996" cy="914400"/>
          </a:xfrm>
        </p:spPr>
        <p:txBody>
          <a:bodyPr wrap="none">
            <a:noAutofit/>
          </a:bodyPr>
          <a:lstStyle>
            <a:lvl1pPr marL="0" indent="0">
              <a:buNone/>
              <a:defRPr sz="2000"/>
            </a:lvl1pPr>
          </a:lstStyle>
          <a:p>
            <a:pPr lvl="0"/>
            <a:r>
              <a:rPr kumimoji="1" lang="ja-JP" altLang="en-US" dirty="0"/>
              <a:t>製作者情報</a:t>
            </a: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5" name="Footer Placeholder 4"/>
          <p:cNvSpPr>
            <a:spLocks noGrp="1"/>
          </p:cNvSpPr>
          <p:nvPr>
            <p:ph type="ftr" sz="quarter" idx="11"/>
          </p:nvPr>
        </p:nvSpPr>
        <p:spPr/>
        <p:txBody>
          <a:bodyPr/>
          <a:lstStyle/>
          <a:p>
            <a:endParaRPr kumimoji="0" lang="en-US">
              <a:solidFill>
                <a:schemeClr val="tx1"/>
              </a:solidFill>
            </a:endParaRP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5" name="Footer Placeholder 4"/>
          <p:cNvSpPr>
            <a:spLocks noGrp="1"/>
          </p:cNvSpPr>
          <p:nvPr>
            <p:ph type="ftr" sz="quarter" idx="11"/>
          </p:nvPr>
        </p:nvSpPr>
        <p:spPr/>
        <p:txBody>
          <a:bodyPr/>
          <a:lstStyle/>
          <a:p>
            <a:endParaRPr kumimoji="0" lang="en-US">
              <a:solidFill>
                <a:schemeClr val="tx1"/>
              </a:solidFill>
            </a:endParaRP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1798667"/>
            <a:ext cx="7745505" cy="432749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360378" y="6351942"/>
            <a:ext cx="2133600" cy="365125"/>
          </a:xfrm>
        </p:spPr>
        <p:txBody>
          <a:bodyPr/>
          <a:lstStyle/>
          <a:p>
            <a:pPr algn="l" eaLnBrk="1" latinLnBrk="0" hangingPunct="1"/>
            <a:r>
              <a:rPr lang="en-US" altLang="ja-JP"/>
              <a:t>2019/5/30</a:t>
            </a:r>
            <a:endParaRPr lang="en-US">
              <a:solidFill>
                <a:schemeClr val="tx1"/>
              </a:solidFill>
            </a:endParaRPr>
          </a:p>
        </p:txBody>
      </p:sp>
      <p:sp>
        <p:nvSpPr>
          <p:cNvPr id="5" name="Footer Placeholder 4"/>
          <p:cNvSpPr>
            <a:spLocks noGrp="1"/>
          </p:cNvSpPr>
          <p:nvPr>
            <p:ph type="ftr" sz="quarter" idx="11"/>
          </p:nvPr>
        </p:nvSpPr>
        <p:spPr>
          <a:xfrm>
            <a:off x="3124200" y="6351942"/>
            <a:ext cx="2895600" cy="365125"/>
          </a:xfrm>
        </p:spPr>
        <p:txBody>
          <a:bodyPr/>
          <a:lstStyle/>
          <a:p>
            <a:endParaRPr kumimoji="0" lang="en-US">
              <a:solidFill>
                <a:schemeClr val="tx1"/>
              </a:solidFill>
            </a:endParaRPr>
          </a:p>
        </p:txBody>
      </p:sp>
      <p:sp>
        <p:nvSpPr>
          <p:cNvPr id="6" name="Slide Number Placeholder 5"/>
          <p:cNvSpPr>
            <a:spLocks noGrp="1"/>
          </p:cNvSpPr>
          <p:nvPr>
            <p:ph type="sldNum" sz="quarter" idx="12"/>
          </p:nvPr>
        </p:nvSpPr>
        <p:spPr>
          <a:xfrm>
            <a:off x="6639264" y="6351942"/>
            <a:ext cx="2133600" cy="365125"/>
          </a:xfrm>
        </p:spPr>
        <p:txBody>
          <a:bodyPr/>
          <a:lstStyle/>
          <a:p>
            <a:fld id="{4C0B181F-CDAB-404C-A660-15C015D83A29}" type="slidenum">
              <a:rPr kumimoji="0" lang="en-US" smtClean="0"/>
              <a:pPr eaLnBrk="1" latinLnBrk="0" hangingPunct="1"/>
              <a:t>‹#›</a:t>
            </a:fld>
            <a:endParaRPr kumimoji="0" lang="en-US">
              <a:solidFill>
                <a:schemeClr val="tx1"/>
              </a:solidFill>
            </a:endParaRPr>
          </a:p>
        </p:txBody>
      </p:sp>
      <p:sp>
        <p:nvSpPr>
          <p:cNvPr id="11" name="Title 10"/>
          <p:cNvSpPr>
            <a:spLocks noGrp="1"/>
          </p:cNvSpPr>
          <p:nvPr>
            <p:ph type="title"/>
          </p:nvPr>
        </p:nvSpPr>
        <p:spPr>
          <a:xfrm>
            <a:off x="688490" y="245260"/>
            <a:ext cx="7756263" cy="1054250"/>
          </a:xfrm>
        </p:spPr>
        <p:txBody>
          <a:bodyPr/>
          <a:lstStyle>
            <a:lvl1pPr>
              <a:defRPr sz="3600"/>
            </a:lvl1pPr>
          </a:lstStyle>
          <a:p>
            <a:r>
              <a:rPr lang="ja-JP" altLang="en-US" dirty="0"/>
              <a:t>マスター タイトルの書式設定</a:t>
            </a:r>
            <a:endParaRPr lang="en-US" dirty="0"/>
          </a:p>
        </p:txBody>
      </p:sp>
      <p:grpSp>
        <p:nvGrpSpPr>
          <p:cNvPr id="12" name="Group 11"/>
          <p:cNvGrpSpPr/>
          <p:nvPr/>
        </p:nvGrpSpPr>
        <p:grpSpPr>
          <a:xfrm>
            <a:off x="1172584" y="87533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4400" b="0" cap="none" baseline="0">
                <a:solidFill>
                  <a:schemeClr val="tx2"/>
                </a:solidFill>
              </a:defRPr>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5" name="Footer Placeholder 4"/>
          <p:cNvSpPr>
            <a:spLocks noGrp="1"/>
          </p:cNvSpPr>
          <p:nvPr>
            <p:ph type="ftr" sz="quarter" idx="11"/>
          </p:nvPr>
        </p:nvSpPr>
        <p:spPr/>
        <p:txBody>
          <a:bodyPr/>
          <a:lstStyle/>
          <a:p>
            <a:endParaRPr kumimoji="0" lang="en-US">
              <a:solidFill>
                <a:schemeClr val="tx1"/>
              </a:solidFill>
            </a:endParaRP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
        <p:nvSpPr>
          <p:cNvPr id="12" name="Title 1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8" name="Footer Placeholder 7"/>
          <p:cNvSpPr>
            <a:spLocks noGrp="1"/>
          </p:cNvSpPr>
          <p:nvPr>
            <p:ph type="ftr" sz="quarter" idx="11"/>
          </p:nvPr>
        </p:nvSpPr>
        <p:spPr/>
        <p:txBody>
          <a:bodyPr/>
          <a:lstStyle/>
          <a:p>
            <a:endParaRPr kumimoji="0" lang="en-US">
              <a:solidFill>
                <a:schemeClr val="tx1"/>
              </a:solidFill>
            </a:endParaRPr>
          </a:p>
        </p:txBody>
      </p:sp>
      <p:sp>
        <p:nvSpPr>
          <p:cNvPr id="9" name="Slide Number Placeholder 8"/>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Footer Placeholder 3"/>
          <p:cNvSpPr>
            <a:spLocks noGrp="1"/>
          </p:cNvSpPr>
          <p:nvPr>
            <p:ph type="ftr" sz="quarter" idx="11"/>
          </p:nvPr>
        </p:nvSpPr>
        <p:spPr/>
        <p:txBody>
          <a:bodyPr/>
          <a:lstStyle/>
          <a:p>
            <a:endParaRPr kumimoji="0" lang="en-US">
              <a:solidFill>
                <a:schemeClr val="tx1"/>
              </a:solidFill>
            </a:endParaRPr>
          </a:p>
        </p:txBody>
      </p:sp>
      <p:sp>
        <p:nvSpPr>
          <p:cNvPr id="5" name="Slide Number Placeholder 4"/>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3" name="Footer Placeholder 2"/>
          <p:cNvSpPr>
            <a:spLocks noGrp="1"/>
          </p:cNvSpPr>
          <p:nvPr>
            <p:ph type="ftr" sz="quarter" idx="11"/>
          </p:nvPr>
        </p:nvSpPr>
        <p:spPr/>
        <p:txBody>
          <a:bodyPr/>
          <a:lstStyle/>
          <a:p>
            <a:endParaRPr kumimoji="0" lang="en-US">
              <a:solidFill>
                <a:schemeClr val="tx1"/>
              </a:solidFill>
            </a:endParaRPr>
          </a:p>
        </p:txBody>
      </p:sp>
      <p:sp>
        <p:nvSpPr>
          <p:cNvPr id="4" name="Slide Number Placeholder 3"/>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ja-JP" altLang="en-US"/>
              <a:t>マスター タイトルの書式設定</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ja-JP" altLang="en-US"/>
              <a:t>マスター タイトルの書式設定</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pPr algn="l" eaLnBrk="1" latinLnBrk="0" hangingPunct="1"/>
            <a:r>
              <a:rPr lang="en-US" altLang="ja-JP"/>
              <a:t>2019/5/30</a:t>
            </a:r>
            <a:endParaRPr lang="en-US">
              <a:solidFill>
                <a:schemeClr val="tx1"/>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kumimoji="0" lang="en-US">
              <a:solidFill>
                <a:schemeClr val="tx1"/>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4C0B181F-CDAB-404C-A660-15C015D83A29}" type="slidenum">
              <a:rPr kumimoji="0" lang="en-US" smtClean="0"/>
              <a:pPr eaLnBrk="1" latinLnBrk="0" hangingPunct="1"/>
              <a:t>‹#›</a:t>
            </a:fld>
            <a:endParaRPr kumimoji="0" 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p:txStyles>
    <p:titleStyle>
      <a:lvl1pPr algn="ctr" defTabSz="914400" rtl="0" eaLnBrk="1" latinLnBrk="0" hangingPunct="1">
        <a:spcBef>
          <a:spcPct val="0"/>
        </a:spcBef>
        <a:buNone/>
        <a:defRPr kumimoji="1" sz="440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kumimoji="1"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kumimoji="1"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kumimoji="1"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kumimoji="1"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kumimoji="1"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s://ja.coursera.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情報処理技法</a:t>
            </a:r>
            <a:r>
              <a:rPr kumimoji="1" lang="en-US" altLang="ja-JP" dirty="0"/>
              <a:t>(</a:t>
            </a:r>
            <a:r>
              <a:rPr kumimoji="1" lang="ja-JP" altLang="en-US" dirty="0"/>
              <a:t>リテラシ</a:t>
            </a:r>
            <a:r>
              <a:rPr kumimoji="1" lang="en-US" altLang="ja-JP" dirty="0"/>
              <a:t>I)</a:t>
            </a:r>
            <a:endParaRPr kumimoji="1" lang="ja-JP" altLang="en-US" dirty="0"/>
          </a:p>
        </p:txBody>
      </p:sp>
      <p:sp>
        <p:nvSpPr>
          <p:cNvPr id="3" name="サブタイトル 2"/>
          <p:cNvSpPr>
            <a:spLocks noGrp="1"/>
          </p:cNvSpPr>
          <p:nvPr>
            <p:ph type="subTitle" idx="1"/>
          </p:nvPr>
        </p:nvSpPr>
        <p:spPr/>
        <p:txBody>
          <a:bodyPr/>
          <a:lstStyle/>
          <a:p>
            <a:r>
              <a:rPr lang="ja-JP" altLang="en-US" dirty="0"/>
              <a:t>第７回：倫理</a:t>
            </a:r>
            <a:endParaRPr lang="en-US" altLang="ja-JP" dirty="0"/>
          </a:p>
        </p:txBody>
      </p:sp>
      <p:sp>
        <p:nvSpPr>
          <p:cNvPr id="6" name="テキスト プレースホルダー 5"/>
          <p:cNvSpPr>
            <a:spLocks noGrp="1"/>
          </p:cNvSpPr>
          <p:nvPr>
            <p:ph type="body" sz="quarter" idx="13"/>
          </p:nvPr>
        </p:nvSpPr>
        <p:spPr/>
        <p:txBody>
          <a:bodyPr/>
          <a:lstStyle/>
          <a:p>
            <a:r>
              <a:rPr kumimoji="1" lang="ja-JP" altLang="en-US" dirty="0"/>
              <a:t>産業技術大学院大学</a:t>
            </a:r>
            <a:r>
              <a:rPr lang="ja-JP" altLang="en-US" dirty="0"/>
              <a:t> 情報アーキテクチャ専攻</a:t>
            </a:r>
            <a:endParaRPr lang="en-US" altLang="ja-JP" dirty="0"/>
          </a:p>
          <a:p>
            <a:r>
              <a:rPr kumimoji="1" lang="ja-JP" altLang="en-US" dirty="0"/>
              <a:t>助教　　柴田　淳司</a:t>
            </a:r>
          </a:p>
        </p:txBody>
      </p:sp>
      <p:sp>
        <p:nvSpPr>
          <p:cNvPr id="4" name="日付プレースホルダー 3"/>
          <p:cNvSpPr>
            <a:spLocks noGrp="1"/>
          </p:cNvSpPr>
          <p:nvPr>
            <p:ph type="dt" sz="half" idx="10"/>
          </p:nvPr>
        </p:nvSpPr>
        <p:spPr/>
        <p:txBody>
          <a:bodyPr/>
          <a:lstStyle/>
          <a:p>
            <a:pPr algn="l" eaLnBrk="1" latinLnBrk="0" hangingPunct="1"/>
            <a:r>
              <a:rPr lang="en-US" altLang="ja-JP"/>
              <a:t>2019/5/30</a:t>
            </a:r>
            <a:endParaRPr lang="en-US" dirty="0">
              <a:solidFill>
                <a:schemeClr val="tx1"/>
              </a:solidFill>
            </a:endParaRPr>
          </a:p>
        </p:txBody>
      </p:sp>
      <p:sp>
        <p:nvSpPr>
          <p:cNvPr id="7" name="スライド番号プレースホルダー 6"/>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a:t>
            </a:fld>
            <a:endParaRPr kumimoji="0" lang="en-US" dirty="0">
              <a:solidFill>
                <a:schemeClr val="tx1"/>
              </a:solidFill>
            </a:endParaRPr>
          </a:p>
        </p:txBody>
      </p:sp>
    </p:spTree>
    <p:extLst>
      <p:ext uri="{BB962C8B-B14F-4D97-AF65-F5344CB8AC3E}">
        <p14:creationId xmlns:p14="http://schemas.microsoft.com/office/powerpoint/2010/main" val="2857086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6ADD99-5293-41B3-BD59-1361B8B263F3}"/>
              </a:ext>
            </a:extLst>
          </p:cNvPr>
          <p:cNvSpPr>
            <a:spLocks noGrp="1"/>
          </p:cNvSpPr>
          <p:nvPr>
            <p:ph idx="1"/>
          </p:nvPr>
        </p:nvSpPr>
        <p:spPr>
          <a:xfrm>
            <a:off x="699247" y="3173403"/>
            <a:ext cx="7745505" cy="2952759"/>
          </a:xfrm>
        </p:spPr>
        <p:txBody>
          <a:bodyPr/>
          <a:lstStyle/>
          <a:p>
            <a:r>
              <a:rPr kumimoji="1" lang="ja-JP" altLang="en-US" dirty="0"/>
              <a:t>昔の情報倫理</a:t>
            </a:r>
            <a:endParaRPr kumimoji="1" lang="en-US" altLang="ja-JP" dirty="0"/>
          </a:p>
          <a:p>
            <a:pPr lvl="1"/>
            <a:r>
              <a:rPr lang="ja-JP" altLang="en-US" dirty="0"/>
              <a:t>社内機密、手紙や郵便物のやり取り</a:t>
            </a:r>
            <a:endParaRPr lang="en-US" altLang="ja-JP" dirty="0"/>
          </a:p>
          <a:p>
            <a:endParaRPr kumimoji="1" lang="en-US" altLang="ja-JP" dirty="0"/>
          </a:p>
          <a:p>
            <a:r>
              <a:rPr lang="ja-JP" altLang="en-US" dirty="0"/>
              <a:t>近年の情報倫理</a:t>
            </a:r>
            <a:endParaRPr lang="en-US" altLang="ja-JP" dirty="0"/>
          </a:p>
          <a:p>
            <a:pPr lvl="1"/>
            <a:r>
              <a:rPr lang="ja-JP" altLang="en-US" dirty="0"/>
              <a:t>メディア、プライバシー、表現の自由、</a:t>
            </a:r>
            <a:r>
              <a:rPr lang="en-US" altLang="ja-JP" dirty="0"/>
              <a:t>etc.</a:t>
            </a:r>
          </a:p>
        </p:txBody>
      </p:sp>
      <p:sp>
        <p:nvSpPr>
          <p:cNvPr id="3" name="日付プレースホルダー 2">
            <a:extLst>
              <a:ext uri="{FF2B5EF4-FFF2-40B4-BE49-F238E27FC236}">
                <a16:creationId xmlns:a16="http://schemas.microsoft.com/office/drawing/2014/main" id="{64D8B3D3-DB82-4D67-A222-182EE77D17CE}"/>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339C0CDA-7E4A-4565-8AC7-76651E2194C8}"/>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10</a:t>
            </a:fld>
            <a:endParaRPr kumimoji="0" lang="en-US">
              <a:solidFill>
                <a:schemeClr val="tx1"/>
              </a:solidFill>
            </a:endParaRPr>
          </a:p>
        </p:txBody>
      </p:sp>
      <p:sp>
        <p:nvSpPr>
          <p:cNvPr id="5" name="タイトル 4">
            <a:extLst>
              <a:ext uri="{FF2B5EF4-FFF2-40B4-BE49-F238E27FC236}">
                <a16:creationId xmlns:a16="http://schemas.microsoft.com/office/drawing/2014/main" id="{BAC47CDB-011C-47A7-A428-3D8C737611F2}"/>
              </a:ext>
            </a:extLst>
          </p:cNvPr>
          <p:cNvSpPr>
            <a:spLocks noGrp="1"/>
          </p:cNvSpPr>
          <p:nvPr>
            <p:ph type="title"/>
          </p:nvPr>
        </p:nvSpPr>
        <p:spPr/>
        <p:txBody>
          <a:bodyPr/>
          <a:lstStyle/>
          <a:p>
            <a:r>
              <a:rPr kumimoji="1" lang="ja-JP" altLang="en-US" dirty="0"/>
              <a:t>情報倫理とは？</a:t>
            </a:r>
          </a:p>
        </p:txBody>
      </p:sp>
      <p:sp>
        <p:nvSpPr>
          <p:cNvPr id="6" name="正方形/長方形 5">
            <a:extLst>
              <a:ext uri="{FF2B5EF4-FFF2-40B4-BE49-F238E27FC236}">
                <a16:creationId xmlns:a16="http://schemas.microsoft.com/office/drawing/2014/main" id="{B3E2CA84-827E-4DA1-9C5A-517BE2FCC6B7}"/>
              </a:ext>
            </a:extLst>
          </p:cNvPr>
          <p:cNvSpPr/>
          <p:nvPr/>
        </p:nvSpPr>
        <p:spPr>
          <a:xfrm>
            <a:off x="1003560" y="1694016"/>
            <a:ext cx="7126121" cy="1084881"/>
          </a:xfrm>
          <a:prstGeom prst="rect">
            <a:avLst/>
          </a:prstGeom>
          <a:solidFill>
            <a:schemeClr val="bg1">
              <a:lumMod val="95000"/>
            </a:schemeClr>
          </a:solidFill>
          <a:ln w="28575">
            <a:solidFill>
              <a:srgbClr val="6B09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6B0920"/>
                </a:solidFill>
              </a:rPr>
              <a:t>情報を用いた社会形成に必要な倫理</a:t>
            </a:r>
          </a:p>
        </p:txBody>
      </p:sp>
    </p:spTree>
    <p:extLst>
      <p:ext uri="{BB962C8B-B14F-4D97-AF65-F5344CB8AC3E}">
        <p14:creationId xmlns:p14="http://schemas.microsoft.com/office/powerpoint/2010/main" val="3856360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4D94399-2934-4645-9768-07115B9CBFB4}"/>
              </a:ext>
            </a:extLst>
          </p:cNvPr>
          <p:cNvSpPr>
            <a:spLocks noGrp="1"/>
          </p:cNvSpPr>
          <p:nvPr>
            <p:ph idx="1"/>
          </p:nvPr>
        </p:nvSpPr>
        <p:spPr/>
        <p:txBody>
          <a:bodyPr/>
          <a:lstStyle/>
          <a:p>
            <a:r>
              <a:rPr lang="ja-JP" altLang="en-US" dirty="0"/>
              <a:t>情報の種類の理解</a:t>
            </a:r>
            <a:endParaRPr lang="en-US" altLang="ja-JP" dirty="0"/>
          </a:p>
          <a:p>
            <a:pPr lvl="1"/>
            <a:r>
              <a:rPr lang="ja-JP" altLang="en-US" dirty="0"/>
              <a:t>個人情報</a:t>
            </a:r>
            <a:endParaRPr lang="en-US" altLang="ja-JP" dirty="0"/>
          </a:p>
          <a:p>
            <a:pPr lvl="1"/>
            <a:r>
              <a:rPr lang="ja-JP" altLang="en-US" dirty="0"/>
              <a:t>社会に対し有害な情報</a:t>
            </a:r>
            <a:endParaRPr lang="en-US" altLang="ja-JP" dirty="0"/>
          </a:p>
          <a:p>
            <a:endParaRPr lang="en-US" altLang="ja-JP" dirty="0"/>
          </a:p>
          <a:p>
            <a:r>
              <a:rPr lang="ja-JP" altLang="en-US" dirty="0"/>
              <a:t>ツール</a:t>
            </a:r>
            <a:r>
              <a:rPr kumimoji="1" lang="ja-JP" altLang="en-US" dirty="0"/>
              <a:t>の理解</a:t>
            </a:r>
            <a:endParaRPr kumimoji="1" lang="en-US" altLang="ja-JP" dirty="0"/>
          </a:p>
          <a:p>
            <a:pPr lvl="1"/>
            <a:r>
              <a:rPr kumimoji="1" lang="ja-JP" altLang="en-US" dirty="0"/>
              <a:t>コンピュータやスマートフォン</a:t>
            </a:r>
            <a:endParaRPr kumimoji="1" lang="en-US" altLang="ja-JP" dirty="0"/>
          </a:p>
          <a:p>
            <a:pPr lvl="2"/>
            <a:r>
              <a:rPr kumimoji="1" lang="ja-JP" altLang="en-US" dirty="0"/>
              <a:t>内部のデータはどう保存されているのか？</a:t>
            </a:r>
            <a:endParaRPr kumimoji="1" lang="en-US" altLang="ja-JP" dirty="0"/>
          </a:p>
          <a:p>
            <a:pPr lvl="1"/>
            <a:r>
              <a:rPr kumimoji="1" lang="ja-JP" altLang="en-US" dirty="0"/>
              <a:t>インターネットの利用</a:t>
            </a:r>
            <a:endParaRPr kumimoji="1" lang="en-US" altLang="ja-JP" dirty="0"/>
          </a:p>
          <a:p>
            <a:pPr lvl="2"/>
            <a:r>
              <a:rPr lang="ja-JP" altLang="en-US" dirty="0"/>
              <a:t>情報伝播の仕組み</a:t>
            </a:r>
            <a:endParaRPr kumimoji="1" lang="en-US" altLang="ja-JP" dirty="0"/>
          </a:p>
          <a:p>
            <a:endParaRPr lang="en-US" altLang="ja-JP" dirty="0"/>
          </a:p>
          <a:p>
            <a:pPr lvl="1"/>
            <a:endParaRPr kumimoji="1" lang="ja-JP" altLang="en-US" dirty="0"/>
          </a:p>
        </p:txBody>
      </p:sp>
      <p:sp>
        <p:nvSpPr>
          <p:cNvPr id="3" name="日付プレースホルダー 2">
            <a:extLst>
              <a:ext uri="{FF2B5EF4-FFF2-40B4-BE49-F238E27FC236}">
                <a16:creationId xmlns:a16="http://schemas.microsoft.com/office/drawing/2014/main" id="{7193CFD1-A60D-4A82-B53C-81AD7C5ECC86}"/>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7FF0FA08-6032-4A9E-A2B1-739F24C821C8}"/>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11</a:t>
            </a:fld>
            <a:endParaRPr kumimoji="0" lang="en-US">
              <a:solidFill>
                <a:schemeClr val="tx1"/>
              </a:solidFill>
            </a:endParaRPr>
          </a:p>
        </p:txBody>
      </p:sp>
      <p:sp>
        <p:nvSpPr>
          <p:cNvPr id="5" name="タイトル 4">
            <a:extLst>
              <a:ext uri="{FF2B5EF4-FFF2-40B4-BE49-F238E27FC236}">
                <a16:creationId xmlns:a16="http://schemas.microsoft.com/office/drawing/2014/main" id="{D6CB0A4A-7855-4525-84F8-909172ABD0EC}"/>
              </a:ext>
            </a:extLst>
          </p:cNvPr>
          <p:cNvSpPr>
            <a:spLocks noGrp="1"/>
          </p:cNvSpPr>
          <p:nvPr>
            <p:ph type="title"/>
          </p:nvPr>
        </p:nvSpPr>
        <p:spPr/>
        <p:txBody>
          <a:bodyPr/>
          <a:lstStyle/>
          <a:p>
            <a:r>
              <a:rPr lang="ja-JP" altLang="en-US" dirty="0"/>
              <a:t>情報倫理で重要なこと</a:t>
            </a:r>
            <a:endParaRPr kumimoji="1" lang="ja-JP" altLang="en-US" dirty="0"/>
          </a:p>
        </p:txBody>
      </p:sp>
    </p:spTree>
    <p:extLst>
      <p:ext uri="{BB962C8B-B14F-4D97-AF65-F5344CB8AC3E}">
        <p14:creationId xmlns:p14="http://schemas.microsoft.com/office/powerpoint/2010/main" val="1739093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B2FA58C4-C8B5-486C-84FD-1BC0ED01F14C}"/>
              </a:ext>
            </a:extLst>
          </p:cNvPr>
          <p:cNvSpPr>
            <a:spLocks noGrp="1"/>
          </p:cNvSpPr>
          <p:nvPr>
            <p:ph idx="1"/>
          </p:nvPr>
        </p:nvSpPr>
        <p:spPr>
          <a:xfrm>
            <a:off x="699247" y="3124200"/>
            <a:ext cx="7745505" cy="3001962"/>
          </a:xfrm>
        </p:spPr>
        <p:txBody>
          <a:bodyPr/>
          <a:lstStyle/>
          <a:p>
            <a:r>
              <a:rPr kumimoji="1" lang="ja-JP" altLang="en-US" dirty="0"/>
              <a:t>定義１：</a:t>
            </a:r>
            <a:r>
              <a:rPr lang="ja-JP" altLang="en-US" dirty="0"/>
              <a:t>個人の追跡に利用できる情報</a:t>
            </a:r>
            <a:endParaRPr lang="en-US" altLang="ja-JP" dirty="0"/>
          </a:p>
          <a:p>
            <a:pPr lvl="1"/>
            <a:r>
              <a:rPr kumimoji="1" lang="ja-JP" altLang="en-US" dirty="0"/>
              <a:t>名前、社会保険番号、誕生日、生体情報、家族情報</a:t>
            </a:r>
            <a:endParaRPr kumimoji="1" lang="en-US" altLang="ja-JP" dirty="0"/>
          </a:p>
          <a:p>
            <a:pPr lvl="1"/>
            <a:endParaRPr kumimoji="1" lang="en-US" altLang="ja-JP" dirty="0"/>
          </a:p>
          <a:p>
            <a:r>
              <a:rPr kumimoji="1" lang="ja-JP" altLang="en-US" dirty="0"/>
              <a:t>定義</a:t>
            </a:r>
            <a:r>
              <a:rPr lang="ja-JP" altLang="en-US" dirty="0"/>
              <a:t>２：</a:t>
            </a:r>
            <a:r>
              <a:rPr kumimoji="1" lang="ja-JP" altLang="en-US" dirty="0"/>
              <a:t>個人</a:t>
            </a:r>
            <a:r>
              <a:rPr lang="ja-JP" altLang="en-US" dirty="0"/>
              <a:t>にリンクしている情報</a:t>
            </a:r>
            <a:endParaRPr lang="en-US" altLang="ja-JP" dirty="0"/>
          </a:p>
          <a:p>
            <a:pPr lvl="1"/>
            <a:r>
              <a:rPr kumimoji="1" lang="ja-JP" altLang="en-US" dirty="0"/>
              <a:t>医療、</a:t>
            </a:r>
            <a:r>
              <a:rPr lang="ja-JP" altLang="en-US" dirty="0"/>
              <a:t>教育、財政、および雇用に関する情報</a:t>
            </a:r>
            <a:endParaRPr kumimoji="1" lang="ja-JP" altLang="en-US" dirty="0"/>
          </a:p>
        </p:txBody>
      </p:sp>
      <p:sp>
        <p:nvSpPr>
          <p:cNvPr id="3" name="日付プレースホルダー 2">
            <a:extLst>
              <a:ext uri="{FF2B5EF4-FFF2-40B4-BE49-F238E27FC236}">
                <a16:creationId xmlns:a16="http://schemas.microsoft.com/office/drawing/2014/main" id="{DB3A5B26-D360-4F97-94BE-C6E51010C9BD}"/>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61E17516-1216-4646-B1C3-2F023529EEC3}"/>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12</a:t>
            </a:fld>
            <a:endParaRPr kumimoji="0" lang="en-US">
              <a:solidFill>
                <a:schemeClr val="tx1"/>
              </a:solidFill>
            </a:endParaRPr>
          </a:p>
        </p:txBody>
      </p:sp>
      <p:sp>
        <p:nvSpPr>
          <p:cNvPr id="5" name="タイトル 4">
            <a:extLst>
              <a:ext uri="{FF2B5EF4-FFF2-40B4-BE49-F238E27FC236}">
                <a16:creationId xmlns:a16="http://schemas.microsoft.com/office/drawing/2014/main" id="{FDD12D13-B5A8-4300-9786-74AB7509B51A}"/>
              </a:ext>
            </a:extLst>
          </p:cNvPr>
          <p:cNvSpPr>
            <a:spLocks noGrp="1"/>
          </p:cNvSpPr>
          <p:nvPr>
            <p:ph type="title"/>
          </p:nvPr>
        </p:nvSpPr>
        <p:spPr/>
        <p:txBody>
          <a:bodyPr/>
          <a:lstStyle/>
          <a:p>
            <a:r>
              <a:rPr kumimoji="1" lang="ja-JP" altLang="en-US" dirty="0"/>
              <a:t>情報の種類の理解：個人情報</a:t>
            </a:r>
          </a:p>
        </p:txBody>
      </p:sp>
      <p:sp>
        <p:nvSpPr>
          <p:cNvPr id="7" name="正方形/長方形 6">
            <a:extLst>
              <a:ext uri="{FF2B5EF4-FFF2-40B4-BE49-F238E27FC236}">
                <a16:creationId xmlns:a16="http://schemas.microsoft.com/office/drawing/2014/main" id="{61868590-3FCF-49CB-9601-BA98CB30730C}"/>
              </a:ext>
            </a:extLst>
          </p:cNvPr>
          <p:cNvSpPr/>
          <p:nvPr/>
        </p:nvSpPr>
        <p:spPr>
          <a:xfrm>
            <a:off x="1003560" y="1694016"/>
            <a:ext cx="7126121" cy="1084881"/>
          </a:xfrm>
          <a:prstGeom prst="rect">
            <a:avLst/>
          </a:prstGeom>
          <a:solidFill>
            <a:schemeClr val="bg1">
              <a:lumMod val="95000"/>
            </a:schemeClr>
          </a:solidFill>
          <a:ln w="28575">
            <a:solidFill>
              <a:srgbClr val="6B09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rgbClr val="6B0920"/>
                </a:solidFill>
              </a:rPr>
              <a:t>個人を識別できる情報全般を示す</a:t>
            </a:r>
          </a:p>
        </p:txBody>
      </p:sp>
    </p:spTree>
    <p:extLst>
      <p:ext uri="{BB962C8B-B14F-4D97-AF65-F5344CB8AC3E}">
        <p14:creationId xmlns:p14="http://schemas.microsoft.com/office/powerpoint/2010/main" val="2867854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BE1BB1E9-392C-4496-A28D-D231302A9B39}"/>
              </a:ext>
            </a:extLst>
          </p:cNvPr>
          <p:cNvSpPr>
            <a:spLocks noGrp="1"/>
          </p:cNvSpPr>
          <p:nvPr>
            <p:ph idx="1"/>
          </p:nvPr>
        </p:nvSpPr>
        <p:spPr/>
        <p:txBody>
          <a:bodyPr/>
          <a:lstStyle/>
          <a:p>
            <a:r>
              <a:rPr lang="ja-JP" altLang="en-US" dirty="0"/>
              <a:t>情報の持ち主に説明し、許可を得る</a:t>
            </a:r>
            <a:endParaRPr lang="en-US" altLang="ja-JP" dirty="0"/>
          </a:p>
          <a:p>
            <a:pPr lvl="1"/>
            <a:r>
              <a:rPr lang="ja-JP" altLang="en-US" dirty="0"/>
              <a:t>説明し、納得しているなら何ら問題はない</a:t>
            </a:r>
            <a:endParaRPr lang="en-US" altLang="ja-JP" dirty="0"/>
          </a:p>
          <a:p>
            <a:pPr lvl="1"/>
            <a:r>
              <a:rPr lang="ja-JP" altLang="en-US" dirty="0"/>
              <a:t>重要なデータに関しては倫理審査を受ける必要あり</a:t>
            </a:r>
            <a:endParaRPr lang="en-US" altLang="ja-JP" dirty="0"/>
          </a:p>
          <a:p>
            <a:endParaRPr lang="en-US" altLang="ja-JP" dirty="0"/>
          </a:p>
          <a:p>
            <a:r>
              <a:rPr lang="ja-JP" altLang="en-US" dirty="0"/>
              <a:t>流出させない</a:t>
            </a:r>
            <a:endParaRPr lang="en-US" altLang="ja-JP" dirty="0"/>
          </a:p>
          <a:p>
            <a:pPr lvl="1"/>
            <a:r>
              <a:rPr lang="ja-JP" altLang="en-US" dirty="0"/>
              <a:t>データに関わる人が増えるほど管理しきれなくなる</a:t>
            </a:r>
            <a:endParaRPr lang="en-US" altLang="ja-JP" dirty="0"/>
          </a:p>
          <a:p>
            <a:pPr lvl="1"/>
            <a:r>
              <a:rPr lang="ja-JP" altLang="en-US" dirty="0"/>
              <a:t>特に第</a:t>
            </a:r>
            <a:r>
              <a:rPr lang="en-US" altLang="ja-JP" dirty="0"/>
              <a:t>3</a:t>
            </a:r>
            <a:r>
              <a:rPr lang="ja-JP" altLang="en-US" dirty="0"/>
              <a:t>者に流出する事態は避ける</a:t>
            </a:r>
            <a:endParaRPr lang="en-US" altLang="ja-JP" dirty="0"/>
          </a:p>
          <a:p>
            <a:endParaRPr kumimoji="1" lang="ja-JP" altLang="en-US" dirty="0"/>
          </a:p>
        </p:txBody>
      </p:sp>
      <p:sp>
        <p:nvSpPr>
          <p:cNvPr id="3" name="日付プレースホルダー 2">
            <a:extLst>
              <a:ext uri="{FF2B5EF4-FFF2-40B4-BE49-F238E27FC236}">
                <a16:creationId xmlns:a16="http://schemas.microsoft.com/office/drawing/2014/main" id="{98B744FA-BAB3-446C-94F7-FB00C590BF45}"/>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C2CF9F42-B838-48EE-B3BE-E67D829F229C}"/>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13</a:t>
            </a:fld>
            <a:endParaRPr kumimoji="0" lang="en-US">
              <a:solidFill>
                <a:schemeClr val="tx1"/>
              </a:solidFill>
            </a:endParaRPr>
          </a:p>
        </p:txBody>
      </p:sp>
      <p:sp>
        <p:nvSpPr>
          <p:cNvPr id="5" name="タイトル 4">
            <a:extLst>
              <a:ext uri="{FF2B5EF4-FFF2-40B4-BE49-F238E27FC236}">
                <a16:creationId xmlns:a16="http://schemas.microsoft.com/office/drawing/2014/main" id="{E2405E1E-FC0C-4D44-9F88-41D7DF48294F}"/>
              </a:ext>
            </a:extLst>
          </p:cNvPr>
          <p:cNvSpPr>
            <a:spLocks noGrp="1"/>
          </p:cNvSpPr>
          <p:nvPr>
            <p:ph type="title"/>
          </p:nvPr>
        </p:nvSpPr>
        <p:spPr/>
        <p:txBody>
          <a:bodyPr/>
          <a:lstStyle/>
          <a:p>
            <a:r>
              <a:rPr kumimoji="1" lang="ja-JP" altLang="en-US" dirty="0"/>
              <a:t>個人情報を扱うときの注意</a:t>
            </a:r>
          </a:p>
        </p:txBody>
      </p:sp>
    </p:spTree>
    <p:extLst>
      <p:ext uri="{BB962C8B-B14F-4D97-AF65-F5344CB8AC3E}">
        <p14:creationId xmlns:p14="http://schemas.microsoft.com/office/powerpoint/2010/main" val="2596247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E25EBC6-2136-4959-9221-C8A22A31F9DC}"/>
              </a:ext>
            </a:extLst>
          </p:cNvPr>
          <p:cNvSpPr>
            <a:spLocks noGrp="1"/>
          </p:cNvSpPr>
          <p:nvPr>
            <p:ph idx="1"/>
          </p:nvPr>
        </p:nvSpPr>
        <p:spPr/>
        <p:txBody>
          <a:bodyPr/>
          <a:lstStyle/>
          <a:p>
            <a:r>
              <a:rPr lang="ja-JP" altLang="en-US" dirty="0"/>
              <a:t>風評被害・誹謗中傷</a:t>
            </a:r>
            <a:endParaRPr lang="en-US" altLang="ja-JP" dirty="0"/>
          </a:p>
          <a:p>
            <a:pPr lvl="1"/>
            <a:r>
              <a:rPr lang="ja-JP" altLang="en-US" dirty="0"/>
              <a:t>後述</a:t>
            </a:r>
            <a:endParaRPr lang="en-US" altLang="ja-JP" dirty="0"/>
          </a:p>
          <a:p>
            <a:pPr lvl="1"/>
            <a:endParaRPr lang="en-US" altLang="ja-JP" dirty="0"/>
          </a:p>
          <a:p>
            <a:r>
              <a:rPr lang="ja-JP" altLang="en-US" dirty="0"/>
              <a:t>社会不安をあおる</a:t>
            </a:r>
            <a:endParaRPr lang="en-US" altLang="ja-JP" dirty="0"/>
          </a:p>
          <a:p>
            <a:pPr lvl="1"/>
            <a:r>
              <a:rPr kumimoji="1" lang="ja-JP" altLang="en-US" dirty="0"/>
              <a:t>殺人予告はしただけで逮捕</a:t>
            </a:r>
            <a:endParaRPr kumimoji="1" lang="en-US" altLang="ja-JP" dirty="0"/>
          </a:p>
          <a:p>
            <a:pPr lvl="1"/>
            <a:endParaRPr kumimoji="1" lang="en-US" altLang="ja-JP" dirty="0"/>
          </a:p>
          <a:p>
            <a:r>
              <a:rPr kumimoji="1" lang="ja-JP" altLang="en-US" dirty="0"/>
              <a:t>テロ関係</a:t>
            </a:r>
            <a:endParaRPr kumimoji="1" lang="en-US" altLang="ja-JP" dirty="0"/>
          </a:p>
          <a:p>
            <a:pPr lvl="1"/>
            <a:r>
              <a:rPr lang="ja-JP" altLang="en-US" dirty="0"/>
              <a:t>組織的犯罪処罰法のテロ等準備罪に当たる</a:t>
            </a:r>
            <a:endParaRPr kumimoji="1" lang="ja-JP" altLang="en-US" dirty="0"/>
          </a:p>
        </p:txBody>
      </p:sp>
      <p:sp>
        <p:nvSpPr>
          <p:cNvPr id="3" name="日付プレースホルダー 2">
            <a:extLst>
              <a:ext uri="{FF2B5EF4-FFF2-40B4-BE49-F238E27FC236}">
                <a16:creationId xmlns:a16="http://schemas.microsoft.com/office/drawing/2014/main" id="{6AEA59B4-A65C-4F80-9967-DF2B97C24172}"/>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43924679-8F48-4AC0-996F-A4612CF903F4}"/>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14</a:t>
            </a:fld>
            <a:endParaRPr kumimoji="0" lang="en-US">
              <a:solidFill>
                <a:schemeClr val="tx1"/>
              </a:solidFill>
            </a:endParaRPr>
          </a:p>
        </p:txBody>
      </p:sp>
      <p:sp>
        <p:nvSpPr>
          <p:cNvPr id="5" name="タイトル 4">
            <a:extLst>
              <a:ext uri="{FF2B5EF4-FFF2-40B4-BE49-F238E27FC236}">
                <a16:creationId xmlns:a16="http://schemas.microsoft.com/office/drawing/2014/main" id="{7D43C064-9C07-4330-A3BD-562E2243BF30}"/>
              </a:ext>
            </a:extLst>
          </p:cNvPr>
          <p:cNvSpPr>
            <a:spLocks noGrp="1"/>
          </p:cNvSpPr>
          <p:nvPr>
            <p:ph type="title"/>
          </p:nvPr>
        </p:nvSpPr>
        <p:spPr/>
        <p:txBody>
          <a:bodyPr/>
          <a:lstStyle/>
          <a:p>
            <a:r>
              <a:rPr kumimoji="1" lang="ja-JP" altLang="en-US" dirty="0"/>
              <a:t>社会に対して有害な情報</a:t>
            </a:r>
          </a:p>
        </p:txBody>
      </p:sp>
    </p:spTree>
    <p:extLst>
      <p:ext uri="{BB962C8B-B14F-4D97-AF65-F5344CB8AC3E}">
        <p14:creationId xmlns:p14="http://schemas.microsoft.com/office/powerpoint/2010/main" val="1112726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731EFF5-9B81-4D03-BDAD-BECD72563D82}"/>
              </a:ext>
            </a:extLst>
          </p:cNvPr>
          <p:cNvSpPr>
            <a:spLocks noGrp="1"/>
          </p:cNvSpPr>
          <p:nvPr>
            <p:ph idx="1"/>
          </p:nvPr>
        </p:nvSpPr>
        <p:spPr/>
        <p:txBody>
          <a:bodyPr>
            <a:normAutofit fontScale="92500" lnSpcReduction="10000"/>
          </a:bodyPr>
          <a:lstStyle/>
          <a:p>
            <a:pPr marL="0" indent="0">
              <a:buNone/>
            </a:pPr>
            <a:r>
              <a:rPr kumimoji="1" lang="ja-JP" altLang="en-US" dirty="0"/>
              <a:t>あなたは吉祥寺で有名なラーメン店に来ました。</a:t>
            </a:r>
            <a:endParaRPr kumimoji="1" lang="en-US" altLang="ja-JP" dirty="0"/>
          </a:p>
          <a:p>
            <a:pPr marL="0" indent="0">
              <a:buNone/>
            </a:pPr>
            <a:r>
              <a:rPr lang="ja-JP" altLang="en-US" dirty="0"/>
              <a:t>カウンターに腰掛け、一番人気の豚骨ラーメンを多のみ、スマートフォンをいじりながら待ちます。</a:t>
            </a:r>
            <a:endParaRPr lang="en-US" altLang="ja-JP" dirty="0"/>
          </a:p>
          <a:p>
            <a:pPr marL="0" indent="0">
              <a:buNone/>
            </a:pPr>
            <a:r>
              <a:rPr kumimoji="1" lang="ja-JP" altLang="en-US" dirty="0"/>
              <a:t>夢中で</a:t>
            </a:r>
            <a:r>
              <a:rPr lang="ja-JP" altLang="en-US" dirty="0"/>
              <a:t>ツムツムをしていると、ふと注文してから</a:t>
            </a:r>
            <a:r>
              <a:rPr lang="en-US" altLang="ja-JP" dirty="0"/>
              <a:t>10</a:t>
            </a:r>
            <a:r>
              <a:rPr lang="ja-JP" altLang="en-US" dirty="0"/>
              <a:t>分は経過していることに気づきました。</a:t>
            </a:r>
            <a:endParaRPr lang="en-US" altLang="ja-JP" dirty="0"/>
          </a:p>
          <a:p>
            <a:pPr marL="0" indent="0">
              <a:buNone/>
            </a:pPr>
            <a:r>
              <a:rPr lang="ja-JP" altLang="en-US" dirty="0"/>
              <a:t>怒ったあなたは注文を取り下げ、お店を出て</a:t>
            </a:r>
            <a:r>
              <a:rPr lang="en-US" altLang="ja-JP" dirty="0"/>
              <a:t>Twitter</a:t>
            </a:r>
            <a:r>
              <a:rPr lang="ja-JP" altLang="en-US" dirty="0"/>
              <a:t>にこう感想を書きました。</a:t>
            </a:r>
            <a:endParaRPr lang="en-US" altLang="ja-JP" dirty="0"/>
          </a:p>
          <a:p>
            <a:pPr marL="0" indent="0">
              <a:buNone/>
            </a:pPr>
            <a:r>
              <a:rPr lang="ja-JP" altLang="en-US" b="1" dirty="0">
                <a:solidFill>
                  <a:srgbClr val="C00000"/>
                </a:solidFill>
              </a:rPr>
              <a:t>「吉祥寺の某有名豚骨ラーメン店は注文してから出てくるまでが長すぎる！注文の管理が成っていないから店員の教育もお店の衛生管理もできてない！」</a:t>
            </a:r>
            <a:endParaRPr lang="en-US" altLang="ja-JP" b="1" dirty="0">
              <a:solidFill>
                <a:srgbClr val="C00000"/>
              </a:solidFill>
            </a:endParaRPr>
          </a:p>
          <a:p>
            <a:pPr marL="0" indent="0">
              <a:buNone/>
            </a:pPr>
            <a:r>
              <a:rPr kumimoji="1" lang="ja-JP" altLang="en-US" dirty="0"/>
              <a:t>それでも気が収まらなかったあなたは、</a:t>
            </a:r>
            <a:r>
              <a:rPr kumimoji="1" lang="en-US" altLang="ja-JP" dirty="0"/>
              <a:t>1</a:t>
            </a:r>
            <a:r>
              <a:rPr kumimoji="1" lang="ja-JP" altLang="en-US" dirty="0"/>
              <a:t>週間は同じ話題を</a:t>
            </a:r>
            <a:r>
              <a:rPr kumimoji="1" lang="en-US" altLang="ja-JP" dirty="0"/>
              <a:t>Twitter</a:t>
            </a:r>
            <a:r>
              <a:rPr kumimoji="1" lang="ja-JP" altLang="en-US" dirty="0"/>
              <a:t>に上げ続けました。</a:t>
            </a:r>
            <a:endParaRPr kumimoji="1" lang="en-US" altLang="ja-JP" dirty="0"/>
          </a:p>
        </p:txBody>
      </p:sp>
      <p:sp>
        <p:nvSpPr>
          <p:cNvPr id="3" name="日付プレースホルダー 2">
            <a:extLst>
              <a:ext uri="{FF2B5EF4-FFF2-40B4-BE49-F238E27FC236}">
                <a16:creationId xmlns:a16="http://schemas.microsoft.com/office/drawing/2014/main" id="{7A974558-322D-4E7D-82CF-6220D5528AB7}"/>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2ED47715-CDA3-423B-A466-ADA26EDD1A8C}"/>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15</a:t>
            </a:fld>
            <a:endParaRPr kumimoji="0" lang="en-US">
              <a:solidFill>
                <a:schemeClr val="tx1"/>
              </a:solidFill>
            </a:endParaRPr>
          </a:p>
        </p:txBody>
      </p:sp>
      <p:sp>
        <p:nvSpPr>
          <p:cNvPr id="5" name="タイトル 4">
            <a:extLst>
              <a:ext uri="{FF2B5EF4-FFF2-40B4-BE49-F238E27FC236}">
                <a16:creationId xmlns:a16="http://schemas.microsoft.com/office/drawing/2014/main" id="{DB9EF71B-5D4F-439D-8E4F-23138DCAC79D}"/>
              </a:ext>
            </a:extLst>
          </p:cNvPr>
          <p:cNvSpPr>
            <a:spLocks noGrp="1"/>
          </p:cNvSpPr>
          <p:nvPr>
            <p:ph type="title"/>
          </p:nvPr>
        </p:nvSpPr>
        <p:spPr/>
        <p:txBody>
          <a:bodyPr/>
          <a:lstStyle/>
          <a:p>
            <a:r>
              <a:rPr kumimoji="1" lang="ja-JP" altLang="en-US" dirty="0"/>
              <a:t>例：お店への口コミ</a:t>
            </a:r>
          </a:p>
        </p:txBody>
      </p:sp>
    </p:spTree>
    <p:extLst>
      <p:ext uri="{BB962C8B-B14F-4D97-AF65-F5344CB8AC3E}">
        <p14:creationId xmlns:p14="http://schemas.microsoft.com/office/powerpoint/2010/main" val="1879519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8BAE065-CACE-4B4A-9BC5-E11CA4AA689C}"/>
              </a:ext>
            </a:extLst>
          </p:cNvPr>
          <p:cNvSpPr>
            <a:spLocks noGrp="1"/>
          </p:cNvSpPr>
          <p:nvPr>
            <p:ph idx="1"/>
          </p:nvPr>
        </p:nvSpPr>
        <p:spPr/>
        <p:txBody>
          <a:bodyPr>
            <a:normAutofit/>
          </a:bodyPr>
          <a:lstStyle/>
          <a:p>
            <a:r>
              <a:rPr kumimoji="1" lang="ja-JP" altLang="en-US" dirty="0"/>
              <a:t>風評被害</a:t>
            </a:r>
            <a:endParaRPr kumimoji="1" lang="en-US" altLang="ja-JP" dirty="0"/>
          </a:p>
          <a:p>
            <a:pPr lvl="1"/>
            <a:r>
              <a:rPr lang="ja-JP" altLang="en-US" dirty="0"/>
              <a:t>風評によって経済的被害を受けること</a:t>
            </a:r>
            <a:endParaRPr lang="en-US" altLang="ja-JP" dirty="0"/>
          </a:p>
          <a:p>
            <a:r>
              <a:rPr kumimoji="1" lang="ja-JP" altLang="en-US" dirty="0"/>
              <a:t>誹謗中傷</a:t>
            </a:r>
            <a:endParaRPr kumimoji="1" lang="en-US" altLang="ja-JP" dirty="0"/>
          </a:p>
          <a:p>
            <a:pPr lvl="1"/>
            <a:r>
              <a:rPr kumimoji="1" lang="ja-JP" altLang="en-US" dirty="0"/>
              <a:t>（公共の場で）相手をそしること</a:t>
            </a:r>
            <a:endParaRPr kumimoji="1" lang="en-US" altLang="ja-JP" dirty="0"/>
          </a:p>
          <a:p>
            <a:endParaRPr lang="en-US" altLang="ja-JP" dirty="0"/>
          </a:p>
          <a:p>
            <a:endParaRPr kumimoji="1" lang="en-US" altLang="ja-JP" dirty="0"/>
          </a:p>
          <a:p>
            <a:r>
              <a:rPr lang="ja-JP" altLang="en-US" dirty="0"/>
              <a:t>名誉棄損罪</a:t>
            </a:r>
            <a:endParaRPr lang="en-US" altLang="ja-JP" dirty="0"/>
          </a:p>
          <a:p>
            <a:pPr lvl="1"/>
            <a:r>
              <a:rPr lang="ja-JP" altLang="en-US" dirty="0"/>
              <a:t>日本の刑法</a:t>
            </a:r>
            <a:r>
              <a:rPr lang="en-US" altLang="ja-JP" dirty="0"/>
              <a:t>230</a:t>
            </a:r>
            <a:r>
              <a:rPr lang="ja-JP" altLang="en-US" dirty="0"/>
              <a:t>条</a:t>
            </a:r>
            <a:endParaRPr lang="en-US" altLang="ja-JP" dirty="0"/>
          </a:p>
          <a:p>
            <a:pPr lvl="1"/>
            <a:r>
              <a:rPr kumimoji="1" lang="ja-JP" altLang="en-US" dirty="0"/>
              <a:t>公共の場で社会的価値を貶める情報を発信することを禁ずる</a:t>
            </a:r>
          </a:p>
        </p:txBody>
      </p:sp>
      <p:sp>
        <p:nvSpPr>
          <p:cNvPr id="3" name="日付プレースホルダー 2">
            <a:extLst>
              <a:ext uri="{FF2B5EF4-FFF2-40B4-BE49-F238E27FC236}">
                <a16:creationId xmlns:a16="http://schemas.microsoft.com/office/drawing/2014/main" id="{6EFCF2EC-C64E-460D-BCFA-6A788D658A93}"/>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AE80FB03-54AB-4136-9F00-6E470DD03587}"/>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16</a:t>
            </a:fld>
            <a:endParaRPr kumimoji="0" lang="en-US">
              <a:solidFill>
                <a:schemeClr val="tx1"/>
              </a:solidFill>
            </a:endParaRPr>
          </a:p>
        </p:txBody>
      </p:sp>
      <p:sp>
        <p:nvSpPr>
          <p:cNvPr id="5" name="タイトル 4">
            <a:extLst>
              <a:ext uri="{FF2B5EF4-FFF2-40B4-BE49-F238E27FC236}">
                <a16:creationId xmlns:a16="http://schemas.microsoft.com/office/drawing/2014/main" id="{6C3980F8-F654-48CC-926E-E69C6C5CFA3F}"/>
              </a:ext>
            </a:extLst>
          </p:cNvPr>
          <p:cNvSpPr>
            <a:spLocks noGrp="1"/>
          </p:cNvSpPr>
          <p:nvPr>
            <p:ph type="title"/>
          </p:nvPr>
        </p:nvSpPr>
        <p:spPr/>
        <p:txBody>
          <a:bodyPr/>
          <a:lstStyle/>
          <a:p>
            <a:r>
              <a:rPr kumimoji="1" lang="ja-JP" altLang="en-US" dirty="0"/>
              <a:t>風評被害と誹謗中傷</a:t>
            </a:r>
          </a:p>
        </p:txBody>
      </p:sp>
      <p:sp>
        <p:nvSpPr>
          <p:cNvPr id="6" name="矢印: 下 5">
            <a:extLst>
              <a:ext uri="{FF2B5EF4-FFF2-40B4-BE49-F238E27FC236}">
                <a16:creationId xmlns:a16="http://schemas.microsoft.com/office/drawing/2014/main" id="{4C6CDFB8-97F7-415E-84C1-EBB960DCB766}"/>
              </a:ext>
            </a:extLst>
          </p:cNvPr>
          <p:cNvSpPr/>
          <p:nvPr/>
        </p:nvSpPr>
        <p:spPr>
          <a:xfrm>
            <a:off x="3528396" y="3736989"/>
            <a:ext cx="2076450" cy="4508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36585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3CC1446-9E64-46AF-88E9-D5A340658288}"/>
              </a:ext>
            </a:extLst>
          </p:cNvPr>
          <p:cNvSpPr>
            <a:spLocks noGrp="1"/>
          </p:cNvSpPr>
          <p:nvPr>
            <p:ph idx="1"/>
          </p:nvPr>
        </p:nvSpPr>
        <p:spPr/>
        <p:txBody>
          <a:bodyPr/>
          <a:lstStyle/>
          <a:p>
            <a:r>
              <a:rPr lang="ja-JP" altLang="en-US" dirty="0"/>
              <a:t>例：身体的特徴を言い続ける</a:t>
            </a:r>
            <a:endParaRPr lang="en-US" altLang="ja-JP" dirty="0"/>
          </a:p>
          <a:p>
            <a:pPr lvl="1"/>
            <a:r>
              <a:rPr kumimoji="1" lang="ja-JP" altLang="en-US" dirty="0"/>
              <a:t>事実であっても精神的苦痛を与えるのは禁止</a:t>
            </a:r>
            <a:endParaRPr lang="en-US" altLang="ja-JP" dirty="0"/>
          </a:p>
          <a:p>
            <a:endParaRPr kumimoji="1" lang="en-US" altLang="ja-JP" dirty="0"/>
          </a:p>
          <a:p>
            <a:r>
              <a:rPr kumimoji="1" lang="ja-JP" altLang="en-US" dirty="0"/>
              <a:t>例：ニュースで被害者遺族を執拗に報道する</a:t>
            </a:r>
            <a:endParaRPr kumimoji="1" lang="en-US" altLang="ja-JP" dirty="0"/>
          </a:p>
          <a:p>
            <a:pPr lvl="1"/>
            <a:r>
              <a:rPr kumimoji="1" lang="ja-JP" altLang="en-US" dirty="0"/>
              <a:t>個人情報の垂れ流しによるプライバシーの侵害</a:t>
            </a:r>
            <a:endParaRPr kumimoji="1" lang="en-US" altLang="ja-JP" dirty="0"/>
          </a:p>
          <a:p>
            <a:pPr lvl="1"/>
            <a:r>
              <a:rPr kumimoji="1" lang="ja-JP" altLang="en-US" dirty="0"/>
              <a:t>誹謗中傷やトラブルに繋がる二次災害の危険</a:t>
            </a:r>
            <a:endParaRPr kumimoji="1" lang="en-US" altLang="ja-JP" dirty="0"/>
          </a:p>
          <a:p>
            <a:endParaRPr kumimoji="1" lang="ja-JP" altLang="en-US" dirty="0"/>
          </a:p>
        </p:txBody>
      </p:sp>
      <p:sp>
        <p:nvSpPr>
          <p:cNvPr id="3" name="日付プレースホルダー 2">
            <a:extLst>
              <a:ext uri="{FF2B5EF4-FFF2-40B4-BE49-F238E27FC236}">
                <a16:creationId xmlns:a16="http://schemas.microsoft.com/office/drawing/2014/main" id="{3208E035-2585-4AF9-988B-1E382A9751C2}"/>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136D9144-72D7-416A-BD59-583A910D1115}"/>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17</a:t>
            </a:fld>
            <a:endParaRPr kumimoji="0" lang="en-US">
              <a:solidFill>
                <a:schemeClr val="tx1"/>
              </a:solidFill>
            </a:endParaRPr>
          </a:p>
        </p:txBody>
      </p:sp>
      <p:sp>
        <p:nvSpPr>
          <p:cNvPr id="5" name="タイトル 4">
            <a:extLst>
              <a:ext uri="{FF2B5EF4-FFF2-40B4-BE49-F238E27FC236}">
                <a16:creationId xmlns:a16="http://schemas.microsoft.com/office/drawing/2014/main" id="{70F47370-8DF1-4917-A1DB-6DC72229B3FD}"/>
              </a:ext>
            </a:extLst>
          </p:cNvPr>
          <p:cNvSpPr>
            <a:spLocks noGrp="1"/>
          </p:cNvSpPr>
          <p:nvPr>
            <p:ph type="title"/>
          </p:nvPr>
        </p:nvSpPr>
        <p:spPr/>
        <p:txBody>
          <a:bodyPr/>
          <a:lstStyle/>
          <a:p>
            <a:r>
              <a:rPr kumimoji="1" lang="ja-JP" altLang="en-US" dirty="0"/>
              <a:t>名誉棄損になる事例</a:t>
            </a:r>
          </a:p>
        </p:txBody>
      </p:sp>
    </p:spTree>
    <p:extLst>
      <p:ext uri="{BB962C8B-B14F-4D97-AF65-F5344CB8AC3E}">
        <p14:creationId xmlns:p14="http://schemas.microsoft.com/office/powerpoint/2010/main" val="2688607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C4BE29A3-7E48-4CF7-94F7-8DB4D906F163}"/>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65BC0903-2722-4FB5-AA1A-EE671F3CA09B}"/>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18</a:t>
            </a:fld>
            <a:endParaRPr kumimoji="0" lang="en-US">
              <a:solidFill>
                <a:schemeClr val="tx1"/>
              </a:solidFill>
            </a:endParaRPr>
          </a:p>
        </p:txBody>
      </p:sp>
      <p:sp>
        <p:nvSpPr>
          <p:cNvPr id="5" name="タイトル 4">
            <a:extLst>
              <a:ext uri="{FF2B5EF4-FFF2-40B4-BE49-F238E27FC236}">
                <a16:creationId xmlns:a16="http://schemas.microsoft.com/office/drawing/2014/main" id="{489DFE91-0071-4FA4-8F53-CABE7E2D9C96}"/>
              </a:ext>
            </a:extLst>
          </p:cNvPr>
          <p:cNvSpPr>
            <a:spLocks noGrp="1"/>
          </p:cNvSpPr>
          <p:nvPr>
            <p:ph type="title"/>
          </p:nvPr>
        </p:nvSpPr>
        <p:spPr/>
        <p:txBody>
          <a:bodyPr/>
          <a:lstStyle/>
          <a:p>
            <a:r>
              <a:rPr kumimoji="1" lang="ja-JP" altLang="en-US" dirty="0"/>
              <a:t>ツールの理解：コンピュータ</a:t>
            </a:r>
          </a:p>
        </p:txBody>
      </p:sp>
      <p:pic>
        <p:nvPicPr>
          <p:cNvPr id="6" name="Picture 4" descr="http://3.bp.blogspot.com/-G8t4htGXy8g/VXOUdjGtGhI/AAAAAAAAuLI/wU6gnpTOrYA/s800/smartphone_app.png">
            <a:extLst>
              <a:ext uri="{FF2B5EF4-FFF2-40B4-BE49-F238E27FC236}">
                <a16:creationId xmlns:a16="http://schemas.microsoft.com/office/drawing/2014/main" id="{69BAC4EE-EAE7-4D98-9C24-F3BA72AE8A41}"/>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987221" y="3902065"/>
            <a:ext cx="1209025" cy="138174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http://1.bp.blogspot.com/-bxcjqmH6MKQ/V2vX2Xhwq0I/AAAAAAAA75s/vfT_NWn0m083KhUV5nI-OE9-bKhsrlY6gCLcB/s800/computer_kiban.png">
            <a:extLst>
              <a:ext uri="{FF2B5EF4-FFF2-40B4-BE49-F238E27FC236}">
                <a16:creationId xmlns:a16="http://schemas.microsoft.com/office/drawing/2014/main" id="{1CF27BAC-75D8-4BD7-B0FB-8E5A9047C2EE}"/>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286536" y="3770457"/>
            <a:ext cx="1340199" cy="122173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http://2.bp.blogspot.com/-JPa0Nzk_E8M/Vf-aIH2jsyI/AAAAAAAAyDc/2FG8dSNSk-k/s800/computer_girl.png">
            <a:extLst>
              <a:ext uri="{FF2B5EF4-FFF2-40B4-BE49-F238E27FC236}">
                <a16:creationId xmlns:a16="http://schemas.microsoft.com/office/drawing/2014/main" id="{DF9E70DB-43EA-4C62-A29A-6ACE25144092}"/>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42287" y="3146670"/>
            <a:ext cx="2194525" cy="213713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0" descr="http://4.bp.blogspot.com/-yn703BXL-3U/VuKMXoMqr0I/AAAAAAAA4zA/Qcz_Kz6o0nkp6t1JrsNkdQDFozoBWrSng/s800/computer_folder.png">
            <a:extLst>
              <a:ext uri="{FF2B5EF4-FFF2-40B4-BE49-F238E27FC236}">
                <a16:creationId xmlns:a16="http://schemas.microsoft.com/office/drawing/2014/main" id="{1683466C-AE98-44F0-BAAD-8025A3C249F5}"/>
              </a:ext>
            </a:extLst>
          </p:cNvPr>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3187075" y="3002775"/>
            <a:ext cx="1276046" cy="1068429"/>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a:extLst>
              <a:ext uri="{FF2B5EF4-FFF2-40B4-BE49-F238E27FC236}">
                <a16:creationId xmlns:a16="http://schemas.microsoft.com/office/drawing/2014/main" id="{60DD7A03-2F6E-4B75-8ED5-DD60FACBD578}"/>
              </a:ext>
            </a:extLst>
          </p:cNvPr>
          <p:cNvSpPr txBox="1"/>
          <p:nvPr/>
        </p:nvSpPr>
        <p:spPr>
          <a:xfrm>
            <a:off x="740944" y="5202174"/>
            <a:ext cx="1359516" cy="369332"/>
          </a:xfrm>
          <a:prstGeom prst="rect">
            <a:avLst/>
          </a:prstGeom>
          <a:noFill/>
        </p:spPr>
        <p:txBody>
          <a:bodyPr wrap="square" rtlCol="0">
            <a:spAutoFit/>
          </a:bodyPr>
          <a:lstStyle/>
          <a:p>
            <a:r>
              <a:rPr kumimoji="1" lang="ja-JP" altLang="en-US" dirty="0"/>
              <a:t>ユーザー</a:t>
            </a:r>
          </a:p>
        </p:txBody>
      </p:sp>
      <p:sp>
        <p:nvSpPr>
          <p:cNvPr id="11" name="テキスト ボックス 10">
            <a:extLst>
              <a:ext uri="{FF2B5EF4-FFF2-40B4-BE49-F238E27FC236}">
                <a16:creationId xmlns:a16="http://schemas.microsoft.com/office/drawing/2014/main" id="{45BDEBE3-116E-42D7-870F-CD329E641321}"/>
              </a:ext>
            </a:extLst>
          </p:cNvPr>
          <p:cNvSpPr txBox="1"/>
          <p:nvPr/>
        </p:nvSpPr>
        <p:spPr>
          <a:xfrm>
            <a:off x="3830526" y="5293564"/>
            <a:ext cx="1635996" cy="369332"/>
          </a:xfrm>
          <a:prstGeom prst="rect">
            <a:avLst/>
          </a:prstGeom>
          <a:noFill/>
        </p:spPr>
        <p:txBody>
          <a:bodyPr wrap="square" rtlCol="0">
            <a:spAutoFit/>
          </a:bodyPr>
          <a:lstStyle/>
          <a:p>
            <a:r>
              <a:rPr kumimoji="1" lang="ja-JP" altLang="en-US" dirty="0"/>
              <a:t>ソフトウェア</a:t>
            </a:r>
          </a:p>
        </p:txBody>
      </p:sp>
      <p:sp>
        <p:nvSpPr>
          <p:cNvPr id="12" name="テキスト ボックス 11">
            <a:extLst>
              <a:ext uri="{FF2B5EF4-FFF2-40B4-BE49-F238E27FC236}">
                <a16:creationId xmlns:a16="http://schemas.microsoft.com/office/drawing/2014/main" id="{E9B5AE35-7292-4530-B596-9300E0F6E065}"/>
              </a:ext>
            </a:extLst>
          </p:cNvPr>
          <p:cNvSpPr txBox="1"/>
          <p:nvPr/>
        </p:nvSpPr>
        <p:spPr>
          <a:xfrm>
            <a:off x="6444429" y="5118204"/>
            <a:ext cx="1024412" cy="369332"/>
          </a:xfrm>
          <a:prstGeom prst="rect">
            <a:avLst/>
          </a:prstGeom>
          <a:noFill/>
        </p:spPr>
        <p:txBody>
          <a:bodyPr wrap="square" rtlCol="0">
            <a:spAutoFit/>
          </a:bodyPr>
          <a:lstStyle/>
          <a:p>
            <a:r>
              <a:rPr kumimoji="1" lang="ja-JP" altLang="en-US" dirty="0"/>
              <a:t>ハード</a:t>
            </a:r>
          </a:p>
        </p:txBody>
      </p:sp>
      <p:sp>
        <p:nvSpPr>
          <p:cNvPr id="13" name="矢印: 右 12">
            <a:extLst>
              <a:ext uri="{FF2B5EF4-FFF2-40B4-BE49-F238E27FC236}">
                <a16:creationId xmlns:a16="http://schemas.microsoft.com/office/drawing/2014/main" id="{4C2F9291-9A0A-4344-B22E-60C862B4FD18}"/>
              </a:ext>
            </a:extLst>
          </p:cNvPr>
          <p:cNvSpPr/>
          <p:nvPr/>
        </p:nvSpPr>
        <p:spPr>
          <a:xfrm>
            <a:off x="2573165" y="3411259"/>
            <a:ext cx="393700" cy="833697"/>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14" name="矢印: 右 13">
            <a:extLst>
              <a:ext uri="{FF2B5EF4-FFF2-40B4-BE49-F238E27FC236}">
                <a16:creationId xmlns:a16="http://schemas.microsoft.com/office/drawing/2014/main" id="{514E2510-FD03-432F-8613-D2099142BC8D}"/>
              </a:ext>
            </a:extLst>
          </p:cNvPr>
          <p:cNvSpPr/>
          <p:nvPr/>
        </p:nvSpPr>
        <p:spPr>
          <a:xfrm>
            <a:off x="5466522" y="3409142"/>
            <a:ext cx="393700" cy="833697"/>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15" name="矢印: 右 14">
            <a:extLst>
              <a:ext uri="{FF2B5EF4-FFF2-40B4-BE49-F238E27FC236}">
                <a16:creationId xmlns:a16="http://schemas.microsoft.com/office/drawing/2014/main" id="{C72FEC32-2653-444D-AE35-E8B43868D74C}"/>
              </a:ext>
            </a:extLst>
          </p:cNvPr>
          <p:cNvSpPr/>
          <p:nvPr/>
        </p:nvSpPr>
        <p:spPr>
          <a:xfrm flipH="1">
            <a:off x="5466522" y="4423011"/>
            <a:ext cx="393700" cy="833697"/>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16" name="矢印: 右 15">
            <a:extLst>
              <a:ext uri="{FF2B5EF4-FFF2-40B4-BE49-F238E27FC236}">
                <a16:creationId xmlns:a16="http://schemas.microsoft.com/office/drawing/2014/main" id="{1C8CBDAC-853E-4235-A190-23B08899705E}"/>
              </a:ext>
            </a:extLst>
          </p:cNvPr>
          <p:cNvSpPr/>
          <p:nvPr/>
        </p:nvSpPr>
        <p:spPr>
          <a:xfrm flipH="1">
            <a:off x="2573165" y="4423011"/>
            <a:ext cx="393700" cy="833697"/>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17" name="吹き出し: 四角形 16">
            <a:extLst>
              <a:ext uri="{FF2B5EF4-FFF2-40B4-BE49-F238E27FC236}">
                <a16:creationId xmlns:a16="http://schemas.microsoft.com/office/drawing/2014/main" id="{4C6A4DB1-6DFA-4122-85E9-DDDFD13AD445}"/>
              </a:ext>
            </a:extLst>
          </p:cNvPr>
          <p:cNvSpPr/>
          <p:nvPr/>
        </p:nvSpPr>
        <p:spPr>
          <a:xfrm>
            <a:off x="6056648" y="2587254"/>
            <a:ext cx="2346960" cy="1055076"/>
          </a:xfrm>
          <a:prstGeom prst="wedgeRectCallout">
            <a:avLst>
              <a:gd name="adj1" fmla="val 13233"/>
              <a:gd name="adj2" fmla="val 725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en-US" altLang="ja-JP" dirty="0">
                <a:solidFill>
                  <a:srgbClr val="92D050"/>
                </a:solidFill>
                <a:latin typeface="Consolas" panose="020B0609020204030204" pitchFamily="49" charset="0"/>
              </a:rPr>
              <a:t>0100 0101 1101</a:t>
            </a:r>
          </a:p>
          <a:p>
            <a:r>
              <a:rPr kumimoji="1" lang="en-US" altLang="ja-JP" dirty="0">
                <a:solidFill>
                  <a:srgbClr val="92D050"/>
                </a:solidFill>
                <a:latin typeface="Consolas" panose="020B0609020204030204" pitchFamily="49" charset="0"/>
              </a:rPr>
              <a:t>0110 0111 1011</a:t>
            </a:r>
          </a:p>
          <a:p>
            <a:r>
              <a:rPr kumimoji="1" lang="en-US" altLang="ja-JP" dirty="0">
                <a:solidFill>
                  <a:srgbClr val="92D050"/>
                </a:solidFill>
                <a:latin typeface="Consolas" panose="020B0609020204030204" pitchFamily="49" charset="0"/>
              </a:rPr>
              <a:t>1010 1111 0110…</a:t>
            </a:r>
            <a:endParaRPr kumimoji="1" lang="ja-JP" altLang="en-US" dirty="0">
              <a:solidFill>
                <a:srgbClr val="92D050"/>
              </a:solidFill>
              <a:latin typeface="Consolas" panose="020B0609020204030204" pitchFamily="49" charset="0"/>
            </a:endParaRPr>
          </a:p>
        </p:txBody>
      </p:sp>
      <p:cxnSp>
        <p:nvCxnSpPr>
          <p:cNvPr id="18" name="コネクタ: 曲線 18">
            <a:extLst>
              <a:ext uri="{FF2B5EF4-FFF2-40B4-BE49-F238E27FC236}">
                <a16:creationId xmlns:a16="http://schemas.microsoft.com/office/drawing/2014/main" id="{B10BD2DD-9F8E-4FD0-8537-8091F856FDEC}"/>
              </a:ext>
            </a:extLst>
          </p:cNvPr>
          <p:cNvCxnSpPr>
            <a:stCxn id="7" idx="3"/>
          </p:cNvCxnSpPr>
          <p:nvPr/>
        </p:nvCxnSpPr>
        <p:spPr>
          <a:xfrm>
            <a:off x="7626735" y="4381326"/>
            <a:ext cx="876346" cy="389294"/>
          </a:xfrm>
          <a:prstGeom prst="curvedConnector3">
            <a:avLst/>
          </a:prstGeom>
        </p:spPr>
        <p:style>
          <a:lnRef idx="3">
            <a:schemeClr val="accent4"/>
          </a:lnRef>
          <a:fillRef idx="0">
            <a:schemeClr val="accent4"/>
          </a:fillRef>
          <a:effectRef idx="2">
            <a:schemeClr val="accent4"/>
          </a:effectRef>
          <a:fontRef idx="minor">
            <a:schemeClr val="tx1"/>
          </a:fontRef>
        </p:style>
      </p:cxnSp>
      <p:sp>
        <p:nvSpPr>
          <p:cNvPr id="19" name="テキスト ボックス 18">
            <a:extLst>
              <a:ext uri="{FF2B5EF4-FFF2-40B4-BE49-F238E27FC236}">
                <a16:creationId xmlns:a16="http://schemas.microsoft.com/office/drawing/2014/main" id="{6C8FB795-34D1-416A-9CAD-AB1C4AD68FD8}"/>
              </a:ext>
            </a:extLst>
          </p:cNvPr>
          <p:cNvSpPr txBox="1"/>
          <p:nvPr/>
        </p:nvSpPr>
        <p:spPr>
          <a:xfrm>
            <a:off x="7176036" y="4794750"/>
            <a:ext cx="1585562" cy="307777"/>
          </a:xfrm>
          <a:prstGeom prst="rect">
            <a:avLst/>
          </a:prstGeom>
          <a:noFill/>
        </p:spPr>
        <p:txBody>
          <a:bodyPr wrap="none" rtlCol="0">
            <a:spAutoFit/>
          </a:bodyPr>
          <a:lstStyle/>
          <a:p>
            <a:r>
              <a:rPr kumimoji="1" lang="ja-JP" altLang="en-US" sz="1400" dirty="0"/>
              <a:t>インターネット</a:t>
            </a:r>
          </a:p>
        </p:txBody>
      </p:sp>
      <p:sp>
        <p:nvSpPr>
          <p:cNvPr id="20" name="角丸四角形吹き出し 19">
            <a:extLst>
              <a:ext uri="{FF2B5EF4-FFF2-40B4-BE49-F238E27FC236}">
                <a16:creationId xmlns:a16="http://schemas.microsoft.com/office/drawing/2014/main" id="{926C0A66-1734-490E-85C8-13202AEC1948}"/>
              </a:ext>
            </a:extLst>
          </p:cNvPr>
          <p:cNvSpPr/>
          <p:nvPr/>
        </p:nvSpPr>
        <p:spPr>
          <a:xfrm>
            <a:off x="1261530" y="1775706"/>
            <a:ext cx="3022982" cy="797669"/>
          </a:xfrm>
          <a:prstGeom prst="wedgeRoundRectCallout">
            <a:avLst>
              <a:gd name="adj1" fmla="val 25126"/>
              <a:gd name="adj2" fmla="val 87875"/>
              <a:gd name="adj3" fmla="val 16667"/>
            </a:avLst>
          </a:prstGeom>
          <a:solidFill>
            <a:schemeClr val="bg1">
              <a:lumMod val="95000"/>
            </a:schemeClr>
          </a:solidFill>
          <a:ln w="28575">
            <a:solidFill>
              <a:srgbClr val="6B09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rgbClr val="6B0920"/>
                </a:solidFill>
              </a:rPr>
              <a:t>ユーザが見えるデータ</a:t>
            </a:r>
            <a:endParaRPr kumimoji="1" lang="en-US" altLang="ja-JP" sz="2000" dirty="0">
              <a:solidFill>
                <a:srgbClr val="6B0920"/>
              </a:solidFill>
            </a:endParaRPr>
          </a:p>
          <a:p>
            <a:pPr algn="ctr"/>
            <a:r>
              <a:rPr kumimoji="1" lang="ja-JP" altLang="en-US" sz="2000" dirty="0">
                <a:solidFill>
                  <a:srgbClr val="6B0920"/>
                </a:solidFill>
              </a:rPr>
              <a:t>＝ファイル</a:t>
            </a:r>
          </a:p>
        </p:txBody>
      </p:sp>
      <p:sp>
        <p:nvSpPr>
          <p:cNvPr id="21" name="角丸四角形吹き出し 19">
            <a:extLst>
              <a:ext uri="{FF2B5EF4-FFF2-40B4-BE49-F238E27FC236}">
                <a16:creationId xmlns:a16="http://schemas.microsoft.com/office/drawing/2014/main" id="{1F49FD20-61BC-4460-9F90-AEEC08DCBF63}"/>
              </a:ext>
            </a:extLst>
          </p:cNvPr>
          <p:cNvSpPr/>
          <p:nvPr/>
        </p:nvSpPr>
        <p:spPr>
          <a:xfrm>
            <a:off x="6985485" y="1694154"/>
            <a:ext cx="2001349" cy="660172"/>
          </a:xfrm>
          <a:prstGeom prst="wedgeRoundRectCallout">
            <a:avLst>
              <a:gd name="adj1" fmla="val -30973"/>
              <a:gd name="adj2" fmla="val 73849"/>
              <a:gd name="adj3" fmla="val 16667"/>
            </a:avLst>
          </a:prstGeom>
          <a:solidFill>
            <a:schemeClr val="bg1">
              <a:lumMod val="95000"/>
            </a:schemeClr>
          </a:solidFill>
          <a:ln w="28575">
            <a:solidFill>
              <a:srgbClr val="6B09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rgbClr val="6B0920"/>
                </a:solidFill>
              </a:rPr>
              <a:t>実際のデータ</a:t>
            </a:r>
          </a:p>
        </p:txBody>
      </p:sp>
    </p:spTree>
    <p:extLst>
      <p:ext uri="{BB962C8B-B14F-4D97-AF65-F5344CB8AC3E}">
        <p14:creationId xmlns:p14="http://schemas.microsoft.com/office/powerpoint/2010/main" val="854022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48C5ED90-36D4-4640-8A94-A44D2084EFA8}"/>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922D1E81-DCCF-4353-A08A-46CF25D1B1DE}"/>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19</a:t>
            </a:fld>
            <a:endParaRPr kumimoji="0" lang="en-US">
              <a:solidFill>
                <a:schemeClr val="tx1"/>
              </a:solidFill>
            </a:endParaRPr>
          </a:p>
        </p:txBody>
      </p:sp>
      <p:sp>
        <p:nvSpPr>
          <p:cNvPr id="5" name="タイトル 4">
            <a:extLst>
              <a:ext uri="{FF2B5EF4-FFF2-40B4-BE49-F238E27FC236}">
                <a16:creationId xmlns:a16="http://schemas.microsoft.com/office/drawing/2014/main" id="{B5469B5E-7ECC-4E94-B4D0-E39926CB24E2}"/>
              </a:ext>
            </a:extLst>
          </p:cNvPr>
          <p:cNvSpPr>
            <a:spLocks noGrp="1"/>
          </p:cNvSpPr>
          <p:nvPr>
            <p:ph type="title"/>
          </p:nvPr>
        </p:nvSpPr>
        <p:spPr/>
        <p:txBody>
          <a:bodyPr/>
          <a:lstStyle/>
          <a:p>
            <a:r>
              <a:rPr kumimoji="1" lang="ja-JP" altLang="en-US" dirty="0"/>
              <a:t>ツールの理解：データの所在</a:t>
            </a:r>
          </a:p>
        </p:txBody>
      </p:sp>
      <p:sp>
        <p:nvSpPr>
          <p:cNvPr id="6" name="四角形: 角を丸くする 5">
            <a:extLst>
              <a:ext uri="{FF2B5EF4-FFF2-40B4-BE49-F238E27FC236}">
                <a16:creationId xmlns:a16="http://schemas.microsoft.com/office/drawing/2014/main" id="{3B67514A-556D-4817-8B1B-981351D60916}"/>
              </a:ext>
            </a:extLst>
          </p:cNvPr>
          <p:cNvSpPr/>
          <p:nvPr/>
        </p:nvSpPr>
        <p:spPr>
          <a:xfrm>
            <a:off x="6255038" y="2382388"/>
            <a:ext cx="2113976" cy="1896228"/>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dk1"/>
              </a:solidFill>
            </a:endParaRPr>
          </a:p>
        </p:txBody>
      </p:sp>
      <p:sp>
        <p:nvSpPr>
          <p:cNvPr id="7" name="四角形: 角を丸くする 6">
            <a:extLst>
              <a:ext uri="{FF2B5EF4-FFF2-40B4-BE49-F238E27FC236}">
                <a16:creationId xmlns:a16="http://schemas.microsoft.com/office/drawing/2014/main" id="{17B30BF6-0D54-4972-AFCE-F4516D1FBA10}"/>
              </a:ext>
            </a:extLst>
          </p:cNvPr>
          <p:cNvSpPr/>
          <p:nvPr/>
        </p:nvSpPr>
        <p:spPr>
          <a:xfrm>
            <a:off x="3509632" y="2404163"/>
            <a:ext cx="2113976" cy="1896228"/>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dk1"/>
              </a:solidFill>
            </a:endParaRPr>
          </a:p>
        </p:txBody>
      </p:sp>
      <p:sp>
        <p:nvSpPr>
          <p:cNvPr id="8" name="四角形: 角を丸くする 7">
            <a:extLst>
              <a:ext uri="{FF2B5EF4-FFF2-40B4-BE49-F238E27FC236}">
                <a16:creationId xmlns:a16="http://schemas.microsoft.com/office/drawing/2014/main" id="{24251FEB-1FE4-4CDC-96AA-8D9E6740C2FA}"/>
              </a:ext>
            </a:extLst>
          </p:cNvPr>
          <p:cNvSpPr/>
          <p:nvPr/>
        </p:nvSpPr>
        <p:spPr>
          <a:xfrm>
            <a:off x="764226" y="2404163"/>
            <a:ext cx="2113976" cy="1896228"/>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dk1"/>
              </a:solidFill>
            </a:endParaRPr>
          </a:p>
        </p:txBody>
      </p:sp>
      <p:pic>
        <p:nvPicPr>
          <p:cNvPr id="9" name="Picture 4" descr="CPUのイラスト（コンピューター）">
            <a:extLst>
              <a:ext uri="{FF2B5EF4-FFF2-40B4-BE49-F238E27FC236}">
                <a16:creationId xmlns:a16="http://schemas.microsoft.com/office/drawing/2014/main" id="{83D271D3-96A2-45C3-BCC0-8B114F275D18}"/>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727066" y="2735106"/>
            <a:ext cx="1213984" cy="104706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メモリーのイラスト（コンピューター）">
            <a:extLst>
              <a:ext uri="{FF2B5EF4-FFF2-40B4-BE49-F238E27FC236}">
                <a16:creationId xmlns:a16="http://schemas.microsoft.com/office/drawing/2014/main" id="{F735FA11-ECAF-4F06-A58E-5D4ABF0529B1}"/>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880799" y="2496795"/>
            <a:ext cx="1446886" cy="146892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ハードディスクのイラスト（コンピューター）">
            <a:extLst>
              <a:ext uri="{FF2B5EF4-FFF2-40B4-BE49-F238E27FC236}">
                <a16:creationId xmlns:a16="http://schemas.microsoft.com/office/drawing/2014/main" id="{E8E2744B-1DB3-41D5-80E3-39A5FCA8FD61}"/>
              </a:ext>
            </a:extLst>
          </p:cNvPr>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1184651" y="2660390"/>
            <a:ext cx="1213984" cy="1104724"/>
          </a:xfrm>
          <a:prstGeom prst="rect">
            <a:avLst/>
          </a:prstGeom>
          <a:noFill/>
          <a:extLst>
            <a:ext uri="{909E8E84-426E-40DD-AFC4-6F175D3DCCD1}">
              <a14:hiddenFill xmlns:a14="http://schemas.microsoft.com/office/drawing/2010/main">
                <a:solidFill>
                  <a:srgbClr val="FFFFFF"/>
                </a:solidFill>
              </a14:hiddenFill>
            </a:ext>
          </a:extLst>
        </p:spPr>
      </p:pic>
      <p:sp>
        <p:nvSpPr>
          <p:cNvPr id="12" name="テキスト ボックス 11">
            <a:extLst>
              <a:ext uri="{FF2B5EF4-FFF2-40B4-BE49-F238E27FC236}">
                <a16:creationId xmlns:a16="http://schemas.microsoft.com/office/drawing/2014/main" id="{9DB6E1F1-2479-47BC-BE98-B52E7ADE88C3}"/>
              </a:ext>
            </a:extLst>
          </p:cNvPr>
          <p:cNvSpPr txBox="1"/>
          <p:nvPr/>
        </p:nvSpPr>
        <p:spPr>
          <a:xfrm>
            <a:off x="814146" y="3719683"/>
            <a:ext cx="1980029" cy="400110"/>
          </a:xfrm>
          <a:prstGeom prst="rect">
            <a:avLst/>
          </a:prstGeom>
          <a:noFill/>
        </p:spPr>
        <p:txBody>
          <a:bodyPr wrap="none" rtlCol="0">
            <a:spAutoFit/>
          </a:bodyPr>
          <a:lstStyle/>
          <a:p>
            <a:pPr algn="ctr"/>
            <a:r>
              <a:rPr kumimoji="1" lang="ja-JP" altLang="en-US" sz="2000" dirty="0"/>
              <a:t>ハードディスク</a:t>
            </a:r>
          </a:p>
        </p:txBody>
      </p:sp>
      <p:sp>
        <p:nvSpPr>
          <p:cNvPr id="13" name="テキスト ボックス 12">
            <a:extLst>
              <a:ext uri="{FF2B5EF4-FFF2-40B4-BE49-F238E27FC236}">
                <a16:creationId xmlns:a16="http://schemas.microsoft.com/office/drawing/2014/main" id="{4F898527-D347-4312-9895-85389F50E194}"/>
              </a:ext>
            </a:extLst>
          </p:cNvPr>
          <p:cNvSpPr txBox="1"/>
          <p:nvPr/>
        </p:nvSpPr>
        <p:spPr>
          <a:xfrm>
            <a:off x="6929123" y="3710391"/>
            <a:ext cx="720069" cy="400110"/>
          </a:xfrm>
          <a:prstGeom prst="rect">
            <a:avLst/>
          </a:prstGeom>
          <a:noFill/>
        </p:spPr>
        <p:txBody>
          <a:bodyPr wrap="none" rtlCol="0">
            <a:spAutoFit/>
          </a:bodyPr>
          <a:lstStyle/>
          <a:p>
            <a:pPr algn="ctr"/>
            <a:r>
              <a:rPr kumimoji="1" lang="en-US" altLang="ja-JP" sz="2000" dirty="0"/>
              <a:t>CPU</a:t>
            </a:r>
            <a:endParaRPr kumimoji="1" lang="ja-JP" altLang="en-US" sz="2000" dirty="0"/>
          </a:p>
        </p:txBody>
      </p:sp>
      <p:sp>
        <p:nvSpPr>
          <p:cNvPr id="14" name="テキスト ボックス 13">
            <a:extLst>
              <a:ext uri="{FF2B5EF4-FFF2-40B4-BE49-F238E27FC236}">
                <a16:creationId xmlns:a16="http://schemas.microsoft.com/office/drawing/2014/main" id="{1EADF93B-113F-4CDD-A712-1944988F131C}"/>
              </a:ext>
            </a:extLst>
          </p:cNvPr>
          <p:cNvSpPr txBox="1"/>
          <p:nvPr/>
        </p:nvSpPr>
        <p:spPr>
          <a:xfrm>
            <a:off x="4127189" y="3781049"/>
            <a:ext cx="954108" cy="400110"/>
          </a:xfrm>
          <a:prstGeom prst="rect">
            <a:avLst/>
          </a:prstGeom>
          <a:noFill/>
        </p:spPr>
        <p:txBody>
          <a:bodyPr wrap="none" rtlCol="0">
            <a:spAutoFit/>
          </a:bodyPr>
          <a:lstStyle/>
          <a:p>
            <a:pPr algn="ctr"/>
            <a:r>
              <a:rPr kumimoji="1" lang="ja-JP" altLang="en-US" sz="2000" dirty="0"/>
              <a:t>メモリ</a:t>
            </a:r>
          </a:p>
        </p:txBody>
      </p:sp>
      <p:sp>
        <p:nvSpPr>
          <p:cNvPr id="15" name="テキスト ボックス 14">
            <a:extLst>
              <a:ext uri="{FF2B5EF4-FFF2-40B4-BE49-F238E27FC236}">
                <a16:creationId xmlns:a16="http://schemas.microsoft.com/office/drawing/2014/main" id="{15FCB123-51FB-4439-AA67-F19AB11721FC}"/>
              </a:ext>
            </a:extLst>
          </p:cNvPr>
          <p:cNvSpPr txBox="1"/>
          <p:nvPr/>
        </p:nvSpPr>
        <p:spPr>
          <a:xfrm>
            <a:off x="2574933" y="4802048"/>
            <a:ext cx="1210588" cy="400110"/>
          </a:xfrm>
          <a:prstGeom prst="rect">
            <a:avLst/>
          </a:prstGeom>
          <a:noFill/>
        </p:spPr>
        <p:txBody>
          <a:bodyPr wrap="none" rtlCol="0">
            <a:spAutoFit/>
          </a:bodyPr>
          <a:lstStyle/>
          <a:p>
            <a:r>
              <a:rPr kumimoji="1" lang="ja-JP" altLang="en-US" sz="2000" dirty="0"/>
              <a:t>長期保存</a:t>
            </a:r>
            <a:endParaRPr kumimoji="1" lang="en-US" altLang="ja-JP" sz="2000" dirty="0"/>
          </a:p>
        </p:txBody>
      </p:sp>
      <p:sp>
        <p:nvSpPr>
          <p:cNvPr id="16" name="テキスト ボックス 15">
            <a:extLst>
              <a:ext uri="{FF2B5EF4-FFF2-40B4-BE49-F238E27FC236}">
                <a16:creationId xmlns:a16="http://schemas.microsoft.com/office/drawing/2014/main" id="{ABAE8D16-BD1E-4531-AEED-A991E0D7CC6C}"/>
              </a:ext>
            </a:extLst>
          </p:cNvPr>
          <p:cNvSpPr txBox="1"/>
          <p:nvPr/>
        </p:nvSpPr>
        <p:spPr>
          <a:xfrm>
            <a:off x="1983034" y="1663709"/>
            <a:ext cx="2236510" cy="400110"/>
          </a:xfrm>
          <a:prstGeom prst="rect">
            <a:avLst/>
          </a:prstGeom>
          <a:noFill/>
        </p:spPr>
        <p:txBody>
          <a:bodyPr wrap="none" rtlCol="0">
            <a:spAutoFit/>
          </a:bodyPr>
          <a:lstStyle/>
          <a:p>
            <a:r>
              <a:rPr kumimoji="1" lang="ja-JP" altLang="en-US" sz="2000" dirty="0"/>
              <a:t>データの読み込み</a:t>
            </a:r>
            <a:endParaRPr kumimoji="1" lang="en-US" altLang="ja-JP" sz="2000" dirty="0"/>
          </a:p>
        </p:txBody>
      </p:sp>
      <p:sp>
        <p:nvSpPr>
          <p:cNvPr id="17" name="テキスト ボックス 16">
            <a:extLst>
              <a:ext uri="{FF2B5EF4-FFF2-40B4-BE49-F238E27FC236}">
                <a16:creationId xmlns:a16="http://schemas.microsoft.com/office/drawing/2014/main" id="{4B7D68E0-5812-4EAB-83DD-81501FFEF644}"/>
              </a:ext>
            </a:extLst>
          </p:cNvPr>
          <p:cNvSpPr txBox="1"/>
          <p:nvPr/>
        </p:nvSpPr>
        <p:spPr>
          <a:xfrm>
            <a:off x="4924457" y="4802048"/>
            <a:ext cx="1980029" cy="400110"/>
          </a:xfrm>
          <a:prstGeom prst="rect">
            <a:avLst/>
          </a:prstGeom>
          <a:noFill/>
        </p:spPr>
        <p:txBody>
          <a:bodyPr wrap="none" rtlCol="0">
            <a:spAutoFit/>
          </a:bodyPr>
          <a:lstStyle/>
          <a:p>
            <a:pPr algn="ctr"/>
            <a:r>
              <a:rPr kumimoji="1" lang="ja-JP" altLang="en-US" sz="2000" dirty="0"/>
              <a:t>計算結果を貰う</a:t>
            </a:r>
            <a:endParaRPr kumimoji="1" lang="en-US" altLang="ja-JP" sz="2000" dirty="0"/>
          </a:p>
        </p:txBody>
      </p:sp>
      <p:sp>
        <p:nvSpPr>
          <p:cNvPr id="18" name="テキスト ボックス 17">
            <a:extLst>
              <a:ext uri="{FF2B5EF4-FFF2-40B4-BE49-F238E27FC236}">
                <a16:creationId xmlns:a16="http://schemas.microsoft.com/office/drawing/2014/main" id="{E3F40E92-7F4B-4A89-A28D-DF6E443D7746}"/>
              </a:ext>
            </a:extLst>
          </p:cNvPr>
          <p:cNvSpPr txBox="1"/>
          <p:nvPr/>
        </p:nvSpPr>
        <p:spPr>
          <a:xfrm>
            <a:off x="4667976" y="1664200"/>
            <a:ext cx="2492990" cy="400110"/>
          </a:xfrm>
          <a:prstGeom prst="rect">
            <a:avLst/>
          </a:prstGeom>
          <a:noFill/>
        </p:spPr>
        <p:txBody>
          <a:bodyPr wrap="none" rtlCol="0">
            <a:spAutoFit/>
          </a:bodyPr>
          <a:lstStyle/>
          <a:p>
            <a:r>
              <a:rPr kumimoji="1" lang="ja-JP" altLang="en-US" sz="2000" dirty="0"/>
              <a:t>計算用データを渡す</a:t>
            </a:r>
            <a:endParaRPr kumimoji="1" lang="en-US" altLang="ja-JP" sz="2000" dirty="0"/>
          </a:p>
        </p:txBody>
      </p:sp>
      <p:sp>
        <p:nvSpPr>
          <p:cNvPr id="19" name="円弧 18">
            <a:extLst>
              <a:ext uri="{FF2B5EF4-FFF2-40B4-BE49-F238E27FC236}">
                <a16:creationId xmlns:a16="http://schemas.microsoft.com/office/drawing/2014/main" id="{41180B62-07D0-4F21-9637-D84ACB767DB4}"/>
              </a:ext>
            </a:extLst>
          </p:cNvPr>
          <p:cNvSpPr/>
          <p:nvPr/>
        </p:nvSpPr>
        <p:spPr>
          <a:xfrm>
            <a:off x="4895619" y="2229153"/>
            <a:ext cx="2037707" cy="2246248"/>
          </a:xfrm>
          <a:prstGeom prst="arc">
            <a:avLst>
              <a:gd name="adj1" fmla="val 13266417"/>
              <a:gd name="adj2" fmla="val 19328734"/>
            </a:avLst>
          </a:prstGeom>
          <a:ln w="7620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0" name="円弧 19">
            <a:extLst>
              <a:ext uri="{FF2B5EF4-FFF2-40B4-BE49-F238E27FC236}">
                <a16:creationId xmlns:a16="http://schemas.microsoft.com/office/drawing/2014/main" id="{1E89E17F-9328-406E-B566-CABAFFB8861C}"/>
              </a:ext>
            </a:extLst>
          </p:cNvPr>
          <p:cNvSpPr/>
          <p:nvPr/>
        </p:nvSpPr>
        <p:spPr>
          <a:xfrm>
            <a:off x="4895619" y="2229153"/>
            <a:ext cx="2037707" cy="2246248"/>
          </a:xfrm>
          <a:prstGeom prst="arc">
            <a:avLst>
              <a:gd name="adj1" fmla="val 2769350"/>
              <a:gd name="adj2" fmla="val 8121169"/>
            </a:avLst>
          </a:prstGeom>
          <a:ln w="7620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1" name="円弧 20">
            <a:extLst>
              <a:ext uri="{FF2B5EF4-FFF2-40B4-BE49-F238E27FC236}">
                <a16:creationId xmlns:a16="http://schemas.microsoft.com/office/drawing/2014/main" id="{3581D162-541D-4A9E-8996-22962335EB6A}"/>
              </a:ext>
            </a:extLst>
          </p:cNvPr>
          <p:cNvSpPr/>
          <p:nvPr/>
        </p:nvSpPr>
        <p:spPr>
          <a:xfrm>
            <a:off x="2073331" y="2229153"/>
            <a:ext cx="2037707" cy="2246248"/>
          </a:xfrm>
          <a:prstGeom prst="arc">
            <a:avLst>
              <a:gd name="adj1" fmla="val 13266417"/>
              <a:gd name="adj2" fmla="val 19328734"/>
            </a:avLst>
          </a:prstGeom>
          <a:ln w="7620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2" name="円弧 21">
            <a:extLst>
              <a:ext uri="{FF2B5EF4-FFF2-40B4-BE49-F238E27FC236}">
                <a16:creationId xmlns:a16="http://schemas.microsoft.com/office/drawing/2014/main" id="{2E25C849-64AF-4AF3-B8E8-595540892FE8}"/>
              </a:ext>
            </a:extLst>
          </p:cNvPr>
          <p:cNvSpPr/>
          <p:nvPr/>
        </p:nvSpPr>
        <p:spPr>
          <a:xfrm>
            <a:off x="2073331" y="2229153"/>
            <a:ext cx="2037707" cy="2246248"/>
          </a:xfrm>
          <a:prstGeom prst="arc">
            <a:avLst>
              <a:gd name="adj1" fmla="val 2769350"/>
              <a:gd name="adj2" fmla="val 8121169"/>
            </a:avLst>
          </a:prstGeom>
          <a:ln w="7620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3" name="吹き出し: 角を丸めた四角形 22">
            <a:extLst>
              <a:ext uri="{FF2B5EF4-FFF2-40B4-BE49-F238E27FC236}">
                <a16:creationId xmlns:a16="http://schemas.microsoft.com/office/drawing/2014/main" id="{82FD7122-B26C-4BE4-B117-276350F45647}"/>
              </a:ext>
            </a:extLst>
          </p:cNvPr>
          <p:cNvSpPr/>
          <p:nvPr/>
        </p:nvSpPr>
        <p:spPr>
          <a:xfrm>
            <a:off x="602532" y="5300249"/>
            <a:ext cx="3182989" cy="1032832"/>
          </a:xfrm>
          <a:prstGeom prst="wedgeRoundRectCallout">
            <a:avLst>
              <a:gd name="adj1" fmla="val -19564"/>
              <a:gd name="adj2" fmla="val -129233"/>
              <a:gd name="adj3" fmla="val 16667"/>
            </a:avLst>
          </a:prstGeom>
          <a:solidFill>
            <a:schemeClr val="accent1">
              <a:lumMod val="20000"/>
              <a:lumOff val="80000"/>
            </a:schemeClr>
          </a:solidFill>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b="1" dirty="0"/>
              <a:t>電源を切っても残る</a:t>
            </a:r>
            <a:endParaRPr kumimoji="1" lang="en-US" altLang="ja-JP" sz="2400" b="1" dirty="0"/>
          </a:p>
          <a:p>
            <a:pPr algn="ctr"/>
            <a:r>
              <a:rPr kumimoji="1" lang="ja-JP" altLang="en-US" dirty="0"/>
              <a:t>そのままリサイクル屋に</a:t>
            </a:r>
            <a:endParaRPr kumimoji="1" lang="en-US" altLang="ja-JP" dirty="0"/>
          </a:p>
          <a:p>
            <a:pPr algn="ctr"/>
            <a:r>
              <a:rPr kumimoji="1" lang="ja-JP" altLang="en-US" dirty="0"/>
              <a:t>もっていかないこと</a:t>
            </a:r>
          </a:p>
        </p:txBody>
      </p:sp>
    </p:spTree>
    <p:extLst>
      <p:ext uri="{BB962C8B-B14F-4D97-AF65-F5344CB8AC3E}">
        <p14:creationId xmlns:p14="http://schemas.microsoft.com/office/powerpoint/2010/main" val="651298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C0C5D31-5757-4999-8AAD-EF7AFDA6E520}"/>
              </a:ext>
            </a:extLst>
          </p:cNvPr>
          <p:cNvSpPr>
            <a:spLocks noGrp="1"/>
          </p:cNvSpPr>
          <p:nvPr>
            <p:ph idx="1"/>
          </p:nvPr>
        </p:nvSpPr>
        <p:spPr/>
        <p:txBody>
          <a:bodyPr numCol="2">
            <a:normAutofit/>
          </a:bodyPr>
          <a:lstStyle/>
          <a:p>
            <a:pPr marL="457200" indent="-457200">
              <a:buFont typeface="+mj-lt"/>
              <a:buAutoNum type="arabicPeriod"/>
            </a:pPr>
            <a:r>
              <a:rPr kumimoji="1" lang="en-US" altLang="ja-JP" dirty="0">
                <a:solidFill>
                  <a:schemeClr val="accent6">
                    <a:lumMod val="75000"/>
                  </a:schemeClr>
                </a:solidFill>
              </a:rPr>
              <a:t>4/11 </a:t>
            </a:r>
            <a:r>
              <a:rPr kumimoji="1" lang="ja-JP" altLang="en-US" dirty="0">
                <a:solidFill>
                  <a:schemeClr val="accent6">
                    <a:lumMod val="75000"/>
                  </a:schemeClr>
                </a:solidFill>
              </a:rPr>
              <a:t>授業概要</a:t>
            </a:r>
            <a:endParaRPr kumimoji="1" lang="en-US" altLang="ja-JP" dirty="0">
              <a:solidFill>
                <a:schemeClr val="accent6">
                  <a:lumMod val="75000"/>
                </a:schemeClr>
              </a:solidFill>
            </a:endParaRPr>
          </a:p>
          <a:p>
            <a:pPr marL="457200" indent="-457200">
              <a:buFont typeface="+mj-lt"/>
              <a:buAutoNum type="arabicPeriod"/>
            </a:pPr>
            <a:r>
              <a:rPr lang="en-US" altLang="ja-JP" dirty="0">
                <a:solidFill>
                  <a:schemeClr val="accent6">
                    <a:lumMod val="75000"/>
                  </a:schemeClr>
                </a:solidFill>
              </a:rPr>
              <a:t>4/18 </a:t>
            </a:r>
            <a:r>
              <a:rPr lang="ja-JP" altLang="en-US" dirty="0">
                <a:solidFill>
                  <a:schemeClr val="accent6">
                    <a:lumMod val="75000"/>
                  </a:schemeClr>
                </a:solidFill>
              </a:rPr>
              <a:t>ファイルシステム</a:t>
            </a:r>
            <a:endParaRPr lang="en-US" altLang="ja-JP" dirty="0">
              <a:solidFill>
                <a:schemeClr val="accent6">
                  <a:lumMod val="75000"/>
                </a:schemeClr>
              </a:solidFill>
            </a:endParaRPr>
          </a:p>
          <a:p>
            <a:pPr marL="457200" indent="-457200">
              <a:buFont typeface="+mj-lt"/>
              <a:buAutoNum type="arabicPeriod"/>
            </a:pPr>
            <a:r>
              <a:rPr kumimoji="1" lang="en-US" altLang="ja-JP" dirty="0">
                <a:solidFill>
                  <a:schemeClr val="accent6">
                    <a:lumMod val="75000"/>
                  </a:schemeClr>
                </a:solidFill>
              </a:rPr>
              <a:t>4/25 </a:t>
            </a:r>
            <a:r>
              <a:rPr kumimoji="1" lang="ja-JP" altLang="en-US" dirty="0">
                <a:solidFill>
                  <a:schemeClr val="accent6">
                    <a:lumMod val="75000"/>
                  </a:schemeClr>
                </a:solidFill>
              </a:rPr>
              <a:t>メール</a:t>
            </a:r>
            <a:endParaRPr kumimoji="1" lang="en-US" altLang="ja-JP" dirty="0">
              <a:solidFill>
                <a:schemeClr val="accent6">
                  <a:lumMod val="75000"/>
                </a:schemeClr>
              </a:solidFill>
            </a:endParaRPr>
          </a:p>
          <a:p>
            <a:pPr marL="457200" indent="-457200">
              <a:buFont typeface="+mj-lt"/>
              <a:buAutoNum type="arabicPeriod"/>
            </a:pPr>
            <a:r>
              <a:rPr lang="en-US" altLang="ja-JP" dirty="0">
                <a:solidFill>
                  <a:schemeClr val="accent6">
                    <a:lumMod val="75000"/>
                  </a:schemeClr>
                </a:solidFill>
              </a:rPr>
              <a:t>5/9 </a:t>
            </a:r>
            <a:r>
              <a:rPr lang="ja-JP" altLang="en-US" dirty="0">
                <a:solidFill>
                  <a:schemeClr val="accent6">
                    <a:lumMod val="75000"/>
                  </a:schemeClr>
                </a:solidFill>
              </a:rPr>
              <a:t>インターネット</a:t>
            </a:r>
            <a:endParaRPr lang="en-US" altLang="ja-JP" sz="2000" dirty="0">
              <a:solidFill>
                <a:schemeClr val="accent6">
                  <a:lumMod val="75000"/>
                </a:schemeClr>
              </a:solidFill>
            </a:endParaRPr>
          </a:p>
          <a:p>
            <a:pPr marL="457200" indent="-457200">
              <a:buFont typeface="+mj-lt"/>
              <a:buAutoNum type="arabicPeriod"/>
            </a:pPr>
            <a:r>
              <a:rPr kumimoji="1" lang="en-US" altLang="ja-JP" dirty="0">
                <a:solidFill>
                  <a:schemeClr val="accent6">
                    <a:lumMod val="75000"/>
                  </a:schemeClr>
                </a:solidFill>
              </a:rPr>
              <a:t>5/16 </a:t>
            </a:r>
            <a:r>
              <a:rPr kumimoji="1" lang="ja-JP" altLang="en-US" dirty="0">
                <a:solidFill>
                  <a:schemeClr val="accent6">
                    <a:lumMod val="75000"/>
                  </a:schemeClr>
                </a:solidFill>
              </a:rPr>
              <a:t>復習＋情報検索</a:t>
            </a:r>
            <a:endParaRPr kumimoji="1" lang="en-US" altLang="ja-JP" dirty="0">
              <a:solidFill>
                <a:schemeClr val="accent6">
                  <a:lumMod val="75000"/>
                </a:schemeClr>
              </a:solidFill>
            </a:endParaRPr>
          </a:p>
          <a:p>
            <a:pPr marL="457200" indent="-457200">
              <a:buFont typeface="+mj-lt"/>
              <a:buAutoNum type="arabicPeriod"/>
            </a:pPr>
            <a:r>
              <a:rPr lang="en-US" altLang="ja-JP" dirty="0">
                <a:solidFill>
                  <a:schemeClr val="accent6">
                    <a:lumMod val="75000"/>
                  </a:schemeClr>
                </a:solidFill>
              </a:rPr>
              <a:t>5/23</a:t>
            </a:r>
            <a:r>
              <a:rPr lang="ja-JP" altLang="en-US" dirty="0">
                <a:solidFill>
                  <a:schemeClr val="accent6">
                    <a:lumMod val="75000"/>
                  </a:schemeClr>
                </a:solidFill>
              </a:rPr>
              <a:t> 著作権</a:t>
            </a:r>
            <a:endParaRPr lang="en-US" altLang="ja-JP" dirty="0">
              <a:solidFill>
                <a:schemeClr val="accent6">
                  <a:lumMod val="75000"/>
                </a:schemeClr>
              </a:solidFill>
            </a:endParaRPr>
          </a:p>
          <a:p>
            <a:pPr marL="457200" indent="-457200">
              <a:buFont typeface="+mj-lt"/>
              <a:buAutoNum type="arabicPeriod"/>
            </a:pPr>
            <a:r>
              <a:rPr kumimoji="1" lang="en-US" altLang="ja-JP" dirty="0"/>
              <a:t>5/30 </a:t>
            </a:r>
            <a:r>
              <a:rPr kumimoji="1" lang="ja-JP" altLang="en-US" dirty="0"/>
              <a:t>情報倫理</a:t>
            </a:r>
            <a:endParaRPr kumimoji="1" lang="en-US" altLang="ja-JP" dirty="0"/>
          </a:p>
          <a:p>
            <a:pPr marL="457200" indent="-457200">
              <a:buFont typeface="+mj-lt"/>
              <a:buAutoNum type="arabicPeriod"/>
            </a:pPr>
            <a:r>
              <a:rPr lang="en-US" altLang="ja-JP" dirty="0"/>
              <a:t>6/06 Word (1/2)</a:t>
            </a:r>
          </a:p>
          <a:p>
            <a:pPr marL="457200" indent="-457200">
              <a:buFont typeface="+mj-lt"/>
              <a:buAutoNum type="arabicPeriod"/>
            </a:pPr>
            <a:r>
              <a:rPr kumimoji="1" lang="en-US" altLang="ja-JP" dirty="0"/>
              <a:t>6/13 Word</a:t>
            </a:r>
            <a:r>
              <a:rPr lang="en-US" altLang="ja-JP" dirty="0"/>
              <a:t> (2/2)</a:t>
            </a:r>
            <a:endParaRPr kumimoji="1" lang="en-US" altLang="ja-JP" dirty="0"/>
          </a:p>
          <a:p>
            <a:pPr marL="457200" indent="-457200">
              <a:buFont typeface="+mj-lt"/>
              <a:buAutoNum type="arabicPeriod"/>
            </a:pPr>
            <a:r>
              <a:rPr lang="en-US" altLang="ja-JP" dirty="0"/>
              <a:t>6/20 Excel (1/2)</a:t>
            </a:r>
          </a:p>
          <a:p>
            <a:pPr marL="457200" indent="-457200">
              <a:buFont typeface="+mj-lt"/>
              <a:buAutoNum type="arabicPeriod"/>
            </a:pPr>
            <a:r>
              <a:rPr kumimoji="1" lang="en-US" altLang="ja-JP" dirty="0"/>
              <a:t>6/27 Excel</a:t>
            </a:r>
            <a:r>
              <a:rPr lang="en-US" altLang="ja-JP" dirty="0"/>
              <a:t> (2/2)</a:t>
            </a:r>
            <a:endParaRPr kumimoji="1" lang="en-US" altLang="ja-JP" dirty="0"/>
          </a:p>
          <a:p>
            <a:pPr marL="457200" indent="-457200">
              <a:buFont typeface="+mj-lt"/>
              <a:buAutoNum type="arabicPeriod"/>
            </a:pPr>
            <a:r>
              <a:rPr lang="en-US" altLang="ja-JP" dirty="0"/>
              <a:t>7/04 PowerPoint (1/2)</a:t>
            </a:r>
          </a:p>
          <a:p>
            <a:pPr marL="457200" indent="-457200">
              <a:buFont typeface="+mj-lt"/>
              <a:buAutoNum type="arabicPeriod"/>
            </a:pPr>
            <a:r>
              <a:rPr lang="en-US" altLang="ja-JP" dirty="0"/>
              <a:t>7/11 PowerPoint (2/2)</a:t>
            </a:r>
          </a:p>
          <a:p>
            <a:pPr marL="457200" indent="-457200">
              <a:buFont typeface="+mj-lt"/>
              <a:buAutoNum type="arabicPeriod"/>
            </a:pPr>
            <a:r>
              <a:rPr lang="en-US" altLang="ja-JP" dirty="0"/>
              <a:t>7/18</a:t>
            </a:r>
            <a:r>
              <a:rPr lang="ja-JP" altLang="en-US" dirty="0"/>
              <a:t>総合発展課題</a:t>
            </a:r>
            <a:endParaRPr lang="en-US" altLang="ja-JP" dirty="0"/>
          </a:p>
          <a:p>
            <a:pPr marL="457200" indent="-457200">
              <a:buFont typeface="+mj-lt"/>
              <a:buAutoNum type="arabicPeriod"/>
            </a:pPr>
            <a:r>
              <a:rPr kumimoji="1" lang="en-US" altLang="ja-JP" dirty="0"/>
              <a:t>X/X</a:t>
            </a:r>
            <a:r>
              <a:rPr lang="ja-JP" altLang="en-US" dirty="0"/>
              <a:t> 期末試験</a:t>
            </a:r>
            <a:endParaRPr kumimoji="1" lang="ja-JP" altLang="en-US" dirty="0"/>
          </a:p>
        </p:txBody>
      </p:sp>
      <p:sp>
        <p:nvSpPr>
          <p:cNvPr id="3" name="日付プレースホルダー 2">
            <a:extLst>
              <a:ext uri="{FF2B5EF4-FFF2-40B4-BE49-F238E27FC236}">
                <a16:creationId xmlns:a16="http://schemas.microsoft.com/office/drawing/2014/main" id="{888E2D26-3982-4AC8-BF00-598C766CD5E3}"/>
              </a:ext>
            </a:extLst>
          </p:cNvPr>
          <p:cNvSpPr>
            <a:spLocks noGrp="1"/>
          </p:cNvSpPr>
          <p:nvPr>
            <p:ph type="dt" sz="half" idx="10"/>
          </p:nvPr>
        </p:nvSpPr>
        <p:spPr/>
        <p:txBody>
          <a:bodyPr/>
          <a:lstStyle/>
          <a:p>
            <a:pPr algn="l" eaLnBrk="1" latinLnBrk="0" hangingPunct="1"/>
            <a:r>
              <a:rPr lang="en-US" altLang="ja-JP"/>
              <a:t>2019/5/30</a:t>
            </a:r>
            <a:endParaRPr lang="en-US" dirty="0">
              <a:solidFill>
                <a:schemeClr val="tx1"/>
              </a:solidFill>
            </a:endParaRPr>
          </a:p>
        </p:txBody>
      </p:sp>
      <p:sp>
        <p:nvSpPr>
          <p:cNvPr id="4" name="スライド番号プレースホルダー 3">
            <a:extLst>
              <a:ext uri="{FF2B5EF4-FFF2-40B4-BE49-F238E27FC236}">
                <a16:creationId xmlns:a16="http://schemas.microsoft.com/office/drawing/2014/main" id="{D3E13626-9F37-4F07-8EBE-C5A2181B4804}"/>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a:t>
            </a:fld>
            <a:endParaRPr kumimoji="0" lang="en-US" dirty="0">
              <a:solidFill>
                <a:schemeClr val="tx1"/>
              </a:solidFill>
            </a:endParaRPr>
          </a:p>
        </p:txBody>
      </p:sp>
      <p:sp>
        <p:nvSpPr>
          <p:cNvPr id="5" name="タイトル 4">
            <a:extLst>
              <a:ext uri="{FF2B5EF4-FFF2-40B4-BE49-F238E27FC236}">
                <a16:creationId xmlns:a16="http://schemas.microsoft.com/office/drawing/2014/main" id="{E204192B-D2B8-4CDB-9608-99877A127EBA}"/>
              </a:ext>
            </a:extLst>
          </p:cNvPr>
          <p:cNvSpPr>
            <a:spLocks noGrp="1"/>
          </p:cNvSpPr>
          <p:nvPr>
            <p:ph type="title"/>
          </p:nvPr>
        </p:nvSpPr>
        <p:spPr/>
        <p:txBody>
          <a:bodyPr/>
          <a:lstStyle/>
          <a:p>
            <a:r>
              <a:rPr kumimoji="1" lang="ja-JP" altLang="en-US" dirty="0"/>
              <a:t>授業スケジュール</a:t>
            </a:r>
          </a:p>
        </p:txBody>
      </p:sp>
    </p:spTree>
    <p:extLst>
      <p:ext uri="{BB962C8B-B14F-4D97-AF65-F5344CB8AC3E}">
        <p14:creationId xmlns:p14="http://schemas.microsoft.com/office/powerpoint/2010/main" val="1429613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608B191B-0FFA-4008-9D51-9610511EE395}"/>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0A2BBB2C-DF41-4CA0-8C72-018A32439E54}"/>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20</a:t>
            </a:fld>
            <a:endParaRPr kumimoji="0" lang="en-US">
              <a:solidFill>
                <a:schemeClr val="tx1"/>
              </a:solidFill>
            </a:endParaRPr>
          </a:p>
        </p:txBody>
      </p:sp>
      <p:sp>
        <p:nvSpPr>
          <p:cNvPr id="5" name="タイトル 4">
            <a:extLst>
              <a:ext uri="{FF2B5EF4-FFF2-40B4-BE49-F238E27FC236}">
                <a16:creationId xmlns:a16="http://schemas.microsoft.com/office/drawing/2014/main" id="{F6949473-6238-4DFC-9A80-282FBD73672E}"/>
              </a:ext>
            </a:extLst>
          </p:cNvPr>
          <p:cNvSpPr>
            <a:spLocks noGrp="1"/>
          </p:cNvSpPr>
          <p:nvPr>
            <p:ph type="title"/>
          </p:nvPr>
        </p:nvSpPr>
        <p:spPr/>
        <p:txBody>
          <a:bodyPr/>
          <a:lstStyle/>
          <a:p>
            <a:r>
              <a:rPr kumimoji="1" lang="ja-JP" altLang="en-US" dirty="0"/>
              <a:t>ツールの理解：インターネット</a:t>
            </a:r>
          </a:p>
        </p:txBody>
      </p:sp>
      <p:pic>
        <p:nvPicPr>
          <p:cNvPr id="6" name="コンテンツ プレースホルダー 5">
            <a:extLst>
              <a:ext uri="{FF2B5EF4-FFF2-40B4-BE49-F238E27FC236}">
                <a16:creationId xmlns:a16="http://schemas.microsoft.com/office/drawing/2014/main" id="{3D31CA63-EB65-4375-909B-DE77262B5CE2}"/>
              </a:ext>
            </a:extLst>
          </p:cNvPr>
          <p:cNvPicPr>
            <a:picLocks noGrp="1" noChangeAspect="1"/>
          </p:cNvPicPr>
          <p:nvPr>
            <p:ph idx="1"/>
          </p:nvPr>
        </p:nvPicPr>
        <p:blipFill>
          <a:blip r:embed="rId2"/>
          <a:stretch>
            <a:fillRect/>
          </a:stretch>
        </p:blipFill>
        <p:spPr>
          <a:xfrm>
            <a:off x="311150" y="2610529"/>
            <a:ext cx="8521700" cy="2703743"/>
          </a:xfrm>
          <a:prstGeom prst="rect">
            <a:avLst/>
          </a:prstGeom>
        </p:spPr>
      </p:pic>
      <p:sp>
        <p:nvSpPr>
          <p:cNvPr id="7" name="角丸四角形吹き出し 19">
            <a:extLst>
              <a:ext uri="{FF2B5EF4-FFF2-40B4-BE49-F238E27FC236}">
                <a16:creationId xmlns:a16="http://schemas.microsoft.com/office/drawing/2014/main" id="{F4060CAD-5A08-4B10-89E1-861FDEEB5416}"/>
              </a:ext>
            </a:extLst>
          </p:cNvPr>
          <p:cNvSpPr/>
          <p:nvPr/>
        </p:nvSpPr>
        <p:spPr>
          <a:xfrm>
            <a:off x="969430" y="1556185"/>
            <a:ext cx="2523070" cy="797669"/>
          </a:xfrm>
          <a:prstGeom prst="wedgeRoundRectCallout">
            <a:avLst>
              <a:gd name="adj1" fmla="val 33935"/>
              <a:gd name="adj2" fmla="val 79118"/>
              <a:gd name="adj3" fmla="val 16667"/>
            </a:avLst>
          </a:prstGeom>
          <a:solidFill>
            <a:schemeClr val="bg1">
              <a:lumMod val="95000"/>
            </a:schemeClr>
          </a:solidFill>
          <a:ln w="28575">
            <a:solidFill>
              <a:srgbClr val="6B09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rgbClr val="6B0920"/>
                </a:solidFill>
              </a:rPr>
              <a:t>サーバには</a:t>
            </a:r>
            <a:endParaRPr kumimoji="1" lang="en-US" altLang="ja-JP" sz="2000" dirty="0">
              <a:solidFill>
                <a:srgbClr val="6B0920"/>
              </a:solidFill>
            </a:endParaRPr>
          </a:p>
          <a:p>
            <a:pPr algn="ctr"/>
            <a:r>
              <a:rPr kumimoji="1" lang="ja-JP" altLang="en-US" sz="2000" dirty="0">
                <a:solidFill>
                  <a:srgbClr val="6B0920"/>
                </a:solidFill>
              </a:rPr>
              <a:t>データが残る！</a:t>
            </a:r>
          </a:p>
        </p:txBody>
      </p:sp>
    </p:spTree>
    <p:extLst>
      <p:ext uri="{BB962C8B-B14F-4D97-AF65-F5344CB8AC3E}">
        <p14:creationId xmlns:p14="http://schemas.microsoft.com/office/powerpoint/2010/main" val="133461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C5FD884-B969-4D6F-AA5D-CDDECF373F58}"/>
              </a:ext>
            </a:extLst>
          </p:cNvPr>
          <p:cNvSpPr>
            <a:spLocks noGrp="1"/>
          </p:cNvSpPr>
          <p:nvPr>
            <p:ph idx="1"/>
          </p:nvPr>
        </p:nvSpPr>
        <p:spPr>
          <a:xfrm>
            <a:off x="699247" y="2914650"/>
            <a:ext cx="7745505" cy="3211512"/>
          </a:xfrm>
        </p:spPr>
        <p:txBody>
          <a:bodyPr/>
          <a:lstStyle/>
          <a:p>
            <a:r>
              <a:rPr kumimoji="1" lang="en-US" altLang="ja-JP" dirty="0"/>
              <a:t>Web</a:t>
            </a:r>
            <a:r>
              <a:rPr kumimoji="1" lang="ja-JP" altLang="en-US" dirty="0"/>
              <a:t>魚拓</a:t>
            </a:r>
            <a:endParaRPr kumimoji="1" lang="en-US" altLang="ja-JP" dirty="0"/>
          </a:p>
          <a:p>
            <a:pPr lvl="1"/>
            <a:r>
              <a:rPr lang="ja-JP" altLang="en-US" dirty="0"/>
              <a:t>過去のページ情報を保存するサービス</a:t>
            </a:r>
            <a:endParaRPr lang="en-US" altLang="ja-JP" dirty="0"/>
          </a:p>
          <a:p>
            <a:endParaRPr kumimoji="1" lang="en-US" altLang="ja-JP" dirty="0"/>
          </a:p>
          <a:p>
            <a:r>
              <a:rPr lang="en-US" altLang="ja-JP" dirty="0"/>
              <a:t>WWW</a:t>
            </a:r>
            <a:r>
              <a:rPr lang="ja-JP" altLang="en-US" dirty="0"/>
              <a:t>や</a:t>
            </a:r>
            <a:r>
              <a:rPr lang="en-US" altLang="ja-JP" dirty="0"/>
              <a:t>SNS</a:t>
            </a:r>
          </a:p>
          <a:p>
            <a:pPr lvl="1"/>
            <a:r>
              <a:rPr kumimoji="1" lang="ja-JP" altLang="en-US" dirty="0"/>
              <a:t>どこの誰が保存しているのかわからない</a:t>
            </a:r>
            <a:br>
              <a:rPr lang="en-US" altLang="ja-JP" dirty="0"/>
            </a:br>
            <a:r>
              <a:rPr lang="en-US" altLang="ja-JP" sz="1600" dirty="0"/>
              <a:t>※</a:t>
            </a:r>
            <a:r>
              <a:rPr lang="ja-JP" altLang="en-US" sz="1600" dirty="0"/>
              <a:t>個人利用で保存する分には犯罪ではないので罪に問えない</a:t>
            </a:r>
            <a:endParaRPr lang="en-US" altLang="ja-JP" dirty="0"/>
          </a:p>
          <a:p>
            <a:pPr lvl="1"/>
            <a:endParaRPr kumimoji="1" lang="ja-JP" altLang="en-US" dirty="0"/>
          </a:p>
        </p:txBody>
      </p:sp>
      <p:sp>
        <p:nvSpPr>
          <p:cNvPr id="3" name="日付プレースホルダー 2">
            <a:extLst>
              <a:ext uri="{FF2B5EF4-FFF2-40B4-BE49-F238E27FC236}">
                <a16:creationId xmlns:a16="http://schemas.microsoft.com/office/drawing/2014/main" id="{8C75A2E8-9880-4266-9968-AD84F65F9E80}"/>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D4313859-8884-451D-82FE-239C03803814}"/>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21</a:t>
            </a:fld>
            <a:endParaRPr kumimoji="0" lang="en-US">
              <a:solidFill>
                <a:schemeClr val="tx1"/>
              </a:solidFill>
            </a:endParaRPr>
          </a:p>
        </p:txBody>
      </p:sp>
      <p:sp>
        <p:nvSpPr>
          <p:cNvPr id="5" name="タイトル 4">
            <a:extLst>
              <a:ext uri="{FF2B5EF4-FFF2-40B4-BE49-F238E27FC236}">
                <a16:creationId xmlns:a16="http://schemas.microsoft.com/office/drawing/2014/main" id="{99513052-38AF-48F0-81C7-EC8C45555F15}"/>
              </a:ext>
            </a:extLst>
          </p:cNvPr>
          <p:cNvSpPr>
            <a:spLocks noGrp="1"/>
          </p:cNvSpPr>
          <p:nvPr>
            <p:ph type="title"/>
          </p:nvPr>
        </p:nvSpPr>
        <p:spPr/>
        <p:txBody>
          <a:bodyPr/>
          <a:lstStyle/>
          <a:p>
            <a:r>
              <a:rPr kumimoji="1" lang="ja-JP" altLang="en-US" dirty="0"/>
              <a:t>ツールの理解：インターネット</a:t>
            </a:r>
          </a:p>
        </p:txBody>
      </p:sp>
      <p:sp>
        <p:nvSpPr>
          <p:cNvPr id="6" name="正方形/長方形 5">
            <a:extLst>
              <a:ext uri="{FF2B5EF4-FFF2-40B4-BE49-F238E27FC236}">
                <a16:creationId xmlns:a16="http://schemas.microsoft.com/office/drawing/2014/main" id="{187BBEEC-88F2-4610-8149-B5878EAA5E72}"/>
              </a:ext>
            </a:extLst>
          </p:cNvPr>
          <p:cNvSpPr/>
          <p:nvPr/>
        </p:nvSpPr>
        <p:spPr>
          <a:xfrm>
            <a:off x="212204" y="1694016"/>
            <a:ext cx="8708832" cy="1084881"/>
          </a:xfrm>
          <a:prstGeom prst="rect">
            <a:avLst/>
          </a:prstGeom>
          <a:solidFill>
            <a:schemeClr val="bg1">
              <a:lumMod val="95000"/>
            </a:schemeClr>
          </a:solidFill>
          <a:ln w="28575">
            <a:solidFill>
              <a:srgbClr val="6B09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6B0920"/>
                </a:solidFill>
              </a:rPr>
              <a:t>一度公開した情報をすべて削除するのは不可能</a:t>
            </a:r>
          </a:p>
        </p:txBody>
      </p:sp>
    </p:spTree>
    <p:extLst>
      <p:ext uri="{BB962C8B-B14F-4D97-AF65-F5344CB8AC3E}">
        <p14:creationId xmlns:p14="http://schemas.microsoft.com/office/powerpoint/2010/main" val="1568190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D3FD3DE3-D3B3-4C9B-B403-2C961292D95F}"/>
              </a:ext>
            </a:extLst>
          </p:cNvPr>
          <p:cNvSpPr>
            <a:spLocks noGrp="1"/>
          </p:cNvSpPr>
          <p:nvPr>
            <p:ph idx="1"/>
          </p:nvPr>
        </p:nvSpPr>
        <p:spPr/>
        <p:txBody>
          <a:bodyPr/>
          <a:lstStyle/>
          <a:p>
            <a:r>
              <a:rPr lang="ja-JP" altLang="en-US" dirty="0"/>
              <a:t>個人の写真をネットに流すこと</a:t>
            </a:r>
            <a:endParaRPr lang="en-US" altLang="ja-JP" dirty="0"/>
          </a:p>
          <a:p>
            <a:pPr lvl="1"/>
            <a:r>
              <a:rPr lang="ja-JP" altLang="en-US" dirty="0"/>
              <a:t>全回収はほぼ不可能</a:t>
            </a:r>
            <a:endParaRPr lang="en-US" altLang="ja-JP" dirty="0"/>
          </a:p>
          <a:p>
            <a:pPr lvl="1"/>
            <a:r>
              <a:rPr lang="ja-JP" altLang="en-US" dirty="0"/>
              <a:t>これを利用した脅迫も発生</a:t>
            </a:r>
          </a:p>
          <a:p>
            <a:endParaRPr lang="ja-JP" altLang="en-US" dirty="0"/>
          </a:p>
          <a:p>
            <a:endParaRPr kumimoji="1" lang="ja-JP" altLang="en-US" dirty="0"/>
          </a:p>
        </p:txBody>
      </p:sp>
      <p:sp>
        <p:nvSpPr>
          <p:cNvPr id="3" name="日付プレースホルダー 2">
            <a:extLst>
              <a:ext uri="{FF2B5EF4-FFF2-40B4-BE49-F238E27FC236}">
                <a16:creationId xmlns:a16="http://schemas.microsoft.com/office/drawing/2014/main" id="{CEC28A19-9107-4EA4-A969-5580472D5307}"/>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96B00C6B-0964-4233-BBF4-6AB7165DFE9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22</a:t>
            </a:fld>
            <a:endParaRPr kumimoji="0" lang="en-US">
              <a:solidFill>
                <a:schemeClr val="tx1"/>
              </a:solidFill>
            </a:endParaRPr>
          </a:p>
        </p:txBody>
      </p:sp>
      <p:sp>
        <p:nvSpPr>
          <p:cNvPr id="5" name="タイトル 4">
            <a:extLst>
              <a:ext uri="{FF2B5EF4-FFF2-40B4-BE49-F238E27FC236}">
                <a16:creationId xmlns:a16="http://schemas.microsoft.com/office/drawing/2014/main" id="{2997CB19-D213-4459-B47C-524C23684DF3}"/>
              </a:ext>
            </a:extLst>
          </p:cNvPr>
          <p:cNvSpPr>
            <a:spLocks noGrp="1"/>
          </p:cNvSpPr>
          <p:nvPr>
            <p:ph type="title"/>
          </p:nvPr>
        </p:nvSpPr>
        <p:spPr/>
        <p:txBody>
          <a:bodyPr/>
          <a:lstStyle/>
          <a:p>
            <a:r>
              <a:rPr kumimoji="1" lang="ja-JP" altLang="en-US" dirty="0"/>
              <a:t>リベンジポルノ</a:t>
            </a:r>
          </a:p>
        </p:txBody>
      </p:sp>
      <p:pic>
        <p:nvPicPr>
          <p:cNvPr id="6" name="Picture 4" descr="「リベンジポルノ 件数」の画像検索結果">
            <a:extLst>
              <a:ext uri="{FF2B5EF4-FFF2-40B4-BE49-F238E27FC236}">
                <a16:creationId xmlns:a16="http://schemas.microsoft.com/office/drawing/2014/main" id="{CC3782D1-9739-441A-82F1-35C36CFC01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157" y="3375960"/>
            <a:ext cx="4602033" cy="297598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http://stat.ameba.jp/user_images/20150402/15/obana-noriko/7c/81/j/t02000275_0200027513263974065.jpg">
            <a:extLst>
              <a:ext uri="{FF2B5EF4-FFF2-40B4-BE49-F238E27FC236}">
                <a16:creationId xmlns:a16="http://schemas.microsoft.com/office/drawing/2014/main" id="{E3070826-E807-46A9-8C71-25DC6A4A83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0288" y="1711559"/>
            <a:ext cx="3374824" cy="46403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7424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7ACC18C-B866-466C-8F8B-8A64CF6CAF55}"/>
              </a:ext>
            </a:extLst>
          </p:cNvPr>
          <p:cNvSpPr>
            <a:spLocks noGrp="1"/>
          </p:cNvSpPr>
          <p:nvPr>
            <p:ph idx="1"/>
          </p:nvPr>
        </p:nvSpPr>
        <p:spPr/>
        <p:txBody>
          <a:bodyPr/>
          <a:lstStyle/>
          <a:p>
            <a:pPr marL="457200" indent="-457200">
              <a:buFont typeface="+mj-lt"/>
              <a:buAutoNum type="arabicPeriod"/>
            </a:pPr>
            <a:r>
              <a:rPr kumimoji="1" lang="ja-JP" altLang="en-US" dirty="0"/>
              <a:t>知っている人に聞く</a:t>
            </a:r>
            <a:endParaRPr kumimoji="1" lang="en-US" altLang="ja-JP" dirty="0"/>
          </a:p>
          <a:p>
            <a:pPr lvl="1"/>
            <a:r>
              <a:rPr lang="ja-JP" altLang="en-US" dirty="0"/>
              <a:t>できるだけ組織で、その情報が残る人が良い</a:t>
            </a:r>
            <a:br>
              <a:rPr lang="en-US" altLang="ja-JP" dirty="0"/>
            </a:br>
            <a:r>
              <a:rPr lang="en-US" altLang="ja-JP" dirty="0"/>
              <a:t>				</a:t>
            </a:r>
            <a:r>
              <a:rPr kumimoji="1" lang="ja-JP" altLang="en-US" dirty="0"/>
              <a:t>（二次被害を防ぐため）</a:t>
            </a:r>
            <a:endParaRPr kumimoji="1" lang="en-US" altLang="ja-JP" dirty="0"/>
          </a:p>
          <a:p>
            <a:pPr lvl="1"/>
            <a:r>
              <a:rPr kumimoji="1" lang="ja-JP" altLang="en-US" dirty="0"/>
              <a:t>例：家族、</a:t>
            </a:r>
            <a:r>
              <a:rPr lang="ja-JP" altLang="en-US" dirty="0"/>
              <a:t>警察、弁護士、教員、大学事務</a:t>
            </a:r>
            <a:endParaRPr lang="en-US" altLang="ja-JP" dirty="0"/>
          </a:p>
          <a:p>
            <a:endParaRPr kumimoji="1" lang="en-US" altLang="ja-JP" dirty="0"/>
          </a:p>
          <a:p>
            <a:pPr marL="457200" indent="-457200">
              <a:buFont typeface="+mj-lt"/>
              <a:buAutoNum type="arabicPeriod" startAt="2"/>
            </a:pPr>
            <a:r>
              <a:rPr lang="ja-JP" altLang="en-US" dirty="0"/>
              <a:t>情報流出のもとを断つ</a:t>
            </a:r>
            <a:endParaRPr lang="en-US" altLang="ja-JP" dirty="0"/>
          </a:p>
          <a:p>
            <a:pPr lvl="1"/>
            <a:r>
              <a:rPr kumimoji="1" lang="en-US" altLang="ja-JP" dirty="0"/>
              <a:t>SNS</a:t>
            </a:r>
            <a:r>
              <a:rPr kumimoji="1" lang="ja-JP" altLang="en-US" dirty="0"/>
              <a:t>や検索エンジン</a:t>
            </a:r>
            <a:r>
              <a:rPr lang="ja-JP" altLang="en-US" dirty="0"/>
              <a:t>：</a:t>
            </a:r>
            <a:r>
              <a:rPr kumimoji="1" lang="ja-JP" altLang="en-US" dirty="0"/>
              <a:t>管理者に削除依頼を出す</a:t>
            </a:r>
            <a:endParaRPr kumimoji="1" lang="en-US" altLang="ja-JP" dirty="0"/>
          </a:p>
        </p:txBody>
      </p:sp>
      <p:sp>
        <p:nvSpPr>
          <p:cNvPr id="3" name="日付プレースホルダー 2">
            <a:extLst>
              <a:ext uri="{FF2B5EF4-FFF2-40B4-BE49-F238E27FC236}">
                <a16:creationId xmlns:a16="http://schemas.microsoft.com/office/drawing/2014/main" id="{907AB156-95C9-4ADB-BD1D-AD5BEAA3D6CF}"/>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CE3D317E-6FDF-463C-93BC-5CAA329E8A82}"/>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23</a:t>
            </a:fld>
            <a:endParaRPr kumimoji="0" lang="en-US">
              <a:solidFill>
                <a:schemeClr val="tx1"/>
              </a:solidFill>
            </a:endParaRPr>
          </a:p>
        </p:txBody>
      </p:sp>
      <p:sp>
        <p:nvSpPr>
          <p:cNvPr id="5" name="タイトル 4">
            <a:extLst>
              <a:ext uri="{FF2B5EF4-FFF2-40B4-BE49-F238E27FC236}">
                <a16:creationId xmlns:a16="http://schemas.microsoft.com/office/drawing/2014/main" id="{DFCB803C-88A1-4EC9-9D45-8046570FD101}"/>
              </a:ext>
            </a:extLst>
          </p:cNvPr>
          <p:cNvSpPr>
            <a:spLocks noGrp="1"/>
          </p:cNvSpPr>
          <p:nvPr>
            <p:ph type="title"/>
          </p:nvPr>
        </p:nvSpPr>
        <p:spPr/>
        <p:txBody>
          <a:bodyPr/>
          <a:lstStyle/>
          <a:p>
            <a:r>
              <a:rPr kumimoji="1" lang="ja-JP" altLang="en-US" dirty="0"/>
              <a:t>問題が起こったら？</a:t>
            </a:r>
          </a:p>
        </p:txBody>
      </p:sp>
    </p:spTree>
    <p:extLst>
      <p:ext uri="{BB962C8B-B14F-4D97-AF65-F5344CB8AC3E}">
        <p14:creationId xmlns:p14="http://schemas.microsoft.com/office/powerpoint/2010/main" val="1961045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D24EF52-44C5-4926-8E68-28A6A3EC1026}"/>
              </a:ext>
            </a:extLst>
          </p:cNvPr>
          <p:cNvSpPr>
            <a:spLocks noGrp="1"/>
          </p:cNvSpPr>
          <p:nvPr>
            <p:ph idx="1"/>
          </p:nvPr>
        </p:nvSpPr>
        <p:spPr/>
        <p:txBody>
          <a:bodyPr>
            <a:normAutofit lnSpcReduction="10000"/>
          </a:bodyPr>
          <a:lstStyle/>
          <a:p>
            <a:r>
              <a:rPr lang="ja-JP" altLang="en-US" dirty="0"/>
              <a:t>情報の種類の理解</a:t>
            </a:r>
            <a:endParaRPr lang="en-US" altLang="ja-JP" dirty="0"/>
          </a:p>
          <a:p>
            <a:pPr lvl="1"/>
            <a:r>
              <a:rPr lang="ja-JP" altLang="en-US" dirty="0"/>
              <a:t>個人情報</a:t>
            </a:r>
            <a:endParaRPr lang="en-US" altLang="ja-JP" dirty="0"/>
          </a:p>
          <a:p>
            <a:pPr lvl="2"/>
            <a:r>
              <a:rPr lang="ja-JP" altLang="en-US" dirty="0"/>
              <a:t>取扱注意</a:t>
            </a:r>
            <a:endParaRPr lang="en-US" altLang="ja-JP" dirty="0"/>
          </a:p>
          <a:p>
            <a:pPr lvl="1"/>
            <a:r>
              <a:rPr lang="ja-JP" altLang="en-US" dirty="0"/>
              <a:t>社会に対し有害な情報</a:t>
            </a:r>
            <a:endParaRPr lang="en-US" altLang="ja-JP" dirty="0"/>
          </a:p>
          <a:p>
            <a:pPr lvl="2"/>
            <a:r>
              <a:rPr lang="ja-JP" altLang="en-US" dirty="0"/>
              <a:t>道徳的にやばい内容は避ける</a:t>
            </a:r>
            <a:endParaRPr lang="en-US" altLang="ja-JP" dirty="0"/>
          </a:p>
          <a:p>
            <a:endParaRPr lang="en-US" altLang="ja-JP" dirty="0"/>
          </a:p>
          <a:p>
            <a:r>
              <a:rPr lang="ja-JP" altLang="en-US" dirty="0"/>
              <a:t>ツールの理解</a:t>
            </a:r>
            <a:endParaRPr lang="en-US" altLang="ja-JP" dirty="0"/>
          </a:p>
          <a:p>
            <a:pPr lvl="1"/>
            <a:r>
              <a:rPr lang="ja-JP" altLang="en-US" dirty="0"/>
              <a:t>コンピュータ類：</a:t>
            </a:r>
            <a:endParaRPr lang="en-US" altLang="ja-JP" dirty="0"/>
          </a:p>
          <a:p>
            <a:pPr lvl="2"/>
            <a:r>
              <a:rPr lang="ja-JP" altLang="en-US" dirty="0"/>
              <a:t>中にデータは残っている</a:t>
            </a:r>
            <a:endParaRPr lang="en-US" altLang="ja-JP" dirty="0"/>
          </a:p>
          <a:p>
            <a:pPr lvl="1"/>
            <a:r>
              <a:rPr lang="ja-JP" altLang="en-US" dirty="0"/>
              <a:t>インターネット：</a:t>
            </a:r>
            <a:endParaRPr lang="en-US" altLang="ja-JP" dirty="0"/>
          </a:p>
          <a:p>
            <a:pPr lvl="2"/>
            <a:r>
              <a:rPr lang="ja-JP" altLang="en-US" dirty="0"/>
              <a:t>一度公開したデータは戻らない</a:t>
            </a:r>
            <a:endParaRPr lang="en-US" altLang="ja-JP" dirty="0"/>
          </a:p>
          <a:p>
            <a:endParaRPr lang="en-US" altLang="ja-JP" dirty="0"/>
          </a:p>
          <a:p>
            <a:pPr lvl="1"/>
            <a:endParaRPr lang="ja-JP" altLang="en-US" dirty="0"/>
          </a:p>
          <a:p>
            <a:endParaRPr kumimoji="1" lang="ja-JP" altLang="en-US" dirty="0"/>
          </a:p>
        </p:txBody>
      </p:sp>
      <p:sp>
        <p:nvSpPr>
          <p:cNvPr id="3" name="日付プレースホルダー 2">
            <a:extLst>
              <a:ext uri="{FF2B5EF4-FFF2-40B4-BE49-F238E27FC236}">
                <a16:creationId xmlns:a16="http://schemas.microsoft.com/office/drawing/2014/main" id="{CC0A8905-AFF5-480F-BF50-3BFAEED6CBAC}"/>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CC48B3FF-EC3D-4335-B21C-AB119A28D89A}"/>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24</a:t>
            </a:fld>
            <a:endParaRPr kumimoji="0" lang="en-US">
              <a:solidFill>
                <a:schemeClr val="tx1"/>
              </a:solidFill>
            </a:endParaRPr>
          </a:p>
        </p:txBody>
      </p:sp>
      <p:sp>
        <p:nvSpPr>
          <p:cNvPr id="5" name="タイトル 4">
            <a:extLst>
              <a:ext uri="{FF2B5EF4-FFF2-40B4-BE49-F238E27FC236}">
                <a16:creationId xmlns:a16="http://schemas.microsoft.com/office/drawing/2014/main" id="{5B5B5CF2-39AD-4E44-85F4-BF658D7DC9D6}"/>
              </a:ext>
            </a:extLst>
          </p:cNvPr>
          <p:cNvSpPr>
            <a:spLocks noGrp="1"/>
          </p:cNvSpPr>
          <p:nvPr>
            <p:ph type="title"/>
          </p:nvPr>
        </p:nvSpPr>
        <p:spPr/>
        <p:txBody>
          <a:bodyPr/>
          <a:lstStyle/>
          <a:p>
            <a:r>
              <a:rPr kumimoji="1" lang="ja-JP" altLang="en-US" dirty="0"/>
              <a:t>倫理まとめ</a:t>
            </a:r>
          </a:p>
        </p:txBody>
      </p:sp>
    </p:spTree>
    <p:extLst>
      <p:ext uri="{BB962C8B-B14F-4D97-AF65-F5344CB8AC3E}">
        <p14:creationId xmlns:p14="http://schemas.microsoft.com/office/powerpoint/2010/main" val="35142198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5E5181FA-634E-46FC-BF17-E0DFC6F6CD0A}"/>
              </a:ext>
            </a:extLst>
          </p:cNvPr>
          <p:cNvSpPr>
            <a:spLocks noGrp="1"/>
          </p:cNvSpPr>
          <p:nvPr>
            <p:ph type="title"/>
          </p:nvPr>
        </p:nvSpPr>
        <p:spPr/>
        <p:txBody>
          <a:bodyPr/>
          <a:lstStyle/>
          <a:p>
            <a:r>
              <a:rPr kumimoji="1" lang="en-US" altLang="ja-JP" dirty="0"/>
              <a:t>INFOSS</a:t>
            </a:r>
            <a:r>
              <a:rPr kumimoji="1" lang="ja-JP" altLang="en-US" dirty="0"/>
              <a:t>情報倫理</a:t>
            </a:r>
          </a:p>
        </p:txBody>
      </p:sp>
      <p:sp>
        <p:nvSpPr>
          <p:cNvPr id="7" name="テキスト プレースホルダー 6">
            <a:extLst>
              <a:ext uri="{FF2B5EF4-FFF2-40B4-BE49-F238E27FC236}">
                <a16:creationId xmlns:a16="http://schemas.microsoft.com/office/drawing/2014/main" id="{93BB38D7-FE14-4033-B385-7D900964F479}"/>
              </a:ext>
            </a:extLst>
          </p:cNvPr>
          <p:cNvSpPr>
            <a:spLocks noGrp="1"/>
          </p:cNvSpPr>
          <p:nvPr>
            <p:ph type="body" idx="1"/>
          </p:nvPr>
        </p:nvSpPr>
        <p:spPr/>
        <p:txBody>
          <a:bodyPr/>
          <a:lstStyle/>
          <a:p>
            <a:endParaRPr kumimoji="1" lang="ja-JP" altLang="en-US"/>
          </a:p>
        </p:txBody>
      </p:sp>
      <p:sp>
        <p:nvSpPr>
          <p:cNvPr id="3" name="日付プレースホルダー 2">
            <a:extLst>
              <a:ext uri="{FF2B5EF4-FFF2-40B4-BE49-F238E27FC236}">
                <a16:creationId xmlns:a16="http://schemas.microsoft.com/office/drawing/2014/main" id="{3C89702E-7C8B-4803-B332-9F31C78ED902}"/>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56A00B9E-23D4-45A1-B065-28C8AB4B1C92}"/>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25</a:t>
            </a:fld>
            <a:endParaRPr kumimoji="0" lang="en-US">
              <a:solidFill>
                <a:schemeClr val="tx1"/>
              </a:solidFill>
            </a:endParaRPr>
          </a:p>
        </p:txBody>
      </p:sp>
    </p:spTree>
    <p:extLst>
      <p:ext uri="{BB962C8B-B14F-4D97-AF65-F5344CB8AC3E}">
        <p14:creationId xmlns:p14="http://schemas.microsoft.com/office/powerpoint/2010/main" val="36650201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78B00E3-4394-4087-BF2B-96E744CF1199}"/>
              </a:ext>
            </a:extLst>
          </p:cNvPr>
          <p:cNvSpPr>
            <a:spLocks noGrp="1"/>
          </p:cNvSpPr>
          <p:nvPr>
            <p:ph idx="1"/>
          </p:nvPr>
        </p:nvSpPr>
        <p:spPr/>
        <p:txBody>
          <a:bodyPr>
            <a:normAutofit fontScale="92500"/>
          </a:bodyPr>
          <a:lstStyle/>
          <a:p>
            <a:r>
              <a:rPr lang="en-US" altLang="ja-JP" dirty="0"/>
              <a:t>e-Learning</a:t>
            </a:r>
          </a:p>
          <a:p>
            <a:pPr lvl="1"/>
            <a:r>
              <a:rPr lang="ja-JP" altLang="en-US" dirty="0"/>
              <a:t>インターネット教材による学習</a:t>
            </a:r>
            <a:endParaRPr lang="en-US" altLang="ja-JP" dirty="0"/>
          </a:p>
          <a:p>
            <a:pPr lvl="1"/>
            <a:endParaRPr lang="en-US" altLang="ja-JP" dirty="0"/>
          </a:p>
          <a:p>
            <a:r>
              <a:rPr lang="ja-JP" altLang="en-US" dirty="0"/>
              <a:t>学習管理システム（</a:t>
            </a:r>
            <a:r>
              <a:rPr lang="en-US" altLang="ja-JP" dirty="0"/>
              <a:t>LMS</a:t>
            </a:r>
            <a:r>
              <a:rPr lang="ja-JP" altLang="en-US" dirty="0"/>
              <a:t>）</a:t>
            </a:r>
            <a:endParaRPr kumimoji="1" lang="en-US" altLang="ja-JP" dirty="0"/>
          </a:p>
          <a:p>
            <a:pPr lvl="1"/>
            <a:r>
              <a:rPr lang="ja-JP" altLang="en-US" dirty="0"/>
              <a:t>レポート、課題提出、成績管理などの総合管理システム</a:t>
            </a:r>
            <a:endParaRPr lang="en-US" altLang="ja-JP" dirty="0"/>
          </a:p>
          <a:p>
            <a:pPr lvl="1"/>
            <a:r>
              <a:rPr lang="en-US" altLang="ja-JP" dirty="0" err="1"/>
              <a:t>WebClass</a:t>
            </a:r>
            <a:r>
              <a:rPr lang="ja-JP" altLang="en-US" dirty="0"/>
              <a:t>や</a:t>
            </a:r>
            <a:r>
              <a:rPr lang="en-US" altLang="ja-JP" dirty="0" err="1"/>
              <a:t>Manaba</a:t>
            </a:r>
            <a:r>
              <a:rPr lang="ja-JP" altLang="en-US" dirty="0"/>
              <a:t>などがこれ</a:t>
            </a:r>
            <a:endParaRPr lang="en-US" altLang="ja-JP" dirty="0"/>
          </a:p>
          <a:p>
            <a:pPr lvl="1"/>
            <a:endParaRPr kumimoji="1" lang="en-US" altLang="ja-JP" dirty="0"/>
          </a:p>
          <a:p>
            <a:r>
              <a:rPr kumimoji="1" lang="ja-JP" altLang="en-US" dirty="0"/>
              <a:t>インターネットで学位取得</a:t>
            </a:r>
            <a:endParaRPr kumimoji="1" lang="en-US" altLang="ja-JP" dirty="0"/>
          </a:p>
          <a:p>
            <a:pPr lvl="1"/>
            <a:r>
              <a:rPr lang="en-US" altLang="ja-JP" dirty="0"/>
              <a:t>e-Learning</a:t>
            </a:r>
            <a:r>
              <a:rPr lang="ja-JP" altLang="en-US" dirty="0"/>
              <a:t>で授業を無償で受け、学位申請にお金を取る</a:t>
            </a:r>
            <a:endParaRPr lang="en-US" altLang="ja-JP" dirty="0"/>
          </a:p>
          <a:p>
            <a:pPr lvl="1"/>
            <a:r>
              <a:rPr lang="en-US" altLang="ja-JP" dirty="0"/>
              <a:t>Coursera</a:t>
            </a:r>
            <a:r>
              <a:rPr lang="ja-JP" altLang="en-US" dirty="0"/>
              <a:t>など</a:t>
            </a:r>
            <a:r>
              <a:rPr lang="en-US" altLang="ja-JP" dirty="0"/>
              <a:t>	</a:t>
            </a:r>
            <a:r>
              <a:rPr lang="en-US" altLang="ja-JP" dirty="0">
                <a:hlinkClick r:id="rId2"/>
              </a:rPr>
              <a:t>https://ja.coursera.org/</a:t>
            </a:r>
            <a:endParaRPr lang="en-US" altLang="ja-JP" dirty="0"/>
          </a:p>
        </p:txBody>
      </p:sp>
      <p:sp>
        <p:nvSpPr>
          <p:cNvPr id="3" name="日付プレースホルダー 2">
            <a:extLst>
              <a:ext uri="{FF2B5EF4-FFF2-40B4-BE49-F238E27FC236}">
                <a16:creationId xmlns:a16="http://schemas.microsoft.com/office/drawing/2014/main" id="{755976A9-95CD-4EBD-A74E-8A88920DA350}"/>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321C57BA-961C-410F-B35A-8CEA4899FE9E}"/>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26</a:t>
            </a:fld>
            <a:endParaRPr kumimoji="0" lang="en-US">
              <a:solidFill>
                <a:schemeClr val="tx1"/>
              </a:solidFill>
            </a:endParaRPr>
          </a:p>
        </p:txBody>
      </p:sp>
      <p:sp>
        <p:nvSpPr>
          <p:cNvPr id="5" name="タイトル 4">
            <a:extLst>
              <a:ext uri="{FF2B5EF4-FFF2-40B4-BE49-F238E27FC236}">
                <a16:creationId xmlns:a16="http://schemas.microsoft.com/office/drawing/2014/main" id="{C583AADB-D19D-4481-A564-D069048F3805}"/>
              </a:ext>
            </a:extLst>
          </p:cNvPr>
          <p:cNvSpPr>
            <a:spLocks noGrp="1"/>
          </p:cNvSpPr>
          <p:nvPr>
            <p:ph type="title"/>
          </p:nvPr>
        </p:nvSpPr>
        <p:spPr/>
        <p:txBody>
          <a:bodyPr/>
          <a:lstStyle/>
          <a:p>
            <a:r>
              <a:rPr kumimoji="1" lang="ja-JP" altLang="en-US" dirty="0"/>
              <a:t>学び方の多様化</a:t>
            </a:r>
          </a:p>
        </p:txBody>
      </p:sp>
    </p:spTree>
    <p:extLst>
      <p:ext uri="{BB962C8B-B14F-4D97-AF65-F5344CB8AC3E}">
        <p14:creationId xmlns:p14="http://schemas.microsoft.com/office/powerpoint/2010/main" val="8280486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D9DA258E-1CAF-414B-9640-3413C2C710D7}"/>
              </a:ext>
            </a:extLst>
          </p:cNvPr>
          <p:cNvSpPr>
            <a:spLocks noGrp="1"/>
          </p:cNvSpPr>
          <p:nvPr>
            <p:ph idx="1"/>
          </p:nvPr>
        </p:nvSpPr>
        <p:spPr/>
        <p:txBody>
          <a:bodyPr/>
          <a:lstStyle/>
          <a:p>
            <a:r>
              <a:rPr lang="ja-JP" altLang="en-US" dirty="0"/>
              <a:t>情報倫理の</a:t>
            </a:r>
            <a:r>
              <a:rPr lang="en-US" altLang="ja-JP" dirty="0"/>
              <a:t>e-Learning</a:t>
            </a:r>
            <a:r>
              <a:rPr lang="ja-JP" altLang="en-US" dirty="0"/>
              <a:t>コンテンツ</a:t>
            </a:r>
            <a:endParaRPr lang="en-US" altLang="ja-JP" dirty="0"/>
          </a:p>
          <a:p>
            <a:pPr lvl="1"/>
            <a:r>
              <a:rPr lang="ja-JP" altLang="en-US" dirty="0"/>
              <a:t>提供は日本データパシフィック株式会社</a:t>
            </a:r>
            <a:endParaRPr lang="en-US" altLang="ja-JP" dirty="0"/>
          </a:p>
          <a:p>
            <a:endParaRPr kumimoji="1" lang="en-US" altLang="ja-JP" dirty="0"/>
          </a:p>
          <a:p>
            <a:r>
              <a:rPr lang="ja-JP" altLang="en-US" dirty="0"/>
              <a:t>受講手順</a:t>
            </a:r>
            <a:endParaRPr lang="en-US" altLang="ja-JP" dirty="0"/>
          </a:p>
          <a:p>
            <a:pPr marL="868680" lvl="1" indent="-457200">
              <a:buFont typeface="+mj-lt"/>
              <a:buAutoNum type="arabicPeriod"/>
            </a:pPr>
            <a:r>
              <a:rPr kumimoji="1" lang="en-US" altLang="ja-JP" dirty="0" err="1"/>
              <a:t>WebClass</a:t>
            </a:r>
            <a:r>
              <a:rPr kumimoji="1" lang="ja-JP" altLang="en-US" dirty="0"/>
              <a:t>にログイン</a:t>
            </a:r>
            <a:r>
              <a:rPr kumimoji="1" lang="ja-JP" altLang="en-US" sz="1600" dirty="0"/>
              <a:t>（すでにしているので省略）</a:t>
            </a:r>
            <a:endParaRPr kumimoji="1" lang="en-US" altLang="ja-JP" sz="1600" dirty="0"/>
          </a:p>
          <a:p>
            <a:pPr marL="868680" lvl="1" indent="-457200">
              <a:buFont typeface="+mj-lt"/>
              <a:buAutoNum type="arabicPeriod"/>
            </a:pPr>
            <a:r>
              <a:rPr lang="ja-JP" altLang="en-US" dirty="0"/>
              <a:t>コース追加</a:t>
            </a:r>
            <a:endParaRPr lang="en-US" altLang="ja-JP" dirty="0"/>
          </a:p>
          <a:p>
            <a:pPr marL="868680" lvl="1" indent="-457200">
              <a:buFont typeface="+mj-lt"/>
              <a:buAutoNum type="arabicPeriod"/>
            </a:pPr>
            <a:r>
              <a:rPr kumimoji="1" lang="ja-JP" altLang="en-US" dirty="0"/>
              <a:t>テキストを読む</a:t>
            </a:r>
            <a:endParaRPr kumimoji="1" lang="en-US" altLang="ja-JP" dirty="0"/>
          </a:p>
          <a:p>
            <a:pPr marL="868680" lvl="1" indent="-457200">
              <a:buFont typeface="+mj-lt"/>
              <a:buAutoNum type="arabicPeriod"/>
            </a:pPr>
            <a:r>
              <a:rPr lang="ja-JP" altLang="en-US" dirty="0"/>
              <a:t>修了テストを受ける</a:t>
            </a:r>
            <a:endParaRPr kumimoji="1" lang="ja-JP" altLang="en-US" dirty="0"/>
          </a:p>
        </p:txBody>
      </p:sp>
      <p:sp>
        <p:nvSpPr>
          <p:cNvPr id="3" name="日付プレースホルダー 2">
            <a:extLst>
              <a:ext uri="{FF2B5EF4-FFF2-40B4-BE49-F238E27FC236}">
                <a16:creationId xmlns:a16="http://schemas.microsoft.com/office/drawing/2014/main" id="{F6A48714-E127-45BE-8C0E-1C12DEBBD0CA}"/>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9FD63864-259E-4909-A53B-DFED79B0BD40}"/>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27</a:t>
            </a:fld>
            <a:endParaRPr kumimoji="0" lang="en-US">
              <a:solidFill>
                <a:schemeClr val="tx1"/>
              </a:solidFill>
            </a:endParaRPr>
          </a:p>
        </p:txBody>
      </p:sp>
      <p:sp>
        <p:nvSpPr>
          <p:cNvPr id="5" name="タイトル 4">
            <a:extLst>
              <a:ext uri="{FF2B5EF4-FFF2-40B4-BE49-F238E27FC236}">
                <a16:creationId xmlns:a16="http://schemas.microsoft.com/office/drawing/2014/main" id="{D2D04EED-6C24-4E78-942E-A7249686332C}"/>
              </a:ext>
            </a:extLst>
          </p:cNvPr>
          <p:cNvSpPr>
            <a:spLocks noGrp="1"/>
          </p:cNvSpPr>
          <p:nvPr>
            <p:ph type="title"/>
          </p:nvPr>
        </p:nvSpPr>
        <p:spPr/>
        <p:txBody>
          <a:bodyPr/>
          <a:lstStyle/>
          <a:p>
            <a:r>
              <a:rPr kumimoji="1" lang="en-US" altLang="ja-JP" dirty="0"/>
              <a:t>INFOSS</a:t>
            </a:r>
            <a:r>
              <a:rPr kumimoji="1" lang="ja-JP" altLang="en-US" dirty="0"/>
              <a:t>情報倫理を受けよう！</a:t>
            </a:r>
          </a:p>
        </p:txBody>
      </p:sp>
    </p:spTree>
    <p:extLst>
      <p:ext uri="{BB962C8B-B14F-4D97-AF65-F5344CB8AC3E}">
        <p14:creationId xmlns:p14="http://schemas.microsoft.com/office/powerpoint/2010/main" val="28127086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コンテンツ プレースホルダー 6">
            <a:extLst>
              <a:ext uri="{FF2B5EF4-FFF2-40B4-BE49-F238E27FC236}">
                <a16:creationId xmlns:a16="http://schemas.microsoft.com/office/drawing/2014/main" id="{CFF7E220-DABA-4E63-8A4D-8B2FADE28ACD}"/>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697753" y="1807744"/>
            <a:ext cx="7747000" cy="1621256"/>
          </a:xfrm>
          <a:ln>
            <a:solidFill>
              <a:schemeClr val="accent1">
                <a:lumMod val="50000"/>
              </a:schemeClr>
            </a:solidFill>
          </a:ln>
          <a:effectLst>
            <a:outerShdw blurRad="50800" dist="38100" dir="2700000" algn="tl" rotWithShape="0">
              <a:prstClr val="black">
                <a:alpha val="40000"/>
              </a:prstClr>
            </a:outerShdw>
          </a:effectLst>
        </p:spPr>
      </p:pic>
      <p:sp>
        <p:nvSpPr>
          <p:cNvPr id="3" name="日付プレースホルダー 2">
            <a:extLst>
              <a:ext uri="{FF2B5EF4-FFF2-40B4-BE49-F238E27FC236}">
                <a16:creationId xmlns:a16="http://schemas.microsoft.com/office/drawing/2014/main" id="{C0659C81-FCBB-47D5-9F70-C8B94224FF09}"/>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FDBCAF26-F502-4466-9EEB-41CB214818F6}"/>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28</a:t>
            </a:fld>
            <a:endParaRPr kumimoji="0" lang="en-US">
              <a:solidFill>
                <a:schemeClr val="tx1"/>
              </a:solidFill>
            </a:endParaRPr>
          </a:p>
        </p:txBody>
      </p:sp>
      <p:sp>
        <p:nvSpPr>
          <p:cNvPr id="5" name="タイトル 4">
            <a:extLst>
              <a:ext uri="{FF2B5EF4-FFF2-40B4-BE49-F238E27FC236}">
                <a16:creationId xmlns:a16="http://schemas.microsoft.com/office/drawing/2014/main" id="{B206CE21-50E0-4C69-98C6-E71793ACA853}"/>
              </a:ext>
            </a:extLst>
          </p:cNvPr>
          <p:cNvSpPr>
            <a:spLocks noGrp="1"/>
          </p:cNvSpPr>
          <p:nvPr>
            <p:ph type="title"/>
          </p:nvPr>
        </p:nvSpPr>
        <p:spPr/>
        <p:txBody>
          <a:bodyPr/>
          <a:lstStyle/>
          <a:p>
            <a:r>
              <a:rPr kumimoji="1" lang="en-US" altLang="ja-JP" dirty="0"/>
              <a:t>(2) </a:t>
            </a:r>
            <a:r>
              <a:rPr kumimoji="1" lang="ja-JP" altLang="en-US" dirty="0"/>
              <a:t>コース追加</a:t>
            </a:r>
          </a:p>
        </p:txBody>
      </p:sp>
      <p:pic>
        <p:nvPicPr>
          <p:cNvPr id="9" name="図 8">
            <a:extLst>
              <a:ext uri="{FF2B5EF4-FFF2-40B4-BE49-F238E27FC236}">
                <a16:creationId xmlns:a16="http://schemas.microsoft.com/office/drawing/2014/main" id="{3E477037-4348-44F7-B0B4-46C3A2357AC2}"/>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80550" y="4535400"/>
            <a:ext cx="3514751" cy="1681175"/>
          </a:xfrm>
          <a:prstGeom prst="rect">
            <a:avLst/>
          </a:prstGeom>
          <a:ln>
            <a:solidFill>
              <a:schemeClr val="accent1">
                <a:lumMod val="50000"/>
              </a:schemeClr>
            </a:solidFill>
          </a:ln>
          <a:effectLst>
            <a:outerShdw blurRad="50800" dist="38100" dir="2700000" algn="tl" rotWithShape="0">
              <a:prstClr val="black">
                <a:alpha val="40000"/>
              </a:prstClr>
            </a:outerShdw>
          </a:effectLst>
        </p:spPr>
      </p:pic>
      <p:sp>
        <p:nvSpPr>
          <p:cNvPr id="10" name="吹き出し: 角を丸めた四角形 9">
            <a:extLst>
              <a:ext uri="{FF2B5EF4-FFF2-40B4-BE49-F238E27FC236}">
                <a16:creationId xmlns:a16="http://schemas.microsoft.com/office/drawing/2014/main" id="{6A22A478-9799-4F80-84BA-156C48D618F3}"/>
              </a:ext>
            </a:extLst>
          </p:cNvPr>
          <p:cNvSpPr/>
          <p:nvPr/>
        </p:nvSpPr>
        <p:spPr>
          <a:xfrm>
            <a:off x="5747657" y="3732245"/>
            <a:ext cx="3265714" cy="615820"/>
          </a:xfrm>
          <a:prstGeom prst="wedgeRoundRectCallout">
            <a:avLst>
              <a:gd name="adj1" fmla="val 15548"/>
              <a:gd name="adj2" fmla="val -92046"/>
              <a:gd name="adj3" fmla="val 16667"/>
            </a:avLst>
          </a:prstGeom>
          <a:solidFill>
            <a:schemeClr val="accent1">
              <a:lumMod val="20000"/>
              <a:lumOff val="80000"/>
            </a:schemeClr>
          </a:solidFill>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①ログイン後、時間割右下の</a:t>
            </a:r>
            <a:endParaRPr kumimoji="1" lang="en-US" altLang="ja-JP" dirty="0"/>
          </a:p>
          <a:p>
            <a:pPr algn="ctr"/>
            <a:r>
              <a:rPr kumimoji="1" lang="ja-JP" altLang="en-US" dirty="0"/>
              <a:t>「コース追加」をクリック</a:t>
            </a:r>
          </a:p>
        </p:txBody>
      </p:sp>
      <p:sp>
        <p:nvSpPr>
          <p:cNvPr id="11" name="吹き出し: 角を丸めた四角形 10">
            <a:extLst>
              <a:ext uri="{FF2B5EF4-FFF2-40B4-BE49-F238E27FC236}">
                <a16:creationId xmlns:a16="http://schemas.microsoft.com/office/drawing/2014/main" id="{1589FC2A-183A-48D1-A96B-28A1A120F7CB}"/>
              </a:ext>
            </a:extLst>
          </p:cNvPr>
          <p:cNvSpPr/>
          <p:nvPr/>
        </p:nvSpPr>
        <p:spPr>
          <a:xfrm>
            <a:off x="5001208" y="5042092"/>
            <a:ext cx="3635828" cy="1420911"/>
          </a:xfrm>
          <a:prstGeom prst="wedgeRoundRectCallout">
            <a:avLst>
              <a:gd name="adj1" fmla="val -63004"/>
              <a:gd name="adj2" fmla="val 14366"/>
              <a:gd name="adj3" fmla="val 16667"/>
            </a:avLst>
          </a:prstGeom>
          <a:solidFill>
            <a:schemeClr val="accent1">
              <a:lumMod val="20000"/>
              <a:lumOff val="80000"/>
            </a:schemeClr>
          </a:solidFill>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②下方の「全学共通」の</a:t>
            </a:r>
            <a:endParaRPr kumimoji="1" lang="en-US" altLang="ja-JP" dirty="0"/>
          </a:p>
          <a:p>
            <a:pPr algn="ctr"/>
            <a:r>
              <a:rPr kumimoji="1" lang="ja-JP" altLang="en-US" dirty="0"/>
              <a:t>「</a:t>
            </a:r>
            <a:r>
              <a:rPr kumimoji="1" lang="en-US" altLang="ja-JP" dirty="0"/>
              <a:t>e-Learning</a:t>
            </a:r>
            <a:r>
              <a:rPr kumimoji="1" lang="ja-JP" altLang="en-US" dirty="0"/>
              <a:t>コンテンツ」から</a:t>
            </a:r>
            <a:endParaRPr kumimoji="1" lang="en-US" altLang="ja-JP" dirty="0"/>
          </a:p>
          <a:p>
            <a:pPr algn="ctr"/>
            <a:r>
              <a:rPr kumimoji="1" lang="ja-JP" altLang="en-US" dirty="0"/>
              <a:t>「</a:t>
            </a:r>
            <a:r>
              <a:rPr kumimoji="1" lang="en-US" altLang="ja-JP" dirty="0"/>
              <a:t>INFOSS</a:t>
            </a:r>
            <a:r>
              <a:rPr kumimoji="1" lang="ja-JP" altLang="en-US" dirty="0"/>
              <a:t>情報倫理」を選択</a:t>
            </a:r>
          </a:p>
        </p:txBody>
      </p:sp>
    </p:spTree>
    <p:extLst>
      <p:ext uri="{BB962C8B-B14F-4D97-AF65-F5344CB8AC3E}">
        <p14:creationId xmlns:p14="http://schemas.microsoft.com/office/powerpoint/2010/main" val="2677526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コンテンツ プレースホルダー 6">
            <a:extLst>
              <a:ext uri="{FF2B5EF4-FFF2-40B4-BE49-F238E27FC236}">
                <a16:creationId xmlns:a16="http://schemas.microsoft.com/office/drawing/2014/main" id="{BEEB5277-E4AA-4487-A166-66BC95ECB9C8}"/>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1437952" y="1798638"/>
            <a:ext cx="6268095" cy="4327525"/>
          </a:xfrm>
          <a:ln>
            <a:solidFill>
              <a:schemeClr val="accent1">
                <a:lumMod val="50000"/>
              </a:schemeClr>
            </a:solidFill>
          </a:ln>
        </p:spPr>
      </p:pic>
      <p:sp>
        <p:nvSpPr>
          <p:cNvPr id="3" name="日付プレースホルダー 2">
            <a:extLst>
              <a:ext uri="{FF2B5EF4-FFF2-40B4-BE49-F238E27FC236}">
                <a16:creationId xmlns:a16="http://schemas.microsoft.com/office/drawing/2014/main" id="{5AFA3CAC-E7DC-4E39-AC21-119F43030B86}"/>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2385F979-F9BA-4956-BBD1-85F9C6C6768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29</a:t>
            </a:fld>
            <a:endParaRPr kumimoji="0" lang="en-US">
              <a:solidFill>
                <a:schemeClr val="tx1"/>
              </a:solidFill>
            </a:endParaRPr>
          </a:p>
        </p:txBody>
      </p:sp>
      <p:sp>
        <p:nvSpPr>
          <p:cNvPr id="5" name="タイトル 4">
            <a:extLst>
              <a:ext uri="{FF2B5EF4-FFF2-40B4-BE49-F238E27FC236}">
                <a16:creationId xmlns:a16="http://schemas.microsoft.com/office/drawing/2014/main" id="{2BFC367E-9961-4813-A7DA-6EAD6650F34A}"/>
              </a:ext>
            </a:extLst>
          </p:cNvPr>
          <p:cNvSpPr>
            <a:spLocks noGrp="1"/>
          </p:cNvSpPr>
          <p:nvPr>
            <p:ph type="title"/>
          </p:nvPr>
        </p:nvSpPr>
        <p:spPr/>
        <p:txBody>
          <a:bodyPr/>
          <a:lstStyle/>
          <a:p>
            <a:r>
              <a:rPr kumimoji="1" lang="en-US" altLang="ja-JP" dirty="0"/>
              <a:t>INFOSS</a:t>
            </a:r>
            <a:r>
              <a:rPr kumimoji="1" lang="ja-JP" altLang="en-US" dirty="0"/>
              <a:t>情報倫理の画面</a:t>
            </a:r>
          </a:p>
        </p:txBody>
      </p:sp>
      <p:sp>
        <p:nvSpPr>
          <p:cNvPr id="8" name="吹き出し: 角を丸めた四角形 7">
            <a:extLst>
              <a:ext uri="{FF2B5EF4-FFF2-40B4-BE49-F238E27FC236}">
                <a16:creationId xmlns:a16="http://schemas.microsoft.com/office/drawing/2014/main" id="{0FFFDE65-E5F2-4739-AC10-DDEE83D5BAF1}"/>
              </a:ext>
            </a:extLst>
          </p:cNvPr>
          <p:cNvSpPr/>
          <p:nvPr/>
        </p:nvSpPr>
        <p:spPr>
          <a:xfrm>
            <a:off x="7315200" y="2596579"/>
            <a:ext cx="1586204" cy="504736"/>
          </a:xfrm>
          <a:prstGeom prst="wedgeRoundRectCallout">
            <a:avLst>
              <a:gd name="adj1" fmla="val -114648"/>
              <a:gd name="adj2" fmla="val 73617"/>
              <a:gd name="adj3" fmla="val 16667"/>
            </a:avLst>
          </a:prstGeom>
          <a:solidFill>
            <a:schemeClr val="accent1">
              <a:lumMod val="20000"/>
              <a:lumOff val="80000"/>
            </a:schemeClr>
          </a:solidFill>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テキスト</a:t>
            </a:r>
          </a:p>
        </p:txBody>
      </p:sp>
      <p:sp>
        <p:nvSpPr>
          <p:cNvPr id="9" name="吹き出し: 角を丸めた四角形 8">
            <a:extLst>
              <a:ext uri="{FF2B5EF4-FFF2-40B4-BE49-F238E27FC236}">
                <a16:creationId xmlns:a16="http://schemas.microsoft.com/office/drawing/2014/main" id="{DAAA840D-E707-416B-93F5-6A682BACFBC9}"/>
              </a:ext>
            </a:extLst>
          </p:cNvPr>
          <p:cNvSpPr/>
          <p:nvPr/>
        </p:nvSpPr>
        <p:spPr>
          <a:xfrm>
            <a:off x="1068355" y="4814154"/>
            <a:ext cx="1744824" cy="504736"/>
          </a:xfrm>
          <a:prstGeom prst="wedgeRoundRectCallout">
            <a:avLst>
              <a:gd name="adj1" fmla="val 83391"/>
              <a:gd name="adj2" fmla="val 42807"/>
              <a:gd name="adj3" fmla="val 16667"/>
            </a:avLst>
          </a:prstGeom>
          <a:solidFill>
            <a:schemeClr val="accent1">
              <a:lumMod val="20000"/>
              <a:lumOff val="80000"/>
            </a:schemeClr>
          </a:solidFill>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修了テスト</a:t>
            </a:r>
          </a:p>
        </p:txBody>
      </p:sp>
    </p:spTree>
    <p:extLst>
      <p:ext uri="{BB962C8B-B14F-4D97-AF65-F5344CB8AC3E}">
        <p14:creationId xmlns:p14="http://schemas.microsoft.com/office/powerpoint/2010/main" val="1273173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33D570F-C4D2-4B62-BB17-FF6926F60660}"/>
              </a:ext>
            </a:extLst>
          </p:cNvPr>
          <p:cNvSpPr>
            <a:spLocks noGrp="1"/>
          </p:cNvSpPr>
          <p:nvPr>
            <p:ph type="title"/>
          </p:nvPr>
        </p:nvSpPr>
        <p:spPr/>
        <p:txBody>
          <a:bodyPr/>
          <a:lstStyle/>
          <a:p>
            <a:r>
              <a:rPr kumimoji="1" lang="ja-JP" altLang="en-US" dirty="0"/>
              <a:t>前回の復習</a:t>
            </a:r>
          </a:p>
        </p:txBody>
      </p:sp>
      <p:sp>
        <p:nvSpPr>
          <p:cNvPr id="7" name="テキスト プレースホルダー 6">
            <a:extLst>
              <a:ext uri="{FF2B5EF4-FFF2-40B4-BE49-F238E27FC236}">
                <a16:creationId xmlns:a16="http://schemas.microsoft.com/office/drawing/2014/main" id="{94D1B0CC-E94B-4249-84EC-6308F8E62D3B}"/>
              </a:ext>
            </a:extLst>
          </p:cNvPr>
          <p:cNvSpPr>
            <a:spLocks noGrp="1"/>
          </p:cNvSpPr>
          <p:nvPr>
            <p:ph type="body" idx="1"/>
          </p:nvPr>
        </p:nvSpPr>
        <p:spPr/>
        <p:txBody>
          <a:bodyPr/>
          <a:lstStyle/>
          <a:p>
            <a:endParaRPr kumimoji="1" lang="ja-JP" altLang="en-US"/>
          </a:p>
        </p:txBody>
      </p:sp>
      <p:sp>
        <p:nvSpPr>
          <p:cNvPr id="3" name="日付プレースホルダー 2">
            <a:extLst>
              <a:ext uri="{FF2B5EF4-FFF2-40B4-BE49-F238E27FC236}">
                <a16:creationId xmlns:a16="http://schemas.microsoft.com/office/drawing/2014/main" id="{62FC9614-2F3D-41E4-BA01-72C79690FB63}"/>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4F1C3D64-A552-4485-9978-6594D07E2F5E}"/>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a:t>
            </a:fld>
            <a:endParaRPr kumimoji="0" lang="en-US">
              <a:solidFill>
                <a:schemeClr val="tx1"/>
              </a:solidFill>
            </a:endParaRPr>
          </a:p>
        </p:txBody>
      </p:sp>
    </p:spTree>
    <p:extLst>
      <p:ext uri="{BB962C8B-B14F-4D97-AF65-F5344CB8AC3E}">
        <p14:creationId xmlns:p14="http://schemas.microsoft.com/office/powerpoint/2010/main" val="2555999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1D716C30-62A7-4A31-BB73-64FF47C5E4DD}"/>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BE86F96E-B327-458E-8A88-3932C3F93469}"/>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30</a:t>
            </a:fld>
            <a:endParaRPr kumimoji="0" lang="en-US">
              <a:solidFill>
                <a:schemeClr val="tx1"/>
              </a:solidFill>
            </a:endParaRPr>
          </a:p>
        </p:txBody>
      </p:sp>
      <p:sp>
        <p:nvSpPr>
          <p:cNvPr id="5" name="タイトル 4">
            <a:extLst>
              <a:ext uri="{FF2B5EF4-FFF2-40B4-BE49-F238E27FC236}">
                <a16:creationId xmlns:a16="http://schemas.microsoft.com/office/drawing/2014/main" id="{FEA4CEB9-9C47-4618-9B9F-05599EE1CD8B}"/>
              </a:ext>
            </a:extLst>
          </p:cNvPr>
          <p:cNvSpPr>
            <a:spLocks noGrp="1"/>
          </p:cNvSpPr>
          <p:nvPr>
            <p:ph type="title"/>
          </p:nvPr>
        </p:nvSpPr>
        <p:spPr/>
        <p:txBody>
          <a:bodyPr/>
          <a:lstStyle/>
          <a:p>
            <a:r>
              <a:rPr kumimoji="1" lang="en-US" altLang="ja-JP" dirty="0"/>
              <a:t>(4) </a:t>
            </a:r>
            <a:r>
              <a:rPr kumimoji="1" lang="ja-JP" altLang="en-US" dirty="0"/>
              <a:t>修了テストを受ける</a:t>
            </a:r>
          </a:p>
        </p:txBody>
      </p:sp>
      <p:pic>
        <p:nvPicPr>
          <p:cNvPr id="10" name="コンテンツ プレースホルダー 9">
            <a:extLst>
              <a:ext uri="{FF2B5EF4-FFF2-40B4-BE49-F238E27FC236}">
                <a16:creationId xmlns:a16="http://schemas.microsoft.com/office/drawing/2014/main" id="{F3B061BA-CEFC-4940-B6AF-C350423B1E73}"/>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1595372" y="1762046"/>
            <a:ext cx="5953255" cy="4327525"/>
          </a:xfrm>
          <a:ln>
            <a:solidFill>
              <a:schemeClr val="accent1">
                <a:lumMod val="50000"/>
              </a:schemeClr>
            </a:solidFill>
          </a:ln>
          <a:effectLst>
            <a:outerShdw blurRad="50800" dist="38100" dir="2700000" algn="tl" rotWithShape="0">
              <a:prstClr val="black">
                <a:alpha val="40000"/>
              </a:prstClr>
            </a:outerShdw>
          </a:effectLst>
        </p:spPr>
      </p:pic>
      <p:sp>
        <p:nvSpPr>
          <p:cNvPr id="11" name="吹き出し: 角を丸めた四角形 10">
            <a:extLst>
              <a:ext uri="{FF2B5EF4-FFF2-40B4-BE49-F238E27FC236}">
                <a16:creationId xmlns:a16="http://schemas.microsoft.com/office/drawing/2014/main" id="{999D7410-7B28-4357-A8F9-584AD388246B}"/>
              </a:ext>
            </a:extLst>
          </p:cNvPr>
          <p:cNvSpPr/>
          <p:nvPr/>
        </p:nvSpPr>
        <p:spPr>
          <a:xfrm>
            <a:off x="7548627" y="4020430"/>
            <a:ext cx="1214846" cy="504736"/>
          </a:xfrm>
          <a:prstGeom prst="wedgeRoundRectCallout">
            <a:avLst>
              <a:gd name="adj1" fmla="val -114648"/>
              <a:gd name="adj2" fmla="val 73617"/>
              <a:gd name="adj3" fmla="val 16667"/>
            </a:avLst>
          </a:prstGeom>
          <a:solidFill>
            <a:schemeClr val="accent1">
              <a:lumMod val="20000"/>
              <a:lumOff val="80000"/>
            </a:schemeClr>
          </a:solidFill>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a:t>4</a:t>
            </a:r>
            <a:r>
              <a:rPr kumimoji="1" lang="ja-JP" altLang="en-US" dirty="0"/>
              <a:t>択</a:t>
            </a:r>
          </a:p>
        </p:txBody>
      </p:sp>
      <p:sp>
        <p:nvSpPr>
          <p:cNvPr id="12" name="吹き出し: 角を丸めた四角形 11">
            <a:extLst>
              <a:ext uri="{FF2B5EF4-FFF2-40B4-BE49-F238E27FC236}">
                <a16:creationId xmlns:a16="http://schemas.microsoft.com/office/drawing/2014/main" id="{C3D7F445-0E7F-44C2-BCF8-7FBF90C84CB4}"/>
              </a:ext>
            </a:extLst>
          </p:cNvPr>
          <p:cNvSpPr/>
          <p:nvPr/>
        </p:nvSpPr>
        <p:spPr>
          <a:xfrm>
            <a:off x="322893" y="2984110"/>
            <a:ext cx="1214846" cy="504736"/>
          </a:xfrm>
          <a:prstGeom prst="wedgeRoundRectCallout">
            <a:avLst>
              <a:gd name="adj1" fmla="val 71911"/>
              <a:gd name="adj2" fmla="val 46442"/>
              <a:gd name="adj3" fmla="val 16667"/>
            </a:avLst>
          </a:prstGeom>
          <a:solidFill>
            <a:schemeClr val="accent1">
              <a:lumMod val="20000"/>
              <a:lumOff val="80000"/>
            </a:schemeClr>
          </a:solidFill>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a:t>20</a:t>
            </a:r>
            <a:r>
              <a:rPr kumimoji="1" lang="ja-JP" altLang="en-US" dirty="0"/>
              <a:t>問</a:t>
            </a:r>
          </a:p>
        </p:txBody>
      </p:sp>
      <p:sp>
        <p:nvSpPr>
          <p:cNvPr id="13" name="正方形/長方形 12">
            <a:extLst>
              <a:ext uri="{FF2B5EF4-FFF2-40B4-BE49-F238E27FC236}">
                <a16:creationId xmlns:a16="http://schemas.microsoft.com/office/drawing/2014/main" id="{E8F9C3D8-4F68-4CE0-BB94-276511EA7DB0}"/>
              </a:ext>
            </a:extLst>
          </p:cNvPr>
          <p:cNvSpPr/>
          <p:nvPr/>
        </p:nvSpPr>
        <p:spPr>
          <a:xfrm>
            <a:off x="4728754" y="5675812"/>
            <a:ext cx="4192281" cy="734560"/>
          </a:xfrm>
          <a:prstGeom prst="rect">
            <a:avLst/>
          </a:prstGeom>
          <a:solidFill>
            <a:schemeClr val="bg1">
              <a:lumMod val="95000"/>
            </a:schemeClr>
          </a:solidFill>
          <a:ln w="28575">
            <a:solidFill>
              <a:srgbClr val="6B09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a:solidFill>
                  <a:srgbClr val="6B0920"/>
                </a:solidFill>
              </a:rPr>
              <a:t>5</a:t>
            </a:r>
            <a:r>
              <a:rPr kumimoji="1" lang="ja-JP" altLang="en-US" sz="2400" b="1" dirty="0">
                <a:solidFill>
                  <a:srgbClr val="6B0920"/>
                </a:solidFill>
              </a:rPr>
              <a:t>回分、計</a:t>
            </a:r>
            <a:r>
              <a:rPr kumimoji="1" lang="en-US" altLang="ja-JP" sz="2400" b="1" dirty="0">
                <a:solidFill>
                  <a:srgbClr val="6B0920"/>
                </a:solidFill>
              </a:rPr>
              <a:t>100</a:t>
            </a:r>
            <a:r>
              <a:rPr kumimoji="1" lang="ja-JP" altLang="en-US" sz="2400" b="1" dirty="0">
                <a:solidFill>
                  <a:srgbClr val="6B0920"/>
                </a:solidFill>
              </a:rPr>
              <a:t>問を受けよう</a:t>
            </a:r>
          </a:p>
        </p:txBody>
      </p:sp>
    </p:spTree>
    <p:extLst>
      <p:ext uri="{BB962C8B-B14F-4D97-AF65-F5344CB8AC3E}">
        <p14:creationId xmlns:p14="http://schemas.microsoft.com/office/powerpoint/2010/main" val="132212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4EE59F3-53F4-444B-9FDA-4EC97185A64C}"/>
              </a:ext>
            </a:extLst>
          </p:cNvPr>
          <p:cNvSpPr>
            <a:spLocks noGrp="1"/>
          </p:cNvSpPr>
          <p:nvPr>
            <p:ph idx="1"/>
          </p:nvPr>
        </p:nvSpPr>
        <p:spPr/>
        <p:txBody>
          <a:bodyPr/>
          <a:lstStyle/>
          <a:p>
            <a:r>
              <a:rPr kumimoji="1" lang="en-US" altLang="ja-JP" dirty="0"/>
              <a:t>INFOSS</a:t>
            </a:r>
            <a:r>
              <a:rPr kumimoji="1" lang="ja-JP" altLang="en-US" dirty="0"/>
              <a:t>情報倫理を受ける</a:t>
            </a:r>
            <a:endParaRPr kumimoji="1" lang="en-US" altLang="ja-JP" dirty="0"/>
          </a:p>
          <a:p>
            <a:pPr lvl="1"/>
            <a:r>
              <a:rPr lang="ja-JP" altLang="en-US" dirty="0"/>
              <a:t>履修テスト</a:t>
            </a:r>
            <a:r>
              <a:rPr lang="en-US" altLang="ja-JP" dirty="0"/>
              <a:t>1</a:t>
            </a:r>
            <a:r>
              <a:rPr lang="ja-JP" altLang="en-US" dirty="0"/>
              <a:t>～</a:t>
            </a:r>
            <a:r>
              <a:rPr lang="en-US" altLang="ja-JP" dirty="0"/>
              <a:t>5</a:t>
            </a:r>
            <a:r>
              <a:rPr lang="ja-JP" altLang="en-US" dirty="0" err="1"/>
              <a:t>、</a:t>
            </a:r>
            <a:r>
              <a:rPr lang="ja-JP" altLang="en-US" dirty="0"/>
              <a:t>計</a:t>
            </a:r>
            <a:r>
              <a:rPr lang="en-US" altLang="ja-JP" dirty="0"/>
              <a:t>100</a:t>
            </a:r>
            <a:r>
              <a:rPr lang="ja-JP" altLang="en-US" dirty="0"/>
              <a:t>問の選択問題</a:t>
            </a:r>
            <a:endParaRPr lang="en-US" altLang="ja-JP" dirty="0"/>
          </a:p>
          <a:p>
            <a:r>
              <a:rPr lang="ja-JP" altLang="en-US" dirty="0"/>
              <a:t>成績→集計</a:t>
            </a:r>
            <a:endParaRPr lang="en-US" altLang="ja-JP" dirty="0"/>
          </a:p>
          <a:p>
            <a:pPr lvl="1"/>
            <a:r>
              <a:rPr kumimoji="1" lang="ja-JP" altLang="en-US" dirty="0"/>
              <a:t>自分のテストの点数を表示する</a:t>
            </a:r>
            <a:endParaRPr kumimoji="1" lang="en-US" altLang="ja-JP" dirty="0"/>
          </a:p>
          <a:p>
            <a:pPr lvl="1"/>
            <a:r>
              <a:rPr kumimoji="1" lang="ja-JP" altLang="en-US" dirty="0"/>
              <a:t>画面を保存する（スクリーンショット）</a:t>
            </a:r>
            <a:endParaRPr kumimoji="1" lang="en-US" altLang="ja-JP" dirty="0"/>
          </a:p>
          <a:p>
            <a:r>
              <a:rPr kumimoji="1" lang="ja-JP" altLang="en-US" dirty="0"/>
              <a:t>画像を提出（場所は準備中）</a:t>
            </a:r>
            <a:endParaRPr kumimoji="1" lang="en-US" altLang="ja-JP" dirty="0"/>
          </a:p>
          <a:p>
            <a:endParaRPr lang="en-US" altLang="ja-JP" dirty="0"/>
          </a:p>
          <a:p>
            <a:r>
              <a:rPr lang="ja-JP" altLang="en-US" dirty="0"/>
              <a:t>評価点</a:t>
            </a:r>
            <a:endParaRPr lang="en-US" altLang="ja-JP" dirty="0"/>
          </a:p>
          <a:p>
            <a:pPr lvl="1"/>
            <a:r>
              <a:rPr kumimoji="1" lang="en-US" altLang="ja-JP" dirty="0"/>
              <a:t>1</a:t>
            </a:r>
            <a:r>
              <a:rPr kumimoji="1" lang="ja-JP" altLang="en-US" dirty="0"/>
              <a:t>テスト</a:t>
            </a:r>
            <a:r>
              <a:rPr kumimoji="1" lang="en-US" altLang="ja-JP" dirty="0"/>
              <a:t>80</a:t>
            </a:r>
            <a:r>
              <a:rPr kumimoji="1" lang="ja-JP" altLang="en-US" dirty="0"/>
              <a:t>点以上で</a:t>
            </a:r>
            <a:r>
              <a:rPr kumimoji="1" lang="en-US" altLang="ja-JP" dirty="0"/>
              <a:t>1</a:t>
            </a:r>
            <a:r>
              <a:rPr kumimoji="1" lang="ja-JP" altLang="en-US" dirty="0"/>
              <a:t>点としてカウント</a:t>
            </a:r>
            <a:endParaRPr kumimoji="1" lang="en-US" altLang="ja-JP" dirty="0"/>
          </a:p>
          <a:p>
            <a:pPr lvl="1"/>
            <a:r>
              <a:rPr lang="en-US" altLang="ja-JP" dirty="0"/>
              <a:t>100</a:t>
            </a:r>
            <a:r>
              <a:rPr lang="ja-JP" altLang="en-US" dirty="0"/>
              <a:t>点の人は＋</a:t>
            </a:r>
            <a:r>
              <a:rPr lang="en-US" altLang="ja-JP" dirty="0"/>
              <a:t>α</a:t>
            </a:r>
          </a:p>
        </p:txBody>
      </p:sp>
      <p:sp>
        <p:nvSpPr>
          <p:cNvPr id="3" name="日付プレースホルダー 2">
            <a:extLst>
              <a:ext uri="{FF2B5EF4-FFF2-40B4-BE49-F238E27FC236}">
                <a16:creationId xmlns:a16="http://schemas.microsoft.com/office/drawing/2014/main" id="{F6F200A6-F2AD-4070-B0AF-44B141F60DF1}"/>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82875421-0DEB-4B01-A17E-19244805466D}"/>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31</a:t>
            </a:fld>
            <a:endParaRPr kumimoji="0" lang="en-US">
              <a:solidFill>
                <a:schemeClr val="tx1"/>
              </a:solidFill>
            </a:endParaRPr>
          </a:p>
        </p:txBody>
      </p:sp>
      <p:sp>
        <p:nvSpPr>
          <p:cNvPr id="5" name="タイトル 4">
            <a:extLst>
              <a:ext uri="{FF2B5EF4-FFF2-40B4-BE49-F238E27FC236}">
                <a16:creationId xmlns:a16="http://schemas.microsoft.com/office/drawing/2014/main" id="{A5CDADE0-4C9F-4E4D-B76E-1D7F8511F780}"/>
              </a:ext>
            </a:extLst>
          </p:cNvPr>
          <p:cNvSpPr>
            <a:spLocks noGrp="1"/>
          </p:cNvSpPr>
          <p:nvPr>
            <p:ph type="title"/>
          </p:nvPr>
        </p:nvSpPr>
        <p:spPr/>
        <p:txBody>
          <a:bodyPr/>
          <a:lstStyle/>
          <a:p>
            <a:r>
              <a:rPr kumimoji="1" lang="ja-JP" altLang="en-US" dirty="0"/>
              <a:t>課題：</a:t>
            </a:r>
            <a:r>
              <a:rPr kumimoji="1" lang="en-US" altLang="ja-JP" dirty="0"/>
              <a:t>INFOSS</a:t>
            </a:r>
            <a:r>
              <a:rPr kumimoji="1" lang="ja-JP" altLang="en-US" dirty="0"/>
              <a:t>情報倫理</a:t>
            </a:r>
          </a:p>
        </p:txBody>
      </p:sp>
    </p:spTree>
    <p:extLst>
      <p:ext uri="{BB962C8B-B14F-4D97-AF65-F5344CB8AC3E}">
        <p14:creationId xmlns:p14="http://schemas.microsoft.com/office/powerpoint/2010/main" val="34978549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5A582673-54A4-4503-BE63-0E7010C6A30A}"/>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C6E998BD-7B0C-4A68-84E4-0E0388FCFA36}"/>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32</a:t>
            </a:fld>
            <a:endParaRPr kumimoji="0" lang="en-US">
              <a:solidFill>
                <a:schemeClr val="tx1"/>
              </a:solidFill>
            </a:endParaRPr>
          </a:p>
        </p:txBody>
      </p:sp>
      <p:sp>
        <p:nvSpPr>
          <p:cNvPr id="5" name="タイトル 4">
            <a:extLst>
              <a:ext uri="{FF2B5EF4-FFF2-40B4-BE49-F238E27FC236}">
                <a16:creationId xmlns:a16="http://schemas.microsoft.com/office/drawing/2014/main" id="{101A17E0-CF51-47BC-AD6F-84DC197E56A1}"/>
              </a:ext>
            </a:extLst>
          </p:cNvPr>
          <p:cNvSpPr>
            <a:spLocks noGrp="1"/>
          </p:cNvSpPr>
          <p:nvPr>
            <p:ph type="title"/>
          </p:nvPr>
        </p:nvSpPr>
        <p:spPr/>
        <p:txBody>
          <a:bodyPr/>
          <a:lstStyle/>
          <a:p>
            <a:r>
              <a:rPr kumimoji="1" lang="ja-JP" altLang="en-US" dirty="0"/>
              <a:t>スクリーンショットの撮り方</a:t>
            </a:r>
          </a:p>
        </p:txBody>
      </p:sp>
      <p:sp>
        <p:nvSpPr>
          <p:cNvPr id="8" name="コンテンツ プレースホルダー 1">
            <a:extLst>
              <a:ext uri="{FF2B5EF4-FFF2-40B4-BE49-F238E27FC236}">
                <a16:creationId xmlns:a16="http://schemas.microsoft.com/office/drawing/2014/main" id="{D853AC20-E39D-479D-A666-5826A6DE4505}"/>
              </a:ext>
            </a:extLst>
          </p:cNvPr>
          <p:cNvSpPr txBox="1">
            <a:spLocks/>
          </p:cNvSpPr>
          <p:nvPr/>
        </p:nvSpPr>
        <p:spPr>
          <a:xfrm>
            <a:off x="699247" y="1798667"/>
            <a:ext cx="7745505" cy="4327495"/>
          </a:xfrm>
          <a:prstGeom prst="rect">
            <a:avLst/>
          </a:prstGeom>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kumimoji="1"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kumimoji="1"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kumimoji="1"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kumimoji="1"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kumimoji="1"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9pPr>
          </a:lstStyle>
          <a:p>
            <a:r>
              <a:rPr lang="ja-JP" altLang="en-US" dirty="0"/>
              <a:t>専用のアプリケーションを利用</a:t>
            </a:r>
            <a:endParaRPr lang="en-US" altLang="ja-JP" dirty="0"/>
          </a:p>
          <a:p>
            <a:pPr lvl="1"/>
            <a:r>
              <a:rPr lang="ja-JP" altLang="en-US" dirty="0"/>
              <a:t>切り取り領域とスケッチ</a:t>
            </a:r>
            <a:endParaRPr lang="en-US" altLang="ja-JP" dirty="0"/>
          </a:p>
          <a:p>
            <a:pPr lvl="2"/>
            <a:r>
              <a:rPr lang="ja-JP" altLang="en-US" dirty="0"/>
              <a:t>最近の標準アプリ</a:t>
            </a:r>
            <a:endParaRPr lang="en-US" altLang="ja-JP" dirty="0"/>
          </a:p>
          <a:p>
            <a:pPr lvl="2"/>
            <a:r>
              <a:rPr lang="ja-JP" altLang="en-US" dirty="0"/>
              <a:t>切り取った後そのまま編集可能</a:t>
            </a:r>
            <a:endParaRPr lang="en-US" altLang="ja-JP" dirty="0"/>
          </a:p>
          <a:p>
            <a:pPr lvl="1"/>
            <a:r>
              <a:rPr lang="en-US" altLang="ja-JP" dirty="0"/>
              <a:t>Snipping Tool</a:t>
            </a:r>
          </a:p>
          <a:p>
            <a:pPr lvl="2"/>
            <a:r>
              <a:rPr lang="ja-JP" altLang="en-US" dirty="0"/>
              <a:t>前の標準アプリ</a:t>
            </a:r>
            <a:endParaRPr lang="en-US" altLang="ja-JP" dirty="0"/>
          </a:p>
          <a:p>
            <a:pPr lvl="2"/>
            <a:r>
              <a:rPr lang="ja-JP" altLang="en-US" dirty="0"/>
              <a:t>切り取って保存ができる</a:t>
            </a:r>
          </a:p>
        </p:txBody>
      </p:sp>
      <p:pic>
        <p:nvPicPr>
          <p:cNvPr id="10" name="コンテンツ プレースホルダー 6">
            <a:extLst>
              <a:ext uri="{FF2B5EF4-FFF2-40B4-BE49-F238E27FC236}">
                <a16:creationId xmlns:a16="http://schemas.microsoft.com/office/drawing/2014/main" id="{8ADDA508-9291-41CE-9EB7-B3FBE79264B3}"/>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t="1559"/>
          <a:stretch/>
        </p:blipFill>
        <p:spPr>
          <a:xfrm>
            <a:off x="5907311" y="1665897"/>
            <a:ext cx="3052155" cy="4686045"/>
          </a:xfrm>
          <a:prstGeom prst="rect">
            <a:avLst/>
          </a:prstGeom>
        </p:spPr>
      </p:pic>
    </p:spTree>
    <p:extLst>
      <p:ext uri="{BB962C8B-B14F-4D97-AF65-F5344CB8AC3E}">
        <p14:creationId xmlns:p14="http://schemas.microsoft.com/office/powerpoint/2010/main" val="41110884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2E334EFF-FF37-4A87-ABBB-3B7182244727}"/>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53DA94FA-D05E-43EA-ADCF-992DC4901C14}"/>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33</a:t>
            </a:fld>
            <a:endParaRPr kumimoji="0" lang="en-US">
              <a:solidFill>
                <a:schemeClr val="tx1"/>
              </a:solidFill>
            </a:endParaRPr>
          </a:p>
        </p:txBody>
      </p:sp>
      <p:sp>
        <p:nvSpPr>
          <p:cNvPr id="5" name="タイトル 4">
            <a:extLst>
              <a:ext uri="{FF2B5EF4-FFF2-40B4-BE49-F238E27FC236}">
                <a16:creationId xmlns:a16="http://schemas.microsoft.com/office/drawing/2014/main" id="{9320D0BA-7011-4737-8CB6-10D78F63D643}"/>
              </a:ext>
            </a:extLst>
          </p:cNvPr>
          <p:cNvSpPr>
            <a:spLocks noGrp="1"/>
          </p:cNvSpPr>
          <p:nvPr>
            <p:ph type="title"/>
          </p:nvPr>
        </p:nvSpPr>
        <p:spPr/>
        <p:txBody>
          <a:bodyPr/>
          <a:lstStyle/>
          <a:p>
            <a:r>
              <a:rPr kumimoji="1" lang="ja-JP" altLang="en-US" dirty="0"/>
              <a:t>課題提出のスクリーンショット例</a:t>
            </a:r>
          </a:p>
        </p:txBody>
      </p:sp>
      <p:pic>
        <p:nvPicPr>
          <p:cNvPr id="6" name="コンテンツ プレースホルダー 6">
            <a:extLst>
              <a:ext uri="{FF2B5EF4-FFF2-40B4-BE49-F238E27FC236}">
                <a16:creationId xmlns:a16="http://schemas.microsoft.com/office/drawing/2014/main" id="{7FDD1C04-44D2-4F83-8F9D-52ECA249FE22}"/>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414361" y="1984457"/>
            <a:ext cx="5851994" cy="3934114"/>
          </a:xfrm>
          <a:ln>
            <a:solidFill>
              <a:schemeClr val="accent1">
                <a:lumMod val="50000"/>
              </a:schemeClr>
            </a:solidFill>
          </a:ln>
        </p:spPr>
      </p:pic>
      <p:sp>
        <p:nvSpPr>
          <p:cNvPr id="7" name="吹き出し: 角を丸めた四角形 6">
            <a:extLst>
              <a:ext uri="{FF2B5EF4-FFF2-40B4-BE49-F238E27FC236}">
                <a16:creationId xmlns:a16="http://schemas.microsoft.com/office/drawing/2014/main" id="{DE612EFE-D3CF-43F4-ABDF-31D9813AFFF4}"/>
              </a:ext>
            </a:extLst>
          </p:cNvPr>
          <p:cNvSpPr/>
          <p:nvPr/>
        </p:nvSpPr>
        <p:spPr>
          <a:xfrm>
            <a:off x="6545424" y="1967097"/>
            <a:ext cx="2453579" cy="615820"/>
          </a:xfrm>
          <a:prstGeom prst="wedgeRoundRectCallout">
            <a:avLst>
              <a:gd name="adj1" fmla="val -61502"/>
              <a:gd name="adj2" fmla="val -20329"/>
              <a:gd name="adj3" fmla="val 16667"/>
            </a:avLst>
          </a:prstGeom>
          <a:solidFill>
            <a:schemeClr val="accent1">
              <a:lumMod val="20000"/>
              <a:lumOff val="80000"/>
            </a:schemeClr>
          </a:solidFill>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アカウント名を写す</a:t>
            </a:r>
          </a:p>
        </p:txBody>
      </p:sp>
      <p:sp>
        <p:nvSpPr>
          <p:cNvPr id="8" name="吹き出し: 角を丸めた四角形 7">
            <a:extLst>
              <a:ext uri="{FF2B5EF4-FFF2-40B4-BE49-F238E27FC236}">
                <a16:creationId xmlns:a16="http://schemas.microsoft.com/office/drawing/2014/main" id="{4040F36F-E8AA-4DB8-BB10-B560D824289E}"/>
              </a:ext>
            </a:extLst>
          </p:cNvPr>
          <p:cNvSpPr/>
          <p:nvPr/>
        </p:nvSpPr>
        <p:spPr>
          <a:xfrm>
            <a:off x="6789823" y="4275085"/>
            <a:ext cx="1937159" cy="900750"/>
          </a:xfrm>
          <a:prstGeom prst="wedgeRoundRectCallout">
            <a:avLst>
              <a:gd name="adj1" fmla="val -77775"/>
              <a:gd name="adj2" fmla="val 48204"/>
              <a:gd name="adj3" fmla="val 16667"/>
            </a:avLst>
          </a:prstGeom>
          <a:solidFill>
            <a:schemeClr val="accent1">
              <a:lumMod val="20000"/>
              <a:lumOff val="80000"/>
            </a:schemeClr>
          </a:solidFill>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テスト結果</a:t>
            </a:r>
            <a:r>
              <a:rPr kumimoji="1" lang="en-US" altLang="ja-JP" dirty="0"/>
              <a:t>×5</a:t>
            </a:r>
          </a:p>
          <a:p>
            <a:pPr algn="ctr"/>
            <a:r>
              <a:rPr kumimoji="1" lang="ja-JP" altLang="en-US" dirty="0"/>
              <a:t>を表示する</a:t>
            </a:r>
          </a:p>
        </p:txBody>
      </p:sp>
    </p:spTree>
    <p:extLst>
      <p:ext uri="{BB962C8B-B14F-4D97-AF65-F5344CB8AC3E}">
        <p14:creationId xmlns:p14="http://schemas.microsoft.com/office/powerpoint/2010/main" val="17295999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DB206F2E-8167-400C-A45C-F97DC1E35375}"/>
              </a:ext>
            </a:extLst>
          </p:cNvPr>
          <p:cNvSpPr>
            <a:spLocks noGrp="1"/>
          </p:cNvSpPr>
          <p:nvPr>
            <p:ph type="title"/>
          </p:nvPr>
        </p:nvSpPr>
        <p:spPr/>
        <p:txBody>
          <a:bodyPr/>
          <a:lstStyle/>
          <a:p>
            <a:r>
              <a:rPr kumimoji="1" lang="ja-JP" altLang="en-US" dirty="0"/>
              <a:t>まとめ</a:t>
            </a:r>
          </a:p>
        </p:txBody>
      </p:sp>
      <p:sp>
        <p:nvSpPr>
          <p:cNvPr id="7" name="テキスト プレースホルダー 6">
            <a:extLst>
              <a:ext uri="{FF2B5EF4-FFF2-40B4-BE49-F238E27FC236}">
                <a16:creationId xmlns:a16="http://schemas.microsoft.com/office/drawing/2014/main" id="{B0094CF8-F5FF-44E1-8F34-CAB4F8AC4269}"/>
              </a:ext>
            </a:extLst>
          </p:cNvPr>
          <p:cNvSpPr>
            <a:spLocks noGrp="1"/>
          </p:cNvSpPr>
          <p:nvPr>
            <p:ph type="body" idx="1"/>
          </p:nvPr>
        </p:nvSpPr>
        <p:spPr/>
        <p:txBody>
          <a:bodyPr/>
          <a:lstStyle/>
          <a:p>
            <a:endParaRPr kumimoji="1" lang="ja-JP" altLang="en-US"/>
          </a:p>
        </p:txBody>
      </p:sp>
      <p:sp>
        <p:nvSpPr>
          <p:cNvPr id="3" name="日付プレースホルダー 2">
            <a:extLst>
              <a:ext uri="{FF2B5EF4-FFF2-40B4-BE49-F238E27FC236}">
                <a16:creationId xmlns:a16="http://schemas.microsoft.com/office/drawing/2014/main" id="{F5AA741F-91F2-48D5-A7DB-D8A27B789038}"/>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AA6EC768-BA62-418C-8F30-8EB2AC14C0D6}"/>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34</a:t>
            </a:fld>
            <a:endParaRPr kumimoji="0" lang="en-US">
              <a:solidFill>
                <a:schemeClr val="tx1"/>
              </a:solidFill>
            </a:endParaRPr>
          </a:p>
        </p:txBody>
      </p:sp>
    </p:spTree>
    <p:extLst>
      <p:ext uri="{BB962C8B-B14F-4D97-AF65-F5344CB8AC3E}">
        <p14:creationId xmlns:p14="http://schemas.microsoft.com/office/powerpoint/2010/main" val="32956765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D2287D84-C9E2-4143-81B7-D68524D21D43}"/>
              </a:ext>
            </a:extLst>
          </p:cNvPr>
          <p:cNvSpPr>
            <a:spLocks noGrp="1"/>
          </p:cNvSpPr>
          <p:nvPr>
            <p:ph idx="1"/>
          </p:nvPr>
        </p:nvSpPr>
        <p:spPr/>
        <p:txBody>
          <a:bodyPr/>
          <a:lstStyle/>
          <a:p>
            <a:r>
              <a:rPr kumimoji="1" lang="ja-JP" altLang="en-US" dirty="0"/>
              <a:t>情報倫理</a:t>
            </a:r>
            <a:endParaRPr kumimoji="1" lang="en-US" altLang="ja-JP" dirty="0"/>
          </a:p>
          <a:p>
            <a:pPr lvl="1"/>
            <a:r>
              <a:rPr lang="ja-JP" altLang="en-US" dirty="0"/>
              <a:t>情報を扱う上で必要な道徳観と社会規範</a:t>
            </a:r>
            <a:endParaRPr lang="en-US" altLang="ja-JP" dirty="0"/>
          </a:p>
          <a:p>
            <a:endParaRPr kumimoji="1" lang="en-US" altLang="ja-JP" dirty="0"/>
          </a:p>
          <a:p>
            <a:r>
              <a:rPr lang="ja-JP" altLang="en-US" dirty="0"/>
              <a:t>必要な知識</a:t>
            </a:r>
            <a:endParaRPr lang="en-US" altLang="ja-JP" dirty="0"/>
          </a:p>
          <a:p>
            <a:pPr lvl="1"/>
            <a:r>
              <a:rPr kumimoji="1" lang="ja-JP" altLang="en-US" dirty="0"/>
              <a:t>情報を扱う機器の知識</a:t>
            </a:r>
            <a:endParaRPr kumimoji="1" lang="en-US" altLang="ja-JP" dirty="0"/>
          </a:p>
          <a:p>
            <a:pPr lvl="2"/>
            <a:r>
              <a:rPr lang="ja-JP" altLang="en-US" dirty="0"/>
              <a:t>コンピュータ、スマホ、インターネット</a:t>
            </a:r>
            <a:endParaRPr lang="en-US" altLang="ja-JP" dirty="0"/>
          </a:p>
          <a:p>
            <a:pPr lvl="1"/>
            <a:r>
              <a:rPr kumimoji="1" lang="ja-JP" altLang="en-US" dirty="0"/>
              <a:t>情報の種類</a:t>
            </a:r>
            <a:r>
              <a:rPr lang="ja-JP" altLang="en-US" dirty="0"/>
              <a:t>の知識</a:t>
            </a:r>
            <a:endParaRPr lang="en-US" altLang="ja-JP" dirty="0"/>
          </a:p>
          <a:p>
            <a:pPr lvl="2"/>
            <a:r>
              <a:rPr kumimoji="1" lang="ja-JP" altLang="en-US" dirty="0"/>
              <a:t>個人情報、プライバシー</a:t>
            </a:r>
            <a:endParaRPr kumimoji="1" lang="en-US" altLang="ja-JP" dirty="0"/>
          </a:p>
          <a:p>
            <a:pPr lvl="2"/>
            <a:r>
              <a:rPr kumimoji="1" lang="ja-JP" altLang="en-US"/>
              <a:t>社会に悪影響を及ぼす可能性のある情報</a:t>
            </a:r>
            <a:endParaRPr kumimoji="1" lang="en-US" altLang="ja-JP" dirty="0"/>
          </a:p>
          <a:p>
            <a:pPr lvl="2"/>
            <a:endParaRPr kumimoji="1" lang="ja-JP" altLang="en-US" dirty="0"/>
          </a:p>
        </p:txBody>
      </p:sp>
      <p:sp>
        <p:nvSpPr>
          <p:cNvPr id="3" name="日付プレースホルダー 2">
            <a:extLst>
              <a:ext uri="{FF2B5EF4-FFF2-40B4-BE49-F238E27FC236}">
                <a16:creationId xmlns:a16="http://schemas.microsoft.com/office/drawing/2014/main" id="{1CF39F47-51C8-497E-A959-AE944100CB6F}"/>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2EE5EBE4-71D6-4D5B-93D5-4FC0E30C0BD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35</a:t>
            </a:fld>
            <a:endParaRPr kumimoji="0" lang="en-US">
              <a:solidFill>
                <a:schemeClr val="tx1"/>
              </a:solidFill>
            </a:endParaRPr>
          </a:p>
        </p:txBody>
      </p:sp>
      <p:sp>
        <p:nvSpPr>
          <p:cNvPr id="5" name="タイトル 4">
            <a:extLst>
              <a:ext uri="{FF2B5EF4-FFF2-40B4-BE49-F238E27FC236}">
                <a16:creationId xmlns:a16="http://schemas.microsoft.com/office/drawing/2014/main" id="{4696E35E-F66A-46D9-A164-DD814EF3FB5E}"/>
              </a:ext>
            </a:extLst>
          </p:cNvPr>
          <p:cNvSpPr>
            <a:spLocks noGrp="1"/>
          </p:cNvSpPr>
          <p:nvPr>
            <p:ph type="title"/>
          </p:nvPr>
        </p:nvSpPr>
        <p:spPr/>
        <p:txBody>
          <a:bodyPr/>
          <a:lstStyle/>
          <a:p>
            <a:r>
              <a:rPr kumimoji="1" lang="ja-JP" altLang="en-US" dirty="0"/>
              <a:t>情報倫理</a:t>
            </a:r>
          </a:p>
        </p:txBody>
      </p:sp>
    </p:spTree>
    <p:extLst>
      <p:ext uri="{BB962C8B-B14F-4D97-AF65-F5344CB8AC3E}">
        <p14:creationId xmlns:p14="http://schemas.microsoft.com/office/powerpoint/2010/main" val="16423468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7BE5AE2-F90B-4628-9FEE-D9A1FCA91D89}"/>
              </a:ext>
            </a:extLst>
          </p:cNvPr>
          <p:cNvSpPr>
            <a:spLocks noGrp="1"/>
          </p:cNvSpPr>
          <p:nvPr>
            <p:ph idx="1"/>
          </p:nvPr>
        </p:nvSpPr>
        <p:spPr/>
        <p:txBody>
          <a:bodyPr/>
          <a:lstStyle/>
          <a:p>
            <a:r>
              <a:rPr kumimoji="1" lang="ja-JP" altLang="en-US" dirty="0"/>
              <a:t>題目：第</a:t>
            </a:r>
            <a:r>
              <a:rPr kumimoji="1" lang="en-US" altLang="ja-JP" dirty="0"/>
              <a:t>8</a:t>
            </a:r>
            <a:r>
              <a:rPr kumimoji="1" lang="ja-JP" altLang="en-US" dirty="0"/>
              <a:t>回授業「</a:t>
            </a:r>
            <a:r>
              <a:rPr kumimoji="1" lang="en-US" altLang="ja-JP" dirty="0"/>
              <a:t>Word </a:t>
            </a:r>
            <a:r>
              <a:rPr lang="en-US" altLang="ja-JP" dirty="0"/>
              <a:t>(</a:t>
            </a:r>
            <a:r>
              <a:rPr kumimoji="1" lang="en-US" altLang="ja-JP" dirty="0"/>
              <a:t>1/</a:t>
            </a:r>
            <a:r>
              <a:rPr lang="en-US" altLang="ja-JP" dirty="0"/>
              <a:t>2)</a:t>
            </a:r>
            <a:r>
              <a:rPr kumimoji="1" lang="ja-JP" altLang="en-US" dirty="0"/>
              <a:t>」</a:t>
            </a:r>
            <a:endParaRPr kumimoji="1" lang="en-US" altLang="ja-JP" dirty="0"/>
          </a:p>
          <a:p>
            <a:r>
              <a:rPr kumimoji="1" lang="ja-JP" altLang="en-US" dirty="0"/>
              <a:t>日程：</a:t>
            </a:r>
            <a:r>
              <a:rPr kumimoji="1" lang="en-US" altLang="ja-JP" dirty="0"/>
              <a:t>2019</a:t>
            </a:r>
            <a:r>
              <a:rPr kumimoji="1" lang="ja-JP" altLang="en-US" dirty="0"/>
              <a:t>年</a:t>
            </a:r>
            <a:r>
              <a:rPr kumimoji="1" lang="en-US" altLang="ja-JP" dirty="0"/>
              <a:t>6</a:t>
            </a:r>
            <a:r>
              <a:rPr kumimoji="1" lang="ja-JP" altLang="en-US" dirty="0"/>
              <a:t>月</a:t>
            </a:r>
            <a:r>
              <a:rPr lang="en-US" altLang="ja-JP" dirty="0"/>
              <a:t>6</a:t>
            </a:r>
            <a:r>
              <a:rPr kumimoji="1" lang="ja-JP" altLang="en-US" dirty="0"/>
              <a:t>日</a:t>
            </a:r>
            <a:r>
              <a:rPr lang="en-US" altLang="ja-JP" dirty="0"/>
              <a:t>(</a:t>
            </a:r>
            <a:r>
              <a:rPr kumimoji="1" lang="ja-JP" altLang="en-US" dirty="0"/>
              <a:t>土</a:t>
            </a:r>
            <a:r>
              <a:rPr kumimoji="1" lang="en-US" altLang="ja-JP" dirty="0"/>
              <a:t>)</a:t>
            </a:r>
          </a:p>
          <a:p>
            <a:r>
              <a:rPr lang="ja-JP" altLang="en-US" dirty="0"/>
              <a:t>内容</a:t>
            </a:r>
            <a:endParaRPr lang="en-US" altLang="ja-JP" dirty="0"/>
          </a:p>
          <a:p>
            <a:pPr lvl="1"/>
            <a:r>
              <a:rPr kumimoji="1" lang="en-US" altLang="ja-JP" dirty="0"/>
              <a:t>Word</a:t>
            </a:r>
            <a:r>
              <a:rPr kumimoji="1" lang="ja-JP" altLang="en-US" dirty="0"/>
              <a:t>の基本操作</a:t>
            </a:r>
            <a:endParaRPr kumimoji="1" lang="en-US" altLang="ja-JP" dirty="0"/>
          </a:p>
          <a:p>
            <a:pPr lvl="1"/>
            <a:r>
              <a:rPr kumimoji="1" lang="ja-JP" altLang="en-US" dirty="0"/>
              <a:t>レポートフォーマットの作り方</a:t>
            </a:r>
          </a:p>
        </p:txBody>
      </p:sp>
      <p:sp>
        <p:nvSpPr>
          <p:cNvPr id="3" name="日付プレースホルダー 2">
            <a:extLst>
              <a:ext uri="{FF2B5EF4-FFF2-40B4-BE49-F238E27FC236}">
                <a16:creationId xmlns:a16="http://schemas.microsoft.com/office/drawing/2014/main" id="{C810E8E4-F40A-464A-9B6B-984CD81E3BA2}"/>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020257D1-256C-4DAE-A2BB-E19ABD8B5D19}"/>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36</a:t>
            </a:fld>
            <a:endParaRPr kumimoji="0" lang="en-US">
              <a:solidFill>
                <a:schemeClr val="tx1"/>
              </a:solidFill>
            </a:endParaRPr>
          </a:p>
        </p:txBody>
      </p:sp>
      <p:sp>
        <p:nvSpPr>
          <p:cNvPr id="5" name="タイトル 4">
            <a:extLst>
              <a:ext uri="{FF2B5EF4-FFF2-40B4-BE49-F238E27FC236}">
                <a16:creationId xmlns:a16="http://schemas.microsoft.com/office/drawing/2014/main" id="{C5B8C4BD-AD0E-45DD-8C89-28DD9E3FD009}"/>
              </a:ext>
            </a:extLst>
          </p:cNvPr>
          <p:cNvSpPr>
            <a:spLocks noGrp="1"/>
          </p:cNvSpPr>
          <p:nvPr>
            <p:ph type="title"/>
          </p:nvPr>
        </p:nvSpPr>
        <p:spPr/>
        <p:txBody>
          <a:bodyPr/>
          <a:lstStyle/>
          <a:p>
            <a:r>
              <a:rPr kumimoji="1" lang="ja-JP" altLang="en-US" dirty="0"/>
              <a:t>次回予告</a:t>
            </a:r>
          </a:p>
        </p:txBody>
      </p:sp>
    </p:spTree>
    <p:extLst>
      <p:ext uri="{BB962C8B-B14F-4D97-AF65-F5344CB8AC3E}">
        <p14:creationId xmlns:p14="http://schemas.microsoft.com/office/powerpoint/2010/main" val="3272875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C23DBA2-F418-4549-AD1E-CAACD72F398D}"/>
              </a:ext>
            </a:extLst>
          </p:cNvPr>
          <p:cNvSpPr>
            <a:spLocks noGrp="1"/>
          </p:cNvSpPr>
          <p:nvPr>
            <p:ph idx="1"/>
          </p:nvPr>
        </p:nvSpPr>
        <p:spPr>
          <a:xfrm>
            <a:off x="699247" y="3049579"/>
            <a:ext cx="7745505" cy="3302364"/>
          </a:xfrm>
        </p:spPr>
        <p:txBody>
          <a:bodyPr>
            <a:normAutofit/>
          </a:bodyPr>
          <a:lstStyle/>
          <a:p>
            <a:r>
              <a:rPr kumimoji="1" lang="ja-JP" altLang="en-US" b="1" dirty="0"/>
              <a:t>著作物</a:t>
            </a:r>
            <a:endParaRPr kumimoji="1" lang="en-US" altLang="ja-JP" b="1" dirty="0"/>
          </a:p>
          <a:p>
            <a:pPr lvl="1"/>
            <a:r>
              <a:rPr kumimoji="1" lang="ja-JP" altLang="en-US" dirty="0"/>
              <a:t>創造的活動によりできたモノ</a:t>
            </a:r>
            <a:endParaRPr kumimoji="1" lang="en-US" altLang="ja-JP" dirty="0"/>
          </a:p>
          <a:p>
            <a:pPr lvl="1"/>
            <a:r>
              <a:rPr lang="ja-JP" altLang="en-US" dirty="0"/>
              <a:t>生まれたときから著作権により守られる</a:t>
            </a:r>
            <a:r>
              <a:rPr lang="ja-JP" altLang="en-US" sz="1400" dirty="0"/>
              <a:t>（人権と同様）</a:t>
            </a:r>
            <a:endParaRPr kumimoji="1" lang="en-US" altLang="ja-JP" dirty="0"/>
          </a:p>
          <a:p>
            <a:r>
              <a:rPr lang="ja-JP" altLang="en-US" b="1" dirty="0"/>
              <a:t>著作者</a:t>
            </a:r>
            <a:endParaRPr kumimoji="1" lang="en-US" altLang="ja-JP" b="1" dirty="0"/>
          </a:p>
          <a:p>
            <a:pPr lvl="1"/>
            <a:r>
              <a:rPr kumimoji="1" lang="ja-JP" altLang="en-US" dirty="0"/>
              <a:t>著作物を作った人</a:t>
            </a:r>
            <a:r>
              <a:rPr kumimoji="1" lang="en-US" altLang="ja-JP" dirty="0"/>
              <a:t>/</a:t>
            </a:r>
            <a:r>
              <a:rPr kumimoji="1" lang="ja-JP" altLang="en-US" dirty="0"/>
              <a:t>集団</a:t>
            </a:r>
            <a:r>
              <a:rPr kumimoji="1" lang="en-US" altLang="ja-JP" dirty="0"/>
              <a:t>/</a:t>
            </a:r>
            <a:r>
              <a:rPr kumimoji="1" lang="ja-JP" altLang="en-US" dirty="0"/>
              <a:t>企業</a:t>
            </a:r>
            <a:endParaRPr kumimoji="1" lang="en-US" altLang="ja-JP" dirty="0"/>
          </a:p>
          <a:p>
            <a:pPr lvl="1"/>
            <a:r>
              <a:rPr lang="ja-JP" altLang="en-US" dirty="0"/>
              <a:t>著作物に対して人格権</a:t>
            </a:r>
            <a:r>
              <a:rPr lang="en-US" altLang="ja-JP" dirty="0"/>
              <a:t>/</a:t>
            </a:r>
            <a:r>
              <a:rPr lang="ja-JP" altLang="en-US" dirty="0"/>
              <a:t>財産権を主張できる</a:t>
            </a:r>
            <a:endParaRPr lang="en-US" altLang="ja-JP" dirty="0"/>
          </a:p>
          <a:p>
            <a:pPr lvl="2"/>
            <a:r>
              <a:rPr kumimoji="1" lang="ja-JP" altLang="en-US" dirty="0"/>
              <a:t>人格権：誰が作ったなど尊厳に</a:t>
            </a:r>
            <a:r>
              <a:rPr lang="ja-JP" altLang="en-US" dirty="0"/>
              <a:t>かかわる</a:t>
            </a:r>
            <a:r>
              <a:rPr kumimoji="1" lang="ja-JP" altLang="en-US" dirty="0"/>
              <a:t>権利</a:t>
            </a:r>
            <a:endParaRPr kumimoji="1" lang="en-US" altLang="ja-JP" dirty="0"/>
          </a:p>
          <a:p>
            <a:pPr lvl="2"/>
            <a:r>
              <a:rPr lang="ja-JP" altLang="en-US" dirty="0"/>
              <a:t>財産権：商売に使うなど利益にかかわる権利</a:t>
            </a:r>
            <a:endParaRPr kumimoji="1" lang="ja-JP" altLang="en-US" dirty="0"/>
          </a:p>
        </p:txBody>
      </p:sp>
      <p:sp>
        <p:nvSpPr>
          <p:cNvPr id="3" name="日付プレースホルダー 2">
            <a:extLst>
              <a:ext uri="{FF2B5EF4-FFF2-40B4-BE49-F238E27FC236}">
                <a16:creationId xmlns:a16="http://schemas.microsoft.com/office/drawing/2014/main" id="{F408A56E-938F-429B-B527-5F32E90038B9}"/>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E0FE7C8B-C0A8-4E83-A4D9-AE053518D572}"/>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4</a:t>
            </a:fld>
            <a:endParaRPr kumimoji="0" lang="en-US">
              <a:solidFill>
                <a:schemeClr val="tx1"/>
              </a:solidFill>
            </a:endParaRPr>
          </a:p>
        </p:txBody>
      </p:sp>
      <p:sp>
        <p:nvSpPr>
          <p:cNvPr id="5" name="タイトル 4">
            <a:extLst>
              <a:ext uri="{FF2B5EF4-FFF2-40B4-BE49-F238E27FC236}">
                <a16:creationId xmlns:a16="http://schemas.microsoft.com/office/drawing/2014/main" id="{20B20E90-8693-4BD9-BB8A-970A25E1838F}"/>
              </a:ext>
            </a:extLst>
          </p:cNvPr>
          <p:cNvSpPr>
            <a:spLocks noGrp="1"/>
          </p:cNvSpPr>
          <p:nvPr>
            <p:ph type="title"/>
          </p:nvPr>
        </p:nvSpPr>
        <p:spPr>
          <a:xfrm>
            <a:off x="688489" y="369085"/>
            <a:ext cx="7756263" cy="1054250"/>
          </a:xfrm>
        </p:spPr>
        <p:txBody>
          <a:bodyPr/>
          <a:lstStyle/>
          <a:p>
            <a:r>
              <a:rPr lang="ja-JP" altLang="en-US" dirty="0"/>
              <a:t>前回重要だったこと</a:t>
            </a:r>
            <a:endParaRPr kumimoji="1" lang="ja-JP" altLang="en-US" dirty="0"/>
          </a:p>
        </p:txBody>
      </p:sp>
      <p:sp>
        <p:nvSpPr>
          <p:cNvPr id="6" name="正方形/長方形 5">
            <a:extLst>
              <a:ext uri="{FF2B5EF4-FFF2-40B4-BE49-F238E27FC236}">
                <a16:creationId xmlns:a16="http://schemas.microsoft.com/office/drawing/2014/main" id="{4B18A09C-1578-4BE6-86A5-381C48E20598}"/>
              </a:ext>
            </a:extLst>
          </p:cNvPr>
          <p:cNvSpPr/>
          <p:nvPr/>
        </p:nvSpPr>
        <p:spPr>
          <a:xfrm>
            <a:off x="1003560" y="1694016"/>
            <a:ext cx="7126121" cy="1084881"/>
          </a:xfrm>
          <a:prstGeom prst="rect">
            <a:avLst/>
          </a:prstGeom>
          <a:solidFill>
            <a:schemeClr val="bg1">
              <a:lumMod val="95000"/>
            </a:schemeClr>
          </a:solidFill>
          <a:ln w="28575">
            <a:solidFill>
              <a:srgbClr val="6B09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6B0920"/>
                </a:solidFill>
              </a:rPr>
              <a:t>著作権：著作物に対する人格権</a:t>
            </a:r>
            <a:r>
              <a:rPr kumimoji="1" lang="en-US" altLang="ja-JP" sz="2800" b="1" dirty="0">
                <a:solidFill>
                  <a:srgbClr val="6B0920"/>
                </a:solidFill>
              </a:rPr>
              <a:t>/</a:t>
            </a:r>
            <a:r>
              <a:rPr kumimoji="1" lang="ja-JP" altLang="en-US" sz="2800" b="1" dirty="0">
                <a:solidFill>
                  <a:srgbClr val="6B0920"/>
                </a:solidFill>
              </a:rPr>
              <a:t>財産権</a:t>
            </a:r>
          </a:p>
        </p:txBody>
      </p:sp>
    </p:spTree>
    <p:extLst>
      <p:ext uri="{BB962C8B-B14F-4D97-AF65-F5344CB8AC3E}">
        <p14:creationId xmlns:p14="http://schemas.microsoft.com/office/powerpoint/2010/main" val="1830998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CEBE2FA2-8F77-48AD-833A-7474205D55A6}"/>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52336FAC-13D6-49BD-9F05-1D58E8095917}"/>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5</a:t>
            </a:fld>
            <a:endParaRPr kumimoji="0" lang="en-US">
              <a:solidFill>
                <a:schemeClr val="tx1"/>
              </a:solidFill>
            </a:endParaRPr>
          </a:p>
        </p:txBody>
      </p:sp>
      <p:sp>
        <p:nvSpPr>
          <p:cNvPr id="5" name="タイトル 4">
            <a:extLst>
              <a:ext uri="{FF2B5EF4-FFF2-40B4-BE49-F238E27FC236}">
                <a16:creationId xmlns:a16="http://schemas.microsoft.com/office/drawing/2014/main" id="{36685DEE-013A-4EC5-BFE2-EF72260E1EC5}"/>
              </a:ext>
            </a:extLst>
          </p:cNvPr>
          <p:cNvSpPr>
            <a:spLocks noGrp="1"/>
          </p:cNvSpPr>
          <p:nvPr>
            <p:ph type="title"/>
          </p:nvPr>
        </p:nvSpPr>
        <p:spPr/>
        <p:txBody>
          <a:bodyPr/>
          <a:lstStyle/>
          <a:p>
            <a:r>
              <a:rPr lang="ja-JP" altLang="en-US" dirty="0"/>
              <a:t>著作権が適用されるもの</a:t>
            </a:r>
            <a:endParaRPr kumimoji="1" lang="ja-JP" altLang="en-US" dirty="0"/>
          </a:p>
        </p:txBody>
      </p:sp>
      <p:pic>
        <p:nvPicPr>
          <p:cNvPr id="6" name="table">
            <a:extLst>
              <a:ext uri="{FF2B5EF4-FFF2-40B4-BE49-F238E27FC236}">
                <a16:creationId xmlns:a16="http://schemas.microsoft.com/office/drawing/2014/main" id="{903BA44B-CD89-4C83-BAF2-DCFED426C680}"/>
              </a:ext>
            </a:extLst>
          </p:cNvPr>
          <p:cNvPicPr>
            <a:picLocks noChangeAspect="1"/>
          </p:cNvPicPr>
          <p:nvPr/>
        </p:nvPicPr>
        <p:blipFill>
          <a:blip r:embed="rId2"/>
          <a:stretch>
            <a:fillRect/>
          </a:stretch>
        </p:blipFill>
        <p:spPr>
          <a:xfrm>
            <a:off x="699247" y="2253792"/>
            <a:ext cx="7747000" cy="2656840"/>
          </a:xfrm>
          <a:prstGeom prst="rect">
            <a:avLst/>
          </a:prstGeom>
        </p:spPr>
      </p:pic>
    </p:spTree>
    <p:extLst>
      <p:ext uri="{BB962C8B-B14F-4D97-AF65-F5344CB8AC3E}">
        <p14:creationId xmlns:p14="http://schemas.microsoft.com/office/powerpoint/2010/main" val="3259275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80AF3E7-B7ED-4A70-8711-E5555FB60B80}"/>
              </a:ext>
            </a:extLst>
          </p:cNvPr>
          <p:cNvSpPr>
            <a:spLocks noGrp="1"/>
          </p:cNvSpPr>
          <p:nvPr>
            <p:ph idx="1"/>
          </p:nvPr>
        </p:nvSpPr>
        <p:spPr/>
        <p:txBody>
          <a:bodyPr/>
          <a:lstStyle/>
          <a:p>
            <a:r>
              <a:rPr kumimoji="1" lang="ja-JP" altLang="en-US" dirty="0"/>
              <a:t>他者の著作物を使う</a:t>
            </a:r>
            <a:endParaRPr kumimoji="1" lang="en-US" altLang="ja-JP" dirty="0"/>
          </a:p>
          <a:p>
            <a:pPr lvl="1"/>
            <a:r>
              <a:rPr kumimoji="1" lang="ja-JP" altLang="en-US" dirty="0"/>
              <a:t>人格権</a:t>
            </a:r>
            <a:r>
              <a:rPr kumimoji="1" lang="en-US" altLang="ja-JP" dirty="0"/>
              <a:t>/</a:t>
            </a:r>
            <a:r>
              <a:rPr kumimoji="1" lang="ja-JP" altLang="en-US" dirty="0"/>
              <a:t>財産権を守る</a:t>
            </a:r>
            <a:endParaRPr kumimoji="1" lang="en-US" altLang="ja-JP" dirty="0"/>
          </a:p>
          <a:p>
            <a:pPr lvl="2"/>
            <a:r>
              <a:rPr lang="ja-JP" altLang="en-US" dirty="0"/>
              <a:t>引用を付けるなど、誰が著作権を持っているか明示</a:t>
            </a:r>
            <a:endParaRPr lang="en-US" altLang="ja-JP" dirty="0"/>
          </a:p>
          <a:p>
            <a:pPr lvl="2"/>
            <a:r>
              <a:rPr lang="ja-JP" altLang="en-US" dirty="0"/>
              <a:t>著作者にとっての利益やその発生する機会を奪わない</a:t>
            </a:r>
            <a:endParaRPr kumimoji="1" lang="en-US" altLang="ja-JP" dirty="0"/>
          </a:p>
          <a:p>
            <a:endParaRPr lang="en-US" altLang="ja-JP" dirty="0"/>
          </a:p>
          <a:p>
            <a:r>
              <a:rPr kumimoji="1" lang="ja-JP" altLang="en-US" dirty="0"/>
              <a:t>自分の著作物を発信する</a:t>
            </a:r>
            <a:endParaRPr kumimoji="1" lang="en-US" altLang="ja-JP" dirty="0"/>
          </a:p>
          <a:p>
            <a:pPr lvl="1"/>
            <a:r>
              <a:rPr kumimoji="1" lang="ja-JP" altLang="en-US" dirty="0"/>
              <a:t>ライセンスにより利用の範囲を定める</a:t>
            </a:r>
            <a:endParaRPr kumimoji="1" lang="en-US" altLang="ja-JP" dirty="0"/>
          </a:p>
          <a:p>
            <a:pPr lvl="1"/>
            <a:r>
              <a:rPr kumimoji="1" lang="ja-JP" altLang="en-US" dirty="0"/>
              <a:t>経済活動をしたいなら工業的所有権も検討しよう</a:t>
            </a:r>
          </a:p>
        </p:txBody>
      </p:sp>
      <p:sp>
        <p:nvSpPr>
          <p:cNvPr id="3" name="日付プレースホルダー 2">
            <a:extLst>
              <a:ext uri="{FF2B5EF4-FFF2-40B4-BE49-F238E27FC236}">
                <a16:creationId xmlns:a16="http://schemas.microsoft.com/office/drawing/2014/main" id="{BFCFF863-7E60-4549-BBDB-0031A58770D0}"/>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4944C8C8-C76A-426C-857E-C835297C6F55}"/>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6</a:t>
            </a:fld>
            <a:endParaRPr kumimoji="0" lang="en-US">
              <a:solidFill>
                <a:schemeClr val="tx1"/>
              </a:solidFill>
            </a:endParaRPr>
          </a:p>
        </p:txBody>
      </p:sp>
      <p:sp>
        <p:nvSpPr>
          <p:cNvPr id="5" name="タイトル 4">
            <a:extLst>
              <a:ext uri="{FF2B5EF4-FFF2-40B4-BE49-F238E27FC236}">
                <a16:creationId xmlns:a16="http://schemas.microsoft.com/office/drawing/2014/main" id="{AB132C18-0702-409B-92E1-E5F1144D5C9B}"/>
              </a:ext>
            </a:extLst>
          </p:cNvPr>
          <p:cNvSpPr>
            <a:spLocks noGrp="1"/>
          </p:cNvSpPr>
          <p:nvPr>
            <p:ph type="title"/>
          </p:nvPr>
        </p:nvSpPr>
        <p:spPr/>
        <p:txBody>
          <a:bodyPr/>
          <a:lstStyle/>
          <a:p>
            <a:r>
              <a:rPr kumimoji="1" lang="ja-JP" altLang="en-US" dirty="0"/>
              <a:t>著作権と著作物の利用</a:t>
            </a:r>
          </a:p>
        </p:txBody>
      </p:sp>
    </p:spTree>
    <p:extLst>
      <p:ext uri="{BB962C8B-B14F-4D97-AF65-F5344CB8AC3E}">
        <p14:creationId xmlns:p14="http://schemas.microsoft.com/office/powerpoint/2010/main" val="1630322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A2061FB-7D9E-4E26-A59F-B5972DD214C8}"/>
              </a:ext>
            </a:extLst>
          </p:cNvPr>
          <p:cNvSpPr>
            <a:spLocks noGrp="1"/>
          </p:cNvSpPr>
          <p:nvPr>
            <p:ph idx="1"/>
          </p:nvPr>
        </p:nvSpPr>
        <p:spPr>
          <a:xfrm>
            <a:off x="699247" y="3072882"/>
            <a:ext cx="7745505" cy="3053280"/>
          </a:xfrm>
        </p:spPr>
        <p:txBody>
          <a:bodyPr/>
          <a:lstStyle/>
          <a:p>
            <a:endParaRPr kumimoji="1" lang="ja-JP" altLang="en-US" dirty="0"/>
          </a:p>
        </p:txBody>
      </p:sp>
      <p:sp>
        <p:nvSpPr>
          <p:cNvPr id="3" name="日付プレースホルダー 2">
            <a:extLst>
              <a:ext uri="{FF2B5EF4-FFF2-40B4-BE49-F238E27FC236}">
                <a16:creationId xmlns:a16="http://schemas.microsoft.com/office/drawing/2014/main" id="{147BE7F6-E5DF-40F5-AD6B-8196B36616FD}"/>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D4754AC7-F8FE-4526-A47B-5A13E2DF7059}"/>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7</a:t>
            </a:fld>
            <a:endParaRPr kumimoji="0" lang="en-US">
              <a:solidFill>
                <a:schemeClr val="tx1"/>
              </a:solidFill>
            </a:endParaRPr>
          </a:p>
        </p:txBody>
      </p:sp>
      <p:sp>
        <p:nvSpPr>
          <p:cNvPr id="5" name="タイトル 4">
            <a:extLst>
              <a:ext uri="{FF2B5EF4-FFF2-40B4-BE49-F238E27FC236}">
                <a16:creationId xmlns:a16="http://schemas.microsoft.com/office/drawing/2014/main" id="{C453B8C3-E6E0-4D17-AB2A-4515C47673A1}"/>
              </a:ext>
            </a:extLst>
          </p:cNvPr>
          <p:cNvSpPr>
            <a:spLocks noGrp="1"/>
          </p:cNvSpPr>
          <p:nvPr>
            <p:ph type="title"/>
          </p:nvPr>
        </p:nvSpPr>
        <p:spPr/>
        <p:txBody>
          <a:bodyPr/>
          <a:lstStyle/>
          <a:p>
            <a:r>
              <a:rPr kumimoji="1" lang="ja-JP" altLang="en-US" dirty="0"/>
              <a:t>本日の目標</a:t>
            </a:r>
          </a:p>
        </p:txBody>
      </p:sp>
      <p:sp>
        <p:nvSpPr>
          <p:cNvPr id="6" name="正方形/長方形 5">
            <a:extLst>
              <a:ext uri="{FF2B5EF4-FFF2-40B4-BE49-F238E27FC236}">
                <a16:creationId xmlns:a16="http://schemas.microsoft.com/office/drawing/2014/main" id="{B2A5040D-EB73-461E-A2EA-4C320132CD9E}"/>
              </a:ext>
            </a:extLst>
          </p:cNvPr>
          <p:cNvSpPr/>
          <p:nvPr/>
        </p:nvSpPr>
        <p:spPr>
          <a:xfrm>
            <a:off x="1003560" y="1694016"/>
            <a:ext cx="7126121" cy="1084881"/>
          </a:xfrm>
          <a:prstGeom prst="rect">
            <a:avLst/>
          </a:prstGeom>
          <a:solidFill>
            <a:schemeClr val="bg1">
              <a:lumMod val="95000"/>
            </a:schemeClr>
          </a:solidFill>
          <a:ln w="28575">
            <a:solidFill>
              <a:srgbClr val="6B09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6B0920"/>
                </a:solidFill>
              </a:rPr>
              <a:t>コンピュータ利用時のマナーを知ろう</a:t>
            </a:r>
          </a:p>
        </p:txBody>
      </p:sp>
    </p:spTree>
    <p:extLst>
      <p:ext uri="{BB962C8B-B14F-4D97-AF65-F5344CB8AC3E}">
        <p14:creationId xmlns:p14="http://schemas.microsoft.com/office/powerpoint/2010/main" val="97455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3DCE7E34-9D63-45C5-8608-CB6AFDE02838}"/>
              </a:ext>
            </a:extLst>
          </p:cNvPr>
          <p:cNvSpPr>
            <a:spLocks noGrp="1"/>
          </p:cNvSpPr>
          <p:nvPr>
            <p:ph type="title"/>
          </p:nvPr>
        </p:nvSpPr>
        <p:spPr/>
        <p:txBody>
          <a:bodyPr/>
          <a:lstStyle/>
          <a:p>
            <a:r>
              <a:rPr kumimoji="1" lang="ja-JP" altLang="en-US" dirty="0"/>
              <a:t>情報倫理</a:t>
            </a:r>
          </a:p>
        </p:txBody>
      </p:sp>
      <p:sp>
        <p:nvSpPr>
          <p:cNvPr id="7" name="テキスト プレースホルダー 6">
            <a:extLst>
              <a:ext uri="{FF2B5EF4-FFF2-40B4-BE49-F238E27FC236}">
                <a16:creationId xmlns:a16="http://schemas.microsoft.com/office/drawing/2014/main" id="{38E5C67B-79ED-46F7-B573-D2089F21B030}"/>
              </a:ext>
            </a:extLst>
          </p:cNvPr>
          <p:cNvSpPr>
            <a:spLocks noGrp="1"/>
          </p:cNvSpPr>
          <p:nvPr>
            <p:ph type="body" idx="1"/>
          </p:nvPr>
        </p:nvSpPr>
        <p:spPr/>
        <p:txBody>
          <a:bodyPr/>
          <a:lstStyle/>
          <a:p>
            <a:endParaRPr kumimoji="1" lang="ja-JP" altLang="en-US"/>
          </a:p>
        </p:txBody>
      </p:sp>
      <p:sp>
        <p:nvSpPr>
          <p:cNvPr id="3" name="日付プレースホルダー 2">
            <a:extLst>
              <a:ext uri="{FF2B5EF4-FFF2-40B4-BE49-F238E27FC236}">
                <a16:creationId xmlns:a16="http://schemas.microsoft.com/office/drawing/2014/main" id="{49815D77-140E-43CB-97E2-11D146EFF360}"/>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632AA82C-4148-403F-943C-CF99CE82F64B}"/>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8</a:t>
            </a:fld>
            <a:endParaRPr kumimoji="0" lang="en-US">
              <a:solidFill>
                <a:schemeClr val="tx1"/>
              </a:solidFill>
            </a:endParaRPr>
          </a:p>
        </p:txBody>
      </p:sp>
    </p:spTree>
    <p:extLst>
      <p:ext uri="{BB962C8B-B14F-4D97-AF65-F5344CB8AC3E}">
        <p14:creationId xmlns:p14="http://schemas.microsoft.com/office/powerpoint/2010/main" val="1539388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D317EC21-6E39-4C09-8C0F-7C5F266EAB20}"/>
              </a:ext>
            </a:extLst>
          </p:cNvPr>
          <p:cNvSpPr>
            <a:spLocks noGrp="1"/>
          </p:cNvSpPr>
          <p:nvPr>
            <p:ph idx="1"/>
          </p:nvPr>
        </p:nvSpPr>
        <p:spPr/>
        <p:txBody>
          <a:bodyPr>
            <a:normAutofit/>
          </a:bodyPr>
          <a:lstStyle/>
          <a:p>
            <a:r>
              <a:rPr lang="ja-JP" altLang="en-US" dirty="0"/>
              <a:t>辞書：</a:t>
            </a:r>
            <a:endParaRPr lang="en-US" altLang="ja-JP" dirty="0"/>
          </a:p>
          <a:p>
            <a:pPr lvl="1"/>
            <a:r>
              <a:rPr lang="ja-JP" altLang="en-US" dirty="0"/>
              <a:t>人間生活の秩序つまり人倫の中で踏み行うべき規範の筋道、およびその立て方</a:t>
            </a:r>
            <a:endParaRPr lang="en-US" altLang="ja-JP" dirty="0"/>
          </a:p>
          <a:p>
            <a:endParaRPr kumimoji="1" lang="en-US" altLang="ja-JP" dirty="0"/>
          </a:p>
          <a:p>
            <a:r>
              <a:rPr lang="ja-JP" altLang="en-US" dirty="0"/>
              <a:t>類似する言葉</a:t>
            </a:r>
            <a:endParaRPr lang="en-US" altLang="ja-JP" dirty="0"/>
          </a:p>
          <a:p>
            <a:pPr lvl="1"/>
            <a:r>
              <a:rPr kumimoji="1" lang="en-US" altLang="ja-JP" dirty="0"/>
              <a:t>rule		</a:t>
            </a:r>
            <a:r>
              <a:rPr kumimoji="1" lang="ja-JP" altLang="en-US" dirty="0"/>
              <a:t>社会において決められた規則</a:t>
            </a:r>
            <a:endParaRPr kumimoji="1" lang="en-US" altLang="ja-JP" dirty="0"/>
          </a:p>
          <a:p>
            <a:pPr lvl="1"/>
            <a:r>
              <a:rPr kumimoji="1" lang="en-US" altLang="ja-JP" dirty="0"/>
              <a:t>manner</a:t>
            </a:r>
            <a:r>
              <a:rPr lang="en-US" altLang="ja-JP" dirty="0"/>
              <a:t>	</a:t>
            </a:r>
            <a:r>
              <a:rPr kumimoji="1" lang="en-US" altLang="ja-JP" dirty="0"/>
              <a:t>	</a:t>
            </a:r>
            <a:r>
              <a:rPr lang="ja-JP" altLang="en-US" dirty="0"/>
              <a:t>推奨される礼節</a:t>
            </a:r>
            <a:endParaRPr kumimoji="1" lang="en-US" altLang="ja-JP" dirty="0"/>
          </a:p>
          <a:p>
            <a:pPr lvl="1"/>
            <a:r>
              <a:rPr lang="en-US" altLang="ja-JP" dirty="0"/>
              <a:t>moral		</a:t>
            </a:r>
            <a:r>
              <a:rPr lang="ja-JP" altLang="en-US" dirty="0"/>
              <a:t>道徳、規範、倫理（個に端を発する）</a:t>
            </a:r>
            <a:endParaRPr kumimoji="1" lang="en-US" altLang="ja-JP" dirty="0"/>
          </a:p>
          <a:p>
            <a:pPr lvl="1"/>
            <a:r>
              <a:rPr lang="en-US" altLang="ja-JP" b="1" dirty="0"/>
              <a:t>ethics</a:t>
            </a:r>
            <a:r>
              <a:rPr lang="en-US" altLang="ja-JP" dirty="0"/>
              <a:t>		</a:t>
            </a:r>
            <a:r>
              <a:rPr lang="ja-JP" altLang="en-US" dirty="0"/>
              <a:t>道徳、規範、倫理（外的なもの）</a:t>
            </a:r>
            <a:endParaRPr kumimoji="1" lang="ja-JP" altLang="en-US" dirty="0"/>
          </a:p>
        </p:txBody>
      </p:sp>
      <p:sp>
        <p:nvSpPr>
          <p:cNvPr id="3" name="日付プレースホルダー 2">
            <a:extLst>
              <a:ext uri="{FF2B5EF4-FFF2-40B4-BE49-F238E27FC236}">
                <a16:creationId xmlns:a16="http://schemas.microsoft.com/office/drawing/2014/main" id="{68C81B77-8820-4B55-B9E4-09E372B699A5}"/>
              </a:ext>
            </a:extLst>
          </p:cNvPr>
          <p:cNvSpPr>
            <a:spLocks noGrp="1"/>
          </p:cNvSpPr>
          <p:nvPr>
            <p:ph type="dt" sz="half" idx="10"/>
          </p:nvPr>
        </p:nvSpPr>
        <p:spPr/>
        <p:txBody>
          <a:bodyPr/>
          <a:lstStyle/>
          <a:p>
            <a:pPr algn="l" eaLnBrk="1" latinLnBrk="0" hangingPunct="1"/>
            <a:r>
              <a:rPr lang="en-US" altLang="ja-JP"/>
              <a:t>2019/5/30</a:t>
            </a:r>
            <a:endParaRPr lang="en-US">
              <a:solidFill>
                <a:schemeClr val="tx1"/>
              </a:solidFill>
            </a:endParaRPr>
          </a:p>
        </p:txBody>
      </p:sp>
      <p:sp>
        <p:nvSpPr>
          <p:cNvPr id="4" name="スライド番号プレースホルダー 3">
            <a:extLst>
              <a:ext uri="{FF2B5EF4-FFF2-40B4-BE49-F238E27FC236}">
                <a16:creationId xmlns:a16="http://schemas.microsoft.com/office/drawing/2014/main" id="{19A76D0D-CC74-474D-BD5F-7F3F5AF1BB04}"/>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9</a:t>
            </a:fld>
            <a:endParaRPr kumimoji="0" lang="en-US">
              <a:solidFill>
                <a:schemeClr val="tx1"/>
              </a:solidFill>
            </a:endParaRPr>
          </a:p>
        </p:txBody>
      </p:sp>
      <p:sp>
        <p:nvSpPr>
          <p:cNvPr id="5" name="タイトル 4">
            <a:extLst>
              <a:ext uri="{FF2B5EF4-FFF2-40B4-BE49-F238E27FC236}">
                <a16:creationId xmlns:a16="http://schemas.microsoft.com/office/drawing/2014/main" id="{EF37E164-926F-4548-9E75-230C0EEC8E86}"/>
              </a:ext>
            </a:extLst>
          </p:cNvPr>
          <p:cNvSpPr>
            <a:spLocks noGrp="1"/>
          </p:cNvSpPr>
          <p:nvPr>
            <p:ph type="title"/>
          </p:nvPr>
        </p:nvSpPr>
        <p:spPr/>
        <p:txBody>
          <a:bodyPr/>
          <a:lstStyle/>
          <a:p>
            <a:r>
              <a:rPr kumimoji="1" lang="ja-JP" altLang="en-US" dirty="0"/>
              <a:t>「倫理」って何？</a:t>
            </a:r>
          </a:p>
        </p:txBody>
      </p:sp>
      <p:sp>
        <p:nvSpPr>
          <p:cNvPr id="6" name="吹き出し: 角を丸めた四角形 5">
            <a:extLst>
              <a:ext uri="{FF2B5EF4-FFF2-40B4-BE49-F238E27FC236}">
                <a16:creationId xmlns:a16="http://schemas.microsoft.com/office/drawing/2014/main" id="{688E7DDD-3D3A-4AF0-A6EE-81D83992528D}"/>
              </a:ext>
            </a:extLst>
          </p:cNvPr>
          <p:cNvSpPr/>
          <p:nvPr/>
        </p:nvSpPr>
        <p:spPr>
          <a:xfrm>
            <a:off x="1279613" y="5894824"/>
            <a:ext cx="3182989" cy="462675"/>
          </a:xfrm>
          <a:prstGeom prst="wedgeRoundRectCallout">
            <a:avLst>
              <a:gd name="adj1" fmla="val -30536"/>
              <a:gd name="adj2" fmla="val -112633"/>
              <a:gd name="adj3" fmla="val 16667"/>
            </a:avLst>
          </a:prstGeom>
          <a:solidFill>
            <a:schemeClr val="accent1">
              <a:lumMod val="20000"/>
              <a:lumOff val="80000"/>
            </a:schemeClr>
          </a:solidFill>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科目の「倫理」は「</a:t>
            </a:r>
            <a:r>
              <a:rPr kumimoji="1" lang="en-US" altLang="ja-JP" dirty="0"/>
              <a:t>Ethics</a:t>
            </a:r>
            <a:r>
              <a:rPr kumimoji="1" lang="ja-JP" altLang="en-US" dirty="0"/>
              <a:t>」</a:t>
            </a:r>
          </a:p>
        </p:txBody>
      </p:sp>
    </p:spTree>
    <p:extLst>
      <p:ext uri="{BB962C8B-B14F-4D97-AF65-F5344CB8AC3E}">
        <p14:creationId xmlns:p14="http://schemas.microsoft.com/office/powerpoint/2010/main" val="399652073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ハードカバー">
  <a:themeElements>
    <a:clrScheme name="ハードカバー">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ハードカバー">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ハードカバー">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ハードカバー.thmx</Template>
  <TotalTime>2269</TotalTime>
  <Words>1413</Words>
  <Application>Microsoft Office PowerPoint</Application>
  <PresentationFormat>画面に合わせる (4:3)</PresentationFormat>
  <Paragraphs>333</Paragraphs>
  <Slides>36</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36</vt:i4>
      </vt:variant>
    </vt:vector>
  </HeadingPairs>
  <TitlesOfParts>
    <vt:vector size="42" baseType="lpstr">
      <vt:lpstr>HGS明朝E</vt:lpstr>
      <vt:lpstr>Yu Gothic</vt:lpstr>
      <vt:lpstr>Book Antiqua</vt:lpstr>
      <vt:lpstr>Consolas</vt:lpstr>
      <vt:lpstr>Wingdings</vt:lpstr>
      <vt:lpstr>ハードカバー</vt:lpstr>
      <vt:lpstr>情報処理技法(リテラシI)</vt:lpstr>
      <vt:lpstr>授業スケジュール</vt:lpstr>
      <vt:lpstr>前回の復習</vt:lpstr>
      <vt:lpstr>前回重要だったこと</vt:lpstr>
      <vt:lpstr>著作権が適用されるもの</vt:lpstr>
      <vt:lpstr>著作権と著作物の利用</vt:lpstr>
      <vt:lpstr>本日の目標</vt:lpstr>
      <vt:lpstr>情報倫理</vt:lpstr>
      <vt:lpstr>「倫理」って何？</vt:lpstr>
      <vt:lpstr>情報倫理とは？</vt:lpstr>
      <vt:lpstr>情報倫理で重要なこと</vt:lpstr>
      <vt:lpstr>情報の種類の理解：個人情報</vt:lpstr>
      <vt:lpstr>個人情報を扱うときの注意</vt:lpstr>
      <vt:lpstr>社会に対して有害な情報</vt:lpstr>
      <vt:lpstr>例：お店への口コミ</vt:lpstr>
      <vt:lpstr>風評被害と誹謗中傷</vt:lpstr>
      <vt:lpstr>名誉棄損になる事例</vt:lpstr>
      <vt:lpstr>ツールの理解：コンピュータ</vt:lpstr>
      <vt:lpstr>ツールの理解：データの所在</vt:lpstr>
      <vt:lpstr>ツールの理解：インターネット</vt:lpstr>
      <vt:lpstr>ツールの理解：インターネット</vt:lpstr>
      <vt:lpstr>リベンジポルノ</vt:lpstr>
      <vt:lpstr>問題が起こったら？</vt:lpstr>
      <vt:lpstr>倫理まとめ</vt:lpstr>
      <vt:lpstr>INFOSS情報倫理</vt:lpstr>
      <vt:lpstr>学び方の多様化</vt:lpstr>
      <vt:lpstr>INFOSS情報倫理を受けよう！</vt:lpstr>
      <vt:lpstr>(2) コース追加</vt:lpstr>
      <vt:lpstr>INFOSS情報倫理の画面</vt:lpstr>
      <vt:lpstr>(4) 修了テストを受ける</vt:lpstr>
      <vt:lpstr>課題：INFOSS情報倫理</vt:lpstr>
      <vt:lpstr>スクリーンショットの撮り方</vt:lpstr>
      <vt:lpstr>課題提出のスクリーンショット例</vt:lpstr>
      <vt:lpstr>まとめ</vt:lpstr>
      <vt:lpstr>情報倫理</vt:lpstr>
      <vt:lpstr>次回予告</vt:lpstr>
    </vt:vector>
  </TitlesOfParts>
  <Company>東京工業大学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情報リテラシー</dc:title>
  <dc:creator>柴田 淳司</dc:creator>
  <cp:lastModifiedBy>Shibata Atsushi</cp:lastModifiedBy>
  <cp:revision>192</cp:revision>
  <dcterms:created xsi:type="dcterms:W3CDTF">2016-01-16T07:36:29Z</dcterms:created>
  <dcterms:modified xsi:type="dcterms:W3CDTF">2019-05-29T14:26:05Z</dcterms:modified>
</cp:coreProperties>
</file>