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309" r:id="rId3"/>
    <p:sldId id="491" r:id="rId4"/>
    <p:sldId id="442" r:id="rId5"/>
    <p:sldId id="466" r:id="rId6"/>
    <p:sldId id="467" r:id="rId7"/>
    <p:sldId id="468" r:id="rId8"/>
    <p:sldId id="267" r:id="rId9"/>
    <p:sldId id="471" r:id="rId10"/>
    <p:sldId id="472" r:id="rId11"/>
    <p:sldId id="473" r:id="rId12"/>
    <p:sldId id="474" r:id="rId13"/>
    <p:sldId id="475" r:id="rId14"/>
    <p:sldId id="479" r:id="rId15"/>
    <p:sldId id="481" r:id="rId16"/>
    <p:sldId id="482" r:id="rId17"/>
    <p:sldId id="477" r:id="rId18"/>
    <p:sldId id="487" r:id="rId19"/>
    <p:sldId id="485" r:id="rId20"/>
    <p:sldId id="486" r:id="rId21"/>
    <p:sldId id="488" r:id="rId22"/>
    <p:sldId id="476" r:id="rId23"/>
    <p:sldId id="478" r:id="rId24"/>
    <p:sldId id="489" r:id="rId25"/>
    <p:sldId id="484" r:id="rId26"/>
    <p:sldId id="470" r:id="rId27"/>
    <p:sldId id="490" r:id="rId28"/>
    <p:sldId id="398" r:id="rId29"/>
    <p:sldId id="480" r:id="rId3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BDFC831-AA72-4B18-A892-BE1F4457885A}">
          <p14:sldIdLst>
            <p14:sldId id="256"/>
            <p14:sldId id="309"/>
            <p14:sldId id="491"/>
            <p14:sldId id="442"/>
            <p14:sldId id="466"/>
            <p14:sldId id="467"/>
            <p14:sldId id="468"/>
            <p14:sldId id="267"/>
          </p14:sldIdLst>
        </p14:section>
        <p14:section name="著作権" id="{EBB5E3A1-D6FA-43A8-A503-CE0D39A7ED62}">
          <p14:sldIdLst>
            <p14:sldId id="471"/>
            <p14:sldId id="472"/>
            <p14:sldId id="473"/>
            <p14:sldId id="474"/>
            <p14:sldId id="475"/>
            <p14:sldId id="479"/>
          </p14:sldIdLst>
        </p14:section>
        <p14:section name="権利の利用" id="{30A069E2-4ACE-4627-A11C-F564B789F401}">
          <p14:sldIdLst>
            <p14:sldId id="481"/>
            <p14:sldId id="482"/>
            <p14:sldId id="477"/>
            <p14:sldId id="487"/>
            <p14:sldId id="485"/>
            <p14:sldId id="486"/>
            <p14:sldId id="488"/>
            <p14:sldId id="476"/>
            <p14:sldId id="478"/>
            <p14:sldId id="489"/>
            <p14:sldId id="484"/>
            <p14:sldId id="470"/>
            <p14:sldId id="490"/>
            <p14:sldId id="398"/>
            <p14:sldId id="4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99FF99"/>
    <a:srgbClr val="99CCFF"/>
    <a:srgbClr val="7FD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6619" autoAdjust="0"/>
  </p:normalViewPr>
  <p:slideViewPr>
    <p:cSldViewPr snapToGrid="0" snapToObjects="1">
      <p:cViewPr varScale="1">
        <p:scale>
          <a:sx n="77" d="100"/>
          <a:sy n="77" d="100"/>
        </p:scale>
        <p:origin x="63" y="2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2019/5/23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8106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182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po.go.jp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-platpat.inpit.go.jp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情報処理技法</a:t>
            </a:r>
            <a:r>
              <a:rPr kumimoji="1" lang="en-US" altLang="ja-JP" dirty="0"/>
              <a:t>(</a:t>
            </a:r>
            <a:r>
              <a:rPr kumimoji="1" lang="ja-JP" altLang="en-US" dirty="0"/>
              <a:t>リテラシ</a:t>
            </a:r>
            <a:r>
              <a:rPr kumimoji="1" lang="en-US" altLang="ja-JP" dirty="0"/>
              <a:t>I)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第６回：著作権</a:t>
            </a:r>
            <a:endParaRPr lang="en-US" altLang="ja-JP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</a:t>
            </a:fld>
            <a:endParaRPr kumimoji="0"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788B826-9A5D-41F3-A9BF-0A52C89C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WebClass</a:t>
            </a:r>
            <a:r>
              <a:rPr lang="ja-JP" altLang="en-US" dirty="0"/>
              <a:t>から受講しよう！</a:t>
            </a:r>
            <a:endParaRPr lang="en-US" altLang="ja-JP" dirty="0"/>
          </a:p>
          <a:p>
            <a:pPr lvl="1"/>
            <a:r>
              <a:rPr kumimoji="1" lang="en-US" altLang="ja-JP" dirty="0" err="1"/>
              <a:t>WebClass</a:t>
            </a:r>
            <a:r>
              <a:rPr kumimoji="1" lang="ja-JP" altLang="en-US" dirty="0"/>
              <a:t>→情報処理技法（リテラシ）</a:t>
            </a:r>
            <a:r>
              <a:rPr kumimoji="1" lang="en-US" altLang="ja-JP" dirty="0"/>
              <a:t>I</a:t>
            </a:r>
            <a:r>
              <a:rPr kumimoji="1" lang="ja-JP" altLang="en-US" dirty="0"/>
              <a:t>を選択</a:t>
            </a:r>
            <a:endParaRPr kumimoji="1" lang="en-US" altLang="ja-JP" dirty="0"/>
          </a:p>
          <a:p>
            <a:pPr lvl="1"/>
            <a:r>
              <a:rPr lang="ja-JP" altLang="en-US" dirty="0"/>
              <a:t>教材一覧→発表資料→第</a:t>
            </a:r>
            <a:r>
              <a:rPr lang="en-US" altLang="ja-JP" dirty="0"/>
              <a:t>6</a:t>
            </a:r>
            <a:r>
              <a:rPr lang="ja-JP" altLang="en-US" dirty="0"/>
              <a:t>回 授業資料</a:t>
            </a:r>
            <a:endParaRPr lang="en-US" altLang="ja-JP" dirty="0"/>
          </a:p>
          <a:p>
            <a:pPr lvl="1"/>
            <a:r>
              <a:rPr kumimoji="1" lang="ja-JP" altLang="en-US" dirty="0"/>
              <a:t>授業前アンケートから回答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85B475-4981-438F-82C5-835F3FA2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8E3B3E-441D-4B0F-959E-FA03F1E6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B475496-6844-4DB4-ABEC-6FF31715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意識調査アンケート</a:t>
            </a:r>
            <a:endParaRPr kumimoji="1" lang="ja-JP" altLang="en-US" dirty="0"/>
          </a:p>
        </p:txBody>
      </p:sp>
      <p:pic>
        <p:nvPicPr>
          <p:cNvPr id="1026" name="Picture 2" descr="https://qr.quel.jp/tmp/a8b5dede0c7967a32e999a4f4742c319.png?v=148">
            <a:extLst>
              <a:ext uri="{FF2B5EF4-FFF2-40B4-BE49-F238E27FC236}">
                <a16:creationId xmlns:a16="http://schemas.microsoft.com/office/drawing/2014/main" id="{FFBD3C88-6905-42E7-9D58-8C762EAF8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935" y="3741682"/>
            <a:ext cx="2497370" cy="249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CAFD8B-AB3B-4FE9-9FAD-FF1CCD4CE405}"/>
              </a:ext>
            </a:extLst>
          </p:cNvPr>
          <p:cNvSpPr txBox="1"/>
          <p:nvPr/>
        </p:nvSpPr>
        <p:spPr>
          <a:xfrm>
            <a:off x="2963936" y="6165172"/>
            <a:ext cx="3205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もしくは</a:t>
            </a:r>
            <a:r>
              <a:rPr kumimoji="1" lang="en-US" altLang="ja-JP" dirty="0"/>
              <a:t>QR</a:t>
            </a:r>
            <a:r>
              <a:rPr kumimoji="1" lang="ja-JP" altLang="en-US" dirty="0"/>
              <a:t>コードから</a:t>
            </a:r>
          </a:p>
        </p:txBody>
      </p:sp>
    </p:spTree>
    <p:extLst>
      <p:ext uri="{BB962C8B-B14F-4D97-AF65-F5344CB8AC3E}">
        <p14:creationId xmlns:p14="http://schemas.microsoft.com/office/powerpoint/2010/main" val="63200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FE866AF-CCC5-4A8E-AB72-6C61A62D6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著作物に対する財産的な権利</a:t>
            </a:r>
            <a:endParaRPr lang="en-US" altLang="ja-JP" dirty="0"/>
          </a:p>
          <a:p>
            <a:pPr lvl="1"/>
            <a:r>
              <a:rPr lang="ja-JP" altLang="en-US" dirty="0"/>
              <a:t>著作物：思想・感情を創作的に表現した物</a:t>
            </a:r>
            <a:endParaRPr lang="en-US" altLang="ja-JP" dirty="0"/>
          </a:p>
          <a:p>
            <a:pPr lvl="1"/>
            <a:r>
              <a:rPr lang="ja-JP" altLang="en-US" dirty="0"/>
              <a:t>財産的な権利：専売特許のようなもの、無断使用不可</a:t>
            </a:r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なんでこんなものが？</a:t>
            </a:r>
            <a:endParaRPr lang="en-US" altLang="ja-JP" dirty="0"/>
          </a:p>
          <a:p>
            <a:pPr lvl="1"/>
            <a:r>
              <a:rPr lang="ja-JP" altLang="en-US" dirty="0"/>
              <a:t>不定形の創作物の増加（音楽や</a:t>
            </a:r>
            <a:r>
              <a:rPr lang="en-US" altLang="ja-JP" dirty="0"/>
              <a:t>CG</a:t>
            </a:r>
            <a:r>
              <a:rPr lang="ja-JP" altLang="en-US" dirty="0"/>
              <a:t>など）</a:t>
            </a:r>
            <a:endParaRPr lang="en-US" altLang="ja-JP" dirty="0"/>
          </a:p>
          <a:p>
            <a:pPr lvl="1"/>
            <a:r>
              <a:rPr lang="ja-JP" altLang="en-US" dirty="0"/>
              <a:t>共有、漏えいが容易に（ウェブにアップロード）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594EEC-6351-4E3C-8E70-59BF3ED29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3726DC-B0B7-4B61-B099-8B88DC62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06D8ED58-8CE1-4E34-9DB4-79EEA250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著作権</a:t>
            </a:r>
            <a:r>
              <a:rPr lang="en-US" altLang="ja-JP" dirty="0"/>
              <a:t>(copyright)</a:t>
            </a:r>
            <a:r>
              <a:rPr lang="ja-JP" altLang="en-US" dirty="0"/>
              <a:t>って？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E5B79A-1796-449F-976F-26A363ECBBE8}"/>
              </a:ext>
            </a:extLst>
          </p:cNvPr>
          <p:cNvSpPr/>
          <p:nvPr/>
        </p:nvSpPr>
        <p:spPr>
          <a:xfrm>
            <a:off x="3470365" y="5306745"/>
            <a:ext cx="5342709" cy="870218"/>
          </a:xfrm>
          <a:prstGeom prst="rect">
            <a:avLst/>
          </a:prstGeom>
          <a:solidFill>
            <a:srgbClr val="972109"/>
          </a:solidFill>
          <a:ln w="25400" cap="flat" cmpd="sng" algn="ctr">
            <a:solidFill>
              <a:sysClr val="window" lastClr="FFFFFF"/>
            </a:solidFill>
            <a:prstDash val="solid"/>
          </a:ln>
          <a:effectLst>
            <a:outerShdw blurRad="38100" dist="12700" dir="5400000" rotWithShape="0">
              <a:srgbClr val="000000">
                <a:alpha val="15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著作権について知り、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Book Antiqua"/>
              <a:ea typeface="HGS明朝E" panose="02020900000000000000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Book Antiqua"/>
                <a:ea typeface="HGS明朝E" panose="02020900000000000000" pitchFamily="18" charset="-128"/>
                <a:cs typeface="+mn-cs"/>
              </a:rPr>
              <a:t>自分の権利を守ろう</a:t>
            </a:r>
          </a:p>
        </p:txBody>
      </p:sp>
    </p:spTree>
    <p:extLst>
      <p:ext uri="{BB962C8B-B14F-4D97-AF65-F5344CB8AC3E}">
        <p14:creationId xmlns:p14="http://schemas.microsoft.com/office/powerpoint/2010/main" val="2723684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EBE2FA2-8F77-48AD-833A-7474205D5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2336FAC-13D6-49BD-9F05-1D58E809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36685DEE-013A-4EC5-BFE2-EF72260E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著作権が適用されるもの</a:t>
            </a:r>
            <a:endParaRPr kumimoji="1" lang="ja-JP" altLang="en-US" dirty="0"/>
          </a:p>
        </p:txBody>
      </p:sp>
      <p:pic>
        <p:nvPicPr>
          <p:cNvPr id="6" name="table">
            <a:extLst>
              <a:ext uri="{FF2B5EF4-FFF2-40B4-BE49-F238E27FC236}">
                <a16:creationId xmlns:a16="http://schemas.microsoft.com/office/drawing/2014/main" id="{903BA44B-CD89-4C83-BAF2-DCFED426C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247" y="2253792"/>
            <a:ext cx="7747000" cy="265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4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902CCF5-9D33-44E9-ACC9-2BC44B1FE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CRIC</a:t>
            </a:r>
            <a:r>
              <a:rPr lang="ja-JP" altLang="en-US" dirty="0"/>
              <a:t>のトップページにアクセス</a:t>
            </a:r>
            <a:endParaRPr lang="en-US" altLang="ja-JP" dirty="0"/>
          </a:p>
          <a:p>
            <a:pPr lvl="1"/>
            <a:r>
              <a:rPr lang="en-US" altLang="ja-JP" dirty="0"/>
              <a:t>http://cric.or.jp/index.html</a:t>
            </a:r>
          </a:p>
          <a:p>
            <a:r>
              <a:rPr lang="ja-JP" altLang="en-US" dirty="0"/>
              <a:t>出版物・</a:t>
            </a:r>
            <a:r>
              <a:rPr lang="en-US" altLang="ja-JP" dirty="0"/>
              <a:t>DVD</a:t>
            </a:r>
            <a:r>
              <a:rPr lang="ja-JP" altLang="en-US" dirty="0"/>
              <a:t>のご案内から著作権パンフレットへ</a:t>
            </a:r>
            <a:endParaRPr lang="en-US" altLang="ja-JP" dirty="0"/>
          </a:p>
          <a:p>
            <a:r>
              <a:rPr lang="en-US" altLang="ja-JP" dirty="0"/>
              <a:t>1.</a:t>
            </a:r>
            <a:r>
              <a:rPr lang="ja-JP" altLang="en-US" dirty="0"/>
              <a:t>著作権って何？</a:t>
            </a:r>
            <a:r>
              <a:rPr lang="en-US" altLang="ja-JP" dirty="0"/>
              <a:t>pdf</a:t>
            </a:r>
            <a:r>
              <a:rPr lang="ja-JP" altLang="en-US" dirty="0"/>
              <a:t>を見る</a:t>
            </a:r>
            <a:endParaRPr lang="en-US" altLang="ja-JP" dirty="0"/>
          </a:p>
          <a:p>
            <a:endParaRPr lang="ja-JP" altLang="en-US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405D28-FC45-4D53-B855-EB07A4B2D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EF82C3-9E2F-4893-BD16-DD7DD523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94E90428-FDDA-4ACC-AEB6-A90A77AEC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著作権パンフレットの講読会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5CCB411-1F08-42B6-9EB1-11FCA8C28D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558" y="3890449"/>
            <a:ext cx="3020125" cy="264405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7" name="角丸四角形吹き出し 7">
            <a:extLst>
              <a:ext uri="{FF2B5EF4-FFF2-40B4-BE49-F238E27FC236}">
                <a16:creationId xmlns:a16="http://schemas.microsoft.com/office/drawing/2014/main" id="{CDF895D9-E91A-4734-BCCA-97697085AD62}"/>
              </a:ext>
            </a:extLst>
          </p:cNvPr>
          <p:cNvSpPr/>
          <p:nvPr/>
        </p:nvSpPr>
        <p:spPr>
          <a:xfrm>
            <a:off x="6059989" y="5006070"/>
            <a:ext cx="2483023" cy="612648"/>
          </a:xfrm>
          <a:prstGeom prst="wedgeRoundRectCallout">
            <a:avLst>
              <a:gd name="adj1" fmla="val -51014"/>
              <a:gd name="adj2" fmla="val 12433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2000" dirty="0"/>
              <a:t>pdf</a:t>
            </a:r>
            <a:r>
              <a:rPr kumimoji="1" lang="ja-JP" altLang="en-US" sz="2000" dirty="0"/>
              <a:t>で見る</a:t>
            </a:r>
          </a:p>
        </p:txBody>
      </p:sp>
    </p:spTree>
    <p:extLst>
      <p:ext uri="{BB962C8B-B14F-4D97-AF65-F5344CB8AC3E}">
        <p14:creationId xmlns:p14="http://schemas.microsoft.com/office/powerpoint/2010/main" val="4152723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18709DE-42E9-4FC6-B364-44AF86E21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著作物</a:t>
            </a:r>
            <a:endParaRPr kumimoji="1" lang="en-US" altLang="ja-JP" dirty="0"/>
          </a:p>
          <a:p>
            <a:pPr lvl="1"/>
            <a:r>
              <a:rPr lang="ja-JP" altLang="en-US" dirty="0"/>
              <a:t>著作権が発生する独創的なモノ</a:t>
            </a:r>
            <a:endParaRPr lang="en-US" altLang="ja-JP" dirty="0"/>
          </a:p>
          <a:p>
            <a:pPr lvl="1"/>
            <a:r>
              <a:rPr kumimoji="1" lang="ja-JP" altLang="en-US" dirty="0"/>
              <a:t>著作物の例</a:t>
            </a:r>
            <a:endParaRPr kumimoji="1" lang="en-US" altLang="ja-JP" dirty="0"/>
          </a:p>
          <a:p>
            <a:pPr lvl="2"/>
            <a:r>
              <a:rPr lang="ja-JP" altLang="en-US" dirty="0"/>
              <a:t>絵、小説、本、オブジェクト、とそれらのデザイン</a:t>
            </a:r>
            <a:endParaRPr lang="en-US" altLang="ja-JP" dirty="0"/>
          </a:p>
          <a:p>
            <a:pPr lvl="1"/>
            <a:r>
              <a:rPr kumimoji="1" lang="ja-JP" altLang="en-US" dirty="0"/>
              <a:t>著作物でない例</a:t>
            </a:r>
            <a:endParaRPr kumimoji="1" lang="en-US" altLang="ja-JP" dirty="0"/>
          </a:p>
          <a:p>
            <a:pPr lvl="2"/>
            <a:r>
              <a:rPr lang="ja-JP" altLang="en-US" dirty="0"/>
              <a:t>法令、アイデア</a:t>
            </a:r>
            <a:r>
              <a:rPr lang="en-US" altLang="ja-JP" dirty="0"/>
              <a:t>(</a:t>
            </a:r>
            <a:r>
              <a:rPr lang="ja-JP" altLang="en-US" dirty="0"/>
              <a:t>形になっていないもの</a:t>
            </a:r>
            <a:r>
              <a:rPr lang="en-US" altLang="ja-JP" dirty="0"/>
              <a:t>)</a:t>
            </a:r>
          </a:p>
          <a:p>
            <a:r>
              <a:rPr kumimoji="1" lang="ja-JP" altLang="en-US" dirty="0"/>
              <a:t>著作権</a:t>
            </a:r>
            <a:endParaRPr kumimoji="1" lang="en-US" altLang="ja-JP" dirty="0"/>
          </a:p>
          <a:p>
            <a:pPr lvl="1"/>
            <a:r>
              <a:rPr lang="ja-JP" altLang="en-US" dirty="0"/>
              <a:t>著作物を作ると勝手に発生する権利</a:t>
            </a:r>
            <a:endParaRPr lang="en-US" altLang="ja-JP" dirty="0"/>
          </a:p>
          <a:p>
            <a:pPr lvl="1"/>
            <a:r>
              <a:rPr kumimoji="1" lang="ja-JP" altLang="en-US" dirty="0"/>
              <a:t>著作者人格権</a:t>
            </a:r>
            <a:endParaRPr kumimoji="1" lang="en-US" altLang="ja-JP" dirty="0"/>
          </a:p>
          <a:p>
            <a:pPr lvl="2"/>
            <a:r>
              <a:rPr lang="ja-JP" altLang="en-US" dirty="0"/>
              <a:t>著作者</a:t>
            </a:r>
            <a:r>
              <a:rPr kumimoji="1" lang="ja-JP" altLang="en-US" dirty="0"/>
              <a:t>が作ったというアイデンティティを守る</a:t>
            </a:r>
            <a:endParaRPr kumimoji="1" lang="en-US" altLang="ja-JP" dirty="0"/>
          </a:p>
          <a:p>
            <a:pPr lvl="1"/>
            <a:r>
              <a:rPr lang="ja-JP" altLang="en-US" dirty="0"/>
              <a:t>財産権</a:t>
            </a:r>
            <a:endParaRPr lang="en-US" altLang="ja-JP" dirty="0"/>
          </a:p>
          <a:p>
            <a:pPr lvl="2"/>
            <a:r>
              <a:rPr lang="ja-JP" altLang="en-US" dirty="0"/>
              <a:t>著作物により発生する金銭的な利益とその機会を守る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27C3E2-786C-432B-8D20-99EDFA5AB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33438A-E432-478E-B2D7-3BC8F3D59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E78A14E-434E-4DAC-BA1D-BA983C640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著作権パンフレットをまとめると</a:t>
            </a:r>
            <a:r>
              <a:rPr lang="en-US" altLang="ja-JP" dirty="0"/>
              <a:t>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6173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ED6CFAE-B263-4088-9AEE-59F27502E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権利の利用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33C689E-1F7C-46B3-B7A1-420F626B76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BA594BC-131E-4F71-B2F7-5F68FAF30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5E4E493-321E-4150-BE63-54631CA3B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86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>
            <a:extLst>
              <a:ext uri="{FF2B5EF4-FFF2-40B4-BE49-F238E27FC236}">
                <a16:creationId xmlns:a16="http://schemas.microsoft.com/office/drawing/2014/main" id="{18FF1948-3FC4-4334-B6D9-6702BCAD06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6733884"/>
              </p:ext>
            </p:extLst>
          </p:nvPr>
        </p:nvGraphicFramePr>
        <p:xfrm>
          <a:off x="698499" y="1798638"/>
          <a:ext cx="7756263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926">
                  <a:extLst>
                    <a:ext uri="{9D8B030D-6E8A-4147-A177-3AD203B41FA5}">
                      <a16:colId xmlns:a16="http://schemas.microsoft.com/office/drawing/2014/main" val="349364748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714242124"/>
                    </a:ext>
                  </a:extLst>
                </a:gridCol>
                <a:gridCol w="3644637">
                  <a:extLst>
                    <a:ext uri="{9D8B030D-6E8A-4147-A177-3AD203B41FA5}">
                      <a16:colId xmlns:a16="http://schemas.microsoft.com/office/drawing/2014/main" val="1853941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権利の名前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申請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概要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540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/>
                        <a:t>特許権</a:t>
                      </a:r>
                      <a:endParaRPr kumimoji="1" lang="en-US" alt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特許局に申請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発明品の知的財産権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1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/>
                        <a:t>実用新案権</a:t>
                      </a:r>
                      <a:endParaRPr lang="en-US" alt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特許局に申請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組み合わせの知的財産権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4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商標権</a:t>
                      </a:r>
                      <a:endParaRPr kumimoji="1" lang="en-US" alt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特許局に申請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商品に対する知的財産権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146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意匠権</a:t>
                      </a:r>
                      <a:endParaRPr kumimoji="1" lang="en-US" alt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特許局に申請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デザインに対する財産権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16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/>
                        <a:t>著作権</a:t>
                      </a:r>
                      <a:endParaRPr lang="en-US" alt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自然発生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著作物に対する人格権</a:t>
                      </a:r>
                      <a:r>
                        <a:rPr kumimoji="1" lang="en-US" altLang="ja-JP"/>
                        <a:t>/</a:t>
                      </a:r>
                      <a:r>
                        <a:rPr kumimoji="1" lang="ja-JP" altLang="en-US"/>
                        <a:t>財産権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733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/>
                        <a:t>肖像権</a:t>
                      </a:r>
                      <a:endParaRPr kumimoji="1" lang="en-US" altLang="ja-JP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自然発生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肖像に帰属する人権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231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/>
                        <a:t>パブリシティー権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自然発生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/>
                        <a:t>肖像権の中の財産権の一つ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619194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A901F7-0E7A-4375-81AA-2082F4D6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AA39B64-75F4-428C-839F-658B798D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5156AB54-D1B5-485E-AF7C-D569CD279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様々な権利</a:t>
            </a:r>
          </a:p>
        </p:txBody>
      </p:sp>
    </p:spTree>
    <p:extLst>
      <p:ext uri="{BB962C8B-B14F-4D97-AF65-F5344CB8AC3E}">
        <p14:creationId xmlns:p14="http://schemas.microsoft.com/office/powerpoint/2010/main" val="1996248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AD61BA0-462F-45ED-9438-8A0CF87B7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778897"/>
            <a:ext cx="7745505" cy="3347265"/>
          </a:xfrm>
        </p:spPr>
        <p:txBody>
          <a:bodyPr>
            <a:normAutofit/>
          </a:bodyPr>
          <a:lstStyle/>
          <a:p>
            <a:r>
              <a:rPr lang="ja-JP" altLang="en-US"/>
              <a:t>サイト</a:t>
            </a:r>
            <a:endParaRPr lang="en-US" altLang="ja-JP"/>
          </a:p>
          <a:p>
            <a:pPr lvl="1"/>
            <a:r>
              <a:rPr lang="en-US" altLang="ja-JP">
                <a:hlinkClick r:id="rId2"/>
              </a:rPr>
              <a:t>https://www.jpo.go.jp/</a:t>
            </a:r>
            <a:endParaRPr lang="en-US" altLang="ja-JP"/>
          </a:p>
          <a:p>
            <a:endParaRPr kumimoji="1" lang="en-US" altLang="ja-JP"/>
          </a:p>
          <a:p>
            <a:r>
              <a:rPr kumimoji="1" lang="ja-JP" altLang="en-US"/>
              <a:t>扱うもの</a:t>
            </a:r>
            <a:endParaRPr kumimoji="1" lang="en-US" altLang="ja-JP"/>
          </a:p>
          <a:p>
            <a:pPr lvl="1"/>
            <a:r>
              <a:rPr kumimoji="1" lang="ja-JP" altLang="en-US"/>
              <a:t>発明：</a:t>
            </a:r>
            <a:r>
              <a:rPr kumimoji="1" lang="en-US" altLang="ja-JP"/>
              <a:t>		</a:t>
            </a:r>
            <a:r>
              <a:rPr kumimoji="1" lang="ja-JP" altLang="en-US"/>
              <a:t>独自の技術</a:t>
            </a:r>
            <a:endParaRPr kumimoji="1" lang="en-US" altLang="ja-JP"/>
          </a:p>
          <a:p>
            <a:pPr lvl="1"/>
            <a:r>
              <a:rPr lang="ja-JP" altLang="en-US"/>
              <a:t>実用新案：</a:t>
            </a:r>
            <a:r>
              <a:rPr lang="en-US" altLang="ja-JP"/>
              <a:t>	</a:t>
            </a:r>
            <a:r>
              <a:rPr lang="ja-JP" altLang="en-US"/>
              <a:t>既存のものを独自に組み合わせたもの</a:t>
            </a:r>
            <a:endParaRPr lang="en-US" altLang="ja-JP"/>
          </a:p>
          <a:p>
            <a:pPr lvl="1"/>
            <a:r>
              <a:rPr lang="ja-JP" altLang="en-US"/>
              <a:t>意匠：</a:t>
            </a:r>
            <a:r>
              <a:rPr lang="en-US" altLang="ja-JP"/>
              <a:t>		</a:t>
            </a:r>
            <a:r>
              <a:rPr lang="ja-JP" altLang="en-US"/>
              <a:t>独自のデザイン</a:t>
            </a:r>
            <a:endParaRPr lang="en-US" altLang="ja-JP"/>
          </a:p>
          <a:p>
            <a:pPr lvl="1"/>
            <a:r>
              <a:rPr kumimoji="1" lang="ja-JP" altLang="en-US"/>
              <a:t>商標：</a:t>
            </a:r>
            <a:r>
              <a:rPr kumimoji="1" lang="en-US" altLang="ja-JP"/>
              <a:t>		</a:t>
            </a:r>
            <a:r>
              <a:rPr kumimoji="1" lang="ja-JP" altLang="en-US"/>
              <a:t>独自の商品</a:t>
            </a:r>
            <a:r>
              <a:rPr kumimoji="1" lang="en-US" altLang="ja-JP"/>
              <a:t>/</a:t>
            </a:r>
            <a:r>
              <a:rPr kumimoji="1" lang="ja-JP" altLang="en-US"/>
              <a:t>サービス</a:t>
            </a:r>
            <a:endParaRPr kumimoji="1" lang="en-US" altLang="ja-JP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3FECD7-02A8-4BAE-B191-1E563789F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A5C657-FE6E-4164-9E32-36886FEA5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1E9FAC7-67AB-4C3B-85C2-296347BA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特許庁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A86672-03A6-474F-9730-284EBBA4D2C6}"/>
              </a:ext>
            </a:extLst>
          </p:cNvPr>
          <p:cNvSpPr/>
          <p:nvPr/>
        </p:nvSpPr>
        <p:spPr>
          <a:xfrm>
            <a:off x="1327474" y="1694017"/>
            <a:ext cx="6478292" cy="97298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>
                <a:solidFill>
                  <a:srgbClr val="6B0920"/>
                </a:solidFill>
              </a:rPr>
              <a:t>発明や意匠などの工業所有権を取り扱う</a:t>
            </a:r>
            <a:endParaRPr kumimoji="1" lang="en-US" altLang="ja-JP" sz="2400" b="1">
              <a:solidFill>
                <a:srgbClr val="6B0920"/>
              </a:solidFill>
            </a:endParaRPr>
          </a:p>
          <a:p>
            <a:pPr algn="ctr"/>
            <a:r>
              <a:rPr kumimoji="1" lang="ja-JP" altLang="en-US" sz="2400" b="1">
                <a:solidFill>
                  <a:srgbClr val="6B0920"/>
                </a:solidFill>
              </a:rPr>
              <a:t>経済産業省の外局</a:t>
            </a:r>
            <a:endParaRPr kumimoji="1" lang="ja-JP" altLang="en-US" sz="2400" b="1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9398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DECB9E4-07B4-480E-8867-8E526412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メリット</a:t>
            </a:r>
            <a:endParaRPr kumimoji="1" lang="en-US" altLang="ja-JP"/>
          </a:p>
          <a:p>
            <a:pPr lvl="1"/>
            <a:r>
              <a:rPr lang="ja-JP" altLang="en-US"/>
              <a:t>他の人が利用したときにパテント（利用料）が入る</a:t>
            </a:r>
            <a:endParaRPr lang="en-US" altLang="ja-JP"/>
          </a:p>
          <a:p>
            <a:r>
              <a:rPr kumimoji="1" lang="ja-JP" altLang="en-US"/>
              <a:t>デメリット</a:t>
            </a:r>
            <a:endParaRPr kumimoji="1" lang="en-US" altLang="ja-JP"/>
          </a:p>
          <a:p>
            <a:pPr lvl="1"/>
            <a:r>
              <a:rPr lang="ja-JP" altLang="en-US"/>
              <a:t>その技術が広く知れ渡る</a:t>
            </a:r>
            <a:endParaRPr lang="en-US" altLang="ja-JP"/>
          </a:p>
          <a:p>
            <a:pPr lvl="1"/>
            <a:r>
              <a:rPr lang="ja-JP" altLang="en-US"/>
              <a:t>権利が切れた後は無償になる</a:t>
            </a:r>
            <a:endParaRPr lang="en-US" altLang="ja-JP"/>
          </a:p>
          <a:p>
            <a:endParaRPr kumimoji="1" lang="en-US" altLang="ja-JP"/>
          </a:p>
          <a:p>
            <a:r>
              <a:rPr kumimoji="1" lang="ja-JP" altLang="en-US"/>
              <a:t>実際に提出されている権利を確認するには？</a:t>
            </a:r>
            <a:endParaRPr kumimoji="1" lang="en-US" altLang="ja-JP"/>
          </a:p>
          <a:p>
            <a:pPr lvl="1"/>
            <a:r>
              <a:rPr lang="en-US" altLang="ja-JP"/>
              <a:t>J-PlatPat</a:t>
            </a:r>
            <a:r>
              <a:rPr lang="ja-JP" altLang="en-US"/>
              <a:t>で検索</a:t>
            </a:r>
            <a:endParaRPr lang="en-US" altLang="ja-JP"/>
          </a:p>
          <a:p>
            <a:pPr lvl="2"/>
            <a:r>
              <a:rPr lang="en-US" altLang="ja-JP">
                <a:hlinkClick r:id="rId2"/>
              </a:rPr>
              <a:t>https://www.j-platpat.inpit.go.jp/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5A4994-248F-459B-BEC8-5CA125054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570960-CDFF-47B0-B6A5-E1626B52B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18FD806A-F834-45E3-8352-19FCC6856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所有権を示すメリットデメリット</a:t>
            </a:r>
          </a:p>
        </p:txBody>
      </p:sp>
    </p:spTree>
    <p:extLst>
      <p:ext uri="{BB962C8B-B14F-4D97-AF65-F5344CB8AC3E}">
        <p14:creationId xmlns:p14="http://schemas.microsoft.com/office/powerpoint/2010/main" val="610228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53655F2-82CB-4EDA-8E1B-C22E5C702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000" b="1"/>
              <a:t>自身の権利の確認</a:t>
            </a:r>
            <a:endParaRPr kumimoji="1" lang="en-US" altLang="ja-JP" sz="2000" b="1"/>
          </a:p>
          <a:p>
            <a:pPr lvl="1">
              <a:spcAft>
                <a:spcPts val="600"/>
              </a:spcAft>
            </a:pPr>
            <a:r>
              <a:rPr lang="ja-JP" altLang="en-US" sz="2000"/>
              <a:t>自身が持つ権利とその範囲について確認する</a:t>
            </a:r>
            <a:endParaRPr kumimoji="1" lang="en-US" altLang="ja-JP" sz="2000"/>
          </a:p>
          <a:p>
            <a:r>
              <a:rPr lang="ja-JP" altLang="en-US" sz="2000" b="1"/>
              <a:t>相手の実施状況の確認</a:t>
            </a:r>
            <a:endParaRPr lang="en-US" altLang="ja-JP" sz="2000" b="1"/>
          </a:p>
          <a:p>
            <a:pPr lvl="1">
              <a:spcAft>
                <a:spcPts val="600"/>
              </a:spcAft>
            </a:pPr>
            <a:r>
              <a:rPr lang="ja-JP" altLang="en-US" sz="2000"/>
              <a:t>実施状況や証拠の確保</a:t>
            </a:r>
            <a:endParaRPr kumimoji="1" lang="en-US" altLang="ja-JP" sz="2000"/>
          </a:p>
          <a:p>
            <a:r>
              <a:rPr lang="ja-JP" altLang="en-US" sz="2000" b="1"/>
              <a:t>侵害されているか確認</a:t>
            </a:r>
            <a:endParaRPr lang="en-US" altLang="ja-JP" sz="2000" b="1"/>
          </a:p>
          <a:p>
            <a:pPr lvl="1">
              <a:spcAft>
                <a:spcPts val="600"/>
              </a:spcAft>
            </a:pPr>
            <a:r>
              <a:rPr kumimoji="1" lang="ja-JP" altLang="en-US" sz="2000"/>
              <a:t>弁理士や弁護士を付けて検証</a:t>
            </a:r>
            <a:endParaRPr kumimoji="1" lang="en-US" altLang="ja-JP" sz="2000"/>
          </a:p>
          <a:p>
            <a:r>
              <a:rPr kumimoji="1" lang="ja-JP" altLang="en-US" sz="2000" b="1"/>
              <a:t>警告</a:t>
            </a:r>
            <a:endParaRPr kumimoji="1" lang="en-US" altLang="ja-JP" sz="2000" b="1"/>
          </a:p>
          <a:p>
            <a:pPr lvl="1">
              <a:spcAft>
                <a:spcPts val="600"/>
              </a:spcAft>
            </a:pPr>
            <a:r>
              <a:rPr lang="ja-JP" altLang="en-US" sz="2000"/>
              <a:t>相手に警告を書面で提出</a:t>
            </a:r>
            <a:endParaRPr lang="en-US" altLang="ja-JP" sz="2000"/>
          </a:p>
          <a:p>
            <a:r>
              <a:rPr kumimoji="1" lang="ja-JP" altLang="en-US" sz="2000" b="1"/>
              <a:t>法的処置</a:t>
            </a:r>
            <a:endParaRPr kumimoji="1" lang="en-US" altLang="ja-JP" sz="2000" b="1"/>
          </a:p>
          <a:p>
            <a:pPr lvl="1"/>
            <a:r>
              <a:rPr lang="ja-JP" altLang="en-US" sz="2000"/>
              <a:t>裁判所、仲裁センターなどを通して訴訟</a:t>
            </a:r>
            <a:r>
              <a:rPr lang="en-US" altLang="ja-JP" sz="2000"/>
              <a:t>/</a:t>
            </a:r>
            <a:r>
              <a:rPr lang="ja-JP" altLang="en-US" sz="2000"/>
              <a:t>和解</a:t>
            </a:r>
            <a:endParaRPr kumimoji="1" lang="ja-JP" altLang="en-US" sz="200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B05D81-D2AE-4505-A93E-42B78E78A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405741A-82B4-4C6A-9179-9DEB2CCA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55C31952-07D9-4F5A-8EEC-62FAF6CF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権利を侵害された場合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489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C0C5D31-5757-4999-8AAD-EF7AFDA6E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>
                    <a:lumMod val="75000"/>
                  </a:schemeClr>
                </a:solidFill>
              </a:rPr>
              <a:t>4/11 </a:t>
            </a:r>
            <a:r>
              <a:rPr kumimoji="1" lang="ja-JP" altLang="en-US" dirty="0">
                <a:solidFill>
                  <a:schemeClr val="accent6">
                    <a:lumMod val="75000"/>
                  </a:schemeClr>
                </a:solidFill>
              </a:rPr>
              <a:t>授業概要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</a:rPr>
              <a:t>4/18 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ファイルシステム</a:t>
            </a:r>
            <a:endParaRPr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>
                    <a:lumMod val="75000"/>
                  </a:schemeClr>
                </a:solidFill>
              </a:rPr>
              <a:t>4/25 </a:t>
            </a:r>
            <a:r>
              <a:rPr kumimoji="1" lang="ja-JP" altLang="en-US" dirty="0">
                <a:solidFill>
                  <a:schemeClr val="accent6">
                    <a:lumMod val="75000"/>
                  </a:schemeClr>
                </a:solidFill>
              </a:rPr>
              <a:t>メール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>
                <a:solidFill>
                  <a:schemeClr val="accent6">
                    <a:lumMod val="75000"/>
                  </a:schemeClr>
                </a:solidFill>
              </a:rPr>
              <a:t>5/9 </a:t>
            </a:r>
            <a:r>
              <a:rPr lang="ja-JP" altLang="en-US" dirty="0">
                <a:solidFill>
                  <a:schemeClr val="accent6">
                    <a:lumMod val="75000"/>
                  </a:schemeClr>
                </a:solidFill>
              </a:rPr>
              <a:t>インターネット</a:t>
            </a:r>
            <a:endParaRPr lang="en-US" altLang="ja-JP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>
                    <a:lumMod val="75000"/>
                  </a:schemeClr>
                </a:solidFill>
              </a:rPr>
              <a:t>5/16 </a:t>
            </a:r>
            <a:r>
              <a:rPr kumimoji="1" lang="ja-JP" altLang="en-US" dirty="0">
                <a:solidFill>
                  <a:schemeClr val="accent6">
                    <a:lumMod val="75000"/>
                  </a:schemeClr>
                </a:solidFill>
              </a:rPr>
              <a:t>復習＋情報検索</a:t>
            </a:r>
            <a:endParaRPr kumimoji="1" lang="en-US" altLang="ja-JP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dirty="0">
                <a:solidFill>
                  <a:srgbClr val="FF0000"/>
                </a:solidFill>
              </a:rPr>
              <a:t>5/23</a:t>
            </a:r>
            <a:r>
              <a:rPr lang="ja-JP" altLang="en-US" dirty="0">
                <a:solidFill>
                  <a:srgbClr val="FF0000"/>
                </a:solidFill>
              </a:rPr>
              <a:t> 著作権</a:t>
            </a:r>
            <a:endParaRPr lang="en-US" altLang="ja-JP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5/30 </a:t>
            </a:r>
            <a:r>
              <a:rPr kumimoji="1" lang="ja-JP" altLang="en-US" dirty="0"/>
              <a:t>情報倫理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6/06 Word (1/2)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6/13 Word</a:t>
            </a:r>
            <a:r>
              <a:rPr lang="en-US" altLang="ja-JP" dirty="0"/>
              <a:t> (2/2)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6/20 Excel (1/2)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6/27 Excel</a:t>
            </a:r>
            <a:r>
              <a:rPr lang="en-US" altLang="ja-JP" dirty="0"/>
              <a:t> (2/2)</a:t>
            </a: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7/04 PowerPoint (1/2)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7/11 PowerPoint (2/2)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/>
              <a:t>7/18</a:t>
            </a:r>
            <a:r>
              <a:rPr lang="ja-JP" altLang="en-US" dirty="0"/>
              <a:t>総合発展課題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X/X</a:t>
            </a:r>
            <a:r>
              <a:rPr lang="ja-JP" altLang="en-US" dirty="0"/>
              <a:t> 期末試験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88E2D26-3982-4AC8-BF00-598C766C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E13626-9F37-4F07-8EBE-C5A2181B4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E204192B-D2B8-4CDB-9608-99877A127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授業スケジュール</a:t>
            </a:r>
          </a:p>
        </p:txBody>
      </p:sp>
    </p:spTree>
    <p:extLst>
      <p:ext uri="{BB962C8B-B14F-4D97-AF65-F5344CB8AC3E}">
        <p14:creationId xmlns:p14="http://schemas.microsoft.com/office/powerpoint/2010/main" val="1429613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42E4648-C120-442A-AE19-60C1CA178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特許は国ごとに申請する必要がある</a:t>
            </a:r>
            <a:endParaRPr kumimoji="1" lang="en-US" altLang="ja-JP"/>
          </a:p>
          <a:p>
            <a:pPr lvl="1"/>
            <a:r>
              <a:rPr kumimoji="1" lang="ja-JP" altLang="en-US"/>
              <a:t>例：日本でのみ申請した場合</a:t>
            </a:r>
            <a:endParaRPr kumimoji="1" lang="en-US" altLang="ja-JP"/>
          </a:p>
          <a:p>
            <a:pPr lvl="2"/>
            <a:r>
              <a:rPr lang="ja-JP" altLang="en-US"/>
              <a:t>日本と同じ内容を海外で他人に申請される</a:t>
            </a:r>
            <a:endParaRPr lang="en-US" altLang="ja-JP"/>
          </a:p>
          <a:p>
            <a:pPr lvl="2"/>
            <a:r>
              <a:rPr lang="ja-JP" altLang="en-US"/>
              <a:t>その国に進出したとき、自分が特許侵害したことに</a:t>
            </a:r>
            <a:endParaRPr lang="en-US" altLang="ja-JP"/>
          </a:p>
          <a:p>
            <a:endParaRPr kumimoji="1" lang="en-US" altLang="ja-JP"/>
          </a:p>
          <a:p>
            <a:r>
              <a:rPr lang="ja-JP" altLang="en-US"/>
              <a:t>対策</a:t>
            </a:r>
            <a:endParaRPr lang="en-US" altLang="ja-JP"/>
          </a:p>
          <a:p>
            <a:pPr lvl="1"/>
            <a:r>
              <a:rPr lang="ja-JP" altLang="en-US"/>
              <a:t>特許や商標登録する直前までばれないようにする</a:t>
            </a:r>
          </a:p>
          <a:p>
            <a:pPr lvl="1"/>
            <a:r>
              <a:rPr lang="ja-JP" altLang="en-US"/>
              <a:t>将来的に利用するであろう国、地域で登録する</a:t>
            </a:r>
          </a:p>
          <a:p>
            <a:pPr lvl="1"/>
            <a:r>
              <a:rPr lang="ja-JP" altLang="en-US"/>
              <a:t>権利侵害されたらその国の弁護士を雇って戦う</a:t>
            </a:r>
          </a:p>
          <a:p>
            <a:pPr lvl="1"/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16A066-3637-4597-A764-E987D66D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E4EA4E-7C03-4954-9394-EAA5E922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002C2510-1D03-4396-BE78-ABEDD8B16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よくある問題：国内と国外</a:t>
            </a:r>
          </a:p>
        </p:txBody>
      </p:sp>
    </p:spTree>
    <p:extLst>
      <p:ext uri="{BB962C8B-B14F-4D97-AF65-F5344CB8AC3E}">
        <p14:creationId xmlns:p14="http://schemas.microsoft.com/office/powerpoint/2010/main" val="1597716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4512FF4A-15C4-4896-8664-FF5C235F7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981325"/>
            <a:ext cx="7745505" cy="3144837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/>
              <a:t>壁紙にする</a:t>
            </a:r>
            <a:endParaRPr lang="en-US" altLang="ja-JP"/>
          </a:p>
          <a:p>
            <a:pPr lvl="1"/>
            <a:r>
              <a:rPr lang="ja-JP" altLang="en-US"/>
              <a:t>合法、個人利用であるし、お金も発生していない</a:t>
            </a:r>
            <a:endParaRPr lang="en-US" altLang="ja-JP"/>
          </a:p>
          <a:p>
            <a:r>
              <a:rPr lang="ja-JP" altLang="en-US"/>
              <a:t>自分が書いた絵だと主張する</a:t>
            </a:r>
            <a:endParaRPr lang="en-US" altLang="ja-JP"/>
          </a:p>
          <a:p>
            <a:pPr lvl="1"/>
            <a:r>
              <a:rPr lang="ja-JP" altLang="en-US" b="1">
                <a:solidFill>
                  <a:srgbClr val="C8103D"/>
                </a:solidFill>
              </a:rPr>
              <a:t>違法</a:t>
            </a:r>
            <a:r>
              <a:rPr lang="ja-JP" altLang="en-US"/>
              <a:t>、著作権人格権の氏名表示権を侵害している</a:t>
            </a:r>
            <a:endParaRPr lang="en-US" altLang="ja-JP"/>
          </a:p>
          <a:p>
            <a:r>
              <a:rPr lang="ja-JP" altLang="en-US"/>
              <a:t>シャツにプリントして売る</a:t>
            </a:r>
            <a:endParaRPr lang="en-US" altLang="ja-JP"/>
          </a:p>
          <a:p>
            <a:pPr lvl="1"/>
            <a:r>
              <a:rPr lang="ja-JP" altLang="en-US" b="1">
                <a:solidFill>
                  <a:srgbClr val="C8103D"/>
                </a:solidFill>
              </a:rPr>
              <a:t>違法</a:t>
            </a:r>
            <a:r>
              <a:rPr lang="ja-JP" altLang="en-US"/>
              <a:t>、著作物によって発生した金銭は著作者に所有権がある</a:t>
            </a:r>
            <a:endParaRPr lang="en-US" altLang="ja-JP"/>
          </a:p>
          <a:p>
            <a:r>
              <a:rPr lang="ja-JP" altLang="en-US"/>
              <a:t>コピーして友達に送る</a:t>
            </a:r>
            <a:endParaRPr lang="en-US" altLang="ja-JP"/>
          </a:p>
          <a:p>
            <a:pPr lvl="1"/>
            <a:r>
              <a:rPr lang="ja-JP" altLang="en-US" b="1">
                <a:solidFill>
                  <a:srgbClr val="C8103D"/>
                </a:solidFill>
              </a:rPr>
              <a:t>違法</a:t>
            </a:r>
            <a:r>
              <a:rPr lang="ja-JP" altLang="en-US"/>
              <a:t>、公表し配る権利は著作者にある</a:t>
            </a:r>
            <a:endParaRPr lang="en-US" altLang="ja-JP"/>
          </a:p>
          <a:p>
            <a:r>
              <a:rPr lang="ja-JP" altLang="en-US"/>
              <a:t>加工してオリジナルとして広める</a:t>
            </a:r>
            <a:endParaRPr lang="en-US" altLang="ja-JP"/>
          </a:p>
          <a:p>
            <a:pPr lvl="1"/>
            <a:r>
              <a:rPr lang="ja-JP" altLang="en-US" b="1">
                <a:solidFill>
                  <a:srgbClr val="C00000"/>
                </a:solidFill>
              </a:rPr>
              <a:t>違法</a:t>
            </a:r>
            <a:r>
              <a:rPr lang="ja-JP" altLang="en-US"/>
              <a:t>、</a:t>
            </a:r>
            <a:r>
              <a:rPr lang="en-US" altLang="ja-JP"/>
              <a:t>2</a:t>
            </a:r>
            <a:r>
              <a:rPr lang="ja-JP" altLang="en-US"/>
              <a:t>次創作に当たるので加工前の作者と要相談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9A3CDD1-8184-4E2E-B771-2E300A542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3F9FC9-1554-45C7-89D9-197C60CBC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49A8F1F9-EC58-490F-9BF6-35BF001D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よくある問題：</a:t>
            </a:r>
            <a:r>
              <a:rPr kumimoji="1" lang="en-US" altLang="ja-JP"/>
              <a:t>SNS</a:t>
            </a:r>
            <a:r>
              <a:rPr kumimoji="1" lang="ja-JP" altLang="en-US"/>
              <a:t>上の著作物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51DBD62-6729-422A-B420-9A813F3A236E}"/>
              </a:ext>
            </a:extLst>
          </p:cNvPr>
          <p:cNvSpPr/>
          <p:nvPr/>
        </p:nvSpPr>
        <p:spPr>
          <a:xfrm>
            <a:off x="1034232" y="1840063"/>
            <a:ext cx="7064777" cy="89228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rgbClr val="6B0920"/>
                </a:solidFill>
              </a:rPr>
              <a:t>Twitter</a:t>
            </a:r>
            <a:r>
              <a:rPr lang="ja-JP" altLang="en-US" sz="2400" dirty="0">
                <a:solidFill>
                  <a:srgbClr val="6B0920"/>
                </a:solidFill>
              </a:rPr>
              <a:t>に上げられてた絵を気に入っちゃった！</a:t>
            </a:r>
            <a:endParaRPr kumimoji="1" lang="ja-JP" altLang="en-US" sz="2400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129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896A49F-D58E-4A05-AD63-9F057E5A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179805"/>
            <a:ext cx="7745505" cy="2946357"/>
          </a:xfrm>
        </p:spPr>
        <p:txBody>
          <a:bodyPr/>
          <a:lstStyle/>
          <a:p>
            <a:r>
              <a:rPr kumimoji="1" lang="ja-JP" altLang="en-US"/>
              <a:t>必ずしも無料ではない</a:t>
            </a:r>
            <a:endParaRPr kumimoji="1" lang="en-US" altLang="ja-JP"/>
          </a:p>
          <a:p>
            <a:pPr lvl="1"/>
            <a:r>
              <a:rPr lang="ja-JP" altLang="en-US"/>
              <a:t>一部機能だけ無償提供</a:t>
            </a:r>
            <a:endParaRPr lang="en-US" altLang="ja-JP"/>
          </a:p>
          <a:p>
            <a:pPr lvl="1"/>
            <a:r>
              <a:rPr kumimoji="1" lang="ja-JP" altLang="en-US"/>
              <a:t>一定期間だけ無料</a:t>
            </a:r>
            <a:endParaRPr kumimoji="1" lang="en-US" altLang="ja-JP"/>
          </a:p>
          <a:p>
            <a:endParaRPr lang="en-US" altLang="ja-JP"/>
          </a:p>
          <a:p>
            <a:r>
              <a:rPr kumimoji="1" lang="ja-JP" altLang="en-US"/>
              <a:t>利用には制限がある</a:t>
            </a:r>
            <a:endParaRPr kumimoji="1" lang="en-US" altLang="ja-JP"/>
          </a:p>
          <a:p>
            <a:pPr lvl="1"/>
            <a:r>
              <a:rPr lang="ja-JP" altLang="en-US"/>
              <a:t>大抵は二次配布禁止、お金を取るの禁止</a:t>
            </a:r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ECCAAD-0AC2-4B76-B05B-572EDCD1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1DA40C8-0E04-47B5-8446-A193EFC4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56B1DCDC-5AC7-46D0-8745-5DB106CA2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フリーソフトはフリー</a:t>
            </a:r>
            <a:r>
              <a:rPr lang="en-US" altLang="ja-JP" dirty="0"/>
              <a:t>(</a:t>
            </a:r>
            <a:r>
              <a:rPr lang="ja-JP" altLang="en-US" dirty="0"/>
              <a:t>無料</a:t>
            </a:r>
            <a:r>
              <a:rPr lang="en-US" altLang="ja-JP" dirty="0"/>
              <a:t>)</a:t>
            </a:r>
            <a:r>
              <a:rPr lang="ja-JP" altLang="en-US" dirty="0"/>
              <a:t>なの？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09B53E-0CEE-49A0-A59B-04DF1A99A6FE}"/>
              </a:ext>
            </a:extLst>
          </p:cNvPr>
          <p:cNvSpPr/>
          <p:nvPr/>
        </p:nvSpPr>
        <p:spPr>
          <a:xfrm>
            <a:off x="1118746" y="1798667"/>
            <a:ext cx="6895750" cy="123539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>
                <a:solidFill>
                  <a:srgbClr val="6B0920"/>
                </a:solidFill>
              </a:rPr>
              <a:t>フリーソフトウェア</a:t>
            </a:r>
            <a:r>
              <a:rPr lang="ja-JP" altLang="en-US" sz="2800">
                <a:solidFill>
                  <a:srgbClr val="6B0920"/>
                </a:solidFill>
              </a:rPr>
              <a:t>は</a:t>
            </a:r>
            <a:endParaRPr lang="en-US" altLang="ja-JP" sz="2800">
              <a:solidFill>
                <a:srgbClr val="6B0920"/>
              </a:solidFill>
            </a:endParaRPr>
          </a:p>
          <a:p>
            <a:pPr algn="ctr"/>
            <a:r>
              <a:rPr lang="ja-JP" altLang="en-US" sz="2800" b="1">
                <a:solidFill>
                  <a:srgbClr val="6B0920"/>
                </a:solidFill>
              </a:rPr>
              <a:t>自由</a:t>
            </a:r>
            <a:r>
              <a:rPr lang="en-US" altLang="ja-JP" sz="2800" b="1" dirty="0">
                <a:solidFill>
                  <a:srgbClr val="6B0920"/>
                </a:solidFill>
              </a:rPr>
              <a:t>(free)</a:t>
            </a:r>
            <a:r>
              <a:rPr lang="ja-JP" altLang="en-US" sz="2800" b="1" dirty="0">
                <a:solidFill>
                  <a:srgbClr val="6B0920"/>
                </a:solidFill>
              </a:rPr>
              <a:t>思想</a:t>
            </a:r>
            <a:r>
              <a:rPr lang="ja-JP" altLang="en-US" sz="2800" dirty="0">
                <a:solidFill>
                  <a:srgbClr val="6B0920"/>
                </a:solidFill>
              </a:rPr>
              <a:t>のソフトウェア</a:t>
            </a:r>
            <a:endParaRPr kumimoji="1" lang="ja-JP" altLang="en-US" sz="2800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559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1B74ED-7D90-4C35-A8CA-BDEBF832D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C91DBA-4CEE-4753-9136-DBCA0824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7A56CA67-D40A-44D0-907E-95C8064DA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ライセンス（</a:t>
            </a:r>
            <a:r>
              <a:rPr kumimoji="1" lang="en-US" altLang="ja-JP"/>
              <a:t>license</a:t>
            </a:r>
            <a:r>
              <a:rPr kumimoji="1" lang="ja-JP" altLang="en-US"/>
              <a:t>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B26088-D0D7-45AD-89FD-8AFF763AC5EC}"/>
              </a:ext>
            </a:extLst>
          </p:cNvPr>
          <p:cNvSpPr/>
          <p:nvPr/>
        </p:nvSpPr>
        <p:spPr>
          <a:xfrm>
            <a:off x="1034232" y="1840063"/>
            <a:ext cx="7064777" cy="89228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>
                <a:solidFill>
                  <a:srgbClr val="6B0920"/>
                </a:solidFill>
              </a:rPr>
              <a:t>あらかじめ権利を明記する</a:t>
            </a:r>
            <a:endParaRPr kumimoji="1" lang="ja-JP" altLang="en-US" sz="2400" dirty="0">
              <a:solidFill>
                <a:srgbClr val="6B0920"/>
              </a:solidFill>
            </a:endParaRPr>
          </a:p>
        </p:txBody>
      </p:sp>
      <p:graphicFrame>
        <p:nvGraphicFramePr>
          <p:cNvPr id="7" name="コンテンツ プレースホルダー 13">
            <a:extLst>
              <a:ext uri="{FF2B5EF4-FFF2-40B4-BE49-F238E27FC236}">
                <a16:creationId xmlns:a16="http://schemas.microsoft.com/office/drawing/2014/main" id="{8BE569C8-0570-4EC0-A845-EBCCBE4703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136431"/>
              </p:ext>
            </p:extLst>
          </p:nvPr>
        </p:nvGraphicFramePr>
        <p:xfrm>
          <a:off x="616357" y="3284648"/>
          <a:ext cx="7900528" cy="2423208"/>
        </p:xfrm>
        <a:graphic>
          <a:graphicData uri="http://schemas.openxmlformats.org/drawingml/2006/table">
            <a:tbl>
              <a:tblPr firstRow="1" bandRow="1"/>
              <a:tblGrid>
                <a:gridCol w="1412468">
                  <a:extLst>
                    <a:ext uri="{9D8B030D-6E8A-4147-A177-3AD203B41FA5}">
                      <a16:colId xmlns:a16="http://schemas.microsoft.com/office/drawing/2014/main" val="16622990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1795388329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979450331"/>
                    </a:ext>
                  </a:extLst>
                </a:gridCol>
                <a:gridCol w="1877960">
                  <a:extLst>
                    <a:ext uri="{9D8B030D-6E8A-4147-A177-3AD203B41FA5}">
                      <a16:colId xmlns:a16="http://schemas.microsoft.com/office/drawing/2014/main" val="150250290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ライセンス名</a:t>
                      </a: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Book Antiqua"/>
                        </a:defRPr>
                      </a:lvl9pPr>
                    </a:lstStyle>
                    <a:p>
                      <a:r>
                        <a:rPr kumimoji="1" lang="ja-JP" altLang="en-US" sz="1400" dirty="0"/>
                        <a:t>必須事項</a:t>
                      </a:r>
                      <a:r>
                        <a:rPr kumimoji="1" lang="en-US" altLang="ja-JP" sz="1400" dirty="0"/>
                        <a:t>(required)</a:t>
                      </a:r>
                      <a:endParaRPr kumimoji="1" lang="ja-JP" altLang="en-US" sz="1400" dirty="0"/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許可事項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(permitted)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禁止事項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(forbidden)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79216"/>
                  </a:ext>
                </a:extLst>
              </a:tr>
              <a:tr h="52960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r>
                        <a:rPr kumimoji="1" lang="en-US" altLang="ja-JP" sz="1400" dirty="0">
                          <a:latin typeface="Book Antiqua" panose="02040602050305030304" pitchFamily="18" charset="0"/>
                        </a:rPr>
                        <a:t>MIT</a:t>
                      </a: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Book Antiqua"/>
                        </a:defRPr>
                      </a:lvl9pPr>
                    </a:lstStyle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著作権表示</a:t>
                      </a: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商用利用、修正、</a:t>
                      </a:r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配布、</a:t>
                      </a:r>
                      <a:endParaRPr kumimoji="1" lang="en-US" altLang="ja-JP" sz="1400">
                        <a:latin typeface="Book Antiqua" panose="02040602050305030304" pitchFamily="18" charset="0"/>
                      </a:endParaRPr>
                    </a:p>
                    <a:p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サブライセンス</a:t>
                      </a:r>
                      <a:endParaRPr kumimoji="1" lang="ja-JP" altLang="en-US" sz="1400" dirty="0">
                        <a:latin typeface="Book Antiqua" panose="02040602050305030304" pitchFamily="18" charset="0"/>
                      </a:endParaRP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責任免除</a:t>
                      </a: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165461"/>
                  </a:ext>
                </a:extLst>
              </a:tr>
              <a:tr h="529602"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GPL v2</a:t>
                      </a:r>
                      <a:endParaRPr kumimoji="1" lang="en-US" altLang="ja-JP" sz="1400" dirty="0">
                        <a:latin typeface="Book Antiqua" panose="02040602050305030304" pitchFamily="18" charset="0"/>
                      </a:endParaRP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著作権表示、変更箇所明示、ソース明示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商用利用、修正、</a:t>
                      </a:r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配布、</a:t>
                      </a:r>
                      <a:endParaRPr kumimoji="1" lang="en-US" altLang="ja-JP" sz="1400">
                        <a:latin typeface="Book Antiqua" panose="02040602050305030304" pitchFamily="18" charset="0"/>
                      </a:endParaRPr>
                    </a:p>
                    <a:p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特許</a:t>
                      </a:r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許可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責任</a:t>
                      </a:r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免除、</a:t>
                      </a:r>
                      <a:endParaRPr kumimoji="1" lang="en-US" altLang="ja-JP" sz="1400">
                        <a:latin typeface="Book Antiqua" panose="02040602050305030304" pitchFamily="18" charset="0"/>
                      </a:endParaRPr>
                    </a:p>
                    <a:p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サブライセンス</a:t>
                      </a:r>
                      <a:endParaRPr kumimoji="1" lang="ja-JP" altLang="en-US" sz="1400" dirty="0">
                        <a:latin typeface="Book Antiqua" panose="02040602050305030304" pitchFamily="18" charset="0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498115"/>
                  </a:ext>
                </a:extLst>
              </a:tr>
              <a:tr h="529602"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LGPL v2.1</a:t>
                      </a:r>
                      <a:endParaRPr kumimoji="1" lang="en-US" altLang="ja-JP" sz="1400" dirty="0">
                        <a:latin typeface="Book Antiqua" panose="02040602050305030304" pitchFamily="18" charset="0"/>
                      </a:endParaRP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著作権表示、ライブラリの仕様、ソース明示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商用利用、修正、</a:t>
                      </a:r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配布、</a:t>
                      </a:r>
                      <a:endParaRPr kumimoji="1" lang="en-US" altLang="ja-JP" sz="1400">
                        <a:latin typeface="Book Antiqua" panose="02040602050305030304" pitchFamily="18" charset="0"/>
                      </a:endParaRPr>
                    </a:p>
                    <a:p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サブライセンス</a:t>
                      </a:r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、特許許可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責任免除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902333"/>
                  </a:ext>
                </a:extLst>
              </a:tr>
              <a:tr h="529602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Book Antiqua" panose="02040602050305030304" pitchFamily="18" charset="0"/>
                        </a:rPr>
                        <a:t>BSD</a:t>
                      </a:r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Book Antiqua" panose="02040602050305030304" pitchFamily="18" charset="0"/>
                        </a:rPr>
                        <a:t>3-Clause</a:t>
                      </a:r>
                    </a:p>
                  </a:txBody>
                  <a:tcPr marL="68700" marR="6870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著作権表示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商用利用、修正、</a:t>
                      </a:r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配布、</a:t>
                      </a:r>
                      <a:endParaRPr kumimoji="1" lang="en-US" altLang="ja-JP" sz="1400">
                        <a:latin typeface="Book Antiqua" panose="02040602050305030304" pitchFamily="18" charset="0"/>
                      </a:endParaRPr>
                    </a:p>
                    <a:p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サブライセンス</a:t>
                      </a:r>
                      <a:endParaRPr kumimoji="1" lang="ja-JP" altLang="en-US" sz="1400" dirty="0">
                        <a:latin typeface="Book Antiqua" panose="02040602050305030304" pitchFamily="18" charset="0"/>
                      </a:endParaRP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責任</a:t>
                      </a:r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免除、</a:t>
                      </a:r>
                      <a:endParaRPr kumimoji="1" lang="en-US" altLang="ja-JP" sz="1400">
                        <a:latin typeface="Book Antiqua" panose="02040602050305030304" pitchFamily="18" charset="0"/>
                      </a:endParaRPr>
                    </a:p>
                    <a:p>
                      <a:r>
                        <a:rPr kumimoji="1" lang="ja-JP" altLang="en-US" sz="1400">
                          <a:latin typeface="Book Antiqua" panose="02040602050305030304" pitchFamily="18" charset="0"/>
                        </a:rPr>
                        <a:t>トレードマーク</a:t>
                      </a:r>
                      <a:r>
                        <a:rPr kumimoji="1" lang="ja-JP" altLang="en-US" sz="1400" dirty="0">
                          <a:latin typeface="Book Antiqua" panose="02040602050305030304" pitchFamily="18" charset="0"/>
                        </a:rPr>
                        <a:t>使用</a:t>
                      </a:r>
                    </a:p>
                  </a:txBody>
                  <a:tcPr marL="68700" marR="68700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73624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11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935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590EB44-E825-48E9-8622-7812EBFE0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著作物の再利用に関する意思表示</a:t>
            </a:r>
            <a:endParaRPr kumimoji="1" lang="en-US" altLang="ja-JP"/>
          </a:p>
          <a:p>
            <a:r>
              <a:rPr lang="ja-JP" altLang="en-US"/>
              <a:t>アイコンでわかりやすい</a:t>
            </a:r>
            <a:endParaRPr kumimoji="1" lang="en-US" altLang="ja-JP"/>
          </a:p>
          <a:p>
            <a:endParaRPr lang="en-US" altLang="ja-JP"/>
          </a:p>
          <a:p>
            <a:r>
              <a:rPr kumimoji="1" lang="ja-JP" altLang="en-US"/>
              <a:t>明示できる意思</a:t>
            </a:r>
            <a:endParaRPr kumimoji="1" lang="en-US" altLang="ja-JP"/>
          </a:p>
          <a:p>
            <a:pPr lvl="1"/>
            <a:r>
              <a:rPr kumimoji="1" lang="ja-JP" altLang="en-US"/>
              <a:t>著作者情報</a:t>
            </a:r>
            <a:endParaRPr kumimoji="1" lang="en-US" altLang="ja-JP"/>
          </a:p>
          <a:p>
            <a:pPr lvl="1"/>
            <a:r>
              <a:rPr lang="ja-JP" altLang="en-US"/>
              <a:t>営利</a:t>
            </a:r>
            <a:r>
              <a:rPr lang="en-US" altLang="ja-JP"/>
              <a:t>/</a:t>
            </a:r>
            <a:r>
              <a:rPr lang="ja-JP" altLang="en-US"/>
              <a:t>非営利</a:t>
            </a:r>
            <a:endParaRPr lang="en-US" altLang="ja-JP"/>
          </a:p>
          <a:p>
            <a:pPr lvl="1"/>
            <a:r>
              <a:rPr kumimoji="1" lang="ja-JP" altLang="en-US"/>
              <a:t>改変</a:t>
            </a:r>
            <a:endParaRPr kumimoji="1" lang="en-US" altLang="ja-JP"/>
          </a:p>
          <a:p>
            <a:pPr lvl="1"/>
            <a:r>
              <a:rPr lang="ja-JP" altLang="en-US"/>
              <a:t>ライセンス継承の有無</a:t>
            </a:r>
            <a:endParaRPr kumimoji="1" lang="en-US" altLang="ja-JP"/>
          </a:p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C86AE45-2ABF-430A-B6ED-22F41145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DC204E-8B1D-4C5C-B3E1-46A3A4B01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968F1A5-A881-4EA0-8846-4B6849F51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クリエイティブコモンズ</a:t>
            </a:r>
          </a:p>
        </p:txBody>
      </p:sp>
      <p:pic>
        <p:nvPicPr>
          <p:cNvPr id="1026" name="Picture 2" descr="ãã¡ã¤ã«:CC-logo.svg">
            <a:extLst>
              <a:ext uri="{FF2B5EF4-FFF2-40B4-BE49-F238E27FC236}">
                <a16:creationId xmlns:a16="http://schemas.microsoft.com/office/drawing/2014/main" id="{914C0513-7D81-4FB3-A276-78F455DF0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972" y="1798667"/>
            <a:ext cx="3028110" cy="72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1/12/Cc-by-nc-sa_icon.svg/1280px-Cc-by-nc-sa_icon.svg.png">
            <a:extLst>
              <a:ext uri="{FF2B5EF4-FFF2-40B4-BE49-F238E27FC236}">
                <a16:creationId xmlns:a16="http://schemas.microsoft.com/office/drawing/2014/main" id="{E2209A36-7161-4B2F-96F6-1E96D2796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279" y="4015287"/>
            <a:ext cx="1809092" cy="63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B904FC-7856-49AC-A291-648CFA7C69AC}"/>
              </a:ext>
            </a:extLst>
          </p:cNvPr>
          <p:cNvSpPr txBox="1"/>
          <p:nvPr/>
        </p:nvSpPr>
        <p:spPr>
          <a:xfrm>
            <a:off x="5860162" y="4835007"/>
            <a:ext cx="20313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・著作者表示</a:t>
            </a:r>
            <a:endParaRPr kumimoji="1" lang="en-US" altLang="ja-JP"/>
          </a:p>
          <a:p>
            <a:r>
              <a:rPr kumimoji="1" lang="ja-JP" altLang="en-US"/>
              <a:t>・非営利</a:t>
            </a:r>
            <a:endParaRPr kumimoji="1" lang="en-US" altLang="ja-JP"/>
          </a:p>
          <a:p>
            <a:r>
              <a:rPr kumimoji="1" lang="ja-JP" altLang="en-US"/>
              <a:t>・ライセンス継承</a:t>
            </a:r>
          </a:p>
        </p:txBody>
      </p:sp>
    </p:spTree>
    <p:extLst>
      <p:ext uri="{BB962C8B-B14F-4D97-AF65-F5344CB8AC3E}">
        <p14:creationId xmlns:p14="http://schemas.microsoft.com/office/powerpoint/2010/main" val="3757431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804C459-590C-437B-BBBE-579E1B2B4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所有権の主張</a:t>
            </a:r>
            <a:endParaRPr lang="en-US" altLang="ja-JP"/>
          </a:p>
          <a:p>
            <a:pPr lvl="1"/>
            <a:r>
              <a:rPr lang="ja-JP" altLang="en-US"/>
              <a:t>著作権だけじゃなくモノに合わせた権利を主張しよう</a:t>
            </a:r>
            <a:endParaRPr lang="en-US" altLang="ja-JP"/>
          </a:p>
          <a:p>
            <a:pPr lvl="1"/>
            <a:r>
              <a:rPr kumimoji="1" lang="ja-JP" altLang="en-US"/>
              <a:t>ものによっては申請しない方が良いこともある</a:t>
            </a:r>
            <a:endParaRPr kumimoji="1" lang="en-US" altLang="ja-JP"/>
          </a:p>
          <a:p>
            <a:endParaRPr lang="en-US" altLang="ja-JP"/>
          </a:p>
          <a:p>
            <a:r>
              <a:rPr kumimoji="1" lang="ja-JP" altLang="en-US"/>
              <a:t>二次利用</a:t>
            </a:r>
            <a:endParaRPr kumimoji="1" lang="en-US" altLang="ja-JP"/>
          </a:p>
          <a:p>
            <a:pPr lvl="1"/>
            <a:r>
              <a:rPr lang="ja-JP" altLang="en-US"/>
              <a:t>無料・無償のものは少ない</a:t>
            </a:r>
            <a:endParaRPr lang="en-US" altLang="ja-JP"/>
          </a:p>
          <a:p>
            <a:pPr lvl="1"/>
            <a:r>
              <a:rPr kumimoji="1" lang="ja-JP" altLang="en-US"/>
              <a:t>自分で作った場合はライセンスなどで意思表示を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1039B6-0206-4A5E-AFB3-C75514750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22E9B0-EDCD-4812-A863-5D716C74B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EA148D24-97DF-4A76-93E5-00EC1FDDD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権利の利用まとめ</a:t>
            </a:r>
          </a:p>
        </p:txBody>
      </p:sp>
    </p:spTree>
    <p:extLst>
      <p:ext uri="{BB962C8B-B14F-4D97-AF65-F5344CB8AC3E}">
        <p14:creationId xmlns:p14="http://schemas.microsoft.com/office/powerpoint/2010/main" val="221573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E1C72102-D553-4AFC-B6FE-8C5147E2A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FD58742-EC53-48BE-A309-1B74E0CCDE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3319B0-12C0-4855-998A-EAFAE234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9DC8DF-434B-42A7-9CE6-2BF64FF2C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26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868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C23DBA2-F418-4549-AD1E-CAACD72F3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190875"/>
            <a:ext cx="7745505" cy="2935287"/>
          </a:xfrm>
        </p:spPr>
        <p:txBody>
          <a:bodyPr/>
          <a:lstStyle/>
          <a:p>
            <a:r>
              <a:rPr kumimoji="1" lang="ja-JP" altLang="en-US"/>
              <a:t>著作権</a:t>
            </a:r>
            <a:endParaRPr kumimoji="1" lang="en-US" altLang="ja-JP"/>
          </a:p>
          <a:p>
            <a:pPr lvl="1"/>
            <a:r>
              <a:rPr lang="ja-JP" altLang="en-US"/>
              <a:t>ものに対する一番基本の権利</a:t>
            </a:r>
            <a:endParaRPr lang="en-US" altLang="ja-JP"/>
          </a:p>
          <a:p>
            <a:pPr lvl="1"/>
            <a:r>
              <a:rPr lang="ja-JP" altLang="en-US"/>
              <a:t>自分</a:t>
            </a:r>
            <a:r>
              <a:rPr lang="en-US" altLang="ja-JP"/>
              <a:t>/</a:t>
            </a:r>
            <a:r>
              <a:rPr lang="ja-JP" altLang="en-US"/>
              <a:t>他人の著作権を守るように使用</a:t>
            </a:r>
            <a:endParaRPr lang="en-US" altLang="ja-JP"/>
          </a:p>
          <a:p>
            <a:r>
              <a:rPr kumimoji="1" lang="ja-JP" altLang="en-US"/>
              <a:t>権利の利用</a:t>
            </a:r>
            <a:endParaRPr kumimoji="1" lang="en-US" altLang="ja-JP"/>
          </a:p>
          <a:p>
            <a:pPr lvl="1"/>
            <a:r>
              <a:rPr lang="ja-JP" altLang="en-US"/>
              <a:t>商売を考えている人は所有権について特許局に申請</a:t>
            </a:r>
            <a:endParaRPr lang="en-US" altLang="ja-JP"/>
          </a:p>
          <a:p>
            <a:pPr lvl="1"/>
            <a:r>
              <a:rPr kumimoji="1" lang="ja-JP" altLang="en-US"/>
              <a:t>二次利用については意思表示しよう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08A56E-938F-429B-B527-5F32E900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FE7C8B-C0A8-4E83-A4D9-AE053518D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20B20E90-8693-4BD9-BB8A-970A25E18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489" y="369085"/>
            <a:ext cx="7756263" cy="1054250"/>
          </a:xfrm>
        </p:spPr>
        <p:txBody>
          <a:bodyPr/>
          <a:lstStyle/>
          <a:p>
            <a:r>
              <a:rPr kumimoji="1" lang="ja-JP" altLang="en-US"/>
              <a:t>まとめ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18A09C-1578-4BE6-86A5-381C48E20598}"/>
              </a:ext>
            </a:extLst>
          </p:cNvPr>
          <p:cNvSpPr/>
          <p:nvPr/>
        </p:nvSpPr>
        <p:spPr>
          <a:xfrm>
            <a:off x="1003560" y="1694016"/>
            <a:ext cx="7126121" cy="108488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6B0920"/>
                </a:solidFill>
              </a:rPr>
              <a:t>情報の価値について考える</a:t>
            </a:r>
          </a:p>
        </p:txBody>
      </p:sp>
    </p:spTree>
    <p:extLst>
      <p:ext uri="{BB962C8B-B14F-4D97-AF65-F5344CB8AC3E}">
        <p14:creationId xmlns:p14="http://schemas.microsoft.com/office/powerpoint/2010/main" val="3855931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DB88261-A516-4787-9A6D-D0E369717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題目：第</a:t>
            </a:r>
            <a:r>
              <a:rPr lang="en-US" altLang="ja-JP" dirty="0"/>
              <a:t>7</a:t>
            </a:r>
            <a:r>
              <a:rPr lang="ja-JP" altLang="en-US" dirty="0"/>
              <a:t>回授業「情報倫理」</a:t>
            </a:r>
            <a:endParaRPr lang="en-US" altLang="ja-JP" dirty="0"/>
          </a:p>
          <a:p>
            <a:r>
              <a:rPr lang="ja-JP" altLang="en-US" dirty="0"/>
              <a:t>日時：</a:t>
            </a:r>
            <a:r>
              <a:rPr lang="en-US" altLang="ja-JP" dirty="0"/>
              <a:t>2019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30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内容</a:t>
            </a:r>
            <a:endParaRPr lang="en-US" altLang="ja-JP" dirty="0"/>
          </a:p>
          <a:p>
            <a:pPr lvl="1"/>
            <a:r>
              <a:rPr kumimoji="1" lang="ja-JP" altLang="en-US" dirty="0"/>
              <a:t>倫理観について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INFOSS</a:t>
            </a:r>
            <a:r>
              <a:rPr kumimoji="1" lang="ja-JP" altLang="en-US" dirty="0"/>
              <a:t>情報倫理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F45C62-3544-4B79-BAAA-A61A1C8EF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4D2645-7D74-41B8-A91E-7549F851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8922853B-F0BD-4A48-8F15-EBADB23AC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次回予告</a:t>
            </a:r>
          </a:p>
        </p:txBody>
      </p:sp>
    </p:spTree>
    <p:extLst>
      <p:ext uri="{BB962C8B-B14F-4D97-AF65-F5344CB8AC3E}">
        <p14:creationId xmlns:p14="http://schemas.microsoft.com/office/powerpoint/2010/main" val="1122749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788B826-9A5D-41F3-A9BF-0A52C89C0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/>
              <a:t>WebClass</a:t>
            </a:r>
            <a:r>
              <a:rPr lang="ja-JP" altLang="en-US" dirty="0"/>
              <a:t>から受講しよう！</a:t>
            </a:r>
            <a:endParaRPr lang="en-US" altLang="ja-JP" dirty="0"/>
          </a:p>
          <a:p>
            <a:pPr lvl="1"/>
            <a:r>
              <a:rPr kumimoji="1" lang="en-US" altLang="ja-JP" dirty="0" err="1"/>
              <a:t>WebClass</a:t>
            </a:r>
            <a:r>
              <a:rPr kumimoji="1" lang="ja-JP" altLang="en-US" dirty="0"/>
              <a:t>→情報処理技法（リテラシ）</a:t>
            </a:r>
            <a:r>
              <a:rPr kumimoji="1" lang="en-US" altLang="ja-JP" dirty="0"/>
              <a:t>I</a:t>
            </a:r>
            <a:r>
              <a:rPr kumimoji="1" lang="ja-JP" altLang="en-US" dirty="0"/>
              <a:t>を選択</a:t>
            </a:r>
            <a:endParaRPr kumimoji="1" lang="en-US" altLang="ja-JP" dirty="0"/>
          </a:p>
          <a:p>
            <a:pPr lvl="1"/>
            <a:r>
              <a:rPr lang="ja-JP" altLang="en-US" dirty="0"/>
              <a:t>教材一覧→発表資料→第</a:t>
            </a:r>
            <a:r>
              <a:rPr lang="en-US" altLang="ja-JP" dirty="0"/>
              <a:t>6</a:t>
            </a:r>
            <a:r>
              <a:rPr lang="ja-JP" altLang="en-US" dirty="0"/>
              <a:t>回 授業資料</a:t>
            </a:r>
            <a:endParaRPr lang="en-US" altLang="ja-JP" dirty="0"/>
          </a:p>
          <a:p>
            <a:pPr lvl="1"/>
            <a:r>
              <a:rPr kumimoji="1" lang="ja-JP" altLang="en-US"/>
              <a:t>授業</a:t>
            </a:r>
            <a:r>
              <a:rPr lang="ja-JP" altLang="en-US"/>
              <a:t>後</a:t>
            </a:r>
            <a:r>
              <a:rPr kumimoji="1" lang="ja-JP" altLang="en-US"/>
              <a:t>アンケート</a:t>
            </a:r>
            <a:r>
              <a:rPr kumimoji="1" lang="ja-JP" altLang="en-US" dirty="0"/>
              <a:t>から回答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85B475-4981-438F-82C5-835F3FA2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8E3B3E-441D-4B0F-959E-FA03F1E69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6B475496-6844-4DB4-ABEC-6FF31715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[</a:t>
            </a:r>
            <a:r>
              <a:rPr lang="ja-JP" altLang="en-US" dirty="0"/>
              <a:t>授業後</a:t>
            </a:r>
            <a:r>
              <a:rPr lang="en-US" altLang="ja-JP" dirty="0"/>
              <a:t>] </a:t>
            </a:r>
            <a:r>
              <a:rPr lang="ja-JP" altLang="en-US" dirty="0"/>
              <a:t>意識調査アンケート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CAFD8B-AB3B-4FE9-9FAD-FF1CCD4CE405}"/>
              </a:ext>
            </a:extLst>
          </p:cNvPr>
          <p:cNvSpPr txBox="1"/>
          <p:nvPr/>
        </p:nvSpPr>
        <p:spPr>
          <a:xfrm>
            <a:off x="2963936" y="6165172"/>
            <a:ext cx="3205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もしくは</a:t>
            </a:r>
            <a:r>
              <a:rPr kumimoji="1" lang="en-US" altLang="ja-JP" dirty="0"/>
              <a:t>QR</a:t>
            </a:r>
            <a:r>
              <a:rPr kumimoji="1" lang="ja-JP" altLang="en-US" dirty="0"/>
              <a:t>コードから</a:t>
            </a:r>
          </a:p>
        </p:txBody>
      </p:sp>
      <p:pic>
        <p:nvPicPr>
          <p:cNvPr id="2050" name="Picture 2" descr="https://qr.quel.jp/tmp/e001cddbe3d1efef80b910696e87391a.png?v=148">
            <a:extLst>
              <a:ext uri="{FF2B5EF4-FFF2-40B4-BE49-F238E27FC236}">
                <a16:creationId xmlns:a16="http://schemas.microsoft.com/office/drawing/2014/main" id="{400C6B6D-2DC2-4D75-B8E1-3598739AC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935" y="3741682"/>
            <a:ext cx="2497370" cy="249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506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FDF7AEA-E1DD-42D0-8E55-3C59DBBCE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前回の復習</a:t>
            </a:r>
            <a:endParaRPr kumimoji="1" lang="en-US" altLang="ja-JP" dirty="0"/>
          </a:p>
          <a:p>
            <a:r>
              <a:rPr lang="ja-JP" altLang="en-US" dirty="0"/>
              <a:t>著作権について</a:t>
            </a:r>
            <a:endParaRPr lang="en-US" altLang="ja-JP" dirty="0"/>
          </a:p>
          <a:p>
            <a:pPr lvl="1"/>
            <a:r>
              <a:rPr lang="ja-JP" altLang="en-US" dirty="0"/>
              <a:t>著作権とは</a:t>
            </a:r>
            <a:endParaRPr lang="en-US" altLang="ja-JP" dirty="0"/>
          </a:p>
          <a:p>
            <a:pPr lvl="1"/>
            <a:r>
              <a:rPr lang="ja-JP" altLang="en-US" dirty="0"/>
              <a:t>著作物</a:t>
            </a:r>
            <a:endParaRPr lang="en-US" altLang="ja-JP" dirty="0"/>
          </a:p>
          <a:p>
            <a:pPr lvl="1"/>
            <a:r>
              <a:rPr lang="ja-JP" altLang="en-US" dirty="0"/>
              <a:t>著作者の権利</a:t>
            </a:r>
            <a:endParaRPr lang="en-US" altLang="ja-JP" dirty="0"/>
          </a:p>
          <a:p>
            <a:r>
              <a:rPr lang="ja-JP" altLang="en-US" dirty="0"/>
              <a:t>権利の利用</a:t>
            </a:r>
            <a:endParaRPr lang="en-US" altLang="ja-JP" dirty="0"/>
          </a:p>
          <a:p>
            <a:pPr lvl="1"/>
            <a:r>
              <a:rPr kumimoji="1" lang="ja-JP" altLang="en-US" dirty="0"/>
              <a:t>様々な権利</a:t>
            </a:r>
            <a:endParaRPr kumimoji="1" lang="en-US" altLang="ja-JP" dirty="0"/>
          </a:p>
          <a:p>
            <a:pPr lvl="1"/>
            <a:r>
              <a:rPr kumimoji="1" lang="ja-JP" altLang="en-US"/>
              <a:t>何かを発信するには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A7AD27-5284-4B22-BA58-599FDBB2E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0E5556-321C-43D5-A6A7-3814B485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0B5982D5-6BC3-4834-B69C-4663954CA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目次</a:t>
            </a:r>
          </a:p>
        </p:txBody>
      </p:sp>
    </p:spTree>
    <p:extLst>
      <p:ext uri="{BB962C8B-B14F-4D97-AF65-F5344CB8AC3E}">
        <p14:creationId xmlns:p14="http://schemas.microsoft.com/office/powerpoint/2010/main" val="138003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733D570F-C4D2-4B62-BB17-FF6926F60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前回の復習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94D1B0CC-E94B-4249-84EC-6308F8E62D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FC9614-2F3D-41E4-BA01-72C79690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1C3D64-A552-4485-9978-6594D07E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9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29753E8-1A56-4E95-B4EB-3FA37142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これまでの復習</a:t>
            </a:r>
            <a:endParaRPr kumimoji="1" lang="en-US" altLang="ja-JP" dirty="0"/>
          </a:p>
          <a:p>
            <a:pPr lvl="1"/>
            <a:r>
              <a:rPr lang="ja-JP" altLang="en-US" dirty="0"/>
              <a:t>コンピュータの裏側で何をしているか意識しよう！</a:t>
            </a:r>
            <a:endParaRPr lang="en-US" altLang="ja-JP" dirty="0"/>
          </a:p>
          <a:p>
            <a:pPr lvl="2"/>
            <a:r>
              <a:rPr kumimoji="1" lang="ja-JP" altLang="en-US" dirty="0"/>
              <a:t>ファイル</a:t>
            </a:r>
            <a:r>
              <a:rPr lang="ja-JP" altLang="en-US" dirty="0"/>
              <a:t>：</a:t>
            </a:r>
            <a:r>
              <a:rPr lang="en-US" altLang="ja-JP" dirty="0"/>
              <a:t>01</a:t>
            </a:r>
            <a:r>
              <a:rPr lang="ja-JP" altLang="en-US" dirty="0"/>
              <a:t>のデータを</a:t>
            </a:r>
            <a:r>
              <a:rPr lang="en-US" altLang="ja-JP" dirty="0"/>
              <a:t>OS</a:t>
            </a:r>
            <a:r>
              <a:rPr lang="ja-JP" altLang="en-US" dirty="0"/>
              <a:t>がファイルとして表示</a:t>
            </a:r>
            <a:endParaRPr lang="en-US" altLang="ja-JP" dirty="0"/>
          </a:p>
          <a:p>
            <a:pPr lvl="2"/>
            <a:r>
              <a:rPr kumimoji="1" lang="ja-JP" altLang="en-US" dirty="0"/>
              <a:t>インターネット</a:t>
            </a:r>
            <a:r>
              <a:rPr lang="ja-JP" altLang="en-US" dirty="0"/>
              <a:t>：</a:t>
            </a:r>
            <a:r>
              <a:rPr kumimoji="1" lang="ja-JP" altLang="en-US" dirty="0"/>
              <a:t>通信の仕組みを電子で再現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検索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検索エンジンによる調べ方</a:t>
            </a:r>
            <a:endParaRPr kumimoji="1" lang="en-US" altLang="ja-JP" dirty="0"/>
          </a:p>
          <a:p>
            <a:pPr lvl="1"/>
            <a:r>
              <a:rPr lang="ja-JP" altLang="en-US" dirty="0"/>
              <a:t>様々な情報源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3C0F1F6-355F-4C7F-A65F-989B86DC2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F3FF3F-E159-40CF-9E8D-38E99B40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AE95B568-3FEA-4E67-9344-402E0224C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重要だったこと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992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7C04B72-A119-4FF8-98B9-751AE44F4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良い検索例</a:t>
            </a:r>
            <a:endParaRPr lang="en-US" altLang="ja-JP" dirty="0"/>
          </a:p>
          <a:p>
            <a:pPr lvl="1"/>
            <a:r>
              <a:rPr lang="ja-JP" altLang="en-US" dirty="0"/>
              <a:t>世界一</a:t>
            </a:r>
            <a:r>
              <a:rPr lang="en-US" altLang="ja-JP" dirty="0"/>
              <a:t>, </a:t>
            </a:r>
            <a:r>
              <a:rPr lang="ja-JP" altLang="en-US" dirty="0"/>
              <a:t>美しい</a:t>
            </a:r>
            <a:r>
              <a:rPr lang="en-US" altLang="ja-JP" dirty="0"/>
              <a:t>, </a:t>
            </a:r>
            <a:r>
              <a:rPr lang="ja-JP" altLang="en-US" dirty="0"/>
              <a:t>人</a:t>
            </a:r>
            <a:r>
              <a:rPr lang="en-US" altLang="ja-JP" dirty="0"/>
              <a:t>, -</a:t>
            </a:r>
            <a:r>
              <a:rPr lang="ja-JP" altLang="en-US" dirty="0"/>
              <a:t>白雪姫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r>
              <a:rPr lang="ja-JP" altLang="en-US" dirty="0"/>
              <a:t>悪い検索例</a:t>
            </a:r>
            <a:endParaRPr lang="en-US" altLang="ja-JP" dirty="0"/>
          </a:p>
          <a:p>
            <a:pPr lvl="1"/>
            <a:r>
              <a:rPr lang="ja-JP" altLang="en-US" dirty="0"/>
              <a:t>「実在する人物で一番美しい人は誰？」</a:t>
            </a:r>
          </a:p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956407-6C2B-4AD8-A3F9-3CB34767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E9BC2E-2281-4516-A769-5DB3E3E61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3C0932B2-10E4-4991-8DAB-57FE8018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検索の例</a:t>
            </a:r>
            <a:endParaRPr kumimoji="1" lang="ja-JP" altLang="en-US" dirty="0"/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F010CC4E-3B59-4421-B004-68A3C126B677}"/>
              </a:ext>
            </a:extLst>
          </p:cNvPr>
          <p:cNvSpPr/>
          <p:nvPr/>
        </p:nvSpPr>
        <p:spPr>
          <a:xfrm>
            <a:off x="4909599" y="4896014"/>
            <a:ext cx="3931920" cy="895359"/>
          </a:xfrm>
          <a:prstGeom prst="wedgeRoundRectCallout">
            <a:avLst>
              <a:gd name="adj1" fmla="val -57716"/>
              <a:gd name="adj2" fmla="val -36245"/>
              <a:gd name="adj3" fmla="val 16667"/>
            </a:avLst>
          </a:prstGeom>
          <a:solidFill>
            <a:schemeClr val="bg1"/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6B0920"/>
                </a:solidFill>
              </a:rPr>
              <a:t>システム</a:t>
            </a:r>
            <a:endParaRPr kumimoji="1" lang="en-US" altLang="ja-JP" sz="2000" b="1" dirty="0">
              <a:solidFill>
                <a:srgbClr val="6B0920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rgbClr val="6B0920"/>
                </a:solidFill>
              </a:rPr>
              <a:t>「どこで区切るかわからん</a:t>
            </a:r>
            <a:r>
              <a:rPr kumimoji="1" lang="en-US" altLang="ja-JP" sz="2000" b="1" dirty="0">
                <a:solidFill>
                  <a:srgbClr val="6B0920"/>
                </a:solidFill>
              </a:rPr>
              <a:t>…</a:t>
            </a:r>
            <a:r>
              <a:rPr kumimoji="1" lang="ja-JP" altLang="en-US" sz="2000" b="1" dirty="0">
                <a:solidFill>
                  <a:srgbClr val="6B0920"/>
                </a:solidFill>
              </a:rPr>
              <a:t>」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E1A83C53-5F99-40DC-BF41-46F6180A9A82}"/>
              </a:ext>
            </a:extLst>
          </p:cNvPr>
          <p:cNvSpPr/>
          <p:nvPr/>
        </p:nvSpPr>
        <p:spPr>
          <a:xfrm>
            <a:off x="4566621" y="2914851"/>
            <a:ext cx="3885570" cy="712976"/>
          </a:xfrm>
          <a:prstGeom prst="wedgeRoundRectCallout">
            <a:avLst>
              <a:gd name="adj1" fmla="val -60237"/>
              <a:gd name="adj2" fmla="val -53362"/>
              <a:gd name="adj3" fmla="val 16667"/>
            </a:avLst>
          </a:prstGeom>
          <a:solidFill>
            <a:schemeClr val="bg1"/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rgbClr val="6B0920"/>
                </a:solidFill>
              </a:rPr>
              <a:t>{</a:t>
            </a:r>
            <a:r>
              <a:rPr kumimoji="1" lang="ja-JP" altLang="en-US" b="1" dirty="0">
                <a:solidFill>
                  <a:srgbClr val="6B0920"/>
                </a:solidFill>
              </a:rPr>
              <a:t>世界一</a:t>
            </a:r>
            <a:r>
              <a:rPr kumimoji="1" lang="en-US" altLang="ja-JP" b="1" dirty="0">
                <a:solidFill>
                  <a:srgbClr val="6B0920"/>
                </a:solidFill>
              </a:rPr>
              <a:t>}</a:t>
            </a:r>
            <a:r>
              <a:rPr kumimoji="1" lang="ja-JP" altLang="en-US" b="1" dirty="0">
                <a:solidFill>
                  <a:srgbClr val="6B0920"/>
                </a:solidFill>
              </a:rPr>
              <a:t>∧</a:t>
            </a:r>
            <a:r>
              <a:rPr kumimoji="1" lang="en-US" altLang="ja-JP" b="1" dirty="0">
                <a:solidFill>
                  <a:srgbClr val="6B0920"/>
                </a:solidFill>
              </a:rPr>
              <a:t>{</a:t>
            </a:r>
            <a:r>
              <a:rPr kumimoji="1" lang="ja-JP" altLang="en-US" b="1" dirty="0">
                <a:solidFill>
                  <a:srgbClr val="6B0920"/>
                </a:solidFill>
              </a:rPr>
              <a:t>美しい</a:t>
            </a:r>
            <a:r>
              <a:rPr kumimoji="1" lang="en-US" altLang="ja-JP" b="1" dirty="0">
                <a:solidFill>
                  <a:srgbClr val="6B0920"/>
                </a:solidFill>
              </a:rPr>
              <a:t>}</a:t>
            </a:r>
            <a:r>
              <a:rPr kumimoji="1" lang="ja-JP" altLang="en-US" b="1" dirty="0">
                <a:solidFill>
                  <a:srgbClr val="6B0920"/>
                </a:solidFill>
              </a:rPr>
              <a:t>∧</a:t>
            </a:r>
            <a:r>
              <a:rPr kumimoji="1" lang="en-US" altLang="ja-JP" b="1" dirty="0">
                <a:solidFill>
                  <a:srgbClr val="6B0920"/>
                </a:solidFill>
              </a:rPr>
              <a:t>{</a:t>
            </a:r>
            <a:r>
              <a:rPr kumimoji="1" lang="ja-JP" altLang="en-US" b="1" dirty="0">
                <a:solidFill>
                  <a:srgbClr val="6B0920"/>
                </a:solidFill>
              </a:rPr>
              <a:t>人</a:t>
            </a:r>
            <a:r>
              <a:rPr kumimoji="1" lang="en-US" altLang="ja-JP" b="1" dirty="0">
                <a:solidFill>
                  <a:srgbClr val="6B0920"/>
                </a:solidFill>
              </a:rPr>
              <a:t>}</a:t>
            </a:r>
            <a:r>
              <a:rPr kumimoji="1" lang="ja-JP" altLang="en-US" b="1" dirty="0">
                <a:solidFill>
                  <a:srgbClr val="6B0920"/>
                </a:solidFill>
              </a:rPr>
              <a:t>∧</a:t>
            </a:r>
            <a:r>
              <a:rPr kumimoji="1" lang="en-US" altLang="ja-JP" b="1" dirty="0">
                <a:solidFill>
                  <a:srgbClr val="6B0920"/>
                </a:solidFill>
              </a:rPr>
              <a:t>{</a:t>
            </a:r>
            <a:r>
              <a:rPr kumimoji="1" lang="ja-JP" altLang="en-US" b="1" strike="dblStrike" dirty="0">
                <a:solidFill>
                  <a:srgbClr val="6B0920"/>
                </a:solidFill>
              </a:rPr>
              <a:t>白雪姫</a:t>
            </a:r>
            <a:r>
              <a:rPr kumimoji="1" lang="en-US" altLang="ja-JP" b="1" dirty="0">
                <a:solidFill>
                  <a:srgbClr val="6B0920"/>
                </a:solidFill>
              </a:rPr>
              <a:t>}</a:t>
            </a:r>
            <a:endParaRPr kumimoji="1" lang="ja-JP" altLang="en-US" b="1" dirty="0">
              <a:solidFill>
                <a:srgbClr val="6B09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67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E544663-0E06-4403-B2C2-6665361C3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検索エンジン</a:t>
            </a:r>
            <a:endParaRPr kumimoji="1" lang="en-US" altLang="ja-JP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altLang="ja-JP" dirty="0"/>
              <a:t>Google		</a:t>
            </a:r>
            <a:r>
              <a:rPr lang="ja-JP" altLang="en-US" sz="2000" dirty="0"/>
              <a:t>検索エンジン最大手</a:t>
            </a:r>
            <a:endParaRPr lang="en-US" altLang="ja-JP" dirty="0"/>
          </a:p>
          <a:p>
            <a:pPr lvl="1"/>
            <a:r>
              <a:rPr lang="en-US" altLang="ja-JP" dirty="0"/>
              <a:t>MSN		</a:t>
            </a:r>
            <a:r>
              <a:rPr lang="en-US" altLang="ja-JP" sz="2000" dirty="0"/>
              <a:t>Microsoft</a:t>
            </a:r>
            <a:r>
              <a:rPr lang="ja-JP" altLang="en-US" sz="2000" dirty="0"/>
              <a:t>の検索エンジン</a:t>
            </a:r>
            <a:endParaRPr lang="en-US" altLang="ja-JP" dirty="0"/>
          </a:p>
          <a:p>
            <a:pPr lvl="1"/>
            <a:r>
              <a:rPr lang="en-US" altLang="ja-JP" dirty="0"/>
              <a:t>Yahoo		</a:t>
            </a:r>
            <a:r>
              <a:rPr lang="ja-JP" altLang="en-US" sz="2000" dirty="0"/>
              <a:t>日本で比較的多い印象</a:t>
            </a:r>
            <a:endParaRPr kumimoji="1" lang="en-US" altLang="ja-JP" dirty="0"/>
          </a:p>
          <a:p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政府のページ</a:t>
            </a:r>
            <a:endParaRPr kumimoji="1" lang="en-US" altLang="ja-JP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kumimoji="1" lang="en-US" altLang="ja-JP" dirty="0"/>
              <a:t>E-stat		</a:t>
            </a:r>
            <a:r>
              <a:rPr kumimoji="1" lang="ja-JP" altLang="en-US" sz="2000" dirty="0"/>
              <a:t>政府統計局のページ</a:t>
            </a:r>
            <a:endParaRPr kumimoji="1" lang="en-US" altLang="ja-JP" dirty="0"/>
          </a:p>
          <a:p>
            <a:pPr lvl="1"/>
            <a:r>
              <a:rPr lang="en-US" altLang="ja-JP" dirty="0"/>
              <a:t>J-STAGE	</a:t>
            </a:r>
            <a:r>
              <a:rPr lang="ja-JP" altLang="en-US" sz="2000" dirty="0"/>
              <a:t>科学技術雑誌の記事（研究成果）</a:t>
            </a:r>
            <a:endParaRPr lang="en-US" altLang="ja-JP" sz="2000" dirty="0"/>
          </a:p>
          <a:p>
            <a:r>
              <a:rPr kumimoji="1" lang="ja-JP" altLang="en-US" b="1" dirty="0">
                <a:solidFill>
                  <a:schemeClr val="accent5">
                    <a:lumMod val="50000"/>
                  </a:schemeClr>
                </a:solidFill>
              </a:rPr>
              <a:t>その他</a:t>
            </a:r>
            <a:endParaRPr kumimoji="1" lang="en-US" altLang="ja-JP" b="1" dirty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altLang="ja-JP" dirty="0"/>
              <a:t>Wikipedia	</a:t>
            </a:r>
            <a:r>
              <a:rPr lang="ja-JP" altLang="en-US" sz="2000" dirty="0"/>
              <a:t>皆で作るメモ帳辞書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B7E375-3FD0-427A-9B8A-EDC5119B3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C10076-E2E0-440D-AAA0-86508049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329F0C0A-66FE-4AB4-B4D9-6A8D574EA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情報源</a:t>
            </a:r>
          </a:p>
        </p:txBody>
      </p:sp>
    </p:spTree>
    <p:extLst>
      <p:ext uri="{BB962C8B-B14F-4D97-AF65-F5344CB8AC3E}">
        <p14:creationId xmlns:p14="http://schemas.microsoft.com/office/powerpoint/2010/main" val="1019157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81898" y="3315478"/>
            <a:ext cx="7980202" cy="2807026"/>
          </a:xfrm>
        </p:spPr>
        <p:txBody>
          <a:bodyPr numCol="2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ja-JP" altLang="en-US" dirty="0"/>
              <a:t>著作権</a:t>
            </a:r>
            <a:endParaRPr lang="en-US" altLang="ja-JP" dirty="0"/>
          </a:p>
          <a:p>
            <a:pPr lvl="1"/>
            <a:r>
              <a:rPr lang="ja-JP" altLang="en-US" dirty="0"/>
              <a:t>著作物</a:t>
            </a:r>
            <a:endParaRPr lang="en-US" altLang="ja-JP" dirty="0"/>
          </a:p>
          <a:p>
            <a:pPr lvl="1"/>
            <a:r>
              <a:rPr lang="ja-JP" altLang="en-US" dirty="0"/>
              <a:t>著作者の権利</a:t>
            </a:r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lvl="1"/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ja-JP" altLang="en-US" dirty="0"/>
              <a:t>権利の利用</a:t>
            </a:r>
            <a:endParaRPr lang="en-US" altLang="ja-JP" dirty="0"/>
          </a:p>
          <a:p>
            <a:pPr lvl="1"/>
            <a:r>
              <a:rPr lang="ja-JP" altLang="en-US" dirty="0"/>
              <a:t>ライセンス</a:t>
            </a:r>
            <a:endParaRPr lang="en-US" altLang="ja-JP" dirty="0"/>
          </a:p>
          <a:p>
            <a:pPr lvl="1"/>
            <a:r>
              <a:rPr lang="ja-JP" altLang="en-US" dirty="0"/>
              <a:t>商標権</a:t>
            </a:r>
            <a:endParaRPr lang="en-US" altLang="ja-JP" dirty="0"/>
          </a:p>
          <a:p>
            <a:pPr lvl="1"/>
            <a:r>
              <a:rPr lang="ja-JP" altLang="en-US" dirty="0"/>
              <a:t>特許</a:t>
            </a:r>
            <a:endParaRPr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本日やること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10BB42-308F-484D-BA18-F463AE96D4E8}"/>
              </a:ext>
            </a:extLst>
          </p:cNvPr>
          <p:cNvSpPr/>
          <p:nvPr/>
        </p:nvSpPr>
        <p:spPr>
          <a:xfrm>
            <a:off x="1003560" y="1694016"/>
            <a:ext cx="7126121" cy="108488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6B09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6B0920"/>
                </a:solidFill>
              </a:rPr>
              <a:t>情報の価値について考える</a:t>
            </a:r>
          </a:p>
        </p:txBody>
      </p:sp>
    </p:spTree>
    <p:extLst>
      <p:ext uri="{BB962C8B-B14F-4D97-AF65-F5344CB8AC3E}">
        <p14:creationId xmlns:p14="http://schemas.microsoft.com/office/powerpoint/2010/main" val="75236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C4C4B20-8DD0-47BA-A680-F722889EA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著作権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490C812F-2A5B-4420-A8E4-BF7B33FFAF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15623F7-6138-4CF4-B2A2-6748540C0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2019/5/23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85044F-2AF5-4567-876F-499E292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493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2100</TotalTime>
  <Words>1300</Words>
  <Application>Microsoft Office PowerPoint</Application>
  <PresentationFormat>画面に合わせる (4:3)</PresentationFormat>
  <Paragraphs>330</Paragraphs>
  <Slides>29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4" baseType="lpstr">
      <vt:lpstr>HGS明朝E</vt:lpstr>
      <vt:lpstr>Yu Gothic</vt:lpstr>
      <vt:lpstr>Book Antiqua</vt:lpstr>
      <vt:lpstr>Wingdings</vt:lpstr>
      <vt:lpstr>ハードカバー</vt:lpstr>
      <vt:lpstr>情報処理技法(リテラシI)</vt:lpstr>
      <vt:lpstr>授業スケジュール</vt:lpstr>
      <vt:lpstr>目次</vt:lpstr>
      <vt:lpstr>前回の復習</vt:lpstr>
      <vt:lpstr>重要だったこと</vt:lpstr>
      <vt:lpstr>検索の例</vt:lpstr>
      <vt:lpstr>情報源</vt:lpstr>
      <vt:lpstr>本日やること</vt:lpstr>
      <vt:lpstr>著作権</vt:lpstr>
      <vt:lpstr>意識調査アンケート</vt:lpstr>
      <vt:lpstr>著作権(copyright)って？</vt:lpstr>
      <vt:lpstr>著作権が適用されるもの</vt:lpstr>
      <vt:lpstr>著作権パンフレットの講読会</vt:lpstr>
      <vt:lpstr>著作権パンフレットをまとめると…</vt:lpstr>
      <vt:lpstr>権利の利用</vt:lpstr>
      <vt:lpstr>様々な権利</vt:lpstr>
      <vt:lpstr>特許庁</vt:lpstr>
      <vt:lpstr>所有権を示すメリットデメリット</vt:lpstr>
      <vt:lpstr>権利を侵害された場合</vt:lpstr>
      <vt:lpstr>よくある問題：国内と国外</vt:lpstr>
      <vt:lpstr>よくある問題：SNS上の著作物</vt:lpstr>
      <vt:lpstr>フリーソフトはフリー(無料)なの？</vt:lpstr>
      <vt:lpstr>ライセンス（license）</vt:lpstr>
      <vt:lpstr>クリエイティブコモンズ</vt:lpstr>
      <vt:lpstr>権利の利用まとめ</vt:lpstr>
      <vt:lpstr>まとめ</vt:lpstr>
      <vt:lpstr>まとめ</vt:lpstr>
      <vt:lpstr>次回予告</vt:lpstr>
      <vt:lpstr>[授業後] 意識調査アンケート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Shibata Atsushi</cp:lastModifiedBy>
  <cp:revision>176</cp:revision>
  <dcterms:created xsi:type="dcterms:W3CDTF">2016-01-16T07:36:29Z</dcterms:created>
  <dcterms:modified xsi:type="dcterms:W3CDTF">2019-05-22T15:15:24Z</dcterms:modified>
</cp:coreProperties>
</file>