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309" r:id="rId3"/>
    <p:sldId id="267" r:id="rId4"/>
    <p:sldId id="299" r:id="rId5"/>
    <p:sldId id="427" r:id="rId6"/>
    <p:sldId id="429" r:id="rId7"/>
    <p:sldId id="428" r:id="rId8"/>
    <p:sldId id="430" r:id="rId9"/>
    <p:sldId id="431" r:id="rId10"/>
    <p:sldId id="432" r:id="rId11"/>
    <p:sldId id="435" r:id="rId12"/>
    <p:sldId id="433" r:id="rId13"/>
    <p:sldId id="434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62" r:id="rId22"/>
    <p:sldId id="450" r:id="rId23"/>
    <p:sldId id="451" r:id="rId24"/>
    <p:sldId id="447" r:id="rId25"/>
    <p:sldId id="448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1" r:id="rId35"/>
    <p:sldId id="460" r:id="rId36"/>
    <p:sldId id="463" r:id="rId37"/>
    <p:sldId id="464" r:id="rId38"/>
    <p:sldId id="398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BC03BCAA-3303-4530-AA75-A80A63BFCD54}">
          <p14:sldIdLst>
            <p14:sldId id="256"/>
            <p14:sldId id="309"/>
            <p14:sldId id="267"/>
          </p14:sldIdLst>
        </p14:section>
        <p14:section name="これまでの復習" id="{86C902B0-F6D0-432C-8FF1-1C8B8145F000}">
          <p14:sldIdLst>
            <p14:sldId id="299"/>
            <p14:sldId id="427"/>
            <p14:sldId id="429"/>
            <p14:sldId id="428"/>
            <p14:sldId id="430"/>
            <p14:sldId id="431"/>
            <p14:sldId id="432"/>
            <p14:sldId id="435"/>
            <p14:sldId id="433"/>
            <p14:sldId id="434"/>
            <p14:sldId id="436"/>
            <p14:sldId id="437"/>
            <p14:sldId id="438"/>
            <p14:sldId id="439"/>
            <p14:sldId id="440"/>
            <p14:sldId id="441"/>
          </p14:sldIdLst>
        </p14:section>
        <p14:section name="検索" id="{E16F16F6-6BE3-4548-84AC-9E28261957C0}">
          <p14:sldIdLst>
            <p14:sldId id="442"/>
            <p14:sldId id="462"/>
            <p14:sldId id="450"/>
            <p14:sldId id="451"/>
            <p14:sldId id="447"/>
            <p14:sldId id="448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1"/>
            <p14:sldId id="460"/>
            <p14:sldId id="463"/>
            <p14:sldId id="464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99CCFF"/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619" autoAdjust="0"/>
  </p:normalViewPr>
  <p:slideViewPr>
    <p:cSldViewPr snapToGrid="0" snapToObjects="1">
      <p:cViewPr varScale="1">
        <p:scale>
          <a:sx n="127" d="100"/>
          <a:sy n="127" d="100"/>
        </p:scale>
        <p:origin x="3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2019/5/16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0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8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ポータル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より正確な意味合いは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「性質の違う二つの領域を分かつもの」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宮殿玄関なら市井と貴族王族世界との境界、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トンネルの出入り口なら地上と地下との境</a:t>
            </a:r>
            <a:endParaRPr kumimoji="1" lang="en-US" altLang="ja-JP" dirty="0"/>
          </a:p>
          <a:p>
            <a:r>
              <a:rPr kumimoji="1" lang="ja-JP" altLang="en-US" dirty="0"/>
              <a:t>他にもワープ装置も英語で</a:t>
            </a:r>
            <a:r>
              <a:rPr kumimoji="1" lang="en-US" altLang="ja-JP" dirty="0"/>
              <a:t>warp portal</a:t>
            </a:r>
            <a:r>
              <a:rPr kumimoji="1" lang="ja-JP" altLang="en-US" dirty="0"/>
              <a:t>という</a:t>
            </a:r>
            <a:endParaRPr kumimoji="1" lang="en-US" altLang="ja-JP" dirty="0"/>
          </a:p>
          <a:p>
            <a:r>
              <a:rPr kumimoji="1" lang="ja-JP" altLang="en-US" dirty="0"/>
              <a:t>元々は港</a:t>
            </a:r>
            <a:r>
              <a:rPr kumimoji="1" lang="en-US" altLang="ja-JP" dirty="0"/>
              <a:t>(port)</a:t>
            </a:r>
            <a:r>
              <a:rPr kumimoji="1" lang="ja-JP" altLang="en-US" dirty="0"/>
              <a:t>から派生した言葉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98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工学系の職業で実際に何か作る人をエンジニア（</a:t>
            </a:r>
            <a:r>
              <a:rPr kumimoji="1" lang="en-US" altLang="ja-JP" dirty="0"/>
              <a:t>engineer</a:t>
            </a:r>
            <a:r>
              <a:rPr kumimoji="1" lang="ja-JP" altLang="en-US" dirty="0"/>
              <a:t>）と呼ぶ</a:t>
            </a:r>
            <a:endParaRPr kumimoji="1" lang="en-US" altLang="ja-JP" dirty="0"/>
          </a:p>
          <a:p>
            <a:r>
              <a:rPr kumimoji="1" lang="ja-JP" altLang="en-US" dirty="0"/>
              <a:t>情報処理系だったら</a:t>
            </a:r>
            <a:r>
              <a:rPr kumimoji="1" lang="en-US" altLang="ja-JP" dirty="0"/>
              <a:t>IT</a:t>
            </a:r>
            <a:r>
              <a:rPr kumimoji="1" lang="ja-JP" altLang="en-US" dirty="0"/>
              <a:t>エンジニア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最近のブラウザは検索エンジンを事前に設定しておけば、すぐ検索できるようにできている</a:t>
            </a:r>
            <a:endParaRPr kumimoji="1" lang="en-US" altLang="ja-JP" dirty="0"/>
          </a:p>
          <a:p>
            <a:r>
              <a:rPr kumimoji="1" lang="en-US" altLang="ja-JP" dirty="0"/>
              <a:t>Safari</a:t>
            </a:r>
            <a:r>
              <a:rPr kumimoji="1" lang="ja-JP" altLang="en-US" dirty="0"/>
              <a:t>の場合、検索キーワード入力欄を</a:t>
            </a:r>
            <a:r>
              <a:rPr kumimoji="1" lang="en-US" altLang="ja-JP" dirty="0"/>
              <a:t>URL</a:t>
            </a:r>
            <a:r>
              <a:rPr kumimoji="1" lang="ja-JP" altLang="en-US" dirty="0"/>
              <a:t>欄と統合している</a:t>
            </a:r>
            <a:endParaRPr kumimoji="1" lang="en-US" altLang="ja-JP" dirty="0"/>
          </a:p>
          <a:p>
            <a:r>
              <a:rPr kumimoji="1" lang="ja-JP" altLang="en-US" dirty="0"/>
              <a:t>そのため、</a:t>
            </a:r>
            <a:r>
              <a:rPr kumimoji="1" lang="en-US" altLang="ja-JP" dirty="0"/>
              <a:t>URL</a:t>
            </a:r>
            <a:r>
              <a:rPr kumimoji="1" lang="ja-JP" altLang="en-US" dirty="0" err="1"/>
              <a:t>なのか</a:t>
            </a:r>
            <a:r>
              <a:rPr kumimoji="1" lang="ja-JP" altLang="en-US" dirty="0"/>
              <a:t>キーワードなのか混同しがちなので注意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18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検索で多く使われているのは</a:t>
            </a:r>
            <a:r>
              <a:rPr kumimoji="1" lang="en-US" altLang="ja-JP" dirty="0"/>
              <a:t>Google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Bing</a:t>
            </a:r>
            <a:r>
              <a:rPr kumimoji="1" lang="ja-JP" altLang="en-US" dirty="0"/>
              <a:t>あたり</a:t>
            </a:r>
            <a:endParaRPr kumimoji="1" lang="en-US" altLang="ja-JP" dirty="0"/>
          </a:p>
          <a:p>
            <a:r>
              <a:rPr kumimoji="1" lang="ja-JP" altLang="en-US" dirty="0"/>
              <a:t>この授業では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を使う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中国では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が禁止されていて百度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Baido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が最大手</a:t>
            </a:r>
            <a:endParaRPr kumimoji="1" lang="en-US" altLang="ja-JP" dirty="0"/>
          </a:p>
          <a:p>
            <a:r>
              <a:rPr kumimoji="1" lang="ja-JP" altLang="en-US" dirty="0"/>
              <a:t>言論統制しているので検索に偏りがある</a:t>
            </a:r>
            <a:endParaRPr kumimoji="1" lang="en-US" altLang="ja-JP" dirty="0"/>
          </a:p>
          <a:p>
            <a:r>
              <a:rPr kumimoji="1" lang="ja-JP" altLang="en-US" dirty="0"/>
              <a:t>例：</a:t>
            </a:r>
            <a:endParaRPr kumimoji="1" lang="en-US" altLang="ja-JP" dirty="0"/>
          </a:p>
          <a:p>
            <a:r>
              <a:rPr kumimoji="1" lang="ja-JP" altLang="en-US" dirty="0"/>
              <a:t>天安門とか調べると政府ページに飛ばされる</a:t>
            </a:r>
            <a:endParaRPr kumimoji="1" lang="en-US" altLang="ja-JP" dirty="0"/>
          </a:p>
          <a:p>
            <a:r>
              <a:rPr kumimoji="1" lang="ja-JP" altLang="en-US" dirty="0"/>
              <a:t>トヨタで調べると事故のニュースばかり出る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0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専門家も書き込んでいるため、大抵の情報は正しく詳しく書かれている</a:t>
            </a:r>
            <a:endParaRPr kumimoji="1" lang="en-US" altLang="ja-JP" dirty="0"/>
          </a:p>
          <a:p>
            <a:r>
              <a:rPr kumimoji="1" lang="ja-JP" altLang="en-US" dirty="0"/>
              <a:t>ただし、情報源（ソース）としては根拠が薄い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情報の大本を一次ソース、その情報を乗せた別の情報を二次ソースという</a:t>
            </a:r>
            <a:endParaRPr kumimoji="1" lang="en-US" altLang="ja-JP" dirty="0"/>
          </a:p>
          <a:p>
            <a:r>
              <a:rPr kumimoji="1" lang="en-US" altLang="ja-JP" dirty="0"/>
              <a:t>Wikipedia</a:t>
            </a:r>
            <a:r>
              <a:rPr kumimoji="1" lang="ja-JP" altLang="en-US" dirty="0"/>
              <a:t>は二次ソースに当たるため確度は低いとされる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ちなみに海外において一番更新が盛んな項目は宗教、日本では漫画らしい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27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第５回：インターネット</a:t>
            </a:r>
            <a:endParaRPr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B3CE599-9095-43AD-9064-537E877D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ビット（</a:t>
            </a:r>
            <a:r>
              <a:rPr kumimoji="1" lang="en-US" altLang="ja-JP" dirty="0"/>
              <a:t>bit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1</a:t>
            </a:r>
            <a:r>
              <a:rPr kumimoji="1" lang="ja-JP" altLang="en-US" dirty="0"/>
              <a:t>桁で表現できるデータのこと（</a:t>
            </a:r>
            <a:r>
              <a:rPr kumimoji="1" lang="en-US" altLang="ja-JP" dirty="0"/>
              <a:t>0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en-US" altLang="ja-JP" dirty="0"/>
              <a:t>2bit</a:t>
            </a:r>
            <a:r>
              <a:rPr lang="ja-JP" altLang="en-US" dirty="0"/>
              <a:t>で</a:t>
            </a:r>
            <a:r>
              <a:rPr lang="en-US" altLang="ja-JP" dirty="0"/>
              <a:t>2</a:t>
            </a:r>
            <a:r>
              <a:rPr lang="en-US" altLang="ja-JP" baseline="30000" dirty="0"/>
              <a:t>2</a:t>
            </a:r>
            <a:r>
              <a:rPr lang="ja-JP" altLang="en-US" dirty="0"/>
              <a:t>＝</a:t>
            </a:r>
            <a:r>
              <a:rPr lang="en-US" altLang="ja-JP" dirty="0"/>
              <a:t>4</a:t>
            </a:r>
            <a:r>
              <a:rPr lang="ja-JP" altLang="en-US" dirty="0"/>
              <a:t>種、</a:t>
            </a:r>
            <a:r>
              <a:rPr lang="en-US" altLang="ja-JP" dirty="0"/>
              <a:t>3bit</a:t>
            </a:r>
            <a:r>
              <a:rPr lang="ja-JP" altLang="en-US" dirty="0"/>
              <a:t>で</a:t>
            </a:r>
            <a:r>
              <a:rPr lang="en-US" altLang="ja-JP" dirty="0"/>
              <a:t>2</a:t>
            </a:r>
            <a:r>
              <a:rPr lang="en-US" altLang="ja-JP" baseline="30000" dirty="0"/>
              <a:t>3</a:t>
            </a:r>
            <a:r>
              <a:rPr lang="ja-JP" altLang="en-US" dirty="0"/>
              <a:t>＝</a:t>
            </a:r>
            <a:r>
              <a:rPr lang="en-US" altLang="ja-JP" dirty="0"/>
              <a:t>8</a:t>
            </a:r>
            <a:r>
              <a:rPr lang="ja-JP" altLang="en-US" dirty="0"/>
              <a:t>種の表現が可能</a:t>
            </a:r>
            <a:endParaRPr lang="en-US" altLang="ja-JP" dirty="0"/>
          </a:p>
          <a:p>
            <a:pPr lvl="2"/>
            <a:r>
              <a:rPr kumimoji="1" lang="en-US" altLang="ja-JP" dirty="0"/>
              <a:t>4</a:t>
            </a:r>
            <a:r>
              <a:rPr kumimoji="1" lang="ja-JP" altLang="en-US" dirty="0"/>
              <a:t>ビットのデータ：</a:t>
            </a:r>
            <a:r>
              <a:rPr kumimoji="1" lang="en-US" altLang="ja-JP" dirty="0"/>
              <a:t>0010</a:t>
            </a:r>
            <a:r>
              <a:rPr kumimoji="1" lang="ja-JP" altLang="en-US" dirty="0"/>
              <a:t>や</a:t>
            </a:r>
            <a:r>
              <a:rPr kumimoji="1" lang="en-US" altLang="ja-JP" dirty="0"/>
              <a:t>1011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バイト</a:t>
            </a:r>
            <a:r>
              <a:rPr kumimoji="1" lang="en-US" altLang="ja-JP" dirty="0"/>
              <a:t>(Byte)</a:t>
            </a:r>
          </a:p>
          <a:p>
            <a:pPr lvl="1"/>
            <a:r>
              <a:rPr kumimoji="1" lang="en-US" altLang="ja-JP" dirty="0"/>
              <a:t>8bit</a:t>
            </a:r>
            <a:r>
              <a:rPr kumimoji="1" lang="ja-JP" altLang="en-US" dirty="0"/>
              <a:t>で表現できるデータのこと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kumimoji="1" lang="en-US" altLang="ja-JP" baseline="30000" dirty="0"/>
              <a:t>8</a:t>
            </a:r>
            <a:r>
              <a:rPr lang="ja-JP" altLang="en-US" dirty="0"/>
              <a:t>＝</a:t>
            </a:r>
            <a:r>
              <a:rPr lang="en-US" altLang="ja-JP" dirty="0"/>
              <a:t>256</a:t>
            </a:r>
            <a:r>
              <a:rPr lang="ja-JP" altLang="en-US" dirty="0"/>
              <a:t>種の表現が可能</a:t>
            </a:r>
            <a:r>
              <a:rPr lang="en-US" altLang="ja-JP" dirty="0"/>
              <a:t>(0~255)</a:t>
            </a:r>
          </a:p>
          <a:p>
            <a:pPr lvl="2"/>
            <a:r>
              <a:rPr kumimoji="1" lang="ja-JP" altLang="en-US" dirty="0"/>
              <a:t>アルファベットは記号含め</a:t>
            </a:r>
            <a:r>
              <a:rPr lang="en-US" altLang="ja-JP" dirty="0"/>
              <a:t>120</a:t>
            </a:r>
            <a:r>
              <a:rPr lang="ja-JP" altLang="en-US" dirty="0"/>
              <a:t>程度なので</a:t>
            </a:r>
            <a:r>
              <a:rPr lang="en-US" altLang="ja-JP" dirty="0"/>
              <a:t>1Byte</a:t>
            </a:r>
            <a:r>
              <a:rPr lang="ja-JP" altLang="en-US" dirty="0"/>
              <a:t>で表現可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56D058-6DCC-4E43-A30A-BE0FBCB4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E1E40A-0181-4064-AFAD-D7D1BFD0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D74C8AC-71F2-440C-870B-007CDDD3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バイナリデータの大きさ</a:t>
            </a:r>
          </a:p>
        </p:txBody>
      </p:sp>
    </p:spTree>
    <p:extLst>
      <p:ext uri="{BB962C8B-B14F-4D97-AF65-F5344CB8AC3E}">
        <p14:creationId xmlns:p14="http://schemas.microsoft.com/office/powerpoint/2010/main" val="18208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FE6A8AD-2522-4E58-A2D4-302F20D27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RGB</a:t>
            </a:r>
          </a:p>
          <a:p>
            <a:pPr lvl="1"/>
            <a:r>
              <a:rPr kumimoji="1" lang="en-US" altLang="ja-JP" dirty="0"/>
              <a:t>Red, Green, Blue</a:t>
            </a:r>
            <a:r>
              <a:rPr kumimoji="1" lang="ja-JP" altLang="en-US" dirty="0"/>
              <a:t>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色を混ぜて色を作る形式</a:t>
            </a:r>
            <a:endParaRPr lang="en-US" altLang="ja-JP" dirty="0"/>
          </a:p>
          <a:p>
            <a:pPr lvl="1"/>
            <a:r>
              <a:rPr kumimoji="1" lang="ja-JP" altLang="en-US" dirty="0"/>
              <a:t>加法混色：絵の具と同じで、全部混ぜると黒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通常はこれに輝度</a:t>
            </a:r>
            <a:r>
              <a:rPr kumimoji="1" lang="en-US" altLang="ja-JP" dirty="0"/>
              <a:t>α</a:t>
            </a:r>
            <a:r>
              <a:rPr kumimoji="1" lang="ja-JP" altLang="en-US" dirty="0"/>
              <a:t>を合わせて使う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一般的な色設定はこっち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CYMK</a:t>
            </a:r>
          </a:p>
          <a:p>
            <a:pPr lvl="1"/>
            <a:r>
              <a:rPr lang="en-US" altLang="ja-JP" dirty="0"/>
              <a:t>Cyan,</a:t>
            </a:r>
            <a:r>
              <a:rPr lang="ja-JP" altLang="en-US" dirty="0"/>
              <a:t> </a:t>
            </a:r>
            <a:r>
              <a:rPr lang="en-US" altLang="ja-JP" dirty="0"/>
              <a:t>Magenta, Yellow, </a:t>
            </a:r>
            <a:r>
              <a:rPr lang="en-US" altLang="ja-JP" dirty="0" err="1"/>
              <a:t>blacK</a:t>
            </a:r>
            <a:r>
              <a:rPr lang="ja-JP" altLang="en-US" dirty="0"/>
              <a:t>の</a:t>
            </a:r>
            <a:r>
              <a:rPr lang="en-US" altLang="ja-JP" dirty="0"/>
              <a:t>4</a:t>
            </a:r>
            <a:r>
              <a:rPr lang="ja-JP" altLang="en-US" dirty="0"/>
              <a:t>色を混ぜて色を作る</a:t>
            </a:r>
            <a:endParaRPr lang="en-US" altLang="ja-JP" dirty="0"/>
          </a:p>
          <a:p>
            <a:pPr lvl="1"/>
            <a:r>
              <a:rPr lang="ja-JP" altLang="en-US" dirty="0"/>
              <a:t>減法混色：光と同じで、全部合わせると白</a:t>
            </a:r>
            <a:endParaRPr lang="en-US" altLang="ja-JP" dirty="0"/>
          </a:p>
          <a:p>
            <a:pPr lvl="1"/>
            <a:r>
              <a:rPr kumimoji="1" lang="ja-JP" altLang="en-US" dirty="0"/>
              <a:t>プリンタで紙に印刷するときに使われる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05FA6A-1331-4FF4-B395-576A8BE4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89C3D-59C2-4905-95D6-531EA432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15DD375-A438-4A93-9402-C5001346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色のデータ</a:t>
            </a:r>
          </a:p>
        </p:txBody>
      </p:sp>
    </p:spTree>
    <p:extLst>
      <p:ext uri="{BB962C8B-B14F-4D97-AF65-F5344CB8AC3E}">
        <p14:creationId xmlns:p14="http://schemas.microsoft.com/office/powerpoint/2010/main" val="227092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C22DD4C-CB70-44A0-82A8-8D5AD132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1951802"/>
          </a:xfrm>
        </p:spPr>
        <p:txBody>
          <a:bodyPr/>
          <a:lstStyle/>
          <a:p>
            <a:r>
              <a:rPr kumimoji="1" lang="ja-JP" altLang="en-US" dirty="0"/>
              <a:t>番号と文字の対応表</a:t>
            </a:r>
            <a:endParaRPr kumimoji="1" lang="en-US" altLang="ja-JP" dirty="0"/>
          </a:p>
          <a:p>
            <a:pPr lvl="1"/>
            <a:r>
              <a:rPr lang="ja-JP" altLang="en-US" dirty="0"/>
              <a:t>コンピュータ側は番号で処理</a:t>
            </a:r>
            <a:endParaRPr lang="en-US" altLang="ja-JP" dirty="0"/>
          </a:p>
          <a:p>
            <a:pPr lvl="1"/>
            <a:r>
              <a:rPr kumimoji="1" lang="ja-JP" altLang="en-US" dirty="0"/>
              <a:t>人は対応した絵を文字と認識</a:t>
            </a:r>
            <a:endParaRPr kumimoji="1" lang="en-US" altLang="ja-JP" dirty="0"/>
          </a:p>
          <a:p>
            <a:pPr lvl="1"/>
            <a:r>
              <a:rPr lang="ja-JP" altLang="en-US" dirty="0"/>
              <a:t>文字の見え方はフォントに依存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B46680-8015-4672-8732-568D5E02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93D2FD-BC2A-4507-8CA6-257EADCD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FE06CE0-E0CD-4854-BEAE-B20943C0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文字コード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A073A01-AC09-42C0-BC08-69F91427B433}"/>
              </a:ext>
            </a:extLst>
          </p:cNvPr>
          <p:cNvSpPr/>
          <p:nvPr/>
        </p:nvSpPr>
        <p:spPr>
          <a:xfrm>
            <a:off x="463264" y="4249628"/>
            <a:ext cx="3119850" cy="684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  <a:latin typeface="Consolas" panose="020B0609020204030204" pitchFamily="49" charset="0"/>
              </a:rPr>
              <a:t>6865 6c6c 6f0a</a:t>
            </a:r>
            <a:endParaRPr kumimoji="1" lang="ja-JP" altLang="en-US" sz="24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7C650F-27B4-468B-A2FD-D8F9BA93B4C2}"/>
              </a:ext>
            </a:extLst>
          </p:cNvPr>
          <p:cNvSpPr txBox="1"/>
          <p:nvPr/>
        </p:nvSpPr>
        <p:spPr>
          <a:xfrm>
            <a:off x="987117" y="3782243"/>
            <a:ext cx="20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16</a:t>
            </a:r>
            <a:r>
              <a:rPr kumimoji="1" lang="ja-JP" altLang="en-US" sz="2000" dirty="0"/>
              <a:t>進数表記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34D00A8-1FD8-494B-BCF0-E3D3EA78AED9}"/>
              </a:ext>
            </a:extLst>
          </p:cNvPr>
          <p:cNvSpPr/>
          <p:nvPr/>
        </p:nvSpPr>
        <p:spPr>
          <a:xfrm>
            <a:off x="526006" y="4999058"/>
            <a:ext cx="636080" cy="457900"/>
          </a:xfrm>
          <a:prstGeom prst="wedgeRectCallout">
            <a:avLst>
              <a:gd name="adj1" fmla="val 26418"/>
              <a:gd name="adj2" fmla="val -925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H</a:t>
            </a:r>
            <a:endParaRPr kumimoji="1" lang="ja-JP" altLang="en-US" sz="2000" dirty="0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DD5122FB-67D5-47CB-B47E-DA630FCE8703}"/>
              </a:ext>
            </a:extLst>
          </p:cNvPr>
          <p:cNvSpPr/>
          <p:nvPr/>
        </p:nvSpPr>
        <p:spPr>
          <a:xfrm>
            <a:off x="926058" y="5606913"/>
            <a:ext cx="636080" cy="457900"/>
          </a:xfrm>
          <a:prstGeom prst="wedgeRectCallout">
            <a:avLst>
              <a:gd name="adj1" fmla="val 29787"/>
              <a:gd name="adj2" fmla="val -2360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E</a:t>
            </a:r>
            <a:endParaRPr kumimoji="1" lang="ja-JP" altLang="en-US" sz="20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7494F4FA-6AA2-4F56-A4B1-03F0778114DC}"/>
              </a:ext>
            </a:extLst>
          </p:cNvPr>
          <p:cNvSpPr/>
          <p:nvPr/>
        </p:nvSpPr>
        <p:spPr>
          <a:xfrm>
            <a:off x="1634517" y="5001503"/>
            <a:ext cx="636080" cy="457900"/>
          </a:xfrm>
          <a:prstGeom prst="wedgeRectCallout">
            <a:avLst>
              <a:gd name="adj1" fmla="val -15136"/>
              <a:gd name="adj2" fmla="val -987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L</a:t>
            </a:r>
            <a:endParaRPr kumimoji="1" lang="ja-JP" altLang="en-US" sz="2000" dirty="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CEDBB11A-424A-4A3B-8D5A-DF46E53F3285}"/>
              </a:ext>
            </a:extLst>
          </p:cNvPr>
          <p:cNvSpPr/>
          <p:nvPr/>
        </p:nvSpPr>
        <p:spPr>
          <a:xfrm>
            <a:off x="2024936" y="5609358"/>
            <a:ext cx="636080" cy="457900"/>
          </a:xfrm>
          <a:prstGeom prst="wedgeRectCallout">
            <a:avLst>
              <a:gd name="adj1" fmla="val 587"/>
              <a:gd name="adj2" fmla="val -2251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L</a:t>
            </a:r>
            <a:endParaRPr kumimoji="1" lang="ja-JP" altLang="en-US" sz="2000" dirty="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705B09B8-0B1E-4665-8C12-D1C1F3C73C9A}"/>
              </a:ext>
            </a:extLst>
          </p:cNvPr>
          <p:cNvSpPr/>
          <p:nvPr/>
        </p:nvSpPr>
        <p:spPr>
          <a:xfrm>
            <a:off x="2577491" y="4999058"/>
            <a:ext cx="636080" cy="457900"/>
          </a:xfrm>
          <a:prstGeom prst="wedgeRectCallout">
            <a:avLst>
              <a:gd name="adj1" fmla="val -35351"/>
              <a:gd name="adj2" fmla="val -1018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O</a:t>
            </a:r>
            <a:endParaRPr kumimoji="1" lang="ja-JP" altLang="en-US" sz="2000" dirty="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9E2C1C8-5686-427E-80C9-8F5EF0C0954B}"/>
              </a:ext>
            </a:extLst>
          </p:cNvPr>
          <p:cNvSpPr/>
          <p:nvPr/>
        </p:nvSpPr>
        <p:spPr>
          <a:xfrm>
            <a:off x="3367962" y="5041620"/>
            <a:ext cx="794350" cy="457900"/>
          </a:xfrm>
          <a:prstGeom prst="wedgeRectCallout">
            <a:avLst>
              <a:gd name="adj1" fmla="val -76905"/>
              <a:gd name="adj2" fmla="val -1221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改行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EF02D36-4A3C-4EE5-B24F-FBCE8C834325}"/>
              </a:ext>
            </a:extLst>
          </p:cNvPr>
          <p:cNvSpPr/>
          <p:nvPr/>
        </p:nvSpPr>
        <p:spPr>
          <a:xfrm>
            <a:off x="4415714" y="4145934"/>
            <a:ext cx="426523" cy="11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3136BF2-F053-4ADF-83A7-5311C8ADC43F}"/>
              </a:ext>
            </a:extLst>
          </p:cNvPr>
          <p:cNvSpPr/>
          <p:nvPr/>
        </p:nvSpPr>
        <p:spPr>
          <a:xfrm>
            <a:off x="5038871" y="4249628"/>
            <a:ext cx="3119850" cy="684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  <a:latin typeface="Consolas" panose="020B0609020204030204" pitchFamily="49" charset="0"/>
              </a:rPr>
              <a:t>hello</a:t>
            </a:r>
            <a:endParaRPr kumimoji="1" lang="ja-JP" altLang="en-US" sz="24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8422EC-4BD9-4023-9A34-B676F4AAEF5A}"/>
              </a:ext>
            </a:extLst>
          </p:cNvPr>
          <p:cNvSpPr txBox="1"/>
          <p:nvPr/>
        </p:nvSpPr>
        <p:spPr>
          <a:xfrm>
            <a:off x="5345150" y="3750470"/>
            <a:ext cx="2507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ディスプレイ表示</a:t>
            </a:r>
          </a:p>
        </p:txBody>
      </p:sp>
    </p:spTree>
    <p:extLst>
      <p:ext uri="{BB962C8B-B14F-4D97-AF65-F5344CB8AC3E}">
        <p14:creationId xmlns:p14="http://schemas.microsoft.com/office/powerpoint/2010/main" val="74731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F1198E46-46D4-4670-B23D-FF22CBC65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60465"/>
              </p:ext>
            </p:extLst>
          </p:nvPr>
        </p:nvGraphicFramePr>
        <p:xfrm>
          <a:off x="579614" y="2295726"/>
          <a:ext cx="7974013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92">
                  <a:extLst>
                    <a:ext uri="{9D8B030D-6E8A-4147-A177-3AD203B41FA5}">
                      <a16:colId xmlns:a16="http://schemas.microsoft.com/office/drawing/2014/main" val="3642782580"/>
                    </a:ext>
                  </a:extLst>
                </a:gridCol>
                <a:gridCol w="6217621">
                  <a:extLst>
                    <a:ext uri="{9D8B030D-6E8A-4147-A177-3AD203B41FA5}">
                      <a16:colId xmlns:a16="http://schemas.microsoft.com/office/drawing/2014/main" val="1813002005"/>
                    </a:ext>
                  </a:extLst>
                </a:gridCol>
              </a:tblGrid>
              <a:tr h="44233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文字コード名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概略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427051"/>
                  </a:ext>
                </a:extLst>
              </a:tr>
              <a:tr h="76348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ASCII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American Standard Code for Information Interchange</a:t>
                      </a:r>
                      <a:r>
                        <a:rPr kumimoji="1" lang="ja-JP" altLang="en-US" dirty="0"/>
                        <a:t>の略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英語圏で広く使われる文字コード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919272"/>
                  </a:ext>
                </a:extLst>
              </a:tr>
              <a:tr h="109069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UTF-8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Unicode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Transformation Format</a:t>
                      </a:r>
                      <a:r>
                        <a:rPr kumimoji="1" lang="ja-JP" altLang="en-US" dirty="0"/>
                        <a:t>の</a:t>
                      </a:r>
                      <a:r>
                        <a:rPr kumimoji="1" lang="en-US" altLang="ja-JP" dirty="0"/>
                        <a:t>8bit</a:t>
                      </a:r>
                      <a:r>
                        <a:rPr kumimoji="1" lang="ja-JP" altLang="en-US" dirty="0"/>
                        <a:t>版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他の国の言語にも対応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Mac</a:t>
                      </a:r>
                      <a:r>
                        <a:rPr kumimoji="1" lang="ja-JP" altLang="en-US" dirty="0"/>
                        <a:t>や</a:t>
                      </a:r>
                      <a:r>
                        <a:rPr kumimoji="1" lang="en-US" altLang="ja-JP" dirty="0"/>
                        <a:t>iPhone</a:t>
                      </a:r>
                      <a:r>
                        <a:rPr kumimoji="1" lang="ja-JP" altLang="en-US" dirty="0"/>
                        <a:t>はコレを利用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98990"/>
                  </a:ext>
                </a:extLst>
              </a:tr>
              <a:tr h="76348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Shift-JIS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JIS</a:t>
                      </a:r>
                      <a:r>
                        <a:rPr kumimoji="1" lang="ja-JP" altLang="en-US" dirty="0"/>
                        <a:t>コードの改造版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Windows</a:t>
                      </a:r>
                      <a:r>
                        <a:rPr kumimoji="1" lang="ja-JP" altLang="en-US" dirty="0"/>
                        <a:t>はコレを利用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98140"/>
                  </a:ext>
                </a:extLst>
              </a:tr>
            </a:tbl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7C7089-30EA-49F6-ACC9-BF5D52FE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F856D-029E-47B9-904F-5F00CF92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424E570-E806-4CA6-A631-DFC43B84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文字コードの種類</a:t>
            </a:r>
          </a:p>
        </p:txBody>
      </p:sp>
    </p:spTree>
    <p:extLst>
      <p:ext uri="{BB962C8B-B14F-4D97-AF65-F5344CB8AC3E}">
        <p14:creationId xmlns:p14="http://schemas.microsoft.com/office/powerpoint/2010/main" val="335964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397293D-2235-4E98-8F3F-07A3F821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データの種類を表すファイル名の最後につける文字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1A377A-ABD7-4A26-931B-F5D1EB36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97238-6BF6-41B4-8BD6-3716ADFB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E905DC0-895C-46AE-8B9A-A0DC0C8A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拡張子とデータ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89C7D1-53BF-4FE9-BCDD-C1CEED2832DF}"/>
              </a:ext>
            </a:extLst>
          </p:cNvPr>
          <p:cNvSpPr txBox="1"/>
          <p:nvPr/>
        </p:nvSpPr>
        <p:spPr>
          <a:xfrm>
            <a:off x="6811521" y="953645"/>
            <a:ext cx="20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テキスト</a:t>
            </a:r>
            <a:r>
              <a:rPr kumimoji="1" lang="en-US" altLang="ja-JP" dirty="0"/>
              <a:t>p.140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A602C18C-90C8-4829-A368-9E7BF6459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42827"/>
              </p:ext>
            </p:extLst>
          </p:nvPr>
        </p:nvGraphicFramePr>
        <p:xfrm>
          <a:off x="699247" y="2266987"/>
          <a:ext cx="7746999" cy="4450080"/>
        </p:xfrm>
        <a:graphic>
          <a:graphicData uri="http://schemas.openxmlformats.org/drawingml/2006/table">
            <a:tbl>
              <a:tblPr firstRow="1" bandRow="1"/>
              <a:tblGrid>
                <a:gridCol w="2582333">
                  <a:extLst>
                    <a:ext uri="{9D8B030D-6E8A-4147-A177-3AD203B41FA5}">
                      <a16:colId xmlns:a16="http://schemas.microsoft.com/office/drawing/2014/main" val="1120465325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580680059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3669678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拡張子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データの中身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よく使われるソフト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345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txt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プレーンテキスト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Notepad</a:t>
                      </a:r>
                      <a:r>
                        <a:rPr kumimoji="1" lang="en-US" altLang="ja-JP" baseline="0" dirty="0"/>
                        <a:t>,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110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html, </a:t>
                      </a:r>
                      <a:r>
                        <a:rPr kumimoji="1" lang="en-US" altLang="ja-JP" dirty="0" err="1"/>
                        <a:t>htm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ウェブページのデータ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IE, Safari,</a:t>
                      </a:r>
                      <a:r>
                        <a:rPr kumimoji="1" lang="en-US" altLang="ja-JP" baseline="0" dirty="0"/>
                        <a:t> Chrome, 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5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doc, </a:t>
                      </a:r>
                      <a:r>
                        <a:rPr kumimoji="1" lang="en-US" altLang="ja-JP" dirty="0" err="1"/>
                        <a:t>docx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書類データ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04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xls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xlsx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表計算データ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Excel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51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ppt, </a:t>
                      </a:r>
                      <a:r>
                        <a:rPr kumimoji="1" lang="en-US" altLang="ja-JP" dirty="0" err="1"/>
                        <a:t>pptx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発表資料データ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PowerPoint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518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bmp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画素データ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920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jpeg, jpg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不可逆圧縮画像データ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98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gif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軽量の画像データ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632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png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639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mpeg, mpg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動画データ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映像表示ソフト全般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111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exe, app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実行ファイル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ソフト本体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1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7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B80AC8-9CFE-4527-A23E-97692B7F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511F2B-B686-45F6-86FD-BD63994D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340494C-60F8-45BD-9744-CE67E60E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インターネットとデータ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109D5B3-87D3-4896-A5D8-6B9FA39CF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2776290"/>
            <a:ext cx="7747000" cy="2457948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2714076-BBFF-4C6F-B818-FC865966D661}"/>
              </a:ext>
            </a:extLst>
          </p:cNvPr>
          <p:cNvSpPr/>
          <p:nvPr/>
        </p:nvSpPr>
        <p:spPr>
          <a:xfrm>
            <a:off x="459199" y="2049312"/>
            <a:ext cx="2255426" cy="821531"/>
          </a:xfrm>
          <a:prstGeom prst="wedgeRoundRectCallout">
            <a:avLst>
              <a:gd name="adj1" fmla="val 41346"/>
              <a:gd name="adj2" fmla="val 72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① バイナリデータを送信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C1212EE0-5A2F-4DBE-B8A1-A73805DE82E1}"/>
              </a:ext>
            </a:extLst>
          </p:cNvPr>
          <p:cNvSpPr/>
          <p:nvPr/>
        </p:nvSpPr>
        <p:spPr>
          <a:xfrm>
            <a:off x="3783424" y="1675206"/>
            <a:ext cx="2324482" cy="821531"/>
          </a:xfrm>
          <a:prstGeom prst="wedgeRoundRectCallout">
            <a:avLst>
              <a:gd name="adj1" fmla="val -19540"/>
              <a:gd name="adj2" fmla="val 76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②</a:t>
            </a:r>
            <a:r>
              <a:rPr kumimoji="1" lang="en-US" altLang="ja-JP" dirty="0"/>
              <a:t> </a:t>
            </a:r>
            <a:r>
              <a:rPr kumimoji="1" lang="ja-JP" altLang="en-US" dirty="0"/>
              <a:t>ネットワークを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介して相手マシンへ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E1050AC-C06C-491B-8989-40B28B9ABABE}"/>
              </a:ext>
            </a:extLst>
          </p:cNvPr>
          <p:cNvSpPr/>
          <p:nvPr/>
        </p:nvSpPr>
        <p:spPr>
          <a:xfrm>
            <a:off x="6646408" y="1954759"/>
            <a:ext cx="2324482" cy="821531"/>
          </a:xfrm>
          <a:prstGeom prst="wedgeRoundRectCallout">
            <a:avLst>
              <a:gd name="adj1" fmla="val -19540"/>
              <a:gd name="adj2" fmla="val 76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③ 受け取り＆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所定のアプリで開く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7C1094-C8DD-405A-990B-7A6149E9A163}"/>
              </a:ext>
            </a:extLst>
          </p:cNvPr>
          <p:cNvSpPr txBox="1"/>
          <p:nvPr/>
        </p:nvSpPr>
        <p:spPr>
          <a:xfrm>
            <a:off x="6811521" y="953645"/>
            <a:ext cx="20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テキスト</a:t>
            </a:r>
            <a:r>
              <a:rPr kumimoji="1" lang="en-US" altLang="ja-JP" dirty="0"/>
              <a:t>p.133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0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40C3D7F-4FEE-42A6-9477-1FCD2FC5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Transmission Control Protocol/ Internet Protocol</a:t>
            </a:r>
          </a:p>
          <a:p>
            <a:pPr lvl="1"/>
            <a:r>
              <a:rPr kumimoji="1" lang="ja-JP" altLang="en-US" dirty="0"/>
              <a:t>通信の基本ルール</a:t>
            </a:r>
            <a:endParaRPr lang="en-US" altLang="ja-JP" dirty="0"/>
          </a:p>
          <a:p>
            <a:pPr lvl="1"/>
            <a:r>
              <a:rPr lang="en-US" altLang="ja-JP" dirty="0"/>
              <a:t>IP</a:t>
            </a:r>
            <a:r>
              <a:rPr lang="ja-JP" altLang="en-US" dirty="0"/>
              <a:t>と省略されることもしばしば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ルールの例：</a:t>
            </a:r>
            <a:r>
              <a:rPr lang="en-US" altLang="ja-JP" dirty="0"/>
              <a:t>IP</a:t>
            </a:r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en-US" altLang="ja-JP" dirty="0"/>
              <a:t>4Byte</a:t>
            </a:r>
            <a:r>
              <a:rPr lang="ja-JP" altLang="en-US" dirty="0"/>
              <a:t>でコンピュータの位置を表記しよう！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AEA028-FA2B-4BF4-A5F1-90EC9A50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84D99A-F2F5-434E-8A2B-B9A2FD91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33449FF-4817-465A-985D-2A3899A4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TCP/IP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5EA6C7A-B8BA-4954-A3BB-99812BE7F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11" y="5209410"/>
            <a:ext cx="1009369" cy="10093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FBCBAD-011C-45CB-83C3-1AEEC797B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02" y="5209410"/>
            <a:ext cx="1009369" cy="1009369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FA225A5-F152-4796-95CB-568F3D23E782}"/>
              </a:ext>
            </a:extLst>
          </p:cNvPr>
          <p:cNvCxnSpPr>
            <a:cxnSpLocks/>
          </p:cNvCxnSpPr>
          <p:nvPr/>
        </p:nvCxnSpPr>
        <p:spPr>
          <a:xfrm>
            <a:off x="3601554" y="5714094"/>
            <a:ext cx="2063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E0E8F8-4C03-403E-93BD-B3F4D701E82C}"/>
              </a:ext>
            </a:extLst>
          </p:cNvPr>
          <p:cNvSpPr txBox="1"/>
          <p:nvPr/>
        </p:nvSpPr>
        <p:spPr>
          <a:xfrm>
            <a:off x="2031893" y="613296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111.112.113.114</a:t>
            </a:r>
            <a:endParaRPr kumimoji="1" lang="ja-JP" altLang="en-US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CF71844-3990-46B6-9310-E536F5352202}"/>
              </a:ext>
            </a:extLst>
          </p:cNvPr>
          <p:cNvSpPr/>
          <p:nvPr/>
        </p:nvSpPr>
        <p:spPr>
          <a:xfrm>
            <a:off x="112432" y="4438699"/>
            <a:ext cx="2381546" cy="1054250"/>
          </a:xfrm>
          <a:prstGeom prst="wedgeRoundRectCallout">
            <a:avLst>
              <a:gd name="adj1" fmla="val 34703"/>
              <a:gd name="adj2" fmla="val 76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111.112.113.114</a:t>
            </a:r>
            <a:r>
              <a:rPr kumimoji="1" lang="ja-JP" altLang="en-US" dirty="0"/>
              <a:t>から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214.215.216.217</a:t>
            </a:r>
            <a:r>
              <a:rPr kumimoji="1" lang="ja-JP" altLang="en-US" dirty="0"/>
              <a:t>へ、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ウェブデータを頂戴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F27868-5550-4046-A402-E3C2DE42D533}"/>
              </a:ext>
            </a:extLst>
          </p:cNvPr>
          <p:cNvSpPr txBox="1"/>
          <p:nvPr/>
        </p:nvSpPr>
        <p:spPr>
          <a:xfrm>
            <a:off x="5492504" y="613214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214.215.216.217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12CEFDC-3FEB-4662-A66B-A616D4BA0040}"/>
              </a:ext>
            </a:extLst>
          </p:cNvPr>
          <p:cNvCxnSpPr/>
          <p:nvPr/>
        </p:nvCxnSpPr>
        <p:spPr>
          <a:xfrm>
            <a:off x="3679031" y="5492949"/>
            <a:ext cx="1528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3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7AAE859-B5E6-40FE-A8A4-69D4AA8D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IP</a:t>
            </a:r>
            <a:r>
              <a:rPr kumimoji="1" lang="ja-JP" altLang="en-US" dirty="0"/>
              <a:t>アドレスとマシンは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対</a:t>
            </a:r>
            <a:r>
              <a:rPr kumimoji="1" lang="en-US" altLang="ja-JP" dirty="0"/>
              <a:t>1</a:t>
            </a:r>
            <a:r>
              <a:rPr kumimoji="1" lang="ja-JP" altLang="en-US" dirty="0"/>
              <a:t>対応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同じ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アドレスを持つマシンは複数存在しない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インターネットとローカルネットで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アドレスは別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社内や学内の</a:t>
            </a:r>
            <a:r>
              <a:rPr kumimoji="1" lang="en-US" altLang="ja-JP" dirty="0"/>
              <a:t>IP</a:t>
            </a:r>
            <a:r>
              <a:rPr kumimoji="1" lang="ja-JP" altLang="en-US" dirty="0"/>
              <a:t>はその地方でしか利用できない使用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ドメインネームを使う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覚えにくいのでドメインネーム（あだ名）を使う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DNS</a:t>
            </a:r>
            <a:r>
              <a:rPr kumimoji="1" lang="ja-JP" altLang="en-US" dirty="0"/>
              <a:t>サーバが</a:t>
            </a:r>
            <a:r>
              <a:rPr kumimoji="1" lang="en-US" altLang="ja-JP" dirty="0"/>
              <a:t>IP</a:t>
            </a:r>
            <a:r>
              <a:rPr lang="ja-JP" altLang="en-US" dirty="0"/>
              <a:t>アドレスに翻訳してくれる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23DEB6-EEF7-4D54-9B5D-F5FEA404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5BB14F-6BD4-490E-AABC-4B6830FD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8E53450-F532-486E-AA76-832D0FDA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IP</a:t>
            </a:r>
            <a:r>
              <a:rPr kumimoji="1" lang="ja-JP" altLang="en-US" dirty="0"/>
              <a:t>アドレスのあれこれ</a:t>
            </a:r>
          </a:p>
        </p:txBody>
      </p:sp>
    </p:spTree>
    <p:extLst>
      <p:ext uri="{BB962C8B-B14F-4D97-AF65-F5344CB8AC3E}">
        <p14:creationId xmlns:p14="http://schemas.microsoft.com/office/powerpoint/2010/main" val="237358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楕円 39">
            <a:extLst>
              <a:ext uri="{FF2B5EF4-FFF2-40B4-BE49-F238E27FC236}">
                <a16:creationId xmlns:a16="http://schemas.microsoft.com/office/drawing/2014/main" id="{66B641FF-D702-4E5B-A710-2376E481A4C3}"/>
              </a:ext>
            </a:extLst>
          </p:cNvPr>
          <p:cNvSpPr/>
          <p:nvPr/>
        </p:nvSpPr>
        <p:spPr>
          <a:xfrm>
            <a:off x="5525646" y="1305035"/>
            <a:ext cx="3618354" cy="19432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7B01830-4243-405C-8905-5581CF7E4C4B}"/>
              </a:ext>
            </a:extLst>
          </p:cNvPr>
          <p:cNvSpPr/>
          <p:nvPr/>
        </p:nvSpPr>
        <p:spPr>
          <a:xfrm>
            <a:off x="-1542607" y="3455684"/>
            <a:ext cx="7756263" cy="5040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52C9B9-E365-482C-8258-0EF6DA9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1C26F-C7AE-4948-BFA9-B48EED53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2772A71-513B-46E4-A31A-A80223A6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図で見るインターネット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B895377-5E1D-48F6-9C7A-3A57561D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64" y="3460408"/>
            <a:ext cx="1009369" cy="10093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380B36-E0BC-40D6-BB54-4025B3D8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65" y="5139189"/>
            <a:ext cx="1009369" cy="100936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709D853-4DCA-48B5-8D74-132827266D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974849" y="4469777"/>
            <a:ext cx="1" cy="6694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04D1D3-2688-40A7-9CFC-F9993DFD04E3}"/>
              </a:ext>
            </a:extLst>
          </p:cNvPr>
          <p:cNvSpPr txBox="1"/>
          <p:nvPr/>
        </p:nvSpPr>
        <p:spPr>
          <a:xfrm>
            <a:off x="4036219" y="43995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192.168.1.0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700896-01DE-49A0-AB72-5D470F532DCF}"/>
              </a:ext>
            </a:extLst>
          </p:cNvPr>
          <p:cNvSpPr txBox="1"/>
          <p:nvPr/>
        </p:nvSpPr>
        <p:spPr>
          <a:xfrm>
            <a:off x="4036219" y="331098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210.128.20.116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07929F6-3AAF-4912-85E4-0D69F64F4D47}"/>
              </a:ext>
            </a:extLst>
          </p:cNvPr>
          <p:cNvCxnSpPr>
            <a:cxnSpLocks/>
          </p:cNvCxnSpPr>
          <p:nvPr/>
        </p:nvCxnSpPr>
        <p:spPr>
          <a:xfrm>
            <a:off x="3974846" y="2374628"/>
            <a:ext cx="1" cy="1121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5902AA0-DC22-408D-A847-451F56358CEC}"/>
              </a:ext>
            </a:extLst>
          </p:cNvPr>
          <p:cNvSpPr/>
          <p:nvPr/>
        </p:nvSpPr>
        <p:spPr>
          <a:xfrm>
            <a:off x="805591" y="3460408"/>
            <a:ext cx="2381546" cy="1054250"/>
          </a:xfrm>
          <a:prstGeom prst="wedgeRoundRectCallout">
            <a:avLst>
              <a:gd name="adj1" fmla="val 59300"/>
              <a:gd name="adj2" fmla="val 38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ローカルは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192.168.XX.XX</a:t>
            </a:r>
          </a:p>
          <a:p>
            <a:pPr algn="ctr"/>
            <a:r>
              <a:rPr kumimoji="1" lang="ja-JP" altLang="en-US" dirty="0" err="1"/>
              <a:t>だけ</a:t>
            </a:r>
            <a:r>
              <a:rPr kumimoji="1" lang="ja-JP" altLang="en-US" dirty="0"/>
              <a:t>利用可能だよ！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BA85CD-B6E6-46AC-9485-7C85E6A67626}"/>
              </a:ext>
            </a:extLst>
          </p:cNvPr>
          <p:cNvSpPr txBox="1"/>
          <p:nvPr/>
        </p:nvSpPr>
        <p:spPr>
          <a:xfrm>
            <a:off x="3405277" y="5975766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192.168.1.10</a:t>
            </a:r>
            <a:endParaRPr kumimoji="1" lang="ja-JP" altLang="en-US" sz="16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EFF31E9-5416-4445-9F4B-4EB4C98D4ED5}"/>
              </a:ext>
            </a:extLst>
          </p:cNvPr>
          <p:cNvCxnSpPr>
            <a:cxnSpLocks/>
          </p:cNvCxnSpPr>
          <p:nvPr/>
        </p:nvCxnSpPr>
        <p:spPr>
          <a:xfrm flipH="1" flipV="1">
            <a:off x="1028700" y="4883779"/>
            <a:ext cx="2946150" cy="1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60E8B14-38D5-4CAB-BA51-C3B8B535FDBE}"/>
              </a:ext>
            </a:extLst>
          </p:cNvPr>
          <p:cNvCxnSpPr>
            <a:cxnSpLocks/>
          </p:cNvCxnSpPr>
          <p:nvPr/>
        </p:nvCxnSpPr>
        <p:spPr>
          <a:xfrm>
            <a:off x="2632359" y="4883779"/>
            <a:ext cx="0" cy="21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7D9F7319-4BB4-4899-9645-07BDCAF5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74" y="5103594"/>
            <a:ext cx="1009369" cy="1009369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18C1475-931D-4890-814D-D31EFAD55B58}"/>
              </a:ext>
            </a:extLst>
          </p:cNvPr>
          <p:cNvCxnSpPr>
            <a:cxnSpLocks/>
          </p:cNvCxnSpPr>
          <p:nvPr/>
        </p:nvCxnSpPr>
        <p:spPr>
          <a:xfrm>
            <a:off x="1174453" y="4893951"/>
            <a:ext cx="0" cy="21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BEACF6B9-6BD7-4ECC-AE0C-72B070C55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68" y="5113766"/>
            <a:ext cx="1009369" cy="100936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C0C3AF-0ACA-4F00-AEA1-034A4EFF7066}"/>
              </a:ext>
            </a:extLst>
          </p:cNvPr>
          <p:cNvSpPr txBox="1"/>
          <p:nvPr/>
        </p:nvSpPr>
        <p:spPr>
          <a:xfrm>
            <a:off x="2000583" y="5975766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192.168.1.11</a:t>
            </a:r>
            <a:endParaRPr kumimoji="1" lang="ja-JP" altLang="en-US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64E04C0-8954-47E1-BD3B-DB4B34F49A76}"/>
              </a:ext>
            </a:extLst>
          </p:cNvPr>
          <p:cNvSpPr txBox="1"/>
          <p:nvPr/>
        </p:nvSpPr>
        <p:spPr>
          <a:xfrm>
            <a:off x="544344" y="5973035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192.168.1.12</a:t>
            </a:r>
            <a:endParaRPr kumimoji="1" lang="ja-JP" altLang="en-US" sz="1600" dirty="0"/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B2F8BAD9-575B-4BCE-8A2C-F6B781E7B4CF}"/>
              </a:ext>
            </a:extLst>
          </p:cNvPr>
          <p:cNvSpPr/>
          <p:nvPr/>
        </p:nvSpPr>
        <p:spPr>
          <a:xfrm>
            <a:off x="5988424" y="3336383"/>
            <a:ext cx="2862681" cy="792074"/>
          </a:xfrm>
          <a:prstGeom prst="wedgeRoundRectCallout">
            <a:avLst>
              <a:gd name="adj1" fmla="val -71632"/>
              <a:gd name="adj2" fmla="val 33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外に繋ぐときは代わりに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通信してあげる！</a:t>
            </a: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F3C263FA-6C27-4809-ADBB-E21CC8A49AF1}"/>
              </a:ext>
            </a:extLst>
          </p:cNvPr>
          <p:cNvSpPr/>
          <p:nvPr/>
        </p:nvSpPr>
        <p:spPr>
          <a:xfrm>
            <a:off x="4281801" y="3336383"/>
            <a:ext cx="730145" cy="1302300"/>
          </a:xfrm>
          <a:prstGeom prst="arc">
            <a:avLst>
              <a:gd name="adj1" fmla="val 18689391"/>
              <a:gd name="adj2" fmla="val 2951292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7BC027-5601-4EB6-A552-3ABB7C64ABD6}"/>
              </a:ext>
            </a:extLst>
          </p:cNvPr>
          <p:cNvSpPr txBox="1"/>
          <p:nvPr/>
        </p:nvSpPr>
        <p:spPr>
          <a:xfrm>
            <a:off x="4419520" y="5085118"/>
            <a:ext cx="221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ローカル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ネットワーク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300B464-7195-44A2-97A1-DCE13FCE2F1F}"/>
              </a:ext>
            </a:extLst>
          </p:cNvPr>
          <p:cNvSpPr txBox="1"/>
          <p:nvPr/>
        </p:nvSpPr>
        <p:spPr>
          <a:xfrm>
            <a:off x="6226736" y="1902228"/>
            <a:ext cx="221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グローバル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ネットワーク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E86B5C4-7BFE-48F2-AE15-44252CC3F8B7}"/>
              </a:ext>
            </a:extLst>
          </p:cNvPr>
          <p:cNvCxnSpPr>
            <a:cxnSpLocks/>
          </p:cNvCxnSpPr>
          <p:nvPr/>
        </p:nvCxnSpPr>
        <p:spPr>
          <a:xfrm flipH="1">
            <a:off x="3974852" y="2374628"/>
            <a:ext cx="2013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4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A994E7-71BD-4567-AD3A-E5866E95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インターフェース</a:t>
            </a:r>
            <a:r>
              <a:rPr kumimoji="1" lang="en-US" altLang="ja-JP" dirty="0"/>
              <a:t>1</a:t>
            </a:r>
            <a:r>
              <a:rPr kumimoji="1" lang="ja-JP" altLang="en-US" dirty="0" err="1"/>
              <a:t>つに</a:t>
            </a:r>
            <a:r>
              <a:rPr kumimoji="1" lang="ja-JP" altLang="en-US" dirty="0"/>
              <a:t>つき</a:t>
            </a:r>
            <a:r>
              <a:rPr kumimoji="1" lang="en-US" altLang="ja-JP" dirty="0"/>
              <a:t>1</a:t>
            </a:r>
            <a:r>
              <a:rPr kumimoji="1" lang="ja-JP" altLang="en-US" dirty="0" err="1"/>
              <a:t>つの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</a:t>
            </a:r>
            <a:endParaRPr kumimoji="1" lang="en-US" altLang="ja-JP" dirty="0"/>
          </a:p>
          <a:p>
            <a:pPr lvl="1"/>
            <a:r>
              <a:rPr lang="ja-JP" altLang="en-US" dirty="0"/>
              <a:t>インターフェースには製造番号</a:t>
            </a:r>
            <a:r>
              <a:rPr lang="en-US" altLang="ja-JP" dirty="0"/>
              <a:t>(MAC</a:t>
            </a:r>
            <a:r>
              <a:rPr lang="ja-JP" altLang="en-US" dirty="0"/>
              <a:t>アドレス</a:t>
            </a:r>
            <a:r>
              <a:rPr lang="en-US" altLang="ja-JP" dirty="0"/>
              <a:t>)</a:t>
            </a:r>
            <a:r>
              <a:rPr lang="ja-JP" altLang="en-US" dirty="0"/>
              <a:t>がある</a:t>
            </a:r>
            <a:endParaRPr lang="en-US" altLang="ja-JP" dirty="0"/>
          </a:p>
          <a:p>
            <a:pPr lvl="1"/>
            <a:r>
              <a:rPr kumimoji="1" lang="en-US" altLang="ja-JP" dirty="0"/>
              <a:t>MAC</a:t>
            </a:r>
            <a:r>
              <a:rPr kumimoji="1" lang="ja-JP" altLang="en-US" dirty="0"/>
              <a:t>アドレスと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対</a:t>
            </a:r>
            <a:r>
              <a:rPr kumimoji="1" lang="en-US" altLang="ja-JP" dirty="0"/>
              <a:t>1</a:t>
            </a:r>
            <a:r>
              <a:rPr kumimoji="1" lang="ja-JP" altLang="en-US" dirty="0"/>
              <a:t>対応させる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決め方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手作りサーバ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自分でグローバルアドレスを購入</a:t>
            </a:r>
            <a:r>
              <a:rPr kumimoji="1" lang="en-US" altLang="ja-JP" dirty="0"/>
              <a:t>/</a:t>
            </a:r>
            <a:r>
              <a:rPr kumimoji="1" lang="ja-JP" altLang="en-US" dirty="0"/>
              <a:t>レンタルする</a:t>
            </a:r>
            <a:endParaRPr kumimoji="1" lang="en-US" altLang="ja-JP" dirty="0"/>
          </a:p>
          <a:p>
            <a:pPr lvl="2"/>
            <a:r>
              <a:rPr lang="ja-JP" altLang="en-US" dirty="0"/>
              <a:t>そのアドレスで固定する（</a:t>
            </a:r>
            <a:r>
              <a:rPr lang="en-US" altLang="ja-JP" dirty="0"/>
              <a:t>statistic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一般ユーザ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DHCP(Dynamic Host Configuration Protocol)</a:t>
            </a:r>
            <a:r>
              <a:rPr kumimoji="1" lang="ja-JP" altLang="en-US" dirty="0"/>
              <a:t>を利用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ルータに繋ぐと勝手に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アドレスを割り振る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29BEC0-51B4-4E27-816E-9EF57837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0077E8-1435-4066-9A3F-FE030D9F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50173EC-339F-4474-A8CB-7AA4D63D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IP</a:t>
            </a:r>
            <a:r>
              <a:rPr kumimoji="1" lang="ja-JP" altLang="en-US" dirty="0"/>
              <a:t>アドレスの決め方</a:t>
            </a:r>
          </a:p>
        </p:txBody>
      </p:sp>
    </p:spTree>
    <p:extLst>
      <p:ext uri="{BB962C8B-B14F-4D97-AF65-F5344CB8AC3E}">
        <p14:creationId xmlns:p14="http://schemas.microsoft.com/office/powerpoint/2010/main" val="318132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C5D31-5757-4999-8AAD-EF7AFDA6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4/11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授業概要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4/18 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ファイルシステム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4/25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メール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5/9 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インターネット</a:t>
            </a:r>
            <a:endParaRPr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rgbClr val="FF0000"/>
                </a:solidFill>
              </a:rPr>
              <a:t>5/16 </a:t>
            </a:r>
            <a:r>
              <a:rPr kumimoji="1" lang="ja-JP" altLang="en-US" dirty="0">
                <a:solidFill>
                  <a:srgbClr val="FF0000"/>
                </a:solidFill>
              </a:rPr>
              <a:t>復習＋情報検索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5/23</a:t>
            </a:r>
            <a:r>
              <a:rPr lang="ja-JP" altLang="en-US" dirty="0"/>
              <a:t> 著作権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5/30 </a:t>
            </a:r>
            <a:r>
              <a:rPr kumimoji="1" lang="ja-JP" altLang="en-US" dirty="0"/>
              <a:t>情報倫理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6/06 Word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6/13 Word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6/20 Excel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6/27 Excel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7/04 PowerPoint (1/2)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7/11 PowerPoint (2/2)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7/18</a:t>
            </a:r>
            <a:r>
              <a:rPr lang="ja-JP" altLang="en-US" dirty="0"/>
              <a:t>総合発展課題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X/X</a:t>
            </a:r>
            <a:r>
              <a:rPr lang="ja-JP" altLang="en-US" dirty="0"/>
              <a:t> 期末試験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E2D26-3982-4AC8-BF00-598C766C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E13626-9F37-4F07-8EBE-C5A2181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04192B-D2B8-4CDB-9608-99877A12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42961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33D570F-C4D2-4B62-BB17-FF6926F6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検索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4D1B0CC-E94B-4249-84EC-6308F8E62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FC9614-2F3D-41E4-BA01-72C79690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1C3D64-A552-4485-9978-6594D07E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073389-A82C-4DF7-95CC-6019CE2F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94D258-EA38-4D7D-8AE9-19099256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0FDF980-494E-47E0-86AD-B19C799C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活動のサイクルと「調べる」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C705192-2843-4E57-BFCF-AB61EBDE39FF}"/>
              </a:ext>
            </a:extLst>
          </p:cNvPr>
          <p:cNvSpPr/>
          <p:nvPr/>
        </p:nvSpPr>
        <p:spPr>
          <a:xfrm>
            <a:off x="3501832" y="3421489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調べる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65FA0D7-803A-4E26-8E7B-1F36A40AAFDD}"/>
              </a:ext>
            </a:extLst>
          </p:cNvPr>
          <p:cNvSpPr/>
          <p:nvPr/>
        </p:nvSpPr>
        <p:spPr>
          <a:xfrm>
            <a:off x="5444932" y="5097096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</a:rPr>
              <a:t>実践する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685F5ED6-5EAF-480B-8257-F85868AC3BF6}"/>
              </a:ext>
            </a:extLst>
          </p:cNvPr>
          <p:cNvSpPr/>
          <p:nvPr/>
        </p:nvSpPr>
        <p:spPr>
          <a:xfrm>
            <a:off x="-254828" y="4434949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chemeClr val="accent6">
                    <a:lumMod val="50000"/>
                  </a:schemeClr>
                </a:solidFill>
              </a:rPr>
              <a:t>評価と改善</a:t>
            </a:r>
          </a:p>
        </p:txBody>
      </p:sp>
      <p:sp>
        <p:nvSpPr>
          <p:cNvPr id="28" name="矢印: 環状 27">
            <a:extLst>
              <a:ext uri="{FF2B5EF4-FFF2-40B4-BE49-F238E27FC236}">
                <a16:creationId xmlns:a16="http://schemas.microsoft.com/office/drawing/2014/main" id="{3ECC9739-9481-4FD7-B2B9-BC7589D339F8}"/>
              </a:ext>
            </a:extLst>
          </p:cNvPr>
          <p:cNvSpPr/>
          <p:nvPr/>
        </p:nvSpPr>
        <p:spPr>
          <a:xfrm>
            <a:off x="766252" y="3619609"/>
            <a:ext cx="6682740" cy="2973070"/>
          </a:xfrm>
          <a:prstGeom prst="circularArrow">
            <a:avLst>
              <a:gd name="adj1" fmla="val 10637"/>
              <a:gd name="adj2" fmla="val 909223"/>
              <a:gd name="adj3" fmla="val 13438294"/>
              <a:gd name="adj4" fmla="val 12015853"/>
              <a:gd name="adj5" fmla="val 12500"/>
            </a:avLst>
          </a:prstGeom>
          <a:solidFill>
            <a:srgbClr val="99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29" name="矢印: 環状 28">
            <a:extLst>
              <a:ext uri="{FF2B5EF4-FFF2-40B4-BE49-F238E27FC236}">
                <a16:creationId xmlns:a16="http://schemas.microsoft.com/office/drawing/2014/main" id="{17B49BD0-7CE9-4F70-BB9C-9FCCC7DA5081}"/>
              </a:ext>
            </a:extLst>
          </p:cNvPr>
          <p:cNvSpPr/>
          <p:nvPr/>
        </p:nvSpPr>
        <p:spPr>
          <a:xfrm>
            <a:off x="766252" y="3610561"/>
            <a:ext cx="6682740" cy="2973070"/>
          </a:xfrm>
          <a:prstGeom prst="circularArrow">
            <a:avLst>
              <a:gd name="adj1" fmla="val 8670"/>
              <a:gd name="adj2" fmla="val 531254"/>
              <a:gd name="adj3" fmla="val 21015262"/>
              <a:gd name="adj4" fmla="val 20441868"/>
              <a:gd name="adj5" fmla="val 17189"/>
            </a:avLst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30" name="矢印: 環状 29">
            <a:extLst>
              <a:ext uri="{FF2B5EF4-FFF2-40B4-BE49-F238E27FC236}">
                <a16:creationId xmlns:a16="http://schemas.microsoft.com/office/drawing/2014/main" id="{B2F38C2F-EEC7-4758-8BC4-3E823F88F5C9}"/>
              </a:ext>
            </a:extLst>
          </p:cNvPr>
          <p:cNvSpPr/>
          <p:nvPr/>
        </p:nvSpPr>
        <p:spPr>
          <a:xfrm>
            <a:off x="766252" y="3601513"/>
            <a:ext cx="6682740" cy="2973070"/>
          </a:xfrm>
          <a:prstGeom prst="circularArrow">
            <a:avLst>
              <a:gd name="adj1" fmla="val 7771"/>
              <a:gd name="adj2" fmla="val 531254"/>
              <a:gd name="adj3" fmla="val 9749430"/>
              <a:gd name="adj4" fmla="val 2095032"/>
              <a:gd name="adj5" fmla="val 17189"/>
            </a:avLst>
          </a:prstGeom>
          <a:solidFill>
            <a:srgbClr val="99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63C1DB5-6EBB-4F36-9AD4-D40D829AB7B9}"/>
              </a:ext>
            </a:extLst>
          </p:cNvPr>
          <p:cNvSpPr/>
          <p:nvPr/>
        </p:nvSpPr>
        <p:spPr>
          <a:xfrm>
            <a:off x="6168832" y="2042904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</a:rPr>
              <a:t>何かやってみたい！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矢印: 環状 31">
            <a:extLst>
              <a:ext uri="{FF2B5EF4-FFF2-40B4-BE49-F238E27FC236}">
                <a16:creationId xmlns:a16="http://schemas.microsoft.com/office/drawing/2014/main" id="{C4A9FD3C-0BF6-49FC-8B05-3BB971CAD664}"/>
              </a:ext>
            </a:extLst>
          </p:cNvPr>
          <p:cNvSpPr/>
          <p:nvPr/>
        </p:nvSpPr>
        <p:spPr>
          <a:xfrm flipH="1">
            <a:off x="5323012" y="2072114"/>
            <a:ext cx="6019800" cy="2973070"/>
          </a:xfrm>
          <a:prstGeom prst="circularArrow">
            <a:avLst>
              <a:gd name="adj1" fmla="val 11168"/>
              <a:gd name="adj2" fmla="val 347850"/>
              <a:gd name="adj3" fmla="val 20965981"/>
              <a:gd name="adj4" fmla="val 20441868"/>
              <a:gd name="adj5" fmla="val 17189"/>
            </a:avLst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182EE24-ECAF-4468-9115-D7735E5E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ウェブサイト</a:t>
            </a:r>
            <a:r>
              <a:rPr lang="en-US" altLang="ja-JP" dirty="0"/>
              <a:t>(web site)</a:t>
            </a:r>
          </a:p>
          <a:p>
            <a:pPr lvl="1"/>
            <a:r>
              <a:rPr lang="ja-JP" altLang="en-US" sz="2400" dirty="0"/>
              <a:t>ウェブページの集まり</a:t>
            </a:r>
            <a:endParaRPr lang="en-US" altLang="ja-JP" sz="2400" dirty="0"/>
          </a:p>
          <a:p>
            <a:pPr lvl="1"/>
            <a:r>
              <a:rPr lang="ja-JP" altLang="en-US" sz="2400" dirty="0"/>
              <a:t>単にサイトと呼ばれることも</a:t>
            </a:r>
            <a:endParaRPr lang="en-US" altLang="ja-JP" sz="2400" dirty="0"/>
          </a:p>
          <a:p>
            <a:pPr lvl="1"/>
            <a:r>
              <a:rPr lang="ja-JP" altLang="en-US" sz="2400" dirty="0"/>
              <a:t>例：東女のサイト＝東女のウェブページ全部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92A4B1-7B87-4E49-B1E5-D0A71EFD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1827DA-4D59-4FD3-81FF-11246EFE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6B05E37-E06C-4076-83DB-4F7E3A75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ウェブサイト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8BE96F-7A50-49CF-8F38-2AFD53FC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7" y="3849782"/>
            <a:ext cx="8312727" cy="22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C8C6C46-2EC0-41E0-9C26-C3E06488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ポータルサイト</a:t>
            </a:r>
            <a:endParaRPr lang="en-US" altLang="ja-JP" dirty="0"/>
          </a:p>
          <a:p>
            <a:pPr lvl="1"/>
            <a:r>
              <a:rPr lang="en-US" altLang="ja-JP" dirty="0"/>
              <a:t>portal</a:t>
            </a:r>
            <a:r>
              <a:rPr lang="ja-JP" altLang="en-US" dirty="0"/>
              <a:t>：宮殿の玄関口、トンネルの出入り口</a:t>
            </a:r>
            <a:endParaRPr lang="en-US" altLang="ja-JP" dirty="0"/>
          </a:p>
          <a:p>
            <a:pPr lvl="1"/>
            <a:r>
              <a:rPr lang="ja-JP" altLang="en-US" dirty="0"/>
              <a:t>様々なサービスを提供するウェブサイトのこと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14E5C3-8D01-47C8-8BC0-13ED77FD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3715B7-528B-4469-8B74-E2301BE0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88E04B0-694D-46E6-B8A6-102B46B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便利なサイト：ポータルサイト</a:t>
            </a:r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C1547E1A-815C-4B22-81EB-FF5FA7900CC8}"/>
              </a:ext>
            </a:extLst>
          </p:cNvPr>
          <p:cNvSpPr txBox="1">
            <a:spLocks/>
          </p:cNvSpPr>
          <p:nvPr/>
        </p:nvSpPr>
        <p:spPr>
          <a:xfrm>
            <a:off x="838200" y="3590144"/>
            <a:ext cx="7606553" cy="249061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サービス例</a:t>
            </a:r>
            <a:endParaRPr lang="en-US" altLang="ja-JP" sz="2400" dirty="0"/>
          </a:p>
          <a:p>
            <a:pPr lvl="1"/>
            <a:r>
              <a:rPr lang="ja-JP" altLang="en-US" sz="2000" dirty="0"/>
              <a:t>検索</a:t>
            </a:r>
            <a:endParaRPr lang="en-US" altLang="ja-JP" sz="2000" dirty="0"/>
          </a:p>
          <a:p>
            <a:pPr lvl="1"/>
            <a:r>
              <a:rPr lang="ja-JP" altLang="en-US" sz="2000" dirty="0"/>
              <a:t>ニュース</a:t>
            </a:r>
            <a:endParaRPr lang="en-US" altLang="ja-JP" sz="2000" dirty="0"/>
          </a:p>
          <a:p>
            <a:pPr lvl="1"/>
            <a:r>
              <a:rPr lang="ja-JP" altLang="en-US" sz="2000" dirty="0"/>
              <a:t>ブログ</a:t>
            </a:r>
            <a:endParaRPr lang="en-US" altLang="ja-JP" sz="2000" dirty="0"/>
          </a:p>
          <a:p>
            <a:pPr lvl="1"/>
            <a:r>
              <a:rPr lang="ja-JP" altLang="en-US" sz="2000" dirty="0"/>
              <a:t>辞書</a:t>
            </a:r>
            <a:endParaRPr lang="en-US" altLang="ja-JP" sz="2000" dirty="0"/>
          </a:p>
          <a:p>
            <a:pPr lvl="1"/>
            <a:r>
              <a:rPr lang="ja-JP" altLang="en-US" sz="2000" dirty="0"/>
              <a:t>通販</a:t>
            </a:r>
            <a:endParaRPr lang="en-US" altLang="ja-JP" sz="2000" dirty="0"/>
          </a:p>
          <a:p>
            <a:pPr lvl="1"/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/>
              <a:t>有名サイト</a:t>
            </a:r>
            <a:endParaRPr lang="en-US" altLang="ja-JP" sz="2400" dirty="0"/>
          </a:p>
          <a:p>
            <a:pPr lvl="1"/>
            <a:r>
              <a:rPr lang="en-US" altLang="ja-JP" sz="2000" dirty="0"/>
              <a:t>Google</a:t>
            </a:r>
          </a:p>
          <a:p>
            <a:pPr lvl="1"/>
            <a:r>
              <a:rPr lang="en-US" altLang="ja-JP" sz="2000" dirty="0"/>
              <a:t>Yahoo</a:t>
            </a:r>
          </a:p>
          <a:p>
            <a:pPr lvl="1"/>
            <a:r>
              <a:rPr lang="en-US" altLang="ja-JP" sz="2000" dirty="0"/>
              <a:t>Goo</a:t>
            </a:r>
          </a:p>
          <a:p>
            <a:pPr lvl="1"/>
            <a:r>
              <a:rPr lang="en-US" altLang="ja-JP" sz="2000" dirty="0"/>
              <a:t>MSN</a:t>
            </a:r>
          </a:p>
          <a:p>
            <a:pPr lvl="1"/>
            <a:r>
              <a:rPr lang="en-US" altLang="ja-JP" sz="2000" dirty="0"/>
              <a:t>Livedoor</a:t>
            </a:r>
          </a:p>
        </p:txBody>
      </p:sp>
    </p:spTree>
    <p:extLst>
      <p:ext uri="{BB962C8B-B14F-4D97-AF65-F5344CB8AC3E}">
        <p14:creationId xmlns:p14="http://schemas.microsoft.com/office/powerpoint/2010/main" val="373728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38BF232-728D-4678-BAB4-BF413E34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検索エンジン </a:t>
            </a:r>
            <a:r>
              <a:rPr lang="en-US" altLang="ja-JP" dirty="0"/>
              <a:t>(search engine)</a:t>
            </a:r>
          </a:p>
          <a:p>
            <a:pPr lvl="1"/>
            <a:r>
              <a:rPr lang="ja-JP" altLang="en-US" dirty="0"/>
              <a:t>意味</a:t>
            </a:r>
            <a:endParaRPr lang="en-US" altLang="ja-JP" dirty="0"/>
          </a:p>
          <a:p>
            <a:pPr lvl="2"/>
            <a:r>
              <a:rPr lang="ja-JP" altLang="en-US" dirty="0"/>
              <a:t>検索</a:t>
            </a:r>
            <a:r>
              <a:rPr lang="en-US" altLang="ja-JP" dirty="0"/>
              <a:t>(search)</a:t>
            </a:r>
            <a:r>
              <a:rPr lang="ja-JP" altLang="en-US" dirty="0"/>
              <a:t>：探す</a:t>
            </a:r>
            <a:endParaRPr lang="en-US" altLang="ja-JP" dirty="0"/>
          </a:p>
          <a:p>
            <a:pPr lvl="2"/>
            <a:r>
              <a:rPr lang="ja-JP" altLang="en-US" dirty="0"/>
              <a:t>エンジン</a:t>
            </a:r>
            <a:r>
              <a:rPr lang="en-US" altLang="ja-JP" dirty="0"/>
              <a:t>(engine)</a:t>
            </a:r>
            <a:r>
              <a:rPr lang="ja-JP" altLang="en-US" dirty="0"/>
              <a:t>：発動機、</a:t>
            </a:r>
            <a:r>
              <a:rPr lang="en-US" altLang="ja-JP" dirty="0"/>
              <a:t>IT</a:t>
            </a:r>
            <a:r>
              <a:rPr lang="ja-JP" altLang="en-US" dirty="0"/>
              <a:t>におけるデータ処理機構</a:t>
            </a:r>
            <a:endParaRPr lang="en-US" altLang="ja-JP" dirty="0"/>
          </a:p>
          <a:p>
            <a:pPr lvl="1"/>
            <a:r>
              <a:rPr lang="ja-JP" altLang="en-US" dirty="0"/>
              <a:t>渡した情報をもとにデータを提示する機構のこと</a:t>
            </a:r>
            <a:endParaRPr lang="en-US" altLang="ja-JP" dirty="0"/>
          </a:p>
          <a:p>
            <a:pPr lvl="1"/>
            <a:r>
              <a:rPr lang="ja-JP" altLang="en-US" dirty="0"/>
              <a:t>ブラウザで</a:t>
            </a:r>
            <a:r>
              <a:rPr lang="en-US" altLang="ja-JP" dirty="0"/>
              <a:t>URL</a:t>
            </a:r>
            <a:r>
              <a:rPr lang="ja-JP" altLang="en-US" dirty="0"/>
              <a:t>欄にキーワードを入れると検索エンジンに飛ばされる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pPr lvl="1"/>
            <a:r>
              <a:rPr lang="ja-JP" altLang="en-US" dirty="0"/>
              <a:t>キーワードから一致するサイトを検索</a:t>
            </a:r>
            <a:endParaRPr lang="en-US" altLang="ja-JP" dirty="0"/>
          </a:p>
          <a:p>
            <a:pPr lvl="1"/>
            <a:r>
              <a:rPr lang="ja-JP" altLang="en-US" dirty="0"/>
              <a:t>キーワードに近い画像を検索</a:t>
            </a:r>
            <a:endParaRPr lang="en-US" altLang="ja-JP" dirty="0"/>
          </a:p>
          <a:p>
            <a:pPr lvl="1"/>
            <a:r>
              <a:rPr lang="ja-JP" altLang="en-US" dirty="0"/>
              <a:t>画像から近い画像を検索</a:t>
            </a:r>
            <a:endParaRPr lang="en-US" altLang="ja-JP" dirty="0"/>
          </a:p>
          <a:p>
            <a:pPr lvl="1"/>
            <a:r>
              <a:rPr lang="ja-JP" altLang="en-US" dirty="0"/>
              <a:t>キーワードの検索数を検索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A133D2-E5BB-4556-9473-0A701120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A78DD-DF8B-4DA2-A2D1-9C37F755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6CF29EE-0DE5-49AD-BD9C-43C1119B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検索エンジン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692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2284BC7-41D3-40D5-BF64-F15EF118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サイト内の文章からマッチする文章を検索する</a:t>
            </a:r>
            <a:endParaRPr lang="en-US" altLang="ja-JP" dirty="0"/>
          </a:p>
          <a:p>
            <a:pPr lvl="1"/>
            <a:r>
              <a:rPr lang="ja-JP" altLang="en-US" dirty="0"/>
              <a:t>一致したサイトをどの順番で提示するかが腕の見せ所</a:t>
            </a:r>
            <a:endParaRPr lang="en-US" altLang="ja-JP" dirty="0"/>
          </a:p>
          <a:p>
            <a:pPr lvl="1"/>
            <a:r>
              <a:rPr lang="ja-JP" altLang="en-US" dirty="0"/>
              <a:t>アクセス数準、おすすめ度準、多数決準など種類がある</a:t>
            </a:r>
            <a:endParaRPr lang="en-US" altLang="ja-JP" dirty="0"/>
          </a:p>
          <a:p>
            <a:pPr lvl="1"/>
            <a:r>
              <a:rPr lang="ja-JP" altLang="en-US" dirty="0"/>
              <a:t>現在の最大手は</a:t>
            </a:r>
            <a:r>
              <a:rPr lang="en-US" altLang="ja-JP" dirty="0"/>
              <a:t>Google</a:t>
            </a:r>
          </a:p>
          <a:p>
            <a:endParaRPr lang="en-US" altLang="ja-JP" dirty="0"/>
          </a:p>
          <a:p>
            <a:r>
              <a:rPr lang="ja-JP" altLang="en-US" dirty="0"/>
              <a:t>検索方法</a:t>
            </a:r>
            <a:endParaRPr lang="en-US" altLang="ja-JP" dirty="0"/>
          </a:p>
          <a:p>
            <a:pPr lvl="1"/>
            <a:r>
              <a:rPr lang="ja-JP" altLang="en-US" dirty="0"/>
              <a:t>キーワード検索（単語をもとに検索）</a:t>
            </a:r>
            <a:endParaRPr lang="en-US" altLang="ja-JP" dirty="0"/>
          </a:p>
          <a:p>
            <a:pPr lvl="2"/>
            <a:r>
              <a:rPr lang="ja-JP" altLang="en-US" dirty="0"/>
              <a:t>フレーズ検索</a:t>
            </a:r>
            <a:endParaRPr lang="en-US" altLang="ja-JP" dirty="0"/>
          </a:p>
          <a:p>
            <a:pPr lvl="2"/>
            <a:r>
              <a:rPr lang="en-US" altLang="ja-JP" dirty="0"/>
              <a:t>OR</a:t>
            </a:r>
            <a:r>
              <a:rPr lang="ja-JP" altLang="en-US" dirty="0"/>
              <a:t>検索</a:t>
            </a:r>
            <a:endParaRPr lang="en-US" altLang="ja-JP" dirty="0"/>
          </a:p>
          <a:p>
            <a:pPr lvl="2"/>
            <a:r>
              <a:rPr lang="en-US" altLang="ja-JP" dirty="0"/>
              <a:t>AND</a:t>
            </a:r>
            <a:r>
              <a:rPr lang="ja-JP" altLang="en-US" dirty="0"/>
              <a:t>検索</a:t>
            </a:r>
            <a:endParaRPr lang="en-US" altLang="ja-JP" dirty="0"/>
          </a:p>
          <a:p>
            <a:pPr lvl="2"/>
            <a:r>
              <a:rPr lang="en-US" altLang="ja-JP" dirty="0"/>
              <a:t>NOT</a:t>
            </a:r>
            <a:r>
              <a:rPr lang="ja-JP" altLang="en-US" dirty="0"/>
              <a:t>検索</a:t>
            </a:r>
            <a:endParaRPr lang="en-US" altLang="ja-JP" dirty="0"/>
          </a:p>
          <a:p>
            <a:pPr lvl="1"/>
            <a:r>
              <a:rPr lang="ja-JP" altLang="en-US" dirty="0"/>
              <a:t>画像検索（画像をもとに画像を検索）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F9D997-0D01-4AC6-887B-AFA000BB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D1A84-B610-49E9-9330-B692EF8F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FB6EC73-213A-4697-9B13-5292D559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検索の仕組み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612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54C6754-C9C3-41BD-ACDD-E50975C5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二つのキーワードを含むページを検索する</a:t>
            </a:r>
            <a:endParaRPr lang="en-US" altLang="ja-JP" dirty="0"/>
          </a:p>
          <a:p>
            <a:r>
              <a:rPr lang="ja-JP" altLang="en-US" dirty="0"/>
              <a:t>スペースで区切る、もしくは</a:t>
            </a:r>
            <a:r>
              <a:rPr lang="en-US" altLang="ja-JP" dirty="0"/>
              <a:t>()</a:t>
            </a:r>
            <a:r>
              <a:rPr lang="ja-JP" altLang="en-US" dirty="0"/>
              <a:t>と</a:t>
            </a:r>
            <a:r>
              <a:rPr lang="en-US" altLang="ja-JP" dirty="0"/>
              <a:t>AND</a:t>
            </a:r>
            <a:r>
              <a:rPr lang="ja-JP" altLang="en-US" dirty="0"/>
              <a:t>を使う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AND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293498-3310-4238-88E7-B54A6598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3646D0-52E3-4722-86E3-182813C9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789CFFA-3724-44E0-876A-0CF8E776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</a:t>
            </a:r>
            <a:r>
              <a:rPr lang="ja-JP" altLang="en-US" dirty="0"/>
              <a:t>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491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ACFABC2-BF2B-47F8-91C9-2ABC82C5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どちらかのキーワードを含むページを検索する</a:t>
            </a:r>
            <a:endParaRPr lang="en-US" altLang="ja-JP" dirty="0"/>
          </a:p>
          <a:p>
            <a:r>
              <a:rPr lang="en-US" altLang="ja-JP" dirty="0"/>
              <a:t>()</a:t>
            </a:r>
            <a:r>
              <a:rPr lang="ja-JP" altLang="en-US" dirty="0"/>
              <a:t>と</a:t>
            </a:r>
            <a:r>
              <a:rPr lang="en-US" altLang="ja-JP" dirty="0"/>
              <a:t>or</a:t>
            </a:r>
            <a:r>
              <a:rPr lang="ja-JP" altLang="en-US" dirty="0"/>
              <a:t>を使う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OR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AND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743A8E-B3B1-4A6E-B2E3-68871848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0993E4-4AEA-4A47-AF6D-F0D13D87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492390A-4709-4F70-80FB-061CE2BB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OR</a:t>
            </a:r>
            <a:r>
              <a:rPr lang="ja-JP" altLang="en-US" dirty="0"/>
              <a:t>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459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71CB3E9-BAC9-4AEB-80C0-F18C3FE82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キーワードを含まないサイトを検索</a:t>
            </a:r>
            <a:endParaRPr lang="en-US" altLang="ja-JP" dirty="0"/>
          </a:p>
          <a:p>
            <a:r>
              <a:rPr lang="ja-JP" altLang="en-US" dirty="0"/>
              <a:t>キーワードの手前に</a:t>
            </a:r>
            <a:r>
              <a:rPr lang="en-US" altLang="ja-JP" dirty="0"/>
              <a:t>-</a:t>
            </a:r>
            <a:r>
              <a:rPr lang="ja-JP" altLang="en-US" dirty="0"/>
              <a:t>をつける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ja-JP" altLang="en-US" dirty="0"/>
              <a:t>お茶の水</a:t>
            </a:r>
            <a:endParaRPr lang="en-US" altLang="ja-JP" dirty="0"/>
          </a:p>
          <a:p>
            <a:pPr lvl="1"/>
            <a:r>
              <a:rPr lang="ja-JP" altLang="en-US" dirty="0"/>
              <a:t>お茶の水　</a:t>
            </a:r>
            <a:r>
              <a:rPr lang="en-US" altLang="ja-JP" dirty="0"/>
              <a:t>-</a:t>
            </a:r>
            <a:r>
              <a:rPr lang="ja-JP" altLang="en-US" dirty="0"/>
              <a:t>女子大学</a:t>
            </a:r>
            <a:endParaRPr lang="en-US" altLang="ja-JP" dirty="0"/>
          </a:p>
          <a:p>
            <a:pPr lvl="1"/>
            <a:r>
              <a:rPr lang="ja-JP" altLang="en-US" dirty="0"/>
              <a:t>お茶の水　</a:t>
            </a:r>
            <a:r>
              <a:rPr lang="en-US" altLang="ja-JP" dirty="0"/>
              <a:t>-</a:t>
            </a:r>
            <a:r>
              <a:rPr lang="ja-JP" altLang="en-US" dirty="0"/>
              <a:t>女子大学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EB0FFA-A913-43A7-A659-A1376105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FCC8FB-6B47-40C6-BC28-F2AC88C3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E008E12-5C74-4DAB-91E2-F9C47AFB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NOT</a:t>
            </a:r>
            <a:r>
              <a:rPr lang="ja-JP" altLang="en-US" dirty="0"/>
              <a:t>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163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BD43C1F-8D43-40DC-A66A-12E91C5E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ダブルクォートで囲うとその中をそのまま検索する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ja-JP" altLang="en-US" dirty="0"/>
              <a:t>今日の晩御飯は味噌汁</a:t>
            </a:r>
            <a:endParaRPr lang="en-US" altLang="ja-JP" dirty="0"/>
          </a:p>
          <a:p>
            <a:pPr lvl="1"/>
            <a:r>
              <a:rPr lang="en-US" altLang="ja-JP" dirty="0"/>
              <a:t>“</a:t>
            </a:r>
            <a:r>
              <a:rPr lang="ja-JP" altLang="en-US" dirty="0"/>
              <a:t>今日の晩御飯は味噌汁</a:t>
            </a:r>
            <a:r>
              <a:rPr lang="en-US" altLang="ja-JP" dirty="0"/>
              <a:t>”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8CFDF9-C1BB-499D-9714-429AB05E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713B73-08F5-48DB-A9E3-C193D20D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0A72041-8565-497E-9A3C-94C69E15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フレーズ検索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81898" y="2930577"/>
            <a:ext cx="7980202" cy="2034330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これまでの復習</a:t>
            </a:r>
            <a:endParaRPr lang="en-US" altLang="ja-JP" dirty="0"/>
          </a:p>
          <a:p>
            <a:pPr lvl="1"/>
            <a:r>
              <a:rPr lang="ja-JP" altLang="en-US" dirty="0"/>
              <a:t>コンピュータ（</a:t>
            </a:r>
            <a:r>
              <a:rPr lang="en-US" altLang="ja-JP" dirty="0"/>
              <a:t>10</a:t>
            </a:r>
            <a:r>
              <a:rPr lang="ja-JP" altLang="en-US" dirty="0"/>
              <a:t>章）</a:t>
            </a:r>
            <a:endParaRPr lang="en-US" altLang="ja-JP" dirty="0"/>
          </a:p>
          <a:p>
            <a:pPr lvl="1"/>
            <a:r>
              <a:rPr lang="ja-JP" altLang="en-US" dirty="0"/>
              <a:t>ネットワーク（</a:t>
            </a:r>
            <a:r>
              <a:rPr lang="en-US" altLang="ja-JP" dirty="0"/>
              <a:t>10</a:t>
            </a:r>
            <a:r>
              <a:rPr lang="ja-JP" altLang="en-US" dirty="0"/>
              <a:t>章）</a:t>
            </a:r>
            <a:endParaRPr lang="en-US" altLang="ja-JP" dirty="0"/>
          </a:p>
          <a:p>
            <a:pPr lvl="1"/>
            <a:r>
              <a:rPr lang="en-US" altLang="ja-JP" dirty="0"/>
              <a:t>WWW</a:t>
            </a:r>
            <a:r>
              <a:rPr lang="ja-JP" altLang="en-US" dirty="0"/>
              <a:t>（</a:t>
            </a:r>
            <a:r>
              <a:rPr lang="en-US" altLang="ja-JP" dirty="0"/>
              <a:t>8</a:t>
            </a:r>
            <a:r>
              <a:rPr lang="ja-JP" altLang="en-US" dirty="0"/>
              <a:t>章）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検索（</a:t>
            </a:r>
            <a:r>
              <a:rPr lang="en-US" altLang="ja-JP" dirty="0"/>
              <a:t>9</a:t>
            </a:r>
            <a:r>
              <a:rPr lang="ja-JP" altLang="en-US" dirty="0"/>
              <a:t>章）</a:t>
            </a:r>
            <a:endParaRPr lang="en-US" altLang="ja-JP" dirty="0"/>
          </a:p>
          <a:p>
            <a:pPr lvl="1"/>
            <a:r>
              <a:rPr lang="ja-JP" altLang="en-US" dirty="0"/>
              <a:t>検索エンジンの利用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本日やること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10BB42-308F-484D-BA18-F463AE96D4E8}"/>
              </a:ext>
            </a:extLst>
          </p:cNvPr>
          <p:cNvSpPr/>
          <p:nvPr/>
        </p:nvSpPr>
        <p:spPr>
          <a:xfrm>
            <a:off x="1003560" y="1694016"/>
            <a:ext cx="7126121" cy="1084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6B0920"/>
                </a:solidFill>
              </a:rPr>
              <a:t>ネットの利活用を覚える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6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65A72F5-124B-4CBE-B8E5-D17750C6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より詳細な検索の設定をできる</a:t>
            </a:r>
            <a:endParaRPr lang="en-US" altLang="ja-JP" dirty="0"/>
          </a:p>
          <a:p>
            <a:r>
              <a:rPr lang="ja-JP" altLang="en-US" dirty="0"/>
              <a:t>歯車マーク→検索オプション　から設定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設定できる項目</a:t>
            </a:r>
            <a:endParaRPr lang="en-US" altLang="ja-JP" dirty="0"/>
          </a:p>
          <a:p>
            <a:pPr lvl="1"/>
            <a:r>
              <a:rPr lang="en-US" altLang="ja-JP" dirty="0"/>
              <a:t>AND</a:t>
            </a:r>
            <a:r>
              <a:rPr lang="ja-JP" altLang="en-US" dirty="0" err="1"/>
              <a:t>、</a:t>
            </a:r>
            <a:r>
              <a:rPr lang="en-US" altLang="ja-JP" dirty="0"/>
              <a:t>OR</a:t>
            </a:r>
            <a:r>
              <a:rPr lang="ja-JP" altLang="en-US" dirty="0" err="1"/>
              <a:t>、</a:t>
            </a:r>
            <a:r>
              <a:rPr lang="en-US" altLang="ja-JP" dirty="0"/>
              <a:t>NOT</a:t>
            </a:r>
          </a:p>
          <a:p>
            <a:pPr lvl="1"/>
            <a:r>
              <a:rPr lang="ja-JP" altLang="en-US" dirty="0"/>
              <a:t>言語</a:t>
            </a:r>
            <a:endParaRPr lang="en-US" altLang="ja-JP" dirty="0"/>
          </a:p>
          <a:p>
            <a:pPr lvl="1"/>
            <a:r>
              <a:rPr lang="ja-JP" altLang="en-US" dirty="0"/>
              <a:t>地域</a:t>
            </a:r>
            <a:endParaRPr lang="en-US" altLang="ja-JP" dirty="0"/>
          </a:p>
          <a:p>
            <a:pPr lvl="1"/>
            <a:r>
              <a:rPr lang="ja-JP" altLang="en-US" dirty="0"/>
              <a:t>更新時期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0E182E-EB1C-484F-8B23-70CE195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FC613-AA18-48FD-8522-41CE7FCC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222BF25-EE07-4787-A220-CF23EC8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検索オプション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474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7583A3C-6713-4A3C-B9E0-2C5C0E1B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画像検索</a:t>
            </a:r>
            <a:endParaRPr lang="en-US" altLang="ja-JP" dirty="0"/>
          </a:p>
          <a:p>
            <a:pPr lvl="1"/>
            <a:r>
              <a:rPr lang="ja-JP" altLang="en-US" dirty="0"/>
              <a:t>画像をもとに画像を検索</a:t>
            </a:r>
            <a:endParaRPr lang="en-US" altLang="ja-JP" dirty="0"/>
          </a:p>
          <a:p>
            <a:pPr lvl="1"/>
            <a:r>
              <a:rPr lang="en-US" altLang="ja-JP" dirty="0"/>
              <a:t>https://www.google.co.jp/imghp?hl=ja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Google Scholar</a:t>
            </a:r>
          </a:p>
          <a:p>
            <a:pPr lvl="1"/>
            <a:r>
              <a:rPr lang="ja-JP" altLang="en-US" dirty="0"/>
              <a:t>論文を検索</a:t>
            </a:r>
            <a:endParaRPr lang="en-US" altLang="ja-JP" dirty="0"/>
          </a:p>
          <a:p>
            <a:pPr lvl="1"/>
            <a:r>
              <a:rPr lang="en-US" altLang="ja-JP" dirty="0"/>
              <a:t>https://scholar.google.co.jp/schhp?hl=ja</a:t>
            </a:r>
          </a:p>
          <a:p>
            <a:endParaRPr lang="en-US" altLang="ja-JP" dirty="0"/>
          </a:p>
          <a:p>
            <a:r>
              <a:rPr lang="en-US" altLang="ja-JP" dirty="0"/>
              <a:t>Google Trends</a:t>
            </a:r>
          </a:p>
          <a:p>
            <a:pPr lvl="1"/>
            <a:r>
              <a:rPr lang="ja-JP" altLang="en-US" dirty="0"/>
              <a:t>複数のキーワードの検索回数を比較</a:t>
            </a:r>
            <a:endParaRPr lang="en-US" altLang="ja-JP" dirty="0"/>
          </a:p>
          <a:p>
            <a:pPr lvl="1"/>
            <a:r>
              <a:rPr lang="en-US" altLang="ja-JP" dirty="0"/>
              <a:t>https://trends.google.co.jp/trends/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169BE-7AC7-4590-B960-9BFABDC4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DE8C0-4E57-45EE-8608-16B87F70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930586F-3883-44BC-B3D3-9377E491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便利な検索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176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A9082E1-6A1C-4744-B32B-B9E506C6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電卓機能</a:t>
            </a:r>
            <a:endParaRPr lang="en-US" altLang="ja-JP" dirty="0"/>
          </a:p>
          <a:p>
            <a:r>
              <a:rPr lang="en-US" altLang="ja-JP" dirty="0" err="1"/>
              <a:t>zerg</a:t>
            </a:r>
            <a:r>
              <a:rPr lang="en-US" altLang="ja-JP" dirty="0"/>
              <a:t> rush</a:t>
            </a:r>
          </a:p>
          <a:p>
            <a:r>
              <a:rPr lang="ja-JP" altLang="en-US" dirty="0"/>
              <a:t>再帰</a:t>
            </a:r>
            <a:endParaRPr lang="en-US" altLang="ja-JP" dirty="0"/>
          </a:p>
          <a:p>
            <a:r>
              <a:rPr lang="ja-JP" altLang="en-US" dirty="0"/>
              <a:t>人生、宇宙、すべての答え</a:t>
            </a:r>
            <a:endParaRPr lang="en-US" altLang="ja-JP" dirty="0"/>
          </a:p>
          <a:p>
            <a:r>
              <a:rPr lang="en-US" altLang="ja-JP" dirty="0"/>
              <a:t>blink html</a:t>
            </a:r>
          </a:p>
          <a:p>
            <a:r>
              <a:rPr lang="en-US" altLang="ja-JP" dirty="0"/>
              <a:t>askew</a:t>
            </a:r>
          </a:p>
          <a:p>
            <a:r>
              <a:rPr lang="en-US" altLang="ja-JP" dirty="0" err="1"/>
              <a:t>festivus</a:t>
            </a:r>
            <a:endParaRPr lang="en-US" altLang="ja-JP" dirty="0"/>
          </a:p>
          <a:p>
            <a:r>
              <a:rPr lang="en-US" altLang="ja-JP" dirty="0"/>
              <a:t>google gravity</a:t>
            </a:r>
          </a:p>
          <a:p>
            <a:r>
              <a:rPr lang="en-US" altLang="ja-JP" dirty="0" err="1"/>
              <a:t>elgoog</a:t>
            </a:r>
            <a:endParaRPr lang="en-US" altLang="ja-JP" dirty="0"/>
          </a:p>
          <a:p>
            <a:r>
              <a:rPr lang="en-US" altLang="ja-JP" dirty="0"/>
              <a:t>google guitar</a:t>
            </a:r>
          </a:p>
          <a:p>
            <a:r>
              <a:rPr lang="en-US" altLang="ja-JP" dirty="0" err="1"/>
              <a:t>atari</a:t>
            </a:r>
            <a:r>
              <a:rPr lang="en-US" altLang="ja-JP" dirty="0"/>
              <a:t> breakout</a:t>
            </a:r>
          </a:p>
          <a:p>
            <a:r>
              <a:rPr lang="ja-JP" altLang="en-US" dirty="0"/>
              <a:t>ライフゲーム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F51A81-68FB-4211-9470-71333924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71D08-6167-4687-B2BA-92652A23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1070463-FD6E-47C0-ACDC-9233521A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おまけ：</a:t>
            </a:r>
            <a:r>
              <a:rPr lang="en-US" altLang="ja-JP" dirty="0"/>
              <a:t>Google</a:t>
            </a:r>
            <a:r>
              <a:rPr lang="ja-JP" altLang="en-US" dirty="0"/>
              <a:t>検索の隠し要素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934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9C8CF56-C323-491C-9E0C-8775A5E9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1595078"/>
            <a:ext cx="7745505" cy="982181"/>
          </a:xfrm>
        </p:spPr>
        <p:txBody>
          <a:bodyPr/>
          <a:lstStyle/>
          <a:p>
            <a:r>
              <a:rPr lang="ja-JP" altLang="en-US" dirty="0"/>
              <a:t>概要</a:t>
            </a:r>
            <a:endParaRPr lang="en-US" altLang="ja-JP" dirty="0"/>
          </a:p>
          <a:p>
            <a:pPr lvl="1"/>
            <a:r>
              <a:rPr lang="ja-JP" altLang="en-US" dirty="0"/>
              <a:t>以下の画像から、何の写真か調べよう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3A88E7-B7C1-4964-96A9-45E8AABE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2B30F1-4451-46E1-A2DE-48224149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D79F67-BE66-450A-8E12-63DC87F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演習：検索してみよう</a:t>
            </a:r>
          </a:p>
        </p:txBody>
      </p:sp>
      <p:pic>
        <p:nvPicPr>
          <p:cNvPr id="6" name="Picture 2" descr="ããã¹ãã³ãã®ç»åæ¤ç´¢çµæ">
            <a:extLst>
              <a:ext uri="{FF2B5EF4-FFF2-40B4-BE49-F238E27FC236}">
                <a16:creationId xmlns:a16="http://schemas.microsoft.com/office/drawing/2014/main" id="{AF0F1100-968C-4C7E-A2AE-B3C4387F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4" y="3109400"/>
            <a:ext cx="2603660" cy="19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88C510-514F-414F-BADA-24B7D18C400E}"/>
              </a:ext>
            </a:extLst>
          </p:cNvPr>
          <p:cNvSpPr txBox="1"/>
          <p:nvPr/>
        </p:nvSpPr>
        <p:spPr>
          <a:xfrm>
            <a:off x="147255" y="5293428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・ピレネー○○○〇と</a:t>
            </a:r>
            <a:endParaRPr kumimoji="1" lang="en-US" altLang="ja-JP" dirty="0"/>
          </a:p>
          <a:p>
            <a:r>
              <a:rPr lang="ja-JP" altLang="en-US" dirty="0"/>
              <a:t>　ロシア〇○○〇がいる</a:t>
            </a:r>
            <a:endParaRPr lang="en-US" altLang="ja-JP" dirty="0"/>
          </a:p>
          <a:p>
            <a:r>
              <a:rPr kumimoji="1" lang="ja-JP" altLang="en-US" dirty="0"/>
              <a:t>・水かきが付いている</a:t>
            </a:r>
            <a:endParaRPr kumimoji="1" lang="en-US" altLang="ja-JP" dirty="0"/>
          </a:p>
        </p:txBody>
      </p:sp>
      <p:pic>
        <p:nvPicPr>
          <p:cNvPr id="8" name="Picture 4" descr="ãCaÃ±o Cristalesãã®ç»åæ¤ç´¢çµæ">
            <a:extLst>
              <a:ext uri="{FF2B5EF4-FFF2-40B4-BE49-F238E27FC236}">
                <a16:creationId xmlns:a16="http://schemas.microsoft.com/office/drawing/2014/main" id="{85F2DA35-026C-4929-851A-877CE46A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8" y="3127184"/>
            <a:ext cx="2987135" cy="19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B22C00-B858-4F7E-A92D-92FAFB0A16B6}"/>
              </a:ext>
            </a:extLst>
          </p:cNvPr>
          <p:cNvSpPr txBox="1"/>
          <p:nvPr/>
        </p:nvSpPr>
        <p:spPr>
          <a:xfrm>
            <a:off x="3187199" y="5293428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・きれいな川</a:t>
            </a:r>
            <a:endParaRPr kumimoji="1" lang="en-US" altLang="ja-JP" dirty="0"/>
          </a:p>
          <a:p>
            <a:r>
              <a:rPr kumimoji="1" lang="ja-JP" altLang="en-US" dirty="0"/>
              <a:t>・中国じゃないよ</a:t>
            </a:r>
            <a:endParaRPr kumimoji="1" lang="en-US" altLang="ja-JP" dirty="0"/>
          </a:p>
          <a:p>
            <a:r>
              <a:rPr kumimoji="1" lang="ja-JP" altLang="en-US" dirty="0"/>
              <a:t>・季節により虹色に変化</a:t>
            </a:r>
            <a:endParaRPr kumimoji="1" lang="en-US" altLang="ja-JP" dirty="0"/>
          </a:p>
        </p:txBody>
      </p:sp>
      <p:pic>
        <p:nvPicPr>
          <p:cNvPr id="10" name="Picture 6" descr="ãã³ã·ã£ãªãã®ç»åæ¤ç´¢çµæ">
            <a:extLst>
              <a:ext uri="{FF2B5EF4-FFF2-40B4-BE49-F238E27FC236}">
                <a16:creationId xmlns:a16="http://schemas.microsoft.com/office/drawing/2014/main" id="{763005E9-0ABC-484E-A14D-3DE830AB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19" y="3127184"/>
            <a:ext cx="2663850" cy="19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C1FEBE-C52D-49F0-8BEC-B09A322E77FA}"/>
              </a:ext>
            </a:extLst>
          </p:cNvPr>
          <p:cNvSpPr txBox="1"/>
          <p:nvPr/>
        </p:nvSpPr>
        <p:spPr>
          <a:xfrm>
            <a:off x="6173325" y="5242742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・エジプト料理</a:t>
            </a:r>
            <a:endParaRPr kumimoji="1" lang="en-US" altLang="ja-JP" dirty="0"/>
          </a:p>
          <a:p>
            <a:r>
              <a:rPr lang="ja-JP" altLang="en-US" dirty="0"/>
              <a:t>・下は米やパスタ</a:t>
            </a:r>
            <a:endParaRPr lang="en-US" altLang="ja-JP" dirty="0"/>
          </a:p>
          <a:p>
            <a:r>
              <a:rPr kumimoji="1" lang="ja-JP" altLang="en-US" dirty="0"/>
              <a:t>・上はトマトと豆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D4B2C8-0153-46C4-97B8-9190260E81BA}"/>
              </a:ext>
            </a:extLst>
          </p:cNvPr>
          <p:cNvSpPr txBox="1"/>
          <p:nvPr/>
        </p:nvSpPr>
        <p:spPr>
          <a:xfrm>
            <a:off x="7092680" y="2619908"/>
            <a:ext cx="66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(c)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DECEA6-80E6-4495-B70D-85E03BB8DE69}"/>
              </a:ext>
            </a:extLst>
          </p:cNvPr>
          <p:cNvSpPr txBox="1"/>
          <p:nvPr/>
        </p:nvSpPr>
        <p:spPr>
          <a:xfrm>
            <a:off x="1248799" y="2612497"/>
            <a:ext cx="66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(a)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FEE6F4-C99D-4079-AEFF-9644210C47BE}"/>
              </a:ext>
            </a:extLst>
          </p:cNvPr>
          <p:cNvSpPr txBox="1"/>
          <p:nvPr/>
        </p:nvSpPr>
        <p:spPr>
          <a:xfrm>
            <a:off x="4235934" y="2622517"/>
            <a:ext cx="66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(b)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977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F1B9322-266F-4E8F-9532-772DFD8F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84" y="1798667"/>
            <a:ext cx="8304230" cy="432749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レポート</a:t>
            </a:r>
            <a:endParaRPr lang="en-US" altLang="ja-JP" dirty="0"/>
          </a:p>
          <a:p>
            <a:pPr lvl="1"/>
            <a:r>
              <a:rPr lang="en-US" altLang="ja-JP" dirty="0"/>
              <a:t>report</a:t>
            </a:r>
            <a:r>
              <a:rPr lang="ja-JP" altLang="en-US" dirty="0" err="1"/>
              <a:t>、</a:t>
            </a:r>
            <a:r>
              <a:rPr lang="ja-JP" altLang="en-US" dirty="0"/>
              <a:t>報告書</a:t>
            </a:r>
            <a:endParaRPr lang="en-US" altLang="ja-JP" dirty="0"/>
          </a:p>
          <a:p>
            <a:pPr lvl="1"/>
            <a:r>
              <a:rPr lang="ja-JP" altLang="en-US" dirty="0"/>
              <a:t>様々な種類があるので適宜必要な情報を調べよう</a:t>
            </a:r>
            <a:endParaRPr lang="en-US" altLang="ja-JP" dirty="0"/>
          </a:p>
          <a:p>
            <a:pPr lvl="1"/>
            <a:r>
              <a:rPr lang="ja-JP" altLang="en-US" dirty="0"/>
              <a:t>レポートの例</a:t>
            </a:r>
            <a:endParaRPr lang="en-US" altLang="ja-JP" dirty="0"/>
          </a:p>
          <a:p>
            <a:pPr lvl="2"/>
            <a:r>
              <a:rPr lang="ja-JP" altLang="en-US" dirty="0"/>
              <a:t>地質調査：</a:t>
            </a:r>
            <a:r>
              <a:rPr lang="en-US" altLang="ja-JP" dirty="0"/>
              <a:t>	</a:t>
            </a:r>
            <a:r>
              <a:rPr lang="ja-JP" altLang="en-US" dirty="0"/>
              <a:t>日時、天気、温度、湿度、場所、</a:t>
            </a:r>
            <a:r>
              <a:rPr lang="en-US" altLang="ja-JP" dirty="0"/>
              <a:t>etc.</a:t>
            </a:r>
          </a:p>
          <a:p>
            <a:pPr lvl="2"/>
            <a:r>
              <a:rPr lang="ja-JP" altLang="en-US" dirty="0"/>
              <a:t>学者紹介：</a:t>
            </a:r>
            <a:r>
              <a:rPr lang="en-US" altLang="ja-JP" dirty="0"/>
              <a:t>	</a:t>
            </a:r>
            <a:r>
              <a:rPr lang="ja-JP" altLang="en-US" dirty="0"/>
              <a:t>名前、年齢、時代、著書、主張、</a:t>
            </a:r>
            <a:r>
              <a:rPr lang="en-US" altLang="ja-JP" dirty="0"/>
              <a:t>etc.</a:t>
            </a:r>
          </a:p>
          <a:p>
            <a:pPr lvl="2"/>
            <a:r>
              <a:rPr lang="ja-JP" altLang="en-US" dirty="0"/>
              <a:t>物理実験：</a:t>
            </a:r>
            <a:r>
              <a:rPr lang="en-US" altLang="ja-JP" dirty="0"/>
              <a:t>	</a:t>
            </a:r>
            <a:r>
              <a:rPr lang="ja-JP" altLang="en-US" dirty="0"/>
              <a:t>日付、実験者、数値データ、</a:t>
            </a:r>
            <a:r>
              <a:rPr lang="en-US" altLang="ja-JP" dirty="0"/>
              <a:t>etc.</a:t>
            </a:r>
          </a:p>
          <a:p>
            <a:pPr lvl="2"/>
            <a:endParaRPr lang="en-US" altLang="ja-JP" dirty="0"/>
          </a:p>
          <a:p>
            <a:r>
              <a:rPr lang="ja-JP" altLang="en-US" dirty="0"/>
              <a:t>必要な情報</a:t>
            </a:r>
          </a:p>
          <a:p>
            <a:pPr lvl="1"/>
            <a:r>
              <a:rPr lang="ja-JP" altLang="en-US" dirty="0"/>
              <a:t>データ：自身の主張を裏付ける数値などのデータ</a:t>
            </a:r>
            <a:endParaRPr lang="en-US" altLang="ja-JP" dirty="0"/>
          </a:p>
          <a:p>
            <a:pPr lvl="1"/>
            <a:r>
              <a:rPr lang="ja-JP" altLang="en-US" dirty="0"/>
              <a:t>参考文献：他者の意見や先駆者の情報（一般に本か論文）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69DC4F-824A-4194-91AF-FC433464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2688EE-A349-4B42-9215-46CDDA93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CA22BFA-2E6C-4598-8954-3F97B973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レポートのために「調べる」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047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9EC9408-E3B1-48D0-AF9F-7211879B8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886814" cy="43274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気象庁</a:t>
            </a:r>
            <a:endParaRPr lang="en-US" altLang="ja-JP" dirty="0"/>
          </a:p>
          <a:p>
            <a:pPr lvl="1"/>
            <a:r>
              <a:rPr lang="ja-JP" altLang="en-US" dirty="0"/>
              <a:t>天気、気温、湿度、日照時間、などなど気象に関するデータ</a:t>
            </a:r>
            <a:endParaRPr lang="en-US" altLang="ja-JP" dirty="0"/>
          </a:p>
          <a:p>
            <a:pPr lvl="1"/>
            <a:r>
              <a:rPr lang="en-US" altLang="ja-JP" dirty="0"/>
              <a:t>http://www.jma.go.jp/jma/index.html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e-Stat</a:t>
            </a:r>
          </a:p>
          <a:p>
            <a:pPr lvl="1"/>
            <a:r>
              <a:rPr lang="ja-JP" altLang="en-US" dirty="0"/>
              <a:t>政府統計局のデータ開示サイト</a:t>
            </a:r>
            <a:endParaRPr lang="en-US" altLang="ja-JP" dirty="0"/>
          </a:p>
          <a:p>
            <a:pPr lvl="1"/>
            <a:r>
              <a:rPr lang="ja-JP" altLang="en-US" dirty="0"/>
              <a:t>様々な日本政府の統計データを取得できる</a:t>
            </a:r>
            <a:endParaRPr lang="en-US" altLang="ja-JP" dirty="0"/>
          </a:p>
          <a:p>
            <a:pPr lvl="1"/>
            <a:r>
              <a:rPr lang="en-US" altLang="ja-JP" dirty="0"/>
              <a:t>https://www.e-stat.go.jp/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J-STAGE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国立研究開発法人科学技術推進機構の論文開示サイト</a:t>
            </a:r>
            <a:endParaRPr lang="en-US" altLang="ja-JP" dirty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https://www.jstage.jst.go.jp/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B26A4C-5CC2-45BA-95AB-1EAD7FFC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E3984E-DA77-49FB-A910-67ECDC1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FDC64F1-2377-4259-B19D-FABDF77C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役立つページ：政府のページ</a:t>
            </a:r>
          </a:p>
        </p:txBody>
      </p:sp>
    </p:spTree>
    <p:extLst>
      <p:ext uri="{BB962C8B-B14F-4D97-AF65-F5344CB8AC3E}">
        <p14:creationId xmlns:p14="http://schemas.microsoft.com/office/powerpoint/2010/main" val="248316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28D0634-EBEB-42AC-A38B-1D693EF0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6B0920"/>
                </a:solidFill>
              </a:rPr>
              <a:t>無料で誰でも編集できる百科事典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lang="ja-JP" altLang="en-US" dirty="0"/>
              <a:t>辞書系サイトの最大手</a:t>
            </a:r>
            <a:endParaRPr lang="en-US" altLang="ja-JP" dirty="0"/>
          </a:p>
          <a:p>
            <a:pPr lvl="1"/>
            <a:r>
              <a:rPr lang="ja-JP" altLang="en-US" dirty="0"/>
              <a:t>サーバ代は募金により成り立っている</a:t>
            </a:r>
            <a:endParaRPr lang="en-US" altLang="ja-JP" dirty="0"/>
          </a:p>
          <a:p>
            <a:pPr lvl="1"/>
            <a:r>
              <a:rPr lang="ja-JP" altLang="en-US" dirty="0"/>
              <a:t>参加者が非常に多く、情報も良くまとまっている</a:t>
            </a:r>
            <a:endParaRPr lang="en-US" altLang="ja-JP" dirty="0"/>
          </a:p>
          <a:p>
            <a:pPr lvl="1"/>
            <a:r>
              <a:rPr lang="ja-JP" altLang="en-US" dirty="0"/>
              <a:t>名前は</a:t>
            </a:r>
            <a:r>
              <a:rPr lang="en-US" altLang="ja-JP" dirty="0" err="1"/>
              <a:t>WikiWikiWeb</a:t>
            </a:r>
            <a:r>
              <a:rPr lang="ja-JP" altLang="en-US" dirty="0"/>
              <a:t>を利用した百科事典</a:t>
            </a:r>
            <a:r>
              <a:rPr lang="en-US" altLang="ja-JP" dirty="0"/>
              <a:t>(encyclopedia)</a:t>
            </a:r>
            <a:r>
              <a:rPr lang="ja-JP" altLang="en-US" dirty="0"/>
              <a:t>から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注意点</a:t>
            </a:r>
            <a:endParaRPr lang="en-US" altLang="ja-JP" dirty="0"/>
          </a:p>
          <a:p>
            <a:pPr lvl="1"/>
            <a:r>
              <a:rPr lang="ja-JP" altLang="en-US" dirty="0"/>
              <a:t>誰でも編集できる＝間違っている可能性も多々ある（特に医療と宗教）</a:t>
            </a:r>
            <a:endParaRPr lang="en-US" altLang="ja-JP" dirty="0"/>
          </a:p>
          <a:p>
            <a:pPr lvl="1"/>
            <a:r>
              <a:rPr lang="ja-JP" altLang="en-US" dirty="0"/>
              <a:t>レポートのソース</a:t>
            </a:r>
            <a:r>
              <a:rPr lang="en-US" altLang="ja-JP" dirty="0"/>
              <a:t>(</a:t>
            </a:r>
            <a:r>
              <a:rPr lang="ja-JP" altLang="en-US" dirty="0"/>
              <a:t>情報源</a:t>
            </a:r>
            <a:r>
              <a:rPr lang="en-US" altLang="ja-JP" dirty="0"/>
              <a:t>)</a:t>
            </a:r>
            <a:r>
              <a:rPr lang="ja-JP" altLang="en-US" dirty="0"/>
              <a:t>としては使えない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82FA3D-09FA-4C5A-A45C-E75D8FE5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495C8E-DAC7-45F9-9FC7-E55D89C7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3EE40E2-38C5-4021-82D8-274A357B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Wikipedia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9271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0513887-BB2B-4314-8F17-3A5A21D3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図書館</a:t>
            </a:r>
            <a:endParaRPr lang="en-US" altLang="ja-JP" dirty="0"/>
          </a:p>
          <a:p>
            <a:pPr lvl="1"/>
            <a:r>
              <a:rPr lang="ja-JP" altLang="en-US" dirty="0"/>
              <a:t>本で調べる</a:t>
            </a:r>
            <a:endParaRPr lang="en-US" altLang="ja-JP" dirty="0"/>
          </a:p>
          <a:p>
            <a:pPr lvl="1"/>
            <a:r>
              <a:rPr lang="ja-JP" altLang="en-US" dirty="0"/>
              <a:t>論文の取り寄せもできる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アンケート</a:t>
            </a:r>
            <a:endParaRPr lang="en-US" altLang="ja-JP" dirty="0"/>
          </a:p>
          <a:p>
            <a:pPr lvl="1"/>
            <a:r>
              <a:rPr lang="ja-JP" altLang="en-US" dirty="0"/>
              <a:t>自分で現地調査したり、</a:t>
            </a:r>
            <a:r>
              <a:rPr lang="en-US" altLang="ja-JP" dirty="0"/>
              <a:t>SNS</a:t>
            </a:r>
            <a:r>
              <a:rPr lang="ja-JP" altLang="en-US" dirty="0"/>
              <a:t>で募ったり</a:t>
            </a:r>
            <a:endParaRPr lang="en-US" altLang="ja-JP" dirty="0"/>
          </a:p>
          <a:p>
            <a:pPr lvl="1"/>
            <a:r>
              <a:rPr lang="en-US" altLang="ja-JP" dirty="0"/>
              <a:t>web</a:t>
            </a:r>
            <a:r>
              <a:rPr lang="ja-JP" altLang="en-US" dirty="0"/>
              <a:t>の場合、</a:t>
            </a:r>
            <a:r>
              <a:rPr lang="en-US" altLang="ja-JP" dirty="0"/>
              <a:t>Google</a:t>
            </a:r>
            <a:r>
              <a:rPr lang="ja-JP" altLang="en-US" dirty="0"/>
              <a:t>フォームを利用すると便利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C3F9BD-9FF3-44D4-ABAC-2B878436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447FBF-487E-49B0-A91E-7BAA6348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9587211-4D2B-4F8E-9759-A6ECC052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その他の調べ方</a:t>
            </a:r>
          </a:p>
        </p:txBody>
      </p:sp>
    </p:spTree>
    <p:extLst>
      <p:ext uri="{BB962C8B-B14F-4D97-AF65-F5344CB8AC3E}">
        <p14:creationId xmlns:p14="http://schemas.microsoft.com/office/powerpoint/2010/main" val="2367933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DB88261-A516-4787-9A6D-D0E36971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題目：第</a:t>
            </a:r>
            <a:r>
              <a:rPr lang="en-US" altLang="ja-JP" dirty="0"/>
              <a:t>6</a:t>
            </a:r>
            <a:r>
              <a:rPr lang="ja-JP" altLang="en-US" dirty="0"/>
              <a:t>回授業「著作権」</a:t>
            </a:r>
            <a:endParaRPr lang="en-US" altLang="ja-JP" dirty="0"/>
          </a:p>
          <a:p>
            <a:r>
              <a:rPr lang="ja-JP" altLang="en-US" dirty="0"/>
              <a:t>日時：</a:t>
            </a: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</a:t>
            </a:r>
            <a:endParaRPr lang="en-US" altLang="ja-JP" dirty="0"/>
          </a:p>
          <a:p>
            <a:r>
              <a:rPr lang="ja-JP" altLang="en-US" dirty="0"/>
              <a:t>内容</a:t>
            </a:r>
            <a:endParaRPr lang="en-US" altLang="ja-JP" dirty="0"/>
          </a:p>
          <a:p>
            <a:pPr lvl="1"/>
            <a:r>
              <a:rPr lang="ja-JP" altLang="en-US" dirty="0"/>
              <a:t>著作権とは？</a:t>
            </a:r>
            <a:endParaRPr lang="en-US" altLang="ja-JP" dirty="0"/>
          </a:p>
          <a:p>
            <a:pPr lvl="1"/>
            <a:r>
              <a:rPr lang="ja-JP" altLang="en-US" dirty="0"/>
              <a:t>自分の著作物を守るために</a:t>
            </a:r>
            <a:endParaRPr lang="en-US" altLang="ja-JP" dirty="0"/>
          </a:p>
          <a:p>
            <a:pPr lvl="1"/>
            <a:r>
              <a:rPr kumimoji="1" lang="ja-JP" altLang="en-US" dirty="0"/>
              <a:t>他人の著作権を侵害しないために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F45C62-3544-4B79-BAAA-A61A1C8E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D2645-7D74-41B8-A91E-7549F851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922853B-F0BD-4A48-8F15-EBADB23A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次回予告</a:t>
            </a:r>
          </a:p>
        </p:txBody>
      </p:sp>
    </p:spTree>
    <p:extLst>
      <p:ext uri="{BB962C8B-B14F-4D97-AF65-F5344CB8AC3E}">
        <p14:creationId xmlns:p14="http://schemas.microsoft.com/office/powerpoint/2010/main" val="112274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B11B6D4-8A76-4834-AB60-7649A62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これまでの復習</a:t>
            </a:r>
            <a:br>
              <a:rPr kumimoji="1" lang="en-US" altLang="ja-JP" dirty="0"/>
            </a:br>
            <a:r>
              <a:rPr kumimoji="1" lang="ja-JP" altLang="en-US" sz="3200" dirty="0"/>
              <a:t>教科書対応版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8DDA51E-AECD-4AFB-83EE-81EA6E10E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4840CF-CC7F-4E31-A2EA-200C3132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76496-10E2-4218-AE80-BE383FF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4B4498-37AE-4A5A-BBF3-8072C674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8B310E-EE96-4133-AAC0-B0E02F07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B46A3B3-0041-468D-8678-076BDB83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コンピュータの基礎</a:t>
            </a:r>
          </a:p>
        </p:txBody>
      </p:sp>
      <p:pic>
        <p:nvPicPr>
          <p:cNvPr id="8" name="Picture 4" descr="http://3.bp.blogspot.com/-G8t4htGXy8g/VXOUdjGtGhI/AAAAAAAAuLI/wU6gnpTOrYA/s800/smartphone_app.png">
            <a:extLst>
              <a:ext uri="{FF2B5EF4-FFF2-40B4-BE49-F238E27FC236}">
                <a16:creationId xmlns:a16="http://schemas.microsoft.com/office/drawing/2014/main" id="{06680202-4570-452A-8BFE-F87BB9A3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21" y="3902065"/>
            <a:ext cx="1209025" cy="1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1.bp.blogspot.com/-bxcjqmH6MKQ/V2vX2Xhwq0I/AAAAAAAA75s/vfT_NWn0m083KhUV5nI-OE9-bKhsrlY6gCLcB/s800/computer_kiban.png">
            <a:extLst>
              <a:ext uri="{FF2B5EF4-FFF2-40B4-BE49-F238E27FC236}">
                <a16:creationId xmlns:a16="http://schemas.microsoft.com/office/drawing/2014/main" id="{0FFA0714-3550-4D63-A10F-0A2938C0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36" y="3770457"/>
            <a:ext cx="1340199" cy="12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2.bp.blogspot.com/-JPa0Nzk_E8M/Vf-aIH2jsyI/AAAAAAAAyDc/2FG8dSNSk-k/s800/computer_girl.png">
            <a:extLst>
              <a:ext uri="{FF2B5EF4-FFF2-40B4-BE49-F238E27FC236}">
                <a16:creationId xmlns:a16="http://schemas.microsoft.com/office/drawing/2014/main" id="{B2C1A949-C2ED-4225-A6C3-BA0A01DA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7" y="3146670"/>
            <a:ext cx="2194525" cy="21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4.bp.blogspot.com/-yn703BXL-3U/VuKMXoMqr0I/AAAAAAAA4zA/Qcz_Kz6o0nkp6t1JrsNkdQDFozoBWrSng/s800/computer_folder.png">
            <a:extLst>
              <a:ext uri="{FF2B5EF4-FFF2-40B4-BE49-F238E27FC236}">
                <a16:creationId xmlns:a16="http://schemas.microsoft.com/office/drawing/2014/main" id="{64881422-5C73-4E25-8193-51DA2174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75" y="3002775"/>
            <a:ext cx="1276046" cy="10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26CD4A-63D8-4606-98C6-4018616797F4}"/>
              </a:ext>
            </a:extLst>
          </p:cNvPr>
          <p:cNvSpPr txBox="1"/>
          <p:nvPr/>
        </p:nvSpPr>
        <p:spPr>
          <a:xfrm>
            <a:off x="740944" y="5202174"/>
            <a:ext cx="135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ユーザー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042341-9771-4CF8-B255-7CDA10626B9C}"/>
              </a:ext>
            </a:extLst>
          </p:cNvPr>
          <p:cNvSpPr txBox="1"/>
          <p:nvPr/>
        </p:nvSpPr>
        <p:spPr>
          <a:xfrm>
            <a:off x="3830526" y="5293564"/>
            <a:ext cx="16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ソフトウェア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67EF42-4AF0-4110-98EA-1CAD390938DD}"/>
              </a:ext>
            </a:extLst>
          </p:cNvPr>
          <p:cNvSpPr txBox="1"/>
          <p:nvPr/>
        </p:nvSpPr>
        <p:spPr>
          <a:xfrm>
            <a:off x="6444429" y="5118204"/>
            <a:ext cx="102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ハード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DB83B452-BDB9-499C-A770-85FEAB90B603}"/>
              </a:ext>
            </a:extLst>
          </p:cNvPr>
          <p:cNvSpPr/>
          <p:nvPr/>
        </p:nvSpPr>
        <p:spPr>
          <a:xfrm>
            <a:off x="2573165" y="3411259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DD065B5-F8EB-4AD5-8C25-9FAF3C9DD9C8}"/>
              </a:ext>
            </a:extLst>
          </p:cNvPr>
          <p:cNvSpPr/>
          <p:nvPr/>
        </p:nvSpPr>
        <p:spPr>
          <a:xfrm>
            <a:off x="5466522" y="3409142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B3B6954-08D7-49F7-BAD3-8213B0CED65D}"/>
              </a:ext>
            </a:extLst>
          </p:cNvPr>
          <p:cNvSpPr/>
          <p:nvPr/>
        </p:nvSpPr>
        <p:spPr>
          <a:xfrm flipH="1">
            <a:off x="5466522" y="4423011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E7C9F7DB-9ADF-40FD-9CE5-044923C32152}"/>
              </a:ext>
            </a:extLst>
          </p:cNvPr>
          <p:cNvSpPr/>
          <p:nvPr/>
        </p:nvSpPr>
        <p:spPr>
          <a:xfrm flipH="1">
            <a:off x="2573165" y="4423011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C7946599-8131-446E-82AE-986584C5AC00}"/>
              </a:ext>
            </a:extLst>
          </p:cNvPr>
          <p:cNvSpPr/>
          <p:nvPr/>
        </p:nvSpPr>
        <p:spPr>
          <a:xfrm>
            <a:off x="6056648" y="2587254"/>
            <a:ext cx="2346960" cy="1055076"/>
          </a:xfrm>
          <a:prstGeom prst="wedgeRectCallout">
            <a:avLst>
              <a:gd name="adj1" fmla="val 13233"/>
              <a:gd name="adj2" fmla="val 7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0100 0101 1101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0110 0111 1011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1010 1111 0110…</a:t>
            </a:r>
            <a:endParaRPr kumimoji="1" lang="ja-JP" altLang="en-US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20" name="コネクタ: 曲線 18">
            <a:extLst>
              <a:ext uri="{FF2B5EF4-FFF2-40B4-BE49-F238E27FC236}">
                <a16:creationId xmlns:a16="http://schemas.microsoft.com/office/drawing/2014/main" id="{3D36C4E9-A1EF-48BF-80CE-D006D7B503B7}"/>
              </a:ext>
            </a:extLst>
          </p:cNvPr>
          <p:cNvCxnSpPr>
            <a:stCxn id="9" idx="3"/>
          </p:cNvCxnSpPr>
          <p:nvPr/>
        </p:nvCxnSpPr>
        <p:spPr>
          <a:xfrm>
            <a:off x="7626735" y="4381326"/>
            <a:ext cx="876346" cy="389294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20CE4F-3E47-4EFD-B7BA-C69DDC00527F}"/>
              </a:ext>
            </a:extLst>
          </p:cNvPr>
          <p:cNvSpPr txBox="1"/>
          <p:nvPr/>
        </p:nvSpPr>
        <p:spPr>
          <a:xfrm>
            <a:off x="7176036" y="4794750"/>
            <a:ext cx="158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インターネット</a:t>
            </a:r>
          </a:p>
        </p:txBody>
      </p:sp>
      <p:sp>
        <p:nvSpPr>
          <p:cNvPr id="22" name="角丸四角形吹き出し 19">
            <a:extLst>
              <a:ext uri="{FF2B5EF4-FFF2-40B4-BE49-F238E27FC236}">
                <a16:creationId xmlns:a16="http://schemas.microsoft.com/office/drawing/2014/main" id="{2F875AD8-994D-482F-9226-43220971FBD5}"/>
              </a:ext>
            </a:extLst>
          </p:cNvPr>
          <p:cNvSpPr/>
          <p:nvPr/>
        </p:nvSpPr>
        <p:spPr>
          <a:xfrm>
            <a:off x="1261530" y="1775706"/>
            <a:ext cx="3022982" cy="797669"/>
          </a:xfrm>
          <a:prstGeom prst="wedgeRoundRectCallout">
            <a:avLst>
              <a:gd name="adj1" fmla="val 25126"/>
              <a:gd name="adj2" fmla="val 8787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ユーザが見えるデータ</a:t>
            </a:r>
            <a:endParaRPr kumimoji="1" lang="en-US" altLang="ja-JP" sz="2000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＝ファイル</a:t>
            </a:r>
          </a:p>
        </p:txBody>
      </p:sp>
      <p:sp>
        <p:nvSpPr>
          <p:cNvPr id="23" name="角丸四角形吹き出し 19">
            <a:extLst>
              <a:ext uri="{FF2B5EF4-FFF2-40B4-BE49-F238E27FC236}">
                <a16:creationId xmlns:a16="http://schemas.microsoft.com/office/drawing/2014/main" id="{5AC3B38C-F95D-42D7-9D30-13D13B164866}"/>
              </a:ext>
            </a:extLst>
          </p:cNvPr>
          <p:cNvSpPr/>
          <p:nvPr/>
        </p:nvSpPr>
        <p:spPr>
          <a:xfrm>
            <a:off x="6985485" y="1694154"/>
            <a:ext cx="2001349" cy="660172"/>
          </a:xfrm>
          <a:prstGeom prst="wedgeRoundRectCallout">
            <a:avLst>
              <a:gd name="adj1" fmla="val -30973"/>
              <a:gd name="adj2" fmla="val 738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実際のデータ</a:t>
            </a:r>
          </a:p>
        </p:txBody>
      </p:sp>
    </p:spTree>
    <p:extLst>
      <p:ext uri="{BB962C8B-B14F-4D97-AF65-F5344CB8AC3E}">
        <p14:creationId xmlns:p14="http://schemas.microsoft.com/office/powerpoint/2010/main" val="269690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188F17-0897-4CAD-8836-C5A8636E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4D383E-70EB-4CB1-897F-B3BDE7D3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6A85547-1448-44CB-B1AA-8FEC1C99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コンピュータの構成要素</a:t>
            </a:r>
          </a:p>
        </p:txBody>
      </p:sp>
      <p:pic>
        <p:nvPicPr>
          <p:cNvPr id="8" name="Picture 10" descr="マザーボードのイラスト">
            <a:extLst>
              <a:ext uri="{FF2B5EF4-FFF2-40B4-BE49-F238E27FC236}">
                <a16:creationId xmlns:a16="http://schemas.microsoft.com/office/drawing/2014/main" id="{110B8E2E-62CB-4AF4-9AB9-F269955C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86" y="2466089"/>
            <a:ext cx="4610100" cy="40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85D1840-AD5F-49EE-92FE-3C2C15641077}"/>
              </a:ext>
            </a:extLst>
          </p:cNvPr>
          <p:cNvSpPr/>
          <p:nvPr/>
        </p:nvSpPr>
        <p:spPr>
          <a:xfrm>
            <a:off x="7070783" y="4269141"/>
            <a:ext cx="2013973" cy="1648433"/>
          </a:xfrm>
          <a:prstGeom prst="wedgeRoundRectCallout">
            <a:avLst>
              <a:gd name="adj1" fmla="val -71446"/>
              <a:gd name="adj2" fmla="val 657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CA0EBB-776D-40D4-8E3F-103C2C1B383D}"/>
              </a:ext>
            </a:extLst>
          </p:cNvPr>
          <p:cNvSpPr/>
          <p:nvPr/>
        </p:nvSpPr>
        <p:spPr>
          <a:xfrm>
            <a:off x="6402093" y="1753754"/>
            <a:ext cx="2013973" cy="1648433"/>
          </a:xfrm>
          <a:prstGeom prst="wedgeRoundRectCallout">
            <a:avLst>
              <a:gd name="adj1" fmla="val -77773"/>
              <a:gd name="adj2" fmla="val 4931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0D6BAEFF-1AE9-4E4F-8E0F-589D5A5465C3}"/>
              </a:ext>
            </a:extLst>
          </p:cNvPr>
          <p:cNvSpPr/>
          <p:nvPr/>
        </p:nvSpPr>
        <p:spPr>
          <a:xfrm>
            <a:off x="1039702" y="1930358"/>
            <a:ext cx="2013973" cy="1648433"/>
          </a:xfrm>
          <a:prstGeom prst="wedgeRoundRectCallout">
            <a:avLst>
              <a:gd name="adj1" fmla="val 74438"/>
              <a:gd name="adj2" fmla="val 37038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Picture 4" descr="CPUのイラスト（コンピューター）">
            <a:extLst>
              <a:ext uri="{FF2B5EF4-FFF2-40B4-BE49-F238E27FC236}">
                <a16:creationId xmlns:a16="http://schemas.microsoft.com/office/drawing/2014/main" id="{C2B079BE-D0F5-4F91-BCC0-7BACFD48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7" y="2007235"/>
            <a:ext cx="1213984" cy="10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メモリーのイラスト（コンピューター）">
            <a:extLst>
              <a:ext uri="{FF2B5EF4-FFF2-40B4-BE49-F238E27FC236}">
                <a16:creationId xmlns:a16="http://schemas.microsoft.com/office/drawing/2014/main" id="{B9E9FE58-568B-4416-BDEA-9C5C3687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32" y="4323745"/>
            <a:ext cx="1446886" cy="14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ハードディスクのイラスト（コンピューター）">
            <a:extLst>
              <a:ext uri="{FF2B5EF4-FFF2-40B4-BE49-F238E27FC236}">
                <a16:creationId xmlns:a16="http://schemas.microsoft.com/office/drawing/2014/main" id="{78209DEB-6004-47F5-BF8E-B64F04D7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78" y="2147710"/>
            <a:ext cx="1213984" cy="11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D39D32-15CE-46DB-A124-B7D5EFB26337}"/>
              </a:ext>
            </a:extLst>
          </p:cNvPr>
          <p:cNvSpPr txBox="1"/>
          <p:nvPr/>
        </p:nvSpPr>
        <p:spPr>
          <a:xfrm>
            <a:off x="1056673" y="32070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ハードディスク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9CA2D0-8F91-40CD-BA94-F321C7684604}"/>
              </a:ext>
            </a:extLst>
          </p:cNvPr>
          <p:cNvSpPr txBox="1"/>
          <p:nvPr/>
        </p:nvSpPr>
        <p:spPr>
          <a:xfrm>
            <a:off x="7049044" y="298252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9EADA78-056C-4975-92AF-89BD98DBD850}"/>
              </a:ext>
            </a:extLst>
          </p:cNvPr>
          <p:cNvSpPr txBox="1"/>
          <p:nvPr/>
        </p:nvSpPr>
        <p:spPr>
          <a:xfrm>
            <a:off x="7666722" y="5607999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メモリ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D4002B-55D7-4B42-AD45-BF476887AC7E}"/>
              </a:ext>
            </a:extLst>
          </p:cNvPr>
          <p:cNvSpPr txBox="1"/>
          <p:nvPr/>
        </p:nvSpPr>
        <p:spPr>
          <a:xfrm>
            <a:off x="959370" y="4594485"/>
            <a:ext cx="16209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その他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GPU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LAN</a:t>
            </a:r>
            <a:r>
              <a:rPr kumimoji="1" lang="ja-JP" altLang="en-US" dirty="0"/>
              <a:t>ボード</a:t>
            </a:r>
            <a:endParaRPr kumimoji="1" lang="en-US" altLang="ja-JP" dirty="0"/>
          </a:p>
          <a:p>
            <a:r>
              <a:rPr kumimoji="1" lang="ja-JP" altLang="en-US" dirty="0"/>
              <a:t>・ファン</a:t>
            </a:r>
            <a:endParaRPr kumimoji="1" lang="en-US" altLang="ja-JP" dirty="0"/>
          </a:p>
          <a:p>
            <a:r>
              <a:rPr kumimoji="1" lang="ja-JP" altLang="en-US" dirty="0"/>
              <a:t>・電源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BDEF66-81D6-4FFB-90FB-6F23CE156A43}"/>
              </a:ext>
            </a:extLst>
          </p:cNvPr>
          <p:cNvSpPr txBox="1"/>
          <p:nvPr/>
        </p:nvSpPr>
        <p:spPr>
          <a:xfrm>
            <a:off x="3916535" y="6009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マザーボード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932C1-2496-4859-9C4A-56890FB16444}"/>
              </a:ext>
            </a:extLst>
          </p:cNvPr>
          <p:cNvSpPr txBox="1"/>
          <p:nvPr/>
        </p:nvSpPr>
        <p:spPr>
          <a:xfrm>
            <a:off x="6811521" y="953645"/>
            <a:ext cx="20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テキスト</a:t>
            </a:r>
            <a:r>
              <a:rPr kumimoji="1" lang="en-US" altLang="ja-JP" dirty="0"/>
              <a:t>p.127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69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2FB36E7-7F16-4C83-99FA-E216AB5A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55327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CPU</a:t>
            </a:r>
            <a:r>
              <a:rPr lang="ja-JP" altLang="en-US" dirty="0"/>
              <a:t> </a:t>
            </a:r>
            <a:r>
              <a:rPr lang="en-US" altLang="ja-JP" dirty="0"/>
              <a:t>(Central Processing Unit)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日本語</a:t>
            </a:r>
            <a:r>
              <a:rPr lang="ja-JP" altLang="en-US" dirty="0"/>
              <a:t>で「</a:t>
            </a:r>
            <a:r>
              <a:rPr kumimoji="1" lang="ja-JP" altLang="en-US" dirty="0"/>
              <a:t>中央演算装置」</a:t>
            </a:r>
            <a:endParaRPr kumimoji="1" lang="en-US" altLang="ja-JP" dirty="0"/>
          </a:p>
          <a:p>
            <a:pPr lvl="1"/>
            <a:r>
              <a:rPr lang="en-US" altLang="ja-JP" dirty="0"/>
              <a:t>01</a:t>
            </a:r>
            <a:r>
              <a:rPr lang="ja-JP" altLang="en-US" dirty="0"/>
              <a:t>の計算を行なっているところ</a:t>
            </a:r>
            <a:endParaRPr lang="en-US" altLang="ja-JP" dirty="0"/>
          </a:p>
          <a:p>
            <a:r>
              <a:rPr kumimoji="1" lang="ja-JP" altLang="en-US" dirty="0"/>
              <a:t>メモリ</a:t>
            </a:r>
            <a:endParaRPr kumimoji="1" lang="en-US" altLang="ja-JP" dirty="0"/>
          </a:p>
          <a:p>
            <a:pPr lvl="1"/>
            <a:r>
              <a:rPr lang="ja-JP" altLang="en-US" dirty="0"/>
              <a:t>正式名称は「主記憶装置」</a:t>
            </a:r>
            <a:endParaRPr lang="en-US" altLang="ja-JP" dirty="0"/>
          </a:p>
          <a:p>
            <a:pPr lvl="1"/>
            <a:r>
              <a:rPr kumimoji="1" lang="ja-JP" altLang="en-US" dirty="0"/>
              <a:t>正式名称</a:t>
            </a:r>
            <a:r>
              <a:rPr kumimoji="1" lang="en-US" altLang="ja-JP" dirty="0"/>
              <a:t>DRAM (Dynamix Random Access Memory)</a:t>
            </a:r>
          </a:p>
          <a:p>
            <a:pPr lvl="1"/>
            <a:r>
              <a:rPr kumimoji="1" lang="en-US" altLang="ja-JP" dirty="0"/>
              <a:t>01</a:t>
            </a:r>
            <a:r>
              <a:rPr kumimoji="1" lang="ja-JP" altLang="en-US" dirty="0"/>
              <a:t>の情報を一時保存する場所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主に</a:t>
            </a:r>
            <a:r>
              <a:rPr kumimoji="1" lang="en-US" altLang="ja-JP" dirty="0"/>
              <a:t>CPU</a:t>
            </a:r>
            <a:r>
              <a:rPr lang="ja-JP" altLang="en-US" dirty="0"/>
              <a:t>にデータを渡す役</a:t>
            </a:r>
            <a:endParaRPr lang="en-US" altLang="ja-JP" dirty="0"/>
          </a:p>
          <a:p>
            <a:r>
              <a:rPr kumimoji="1" lang="ja-JP" altLang="en-US" dirty="0"/>
              <a:t>ハードディスク</a:t>
            </a:r>
            <a:endParaRPr kumimoji="1" lang="en-US" altLang="ja-JP" dirty="0"/>
          </a:p>
          <a:p>
            <a:pPr lvl="1"/>
            <a:r>
              <a:rPr lang="ja-JP" altLang="en-US" dirty="0"/>
              <a:t>正式名称は「副記憶装置」</a:t>
            </a:r>
            <a:endParaRPr lang="en-US" altLang="ja-JP" dirty="0"/>
          </a:p>
          <a:p>
            <a:pPr lvl="1"/>
            <a:r>
              <a:rPr kumimoji="1" lang="ja-JP" altLang="en-US" dirty="0"/>
              <a:t>電源を切ってもデータが残る場所</a:t>
            </a:r>
            <a:endParaRPr kumimoji="1" lang="en-US" altLang="ja-JP" dirty="0"/>
          </a:p>
          <a:p>
            <a:pPr lvl="1"/>
            <a:r>
              <a:rPr lang="ja-JP" altLang="en-US" dirty="0"/>
              <a:t>主にメモリにデータを渡す役割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9A6714-4888-469F-A141-2C8D4AC5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16020-DC31-4088-8592-0087595A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1A2D062-C6A9-4CAB-9DBA-FEF583DF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コンピュータの構成要素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C7EB2A7-C3E5-4233-AD24-C552E191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31" y="4494323"/>
            <a:ext cx="2863307" cy="16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188F17-0897-4CAD-8836-C5A8636E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dirty="0"/>
              <a:t>2019/5/9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4D383E-70EB-4CB1-897F-B3BDE7D3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6A85547-1448-44CB-B1AA-8FEC1C99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データのやり取り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41D9BE-44EC-44B4-A7A8-B8AD975078F8}"/>
              </a:ext>
            </a:extLst>
          </p:cNvPr>
          <p:cNvSpPr/>
          <p:nvPr/>
        </p:nvSpPr>
        <p:spPr>
          <a:xfrm>
            <a:off x="6255038" y="2782498"/>
            <a:ext cx="2113976" cy="18962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dk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04208E7-FEF4-4280-BA83-046C5D46C72A}"/>
              </a:ext>
            </a:extLst>
          </p:cNvPr>
          <p:cNvSpPr/>
          <p:nvPr/>
        </p:nvSpPr>
        <p:spPr>
          <a:xfrm>
            <a:off x="3509632" y="2804273"/>
            <a:ext cx="2113976" cy="18962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dk1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01B1E6B-FFCB-4A5A-92AE-F25172B054D1}"/>
              </a:ext>
            </a:extLst>
          </p:cNvPr>
          <p:cNvSpPr/>
          <p:nvPr/>
        </p:nvSpPr>
        <p:spPr>
          <a:xfrm>
            <a:off x="764226" y="2804273"/>
            <a:ext cx="2113976" cy="18962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dk1"/>
              </a:solidFill>
            </a:endParaRPr>
          </a:p>
        </p:txBody>
      </p:sp>
      <p:pic>
        <p:nvPicPr>
          <p:cNvPr id="25" name="Picture 4" descr="CPUのイラスト（コンピューター）">
            <a:extLst>
              <a:ext uri="{FF2B5EF4-FFF2-40B4-BE49-F238E27FC236}">
                <a16:creationId xmlns:a16="http://schemas.microsoft.com/office/drawing/2014/main" id="{3D823D36-6315-4AE0-AC36-34C6FC77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6" y="3135216"/>
            <a:ext cx="1213984" cy="10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メモリーのイラスト（コンピューター）">
            <a:extLst>
              <a:ext uri="{FF2B5EF4-FFF2-40B4-BE49-F238E27FC236}">
                <a16:creationId xmlns:a16="http://schemas.microsoft.com/office/drawing/2014/main" id="{3622A50B-0A07-40F4-8C6B-9DD8ACAF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99" y="2896905"/>
            <a:ext cx="1446886" cy="14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ハードディスクのイラスト（コンピューター）">
            <a:extLst>
              <a:ext uri="{FF2B5EF4-FFF2-40B4-BE49-F238E27FC236}">
                <a16:creationId xmlns:a16="http://schemas.microsoft.com/office/drawing/2014/main" id="{E2860689-CAE6-4846-B316-A1CBB608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51" y="3060500"/>
            <a:ext cx="1213984" cy="11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167634-FA79-42B7-A6A3-7145713B0788}"/>
              </a:ext>
            </a:extLst>
          </p:cNvPr>
          <p:cNvSpPr txBox="1"/>
          <p:nvPr/>
        </p:nvSpPr>
        <p:spPr>
          <a:xfrm>
            <a:off x="814146" y="411979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ハードディスク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A51574-B2BA-4D0D-8213-CF3CCFBC1C4F}"/>
              </a:ext>
            </a:extLst>
          </p:cNvPr>
          <p:cNvSpPr txBox="1"/>
          <p:nvPr/>
        </p:nvSpPr>
        <p:spPr>
          <a:xfrm>
            <a:off x="6929123" y="4110501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2A04A05-1DD6-43CE-8086-6716EC587CD8}"/>
              </a:ext>
            </a:extLst>
          </p:cNvPr>
          <p:cNvSpPr txBox="1"/>
          <p:nvPr/>
        </p:nvSpPr>
        <p:spPr>
          <a:xfrm>
            <a:off x="4127189" y="4181159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メモリ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71991F9-14D9-4F73-A201-AE2C92A7B031}"/>
              </a:ext>
            </a:extLst>
          </p:cNvPr>
          <p:cNvSpPr txBox="1"/>
          <p:nvPr/>
        </p:nvSpPr>
        <p:spPr>
          <a:xfrm>
            <a:off x="2574933" y="52021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長期保存</a:t>
            </a:r>
            <a:endParaRPr kumimoji="1" lang="en-US" altLang="ja-JP" sz="2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E841FF1-90CF-49C4-9216-B45CEE68864D}"/>
              </a:ext>
            </a:extLst>
          </p:cNvPr>
          <p:cNvSpPr txBox="1"/>
          <p:nvPr/>
        </p:nvSpPr>
        <p:spPr>
          <a:xfrm>
            <a:off x="1983034" y="206381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データの読み込み</a:t>
            </a:r>
            <a:endParaRPr kumimoji="1" lang="en-US" altLang="ja-JP" sz="2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3A96211-7C1E-4FCD-9851-F523C4C7442F}"/>
              </a:ext>
            </a:extLst>
          </p:cNvPr>
          <p:cNvSpPr txBox="1"/>
          <p:nvPr/>
        </p:nvSpPr>
        <p:spPr>
          <a:xfrm>
            <a:off x="4924457" y="520215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計算結果を貰う</a:t>
            </a:r>
            <a:endParaRPr kumimoji="1" lang="en-US" altLang="ja-JP" sz="2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8D59932-BC8F-48BC-ACBF-1AC7928BDDA7}"/>
              </a:ext>
            </a:extLst>
          </p:cNvPr>
          <p:cNvSpPr txBox="1"/>
          <p:nvPr/>
        </p:nvSpPr>
        <p:spPr>
          <a:xfrm>
            <a:off x="4667976" y="206431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計算用データを渡す</a:t>
            </a:r>
            <a:endParaRPr kumimoji="1" lang="en-US" altLang="ja-JP" sz="2000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DC2EEAE0-50A6-474F-AE4E-C2AABC5966EB}"/>
              </a:ext>
            </a:extLst>
          </p:cNvPr>
          <p:cNvSpPr/>
          <p:nvPr/>
        </p:nvSpPr>
        <p:spPr>
          <a:xfrm>
            <a:off x="4895619" y="2629263"/>
            <a:ext cx="2037707" cy="2246248"/>
          </a:xfrm>
          <a:prstGeom prst="arc">
            <a:avLst>
              <a:gd name="adj1" fmla="val 13266417"/>
              <a:gd name="adj2" fmla="val 1932873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A2131017-0AF3-4F0F-A052-F8151DA00199}"/>
              </a:ext>
            </a:extLst>
          </p:cNvPr>
          <p:cNvSpPr/>
          <p:nvPr/>
        </p:nvSpPr>
        <p:spPr>
          <a:xfrm>
            <a:off x="4895619" y="2629263"/>
            <a:ext cx="2037707" cy="2246248"/>
          </a:xfrm>
          <a:prstGeom prst="arc">
            <a:avLst>
              <a:gd name="adj1" fmla="val 2769350"/>
              <a:gd name="adj2" fmla="val 8121169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29ABCBF7-E072-45F0-B68F-1E8B91558FBE}"/>
              </a:ext>
            </a:extLst>
          </p:cNvPr>
          <p:cNvSpPr/>
          <p:nvPr/>
        </p:nvSpPr>
        <p:spPr>
          <a:xfrm>
            <a:off x="2073331" y="2629263"/>
            <a:ext cx="2037707" cy="2246248"/>
          </a:xfrm>
          <a:prstGeom prst="arc">
            <a:avLst>
              <a:gd name="adj1" fmla="val 13266417"/>
              <a:gd name="adj2" fmla="val 1932873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64FAFF04-71E0-4CAC-A598-F1EFD6CF18F2}"/>
              </a:ext>
            </a:extLst>
          </p:cNvPr>
          <p:cNvSpPr/>
          <p:nvPr/>
        </p:nvSpPr>
        <p:spPr>
          <a:xfrm>
            <a:off x="2073331" y="2629263"/>
            <a:ext cx="2037707" cy="2246248"/>
          </a:xfrm>
          <a:prstGeom prst="arc">
            <a:avLst>
              <a:gd name="adj1" fmla="val 2769350"/>
              <a:gd name="adj2" fmla="val 8121169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81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D8CA81C-553B-4B24-8BCF-F407AF81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バイナリデータ（</a:t>
            </a:r>
            <a:r>
              <a:rPr lang="en-US" altLang="ja-JP" dirty="0"/>
              <a:t>binary data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lang="ja-JP" altLang="en-US" dirty="0"/>
              <a:t>値データとも言う</a:t>
            </a:r>
            <a:endParaRPr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0</a:t>
            </a:r>
            <a:r>
              <a:rPr kumimoji="1" lang="ja-JP" altLang="en-US" dirty="0"/>
              <a:t>」と「</a:t>
            </a:r>
            <a:r>
              <a:rPr kumimoji="1" lang="en-US" altLang="ja-JP" dirty="0"/>
              <a:t>1</a:t>
            </a:r>
            <a:r>
              <a:rPr kumimoji="1" lang="ja-JP" altLang="en-US" dirty="0"/>
              <a:t>」</a:t>
            </a:r>
            <a:r>
              <a:rPr lang="ja-JP" altLang="en-US" dirty="0"/>
              <a:t>だけで表現されたデータ</a:t>
            </a:r>
            <a:endParaRPr lang="en-US" altLang="ja-JP" dirty="0"/>
          </a:p>
          <a:p>
            <a:pPr lvl="1"/>
            <a:r>
              <a:rPr kumimoji="1" lang="en-US" altLang="ja-JP" dirty="0"/>
              <a:t>CPU</a:t>
            </a:r>
            <a:r>
              <a:rPr kumimoji="1" lang="ja-JP" altLang="en-US" dirty="0"/>
              <a:t>やメモリなど、マシンはこれしか理解できない</a:t>
            </a:r>
            <a:br>
              <a:rPr kumimoji="1" lang="en-US" altLang="ja-JP" dirty="0"/>
            </a:br>
            <a:r>
              <a:rPr kumimoji="1" lang="en-US" altLang="ja-JP" dirty="0"/>
              <a:t>			</a:t>
            </a:r>
            <a:r>
              <a:rPr kumimoji="1" lang="ja-JP" altLang="en-US" sz="1800" dirty="0"/>
              <a:t>（情報を電子の有無で表現しているため）</a:t>
            </a:r>
            <a:endParaRPr kumimoji="1" lang="en-US" altLang="ja-JP" dirty="0"/>
          </a:p>
          <a:p>
            <a:r>
              <a:rPr lang="ja-JP" altLang="en-US" dirty="0"/>
              <a:t>その他のデータ</a:t>
            </a:r>
            <a:endParaRPr lang="en-US" altLang="ja-JP" dirty="0"/>
          </a:p>
          <a:p>
            <a:pPr lvl="1"/>
            <a:r>
              <a:rPr kumimoji="1" lang="ja-JP" altLang="en-US" dirty="0"/>
              <a:t>バイナリデータを人が見やすく表現したもの</a:t>
            </a:r>
            <a:endParaRPr kumimoji="1" lang="en-US" altLang="ja-JP" dirty="0"/>
          </a:p>
          <a:p>
            <a:pPr lvl="1"/>
            <a:r>
              <a:rPr lang="ja-JP" altLang="en-US" dirty="0"/>
              <a:t>例：文字</a:t>
            </a:r>
            <a:endParaRPr lang="en-US" altLang="ja-JP" dirty="0"/>
          </a:p>
          <a:p>
            <a:pPr lvl="2"/>
            <a:r>
              <a:rPr lang="en-US" altLang="ja-JP" dirty="0"/>
              <a:t>E38182</a:t>
            </a:r>
            <a:r>
              <a:rPr lang="ja-JP" altLang="en-US" dirty="0"/>
              <a:t>：</a:t>
            </a:r>
            <a:r>
              <a:rPr lang="ja-JP" altLang="en-US" dirty="0" err="1"/>
              <a:t>あ</a:t>
            </a:r>
            <a:r>
              <a:rPr lang="en-US" altLang="ja-JP" dirty="0"/>
              <a:t>		E38184</a:t>
            </a:r>
            <a:r>
              <a:rPr lang="ja-JP" altLang="en-US" dirty="0"/>
              <a:t>：</a:t>
            </a:r>
            <a:r>
              <a:rPr lang="ja-JP" altLang="en-US" dirty="0" err="1"/>
              <a:t>い</a:t>
            </a:r>
            <a:endParaRPr lang="en-US" altLang="ja-JP" dirty="0"/>
          </a:p>
          <a:p>
            <a:pPr lvl="1"/>
            <a:r>
              <a:rPr lang="ja-JP" altLang="en-US" dirty="0"/>
              <a:t>例：色</a:t>
            </a:r>
            <a:endParaRPr lang="en-US" altLang="ja-JP" dirty="0"/>
          </a:p>
          <a:p>
            <a:pPr lvl="2"/>
            <a:r>
              <a:rPr lang="en-US" altLang="ja-JP" dirty="0"/>
              <a:t>255, 255, 255=</a:t>
            </a:r>
            <a:r>
              <a:rPr lang="ja-JP" altLang="en-US" dirty="0"/>
              <a:t>黒</a:t>
            </a:r>
            <a:r>
              <a:rPr lang="en-US" altLang="ja-JP" dirty="0"/>
              <a:t>	152,251,152</a:t>
            </a:r>
            <a:r>
              <a:rPr lang="ja-JP" altLang="en-US" dirty="0"/>
              <a:t>：薄緑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91AB09-5763-457D-9A6A-1F1AFC70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84620B-BB0B-4085-B430-C26428D2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0356848-4E32-4302-A138-AF61E59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実際のデータ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D58855-5E9D-4159-ABC1-4A977C0FFF8C}"/>
              </a:ext>
            </a:extLst>
          </p:cNvPr>
          <p:cNvSpPr txBox="1"/>
          <p:nvPr/>
        </p:nvSpPr>
        <p:spPr>
          <a:xfrm>
            <a:off x="6811521" y="953645"/>
            <a:ext cx="20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テキスト</a:t>
            </a:r>
            <a:r>
              <a:rPr kumimoji="1" lang="en-US" altLang="ja-JP" dirty="0"/>
              <a:t>p.129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70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1921</TotalTime>
  <Words>2113</Words>
  <Application>Microsoft Office PowerPoint</Application>
  <PresentationFormat>画面に合わせる (4:3)</PresentationFormat>
  <Paragraphs>526</Paragraphs>
  <Slides>38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HGS明朝E</vt:lpstr>
      <vt:lpstr>Yu Gothic</vt:lpstr>
      <vt:lpstr>Arial</vt:lpstr>
      <vt:lpstr>Book Antiqua</vt:lpstr>
      <vt:lpstr>Consolas</vt:lpstr>
      <vt:lpstr>Wingdings</vt:lpstr>
      <vt:lpstr>ハードカバー</vt:lpstr>
      <vt:lpstr>情報処理技法(リテラシI)</vt:lpstr>
      <vt:lpstr>授業スケジュール</vt:lpstr>
      <vt:lpstr>本日やること</vt:lpstr>
      <vt:lpstr>これまでの復習 教科書対応版</vt:lpstr>
      <vt:lpstr>コンピュータの基礎</vt:lpstr>
      <vt:lpstr>コンピュータの構成要素</vt:lpstr>
      <vt:lpstr>コンピュータの構成要素</vt:lpstr>
      <vt:lpstr>データのやり取り</vt:lpstr>
      <vt:lpstr>実際のデータ</vt:lpstr>
      <vt:lpstr>バイナリデータの大きさ</vt:lpstr>
      <vt:lpstr>色のデータ</vt:lpstr>
      <vt:lpstr>文字コード</vt:lpstr>
      <vt:lpstr>文字コードの種類</vt:lpstr>
      <vt:lpstr>拡張子とデータ</vt:lpstr>
      <vt:lpstr>インターネットとデータ</vt:lpstr>
      <vt:lpstr>TCP/IP</vt:lpstr>
      <vt:lpstr>IPアドレスのあれこれ</vt:lpstr>
      <vt:lpstr>図で見るインターネット</vt:lpstr>
      <vt:lpstr>IPアドレスの決め方</vt:lpstr>
      <vt:lpstr>検索</vt:lpstr>
      <vt:lpstr>活動のサイクルと「調べる」</vt:lpstr>
      <vt:lpstr>ウェブサイト</vt:lpstr>
      <vt:lpstr>便利なサイト：ポータルサイト</vt:lpstr>
      <vt:lpstr>検索エンジン</vt:lpstr>
      <vt:lpstr>検索の仕組み</vt:lpstr>
      <vt:lpstr>AND検索</vt:lpstr>
      <vt:lpstr>OR検索</vt:lpstr>
      <vt:lpstr>NOT検索</vt:lpstr>
      <vt:lpstr>フレーズ検索</vt:lpstr>
      <vt:lpstr>検索オプション</vt:lpstr>
      <vt:lpstr>便利な検索</vt:lpstr>
      <vt:lpstr>おまけ：Google検索の隠し要素</vt:lpstr>
      <vt:lpstr>演習：検索してみよう</vt:lpstr>
      <vt:lpstr>レポートのために「調べる」</vt:lpstr>
      <vt:lpstr>役立つページ：政府のページ</vt:lpstr>
      <vt:lpstr>Wikipedia</vt:lpstr>
      <vt:lpstr>その他の調べ方</vt:lpstr>
      <vt:lpstr>次回予告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shibata-atsushi@pc.cis.twcu.ac.jp</cp:lastModifiedBy>
  <cp:revision>161</cp:revision>
  <dcterms:created xsi:type="dcterms:W3CDTF">2016-01-16T07:36:29Z</dcterms:created>
  <dcterms:modified xsi:type="dcterms:W3CDTF">2019-05-16T03:28:04Z</dcterms:modified>
</cp:coreProperties>
</file>