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6" r:id="rId2"/>
    <p:sldId id="267" r:id="rId3"/>
    <p:sldId id="299" r:id="rId4"/>
    <p:sldId id="324" r:id="rId5"/>
    <p:sldId id="309" r:id="rId6"/>
    <p:sldId id="364" r:id="rId7"/>
    <p:sldId id="391" r:id="rId8"/>
    <p:sldId id="397" r:id="rId9"/>
    <p:sldId id="312" r:id="rId10"/>
    <p:sldId id="407" r:id="rId11"/>
    <p:sldId id="402" r:id="rId12"/>
    <p:sldId id="403" r:id="rId13"/>
    <p:sldId id="404" r:id="rId14"/>
    <p:sldId id="429" r:id="rId15"/>
    <p:sldId id="430" r:id="rId16"/>
    <p:sldId id="405" r:id="rId17"/>
    <p:sldId id="411" r:id="rId18"/>
    <p:sldId id="406" r:id="rId19"/>
    <p:sldId id="409" r:id="rId20"/>
    <p:sldId id="410" r:id="rId21"/>
    <p:sldId id="415" r:id="rId22"/>
    <p:sldId id="412" r:id="rId23"/>
    <p:sldId id="413" r:id="rId24"/>
    <p:sldId id="369" r:id="rId25"/>
    <p:sldId id="414" r:id="rId26"/>
    <p:sldId id="400" r:id="rId27"/>
    <p:sldId id="417" r:id="rId28"/>
    <p:sldId id="416" r:id="rId29"/>
    <p:sldId id="418" r:id="rId30"/>
    <p:sldId id="420" r:id="rId31"/>
    <p:sldId id="387" r:id="rId32"/>
    <p:sldId id="419" r:id="rId33"/>
    <p:sldId id="424" r:id="rId34"/>
    <p:sldId id="425" r:id="rId35"/>
    <p:sldId id="401" r:id="rId36"/>
    <p:sldId id="427" r:id="rId37"/>
    <p:sldId id="428" r:id="rId38"/>
    <p:sldId id="426" r:id="rId39"/>
    <p:sldId id="398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表紙" id="{8B84F96A-4D32-491A-B98E-3DFA9165E109}">
          <p14:sldIdLst>
            <p14:sldId id="256"/>
            <p14:sldId id="267"/>
          </p14:sldIdLst>
        </p14:section>
        <p14:section name="前回の復習" id="{2FE3CC97-96D0-45A1-9C10-A9669E7FF8A5}">
          <p14:sldIdLst>
            <p14:sldId id="299"/>
            <p14:sldId id="324"/>
            <p14:sldId id="309"/>
            <p14:sldId id="364"/>
            <p14:sldId id="391"/>
            <p14:sldId id="397"/>
          </p14:sldIdLst>
        </p14:section>
        <p14:section name="インターネットの仕組み" id="{F2C44779-5519-4A92-8562-6F1478F4ED6D}">
          <p14:sldIdLst>
            <p14:sldId id="312"/>
            <p14:sldId id="407"/>
            <p14:sldId id="402"/>
            <p14:sldId id="403"/>
            <p14:sldId id="404"/>
            <p14:sldId id="429"/>
            <p14:sldId id="430"/>
            <p14:sldId id="405"/>
            <p14:sldId id="411"/>
            <p14:sldId id="406"/>
            <p14:sldId id="409"/>
            <p14:sldId id="410"/>
            <p14:sldId id="415"/>
            <p14:sldId id="412"/>
            <p14:sldId id="413"/>
          </p14:sldIdLst>
        </p14:section>
        <p14:section name="インターネット上のサービス" id="{B178BBCC-A88B-49F8-9F28-C1F403C8250B}">
          <p14:sldIdLst>
            <p14:sldId id="369"/>
            <p14:sldId id="414"/>
            <p14:sldId id="400"/>
            <p14:sldId id="417"/>
            <p14:sldId id="416"/>
            <p14:sldId id="418"/>
            <p14:sldId id="420"/>
          </p14:sldIdLst>
        </p14:section>
        <p14:section name="サービスを利用しよう" id="{4D364BF4-7DEA-4748-95C5-1A0D2B289A4E}">
          <p14:sldIdLst>
            <p14:sldId id="387"/>
            <p14:sldId id="419"/>
            <p14:sldId id="424"/>
            <p14:sldId id="425"/>
            <p14:sldId id="401"/>
            <p14:sldId id="427"/>
            <p14:sldId id="428"/>
          </p14:sldIdLst>
        </p14:section>
        <p14:section name="まとめ" id="{E7448E6B-4E5E-4DEF-A74F-284A9F1F8A5A}">
          <p14:sldIdLst>
            <p14:sldId id="426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3" autoAdjust="0"/>
    <p:restoredTop sz="96619" autoAdjust="0"/>
  </p:normalViewPr>
  <p:slideViewPr>
    <p:cSldViewPr snapToGrid="0" snapToObjects="1">
      <p:cViewPr varScale="1">
        <p:scale>
          <a:sx n="111" d="100"/>
          <a:sy n="111" d="100"/>
        </p:scale>
        <p:origin x="11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パソコンの基本操作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8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10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「相手を意識する」のはアウトプットにおいてめちゃくちゃ重要なとこ</a:t>
            </a:r>
            <a:endParaRPr kumimoji="1" lang="en-US" altLang="ja-JP" dirty="0"/>
          </a:p>
          <a:p>
            <a:r>
              <a:rPr kumimoji="1" lang="ja-JP" altLang="en-US" dirty="0"/>
              <a:t>今のうちから慣れよう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32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04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59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情報処理技法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第４回：インターネット</a:t>
            </a:r>
            <a:endParaRPr lang="en-US" altLang="ja-JP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DE0C9D-A191-4B71-82D2-7AC014CD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A13DF9-FBFE-4108-8E08-A6F0AE4F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E36E04E-6572-4F30-B616-3AD1C24A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ネットワーク</a:t>
            </a:r>
            <a:r>
              <a:rPr lang="en-US" altLang="ja-JP" dirty="0"/>
              <a:t>(network)</a:t>
            </a:r>
            <a:endParaRPr kumimoji="1" lang="ja-JP" altLang="en-US" dirty="0"/>
          </a:p>
        </p:txBody>
      </p:sp>
      <p:pic>
        <p:nvPicPr>
          <p:cNvPr id="6" name="Picture 2" descr="http://2.bp.blogspot.com/-LP_Gv5M2iO4/VfS6VDISzjI/AAAAAAAAxPM/kb8CvEcciM8/s800/itodenwa_kids.png">
            <a:extLst>
              <a:ext uri="{FF2B5EF4-FFF2-40B4-BE49-F238E27FC236}">
                <a16:creationId xmlns:a16="http://schemas.microsoft.com/office/drawing/2014/main" id="{A1E1A46C-E0CE-428F-B389-50AF260EE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0" y="2897313"/>
            <a:ext cx="2670764" cy="19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0139F5-1801-4047-B6B2-8A1A9D2CE9B2}"/>
              </a:ext>
            </a:extLst>
          </p:cNvPr>
          <p:cNvSpPr txBox="1"/>
          <p:nvPr/>
        </p:nvSpPr>
        <p:spPr>
          <a:xfrm>
            <a:off x="1469874" y="51179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対</a:t>
            </a:r>
            <a:r>
              <a:rPr kumimoji="1" lang="en-US" altLang="ja-JP" dirty="0"/>
              <a:t>1</a:t>
            </a:r>
            <a:r>
              <a:rPr kumimoji="1" lang="ja-JP" altLang="en-US" dirty="0"/>
              <a:t>の通信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B4D659D-877E-4128-9D1F-B7DD53C27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711" y="3352434"/>
            <a:ext cx="1009369" cy="10093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1708F48-205D-4264-945D-ED709DD13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283" y="1653717"/>
            <a:ext cx="1009369" cy="1009369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705D3C1-F2F2-499D-A7FA-DF38C6B8D08D}"/>
              </a:ext>
            </a:extLst>
          </p:cNvPr>
          <p:cNvCxnSpPr>
            <a:cxnSpLocks/>
          </p:cNvCxnSpPr>
          <p:nvPr/>
        </p:nvCxnSpPr>
        <p:spPr>
          <a:xfrm flipV="1">
            <a:off x="5541575" y="3767891"/>
            <a:ext cx="993846" cy="892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1938A22-2EB9-4CB4-ABDF-FBD7E510DB7C}"/>
              </a:ext>
            </a:extLst>
          </p:cNvPr>
          <p:cNvCxnSpPr>
            <a:endCxn id="9" idx="2"/>
          </p:cNvCxnSpPr>
          <p:nvPr/>
        </p:nvCxnSpPr>
        <p:spPr>
          <a:xfrm flipH="1" flipV="1">
            <a:off x="6239968" y="2663086"/>
            <a:ext cx="287958" cy="1056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31B9F97A-0A15-45E9-AB75-05E4FA925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525" y="2645624"/>
            <a:ext cx="1009369" cy="1009369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FC96F11-D1D3-4228-B22E-75A0E3BA1AE7}"/>
              </a:ext>
            </a:extLst>
          </p:cNvPr>
          <p:cNvCxnSpPr>
            <a:stCxn id="12" idx="1"/>
          </p:cNvCxnSpPr>
          <p:nvPr/>
        </p:nvCxnSpPr>
        <p:spPr>
          <a:xfrm flipH="1">
            <a:off x="6527926" y="3150309"/>
            <a:ext cx="1130599" cy="6063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2441E40B-3B96-4E93-9584-302862B5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34" y="4629317"/>
            <a:ext cx="1009369" cy="1009369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1F4BCD3-284A-4A93-8C40-6AE3EE1E1DE1}"/>
              </a:ext>
            </a:extLst>
          </p:cNvPr>
          <p:cNvCxnSpPr>
            <a:cxnSpLocks/>
          </p:cNvCxnSpPr>
          <p:nvPr/>
        </p:nvCxnSpPr>
        <p:spPr>
          <a:xfrm flipV="1">
            <a:off x="5572088" y="3762555"/>
            <a:ext cx="947311" cy="1363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DF303808-8C43-45D6-B071-0B9A60710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96" y="4886743"/>
            <a:ext cx="1009369" cy="1009369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616287F-B59F-4B5F-9F6C-5A6C96BDC5EF}"/>
              </a:ext>
            </a:extLst>
          </p:cNvPr>
          <p:cNvCxnSpPr>
            <a:cxnSpLocks/>
          </p:cNvCxnSpPr>
          <p:nvPr/>
        </p:nvCxnSpPr>
        <p:spPr>
          <a:xfrm flipH="1" flipV="1">
            <a:off x="6532705" y="3774735"/>
            <a:ext cx="462561" cy="11045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75E101-3652-4201-8F22-3224D75EE515}"/>
              </a:ext>
            </a:extLst>
          </p:cNvPr>
          <p:cNvSpPr txBox="1"/>
          <p:nvPr/>
        </p:nvSpPr>
        <p:spPr>
          <a:xfrm>
            <a:off x="5106184" y="599173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対多の通信</a:t>
            </a:r>
            <a:r>
              <a:rPr lang="ja-JP" altLang="en-US" dirty="0"/>
              <a:t>ネットワーク</a:t>
            </a:r>
            <a:endParaRPr kumimoji="1" lang="ja-JP" altLang="en-US" dirty="0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D8815F1A-8A54-4ECB-8ED4-BF791DE09A9E}"/>
              </a:ext>
            </a:extLst>
          </p:cNvPr>
          <p:cNvSpPr/>
          <p:nvPr/>
        </p:nvSpPr>
        <p:spPr>
          <a:xfrm rot="20692758">
            <a:off x="5849567" y="2690985"/>
            <a:ext cx="316067" cy="874749"/>
          </a:xfrm>
          <a:prstGeom prst="downArrow">
            <a:avLst>
              <a:gd name="adj1" fmla="val 50000"/>
              <a:gd name="adj2" fmla="val 72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CE9C13E6-D13A-4974-BD2C-C15E59423ABE}"/>
              </a:ext>
            </a:extLst>
          </p:cNvPr>
          <p:cNvSpPr/>
          <p:nvPr/>
        </p:nvSpPr>
        <p:spPr>
          <a:xfrm>
            <a:off x="3702716" y="2061339"/>
            <a:ext cx="1675036" cy="469303"/>
          </a:xfrm>
          <a:prstGeom prst="wedgeRoundRectCallout">
            <a:avLst>
              <a:gd name="adj1" fmla="val 34171"/>
              <a:gd name="adj2" fmla="val 98056"/>
              <a:gd name="adj3" fmla="val 16667"/>
            </a:avLst>
          </a:prstGeom>
          <a:solidFill>
            <a:schemeClr val="bg1"/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dirty="0">
                <a:solidFill>
                  <a:srgbClr val="6B0920"/>
                </a:solidFill>
              </a:rPr>
              <a:t>皆に伝わる</a:t>
            </a:r>
          </a:p>
        </p:txBody>
      </p:sp>
    </p:spTree>
    <p:extLst>
      <p:ext uri="{BB962C8B-B14F-4D97-AF65-F5344CB8AC3E}">
        <p14:creationId xmlns:p14="http://schemas.microsoft.com/office/powerpoint/2010/main" val="6805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E392BA6-8585-4FCC-A711-EA86A558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8FA5CE-0B52-4066-8167-B8A7BB75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4A2C495-F437-45CB-9EAF-336D433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インターネット</a:t>
            </a:r>
            <a:r>
              <a:rPr lang="en-US" altLang="ja-JP" dirty="0"/>
              <a:t>(internet)</a:t>
            </a:r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B5BAF759-2320-428B-BB07-CF924FA3B2BD}"/>
              </a:ext>
            </a:extLst>
          </p:cNvPr>
          <p:cNvSpPr/>
          <p:nvPr/>
        </p:nvSpPr>
        <p:spPr>
          <a:xfrm>
            <a:off x="561315" y="1936407"/>
            <a:ext cx="3546652" cy="3483734"/>
          </a:xfrm>
          <a:prstGeom prst="ellipse">
            <a:avLst/>
          </a:prstGeom>
          <a:solidFill>
            <a:srgbClr val="D6862D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8FAB99-E6F5-4973-9557-3F705C258806}"/>
              </a:ext>
            </a:extLst>
          </p:cNvPr>
          <p:cNvSpPr/>
          <p:nvPr/>
        </p:nvSpPr>
        <p:spPr>
          <a:xfrm>
            <a:off x="6155382" y="3791164"/>
            <a:ext cx="1923829" cy="1813646"/>
          </a:xfrm>
          <a:prstGeom prst="ellipse">
            <a:avLst/>
          </a:prstGeom>
          <a:solidFill>
            <a:srgbClr val="D0BE4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327B616F-ADC0-49E6-B00F-BFB1D62B0C97}"/>
              </a:ext>
            </a:extLst>
          </p:cNvPr>
          <p:cNvSpPr/>
          <p:nvPr/>
        </p:nvSpPr>
        <p:spPr>
          <a:xfrm>
            <a:off x="6493475" y="1864628"/>
            <a:ext cx="1923829" cy="1813646"/>
          </a:xfrm>
          <a:prstGeom prst="ellipse">
            <a:avLst/>
          </a:prstGeom>
          <a:solidFill>
            <a:srgbClr val="D0BE4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AEC8776-5246-42E2-B4EB-0352A3E6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45" y="4252871"/>
            <a:ext cx="1009369" cy="100936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F0425A1-9DA0-4004-8A2F-4A0E258D2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45" y="2511051"/>
            <a:ext cx="1009369" cy="1009369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C9643E7-2336-4416-919D-A87B4F6115AD}"/>
              </a:ext>
            </a:extLst>
          </p:cNvPr>
          <p:cNvCxnSpPr/>
          <p:nvPr/>
        </p:nvCxnSpPr>
        <p:spPr>
          <a:xfrm flipV="1">
            <a:off x="3171230" y="3555328"/>
            <a:ext cx="0" cy="841010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448C0694-A1C8-4D94-AB50-416D93BC5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64" y="4275332"/>
            <a:ext cx="1009369" cy="1009369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419B44-2554-4710-9053-8E47292D9F03}"/>
              </a:ext>
            </a:extLst>
          </p:cNvPr>
          <p:cNvCxnSpPr/>
          <p:nvPr/>
        </p:nvCxnSpPr>
        <p:spPr>
          <a:xfrm>
            <a:off x="1285009" y="3975833"/>
            <a:ext cx="1886221" cy="1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93F2473-338D-427A-A03E-13E409B58C25}"/>
              </a:ext>
            </a:extLst>
          </p:cNvPr>
          <p:cNvCxnSpPr/>
          <p:nvPr/>
        </p:nvCxnSpPr>
        <p:spPr>
          <a:xfrm flipV="1">
            <a:off x="1414449" y="3963079"/>
            <a:ext cx="0" cy="433258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sp>
        <p:nvSpPr>
          <p:cNvPr id="15" name="角丸四角形吹き出し 12">
            <a:extLst>
              <a:ext uri="{FF2B5EF4-FFF2-40B4-BE49-F238E27FC236}">
                <a16:creationId xmlns:a16="http://schemas.microsoft.com/office/drawing/2014/main" id="{EFADFA36-1C29-4C50-B6C4-2F2899932765}"/>
              </a:ext>
            </a:extLst>
          </p:cNvPr>
          <p:cNvSpPr/>
          <p:nvPr/>
        </p:nvSpPr>
        <p:spPr>
          <a:xfrm>
            <a:off x="144399" y="2324582"/>
            <a:ext cx="1872823" cy="719450"/>
          </a:xfrm>
          <a:prstGeom prst="wedgeRoundRectCallout">
            <a:avLst>
              <a:gd name="adj1" fmla="val 38521"/>
              <a:gd name="adj2" fmla="val 99082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kern="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うち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の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ネットワーク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6829225-CA16-4EF5-9CB2-456C50940BAE}"/>
              </a:ext>
            </a:extLst>
          </p:cNvPr>
          <p:cNvCxnSpPr>
            <a:endCxn id="10" idx="0"/>
          </p:cNvCxnSpPr>
          <p:nvPr/>
        </p:nvCxnSpPr>
        <p:spPr>
          <a:xfrm>
            <a:off x="3171229" y="1965035"/>
            <a:ext cx="1" cy="546016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F3B4E621-CDC4-4717-810E-E8347C194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745" y="1867577"/>
            <a:ext cx="1291211" cy="155002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A541C9D-BAC8-4EAF-886C-706BF88F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237" y="3905198"/>
            <a:ext cx="1291211" cy="1550021"/>
          </a:xfrm>
          <a:prstGeom prst="rect">
            <a:avLst/>
          </a:prstGeom>
        </p:spPr>
      </p:pic>
      <p:sp>
        <p:nvSpPr>
          <p:cNvPr id="19" name="角丸四角形吹き出し 12">
            <a:extLst>
              <a:ext uri="{FF2B5EF4-FFF2-40B4-BE49-F238E27FC236}">
                <a16:creationId xmlns:a16="http://schemas.microsoft.com/office/drawing/2014/main" id="{4594F52D-C927-4F2A-B66E-D0C22D5AC7EA}"/>
              </a:ext>
            </a:extLst>
          </p:cNvPr>
          <p:cNvSpPr/>
          <p:nvPr/>
        </p:nvSpPr>
        <p:spPr>
          <a:xfrm>
            <a:off x="5481959" y="1576682"/>
            <a:ext cx="1872823" cy="719450"/>
          </a:xfrm>
          <a:prstGeom prst="wedgeRoundRectCallout">
            <a:avLst>
              <a:gd name="adj1" fmla="val 34265"/>
              <a:gd name="adj2" fmla="val 83486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kern="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よそ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の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ネットワーク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9339C2F-9FB9-4BC7-84AE-974D8A69F4DF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4107967" y="4101442"/>
            <a:ext cx="2047415" cy="596545"/>
          </a:xfrm>
          <a:prstGeom prst="line">
            <a:avLst/>
          </a:prstGeom>
          <a:noFill/>
          <a:ln w="127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B83080C-8B74-4136-97EE-80A20D6EA9A8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4107967" y="2771451"/>
            <a:ext cx="2385508" cy="494947"/>
          </a:xfrm>
          <a:prstGeom prst="line">
            <a:avLst/>
          </a:prstGeom>
          <a:noFill/>
          <a:ln w="127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09E0FAAC-B8CD-4C05-B97D-06C5D3ABAC81}"/>
              </a:ext>
            </a:extLst>
          </p:cNvPr>
          <p:cNvSpPr/>
          <p:nvPr/>
        </p:nvSpPr>
        <p:spPr>
          <a:xfrm>
            <a:off x="1545151" y="5542429"/>
            <a:ext cx="6050297" cy="959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6B0920"/>
                </a:solidFill>
              </a:rPr>
              <a:t>inter(</a:t>
            </a:r>
            <a:r>
              <a:rPr kumimoji="1" lang="ja-JP" altLang="en-US" sz="2800" dirty="0">
                <a:solidFill>
                  <a:srgbClr val="6B0920"/>
                </a:solidFill>
              </a:rPr>
              <a:t>間</a:t>
            </a:r>
            <a:r>
              <a:rPr kumimoji="1" lang="en-US" altLang="ja-JP" sz="2800" dirty="0">
                <a:solidFill>
                  <a:srgbClr val="6B0920"/>
                </a:solidFill>
              </a:rPr>
              <a:t>) + net(</a:t>
            </a:r>
            <a:r>
              <a:rPr kumimoji="1" lang="ja-JP" altLang="en-US" sz="2800" dirty="0">
                <a:solidFill>
                  <a:srgbClr val="6B0920"/>
                </a:solidFill>
              </a:rPr>
              <a:t>ネット</a:t>
            </a:r>
            <a:r>
              <a:rPr kumimoji="1" lang="en-US" altLang="ja-JP" sz="2800" dirty="0">
                <a:solidFill>
                  <a:srgbClr val="6B0920"/>
                </a:solidFill>
              </a:rPr>
              <a:t>)=</a:t>
            </a:r>
          </a:p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ネットワーク間のネットワーク</a:t>
            </a:r>
          </a:p>
        </p:txBody>
      </p:sp>
    </p:spTree>
    <p:extLst>
      <p:ext uri="{BB962C8B-B14F-4D97-AF65-F5344CB8AC3E}">
        <p14:creationId xmlns:p14="http://schemas.microsoft.com/office/powerpoint/2010/main" val="146777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06280C-A18E-4E37-8900-2797A024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CB6CBC-E69A-4DEA-BF30-C607B82D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5A45AB3-65EF-4BDA-B400-9A8714E7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大昔のコンピュータ</a:t>
            </a:r>
            <a:r>
              <a:rPr lang="en-US" altLang="ja-JP" dirty="0"/>
              <a:t>(1970)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95DF1D8-3AB3-4113-9E98-A7C030DA9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6" y="1873617"/>
            <a:ext cx="3380740" cy="4364228"/>
          </a:xfrm>
          <a:prstGeom prst="rect">
            <a:avLst/>
          </a:prstGeom>
        </p:spPr>
      </p:pic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5EBC4850-19BE-42A2-A15C-30BDB0B35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802" y="2974935"/>
            <a:ext cx="4966923" cy="2930485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BFB4221E-19A4-435D-A107-1B38BBCDCCA5}"/>
              </a:ext>
            </a:extLst>
          </p:cNvPr>
          <p:cNvSpPr/>
          <p:nvPr/>
        </p:nvSpPr>
        <p:spPr>
          <a:xfrm>
            <a:off x="6012961" y="1599780"/>
            <a:ext cx="3109764" cy="1074885"/>
          </a:xfrm>
          <a:prstGeom prst="wedgeRoundRectCallout">
            <a:avLst>
              <a:gd name="adj1" fmla="val 7613"/>
              <a:gd name="adj2" fmla="val 78174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6B0920"/>
                </a:solidFill>
              </a:rPr>
              <a:t>でかい</a:t>
            </a:r>
            <a:endParaRPr kumimoji="1" lang="en-US" altLang="ja-JP" sz="32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rgbClr val="6B0920"/>
                </a:solidFill>
              </a:rPr>
              <a:t>一部屋丸々サイズ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C15343DF-892E-4423-B3AD-7DA2ACC9C147}"/>
              </a:ext>
            </a:extLst>
          </p:cNvPr>
          <p:cNvSpPr/>
          <p:nvPr/>
        </p:nvSpPr>
        <p:spPr>
          <a:xfrm>
            <a:off x="-310507" y="1179469"/>
            <a:ext cx="3417580" cy="1122461"/>
          </a:xfrm>
          <a:prstGeom prst="wedgeRoundRectCallout">
            <a:avLst>
              <a:gd name="adj1" fmla="val -6559"/>
              <a:gd name="adj2" fmla="val 71170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6B0920"/>
                </a:solidFill>
              </a:rPr>
              <a:t>高い</a:t>
            </a:r>
            <a:endParaRPr kumimoji="1" lang="en-US" altLang="ja-JP" sz="2800" b="1" dirty="0">
              <a:solidFill>
                <a:srgbClr val="6B0920"/>
              </a:solidFill>
            </a:endParaRPr>
          </a:p>
          <a:p>
            <a:pPr algn="ctr"/>
            <a:r>
              <a:rPr lang="en-US" altLang="ja-JP" sz="2000" dirty="0">
                <a:solidFill>
                  <a:srgbClr val="6B0920"/>
                </a:solidFill>
              </a:rPr>
              <a:t>1</a:t>
            </a:r>
            <a:r>
              <a:rPr lang="ja-JP" altLang="en-US" sz="2000" dirty="0">
                <a:solidFill>
                  <a:srgbClr val="6B0920"/>
                </a:solidFill>
              </a:rPr>
              <a:t>台</a:t>
            </a:r>
            <a:r>
              <a:rPr lang="en-US" altLang="ja-JP" sz="2000" dirty="0">
                <a:solidFill>
                  <a:srgbClr val="6B0920"/>
                </a:solidFill>
              </a:rPr>
              <a:t>780</a:t>
            </a:r>
            <a:r>
              <a:rPr lang="ja-JP" altLang="en-US" sz="2000" dirty="0">
                <a:solidFill>
                  <a:srgbClr val="6B0920"/>
                </a:solidFill>
              </a:rPr>
              <a:t>万ドル</a:t>
            </a:r>
            <a:endParaRPr lang="en-US" altLang="ja-JP" sz="2000" dirty="0">
              <a:solidFill>
                <a:srgbClr val="6B0920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rgbClr val="6B0920"/>
                </a:solidFill>
              </a:rPr>
              <a:t>(iPhone8</a:t>
            </a:r>
            <a:r>
              <a:rPr kumimoji="1" lang="ja-JP" altLang="en-US" sz="1600" dirty="0">
                <a:solidFill>
                  <a:srgbClr val="6B0920"/>
                </a:solidFill>
              </a:rPr>
              <a:t>の</a:t>
            </a:r>
            <a:r>
              <a:rPr kumimoji="1" lang="en-US" altLang="ja-JP" sz="1600" dirty="0">
                <a:solidFill>
                  <a:srgbClr val="6B0920"/>
                </a:solidFill>
              </a:rPr>
              <a:t>1/85000</a:t>
            </a:r>
            <a:r>
              <a:rPr kumimoji="1" lang="ja-JP" altLang="en-US" sz="1600" dirty="0">
                <a:solidFill>
                  <a:srgbClr val="6B0920"/>
                </a:solidFill>
              </a:rPr>
              <a:t>のスペック</a:t>
            </a:r>
            <a:r>
              <a:rPr kumimoji="1" lang="en-US" altLang="ja-JP" sz="1600" dirty="0">
                <a:solidFill>
                  <a:srgbClr val="6B0920"/>
                </a:solidFill>
              </a:rPr>
              <a:t>)</a:t>
            </a:r>
            <a:endParaRPr kumimoji="1" lang="ja-JP" altLang="en-US" sz="1600" dirty="0">
              <a:solidFill>
                <a:srgbClr val="6B092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66049C-9062-4C01-8788-81EEBB7C6E91}"/>
              </a:ext>
            </a:extLst>
          </p:cNvPr>
          <p:cNvSpPr txBox="1"/>
          <p:nvPr/>
        </p:nvSpPr>
        <p:spPr>
          <a:xfrm>
            <a:off x="1001141" y="6192830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IBM7030</a:t>
            </a:r>
            <a:r>
              <a:rPr kumimoji="1" lang="ja-JP" altLang="en-US" dirty="0"/>
              <a:t>（</a:t>
            </a:r>
            <a:r>
              <a:rPr kumimoji="1" lang="en-US" altLang="ja-JP" dirty="0"/>
              <a:t>1961</a:t>
            </a:r>
            <a:r>
              <a:rPr kumimoji="1" lang="ja-JP" altLang="en-US" dirty="0"/>
              <a:t>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1F0F8A-7ACA-4A50-B12F-5001AA521C3A}"/>
              </a:ext>
            </a:extLst>
          </p:cNvPr>
          <p:cNvSpPr txBox="1"/>
          <p:nvPr/>
        </p:nvSpPr>
        <p:spPr>
          <a:xfrm>
            <a:off x="5775779" y="598261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磁気テープ</a:t>
            </a:r>
            <a:r>
              <a:rPr kumimoji="1" lang="en-US" altLang="ja-JP" dirty="0"/>
              <a:t>(</a:t>
            </a:r>
            <a:r>
              <a:rPr kumimoji="1" lang="ja-JP" altLang="en-US" dirty="0"/>
              <a:t>記憶装置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263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F60180-B68B-4547-82CD-A1081867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4F4C0B-9967-41EB-95BA-E429BB02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B9FED8E-9521-4353-A43C-549AFC8B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当時のコンピュータ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EDCBC26-29D9-4618-BD7F-E381637A9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313" y="2303229"/>
            <a:ext cx="1009369" cy="1009369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7C91AEA-00E8-4F44-90F9-9CBFE5E737DD}"/>
              </a:ext>
            </a:extLst>
          </p:cNvPr>
          <p:cNvCxnSpPr>
            <a:cxnSpLocks/>
          </p:cNvCxnSpPr>
          <p:nvPr/>
        </p:nvCxnSpPr>
        <p:spPr>
          <a:xfrm flipV="1">
            <a:off x="4462241" y="3312598"/>
            <a:ext cx="0" cy="468342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4E944F84-9755-4E34-8EE1-1B54A1F318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97210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229750" y="2939930"/>
            <a:ext cx="1009369" cy="1009369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49C8E42-0421-4A8E-AD2C-8D09248CD641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2239119" y="3444615"/>
            <a:ext cx="2223122" cy="336325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DB1C4D04-8D69-49D9-BE71-DD1BCE5F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186" y="4749314"/>
            <a:ext cx="1009369" cy="1009369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AB06190-7D1B-4B54-96FD-120CFD47237E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3130555" y="3804599"/>
            <a:ext cx="1331686" cy="1449400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09752687-6EEF-46EB-87AE-37308ED6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518" y="2855750"/>
            <a:ext cx="1009369" cy="1009369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CD99CA0-037F-4471-8D13-74EB000E686F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462241" y="3360435"/>
            <a:ext cx="2716277" cy="420505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532DAA62-DA96-429F-AEA5-0101987DD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94" y="4746059"/>
            <a:ext cx="1009369" cy="1009369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A1F5C95-D144-4ECC-92F8-26D3943F4E1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75440" y="3804599"/>
            <a:ext cx="1627754" cy="1446145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BBCB4A-6235-4196-874B-B09CA4EA0C7E}"/>
              </a:ext>
            </a:extLst>
          </p:cNvPr>
          <p:cNvSpPr txBox="1"/>
          <p:nvPr/>
        </p:nvSpPr>
        <p:spPr>
          <a:xfrm>
            <a:off x="6829442" y="3838435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データベース用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A3CCE8-9711-401F-944A-72E1B585B0E1}"/>
              </a:ext>
            </a:extLst>
          </p:cNvPr>
          <p:cNvSpPr txBox="1"/>
          <p:nvPr/>
        </p:nvSpPr>
        <p:spPr>
          <a:xfrm>
            <a:off x="6038651" y="5643005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プリント用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BCCB17C-4C34-4D29-B064-D3103D3A3C56}"/>
              </a:ext>
            </a:extLst>
          </p:cNvPr>
          <p:cNvSpPr txBox="1"/>
          <p:nvPr/>
        </p:nvSpPr>
        <p:spPr>
          <a:xfrm>
            <a:off x="3792827" y="211254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計算処理用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5FCED17-6A16-4AA5-97EB-6430DA46248E}"/>
              </a:ext>
            </a:extLst>
          </p:cNvPr>
          <p:cNvSpPr txBox="1"/>
          <p:nvPr/>
        </p:nvSpPr>
        <p:spPr>
          <a:xfrm>
            <a:off x="2187288" y="559767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入力用</a:t>
            </a:r>
            <a:r>
              <a:rPr lang="en-US" altLang="ja-JP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2</a:t>
            </a:r>
            <a:endParaRPr lang="ja-JP" altLang="en-US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2A1DF22-3B8E-4253-84D8-0417F781F69A}"/>
              </a:ext>
            </a:extLst>
          </p:cNvPr>
          <p:cNvSpPr txBox="1"/>
          <p:nvPr/>
        </p:nvSpPr>
        <p:spPr>
          <a:xfrm>
            <a:off x="1292381" y="386422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入力用</a:t>
            </a:r>
            <a:r>
              <a:rPr lang="en-US" altLang="ja-JP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1</a:t>
            </a:r>
            <a:endParaRPr lang="ja-JP" altLang="en-US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CC8B704-C3C9-4E20-A965-AA0CB9E2D481}"/>
              </a:ext>
            </a:extLst>
          </p:cNvPr>
          <p:cNvCxnSpPr/>
          <p:nvPr/>
        </p:nvCxnSpPr>
        <p:spPr>
          <a:xfrm>
            <a:off x="2507683" y="3078419"/>
            <a:ext cx="1561630" cy="234179"/>
          </a:xfrm>
          <a:prstGeom prst="straightConnector1">
            <a:avLst/>
          </a:prstGeom>
          <a:noFill/>
          <a:ln w="127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  <a:tailEnd type="triangle"/>
          </a:ln>
          <a:effectLst/>
        </p:spPr>
      </p:cxnSp>
      <p:sp>
        <p:nvSpPr>
          <p:cNvPr id="22" name="角丸四角形吹き出し 12">
            <a:extLst>
              <a:ext uri="{FF2B5EF4-FFF2-40B4-BE49-F238E27FC236}">
                <a16:creationId xmlns:a16="http://schemas.microsoft.com/office/drawing/2014/main" id="{27FB265C-9EE2-4B1B-A211-08B05934ED6E}"/>
              </a:ext>
            </a:extLst>
          </p:cNvPr>
          <p:cNvSpPr/>
          <p:nvPr/>
        </p:nvSpPr>
        <p:spPr>
          <a:xfrm>
            <a:off x="443366" y="1863757"/>
            <a:ext cx="2743690" cy="719450"/>
          </a:xfrm>
          <a:prstGeom prst="wedgeRoundRectCallout">
            <a:avLst>
              <a:gd name="adj1" fmla="val -11470"/>
              <a:gd name="adj2" fmla="val 93873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誰に：データベースへ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何を：データください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46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4E8C8A1-BAE0-46A5-BA6C-F4B70A07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自宅</a:t>
            </a:r>
            <a:r>
              <a:rPr lang="ja-JP" altLang="en-US" sz="1800" dirty="0"/>
              <a:t>（パソコン）</a:t>
            </a:r>
          </a:p>
          <a:p>
            <a:pPr lvl="1"/>
            <a:r>
              <a:rPr lang="ja-JP" altLang="en-US" dirty="0"/>
              <a:t>物理的な届け先</a:t>
            </a:r>
            <a:endParaRPr lang="en-US" altLang="ja-JP" dirty="0"/>
          </a:p>
          <a:p>
            <a:pPr lvl="1"/>
            <a:endParaRPr lang="ja-JP" altLang="en-US" dirty="0"/>
          </a:p>
          <a:p>
            <a:r>
              <a:rPr lang="ja-JP" altLang="en-US" dirty="0"/>
              <a:t>玄関</a:t>
            </a:r>
            <a:r>
              <a:rPr lang="ja-JP" altLang="en-US" sz="1800" dirty="0"/>
              <a:t>（インターフェースとポート）</a:t>
            </a:r>
          </a:p>
          <a:p>
            <a:pPr lvl="1"/>
            <a:r>
              <a:rPr lang="ja-JP" altLang="en-US" dirty="0"/>
              <a:t>行き来のための受付場所</a:t>
            </a:r>
            <a:endParaRPr lang="en-US" altLang="ja-JP" dirty="0"/>
          </a:p>
          <a:p>
            <a:pPr lvl="1"/>
            <a:endParaRPr lang="ja-JP" altLang="en-US" dirty="0"/>
          </a:p>
          <a:p>
            <a:r>
              <a:rPr lang="ja-JP" altLang="en-US" dirty="0"/>
              <a:t>道路</a:t>
            </a:r>
            <a:r>
              <a:rPr lang="ja-JP" altLang="en-US" sz="1800" dirty="0"/>
              <a:t>（</a:t>
            </a:r>
            <a:r>
              <a:rPr lang="en-US" altLang="ja-JP" sz="1800" dirty="0"/>
              <a:t>LAN</a:t>
            </a:r>
            <a:r>
              <a:rPr lang="ja-JP" altLang="en-US" sz="1800" dirty="0"/>
              <a:t>ケーブルや</a:t>
            </a:r>
            <a:r>
              <a:rPr lang="en-US" altLang="ja-JP" sz="1800" dirty="0"/>
              <a:t>Wi-Fi</a:t>
            </a:r>
            <a:r>
              <a:rPr lang="ja-JP" altLang="en-US" sz="1800" dirty="0"/>
              <a:t>）</a:t>
            </a:r>
            <a:endParaRPr lang="ja-JP" altLang="en-US" dirty="0"/>
          </a:p>
          <a:p>
            <a:pPr lvl="1"/>
            <a:r>
              <a:rPr lang="ja-JP" altLang="en-US" dirty="0"/>
              <a:t>行き来するための通路</a:t>
            </a:r>
            <a:endParaRPr lang="en-US" altLang="ja-JP" dirty="0"/>
          </a:p>
          <a:p>
            <a:pPr lvl="1"/>
            <a:endParaRPr lang="ja-JP" altLang="en-US" dirty="0"/>
          </a:p>
          <a:p>
            <a:r>
              <a:rPr lang="ja-JP" altLang="en-US" dirty="0"/>
              <a:t>住所</a:t>
            </a:r>
            <a:r>
              <a:rPr lang="ja-JP" altLang="en-US" sz="1800" dirty="0"/>
              <a:t>（</a:t>
            </a:r>
            <a:r>
              <a:rPr lang="en-US" altLang="ja-JP" sz="1800" dirty="0"/>
              <a:t>IP</a:t>
            </a:r>
            <a:r>
              <a:rPr lang="ja-JP" altLang="en-US" sz="1800" dirty="0"/>
              <a:t>アドレスやドメインネーム、</a:t>
            </a:r>
            <a:r>
              <a:rPr lang="en-US" altLang="ja-JP" sz="1800" dirty="0"/>
              <a:t>URL</a:t>
            </a:r>
            <a:r>
              <a:rPr lang="ja-JP" altLang="en-US" sz="1800" dirty="0"/>
              <a:t>）</a:t>
            </a:r>
          </a:p>
          <a:p>
            <a:pPr lvl="1"/>
            <a:r>
              <a:rPr lang="ja-JP" altLang="en-US" dirty="0"/>
              <a:t>宛名に使用するもの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D322CFC-4DFA-4597-99AC-1E92B22D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975DE8-D621-4EE3-8765-8D44F59D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417044D-EF10-4057-9C99-0906F3B6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通信に必要なもの</a:t>
            </a:r>
          </a:p>
        </p:txBody>
      </p:sp>
    </p:spTree>
    <p:extLst>
      <p:ext uri="{BB962C8B-B14F-4D97-AF65-F5344CB8AC3E}">
        <p14:creationId xmlns:p14="http://schemas.microsoft.com/office/powerpoint/2010/main" val="348227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530680A-1882-458F-824E-AEAE74978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インターフェース（</a:t>
            </a:r>
            <a:r>
              <a:rPr lang="en-US" altLang="ja-JP" dirty="0"/>
              <a:t>interface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kumimoji="1" lang="ja-JP" altLang="en-US" dirty="0"/>
              <a:t>パソコンについているネットワークにつながった機器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Windows</a:t>
            </a:r>
            <a:r>
              <a:rPr lang="ja-JP" altLang="en-US" dirty="0" err="1"/>
              <a:t>での</a:t>
            </a:r>
            <a:r>
              <a:rPr lang="ja-JP" altLang="en-US" dirty="0"/>
              <a:t>確認方法</a:t>
            </a:r>
            <a:endParaRPr lang="en-US" altLang="ja-JP" dirty="0"/>
          </a:p>
          <a:p>
            <a:pPr lvl="1"/>
            <a:r>
              <a:rPr kumimoji="1" lang="ja-JP" altLang="en-US" dirty="0"/>
              <a:t>設定→「ネットワークとインターネット」</a:t>
            </a:r>
            <a:endParaRPr kumimoji="1" lang="en-US" altLang="ja-JP" dirty="0"/>
          </a:p>
          <a:p>
            <a:pPr lvl="1"/>
            <a:r>
              <a:rPr lang="ja-JP" altLang="en-US" dirty="0"/>
              <a:t>アダプターオプションで表示できる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750FD5D-B326-4862-B1D0-CA2A39A7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984D7D-91C2-40F3-858C-D64E2949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CDD72E2-DFC4-4A6A-A07B-CE6FEF6D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玄関：インターフェース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B4BDD6-2740-4CFA-8A99-0921834A4B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32" y="4780630"/>
            <a:ext cx="5457865" cy="1819288"/>
          </a:xfrm>
          <a:prstGeom prst="rect">
            <a:avLst/>
          </a:prstGeom>
        </p:spPr>
      </p:pic>
      <p:sp>
        <p:nvSpPr>
          <p:cNvPr id="8" name="角丸四角形吹き出し 9">
            <a:extLst>
              <a:ext uri="{FF2B5EF4-FFF2-40B4-BE49-F238E27FC236}">
                <a16:creationId xmlns:a16="http://schemas.microsoft.com/office/drawing/2014/main" id="{165CA449-109D-40EC-B576-FE4470B4F04B}"/>
              </a:ext>
            </a:extLst>
          </p:cNvPr>
          <p:cNvSpPr/>
          <p:nvPr/>
        </p:nvSpPr>
        <p:spPr>
          <a:xfrm>
            <a:off x="6221064" y="4689125"/>
            <a:ext cx="2969999" cy="916793"/>
          </a:xfrm>
          <a:prstGeom prst="wedgeRoundRectCallout">
            <a:avLst>
              <a:gd name="adj1" fmla="val -45517"/>
              <a:gd name="adj2" fmla="val 6844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この例では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Wi-Fi</a:t>
            </a:r>
            <a:r>
              <a:rPr kumimoji="1" lang="ja-JP" altLang="en-US" dirty="0"/>
              <a:t>アダプタが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docodemowpa2</a:t>
            </a:r>
            <a:r>
              <a:rPr kumimoji="1" lang="ja-JP" altLang="en-US" dirty="0"/>
              <a:t>に接続中</a:t>
            </a:r>
          </a:p>
        </p:txBody>
      </p:sp>
    </p:spTree>
    <p:extLst>
      <p:ext uri="{BB962C8B-B14F-4D97-AF65-F5344CB8AC3E}">
        <p14:creationId xmlns:p14="http://schemas.microsoft.com/office/powerpoint/2010/main" val="396253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08AA27B-5301-4158-8C1C-7FE253DBA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IP</a:t>
            </a:r>
            <a:r>
              <a:rPr lang="ja-JP" altLang="en-US" dirty="0"/>
              <a:t>アドレス：計算機の住所</a:t>
            </a:r>
            <a:endParaRPr lang="en-US" altLang="ja-JP" dirty="0"/>
          </a:p>
          <a:p>
            <a:pPr lvl="1"/>
            <a:r>
              <a:rPr lang="en-US" altLang="ja-JP" dirty="0"/>
              <a:t>4</a:t>
            </a:r>
            <a:r>
              <a:rPr lang="ja-JP" altLang="en-US" dirty="0"/>
              <a:t>バイトの数値で決められたコンピュータの住所</a:t>
            </a:r>
            <a:endParaRPr lang="en-US" altLang="ja-JP" dirty="0"/>
          </a:p>
          <a:p>
            <a:pPr lvl="1"/>
            <a:r>
              <a:rPr lang="en-US" altLang="ja-JP" dirty="0"/>
              <a:t>0〜255. 0〜255. 0〜255. 0〜255</a:t>
            </a:r>
          </a:p>
          <a:p>
            <a:pPr lvl="1"/>
            <a:r>
              <a:rPr lang="ja-JP" altLang="en-US" dirty="0"/>
              <a:t>計</a:t>
            </a:r>
            <a:r>
              <a:rPr lang="en-US" altLang="ja-JP" dirty="0"/>
              <a:t>4,294,967,296</a:t>
            </a:r>
            <a:r>
              <a:rPr lang="ja-JP" altLang="en-US" dirty="0"/>
              <a:t>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78762C-6F17-4A26-9C0E-CDEC98B65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FFDED9-F539-410E-981F-0B32E2CB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392D29C-0215-4217-8C56-726A2030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住所：</a:t>
            </a:r>
            <a:r>
              <a:rPr lang="en-US" altLang="ja-JP" b="1" dirty="0"/>
              <a:t>IP</a:t>
            </a:r>
            <a:r>
              <a:rPr lang="ja-JP" altLang="en-US" b="1" dirty="0"/>
              <a:t>アドレス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A8261B8-35E8-459C-BFDB-5E99CE279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876" y="5478267"/>
            <a:ext cx="1009369" cy="100936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7E5599F-438B-427B-AB01-BA76AAB57D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97210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83985" y="4173438"/>
            <a:ext cx="1009369" cy="1009369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4DEE689-8760-465C-A578-E64852F3E82A}"/>
              </a:ext>
            </a:extLst>
          </p:cNvPr>
          <p:cNvCxnSpPr>
            <a:cxnSpLocks/>
          </p:cNvCxnSpPr>
          <p:nvPr/>
        </p:nvCxnSpPr>
        <p:spPr>
          <a:xfrm flipH="1">
            <a:off x="1469443" y="4678123"/>
            <a:ext cx="7644156" cy="1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AB078757-FCC9-4AA2-B8C4-06533ED77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75" y="5478267"/>
            <a:ext cx="1009369" cy="1009369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88D0A53-1D3F-4137-8F97-87806649110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594160" y="4678124"/>
            <a:ext cx="0" cy="800143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EFB694D-D0A8-4C2A-B3B6-C8DA7B540502}"/>
              </a:ext>
            </a:extLst>
          </p:cNvPr>
          <p:cNvCxnSpPr>
            <a:cxnSpLocks/>
          </p:cNvCxnSpPr>
          <p:nvPr/>
        </p:nvCxnSpPr>
        <p:spPr>
          <a:xfrm flipV="1">
            <a:off x="2049859" y="4550987"/>
            <a:ext cx="6042660" cy="13544"/>
          </a:xfrm>
          <a:prstGeom prst="straightConnector1">
            <a:avLst/>
          </a:prstGeom>
          <a:noFill/>
          <a:ln w="127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B9FE532-88E9-4671-9A01-5EBE88620022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223561" y="4678123"/>
            <a:ext cx="0" cy="800144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7C881051-2BBE-4B2A-9CBA-492ACC6C67C5}"/>
              </a:ext>
            </a:extLst>
          </p:cNvPr>
          <p:cNvSpPr/>
          <p:nvPr/>
        </p:nvSpPr>
        <p:spPr>
          <a:xfrm>
            <a:off x="1318216" y="3598948"/>
            <a:ext cx="3093965" cy="719450"/>
          </a:xfrm>
          <a:prstGeom prst="wedgeRoundRectCallout">
            <a:avLst>
              <a:gd name="adj1" fmla="val -43432"/>
              <a:gd name="adj2" fmla="val 77899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US" altLang="ja-JP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IP:1.2.3.4</a:t>
            </a:r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から、</a:t>
            </a:r>
            <a:r>
              <a:rPr lang="en-US" altLang="ja-JP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IP:5.6.7.8</a:t>
            </a:r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へ、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「動画見せて」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79E501E-2A5B-40A2-80FA-07782AF0DB45}"/>
              </a:ext>
            </a:extLst>
          </p:cNvPr>
          <p:cNvSpPr txBox="1"/>
          <p:nvPr/>
        </p:nvSpPr>
        <p:spPr>
          <a:xfrm>
            <a:off x="142006" y="5110678"/>
            <a:ext cx="139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IP:1.2.3.4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B4B461C-9B4B-4A4D-84A3-A784B3428C63}"/>
              </a:ext>
            </a:extLst>
          </p:cNvPr>
          <p:cNvSpPr txBox="1"/>
          <p:nvPr/>
        </p:nvSpPr>
        <p:spPr>
          <a:xfrm>
            <a:off x="3685873" y="5293601"/>
            <a:ext cx="160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IP:8.9.10.11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6D3883B-AA54-417B-89DF-F86E8297A535}"/>
              </a:ext>
            </a:extLst>
          </p:cNvPr>
          <p:cNvSpPr txBox="1"/>
          <p:nvPr/>
        </p:nvSpPr>
        <p:spPr>
          <a:xfrm>
            <a:off x="6286555" y="5293601"/>
            <a:ext cx="160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IP:5.6.7.8</a:t>
            </a:r>
            <a:endParaRPr kumimoji="1" lang="ja-JP" altLang="en-US" dirty="0"/>
          </a:p>
        </p:txBody>
      </p:sp>
      <p:sp>
        <p:nvSpPr>
          <p:cNvPr id="17" name="角丸四角形吹き出し 12">
            <a:extLst>
              <a:ext uri="{FF2B5EF4-FFF2-40B4-BE49-F238E27FC236}">
                <a16:creationId xmlns:a16="http://schemas.microsoft.com/office/drawing/2014/main" id="{F65ABC6B-CF8D-45CF-87B0-A618404D09C6}"/>
              </a:ext>
            </a:extLst>
          </p:cNvPr>
          <p:cNvSpPr/>
          <p:nvPr/>
        </p:nvSpPr>
        <p:spPr>
          <a:xfrm>
            <a:off x="7158762" y="5690622"/>
            <a:ext cx="3093965" cy="719450"/>
          </a:xfrm>
          <a:prstGeom prst="wedgeRoundRectCallout">
            <a:avLst>
              <a:gd name="adj1" fmla="val -62150"/>
              <a:gd name="adj2" fmla="val 16469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US" altLang="ja-JP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ok,</a:t>
            </a:r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 動画データ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  <a:p>
            <a:r>
              <a:rPr lang="en-US" altLang="ja-JP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from 5.6.7.8 to 1.2.3.4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4777C6E-A1A0-4475-9CD6-A967E007293E}"/>
              </a:ext>
            </a:extLst>
          </p:cNvPr>
          <p:cNvCxnSpPr>
            <a:cxnSpLocks/>
          </p:cNvCxnSpPr>
          <p:nvPr/>
        </p:nvCxnSpPr>
        <p:spPr>
          <a:xfrm>
            <a:off x="3756739" y="4550987"/>
            <a:ext cx="0" cy="844257"/>
          </a:xfrm>
          <a:prstGeom prst="straightConnector1">
            <a:avLst/>
          </a:prstGeom>
          <a:noFill/>
          <a:ln w="127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BAD10B7-377D-4619-B125-146C7369D160}"/>
              </a:ext>
            </a:extLst>
          </p:cNvPr>
          <p:cNvCxnSpPr>
            <a:cxnSpLocks/>
          </p:cNvCxnSpPr>
          <p:nvPr/>
        </p:nvCxnSpPr>
        <p:spPr>
          <a:xfrm>
            <a:off x="6416119" y="4557759"/>
            <a:ext cx="0" cy="844257"/>
          </a:xfrm>
          <a:prstGeom prst="straightConnector1">
            <a:avLst/>
          </a:prstGeom>
          <a:noFill/>
          <a:ln w="127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  <a:tailEnd type="triangle"/>
          </a:ln>
          <a:effectLst/>
        </p:spPr>
      </p:cxnSp>
      <p:sp>
        <p:nvSpPr>
          <p:cNvPr id="20" name="角丸四角形吹き出し 12">
            <a:extLst>
              <a:ext uri="{FF2B5EF4-FFF2-40B4-BE49-F238E27FC236}">
                <a16:creationId xmlns:a16="http://schemas.microsoft.com/office/drawing/2014/main" id="{3FB71636-20A2-498E-85E3-469AE434432F}"/>
              </a:ext>
            </a:extLst>
          </p:cNvPr>
          <p:cNvSpPr/>
          <p:nvPr/>
        </p:nvSpPr>
        <p:spPr>
          <a:xfrm>
            <a:off x="1967380" y="5690622"/>
            <a:ext cx="870341" cy="591274"/>
          </a:xfrm>
          <a:prstGeom prst="wedgeRoundRectCallout">
            <a:avLst>
              <a:gd name="adj1" fmla="val 77307"/>
              <a:gd name="adj2" fmla="val 5878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無視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649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FD3E3B9-8480-4EDF-A4B2-D32528CC8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8" y="1688713"/>
            <a:ext cx="7745505" cy="2952263"/>
          </a:xfrm>
        </p:spPr>
        <p:txBody>
          <a:bodyPr/>
          <a:lstStyle/>
          <a:p>
            <a:r>
              <a:rPr lang="ja-JP" altLang="en-US" dirty="0"/>
              <a:t>ドメインネーム</a:t>
            </a:r>
            <a:r>
              <a:rPr lang="en-US" altLang="ja-JP" dirty="0"/>
              <a:t>(domain name)</a:t>
            </a:r>
          </a:p>
          <a:p>
            <a:pPr lvl="1"/>
            <a:r>
              <a:rPr lang="en-US" altLang="ja-JP" dirty="0"/>
              <a:t>IP</a:t>
            </a:r>
            <a:r>
              <a:rPr lang="ja-JP" altLang="en-US" dirty="0"/>
              <a:t>アドレスにつけられたあだ名</a:t>
            </a:r>
            <a:endParaRPr lang="en-US" altLang="ja-JP" dirty="0"/>
          </a:p>
          <a:p>
            <a:pPr lvl="1"/>
            <a:r>
              <a:rPr lang="ja-JP" altLang="en-US" dirty="0"/>
              <a:t>通常、</a:t>
            </a:r>
            <a:r>
              <a:rPr lang="en-US" altLang="ja-JP" dirty="0"/>
              <a:t>[</a:t>
            </a:r>
            <a:r>
              <a:rPr lang="ja-JP" altLang="en-US" dirty="0"/>
              <a:t>名前</a:t>
            </a:r>
            <a:r>
              <a:rPr lang="en-US" altLang="ja-JP" dirty="0"/>
              <a:t>].[</a:t>
            </a:r>
            <a:r>
              <a:rPr lang="ja-JP" altLang="en-US" dirty="0"/>
              <a:t>種類</a:t>
            </a:r>
            <a:r>
              <a:rPr lang="en-US" altLang="ja-JP" dirty="0"/>
              <a:t>].[</a:t>
            </a:r>
            <a:r>
              <a:rPr lang="ja-JP" altLang="en-US" dirty="0"/>
              <a:t>国</a:t>
            </a:r>
            <a:r>
              <a:rPr lang="en-US" altLang="ja-JP" dirty="0"/>
              <a:t>]</a:t>
            </a:r>
            <a:r>
              <a:rPr lang="ja-JP" altLang="en-US" dirty="0"/>
              <a:t>とつける</a:t>
            </a:r>
            <a:endParaRPr lang="en-US" altLang="ja-JP" dirty="0"/>
          </a:p>
          <a:p>
            <a:pPr lvl="2"/>
            <a:r>
              <a:rPr lang="en-US" altLang="ja-JP" dirty="0"/>
              <a:t>http://www.stat.go.jp/</a:t>
            </a:r>
          </a:p>
          <a:p>
            <a:pPr lvl="3"/>
            <a:r>
              <a:rPr lang="en-US" altLang="ja-JP" dirty="0" err="1"/>
              <a:t>jp</a:t>
            </a:r>
            <a:r>
              <a:rPr lang="ja-JP" altLang="en-US" dirty="0"/>
              <a:t>：</a:t>
            </a:r>
            <a:r>
              <a:rPr lang="en-US" altLang="ja-JP" dirty="0"/>
              <a:t>	</a:t>
            </a:r>
            <a:r>
              <a:rPr lang="ja-JP" altLang="en-US" dirty="0"/>
              <a:t>日本</a:t>
            </a:r>
            <a:endParaRPr lang="en-US" altLang="ja-JP" dirty="0"/>
          </a:p>
          <a:p>
            <a:pPr lvl="3"/>
            <a:r>
              <a:rPr lang="en-US" altLang="ja-JP" dirty="0"/>
              <a:t>go</a:t>
            </a:r>
            <a:r>
              <a:rPr lang="ja-JP" altLang="en-US" dirty="0"/>
              <a:t>：</a:t>
            </a:r>
            <a:r>
              <a:rPr lang="en-US" altLang="ja-JP" dirty="0"/>
              <a:t>	</a:t>
            </a:r>
            <a:r>
              <a:rPr lang="ja-JP" altLang="en-US" dirty="0"/>
              <a:t>政府</a:t>
            </a:r>
            <a:endParaRPr lang="en-US" altLang="ja-JP" dirty="0"/>
          </a:p>
          <a:p>
            <a:pPr lvl="3"/>
            <a:r>
              <a:rPr lang="en-US" altLang="ja-JP" dirty="0"/>
              <a:t>stat</a:t>
            </a:r>
            <a:r>
              <a:rPr lang="ja-JP" altLang="en-US" dirty="0"/>
              <a:t>：</a:t>
            </a:r>
            <a:r>
              <a:rPr lang="en-US" altLang="ja-JP" dirty="0"/>
              <a:t>	</a:t>
            </a:r>
            <a:r>
              <a:rPr lang="ja-JP" altLang="en-US" dirty="0"/>
              <a:t>統計局のサーバ名</a:t>
            </a:r>
            <a:endParaRPr lang="en-US" altLang="ja-JP" dirty="0"/>
          </a:p>
          <a:p>
            <a:pPr lvl="3"/>
            <a:r>
              <a:rPr lang="en-US" altLang="ja-JP" dirty="0"/>
              <a:t>www</a:t>
            </a:r>
            <a:r>
              <a:rPr lang="ja-JP" altLang="en-US" dirty="0"/>
              <a:t>：</a:t>
            </a:r>
            <a:r>
              <a:rPr lang="en-US" altLang="ja-JP" dirty="0"/>
              <a:t>	</a:t>
            </a:r>
            <a:r>
              <a:rPr lang="ja-JP" altLang="en-US" dirty="0"/>
              <a:t>ホスト名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B0AFD6-44BC-4977-8E32-FD50C5E2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DE3B1C-AA17-43C1-B4D6-7E242340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99D340A-6944-4569-A580-7E71DBE9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住所：</a:t>
            </a:r>
            <a:r>
              <a:rPr lang="ja-JP" altLang="en-US" b="1" dirty="0"/>
              <a:t>ドメインネーム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8A2764-F996-4A4E-9FF6-7EE841E4EE4F}"/>
              </a:ext>
            </a:extLst>
          </p:cNvPr>
          <p:cNvSpPr txBox="1"/>
          <p:nvPr/>
        </p:nvSpPr>
        <p:spPr>
          <a:xfrm>
            <a:off x="1067399" y="5309746"/>
            <a:ext cx="6543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http://www.google.com</a:t>
            </a:r>
            <a:r>
              <a:rPr lang="en-US" altLang="ja-JP" sz="4000" dirty="0"/>
              <a:t>:80</a:t>
            </a:r>
            <a:endParaRPr kumimoji="1" lang="ja-JP" altLang="en-US" sz="4000" dirty="0"/>
          </a:p>
        </p:txBody>
      </p:sp>
      <p:sp>
        <p:nvSpPr>
          <p:cNvPr id="7" name="角丸四角形吹き出し 7">
            <a:extLst>
              <a:ext uri="{FF2B5EF4-FFF2-40B4-BE49-F238E27FC236}">
                <a16:creationId xmlns:a16="http://schemas.microsoft.com/office/drawing/2014/main" id="{77A84696-43EF-4CCD-8798-6B22724B4D00}"/>
              </a:ext>
            </a:extLst>
          </p:cNvPr>
          <p:cNvSpPr/>
          <p:nvPr/>
        </p:nvSpPr>
        <p:spPr>
          <a:xfrm>
            <a:off x="5928850" y="4815232"/>
            <a:ext cx="1985219" cy="489566"/>
          </a:xfrm>
          <a:prstGeom prst="wedgeRoundRectCallout">
            <a:avLst>
              <a:gd name="adj1" fmla="val -27370"/>
              <a:gd name="adj2" fmla="val 11134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トップドメイン</a:t>
            </a:r>
          </a:p>
        </p:txBody>
      </p:sp>
      <p:sp>
        <p:nvSpPr>
          <p:cNvPr id="8" name="角丸四角形吹き出し 8">
            <a:extLst>
              <a:ext uri="{FF2B5EF4-FFF2-40B4-BE49-F238E27FC236}">
                <a16:creationId xmlns:a16="http://schemas.microsoft.com/office/drawing/2014/main" id="{D8B6A734-1B89-4F96-9DE0-8DDEB9456F64}"/>
              </a:ext>
            </a:extLst>
          </p:cNvPr>
          <p:cNvSpPr/>
          <p:nvPr/>
        </p:nvSpPr>
        <p:spPr>
          <a:xfrm>
            <a:off x="2165376" y="4843341"/>
            <a:ext cx="1487823" cy="489566"/>
          </a:xfrm>
          <a:prstGeom prst="wedgeRoundRectCallout">
            <a:avLst>
              <a:gd name="adj1" fmla="val 29198"/>
              <a:gd name="adj2" fmla="val 9381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ホスト名</a:t>
            </a:r>
            <a:endParaRPr kumimoji="1" lang="ja-JP" altLang="en-US" dirty="0"/>
          </a:p>
        </p:txBody>
      </p:sp>
      <p:sp>
        <p:nvSpPr>
          <p:cNvPr id="9" name="角丸四角形吹き出し 9">
            <a:extLst>
              <a:ext uri="{FF2B5EF4-FFF2-40B4-BE49-F238E27FC236}">
                <a16:creationId xmlns:a16="http://schemas.microsoft.com/office/drawing/2014/main" id="{69B657C6-1F0D-45CB-BF64-A16F4B7C5CDD}"/>
              </a:ext>
            </a:extLst>
          </p:cNvPr>
          <p:cNvSpPr/>
          <p:nvPr/>
        </p:nvSpPr>
        <p:spPr>
          <a:xfrm>
            <a:off x="67504" y="4837944"/>
            <a:ext cx="1865525" cy="489566"/>
          </a:xfrm>
          <a:prstGeom prst="wedgeRoundRectCallout">
            <a:avLst>
              <a:gd name="adj1" fmla="val 34381"/>
              <a:gd name="adj2" fmla="val 9340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通信プロトコル</a:t>
            </a:r>
            <a:endParaRPr kumimoji="1" lang="ja-JP" altLang="en-US" dirty="0"/>
          </a:p>
        </p:txBody>
      </p:sp>
      <p:sp>
        <p:nvSpPr>
          <p:cNvPr id="10" name="角丸四角形吹き出し 10">
            <a:extLst>
              <a:ext uri="{FF2B5EF4-FFF2-40B4-BE49-F238E27FC236}">
                <a16:creationId xmlns:a16="http://schemas.microsoft.com/office/drawing/2014/main" id="{60CC48D4-7361-481E-B823-AD94EB79F2ED}"/>
              </a:ext>
            </a:extLst>
          </p:cNvPr>
          <p:cNvSpPr/>
          <p:nvPr/>
        </p:nvSpPr>
        <p:spPr>
          <a:xfrm>
            <a:off x="3745976" y="4804733"/>
            <a:ext cx="2092510" cy="489566"/>
          </a:xfrm>
          <a:prstGeom prst="wedgeRoundRectCallout">
            <a:avLst>
              <a:gd name="adj1" fmla="val -12624"/>
              <a:gd name="adj2" fmla="val 9536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セカンドドメイン</a:t>
            </a: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BE7875A7-5852-4297-B7FE-7AF56B687B82}"/>
              </a:ext>
            </a:extLst>
          </p:cNvPr>
          <p:cNvSpPr/>
          <p:nvPr/>
        </p:nvSpPr>
        <p:spPr>
          <a:xfrm rot="5400000">
            <a:off x="4682989" y="3913024"/>
            <a:ext cx="218484" cy="42949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3">
            <a:extLst>
              <a:ext uri="{FF2B5EF4-FFF2-40B4-BE49-F238E27FC236}">
                <a16:creationId xmlns:a16="http://schemas.microsoft.com/office/drawing/2014/main" id="{E8BD43F0-BA76-4F0C-B0FC-CB29E528D87A}"/>
              </a:ext>
            </a:extLst>
          </p:cNvPr>
          <p:cNvSpPr/>
          <p:nvPr/>
        </p:nvSpPr>
        <p:spPr>
          <a:xfrm>
            <a:off x="7695429" y="5393273"/>
            <a:ext cx="1469969" cy="489566"/>
          </a:xfrm>
          <a:prstGeom prst="wedgeRoundRectCallout">
            <a:avLst>
              <a:gd name="adj1" fmla="val -63539"/>
              <a:gd name="adj2" fmla="val -276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ポート番号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4CDD85-AF1C-4281-8CCA-8CD9D4E793D9}"/>
              </a:ext>
            </a:extLst>
          </p:cNvPr>
          <p:cNvSpPr txBox="1"/>
          <p:nvPr/>
        </p:nvSpPr>
        <p:spPr>
          <a:xfrm>
            <a:off x="2165376" y="6193847"/>
            <a:ext cx="5080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FQDN(Full Quality Domain Name)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0870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80E26A-690E-4535-A8AE-FF7E42C2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6F10BD-023E-412E-8BFD-7CA0D080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453A499-237C-431E-A792-BD6E692E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住所＋ファイル名：</a:t>
            </a:r>
            <a:r>
              <a:rPr lang="en-US" altLang="ja-JP" b="1" dirty="0"/>
              <a:t>URL</a:t>
            </a:r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8255E6D-0BC2-40F7-969C-66D77A217ED0}"/>
              </a:ext>
            </a:extLst>
          </p:cNvPr>
          <p:cNvSpPr/>
          <p:nvPr/>
        </p:nvSpPr>
        <p:spPr>
          <a:xfrm>
            <a:off x="1238957" y="1856336"/>
            <a:ext cx="6655327" cy="123588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6B0920"/>
                </a:solidFill>
              </a:rPr>
              <a:t>URL:</a:t>
            </a:r>
            <a:r>
              <a:rPr lang="ja-JP" altLang="en-US" sz="2800" dirty="0">
                <a:solidFill>
                  <a:srgbClr val="6B0920"/>
                </a:solidFill>
              </a:rPr>
              <a:t> </a:t>
            </a:r>
            <a:r>
              <a:rPr kumimoji="1" lang="en-US" altLang="ja-JP" sz="2800" dirty="0">
                <a:solidFill>
                  <a:srgbClr val="6B0920"/>
                </a:solidFill>
              </a:rPr>
              <a:t>Uniformed Resource Locator</a:t>
            </a:r>
          </a:p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規格化された情報源の位置情報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851D3A-C70B-4BF0-8DF3-2A405B38A320}"/>
              </a:ext>
            </a:extLst>
          </p:cNvPr>
          <p:cNvSpPr txBox="1"/>
          <p:nvPr/>
        </p:nvSpPr>
        <p:spPr>
          <a:xfrm>
            <a:off x="0" y="4353517"/>
            <a:ext cx="9123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http://www.cis.twcu.ac.jp/~shibata/index.html</a:t>
            </a:r>
            <a:endParaRPr kumimoji="1" lang="ja-JP" altLang="en-US" sz="3200" dirty="0"/>
          </a:p>
        </p:txBody>
      </p:sp>
      <p:sp>
        <p:nvSpPr>
          <p:cNvPr id="8" name="角丸四角形吹き出し 9">
            <a:extLst>
              <a:ext uri="{FF2B5EF4-FFF2-40B4-BE49-F238E27FC236}">
                <a16:creationId xmlns:a16="http://schemas.microsoft.com/office/drawing/2014/main" id="{8F5662B3-C62B-475A-BAEF-3B182BBE942C}"/>
              </a:ext>
            </a:extLst>
          </p:cNvPr>
          <p:cNvSpPr/>
          <p:nvPr/>
        </p:nvSpPr>
        <p:spPr>
          <a:xfrm>
            <a:off x="248810" y="3564998"/>
            <a:ext cx="1980293" cy="489566"/>
          </a:xfrm>
          <a:prstGeom prst="wedgeRoundRectCallout">
            <a:avLst>
              <a:gd name="adj1" fmla="val -22486"/>
              <a:gd name="adj2" fmla="val 905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http</a:t>
            </a:r>
            <a:r>
              <a:rPr kumimoji="1" lang="ja-JP" altLang="en-US" dirty="0"/>
              <a:t>通信で</a:t>
            </a:r>
          </a:p>
        </p:txBody>
      </p:sp>
      <p:sp>
        <p:nvSpPr>
          <p:cNvPr id="9" name="角丸四角形吹き出し 9">
            <a:extLst>
              <a:ext uri="{FF2B5EF4-FFF2-40B4-BE49-F238E27FC236}">
                <a16:creationId xmlns:a16="http://schemas.microsoft.com/office/drawing/2014/main" id="{79D7EA9B-EC4C-46F7-A4E0-EB571805B980}"/>
              </a:ext>
            </a:extLst>
          </p:cNvPr>
          <p:cNvSpPr/>
          <p:nvPr/>
        </p:nvSpPr>
        <p:spPr>
          <a:xfrm>
            <a:off x="2109395" y="5315862"/>
            <a:ext cx="2314078" cy="489566"/>
          </a:xfrm>
          <a:prstGeom prst="wedgeRoundRectCallout">
            <a:avLst>
              <a:gd name="adj1" fmla="val -22281"/>
              <a:gd name="adj2" fmla="val -10416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この</a:t>
            </a:r>
            <a:r>
              <a:rPr lang="ja-JP" altLang="en-US" dirty="0"/>
              <a:t>サーバにある</a:t>
            </a:r>
            <a:endParaRPr kumimoji="1" lang="ja-JP" altLang="en-US" dirty="0"/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14340388-6107-432A-9539-87F6EFA5F2CC}"/>
              </a:ext>
            </a:extLst>
          </p:cNvPr>
          <p:cNvSpPr/>
          <p:nvPr/>
        </p:nvSpPr>
        <p:spPr>
          <a:xfrm>
            <a:off x="5138157" y="3526620"/>
            <a:ext cx="2314078" cy="489566"/>
          </a:xfrm>
          <a:prstGeom prst="wedgeRoundRectCallout">
            <a:avLst>
              <a:gd name="adj1" fmla="val -12564"/>
              <a:gd name="adj2" fmla="val 11831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~</a:t>
            </a:r>
            <a:r>
              <a:rPr kumimoji="1" lang="en-US" altLang="ja-JP" dirty="0" err="1"/>
              <a:t>shiabta</a:t>
            </a:r>
            <a:r>
              <a:rPr kumimoji="1" lang="ja-JP" altLang="en-US" dirty="0"/>
              <a:t>フォルダの</a:t>
            </a:r>
          </a:p>
        </p:txBody>
      </p:sp>
      <p:sp>
        <p:nvSpPr>
          <p:cNvPr id="11" name="角丸四角形吹き出し 9">
            <a:extLst>
              <a:ext uri="{FF2B5EF4-FFF2-40B4-BE49-F238E27FC236}">
                <a16:creationId xmlns:a16="http://schemas.microsoft.com/office/drawing/2014/main" id="{12FBD511-2C6D-4191-8F7E-A83962484F76}"/>
              </a:ext>
            </a:extLst>
          </p:cNvPr>
          <p:cNvSpPr/>
          <p:nvPr/>
        </p:nvSpPr>
        <p:spPr>
          <a:xfrm>
            <a:off x="6458786" y="5240642"/>
            <a:ext cx="2314078" cy="489566"/>
          </a:xfrm>
          <a:prstGeom prst="wedgeRoundRectCallout">
            <a:avLst>
              <a:gd name="adj1" fmla="val 15426"/>
              <a:gd name="adj2" fmla="val -9337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index.html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935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788D84F-133F-400D-9505-0C967E1C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パケット：</a:t>
            </a:r>
            <a:r>
              <a:rPr lang="en-US" altLang="ja-JP" dirty="0"/>
              <a:t>packet</a:t>
            </a:r>
            <a:r>
              <a:rPr lang="ja-JP" altLang="en-US" dirty="0" err="1"/>
              <a:t>、</a:t>
            </a:r>
            <a:r>
              <a:rPr lang="ja-JP" altLang="en-US" dirty="0"/>
              <a:t>小包</a:t>
            </a:r>
            <a:endParaRPr lang="en-US" altLang="ja-JP" dirty="0"/>
          </a:p>
          <a:p>
            <a:pPr lvl="1"/>
            <a:r>
              <a:rPr lang="ja-JP" altLang="en-US" dirty="0"/>
              <a:t>小分けにすることで、ケーブルを占有しない工夫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0FAAC0-A70B-44BD-BCC0-48855E91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ECB51C-541A-4D1D-934D-6C6FEC83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04B2CA7-A1EB-4FA9-A420-C99CDDDF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道路を使うときのマナー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D36FAC-5146-4B29-B2FC-1FA1BBEB42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97210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08988" y="2618831"/>
            <a:ext cx="1009369" cy="1009369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6727E57-E9AE-46D2-A0DA-3FB23783404C}"/>
              </a:ext>
            </a:extLst>
          </p:cNvPr>
          <p:cNvCxnSpPr>
            <a:cxnSpLocks/>
          </p:cNvCxnSpPr>
          <p:nvPr/>
        </p:nvCxnSpPr>
        <p:spPr>
          <a:xfrm flipH="1">
            <a:off x="1594446" y="3123516"/>
            <a:ext cx="7644156" cy="1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7DFF531-B63A-42CB-9386-809B404937B7}"/>
              </a:ext>
            </a:extLst>
          </p:cNvPr>
          <p:cNvCxnSpPr>
            <a:cxnSpLocks/>
          </p:cNvCxnSpPr>
          <p:nvPr/>
        </p:nvCxnSpPr>
        <p:spPr>
          <a:xfrm>
            <a:off x="3719163" y="3123517"/>
            <a:ext cx="0" cy="800143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E7DE334-97FA-4599-9B05-C177AAB613A4}"/>
              </a:ext>
            </a:extLst>
          </p:cNvPr>
          <p:cNvCxnSpPr>
            <a:cxnSpLocks/>
          </p:cNvCxnSpPr>
          <p:nvPr/>
        </p:nvCxnSpPr>
        <p:spPr>
          <a:xfrm flipV="1">
            <a:off x="1748142" y="2944129"/>
            <a:ext cx="6042660" cy="135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triangle"/>
          </a:ln>
          <a:effectLst/>
        </p:spPr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54E0860-1E1C-4157-B737-F404611CA4CA}"/>
              </a:ext>
            </a:extLst>
          </p:cNvPr>
          <p:cNvCxnSpPr>
            <a:cxnSpLocks/>
          </p:cNvCxnSpPr>
          <p:nvPr/>
        </p:nvCxnSpPr>
        <p:spPr>
          <a:xfrm flipV="1">
            <a:off x="3973182" y="3163691"/>
            <a:ext cx="0" cy="75996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1" name="角丸四角形吹き出し 12">
            <a:extLst>
              <a:ext uri="{FF2B5EF4-FFF2-40B4-BE49-F238E27FC236}">
                <a16:creationId xmlns:a16="http://schemas.microsoft.com/office/drawing/2014/main" id="{64AB7A06-5C06-4726-9A8B-E818B8285DAD}"/>
              </a:ext>
            </a:extLst>
          </p:cNvPr>
          <p:cNvSpPr/>
          <p:nvPr/>
        </p:nvSpPr>
        <p:spPr>
          <a:xfrm>
            <a:off x="707291" y="3793753"/>
            <a:ext cx="1923242" cy="591274"/>
          </a:xfrm>
          <a:prstGeom prst="wedgeRoundRectCallout">
            <a:avLst>
              <a:gd name="adj1" fmla="val 77307"/>
              <a:gd name="adj2" fmla="val 5878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割り込めない</a:t>
            </a:r>
            <a:r>
              <a:rPr lang="en-US" altLang="ja-JP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…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BFE45FB-675A-4684-9C2B-601FEB8C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239" y="3768987"/>
            <a:ext cx="1009369" cy="100936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37A9CA3-E6A3-4506-9055-D1D6CC8FAB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97210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08988" y="4687866"/>
            <a:ext cx="1009369" cy="1009369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7C9780E-4F10-458F-B9D3-E02E128AACD2}"/>
              </a:ext>
            </a:extLst>
          </p:cNvPr>
          <p:cNvCxnSpPr>
            <a:cxnSpLocks/>
          </p:cNvCxnSpPr>
          <p:nvPr/>
        </p:nvCxnSpPr>
        <p:spPr>
          <a:xfrm flipH="1">
            <a:off x="1594446" y="5192551"/>
            <a:ext cx="7644156" cy="1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D585E32-DA0C-434C-8D87-DACE3487A437}"/>
              </a:ext>
            </a:extLst>
          </p:cNvPr>
          <p:cNvCxnSpPr>
            <a:cxnSpLocks/>
          </p:cNvCxnSpPr>
          <p:nvPr/>
        </p:nvCxnSpPr>
        <p:spPr>
          <a:xfrm>
            <a:off x="3719163" y="5192552"/>
            <a:ext cx="0" cy="800143"/>
          </a:xfrm>
          <a:prstGeom prst="line">
            <a:avLst/>
          </a:prstGeom>
          <a:noFill/>
          <a:ln w="381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/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D721BFB-742B-4D41-8C17-9B871D0E3502}"/>
              </a:ext>
            </a:extLst>
          </p:cNvPr>
          <p:cNvCxnSpPr>
            <a:cxnSpLocks/>
          </p:cNvCxnSpPr>
          <p:nvPr/>
        </p:nvCxnSpPr>
        <p:spPr>
          <a:xfrm flipV="1">
            <a:off x="4398314" y="5013164"/>
            <a:ext cx="742316" cy="135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triangle"/>
          </a:ln>
          <a:effectLst/>
        </p:spPr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E078208-93A5-48E6-84F5-09525851E502}"/>
              </a:ext>
            </a:extLst>
          </p:cNvPr>
          <p:cNvCxnSpPr>
            <a:cxnSpLocks/>
          </p:cNvCxnSpPr>
          <p:nvPr/>
        </p:nvCxnSpPr>
        <p:spPr>
          <a:xfrm flipV="1">
            <a:off x="3973182" y="5298673"/>
            <a:ext cx="0" cy="62807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8" name="角丸四角形吹き出し 12">
            <a:extLst>
              <a:ext uri="{FF2B5EF4-FFF2-40B4-BE49-F238E27FC236}">
                <a16:creationId xmlns:a16="http://schemas.microsoft.com/office/drawing/2014/main" id="{E402165F-3762-4F95-85D1-EE8DA42C2C1B}"/>
              </a:ext>
            </a:extLst>
          </p:cNvPr>
          <p:cNvSpPr/>
          <p:nvPr/>
        </p:nvSpPr>
        <p:spPr>
          <a:xfrm>
            <a:off x="4414154" y="5419297"/>
            <a:ext cx="2334930" cy="591274"/>
          </a:xfrm>
          <a:prstGeom prst="wedgeRoundRectCallout">
            <a:avLst>
              <a:gd name="adj1" fmla="val -63349"/>
              <a:gd name="adj2" fmla="val 13610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ちょっとづつ送れる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52BBEEC-1988-404A-BAE2-2C291A72A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239" y="5838022"/>
            <a:ext cx="1009369" cy="1009369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467290D-ECFA-4B35-8D97-3B46339049B5}"/>
              </a:ext>
            </a:extLst>
          </p:cNvPr>
          <p:cNvCxnSpPr>
            <a:cxnSpLocks/>
          </p:cNvCxnSpPr>
          <p:nvPr/>
        </p:nvCxnSpPr>
        <p:spPr>
          <a:xfrm flipV="1">
            <a:off x="1714982" y="5013164"/>
            <a:ext cx="742316" cy="135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triangle"/>
          </a:ln>
          <a:effectLst/>
        </p:spPr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586EAEC-5461-47E1-821F-72C662409976}"/>
              </a:ext>
            </a:extLst>
          </p:cNvPr>
          <p:cNvCxnSpPr>
            <a:cxnSpLocks/>
          </p:cNvCxnSpPr>
          <p:nvPr/>
        </p:nvCxnSpPr>
        <p:spPr>
          <a:xfrm flipV="1">
            <a:off x="6377926" y="4998476"/>
            <a:ext cx="742316" cy="135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triangle"/>
          </a:ln>
          <a:effectLst/>
        </p:spPr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D862C25-439E-4CE3-A6BF-06CBF149B1C2}"/>
              </a:ext>
            </a:extLst>
          </p:cNvPr>
          <p:cNvCxnSpPr>
            <a:cxnSpLocks/>
          </p:cNvCxnSpPr>
          <p:nvPr/>
        </p:nvCxnSpPr>
        <p:spPr>
          <a:xfrm>
            <a:off x="5416524" y="4998476"/>
            <a:ext cx="70866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ED2EBA1-42E8-4AA2-843B-24AA25349F83}"/>
              </a:ext>
            </a:extLst>
          </p:cNvPr>
          <p:cNvCxnSpPr>
            <a:cxnSpLocks/>
          </p:cNvCxnSpPr>
          <p:nvPr/>
        </p:nvCxnSpPr>
        <p:spPr>
          <a:xfrm>
            <a:off x="8205444" y="5005248"/>
            <a:ext cx="70866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2413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81898" y="2930576"/>
            <a:ext cx="7980202" cy="3278031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前回の復習</a:t>
            </a:r>
            <a:endParaRPr lang="en-US" altLang="ja-JP" dirty="0"/>
          </a:p>
          <a:p>
            <a:pPr lvl="1"/>
            <a:r>
              <a:rPr lang="ja-JP" altLang="en-US" dirty="0"/>
              <a:t>メールの仕組み</a:t>
            </a:r>
            <a:endParaRPr lang="en-US" altLang="ja-JP" dirty="0"/>
          </a:p>
          <a:p>
            <a:pPr lvl="1"/>
            <a:r>
              <a:rPr lang="en-US" altLang="ja-JP" dirty="0"/>
              <a:t>Gmail</a:t>
            </a:r>
            <a:r>
              <a:rPr lang="ja-JP" altLang="en-US" dirty="0"/>
              <a:t>の使い方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インターネットの仕組み</a:t>
            </a:r>
            <a:endParaRPr lang="en-US" altLang="ja-JP" dirty="0"/>
          </a:p>
          <a:p>
            <a:pPr lvl="1"/>
            <a:r>
              <a:rPr lang="ja-JP" altLang="en-US" dirty="0"/>
              <a:t>アドレス</a:t>
            </a:r>
            <a:endParaRPr lang="en-US" altLang="ja-JP" dirty="0"/>
          </a:p>
          <a:p>
            <a:pPr lvl="1"/>
            <a:r>
              <a:rPr lang="ja-JP" altLang="en-US" dirty="0"/>
              <a:t>ローカル</a:t>
            </a:r>
            <a:r>
              <a:rPr lang="en-US" altLang="ja-JP" dirty="0"/>
              <a:t>/</a:t>
            </a:r>
            <a:r>
              <a:rPr lang="ja-JP" altLang="en-US" dirty="0"/>
              <a:t>グローバル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インターネット上の</a:t>
            </a:r>
            <a:br>
              <a:rPr lang="en-US" altLang="ja-JP" dirty="0"/>
            </a:br>
            <a:r>
              <a:rPr lang="en-US" altLang="ja-JP" dirty="0"/>
              <a:t>		</a:t>
            </a:r>
            <a:r>
              <a:rPr lang="ja-JP" altLang="en-US" dirty="0"/>
              <a:t>　　サービス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サービスを利用しよう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本日やること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10BB42-308F-484D-BA18-F463AE96D4E8}"/>
              </a:ext>
            </a:extLst>
          </p:cNvPr>
          <p:cNvSpPr/>
          <p:nvPr/>
        </p:nvSpPr>
        <p:spPr>
          <a:xfrm>
            <a:off x="1003560" y="1694016"/>
            <a:ext cx="7126121" cy="1084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6B0920"/>
                </a:solidFill>
              </a:rPr>
              <a:t>ネット接続について理解しよう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6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0E14EE8-0E3A-4636-9A02-EDE93EFDC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7" y="1732059"/>
            <a:ext cx="7745505" cy="4327495"/>
          </a:xfrm>
        </p:spPr>
        <p:txBody>
          <a:bodyPr/>
          <a:lstStyle/>
          <a:p>
            <a:r>
              <a:rPr lang="en-US" altLang="ja-JP" dirty="0"/>
              <a:t>IP</a:t>
            </a:r>
            <a:r>
              <a:rPr lang="ja-JP" altLang="en-US" dirty="0"/>
              <a:t>アドレスが足りるように工夫</a:t>
            </a:r>
            <a:endParaRPr lang="en-US" altLang="ja-JP" dirty="0"/>
          </a:p>
          <a:p>
            <a:pPr lvl="1"/>
            <a:r>
              <a:rPr lang="ja-JP" altLang="en-US" dirty="0"/>
              <a:t>ローカル：特定の環境内用</a:t>
            </a:r>
            <a:r>
              <a:rPr lang="en-US" altLang="ja-JP" dirty="0" err="1"/>
              <a:t>ip</a:t>
            </a:r>
            <a:r>
              <a:rPr lang="ja-JP" altLang="en-US" dirty="0"/>
              <a:t>アドレス</a:t>
            </a:r>
            <a:endParaRPr lang="en-US" altLang="ja-JP" dirty="0"/>
          </a:p>
          <a:p>
            <a:pPr lvl="1"/>
            <a:r>
              <a:rPr lang="ja-JP" altLang="en-US" dirty="0"/>
              <a:t>グローバル：本来の</a:t>
            </a:r>
            <a:r>
              <a:rPr lang="en-US" altLang="ja-JP" dirty="0" err="1"/>
              <a:t>ip</a:t>
            </a:r>
            <a:r>
              <a:rPr lang="ja-JP" altLang="en-US" dirty="0"/>
              <a:t>アドレス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1C243A-1C11-4929-8C98-7A0F60B7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4EB94C-0A73-46B5-8761-96602C03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DAC11C0-FD18-4A34-89C8-1AF2B7F3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ローカルとグローバル</a:t>
            </a:r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D2CADF3-D0E9-41B6-8C68-718407E27518}"/>
              </a:ext>
            </a:extLst>
          </p:cNvPr>
          <p:cNvSpPr/>
          <p:nvPr/>
        </p:nvSpPr>
        <p:spPr>
          <a:xfrm>
            <a:off x="-322897" y="3916205"/>
            <a:ext cx="4220456" cy="2621349"/>
          </a:xfrm>
          <a:prstGeom prst="ellipse">
            <a:avLst/>
          </a:prstGeom>
          <a:solidFill>
            <a:srgbClr val="E77F63"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A77D295-214E-4D20-9BFA-FC8497FAB3CC}"/>
              </a:ext>
            </a:extLst>
          </p:cNvPr>
          <p:cNvSpPr/>
          <p:nvPr/>
        </p:nvSpPr>
        <p:spPr>
          <a:xfrm>
            <a:off x="5609263" y="1772297"/>
            <a:ext cx="4020876" cy="3358470"/>
          </a:xfrm>
          <a:prstGeom prst="ellipse">
            <a:avLst/>
          </a:prstGeom>
          <a:solidFill>
            <a:srgbClr val="D0BE4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301C5CC-855A-47E0-B261-BA19F3640458}"/>
              </a:ext>
            </a:extLst>
          </p:cNvPr>
          <p:cNvCxnSpPr/>
          <p:nvPr/>
        </p:nvCxnSpPr>
        <p:spPr>
          <a:xfrm flipV="1">
            <a:off x="3085311" y="4723016"/>
            <a:ext cx="0" cy="841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2C8A18E-25DC-43EF-BC5D-72064A4359CD}"/>
              </a:ext>
            </a:extLst>
          </p:cNvPr>
          <p:cNvCxnSpPr/>
          <p:nvPr/>
        </p:nvCxnSpPr>
        <p:spPr>
          <a:xfrm>
            <a:off x="1199090" y="5143521"/>
            <a:ext cx="18862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85D0D60-E054-484F-A715-D5E28B83AC3F}"/>
              </a:ext>
            </a:extLst>
          </p:cNvPr>
          <p:cNvCxnSpPr/>
          <p:nvPr/>
        </p:nvCxnSpPr>
        <p:spPr>
          <a:xfrm flipV="1">
            <a:off x="1328530" y="5130767"/>
            <a:ext cx="0" cy="433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AAA78BE-48BC-452D-8119-C0607D549F97}"/>
              </a:ext>
            </a:extLst>
          </p:cNvPr>
          <p:cNvCxnSpPr>
            <a:endCxn id="11" idx="0"/>
          </p:cNvCxnSpPr>
          <p:nvPr/>
        </p:nvCxnSpPr>
        <p:spPr>
          <a:xfrm>
            <a:off x="3085310" y="3132723"/>
            <a:ext cx="1" cy="546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8A56B4-A298-4C32-8EC5-57E622B097E2}"/>
              </a:ext>
            </a:extLst>
          </p:cNvPr>
          <p:cNvCxnSpPr/>
          <p:nvPr/>
        </p:nvCxnSpPr>
        <p:spPr>
          <a:xfrm>
            <a:off x="3085310" y="3132517"/>
            <a:ext cx="2227243" cy="22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6E475E82-8D1C-492E-A69F-53052F3FB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887" y="2281917"/>
            <a:ext cx="1009369" cy="100936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BA7AAC0-3BD0-498E-A78D-3489AB30D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368" y="2588185"/>
            <a:ext cx="1009369" cy="100936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77B819C-A25C-4D58-BF05-87DB537B8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068" y="3795302"/>
            <a:ext cx="1009369" cy="100936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8F6A37E-0159-455C-BA00-0876B217ED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8836" y="5404053"/>
            <a:ext cx="1009369" cy="100936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6B0CF10-B632-457F-A90C-EC51C81B4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14" y="5402829"/>
            <a:ext cx="1009369" cy="100936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FF867DE-C37B-44A9-A14C-E085A8DAA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402" y="3648595"/>
            <a:ext cx="1009369" cy="100936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822E83E-6624-4829-AC95-FC8B7F96240C}"/>
              </a:ext>
            </a:extLst>
          </p:cNvPr>
          <p:cNvSpPr txBox="1"/>
          <p:nvPr/>
        </p:nvSpPr>
        <p:spPr>
          <a:xfrm>
            <a:off x="1045968" y="4643924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192.168.1.0~255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5F79240-1798-439F-9C4F-4CF9A37FE204}"/>
              </a:ext>
            </a:extLst>
          </p:cNvPr>
          <p:cNvSpPr txBox="1"/>
          <p:nvPr/>
        </p:nvSpPr>
        <p:spPr>
          <a:xfrm>
            <a:off x="6157626" y="348725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0.0.0.0</a:t>
            </a:r>
            <a:r>
              <a:rPr lang="ja-JP" altLang="en-US" dirty="0"/>
              <a:t>～</a:t>
            </a:r>
            <a:r>
              <a:rPr lang="en-US" altLang="ja-JP" dirty="0"/>
              <a:t>255.255.255.255</a:t>
            </a:r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77FC3B6-9065-466B-B3FD-40AD650B5DC2}"/>
              </a:ext>
            </a:extLst>
          </p:cNvPr>
          <p:cNvSpPr/>
          <p:nvPr/>
        </p:nvSpPr>
        <p:spPr>
          <a:xfrm>
            <a:off x="561358" y="3647108"/>
            <a:ext cx="1807413" cy="497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ローカル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CBE104B-11FC-4D4F-A92C-F296CBD67673}"/>
              </a:ext>
            </a:extLst>
          </p:cNvPr>
          <p:cNvSpPr/>
          <p:nvPr/>
        </p:nvSpPr>
        <p:spPr>
          <a:xfrm>
            <a:off x="7137206" y="5021759"/>
            <a:ext cx="1807413" cy="497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グローバル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B7B4F76-A799-4435-9F9B-38A52E68260B}"/>
              </a:ext>
            </a:extLst>
          </p:cNvPr>
          <p:cNvSpPr txBox="1"/>
          <p:nvPr/>
        </p:nvSpPr>
        <p:spPr>
          <a:xfrm>
            <a:off x="3825402" y="4219919"/>
            <a:ext cx="20387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フォワーディング</a:t>
            </a:r>
            <a:endParaRPr kumimoji="1" lang="en-US" altLang="ja-JP" dirty="0"/>
          </a:p>
          <a:p>
            <a:r>
              <a:rPr lang="en-US" altLang="ja-JP" dirty="0"/>
              <a:t>(</a:t>
            </a:r>
            <a:r>
              <a:rPr lang="ja-JP" altLang="en-US" dirty="0"/>
              <a:t>仲介してくれる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B0B77436-2210-42D2-8F0F-4564E4864C57}"/>
              </a:ext>
            </a:extLst>
          </p:cNvPr>
          <p:cNvCxnSpPr/>
          <p:nvPr/>
        </p:nvCxnSpPr>
        <p:spPr>
          <a:xfrm flipV="1">
            <a:off x="3786606" y="3543181"/>
            <a:ext cx="0" cy="124945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C79D2ED2-8511-4B18-BAE4-27C229F34D62}"/>
              </a:ext>
            </a:extLst>
          </p:cNvPr>
          <p:cNvSpPr/>
          <p:nvPr/>
        </p:nvSpPr>
        <p:spPr>
          <a:xfrm>
            <a:off x="6560167" y="1640661"/>
            <a:ext cx="2080532" cy="470284"/>
          </a:xfrm>
          <a:prstGeom prst="wedgeRoundRectCallout">
            <a:avLst>
              <a:gd name="adj1" fmla="val 24120"/>
              <a:gd name="adj2" fmla="val 89992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6B092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dirty="0"/>
              <a:t>Server</a:t>
            </a:r>
            <a:r>
              <a:rPr lang="ja-JP" altLang="en-US" dirty="0"/>
              <a:t>（ホスト）</a:t>
            </a: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8A80D735-EC74-45E2-9E23-652622249630}"/>
              </a:ext>
            </a:extLst>
          </p:cNvPr>
          <p:cNvSpPr/>
          <p:nvPr/>
        </p:nvSpPr>
        <p:spPr>
          <a:xfrm>
            <a:off x="3972754" y="5785240"/>
            <a:ext cx="2769188" cy="470284"/>
          </a:xfrm>
          <a:prstGeom prst="wedgeRoundRectCallout">
            <a:avLst>
              <a:gd name="adj1" fmla="val -59165"/>
              <a:gd name="adj2" fmla="val 2550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6B092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/>
              <a:t>自分（クライアント）</a:t>
            </a:r>
          </a:p>
        </p:txBody>
      </p:sp>
    </p:spTree>
    <p:extLst>
      <p:ext uri="{BB962C8B-B14F-4D97-AF65-F5344CB8AC3E}">
        <p14:creationId xmlns:p14="http://schemas.microsoft.com/office/powerpoint/2010/main" val="425044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0E14EE8-0E3A-4636-9A02-EDE93EFDC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7" y="1732059"/>
            <a:ext cx="7745505" cy="432749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ISP(Internet Service Provider)</a:t>
            </a:r>
            <a:r>
              <a:rPr lang="ja-JP" altLang="en-US" dirty="0"/>
              <a:t>を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通してグローバルへ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1C243A-1C11-4929-8C98-7A0F60B7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4EB94C-0A73-46B5-8761-96602C03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DAC11C0-FD18-4A34-89C8-1AF2B7F3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一般家庭では？</a:t>
            </a:r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D2CADF3-D0E9-41B6-8C68-718407E27518}"/>
              </a:ext>
            </a:extLst>
          </p:cNvPr>
          <p:cNvSpPr/>
          <p:nvPr/>
        </p:nvSpPr>
        <p:spPr>
          <a:xfrm>
            <a:off x="-322897" y="3916205"/>
            <a:ext cx="4220456" cy="2621349"/>
          </a:xfrm>
          <a:prstGeom prst="ellipse">
            <a:avLst/>
          </a:prstGeom>
          <a:solidFill>
            <a:srgbClr val="E77F63">
              <a:alpha val="49804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A77D295-214E-4D20-9BFA-FC8497FAB3CC}"/>
              </a:ext>
            </a:extLst>
          </p:cNvPr>
          <p:cNvSpPr/>
          <p:nvPr/>
        </p:nvSpPr>
        <p:spPr>
          <a:xfrm>
            <a:off x="5609263" y="1772297"/>
            <a:ext cx="4020876" cy="3358470"/>
          </a:xfrm>
          <a:prstGeom prst="ellipse">
            <a:avLst/>
          </a:prstGeom>
          <a:solidFill>
            <a:srgbClr val="D0BE4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301C5CC-855A-47E0-B261-BA19F3640458}"/>
              </a:ext>
            </a:extLst>
          </p:cNvPr>
          <p:cNvCxnSpPr/>
          <p:nvPr/>
        </p:nvCxnSpPr>
        <p:spPr>
          <a:xfrm flipV="1">
            <a:off x="3085311" y="4723016"/>
            <a:ext cx="0" cy="841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2C8A18E-25DC-43EF-BC5D-72064A4359CD}"/>
              </a:ext>
            </a:extLst>
          </p:cNvPr>
          <p:cNvCxnSpPr/>
          <p:nvPr/>
        </p:nvCxnSpPr>
        <p:spPr>
          <a:xfrm>
            <a:off x="1199090" y="5143521"/>
            <a:ext cx="18862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85D0D60-E054-484F-A715-D5E28B83AC3F}"/>
              </a:ext>
            </a:extLst>
          </p:cNvPr>
          <p:cNvCxnSpPr/>
          <p:nvPr/>
        </p:nvCxnSpPr>
        <p:spPr>
          <a:xfrm flipV="1">
            <a:off x="1328530" y="5130767"/>
            <a:ext cx="0" cy="433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6E475E82-8D1C-492E-A69F-53052F3FB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887" y="2281917"/>
            <a:ext cx="1009369" cy="100936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BA7AAC0-3BD0-498E-A78D-3489AB30D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368" y="2588185"/>
            <a:ext cx="1009369" cy="100936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77B819C-A25C-4D58-BF05-87DB537B8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068" y="3795302"/>
            <a:ext cx="1009369" cy="100936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8F6A37E-0159-455C-BA00-0876B217ED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8836" y="5404053"/>
            <a:ext cx="1009369" cy="100936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6B0CF10-B632-457F-A90C-EC51C81B4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14" y="5402829"/>
            <a:ext cx="1009369" cy="100936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FF867DE-C37B-44A9-A14C-E085A8DAA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402" y="3648595"/>
            <a:ext cx="1009369" cy="100936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822E83E-6624-4829-AC95-FC8B7F96240C}"/>
              </a:ext>
            </a:extLst>
          </p:cNvPr>
          <p:cNvSpPr txBox="1"/>
          <p:nvPr/>
        </p:nvSpPr>
        <p:spPr>
          <a:xfrm>
            <a:off x="1045968" y="4643924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192.168.1.0~255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5F79240-1798-439F-9C4F-4CF9A37FE204}"/>
              </a:ext>
            </a:extLst>
          </p:cNvPr>
          <p:cNvSpPr txBox="1"/>
          <p:nvPr/>
        </p:nvSpPr>
        <p:spPr>
          <a:xfrm>
            <a:off x="6157626" y="348725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0.0.0.0</a:t>
            </a:r>
            <a:r>
              <a:rPr lang="ja-JP" altLang="en-US" dirty="0"/>
              <a:t>～</a:t>
            </a:r>
            <a:r>
              <a:rPr lang="en-US" altLang="ja-JP" dirty="0"/>
              <a:t>255.255.255.255</a:t>
            </a:r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77FC3B6-9065-466B-B3FD-40AD650B5DC2}"/>
              </a:ext>
            </a:extLst>
          </p:cNvPr>
          <p:cNvSpPr/>
          <p:nvPr/>
        </p:nvSpPr>
        <p:spPr>
          <a:xfrm>
            <a:off x="561358" y="3647108"/>
            <a:ext cx="1807413" cy="497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ローカル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CBE104B-11FC-4D4F-A92C-F296CBD67673}"/>
              </a:ext>
            </a:extLst>
          </p:cNvPr>
          <p:cNvSpPr/>
          <p:nvPr/>
        </p:nvSpPr>
        <p:spPr>
          <a:xfrm>
            <a:off x="7137206" y="5021759"/>
            <a:ext cx="1807413" cy="497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グローバル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B7B4F76-A799-4435-9F9B-38A52E68260B}"/>
              </a:ext>
            </a:extLst>
          </p:cNvPr>
          <p:cNvSpPr txBox="1"/>
          <p:nvPr/>
        </p:nvSpPr>
        <p:spPr>
          <a:xfrm>
            <a:off x="3825402" y="4219919"/>
            <a:ext cx="20387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フォワーディング</a:t>
            </a:r>
            <a:endParaRPr kumimoji="1" lang="en-US" altLang="ja-JP" dirty="0"/>
          </a:p>
          <a:p>
            <a:r>
              <a:rPr lang="en-US" altLang="ja-JP" dirty="0"/>
              <a:t>(</a:t>
            </a:r>
            <a:r>
              <a:rPr lang="ja-JP" altLang="en-US" dirty="0"/>
              <a:t>仲介してくれる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B0B77436-2210-42D2-8F0F-4564E4864C57}"/>
              </a:ext>
            </a:extLst>
          </p:cNvPr>
          <p:cNvCxnSpPr/>
          <p:nvPr/>
        </p:nvCxnSpPr>
        <p:spPr>
          <a:xfrm flipV="1">
            <a:off x="3786606" y="3543181"/>
            <a:ext cx="0" cy="124945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C79D2ED2-8511-4B18-BAE4-27C229F34D62}"/>
              </a:ext>
            </a:extLst>
          </p:cNvPr>
          <p:cNvSpPr/>
          <p:nvPr/>
        </p:nvSpPr>
        <p:spPr>
          <a:xfrm>
            <a:off x="6560167" y="1640661"/>
            <a:ext cx="2080532" cy="470284"/>
          </a:xfrm>
          <a:prstGeom prst="wedgeRoundRectCallout">
            <a:avLst>
              <a:gd name="adj1" fmla="val 24120"/>
              <a:gd name="adj2" fmla="val 89992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6B092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dirty="0"/>
              <a:t>Server</a:t>
            </a:r>
            <a:r>
              <a:rPr lang="ja-JP" altLang="en-US" dirty="0"/>
              <a:t>（ホスト）</a:t>
            </a: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8A80D735-EC74-45E2-9E23-652622249630}"/>
              </a:ext>
            </a:extLst>
          </p:cNvPr>
          <p:cNvSpPr/>
          <p:nvPr/>
        </p:nvSpPr>
        <p:spPr>
          <a:xfrm>
            <a:off x="3972754" y="5785240"/>
            <a:ext cx="2769188" cy="470284"/>
          </a:xfrm>
          <a:prstGeom prst="wedgeRoundRectCallout">
            <a:avLst>
              <a:gd name="adj1" fmla="val -59165"/>
              <a:gd name="adj2" fmla="val 2550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6B092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/>
              <a:t>自分（クライアント）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6C02E1A-FF19-4DDC-BACB-00118B4300E4}"/>
              </a:ext>
            </a:extLst>
          </p:cNvPr>
          <p:cNvCxnSpPr>
            <a:endCxn id="27" idx="0"/>
          </p:cNvCxnSpPr>
          <p:nvPr/>
        </p:nvCxnSpPr>
        <p:spPr>
          <a:xfrm>
            <a:off x="3067450" y="3185920"/>
            <a:ext cx="1" cy="546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FD32D19-8903-4A34-85EB-677BBC3DAB8F}"/>
              </a:ext>
            </a:extLst>
          </p:cNvPr>
          <p:cNvCxnSpPr>
            <a:cxnSpLocks/>
          </p:cNvCxnSpPr>
          <p:nvPr/>
        </p:nvCxnSpPr>
        <p:spPr>
          <a:xfrm>
            <a:off x="3067450" y="3185714"/>
            <a:ext cx="8122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図 28">
            <a:extLst>
              <a:ext uri="{FF2B5EF4-FFF2-40B4-BE49-F238E27FC236}">
                <a16:creationId xmlns:a16="http://schemas.microsoft.com/office/drawing/2014/main" id="{29C31C1F-76D9-4929-B3D0-8E74AA1933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9340" y="2681029"/>
            <a:ext cx="1009369" cy="1009369"/>
          </a:xfrm>
          <a:prstGeom prst="rect">
            <a:avLst/>
          </a:prstGeom>
        </p:spPr>
      </p:pic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2FB3A342-899B-4651-A0FE-6201A2ACBA5E}"/>
              </a:ext>
            </a:extLst>
          </p:cNvPr>
          <p:cNvCxnSpPr>
            <a:cxnSpLocks/>
          </p:cNvCxnSpPr>
          <p:nvPr/>
        </p:nvCxnSpPr>
        <p:spPr>
          <a:xfrm>
            <a:off x="5185278" y="3166092"/>
            <a:ext cx="4239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8321D95-22D9-4599-832F-33E0E81E9E61}"/>
              </a:ext>
            </a:extLst>
          </p:cNvPr>
          <p:cNvSpPr/>
          <p:nvPr/>
        </p:nvSpPr>
        <p:spPr>
          <a:xfrm>
            <a:off x="3682280" y="3511319"/>
            <a:ext cx="1807413" cy="497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プロバイダ</a:t>
            </a:r>
          </a:p>
        </p:txBody>
      </p:sp>
    </p:spTree>
    <p:extLst>
      <p:ext uri="{BB962C8B-B14F-4D97-AF65-F5344CB8AC3E}">
        <p14:creationId xmlns:p14="http://schemas.microsoft.com/office/powerpoint/2010/main" val="760375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D091BDB-E96B-4970-9F58-EC646BF9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1756189"/>
          </a:xfrm>
        </p:spPr>
        <p:txBody>
          <a:bodyPr numCol="2">
            <a:normAutofit/>
          </a:bodyPr>
          <a:lstStyle/>
          <a:p>
            <a:r>
              <a:rPr lang="ja-JP" altLang="en-US" dirty="0"/>
              <a:t>無線の先</a:t>
            </a:r>
            <a:endParaRPr lang="en-US" altLang="ja-JP" dirty="0"/>
          </a:p>
          <a:p>
            <a:pPr lvl="1"/>
            <a:r>
              <a:rPr lang="ja-JP" altLang="en-US" dirty="0"/>
              <a:t>ルータ</a:t>
            </a:r>
            <a:endParaRPr lang="en-US" altLang="ja-JP" dirty="0"/>
          </a:p>
          <a:p>
            <a:pPr lvl="1"/>
            <a:r>
              <a:rPr lang="ja-JP" altLang="en-US" dirty="0"/>
              <a:t>携帯電話の基地局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無線方式</a:t>
            </a:r>
            <a:endParaRPr lang="en-US" altLang="ja-JP" dirty="0"/>
          </a:p>
          <a:p>
            <a:pPr lvl="1"/>
            <a:r>
              <a:rPr lang="en-US" altLang="ja-JP" dirty="0"/>
              <a:t>Wi-fi</a:t>
            </a:r>
          </a:p>
          <a:p>
            <a:pPr lvl="1"/>
            <a:r>
              <a:rPr lang="en-US" altLang="ja-JP" dirty="0"/>
              <a:t>Bluetooth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8A96E2A-54BC-4A9D-884C-A3A1A3DC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0AF180-0FA1-435B-ADB2-E0FC3C44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1A89103-E79D-4C0E-BA60-698BCAD1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無線接続は？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04A5F97-724F-44C9-BC68-E0209BDD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28" y="4360596"/>
            <a:ext cx="818864" cy="1019297"/>
          </a:xfrm>
          <a:prstGeom prst="rect">
            <a:avLst/>
          </a:prstGeom>
        </p:spPr>
      </p:pic>
      <p:sp>
        <p:nvSpPr>
          <p:cNvPr id="7" name="稲妻 6">
            <a:extLst>
              <a:ext uri="{FF2B5EF4-FFF2-40B4-BE49-F238E27FC236}">
                <a16:creationId xmlns:a16="http://schemas.microsoft.com/office/drawing/2014/main" id="{C1A6F5EC-27E7-4E84-8327-437E4F1CF722}"/>
              </a:ext>
            </a:extLst>
          </p:cNvPr>
          <p:cNvSpPr/>
          <p:nvPr/>
        </p:nvSpPr>
        <p:spPr>
          <a:xfrm flipH="1">
            <a:off x="1092033" y="3469667"/>
            <a:ext cx="510540" cy="777240"/>
          </a:xfrm>
          <a:prstGeom prst="lightningBol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090335E-6564-4FD8-A0A6-04DAE8140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62" y="4123895"/>
            <a:ext cx="1376413" cy="1376413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B3789B15-DCC5-4A10-BB43-FD2BACE332DC}"/>
              </a:ext>
            </a:extLst>
          </p:cNvPr>
          <p:cNvSpPr/>
          <p:nvPr/>
        </p:nvSpPr>
        <p:spPr>
          <a:xfrm>
            <a:off x="1241466" y="4420465"/>
            <a:ext cx="616706" cy="98298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5877B6-0C3B-4A21-8B1B-AD998DDCBF00}"/>
              </a:ext>
            </a:extLst>
          </p:cNvPr>
          <p:cNvSpPr txBox="1"/>
          <p:nvPr/>
        </p:nvSpPr>
        <p:spPr>
          <a:xfrm>
            <a:off x="107762" y="56296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携帯機器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0AEE560-B65B-4CFA-A4C6-9545BB459F4E}"/>
              </a:ext>
            </a:extLst>
          </p:cNvPr>
          <p:cNvSpPr txBox="1"/>
          <p:nvPr/>
        </p:nvSpPr>
        <p:spPr>
          <a:xfrm>
            <a:off x="1215758" y="5529759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無線受信機</a:t>
            </a:r>
            <a:endParaRPr lang="en-US" altLang="ja-JP" dirty="0"/>
          </a:p>
          <a:p>
            <a:pPr algn="ctr"/>
            <a:r>
              <a:rPr kumimoji="1" lang="ja-JP" altLang="en-US" dirty="0"/>
              <a:t>（もしくは電話基地局）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E6B00F3C-B2DC-49C9-AF40-9FF6C25FBD40}"/>
              </a:ext>
            </a:extLst>
          </p:cNvPr>
          <p:cNvSpPr/>
          <p:nvPr/>
        </p:nvSpPr>
        <p:spPr>
          <a:xfrm>
            <a:off x="4757851" y="3166995"/>
            <a:ext cx="4020876" cy="3358470"/>
          </a:xfrm>
          <a:prstGeom prst="ellipse">
            <a:avLst/>
          </a:prstGeom>
          <a:solidFill>
            <a:srgbClr val="D0BE4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01481F6-CC76-4B1F-A11A-46FB3DF63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103" y="3481882"/>
            <a:ext cx="1009369" cy="100936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8C354FF-619E-49A3-BF19-AAA9F0779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956" y="3982883"/>
            <a:ext cx="1009369" cy="100936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1336FBF-D589-4C67-A87A-82FF47955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590" y="5047656"/>
            <a:ext cx="1009369" cy="100936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3DAEE0-23A1-4D61-8A05-6E9E6F12CED1}"/>
              </a:ext>
            </a:extLst>
          </p:cNvPr>
          <p:cNvSpPr txBox="1"/>
          <p:nvPr/>
        </p:nvSpPr>
        <p:spPr>
          <a:xfrm>
            <a:off x="5306214" y="488195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0.0.0.0</a:t>
            </a:r>
            <a:r>
              <a:rPr lang="ja-JP" altLang="en-US" dirty="0"/>
              <a:t>～</a:t>
            </a:r>
            <a:r>
              <a:rPr lang="en-US" altLang="ja-JP" dirty="0"/>
              <a:t>255.255.255.255</a:t>
            </a:r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F46199F-612B-470E-9957-8127F3A9CABB}"/>
              </a:ext>
            </a:extLst>
          </p:cNvPr>
          <p:cNvSpPr/>
          <p:nvPr/>
        </p:nvSpPr>
        <p:spPr>
          <a:xfrm>
            <a:off x="5824576" y="6020745"/>
            <a:ext cx="1807413" cy="497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グローバル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660F2C5-B957-4FB3-9AA6-6A9108B6A1C0}"/>
              </a:ext>
            </a:extLst>
          </p:cNvPr>
          <p:cNvCxnSpPr>
            <a:cxnSpLocks/>
          </p:cNvCxnSpPr>
          <p:nvPr/>
        </p:nvCxnSpPr>
        <p:spPr>
          <a:xfrm>
            <a:off x="3140336" y="4966876"/>
            <a:ext cx="12143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535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4D8CDB5-97B8-482B-B997-142DC539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インターネット</a:t>
            </a:r>
            <a:endParaRPr lang="en-US" altLang="ja-JP" dirty="0"/>
          </a:p>
          <a:p>
            <a:pPr lvl="1"/>
            <a:r>
              <a:rPr lang="ja-JP" altLang="en-US" dirty="0"/>
              <a:t>ネットワークとネットワークを結ぶネットワークのこと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アドレス</a:t>
            </a:r>
            <a:endParaRPr lang="en-US" altLang="ja-JP" dirty="0"/>
          </a:p>
          <a:p>
            <a:pPr lvl="1"/>
            <a:r>
              <a:rPr lang="en-US" altLang="ja-JP" dirty="0"/>
              <a:t>IP</a:t>
            </a:r>
            <a:r>
              <a:rPr lang="ja-JP" altLang="en-US" dirty="0"/>
              <a:t>アドレス：</a:t>
            </a:r>
            <a:r>
              <a:rPr lang="en-US" altLang="ja-JP" dirty="0"/>
              <a:t>0</a:t>
            </a:r>
            <a:r>
              <a:rPr lang="ja-JP" altLang="en-US" dirty="0"/>
              <a:t>～</a:t>
            </a:r>
            <a:r>
              <a:rPr lang="en-US" altLang="ja-JP" dirty="0"/>
              <a:t>255×4</a:t>
            </a:r>
            <a:r>
              <a:rPr lang="ja-JP" altLang="en-US" dirty="0"/>
              <a:t>からなるコンピュータの住所</a:t>
            </a:r>
            <a:endParaRPr lang="en-US" altLang="ja-JP" dirty="0"/>
          </a:p>
          <a:p>
            <a:pPr lvl="1"/>
            <a:r>
              <a:rPr lang="ja-JP" altLang="en-US" dirty="0"/>
              <a:t>ドメインネーム：</a:t>
            </a:r>
            <a:r>
              <a:rPr lang="en-US" altLang="ja-JP" dirty="0"/>
              <a:t>IP</a:t>
            </a:r>
            <a:r>
              <a:rPr lang="ja-JP" altLang="en-US" dirty="0"/>
              <a:t>アドレスにつけられたあだ名</a:t>
            </a:r>
            <a:endParaRPr lang="en-US" altLang="ja-JP" dirty="0"/>
          </a:p>
          <a:p>
            <a:pPr lvl="1"/>
            <a:r>
              <a:rPr lang="en-US" altLang="ja-JP" dirty="0"/>
              <a:t>URL</a:t>
            </a:r>
            <a:r>
              <a:rPr lang="ja-JP" altLang="en-US" dirty="0"/>
              <a:t>：アドレスを含む具体的なファイルの場所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グローバルとローカル</a:t>
            </a:r>
            <a:endParaRPr lang="en-US" altLang="ja-JP" dirty="0"/>
          </a:p>
          <a:p>
            <a:pPr lvl="1"/>
            <a:r>
              <a:rPr lang="ja-JP" altLang="en-US" dirty="0"/>
              <a:t>ゲートウェイを通してローカルとグローバル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3494F6C-3677-42D6-BC46-C106C88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B9DDD9-3BBD-498F-BE51-020285AB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6BC0AD6-4091-4E52-90C8-EF04C854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ここまでのまとめ</a:t>
            </a:r>
          </a:p>
        </p:txBody>
      </p:sp>
    </p:spTree>
    <p:extLst>
      <p:ext uri="{BB962C8B-B14F-4D97-AF65-F5344CB8AC3E}">
        <p14:creationId xmlns:p14="http://schemas.microsoft.com/office/powerpoint/2010/main" val="2520576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3E0DF29-8BA0-4937-A526-3B91EF4E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インターネット上のサービス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AEF860E-958C-4D68-A26C-EB06D4A29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4C0620-4EAA-4003-AE2D-9B4B1EEB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BBC731-D4E2-4F37-A89C-2697CB45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11153F7-BAD3-46EE-952F-0F4A05D5F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有線接続</a:t>
            </a:r>
            <a:endParaRPr lang="en-US" altLang="ja-JP" dirty="0"/>
          </a:p>
          <a:p>
            <a:pPr lvl="1"/>
            <a:r>
              <a:rPr lang="en-US" altLang="ja-JP" dirty="0"/>
              <a:t>LAN(Local Area Network )</a:t>
            </a:r>
            <a:r>
              <a:rPr lang="ja-JP" altLang="en-US" dirty="0"/>
              <a:t>ケーブルで接続</a:t>
            </a:r>
            <a:endParaRPr lang="en-US" altLang="ja-JP" dirty="0"/>
          </a:p>
          <a:p>
            <a:r>
              <a:rPr lang="ja-JP" altLang="en-US" dirty="0"/>
              <a:t>無線接続</a:t>
            </a:r>
            <a:endParaRPr lang="en-US" altLang="ja-JP" dirty="0"/>
          </a:p>
          <a:p>
            <a:pPr lvl="1"/>
            <a:r>
              <a:rPr lang="ja-JP" altLang="en-US" dirty="0"/>
              <a:t>通信規格は</a:t>
            </a:r>
            <a:r>
              <a:rPr lang="en-US" altLang="ja-JP" dirty="0"/>
              <a:t>Wi-Fi</a:t>
            </a:r>
            <a:r>
              <a:rPr lang="ja-JP" altLang="en-US" dirty="0" err="1"/>
              <a:t>、</a:t>
            </a:r>
            <a:r>
              <a:rPr lang="en-US" altLang="ja-JP" dirty="0"/>
              <a:t>Bluetooth</a:t>
            </a:r>
            <a:r>
              <a:rPr lang="ja-JP" altLang="en-US" dirty="0"/>
              <a:t>など</a:t>
            </a:r>
            <a:endParaRPr lang="en-US" altLang="ja-JP" dirty="0"/>
          </a:p>
          <a:p>
            <a:pPr lvl="1"/>
            <a:r>
              <a:rPr lang="ja-JP" altLang="en-US" dirty="0"/>
              <a:t>無線は傍受されやすいので暗号化して通信</a:t>
            </a:r>
            <a:endParaRPr lang="en-US" altLang="ja-JP" dirty="0"/>
          </a:p>
          <a:p>
            <a:r>
              <a:rPr lang="ja-JP" altLang="en-US" dirty="0"/>
              <a:t>ルータ</a:t>
            </a:r>
            <a:r>
              <a:rPr lang="en-US" altLang="ja-JP" dirty="0"/>
              <a:t>(Router)</a:t>
            </a:r>
          </a:p>
          <a:p>
            <a:pPr lvl="1"/>
            <a:r>
              <a:rPr lang="ja-JP" altLang="en-US" dirty="0"/>
              <a:t>分岐させて複数のコンピュータにつなぐ</a:t>
            </a:r>
            <a:endParaRPr lang="en-US" altLang="ja-JP" dirty="0"/>
          </a:p>
          <a:p>
            <a:pPr lvl="1"/>
            <a:r>
              <a:rPr lang="ja-JP" altLang="en-US" dirty="0"/>
              <a:t>特定の信号を遮断したりできる</a:t>
            </a:r>
            <a:endParaRPr lang="en-US" altLang="ja-JP" dirty="0"/>
          </a:p>
          <a:p>
            <a:r>
              <a:rPr lang="ja-JP" altLang="en-US" dirty="0"/>
              <a:t>ハブ</a:t>
            </a:r>
            <a:r>
              <a:rPr lang="en-US" altLang="ja-JP" dirty="0"/>
              <a:t>(Hub)</a:t>
            </a:r>
          </a:p>
          <a:p>
            <a:pPr lvl="1"/>
            <a:r>
              <a:rPr lang="ja-JP" altLang="en-US" dirty="0"/>
              <a:t>分岐させて複数のコンピュータにつなぐ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321BD3A-74EB-40DA-98A6-2D75D5B9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D89D9E-808E-4CFF-970F-9922B305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F42ED0A-0915-4A59-AAC5-4D235A46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機器について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4114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A88641F-D170-4AE1-893E-A71D9B6A3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サーバ</a:t>
            </a:r>
            <a:r>
              <a:rPr lang="en-US" altLang="ja-JP" dirty="0"/>
              <a:t>(server)</a:t>
            </a:r>
            <a:r>
              <a:rPr lang="ja-JP" altLang="en-US" dirty="0"/>
              <a:t>：ユーザにサービスを提供するもの</a:t>
            </a:r>
            <a:endParaRPr lang="en-US" altLang="ja-JP" dirty="0"/>
          </a:p>
          <a:p>
            <a:r>
              <a:rPr lang="ja-JP" altLang="en-US" dirty="0"/>
              <a:t>クライアント：ユーザ側のこと</a:t>
            </a:r>
            <a:endParaRPr lang="en-US" altLang="ja-JP" dirty="0"/>
          </a:p>
          <a:p>
            <a:r>
              <a:rPr lang="ja-JP" altLang="en-US" dirty="0"/>
              <a:t>ホスト：サービスを提供している側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7321225-8382-4B00-B6DC-65BE944B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B61C8C-E493-4E67-98DC-E932FA71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411846A-CAED-4989-BDA0-1FAFA372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インターネット上のサービス</a:t>
            </a:r>
          </a:p>
        </p:txBody>
      </p:sp>
      <p:graphicFrame>
        <p:nvGraphicFramePr>
          <p:cNvPr id="6" name="コンテンツ プレースホルダー 6">
            <a:extLst>
              <a:ext uri="{FF2B5EF4-FFF2-40B4-BE49-F238E27FC236}">
                <a16:creationId xmlns:a16="http://schemas.microsoft.com/office/drawing/2014/main" id="{81C82494-1973-4C72-9A05-2D8561278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774110"/>
              </p:ext>
            </p:extLst>
          </p:nvPr>
        </p:nvGraphicFramePr>
        <p:xfrm>
          <a:off x="532432" y="3763190"/>
          <a:ext cx="8068377" cy="2377440"/>
        </p:xfrm>
        <a:graphic>
          <a:graphicData uri="http://schemas.openxmlformats.org/drawingml/2006/table">
            <a:tbl>
              <a:tblPr firstRow="1" bandRow="1"/>
              <a:tblGrid>
                <a:gridCol w="3398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サーバ名</a:t>
                      </a:r>
                    </a:p>
                  </a:txBody>
                  <a:tcPr marL="100584" marR="100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サービス内容</a:t>
                      </a:r>
                    </a:p>
                  </a:txBody>
                  <a:tcPr marL="100584" marR="100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データベースサーバ</a:t>
                      </a:r>
                    </a:p>
                  </a:txBody>
                  <a:tcPr marL="100584" marR="100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データを保存しておく</a:t>
                      </a:r>
                    </a:p>
                  </a:txBody>
                  <a:tcPr marL="100584" marR="100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ウェブサーバ</a:t>
                      </a:r>
                      <a:r>
                        <a:rPr kumimoji="1" lang="en-US" altLang="ja-JP" sz="2000" dirty="0"/>
                        <a:t>(www</a:t>
                      </a:r>
                      <a:r>
                        <a:rPr kumimoji="1" lang="ja-JP" altLang="en-US" sz="2000" dirty="0"/>
                        <a:t>サーバ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 marL="100584" marR="100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ウェブサイト、ウェブアプリ提供</a:t>
                      </a:r>
                    </a:p>
                  </a:txBody>
                  <a:tcPr marL="100584" marR="100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メールサーバ</a:t>
                      </a:r>
                    </a:p>
                  </a:txBody>
                  <a:tcPr marL="100584" marR="100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メールサービス</a:t>
                      </a:r>
                    </a:p>
                  </a:txBody>
                  <a:tcPr marL="100584" marR="100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プリントサーバ</a:t>
                      </a:r>
                    </a:p>
                  </a:txBody>
                  <a:tcPr marL="100584" marR="100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プリンタの共有</a:t>
                      </a:r>
                    </a:p>
                  </a:txBody>
                  <a:tcPr marL="100584" marR="100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DNS</a:t>
                      </a:r>
                      <a:r>
                        <a:rPr kumimoji="1" lang="ja-JP" altLang="en-US" sz="2000" dirty="0"/>
                        <a:t>サーバ</a:t>
                      </a:r>
                    </a:p>
                  </a:txBody>
                  <a:tcPr marL="100584" marR="100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ドメインネーム解決</a:t>
                      </a:r>
                    </a:p>
                  </a:txBody>
                  <a:tcPr marL="100584" marR="1005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21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B579C9A-0705-4FCA-90CB-E768AF7C2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WWW(world wide web)</a:t>
            </a:r>
            <a:r>
              <a:rPr lang="ja-JP" altLang="en-US" dirty="0"/>
              <a:t>サーバ</a:t>
            </a:r>
            <a:endParaRPr lang="en-US" altLang="ja-JP" dirty="0"/>
          </a:p>
          <a:p>
            <a:pPr lvl="1"/>
            <a:r>
              <a:rPr lang="ja-JP" altLang="en-US" dirty="0"/>
              <a:t>長いので単に「ウェブサーバ」と呼ばれる</a:t>
            </a:r>
            <a:endParaRPr lang="en-US" altLang="ja-JP" dirty="0"/>
          </a:p>
          <a:p>
            <a:pPr lvl="1"/>
            <a:r>
              <a:rPr lang="ja-JP" altLang="en-US" dirty="0"/>
              <a:t>ウェブブラウザ</a:t>
            </a:r>
            <a:r>
              <a:rPr lang="en-US" altLang="ja-JP" dirty="0"/>
              <a:t>(blowsier)</a:t>
            </a:r>
            <a:r>
              <a:rPr lang="ja-JP" altLang="en-US" dirty="0"/>
              <a:t>を通して情報を提供するサービス全般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よくあるウェブサービス</a:t>
            </a:r>
            <a:endParaRPr lang="en-US" altLang="ja-JP" dirty="0"/>
          </a:p>
          <a:p>
            <a:pPr lvl="1"/>
            <a:r>
              <a:rPr lang="ja-JP" altLang="en-US" dirty="0"/>
              <a:t>ウェブページの提示：</a:t>
            </a:r>
            <a:r>
              <a:rPr lang="en-US" altLang="ja-JP" dirty="0"/>
              <a:t>	Wiki</a:t>
            </a:r>
            <a:r>
              <a:rPr lang="ja-JP" altLang="en-US" dirty="0"/>
              <a:t>とかブログとか</a:t>
            </a:r>
            <a:endParaRPr lang="en-US" altLang="ja-JP" dirty="0"/>
          </a:p>
          <a:p>
            <a:pPr lvl="1"/>
            <a:r>
              <a:rPr lang="ja-JP" altLang="en-US" dirty="0"/>
              <a:t>検索エンジン：</a:t>
            </a:r>
            <a:r>
              <a:rPr lang="en-US" altLang="ja-JP" dirty="0"/>
              <a:t>	</a:t>
            </a:r>
            <a:r>
              <a:rPr lang="ja-JP" altLang="en-US" dirty="0"/>
              <a:t>他のウェブページを探すサービス</a:t>
            </a:r>
            <a:endParaRPr lang="en-US" altLang="ja-JP" dirty="0"/>
          </a:p>
          <a:p>
            <a:pPr lvl="1"/>
            <a:r>
              <a:rPr lang="ja-JP" altLang="en-US" dirty="0"/>
              <a:t>ウェブアプリ：</a:t>
            </a:r>
            <a:r>
              <a:rPr lang="en-US" altLang="ja-JP" dirty="0"/>
              <a:t>	</a:t>
            </a:r>
            <a:r>
              <a:rPr lang="ja-JP" altLang="en-US" dirty="0"/>
              <a:t>ウェブ上で動くアプリ提供</a:t>
            </a:r>
            <a:br>
              <a:rPr lang="en-US" altLang="ja-JP" dirty="0"/>
            </a:br>
            <a:r>
              <a:rPr lang="en-US" altLang="ja-JP" dirty="0"/>
              <a:t>			</a:t>
            </a:r>
            <a:r>
              <a:rPr lang="ja-JP" altLang="en-US" dirty="0"/>
              <a:t>ゲーム、メール操作、ページ編集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7B3CBF-81C9-4610-9BCC-057800F7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B7913B-089F-4C4E-8F14-4F372507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00BBBA1-DC0C-4859-89EA-E0CA6B0B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WWW</a:t>
            </a:r>
            <a:r>
              <a:rPr lang="ja-JP" altLang="en-US" dirty="0"/>
              <a:t>サーバ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4581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D0FC922-94D2-45E7-B815-4C205C07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www</a:t>
            </a:r>
            <a:r>
              <a:rPr lang="ja-JP" altLang="en-US" dirty="0"/>
              <a:t>サーバと通信して情報を表示するソフト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種類</a:t>
            </a:r>
            <a:endParaRPr lang="en-US" altLang="ja-JP" dirty="0"/>
          </a:p>
          <a:p>
            <a:pPr lvl="1"/>
            <a:r>
              <a:rPr lang="en-US" altLang="ja-JP" dirty="0"/>
              <a:t>Internet Explorer</a:t>
            </a:r>
            <a:r>
              <a:rPr lang="ja-JP" altLang="en-US" dirty="0"/>
              <a:t>：</a:t>
            </a:r>
            <a:r>
              <a:rPr lang="en-US" altLang="ja-JP" dirty="0"/>
              <a:t>Windows</a:t>
            </a:r>
            <a:r>
              <a:rPr lang="ja-JP" altLang="en-US" dirty="0"/>
              <a:t>の標準ブラウザ、遅い</a:t>
            </a:r>
            <a:endParaRPr lang="en-US" altLang="ja-JP" dirty="0"/>
          </a:p>
          <a:p>
            <a:pPr lvl="1"/>
            <a:r>
              <a:rPr lang="en-US" altLang="ja-JP" b="1" dirty="0"/>
              <a:t>Edge</a:t>
            </a:r>
            <a:r>
              <a:rPr lang="ja-JP" altLang="en-US" dirty="0"/>
              <a:t>：</a:t>
            </a:r>
            <a:r>
              <a:rPr lang="en-US" altLang="ja-JP" dirty="0"/>
              <a:t>Windows</a:t>
            </a:r>
            <a:r>
              <a:rPr lang="ja-JP" altLang="en-US" dirty="0"/>
              <a:t>の新しい標準ブラウザ</a:t>
            </a:r>
            <a:endParaRPr lang="en-US" altLang="ja-JP" dirty="0"/>
          </a:p>
          <a:p>
            <a:pPr lvl="1"/>
            <a:r>
              <a:rPr lang="en-US" altLang="ja-JP" b="1" dirty="0"/>
              <a:t>Safari</a:t>
            </a:r>
            <a:r>
              <a:rPr lang="ja-JP" altLang="en-US" dirty="0"/>
              <a:t>：</a:t>
            </a:r>
            <a:r>
              <a:rPr lang="en-US" altLang="ja-JP" dirty="0"/>
              <a:t>Mac/iPhone</a:t>
            </a:r>
            <a:r>
              <a:rPr lang="ja-JP" altLang="en-US" dirty="0"/>
              <a:t>の標準ブラウザ</a:t>
            </a:r>
            <a:endParaRPr lang="en-US" altLang="ja-JP" dirty="0"/>
          </a:p>
          <a:p>
            <a:pPr lvl="1"/>
            <a:r>
              <a:rPr lang="en-US" altLang="ja-JP" b="1" dirty="0"/>
              <a:t>Chrome</a:t>
            </a:r>
            <a:r>
              <a:rPr lang="ja-JP" altLang="en-US" dirty="0"/>
              <a:t>：</a:t>
            </a:r>
            <a:r>
              <a:rPr lang="en-US" altLang="ja-JP" dirty="0"/>
              <a:t>Google</a:t>
            </a:r>
            <a:r>
              <a:rPr lang="ja-JP" altLang="en-US" dirty="0"/>
              <a:t>のブラウザ、高機能だが重め</a:t>
            </a:r>
            <a:endParaRPr lang="en-US" altLang="ja-JP" dirty="0"/>
          </a:p>
          <a:p>
            <a:pPr lvl="1"/>
            <a:r>
              <a:rPr lang="en-US" altLang="ja-JP" dirty="0"/>
              <a:t>Firefox</a:t>
            </a:r>
            <a:r>
              <a:rPr lang="ja-JP" altLang="en-US" dirty="0"/>
              <a:t>：</a:t>
            </a:r>
            <a:r>
              <a:rPr lang="en-US" altLang="ja-JP" dirty="0"/>
              <a:t>Mozilla</a:t>
            </a:r>
            <a:r>
              <a:rPr lang="ja-JP" altLang="en-US" dirty="0"/>
              <a:t>のブラウザ、軽さを追及</a:t>
            </a:r>
            <a:endParaRPr lang="en-US" altLang="ja-JP" dirty="0"/>
          </a:p>
          <a:p>
            <a:pPr lvl="1"/>
            <a:r>
              <a:rPr lang="en-US" altLang="ja-JP" dirty="0"/>
              <a:t>Vivaldi</a:t>
            </a:r>
            <a:r>
              <a:rPr lang="ja-JP" altLang="en-US" dirty="0"/>
              <a:t>：</a:t>
            </a:r>
            <a:r>
              <a:rPr lang="en-US" altLang="ja-JP" dirty="0"/>
              <a:t>Opera</a:t>
            </a:r>
            <a:r>
              <a:rPr lang="ja-JP" altLang="en-US" dirty="0"/>
              <a:t>の子、タブやメモが便利</a:t>
            </a:r>
            <a:endParaRPr lang="en-US" altLang="ja-JP" dirty="0"/>
          </a:p>
          <a:p>
            <a:pPr lvl="1"/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EEA1E6B-4B07-407A-A756-610A9081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3778E9-2DAF-4B35-BFEE-F9AC1F60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4AF159D-E60C-4D96-A37A-FB180E6D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ウェブブラウザ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1051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8EC7F71-2BF6-45D0-BBD2-E97D38EE1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Google</a:t>
            </a:r>
            <a:r>
              <a:rPr kumimoji="1" lang="ja-JP" altLang="en-US" dirty="0"/>
              <a:t>社が提供しているウェブブラウザ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Gmail</a:t>
            </a:r>
            <a:r>
              <a:rPr kumimoji="1" lang="ja-JP" altLang="en-US" dirty="0"/>
              <a:t>などのサービスと相性が良い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F5E205-2C71-442E-A036-9389A745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A86D98-95DE-403C-B7F1-5A526B4D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918B26C-3676-486A-A567-A6DB091FB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Chrome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B42E733-C389-4143-963A-D09185B9B7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32" y="2809025"/>
            <a:ext cx="6433537" cy="33742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4746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B11B6D4-8A76-4834-AB60-7649A627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前回の復習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8DDA51E-AECD-4AFB-83EE-81EA6E10E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4840CF-CC7F-4E31-A2EA-200C3132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A76496-10E2-4218-AE80-BE383FFA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7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625D1E7-5E30-4F4C-8061-0298CE8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ソース</a:t>
            </a:r>
            <a:r>
              <a:rPr lang="en-US" altLang="ja-JP" dirty="0"/>
              <a:t>(source</a:t>
            </a:r>
            <a:r>
              <a:rPr lang="ja-JP" altLang="en-US" dirty="0" err="1"/>
              <a:t>、</a:t>
            </a:r>
            <a:r>
              <a:rPr lang="ja-JP" altLang="en-US" dirty="0"/>
              <a:t>資源）</a:t>
            </a:r>
            <a:endParaRPr lang="en-US" altLang="ja-JP" dirty="0"/>
          </a:p>
          <a:p>
            <a:pPr lvl="1"/>
            <a:r>
              <a:rPr lang="ja-JP" altLang="en-US" dirty="0"/>
              <a:t>文字や絵の場所などを書いたブラウザ向けの指示文章</a:t>
            </a:r>
            <a:endParaRPr lang="en-US" altLang="ja-JP" dirty="0"/>
          </a:p>
          <a:p>
            <a:pPr lvl="1"/>
            <a:r>
              <a:rPr lang="en-US" altLang="ja-JP" dirty="0"/>
              <a:t>HTML(hyper text markup language)</a:t>
            </a:r>
            <a:r>
              <a:rPr lang="ja-JP" altLang="en-US" dirty="0"/>
              <a:t>で書かれている場合がほとんど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DD5339-80B9-44F1-838A-502DA606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BFD071-6241-401F-8FAE-97D3FD1C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CDB2989-5014-4AFD-B6DA-2272F370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ウェブページの中身</a:t>
            </a:r>
            <a:r>
              <a:rPr lang="en-US" altLang="ja-JP" dirty="0"/>
              <a:t>(</a:t>
            </a:r>
            <a:r>
              <a:rPr lang="ja-JP" altLang="en-US" dirty="0"/>
              <a:t>ソース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887E98-300A-4D08-8AD1-3D1EF4B8970C}"/>
              </a:ext>
            </a:extLst>
          </p:cNvPr>
          <p:cNvSpPr/>
          <p:nvPr/>
        </p:nvSpPr>
        <p:spPr>
          <a:xfrm>
            <a:off x="1045936" y="3429000"/>
            <a:ext cx="7041369" cy="30317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dirty="0"/>
              <a:t>&lt;!DOCTYPE html&gt;</a:t>
            </a:r>
          </a:p>
          <a:p>
            <a:r>
              <a:rPr kumimoji="1" lang="en-US" altLang="ja-JP" sz="1400" dirty="0"/>
              <a:t>&lt;html </a:t>
            </a:r>
            <a:r>
              <a:rPr kumimoji="1" lang="en-US" altLang="ja-JP" sz="1400" dirty="0" err="1"/>
              <a:t>lang</a:t>
            </a:r>
            <a:r>
              <a:rPr kumimoji="1" lang="en-US" altLang="ja-JP" sz="1400" dirty="0"/>
              <a:t>=“ja”&gt;</a:t>
            </a:r>
          </a:p>
          <a:p>
            <a:r>
              <a:rPr kumimoji="1" lang="en-US" altLang="ja-JP" sz="1400" dirty="0"/>
              <a:t>  &lt;head&gt;</a:t>
            </a:r>
          </a:p>
          <a:p>
            <a:r>
              <a:rPr kumimoji="1" lang="en-US" altLang="ja-JP" sz="1400" dirty="0"/>
              <a:t>    &lt;meta charset=“UTF-8”&gt;</a:t>
            </a:r>
          </a:p>
          <a:p>
            <a:r>
              <a:rPr kumimoji="1" lang="en-US" altLang="ja-JP" sz="1400" dirty="0"/>
              <a:t>    &lt;title </a:t>
            </a:r>
            <a:r>
              <a:rPr kumimoji="1" lang="en-US" altLang="ja-JP" sz="1400" dirty="0" err="1"/>
              <a:t>lang</a:t>
            </a:r>
            <a:r>
              <a:rPr kumimoji="1" lang="en-US" altLang="ja-JP" sz="1400" dirty="0"/>
              <a:t>=“ja”&gt;</a:t>
            </a:r>
            <a:r>
              <a:rPr kumimoji="1" lang="ja-JP" altLang="en-US" sz="1400" dirty="0"/>
              <a:t>タイトル部分</a:t>
            </a:r>
            <a:r>
              <a:rPr kumimoji="1" lang="en-US" altLang="ja-JP" sz="1400" dirty="0"/>
              <a:t>&lt;/title&gt;</a:t>
            </a:r>
          </a:p>
          <a:p>
            <a:r>
              <a:rPr kumimoji="1" lang="en-US" altLang="ja-JP" sz="1400" dirty="0"/>
              <a:t>  &lt;/head&gt;</a:t>
            </a:r>
          </a:p>
          <a:p>
            <a:endParaRPr kumimoji="1" lang="en-US" altLang="ja-JP" sz="1400" dirty="0"/>
          </a:p>
          <a:p>
            <a:r>
              <a:rPr kumimoji="1" lang="en-US" altLang="ja-JP" sz="1400" dirty="0"/>
              <a:t>  &lt;body&gt;</a:t>
            </a:r>
          </a:p>
          <a:p>
            <a:r>
              <a:rPr kumimoji="1" lang="en-US" altLang="ja-JP" sz="1400" dirty="0"/>
              <a:t>    &lt;article&gt;</a:t>
            </a:r>
          </a:p>
          <a:p>
            <a:r>
              <a:rPr kumimoji="1" lang="en-US" altLang="ja-JP" sz="1400" dirty="0"/>
              <a:t>      &lt;p&gt;</a:t>
            </a:r>
            <a:r>
              <a:rPr kumimoji="1" lang="ja-JP" altLang="en-US" sz="1400" dirty="0"/>
              <a:t>本文をここに書く</a:t>
            </a:r>
            <a:r>
              <a:rPr kumimoji="1" lang="en-US" altLang="ja-JP" sz="1400" dirty="0"/>
              <a:t>&lt;/p&gt;</a:t>
            </a:r>
          </a:p>
          <a:p>
            <a:r>
              <a:rPr kumimoji="1" lang="en-US" altLang="ja-JP" sz="1400" dirty="0"/>
              <a:t>    &lt;/article&gt;</a:t>
            </a:r>
          </a:p>
          <a:p>
            <a:r>
              <a:rPr kumimoji="1" lang="en-US" altLang="ja-JP" sz="1400" dirty="0"/>
              <a:t>  &lt;/body&gt;</a:t>
            </a:r>
          </a:p>
          <a:p>
            <a:r>
              <a:rPr kumimoji="1" lang="en-US" altLang="ja-JP" sz="14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445954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7E59AC9A-CFF9-4F1D-AC53-AE58DD18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サービスを利用しよう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A855854-F6A1-4425-B945-631855067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0C8D20D-6E4E-414B-8814-9EE347F4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36C857-E449-42EE-8DAA-6B9C5DCA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18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8CA2E7D-850F-420E-83F5-CFD59A3C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昔からあるサービス</a:t>
            </a:r>
            <a:endParaRPr lang="en-US" altLang="ja-JP" dirty="0"/>
          </a:p>
          <a:p>
            <a:pPr lvl="1"/>
            <a:r>
              <a:rPr lang="ja-JP" altLang="en-US" dirty="0"/>
              <a:t>ウェブサイト：情報開示サービス全般のことを示す</a:t>
            </a:r>
            <a:endParaRPr lang="en-US" altLang="ja-JP" dirty="0"/>
          </a:p>
          <a:p>
            <a:pPr lvl="1"/>
            <a:r>
              <a:rPr lang="ja-JP" altLang="en-US" dirty="0"/>
              <a:t>検索：キーワードから他のサイトを探す</a:t>
            </a:r>
            <a:endParaRPr lang="en-US" altLang="ja-JP" dirty="0"/>
          </a:p>
          <a:p>
            <a:pPr lvl="1"/>
            <a:r>
              <a:rPr lang="ja-JP" altLang="en-US" dirty="0"/>
              <a:t>掲示板：コメントを残せる（今でいう</a:t>
            </a:r>
            <a:r>
              <a:rPr lang="en-US" altLang="ja-JP" dirty="0"/>
              <a:t>SNS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最近のサービス</a:t>
            </a:r>
            <a:endParaRPr lang="en-US" altLang="ja-JP" dirty="0"/>
          </a:p>
          <a:p>
            <a:pPr lvl="1"/>
            <a:r>
              <a:rPr kumimoji="1" lang="ja-JP" altLang="en-US" dirty="0"/>
              <a:t>メール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オフィスソフト</a:t>
            </a:r>
            <a:endParaRPr kumimoji="1" lang="en-US" altLang="ja-JP" dirty="0"/>
          </a:p>
          <a:p>
            <a:pPr lvl="1"/>
            <a:r>
              <a:rPr lang="ja-JP" altLang="en-US" dirty="0"/>
              <a:t>データ共有</a:t>
            </a:r>
            <a:endParaRPr lang="en-US" altLang="ja-JP" dirty="0"/>
          </a:p>
          <a:p>
            <a:pPr lvl="1"/>
            <a:r>
              <a:rPr lang="ja-JP" altLang="en-US" dirty="0"/>
              <a:t>その他クラウドサービス</a:t>
            </a:r>
            <a:endParaRPr lang="en-US" altLang="ja-JP" dirty="0"/>
          </a:p>
          <a:p>
            <a:pPr lvl="1"/>
            <a:r>
              <a:rPr kumimoji="1" lang="en-US" altLang="ja-JP" dirty="0"/>
              <a:t>etc.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1C46F7-BE64-4B32-BB87-943DC5F3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05FFF7-F420-4441-9776-235F8B87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24C0D0B-5DDF-4724-8A0F-A4B81F60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サービスを利用しよう</a:t>
            </a:r>
          </a:p>
        </p:txBody>
      </p:sp>
    </p:spTree>
    <p:extLst>
      <p:ext uri="{BB962C8B-B14F-4D97-AF65-F5344CB8AC3E}">
        <p14:creationId xmlns:p14="http://schemas.microsoft.com/office/powerpoint/2010/main" val="1961584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F1380F-71A3-4BE4-8C26-1FA6A0DB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310997-69E1-47FB-B5C8-D4BD7F69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8C457DD-1ED3-49FB-A672-F9082D19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クラウドサービス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5064009-080B-4154-8D18-ECC774758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36772"/>
              </p:ext>
            </p:extLst>
          </p:nvPr>
        </p:nvGraphicFramePr>
        <p:xfrm>
          <a:off x="871397" y="3415702"/>
          <a:ext cx="737616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364">
                  <a:extLst>
                    <a:ext uri="{9D8B030D-6E8A-4147-A177-3AD203B41FA5}">
                      <a16:colId xmlns:a16="http://schemas.microsoft.com/office/drawing/2014/main" val="4067443784"/>
                    </a:ext>
                  </a:extLst>
                </a:gridCol>
                <a:gridCol w="5061796">
                  <a:extLst>
                    <a:ext uri="{9D8B030D-6E8A-4147-A177-3AD203B41FA5}">
                      <a16:colId xmlns:a16="http://schemas.microsoft.com/office/drawing/2014/main" val="844666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サービス名</a:t>
                      </a:r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内容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387531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Microsoft Azure</a:t>
                      </a:r>
                      <a:endParaRPr kumimoji="1" lang="ja-JP" altLang="en-US" dirty="0"/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Microsoft</a:t>
                      </a:r>
                      <a:r>
                        <a:rPr kumimoji="1" lang="ja-JP" altLang="en-US" dirty="0"/>
                        <a:t>のクラウドサービス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オフィスソフトと相性がいい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88149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AWS</a:t>
                      </a:r>
                      <a:endParaRPr kumimoji="1" lang="ja-JP" altLang="en-US" dirty="0"/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Amazon Web Service</a:t>
                      </a:r>
                      <a:r>
                        <a:rPr kumimoji="1" lang="ja-JP" altLang="en-US" dirty="0"/>
                        <a:t>の略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ウェブサーバやデータサーバを作るときによく使われる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4176545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IBM Cloud</a:t>
                      </a:r>
                      <a:endParaRPr kumimoji="1" lang="ja-JP" altLang="en-US" dirty="0"/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IBM</a:t>
                      </a:r>
                      <a:r>
                        <a:rPr kumimoji="1" lang="ja-JP" altLang="en-US" dirty="0" err="1"/>
                        <a:t>が提</a:t>
                      </a:r>
                      <a:r>
                        <a:rPr kumimoji="1" lang="ja-JP" altLang="en-US" dirty="0"/>
                        <a:t>供するクラウドサービス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131932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GCP</a:t>
                      </a:r>
                      <a:endParaRPr kumimoji="1" lang="ja-JP" altLang="en-US" dirty="0"/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Google Cloud Platform</a:t>
                      </a:r>
                      <a:r>
                        <a:rPr kumimoji="1" lang="ja-JP" altLang="en-US" dirty="0"/>
                        <a:t>の略</a:t>
                      </a:r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3047477896"/>
                  </a:ext>
                </a:extLst>
              </a:tr>
            </a:tbl>
          </a:graphicData>
        </a:graphic>
      </p:graphicFrame>
      <p:sp>
        <p:nvSpPr>
          <p:cNvPr id="7" name="コンテンツ プレースホルダー 1">
            <a:extLst>
              <a:ext uri="{FF2B5EF4-FFF2-40B4-BE49-F238E27FC236}">
                <a16:creationId xmlns:a16="http://schemas.microsoft.com/office/drawing/2014/main" id="{CC86E24B-1949-4D8C-AC2B-6428ADE07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6" y="1798667"/>
            <a:ext cx="8073617" cy="2601883"/>
          </a:xfrm>
        </p:spPr>
        <p:txBody>
          <a:bodyPr/>
          <a:lstStyle/>
          <a:p>
            <a:r>
              <a:rPr lang="en-US" altLang="ja-JP" dirty="0"/>
              <a:t>Cloud</a:t>
            </a:r>
          </a:p>
          <a:p>
            <a:pPr lvl="1"/>
            <a:r>
              <a:rPr lang="ja-JP" altLang="en-US" dirty="0"/>
              <a:t>雲の意味</a:t>
            </a:r>
            <a:endParaRPr lang="en-US" altLang="ja-JP" dirty="0"/>
          </a:p>
          <a:p>
            <a:pPr lvl="1"/>
            <a:r>
              <a:rPr lang="ja-JP" altLang="en-US" dirty="0"/>
              <a:t>インターネット上の計算機に代わりに計算させる仕組み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2835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C9CCFBA-44C5-4A2F-9936-9CB5C81B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Google</a:t>
            </a:r>
            <a:r>
              <a:rPr lang="ja-JP" altLang="en-US" b="1" dirty="0">
                <a:solidFill>
                  <a:srgbClr val="C00000"/>
                </a:solidFill>
              </a:rPr>
              <a:t>アプリケーション</a:t>
            </a:r>
            <a:endParaRPr lang="en-US" altLang="ja-JP" b="1" dirty="0">
              <a:solidFill>
                <a:srgbClr val="C00000"/>
              </a:solidFill>
            </a:endParaRPr>
          </a:p>
          <a:p>
            <a:pPr lvl="1"/>
            <a:r>
              <a:rPr lang="en-US" altLang="ja-JP" dirty="0"/>
              <a:t>Google</a:t>
            </a:r>
            <a:r>
              <a:rPr lang="ja-JP" altLang="en-US" dirty="0"/>
              <a:t>アカウントでオフィスソフトなどを利用できる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東女のアカウントでも</a:t>
            </a:r>
            <a:r>
              <a:rPr kumimoji="1" lang="en-US" altLang="ja-JP" dirty="0"/>
              <a:t>OK</a:t>
            </a:r>
          </a:p>
          <a:p>
            <a:r>
              <a:rPr kumimoji="1" lang="en-US" altLang="ja-JP" b="1" dirty="0">
                <a:solidFill>
                  <a:srgbClr val="C00000"/>
                </a:solidFill>
              </a:rPr>
              <a:t>Dropbox</a:t>
            </a:r>
          </a:p>
          <a:p>
            <a:pPr lvl="1"/>
            <a:r>
              <a:rPr lang="ja-JP" altLang="en-US" dirty="0"/>
              <a:t>ファイル共有サービス</a:t>
            </a:r>
            <a:endParaRPr lang="en-US" altLang="ja-JP" dirty="0"/>
          </a:p>
          <a:p>
            <a:pPr lvl="1"/>
            <a:r>
              <a:rPr kumimoji="1" lang="ja-JP" altLang="en-US" dirty="0"/>
              <a:t>自動でサーバ上にアップロード</a:t>
            </a:r>
            <a:r>
              <a:rPr kumimoji="1" lang="en-US" altLang="ja-JP" dirty="0"/>
              <a:t>/</a:t>
            </a:r>
            <a:r>
              <a:rPr kumimoji="1" lang="ja-JP" altLang="en-US" dirty="0"/>
              <a:t>同期する</a:t>
            </a:r>
            <a:endParaRPr kumimoji="1" lang="en-US" altLang="ja-JP" dirty="0"/>
          </a:p>
          <a:p>
            <a:pPr lvl="1"/>
            <a:r>
              <a:rPr lang="ja-JP" altLang="en-US" dirty="0"/>
              <a:t>バックアップ代わりに便利</a:t>
            </a:r>
            <a:endParaRPr lang="en-US" altLang="ja-JP" dirty="0"/>
          </a:p>
          <a:p>
            <a:r>
              <a:rPr kumimoji="1" lang="en-US" altLang="ja-JP" b="1" dirty="0">
                <a:solidFill>
                  <a:srgbClr val="C00000"/>
                </a:solidFill>
              </a:rPr>
              <a:t>Evernote</a:t>
            </a:r>
          </a:p>
          <a:p>
            <a:pPr lvl="1"/>
            <a:r>
              <a:rPr lang="ja-JP" altLang="en-US" dirty="0"/>
              <a:t>議事録共有サービス</a:t>
            </a:r>
            <a:endParaRPr lang="en-US" altLang="ja-JP" dirty="0"/>
          </a:p>
          <a:p>
            <a:pPr lvl="1"/>
            <a:r>
              <a:rPr kumimoji="1" lang="ja-JP" altLang="en-US" dirty="0"/>
              <a:t>講義資料を複数端末</a:t>
            </a:r>
            <a:r>
              <a:rPr lang="ja-JP" altLang="en-US" dirty="0"/>
              <a:t>や</a:t>
            </a:r>
            <a:r>
              <a:rPr kumimoji="1" lang="ja-JP" altLang="en-US" dirty="0"/>
              <a:t>友達と共有するときなどに</a:t>
            </a:r>
            <a:endParaRPr kumimoji="1" lang="en-US" altLang="ja-JP" dirty="0"/>
          </a:p>
          <a:p>
            <a:r>
              <a:rPr kumimoji="1" lang="en-US" altLang="ja-JP" b="1" dirty="0">
                <a:solidFill>
                  <a:srgbClr val="C00000"/>
                </a:solidFill>
              </a:rPr>
              <a:t>OneNote</a:t>
            </a:r>
          </a:p>
          <a:p>
            <a:pPr lvl="1"/>
            <a:r>
              <a:rPr kumimoji="1" lang="en-US" altLang="ja-JP" dirty="0"/>
              <a:t>Microsoft</a:t>
            </a:r>
            <a:r>
              <a:rPr kumimoji="1" lang="ja-JP" altLang="en-US" dirty="0" err="1"/>
              <a:t>が提</a:t>
            </a:r>
            <a:r>
              <a:rPr kumimoji="1" lang="ja-JP" altLang="en-US" dirty="0"/>
              <a:t>供する資料共有サービス</a:t>
            </a:r>
            <a:endParaRPr kumimoji="1" lang="en-US" altLang="ja-JP" dirty="0"/>
          </a:p>
          <a:p>
            <a:pPr lvl="1"/>
            <a:r>
              <a:rPr lang="ja-JP" altLang="en-US" dirty="0"/>
              <a:t>講義資料を複数端末や友達と共有するときなどに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56F8A8-AC81-4575-BC52-7A6E7708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64E3C0-3738-4BD6-8642-DD5F1D5C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57FA235-E8D5-4D8C-909C-F61A784F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学生生活おすすめアプリケーション</a:t>
            </a:r>
          </a:p>
        </p:txBody>
      </p:sp>
    </p:spTree>
    <p:extLst>
      <p:ext uri="{BB962C8B-B14F-4D97-AF65-F5344CB8AC3E}">
        <p14:creationId xmlns:p14="http://schemas.microsoft.com/office/powerpoint/2010/main" val="2905889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6C2F94C-931A-4D7D-9348-6AF82C198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オフィスソフト</a:t>
            </a:r>
            <a:endParaRPr lang="en-US" altLang="ja-JP" dirty="0"/>
          </a:p>
          <a:p>
            <a:pPr lvl="1"/>
            <a:r>
              <a:rPr lang="ja-JP" altLang="en-US" dirty="0"/>
              <a:t>ドキュメント</a:t>
            </a:r>
            <a:r>
              <a:rPr lang="en-US" altLang="ja-JP" dirty="0"/>
              <a:t>		</a:t>
            </a:r>
            <a:r>
              <a:rPr lang="ja-JP" altLang="en-US" dirty="0"/>
              <a:t>書類作成（</a:t>
            </a:r>
            <a:r>
              <a:rPr lang="en-US" altLang="ja-JP" dirty="0"/>
              <a:t>Word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kumimoji="1" lang="ja-JP" altLang="en-US" dirty="0"/>
              <a:t>スプレッドシート</a:t>
            </a:r>
            <a:r>
              <a:rPr kumimoji="1" lang="en-US" altLang="ja-JP" dirty="0"/>
              <a:t>	</a:t>
            </a:r>
            <a:r>
              <a:rPr kumimoji="1" lang="ja-JP" altLang="en-US" dirty="0"/>
              <a:t>表計算（</a:t>
            </a:r>
            <a:r>
              <a:rPr kumimoji="1" lang="en-US" altLang="ja-JP" dirty="0"/>
              <a:t>Excel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lang="ja-JP" altLang="en-US" dirty="0"/>
              <a:t>スライド</a:t>
            </a:r>
            <a:r>
              <a:rPr lang="en-US" altLang="ja-JP" dirty="0"/>
              <a:t>		</a:t>
            </a:r>
            <a:r>
              <a:rPr lang="ja-JP" altLang="en-US" dirty="0"/>
              <a:t>発表資料（</a:t>
            </a:r>
            <a:r>
              <a:rPr lang="en-US" altLang="ja-JP" dirty="0"/>
              <a:t>PowerPoint</a:t>
            </a:r>
            <a:r>
              <a:rPr lang="ja-JP" altLang="en-US" dirty="0"/>
              <a:t>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データ共有</a:t>
            </a:r>
            <a:endParaRPr lang="en-US" altLang="ja-JP" dirty="0"/>
          </a:p>
          <a:p>
            <a:pPr lvl="1"/>
            <a:r>
              <a:rPr kumimoji="1" lang="en-US" altLang="ja-JP" dirty="0"/>
              <a:t>Google</a:t>
            </a:r>
            <a:r>
              <a:rPr kumimoji="1" lang="ja-JP" altLang="en-US" dirty="0"/>
              <a:t>ドライブ</a:t>
            </a:r>
            <a:r>
              <a:rPr kumimoji="1" lang="en-US" altLang="ja-JP" dirty="0"/>
              <a:t>	</a:t>
            </a:r>
            <a:r>
              <a:rPr kumimoji="1" lang="ja-JP" altLang="en-US" dirty="0"/>
              <a:t>クラウドデータサーバ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その他おすすめ</a:t>
            </a:r>
            <a:endParaRPr kumimoji="1" lang="en-US" altLang="ja-JP" dirty="0"/>
          </a:p>
          <a:p>
            <a:pPr lvl="1"/>
            <a:r>
              <a:rPr lang="en-US" altLang="ja-JP" dirty="0"/>
              <a:t>Google Forms		</a:t>
            </a:r>
            <a:r>
              <a:rPr lang="ja-JP" altLang="en-US" dirty="0"/>
              <a:t>アンケート作成</a:t>
            </a:r>
            <a:endParaRPr lang="en-US" altLang="ja-JP" dirty="0"/>
          </a:p>
          <a:p>
            <a:pPr lvl="1"/>
            <a:r>
              <a:rPr kumimoji="1" lang="en-US" altLang="ja-JP" dirty="0"/>
              <a:t>Google Site		</a:t>
            </a:r>
            <a:r>
              <a:rPr kumimoji="1" lang="ja-JP" altLang="en-US" dirty="0"/>
              <a:t>簡易ウェブサイト作成</a:t>
            </a:r>
            <a:r>
              <a:rPr kumimoji="1" lang="en-US" altLang="ja-JP" dirty="0"/>
              <a:t>/</a:t>
            </a:r>
            <a:r>
              <a:rPr kumimoji="1" lang="ja-JP" altLang="en-US" dirty="0"/>
              <a:t>公開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E886A99-774C-451D-9C06-DA16762A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4CC44E-BF8A-457E-9DB1-3D8EC745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B2382D6-CA50-4A88-A1DD-6FFCF754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Google</a:t>
            </a:r>
            <a:r>
              <a:rPr lang="ja-JP" altLang="en-US" dirty="0"/>
              <a:t>アプリケーション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2655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E9E016C-42CF-4F2E-B8C7-8DE242030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Google</a:t>
            </a:r>
            <a:r>
              <a:rPr kumimoji="1" lang="ja-JP" altLang="en-US" dirty="0"/>
              <a:t>にログイン</a:t>
            </a:r>
            <a:r>
              <a:rPr lang="ja-JP" altLang="en-US" dirty="0"/>
              <a:t>する</a:t>
            </a:r>
            <a:endParaRPr lang="en-US" altLang="ja-JP" dirty="0"/>
          </a:p>
          <a:p>
            <a:r>
              <a:rPr lang="ja-JP" altLang="en-US" dirty="0"/>
              <a:t>右上のボタンからメニュー</a:t>
            </a:r>
            <a:endParaRPr lang="en-US" altLang="ja-JP" dirty="0"/>
          </a:p>
          <a:p>
            <a:r>
              <a:rPr lang="ja-JP" altLang="en-US" dirty="0"/>
              <a:t>ドライブを選択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E7E9F6A-B2F3-461E-80EE-530AB567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9D7A2E-E020-4105-95A0-A230AAB1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34901C1-A5DE-473D-A7CD-E3723115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Google</a:t>
            </a:r>
            <a:r>
              <a:rPr kumimoji="1" lang="ja-JP" altLang="en-US" dirty="0"/>
              <a:t>ドライブを試そう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49E0038-09C0-4641-9886-FD32860392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67" y="2212799"/>
            <a:ext cx="2944113" cy="4321705"/>
          </a:xfrm>
          <a:prstGeom prst="rect">
            <a:avLst/>
          </a:prstGeom>
        </p:spPr>
      </p:pic>
      <p:sp>
        <p:nvSpPr>
          <p:cNvPr id="8" name="角丸四角形吹き出し 12">
            <a:extLst>
              <a:ext uri="{FF2B5EF4-FFF2-40B4-BE49-F238E27FC236}">
                <a16:creationId xmlns:a16="http://schemas.microsoft.com/office/drawing/2014/main" id="{23C05193-7141-4D39-AC89-91A34EBD92AF}"/>
              </a:ext>
            </a:extLst>
          </p:cNvPr>
          <p:cNvSpPr/>
          <p:nvPr/>
        </p:nvSpPr>
        <p:spPr>
          <a:xfrm>
            <a:off x="7078611" y="1618213"/>
            <a:ext cx="2065389" cy="594586"/>
          </a:xfrm>
          <a:prstGeom prst="wedgeRoundRectCallout">
            <a:avLst>
              <a:gd name="adj1" fmla="val 478"/>
              <a:gd name="adj2" fmla="val 152272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Google</a:t>
            </a:r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ドライブ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485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775FCAB-492E-4BB9-9D37-1DD15C841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7" y="2776982"/>
            <a:ext cx="7042727" cy="2634263"/>
          </a:xfr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A214B17-0A64-4487-BA1B-22B6342D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0CDEED-7E76-4FF8-A837-C01FD44D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3C76F66-5056-4D4A-B74D-06530920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Google</a:t>
            </a:r>
            <a:r>
              <a:rPr kumimoji="1" lang="ja-JP" altLang="en-US" dirty="0"/>
              <a:t>ドライブの見方</a:t>
            </a:r>
          </a:p>
        </p:txBody>
      </p:sp>
      <p:sp>
        <p:nvSpPr>
          <p:cNvPr id="8" name="角丸四角形吹き出し 12">
            <a:extLst>
              <a:ext uri="{FF2B5EF4-FFF2-40B4-BE49-F238E27FC236}">
                <a16:creationId xmlns:a16="http://schemas.microsoft.com/office/drawing/2014/main" id="{14F4CB49-FF5B-47E6-8596-BF5346AA88F7}"/>
              </a:ext>
            </a:extLst>
          </p:cNvPr>
          <p:cNvSpPr/>
          <p:nvPr/>
        </p:nvSpPr>
        <p:spPr>
          <a:xfrm>
            <a:off x="4962175" y="1712048"/>
            <a:ext cx="2504736" cy="594586"/>
          </a:xfrm>
          <a:prstGeom prst="wedgeRoundRectCallout">
            <a:avLst>
              <a:gd name="adj1" fmla="val 13345"/>
              <a:gd name="adj2" fmla="val 91765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Google</a:t>
            </a:r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のメニュー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9" name="角丸四角形吹き出し 12">
            <a:extLst>
              <a:ext uri="{FF2B5EF4-FFF2-40B4-BE49-F238E27FC236}">
                <a16:creationId xmlns:a16="http://schemas.microsoft.com/office/drawing/2014/main" id="{24CA9C40-175B-4872-9BC9-4BE014BF2F95}"/>
              </a:ext>
            </a:extLst>
          </p:cNvPr>
          <p:cNvSpPr/>
          <p:nvPr/>
        </p:nvSpPr>
        <p:spPr>
          <a:xfrm>
            <a:off x="7298886" y="2637085"/>
            <a:ext cx="1555244" cy="491394"/>
          </a:xfrm>
          <a:prstGeom prst="wedgeRoundRectCallout">
            <a:avLst>
              <a:gd name="adj1" fmla="val -95088"/>
              <a:gd name="adj2" fmla="val 56684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見た目変更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10" name="角丸四角形吹き出し 12">
            <a:extLst>
              <a:ext uri="{FF2B5EF4-FFF2-40B4-BE49-F238E27FC236}">
                <a16:creationId xmlns:a16="http://schemas.microsoft.com/office/drawing/2014/main" id="{5220EAC0-E2AA-4880-A2A4-1D0D5C0C8761}"/>
              </a:ext>
            </a:extLst>
          </p:cNvPr>
          <p:cNvSpPr/>
          <p:nvPr/>
        </p:nvSpPr>
        <p:spPr>
          <a:xfrm>
            <a:off x="7298886" y="3919063"/>
            <a:ext cx="1845114" cy="1093982"/>
          </a:xfrm>
          <a:prstGeom prst="wedgeRoundRectCallout">
            <a:avLst>
              <a:gd name="adj1" fmla="val -61779"/>
              <a:gd name="adj2" fmla="val -49509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カレンダー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メモ（</a:t>
            </a:r>
            <a:r>
              <a:rPr lang="en-US" altLang="ja-JP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Keep</a:t>
            </a:r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）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  <a:p>
            <a:r>
              <a:rPr lang="en-US" altLang="ja-JP" dirty="0" err="1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ToDo</a:t>
            </a:r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リスト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11" name="角丸四角形吹き出し 12">
            <a:extLst>
              <a:ext uri="{FF2B5EF4-FFF2-40B4-BE49-F238E27FC236}">
                <a16:creationId xmlns:a16="http://schemas.microsoft.com/office/drawing/2014/main" id="{04354D67-B3DA-45FF-A13B-95A9C8C82E98}"/>
              </a:ext>
            </a:extLst>
          </p:cNvPr>
          <p:cNvSpPr/>
          <p:nvPr/>
        </p:nvSpPr>
        <p:spPr>
          <a:xfrm>
            <a:off x="1650092" y="5865853"/>
            <a:ext cx="1845114" cy="421777"/>
          </a:xfrm>
          <a:prstGeom prst="wedgeRoundRectCallout">
            <a:avLst>
              <a:gd name="adj1" fmla="val -26845"/>
              <a:gd name="adj2" fmla="val -127698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ファイル一覧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12" name="角丸四角形吹き出し 12">
            <a:extLst>
              <a:ext uri="{FF2B5EF4-FFF2-40B4-BE49-F238E27FC236}">
                <a16:creationId xmlns:a16="http://schemas.microsoft.com/office/drawing/2014/main" id="{F58C6815-C7BE-4733-8B33-2AC9BB15B306}"/>
              </a:ext>
            </a:extLst>
          </p:cNvPr>
          <p:cNvSpPr/>
          <p:nvPr/>
        </p:nvSpPr>
        <p:spPr>
          <a:xfrm>
            <a:off x="4841822" y="5865852"/>
            <a:ext cx="2322152" cy="421777"/>
          </a:xfrm>
          <a:prstGeom prst="wedgeRoundRectCallout">
            <a:avLst>
              <a:gd name="adj1" fmla="val -42302"/>
              <a:gd name="adj2" fmla="val -324948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最近使ったファイル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13678492-FAC1-467F-8506-8EBCC5BE9FA3}"/>
              </a:ext>
            </a:extLst>
          </p:cNvPr>
          <p:cNvSpPr/>
          <p:nvPr/>
        </p:nvSpPr>
        <p:spPr>
          <a:xfrm>
            <a:off x="516012" y="2009341"/>
            <a:ext cx="2324623" cy="523997"/>
          </a:xfrm>
          <a:prstGeom prst="wedgeRoundRectCallout">
            <a:avLst>
              <a:gd name="adj1" fmla="val -21645"/>
              <a:gd name="adj2" fmla="val 211495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877F6C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フォルダや共有</a:t>
            </a:r>
            <a:endParaRPr lang="en-US" altLang="ja-JP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781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D01BCA9-8EFC-4C68-BC0D-F88D6486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インターネット</a:t>
            </a:r>
            <a:endParaRPr kumimoji="1" lang="en-US" altLang="ja-JP" dirty="0"/>
          </a:p>
          <a:p>
            <a:pPr lvl="1"/>
            <a:r>
              <a:rPr lang="ja-JP" altLang="en-US" dirty="0"/>
              <a:t>メールと同様、住所などの仕組みがある</a:t>
            </a:r>
            <a:endParaRPr lang="en-US" altLang="ja-JP" dirty="0"/>
          </a:p>
          <a:p>
            <a:pPr lvl="1"/>
            <a:r>
              <a:rPr kumimoji="1" lang="en-US" altLang="ja-JP" dirty="0"/>
              <a:t>IP</a:t>
            </a:r>
            <a:r>
              <a:rPr kumimoji="1" lang="ja-JP" altLang="en-US" dirty="0"/>
              <a:t>アドレスや</a:t>
            </a:r>
            <a:r>
              <a:rPr kumimoji="1" lang="en-US" altLang="ja-JP" dirty="0"/>
              <a:t>URL</a:t>
            </a:r>
            <a:r>
              <a:rPr kumimoji="1" lang="ja-JP" altLang="en-US" dirty="0"/>
              <a:t>など、接続先にもコンピュータがあることを意識しよう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インターネット上のサービス</a:t>
            </a:r>
            <a:endParaRPr kumimoji="1" lang="en-US" altLang="ja-JP" dirty="0"/>
          </a:p>
          <a:p>
            <a:pPr lvl="1"/>
            <a:r>
              <a:rPr lang="ja-JP" altLang="en-US" dirty="0"/>
              <a:t>サービスを行うコンピュータをサーバという</a:t>
            </a:r>
            <a:endParaRPr lang="en-US" altLang="ja-JP" dirty="0"/>
          </a:p>
          <a:p>
            <a:pPr lvl="1"/>
            <a:r>
              <a:rPr lang="ja-JP" altLang="en-US" dirty="0"/>
              <a:t>メールはメールサーバ、ウェブサイトは</a:t>
            </a:r>
            <a:r>
              <a:rPr lang="en-US" altLang="ja-JP" dirty="0"/>
              <a:t>WWW</a:t>
            </a:r>
            <a:r>
              <a:rPr lang="ja-JP" altLang="en-US" dirty="0"/>
              <a:t>サーバ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68A34E-D933-4133-BE21-99BD1C66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E4D6B6-3BF0-4345-A6CD-9B452D37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0B3755C-2F5D-4963-9739-BB866547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556611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DB88261-A516-4787-9A6D-D0E369717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検索と利用</a:t>
            </a:r>
            <a:endParaRPr lang="en-US" altLang="ja-JP" dirty="0"/>
          </a:p>
          <a:p>
            <a:pPr lvl="1"/>
            <a:r>
              <a:rPr lang="ja-JP" altLang="en-US" dirty="0"/>
              <a:t>検索の活用</a:t>
            </a:r>
            <a:endParaRPr lang="en-US" altLang="ja-JP" dirty="0"/>
          </a:p>
          <a:p>
            <a:pPr lvl="1"/>
            <a:r>
              <a:rPr lang="ja-JP" altLang="en-US" dirty="0"/>
              <a:t>引用の書き方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F45C62-3544-4B79-BAAA-A61A1C8E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4D2645-7D74-41B8-A91E-7549F851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922853B-F0BD-4A48-8F15-EBADB23A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次回予告</a:t>
            </a:r>
          </a:p>
        </p:txBody>
      </p:sp>
    </p:spTree>
    <p:extLst>
      <p:ext uri="{BB962C8B-B14F-4D97-AF65-F5344CB8AC3E}">
        <p14:creationId xmlns:p14="http://schemas.microsoft.com/office/powerpoint/2010/main" val="112274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F935127-8B10-44CE-8E8A-304C1CA1E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6B0920"/>
                </a:solidFill>
              </a:rPr>
              <a:t>電子メール</a:t>
            </a:r>
            <a:r>
              <a:rPr lang="ja-JP" altLang="en-US" dirty="0"/>
              <a:t>：郵送の電子版</a:t>
            </a:r>
            <a:endParaRPr lang="en-US" altLang="ja-JP" dirty="0"/>
          </a:p>
          <a:p>
            <a:pPr lvl="1"/>
            <a:r>
              <a:rPr lang="ja-JP" altLang="en-US" dirty="0"/>
              <a:t>郵便局→メールサーバ</a:t>
            </a:r>
            <a:endParaRPr lang="en-US" altLang="ja-JP" dirty="0"/>
          </a:p>
          <a:p>
            <a:pPr lvl="1"/>
            <a:r>
              <a:rPr lang="ja-JP" altLang="en-US" dirty="0"/>
              <a:t>住所→アドレス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>
                <a:solidFill>
                  <a:srgbClr val="6B0920"/>
                </a:solidFill>
              </a:rPr>
              <a:t>Gmail</a:t>
            </a:r>
          </a:p>
          <a:p>
            <a:pPr lvl="1"/>
            <a:r>
              <a:rPr lang="ja-JP" altLang="en-US" dirty="0"/>
              <a:t>ウェブサーバを介して電子メールを作る</a:t>
            </a:r>
            <a:r>
              <a:rPr lang="en-US" altLang="ja-JP" dirty="0"/>
              <a:t>google</a:t>
            </a:r>
            <a:r>
              <a:rPr lang="ja-JP" altLang="en-US" dirty="0"/>
              <a:t>社のサービス</a:t>
            </a:r>
            <a:endParaRPr lang="en-US" altLang="ja-JP" dirty="0"/>
          </a:p>
          <a:p>
            <a:pPr lvl="1"/>
            <a:r>
              <a:rPr lang="ja-JP" altLang="en-US" dirty="0"/>
              <a:t>署名や転送、フィルタリングなどのサービスもある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6B0920"/>
                </a:solidFill>
              </a:rPr>
              <a:t>メールのマナー</a:t>
            </a:r>
            <a:endParaRPr lang="en-US" altLang="ja-JP" b="1" dirty="0">
              <a:solidFill>
                <a:srgbClr val="6B0920"/>
              </a:solidFill>
            </a:endParaRPr>
          </a:p>
          <a:p>
            <a:pPr lvl="1"/>
            <a:r>
              <a:rPr lang="ja-JP" altLang="en-US" dirty="0"/>
              <a:t>伝わるようにメールしよう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4A4F07-33CE-47AB-9092-3EAC7E08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51C968-7765-4EA4-8EE4-39DA6D2F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E79E716-AC44-404D-B525-470E29DD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前回の重要だったこと</a:t>
            </a:r>
          </a:p>
        </p:txBody>
      </p:sp>
    </p:spTree>
    <p:extLst>
      <p:ext uri="{BB962C8B-B14F-4D97-AF65-F5344CB8AC3E}">
        <p14:creationId xmlns:p14="http://schemas.microsoft.com/office/powerpoint/2010/main" val="234569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C0C5D31-5757-4999-8AAD-EF7AFDA6E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4/11 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授業概要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4/18 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ファイルシステム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4/25 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メール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>
                <a:solidFill>
                  <a:srgbClr val="FF0000"/>
                </a:solidFill>
              </a:rPr>
              <a:t>5/9 </a:t>
            </a:r>
            <a:r>
              <a:rPr lang="ja-JP" altLang="en-US" sz="2800" dirty="0">
                <a:solidFill>
                  <a:srgbClr val="FF0000"/>
                </a:solidFill>
              </a:rPr>
              <a:t>インターネット</a:t>
            </a:r>
            <a:endParaRPr lang="en-US" altLang="ja-JP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5/16 </a:t>
            </a:r>
            <a:r>
              <a:rPr lang="ja-JP" altLang="en-US" dirty="0"/>
              <a:t>検索と利用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5/23 </a:t>
            </a:r>
            <a:r>
              <a:rPr lang="ja-JP" altLang="en-US" dirty="0"/>
              <a:t>著作権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5/30 </a:t>
            </a:r>
            <a:r>
              <a:rPr kumimoji="1" lang="ja-JP" altLang="en-US" dirty="0"/>
              <a:t>倫理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6/06 Word (1/2)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6/13 Word</a:t>
            </a:r>
            <a:r>
              <a:rPr lang="en-US" altLang="ja-JP" dirty="0"/>
              <a:t> (2/2)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6/20 Excel (1/2)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6/27 Excel</a:t>
            </a:r>
            <a:r>
              <a:rPr lang="en-US" altLang="ja-JP" dirty="0"/>
              <a:t> (2/2)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7/04 PowerPoint (1/2)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7/11 PowerPoint (2/2)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7/18</a:t>
            </a:r>
            <a:r>
              <a:rPr lang="ja-JP" altLang="en-US" dirty="0"/>
              <a:t>総合発展課題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X/X</a:t>
            </a:r>
            <a:r>
              <a:rPr lang="ja-JP" altLang="en-US" dirty="0"/>
              <a:t> 期末試験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8E2D26-3982-4AC8-BF00-598C766C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E13626-9F37-4F07-8EBE-C5A2181B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204192B-D2B8-4CDB-9608-99877A12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授業スケジュール</a:t>
            </a:r>
          </a:p>
        </p:txBody>
      </p:sp>
    </p:spTree>
    <p:extLst>
      <p:ext uri="{BB962C8B-B14F-4D97-AF65-F5344CB8AC3E}">
        <p14:creationId xmlns:p14="http://schemas.microsoft.com/office/powerpoint/2010/main" val="142961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003FB6-159B-4656-A0D9-22EE6E8E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53EA3B-329B-403D-803D-CB042429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F65F421-E47D-44AB-B3C6-A0B32DD2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メールの場合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F28C64-D6BE-432B-8385-E1CB6194B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407"/>
            <a:ext cx="9144000" cy="290118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E18872-C5EF-4B92-9885-0BD2AA0106B8}"/>
              </a:ext>
            </a:extLst>
          </p:cNvPr>
          <p:cNvSpPr/>
          <p:nvPr/>
        </p:nvSpPr>
        <p:spPr>
          <a:xfrm>
            <a:off x="1889641" y="5308498"/>
            <a:ext cx="5353960" cy="614538"/>
          </a:xfrm>
          <a:prstGeom prst="rect">
            <a:avLst/>
          </a:prstGeom>
          <a:solidFill>
            <a:schemeClr val="bg1"/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6B0920"/>
                </a:solidFill>
              </a:rPr>
              <a:t>郵便とほぼ変わらない仕組み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0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063696B-99E6-48F7-9B0E-C5E65DCB7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4069829"/>
            <a:ext cx="7745505" cy="2196059"/>
          </a:xfrm>
        </p:spPr>
        <p:txBody>
          <a:bodyPr>
            <a:normAutofit/>
          </a:bodyPr>
          <a:lstStyle/>
          <a:p>
            <a:r>
              <a:rPr lang="ja-JP" altLang="en-US" dirty="0"/>
              <a:t>件名：簡潔にわかりやすく</a:t>
            </a:r>
            <a:endParaRPr lang="en-US" altLang="ja-JP" dirty="0"/>
          </a:p>
          <a:p>
            <a:r>
              <a:rPr lang="ja-JP" altLang="en-US" dirty="0"/>
              <a:t>名前：どこの誰かがわかるように</a:t>
            </a:r>
            <a:endParaRPr lang="en-US" altLang="ja-JP" dirty="0"/>
          </a:p>
          <a:p>
            <a:r>
              <a:rPr lang="ja-JP" altLang="en-US" dirty="0"/>
              <a:t>用件：背景を知らない人でもわかる内容で</a:t>
            </a:r>
            <a:endParaRPr lang="en-US" altLang="ja-JP" dirty="0"/>
          </a:p>
          <a:p>
            <a:r>
              <a:rPr lang="ja-JP" altLang="en-US" dirty="0"/>
              <a:t>語調：失礼でない程度に</a:t>
            </a:r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EB58493-08A8-4E0D-9854-3DB1A625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09B604-BE83-4F05-B635-B9F5A3C2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3EFE8D5-AE7E-4FE7-B63B-319EB402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電子メールのマナー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6EB854-C08F-4BB4-A9FA-CF16E072EAD7}"/>
              </a:ext>
            </a:extLst>
          </p:cNvPr>
          <p:cNvSpPr/>
          <p:nvPr/>
        </p:nvSpPr>
        <p:spPr>
          <a:xfrm>
            <a:off x="742853" y="1985585"/>
            <a:ext cx="7654613" cy="1398169"/>
          </a:xfrm>
          <a:prstGeom prst="rect">
            <a:avLst/>
          </a:prstGeom>
          <a:solidFill>
            <a:schemeClr val="bg1"/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>
                <a:solidFill>
                  <a:srgbClr val="6B0920"/>
                </a:solidFill>
              </a:rPr>
              <a:t>相手に伝わる文章を書こう！</a:t>
            </a:r>
            <a:endParaRPr kumimoji="1" lang="ja-JP" altLang="en-US" sz="36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8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774A5EC-5C83-4B23-8123-5FF682037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78" y="1798667"/>
            <a:ext cx="8412485" cy="4327495"/>
          </a:xfrm>
        </p:spPr>
        <p:txBody>
          <a:bodyPr>
            <a:normAutofit/>
          </a:bodyPr>
          <a:lstStyle/>
          <a:p>
            <a:r>
              <a:rPr lang="ja-JP" altLang="en-US" dirty="0"/>
              <a:t>本授業での扱い</a:t>
            </a:r>
            <a:endParaRPr lang="en-US" altLang="ja-JP" dirty="0"/>
          </a:p>
          <a:p>
            <a:pPr lvl="1"/>
            <a:r>
              <a:rPr lang="ja-JP" altLang="en-US" dirty="0"/>
              <a:t>遅刻</a:t>
            </a:r>
            <a:endParaRPr lang="en-US" altLang="ja-JP" dirty="0"/>
          </a:p>
          <a:p>
            <a:pPr lvl="2"/>
            <a:r>
              <a:rPr lang="ja-JP" altLang="en-US" dirty="0"/>
              <a:t>やむを得ない場合には出席扱いにする</a:t>
            </a:r>
            <a:endParaRPr lang="en-US" altLang="ja-JP" dirty="0"/>
          </a:p>
          <a:p>
            <a:pPr lvl="2"/>
            <a:r>
              <a:rPr lang="ja-JP" altLang="en-US" dirty="0"/>
              <a:t>原則遅刻</a:t>
            </a:r>
            <a:r>
              <a:rPr lang="en-US" altLang="ja-JP" dirty="0"/>
              <a:t>30</a:t>
            </a:r>
            <a:r>
              <a:rPr lang="ja-JP" altLang="en-US" dirty="0"/>
              <a:t>分まで、それ以上は欠席時と同等</a:t>
            </a:r>
            <a:endParaRPr lang="en-US" altLang="ja-JP" dirty="0"/>
          </a:p>
          <a:p>
            <a:pPr lvl="1"/>
            <a:r>
              <a:rPr lang="ja-JP" altLang="en-US" dirty="0"/>
              <a:t>欠席</a:t>
            </a:r>
            <a:endParaRPr lang="en-US" altLang="ja-JP" dirty="0"/>
          </a:p>
          <a:p>
            <a:pPr lvl="2"/>
            <a:r>
              <a:rPr lang="ja-JP" altLang="en-US" dirty="0"/>
              <a:t>やむを得ない場合には追加課題提出により出席扱いにする</a:t>
            </a:r>
            <a:endParaRPr lang="en-US" altLang="ja-JP" dirty="0"/>
          </a:p>
          <a:p>
            <a:pPr lvl="1"/>
            <a:r>
              <a:rPr lang="ja-JP" altLang="en-US" dirty="0"/>
              <a:t>遅刻</a:t>
            </a:r>
            <a:r>
              <a:rPr lang="en-US" altLang="ja-JP" dirty="0"/>
              <a:t>/</a:t>
            </a:r>
            <a:r>
              <a:rPr lang="ja-JP" altLang="en-US" dirty="0"/>
              <a:t>欠席がわかった</a:t>
            </a:r>
            <a:r>
              <a:rPr lang="ja-JP" altLang="en-US" sz="2400" b="1" dirty="0">
                <a:solidFill>
                  <a:srgbClr val="C8103D"/>
                </a:solidFill>
              </a:rPr>
              <a:t>早い段階で事前連絡</a:t>
            </a:r>
            <a:r>
              <a:rPr lang="ja-JP" altLang="en-US" dirty="0"/>
              <a:t>すること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やむを得ない理由</a:t>
            </a:r>
            <a:endParaRPr lang="en-US" altLang="ja-JP" dirty="0"/>
          </a:p>
          <a:p>
            <a:pPr lvl="1"/>
            <a:r>
              <a:rPr lang="ja-JP" altLang="en-US" dirty="0"/>
              <a:t>交通機関の遅延、留学、大会、冠婚葬祭などのイベント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AB24A4D-5A6D-46CA-BF8F-D7ABD297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CE9C39-26A5-40B8-9980-F9266B7D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6B1F54D-60A0-40F4-A60C-BD2E9F76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実際に遅刻する場合は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400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A0C92F0-ACB0-454A-BB8B-03A46595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インターネット</a:t>
            </a:r>
            <a:r>
              <a:rPr kumimoji="1" lang="ja-JP" altLang="en-US" dirty="0"/>
              <a:t>の仕組み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45A7A1B-7A82-4CD9-9B7E-19E6B3426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B86FBC-428A-4BCC-95F9-175B9075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2019/5/9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F388E8-7994-4A30-9E6D-777106DF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10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1658</TotalTime>
  <Words>1550</Words>
  <Application>Microsoft Office PowerPoint</Application>
  <PresentationFormat>画面に合わせる (4:3)</PresentationFormat>
  <Paragraphs>439</Paragraphs>
  <Slides>39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4" baseType="lpstr">
      <vt:lpstr>HGS明朝E</vt:lpstr>
      <vt:lpstr>Yu Gothic</vt:lpstr>
      <vt:lpstr>Book Antiqua</vt:lpstr>
      <vt:lpstr>Wingdings</vt:lpstr>
      <vt:lpstr>ハードカバー</vt:lpstr>
      <vt:lpstr>情報処理技法(リテラシI)</vt:lpstr>
      <vt:lpstr>本日やること</vt:lpstr>
      <vt:lpstr>前回の復習</vt:lpstr>
      <vt:lpstr>前回の重要だったこと</vt:lpstr>
      <vt:lpstr>授業スケジュール</vt:lpstr>
      <vt:lpstr>メールの場合</vt:lpstr>
      <vt:lpstr>電子メールのマナー</vt:lpstr>
      <vt:lpstr>実際に遅刻する場合は…</vt:lpstr>
      <vt:lpstr>インターネットの仕組み</vt:lpstr>
      <vt:lpstr>ネットワーク(network)</vt:lpstr>
      <vt:lpstr>インターネット(internet)</vt:lpstr>
      <vt:lpstr>大昔のコンピュータ(1970)</vt:lpstr>
      <vt:lpstr>当時のコンピュータ</vt:lpstr>
      <vt:lpstr>通信に必要なもの</vt:lpstr>
      <vt:lpstr>玄関：インターフェース</vt:lpstr>
      <vt:lpstr>住所：IPアドレス</vt:lpstr>
      <vt:lpstr>住所：ドメインネーム</vt:lpstr>
      <vt:lpstr>住所＋ファイル名：URL</vt:lpstr>
      <vt:lpstr>道路を使うときのマナー</vt:lpstr>
      <vt:lpstr>ローカルとグローバル</vt:lpstr>
      <vt:lpstr>一般家庭では？</vt:lpstr>
      <vt:lpstr>無線接続は？</vt:lpstr>
      <vt:lpstr>ここまでのまとめ</vt:lpstr>
      <vt:lpstr>インターネット上のサービス</vt:lpstr>
      <vt:lpstr>機器について</vt:lpstr>
      <vt:lpstr>インターネット上のサービス</vt:lpstr>
      <vt:lpstr>WWWサーバ</vt:lpstr>
      <vt:lpstr>ウェブブラウザ</vt:lpstr>
      <vt:lpstr>Chrome</vt:lpstr>
      <vt:lpstr>ウェブページの中身(ソース)</vt:lpstr>
      <vt:lpstr>サービスを利用しよう</vt:lpstr>
      <vt:lpstr>サービスを利用しよう</vt:lpstr>
      <vt:lpstr>クラウドサービス</vt:lpstr>
      <vt:lpstr>学生生活おすすめアプリケーション</vt:lpstr>
      <vt:lpstr>Googleアプリケーション</vt:lpstr>
      <vt:lpstr>Googleドライブを試そう</vt:lpstr>
      <vt:lpstr>Googleドライブの見方</vt:lpstr>
      <vt:lpstr>まとめ</vt:lpstr>
      <vt:lpstr>次回予告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shibata-atsushi@pc.cis.twcu.ac.jp</cp:lastModifiedBy>
  <cp:revision>139</cp:revision>
  <dcterms:created xsi:type="dcterms:W3CDTF">2016-01-16T07:36:29Z</dcterms:created>
  <dcterms:modified xsi:type="dcterms:W3CDTF">2019-05-09T01:40:20Z</dcterms:modified>
</cp:coreProperties>
</file>