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267" r:id="rId3"/>
    <p:sldId id="299" r:id="rId4"/>
    <p:sldId id="324" r:id="rId5"/>
    <p:sldId id="309" r:id="rId6"/>
    <p:sldId id="361" r:id="rId7"/>
    <p:sldId id="360" r:id="rId8"/>
    <p:sldId id="312" r:id="rId9"/>
    <p:sldId id="374"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80" r:id="rId23"/>
    <p:sldId id="375" r:id="rId24"/>
    <p:sldId id="376" r:id="rId25"/>
    <p:sldId id="377" r:id="rId26"/>
    <p:sldId id="378" r:id="rId27"/>
    <p:sldId id="384" r:id="rId28"/>
    <p:sldId id="379" r:id="rId29"/>
    <p:sldId id="381" r:id="rId30"/>
    <p:sldId id="382" r:id="rId31"/>
    <p:sldId id="383" r:id="rId32"/>
    <p:sldId id="385" r:id="rId33"/>
    <p:sldId id="386" r:id="rId34"/>
    <p:sldId id="387" r:id="rId35"/>
    <p:sldId id="399" r:id="rId36"/>
    <p:sldId id="388" r:id="rId37"/>
    <p:sldId id="389" r:id="rId38"/>
    <p:sldId id="394" r:id="rId39"/>
    <p:sldId id="395" r:id="rId40"/>
    <p:sldId id="390" r:id="rId41"/>
    <p:sldId id="396" r:id="rId42"/>
    <p:sldId id="391" r:id="rId43"/>
    <p:sldId id="392" r:id="rId44"/>
    <p:sldId id="393" r:id="rId45"/>
    <p:sldId id="397" r:id="rId46"/>
    <p:sldId id="398" r:id="rId4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8B84F96A-4D32-491A-B98E-3DFA9165E109}">
          <p14:sldIdLst>
            <p14:sldId id="256"/>
            <p14:sldId id="267"/>
          </p14:sldIdLst>
        </p14:section>
        <p14:section name="前回の復習" id="{2FE3CC97-96D0-45A1-9C10-A9669E7FF8A5}">
          <p14:sldIdLst>
            <p14:sldId id="299"/>
            <p14:sldId id="324"/>
            <p14:sldId id="309"/>
            <p14:sldId id="361"/>
            <p14:sldId id="360"/>
          </p14:sldIdLst>
        </p14:section>
        <p14:section name="電子メールの仕組み" id="{F2C44779-5519-4A92-8562-6F1478F4ED6D}">
          <p14:sldIdLst>
            <p14:sldId id="312"/>
            <p14:sldId id="374"/>
            <p14:sldId id="362"/>
            <p14:sldId id="363"/>
            <p14:sldId id="364"/>
            <p14:sldId id="365"/>
            <p14:sldId id="366"/>
            <p14:sldId id="367"/>
            <p14:sldId id="368"/>
          </p14:sldIdLst>
        </p14:section>
        <p14:section name="Gmailの使い方" id="{B178BBCC-A88B-49F8-9F28-C1F403C8250B}">
          <p14:sldIdLst>
            <p14:sldId id="369"/>
            <p14:sldId id="370"/>
            <p14:sldId id="371"/>
            <p14:sldId id="372"/>
            <p14:sldId id="373"/>
            <p14:sldId id="380"/>
            <p14:sldId id="375"/>
            <p14:sldId id="376"/>
            <p14:sldId id="377"/>
            <p14:sldId id="378"/>
            <p14:sldId id="384"/>
            <p14:sldId id="379"/>
            <p14:sldId id="381"/>
            <p14:sldId id="382"/>
            <p14:sldId id="383"/>
            <p14:sldId id="385"/>
            <p14:sldId id="386"/>
          </p14:sldIdLst>
        </p14:section>
        <p14:section name="メールのマナー" id="{4D364BF4-7DEA-4748-95C5-1A0D2B289A4E}">
          <p14:sldIdLst>
            <p14:sldId id="387"/>
            <p14:sldId id="399"/>
            <p14:sldId id="388"/>
            <p14:sldId id="389"/>
            <p14:sldId id="394"/>
            <p14:sldId id="395"/>
            <p14:sldId id="390"/>
            <p14:sldId id="396"/>
            <p14:sldId id="391"/>
            <p14:sldId id="392"/>
            <p14:sldId id="393"/>
            <p14:sldId id="397"/>
            <p14:sldId id="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3" autoAdjust="0"/>
    <p:restoredTop sz="96619" autoAdjust="0"/>
  </p:normalViewPr>
  <p:slideViewPr>
    <p:cSldViewPr snapToGrid="0" snapToObjects="1">
      <p:cViewPr varScale="1">
        <p:scale>
          <a:sx n="111" d="100"/>
          <a:sy n="111" d="100"/>
        </p:scale>
        <p:origin x="114"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272EC-8893-CD49-B4E3-DE3FECA1EEE7}" type="datetimeFigureOut">
              <a:rPr kumimoji="1" lang="ja-JP" altLang="en-US" smtClean="0"/>
              <a:t>2019/4/25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F4876-1B89-D240-983C-8FA6DDFF7DBD}" type="slidenum">
              <a:rPr kumimoji="1" lang="ja-JP" altLang="en-US" smtClean="0"/>
              <a:t>‹#›</a:t>
            </a:fld>
            <a:endParaRPr kumimoji="1" lang="ja-JP" altLang="en-US"/>
          </a:p>
        </p:txBody>
      </p:sp>
    </p:spTree>
    <p:extLst>
      <p:ext uri="{BB962C8B-B14F-4D97-AF65-F5344CB8AC3E}">
        <p14:creationId xmlns:p14="http://schemas.microsoft.com/office/powerpoint/2010/main" val="13738235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パソコンの基本操作</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a:t>
            </a:fld>
            <a:endParaRPr kumimoji="1" lang="ja-JP" altLang="en-US"/>
          </a:p>
        </p:txBody>
      </p:sp>
    </p:spTree>
    <p:extLst>
      <p:ext uri="{BB962C8B-B14F-4D97-AF65-F5344CB8AC3E}">
        <p14:creationId xmlns:p14="http://schemas.microsoft.com/office/powerpoint/2010/main" val="77436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45</a:t>
            </a:fld>
            <a:endParaRPr kumimoji="1" lang="ja-JP" altLang="en-US"/>
          </a:p>
        </p:txBody>
      </p:sp>
    </p:spTree>
    <p:extLst>
      <p:ext uri="{BB962C8B-B14F-4D97-AF65-F5344CB8AC3E}">
        <p14:creationId xmlns:p14="http://schemas.microsoft.com/office/powerpoint/2010/main" val="271541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a:t>
            </a:fld>
            <a:endParaRPr kumimoji="1" lang="ja-JP" altLang="en-US"/>
          </a:p>
        </p:txBody>
      </p:sp>
    </p:spTree>
    <p:extLst>
      <p:ext uri="{BB962C8B-B14F-4D97-AF65-F5344CB8AC3E}">
        <p14:creationId xmlns:p14="http://schemas.microsoft.com/office/powerpoint/2010/main" val="39018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5</a:t>
            </a:fld>
            <a:endParaRPr kumimoji="1" lang="ja-JP" altLang="en-US"/>
          </a:p>
        </p:txBody>
      </p:sp>
    </p:spTree>
    <p:extLst>
      <p:ext uri="{BB962C8B-B14F-4D97-AF65-F5344CB8AC3E}">
        <p14:creationId xmlns:p14="http://schemas.microsoft.com/office/powerpoint/2010/main" val="332810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これはメールに限らず、相手に何かを伝えるときに必要なもの</a:t>
            </a:r>
            <a:endParaRPr kumimoji="1" lang="en-US" altLang="ja-JP" dirty="0"/>
          </a:p>
          <a:p>
            <a:r>
              <a:rPr kumimoji="1" lang="ja-JP" altLang="en-US" dirty="0"/>
              <a:t>英語だと</a:t>
            </a:r>
            <a:endParaRPr kumimoji="1" lang="en-US" altLang="ja-JP" dirty="0"/>
          </a:p>
          <a:p>
            <a:r>
              <a:rPr kumimoji="1" lang="ja-JP" altLang="en-US" dirty="0"/>
              <a:t>必ず主語が入るように、</a:t>
            </a:r>
            <a:endParaRPr kumimoji="1" lang="en-US" altLang="ja-JP" dirty="0"/>
          </a:p>
          <a:p>
            <a:r>
              <a:rPr kumimoji="1" lang="ja-JP" altLang="en-US" dirty="0"/>
              <a:t>・誰が、何をした</a:t>
            </a:r>
            <a:endParaRPr kumimoji="1" lang="en-US" altLang="ja-JP" dirty="0"/>
          </a:p>
          <a:p>
            <a:r>
              <a:rPr kumimoji="1" lang="ja-JP" altLang="en-US" dirty="0"/>
              <a:t>・誰が、何に対して、何をした</a:t>
            </a:r>
            <a:endParaRPr kumimoji="1" lang="en-US" altLang="ja-JP" dirty="0"/>
          </a:p>
          <a:p>
            <a:r>
              <a:rPr kumimoji="1" lang="ja-JP" altLang="en-US" dirty="0" err="1"/>
              <a:t>のように</a:t>
            </a:r>
            <a:r>
              <a:rPr kumimoji="1" lang="ja-JP" altLang="en-US" dirty="0"/>
              <a:t>伝わる条件がある</a:t>
            </a:r>
            <a:endParaRPr kumimoji="1" lang="en-US" altLang="ja-JP" dirty="0"/>
          </a:p>
          <a:p>
            <a:r>
              <a:rPr kumimoji="1" lang="ja-JP" altLang="en-US" dirty="0"/>
              <a:t>つまり、電話でいきなり「オレだけど」とか言われてもわからん！ということ</a:t>
            </a:r>
            <a:endParaRPr kumimoji="1" lang="en-US" altLang="ja-JP" dirty="0"/>
          </a:p>
          <a:p>
            <a:r>
              <a:rPr kumimoji="1" lang="ja-JP" altLang="en-US" dirty="0"/>
              <a:t>ちゃんと「どこの誰が、誰宛に、何の用事で、どんなメッセージを送るのか」を意識</a:t>
            </a:r>
            <a:endParaRPr kumimoji="1" lang="en-US" altLang="ja-JP" dirty="0"/>
          </a:p>
          <a:p>
            <a:r>
              <a:rPr kumimoji="1" lang="ja-JP" altLang="en-US" dirty="0"/>
              <a:t>これは日常だと省略されがちなので、メールや電話、文章作成では特に注意</a:t>
            </a:r>
            <a:endParaRPr kumimoji="1" lang="en-US" altLang="ja-JP" dirty="0"/>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10</a:t>
            </a:fld>
            <a:endParaRPr kumimoji="1" lang="ja-JP" altLang="en-US"/>
          </a:p>
        </p:txBody>
      </p:sp>
    </p:spTree>
    <p:extLst>
      <p:ext uri="{BB962C8B-B14F-4D97-AF65-F5344CB8AC3E}">
        <p14:creationId xmlns:p14="http://schemas.microsoft.com/office/powerpoint/2010/main" val="338241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利点</a:t>
            </a:r>
            <a:endParaRPr kumimoji="1" lang="en-US" altLang="ja-JP" dirty="0"/>
          </a:p>
          <a:p>
            <a:pPr marL="171450" indent="-171450">
              <a:buFontTx/>
              <a:buChar char="-"/>
            </a:pPr>
            <a:r>
              <a:rPr kumimoji="1" lang="ja-JP" altLang="en-US" dirty="0"/>
              <a:t>インターネットとアカウント名、パスワードが繋がればとこでも使える</a:t>
            </a:r>
            <a:endParaRPr kumimoji="1" lang="en-US" altLang="ja-JP" dirty="0"/>
          </a:p>
          <a:p>
            <a:pPr marL="628650" lvl="1" indent="-171450">
              <a:buFontTx/>
              <a:buChar char="-"/>
            </a:pPr>
            <a:r>
              <a:rPr kumimoji="1" lang="ja-JP" altLang="en-US" dirty="0"/>
              <a:t>言い換えれば誰でも使えるということ</a:t>
            </a:r>
            <a:endParaRPr kumimoji="1" lang="en-US" altLang="ja-JP" dirty="0"/>
          </a:p>
          <a:p>
            <a:pPr marL="628650" lvl="1" indent="-171450">
              <a:buFontTx/>
              <a:buChar char="-"/>
            </a:pPr>
            <a:r>
              <a:rPr kumimoji="1" lang="ja-JP" altLang="en-US" dirty="0"/>
              <a:t>携帯電話の機種変更をしてもアカウント名とパスワードさえあれば使える</a:t>
            </a:r>
            <a:endParaRPr kumimoji="1" lang="en-US" altLang="ja-JP" dirty="0"/>
          </a:p>
          <a:p>
            <a:pPr marL="171450" indent="-171450">
              <a:buFontTx/>
              <a:buChar char="-"/>
            </a:pPr>
            <a:r>
              <a:rPr kumimoji="1" lang="ja-JP" altLang="en-US" dirty="0"/>
              <a:t>接続するアプリを選ばない</a:t>
            </a:r>
            <a:endParaRPr kumimoji="1" lang="en-US" altLang="ja-JP" dirty="0"/>
          </a:p>
          <a:p>
            <a:pPr marL="628650" lvl="1" indent="-171450">
              <a:buFontTx/>
              <a:buChar char="-"/>
            </a:pPr>
            <a:r>
              <a:rPr kumimoji="1" lang="ja-JP" altLang="en-US" dirty="0"/>
              <a:t>メールアプリでもブラウザでも、自作もできる場合もある</a:t>
            </a:r>
            <a:endParaRPr kumimoji="1" lang="en-US" altLang="ja-JP" dirty="0"/>
          </a:p>
          <a:p>
            <a:pPr marL="0" indent="0">
              <a:buFontTx/>
              <a:buNone/>
            </a:pPr>
            <a:r>
              <a:rPr kumimoji="1" lang="ja-JP" altLang="en-US" dirty="0"/>
              <a:t>欠点</a:t>
            </a:r>
            <a:endParaRPr kumimoji="1" lang="en-US" altLang="ja-JP" dirty="0"/>
          </a:p>
          <a:p>
            <a:pPr marL="171450" indent="-171450">
              <a:buFontTx/>
              <a:buChar char="-"/>
            </a:pPr>
            <a:r>
              <a:rPr kumimoji="1" lang="ja-JP" altLang="en-US" dirty="0"/>
              <a:t>アカウント名とパスワードが流出すると悪用されかねない</a:t>
            </a:r>
            <a:endParaRPr kumimoji="1" lang="en-US" altLang="ja-JP" dirty="0"/>
          </a:p>
          <a:p>
            <a:pPr marL="0" indent="0">
              <a:buFontTx/>
              <a:buNone/>
            </a:pPr>
            <a:endParaRPr kumimoji="1" lang="ja-JP" altLang="en-US" dirty="0"/>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18</a:t>
            </a:fld>
            <a:endParaRPr kumimoji="1" lang="ja-JP" altLang="en-US"/>
          </a:p>
        </p:txBody>
      </p:sp>
    </p:spTree>
    <p:extLst>
      <p:ext uri="{BB962C8B-B14F-4D97-AF65-F5344CB8AC3E}">
        <p14:creationId xmlns:p14="http://schemas.microsoft.com/office/powerpoint/2010/main" val="313744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35</a:t>
            </a:fld>
            <a:endParaRPr kumimoji="1" lang="ja-JP" altLang="en-US"/>
          </a:p>
        </p:txBody>
      </p:sp>
    </p:spTree>
    <p:extLst>
      <p:ext uri="{BB962C8B-B14F-4D97-AF65-F5344CB8AC3E}">
        <p14:creationId xmlns:p14="http://schemas.microsoft.com/office/powerpoint/2010/main" val="179878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よくある「コンプライアンス」の問題になる</a:t>
            </a:r>
            <a:endParaRPr kumimoji="1" lang="en-US" altLang="ja-JP" dirty="0"/>
          </a:p>
          <a:p>
            <a:r>
              <a:rPr kumimoji="1" lang="ja-JP" altLang="en-US" dirty="0"/>
              <a:t>「職務時間外でも、企業の不利益になる情報を</a:t>
            </a:r>
            <a:r>
              <a:rPr kumimoji="1" lang="ja-JP" altLang="en-US" dirty="0" err="1"/>
              <a:t>流すの</a:t>
            </a:r>
            <a:r>
              <a:rPr kumimoji="1" lang="ja-JP" altLang="en-US" dirty="0"/>
              <a:t>はやめましょう」ということらしい</a:t>
            </a:r>
            <a:endParaRPr kumimoji="1" lang="en-US" altLang="ja-JP" dirty="0"/>
          </a:p>
          <a:p>
            <a:r>
              <a:rPr kumimoji="1" lang="ja-JP" altLang="en-US" dirty="0"/>
              <a:t>学生諸君の場合は</a:t>
            </a:r>
            <a:endParaRPr kumimoji="1" lang="en-US" altLang="ja-JP" dirty="0"/>
          </a:p>
          <a:p>
            <a:r>
              <a:rPr kumimoji="1" lang="ja-JP" altLang="en-US" dirty="0"/>
              <a:t>「大学の名誉を傷つけるような振る舞いを慎むように」</a:t>
            </a:r>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37</a:t>
            </a:fld>
            <a:endParaRPr kumimoji="1" lang="ja-JP" altLang="en-US"/>
          </a:p>
        </p:txBody>
      </p:sp>
    </p:spTree>
    <p:extLst>
      <p:ext uri="{BB962C8B-B14F-4D97-AF65-F5344CB8AC3E}">
        <p14:creationId xmlns:p14="http://schemas.microsoft.com/office/powerpoint/2010/main" val="220193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「相手を意識する」のはアウトプットにおいてめちゃくちゃ重要なとこ</a:t>
            </a:r>
            <a:endParaRPr kumimoji="1" lang="en-US" altLang="ja-JP" dirty="0"/>
          </a:p>
          <a:p>
            <a:r>
              <a:rPr kumimoji="1" lang="ja-JP" altLang="en-US" dirty="0"/>
              <a:t>今のうちから慣れよう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42</a:t>
            </a:fld>
            <a:endParaRPr kumimoji="1" lang="ja-JP" altLang="en-US"/>
          </a:p>
        </p:txBody>
      </p:sp>
    </p:spTree>
    <p:extLst>
      <p:ext uri="{BB962C8B-B14F-4D97-AF65-F5344CB8AC3E}">
        <p14:creationId xmlns:p14="http://schemas.microsoft.com/office/powerpoint/2010/main" val="427126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一応解説</a:t>
            </a:r>
            <a:endParaRPr kumimoji="1" lang="en-US" altLang="ja-JP" dirty="0"/>
          </a:p>
          <a:p>
            <a:r>
              <a:rPr kumimoji="1" lang="en-US" altLang="ja-JP" dirty="0"/>
              <a:t>professor</a:t>
            </a:r>
            <a:r>
              <a:rPr kumimoji="1" lang="ja-JP" altLang="en-US" dirty="0"/>
              <a:t>とした場合は名字だけでよいが、</a:t>
            </a:r>
            <a:endParaRPr kumimoji="1" lang="en-US" altLang="ja-JP" dirty="0"/>
          </a:p>
          <a:p>
            <a:r>
              <a:rPr kumimoji="1" lang="en-US" altLang="ja-JP" dirty="0"/>
              <a:t>prof.</a:t>
            </a:r>
            <a:r>
              <a:rPr kumimoji="1" lang="ja-JP" altLang="en-US" dirty="0"/>
              <a:t>と略した場合はフルネームがマナーらしい。</a:t>
            </a:r>
            <a:endParaRPr kumimoji="1" lang="en-US" altLang="ja-JP" dirty="0"/>
          </a:p>
          <a:p>
            <a:endParaRPr kumimoji="1" lang="en-US" altLang="ja-JP" dirty="0"/>
          </a:p>
          <a:p>
            <a:r>
              <a:rPr kumimoji="1" lang="ja-JP" altLang="en-US" dirty="0"/>
              <a:t>英語メールの場合も謝辞を最後につける場合が多い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99F4876-1B89-D240-983C-8FA6DDFF7DBD}" type="slidenum">
              <a:rPr kumimoji="1" lang="ja-JP" altLang="en-US" smtClean="0"/>
              <a:t>43</a:t>
            </a:fld>
            <a:endParaRPr kumimoji="1" lang="ja-JP" altLang="en-US"/>
          </a:p>
        </p:txBody>
      </p:sp>
    </p:spTree>
    <p:extLst>
      <p:ext uri="{BB962C8B-B14F-4D97-AF65-F5344CB8AC3E}">
        <p14:creationId xmlns:p14="http://schemas.microsoft.com/office/powerpoint/2010/main" val="2245935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lgn="l" eaLnBrk="1" latinLnBrk="0" hangingPunct="1"/>
            <a:r>
              <a:rPr lang="en-US" altLang="ja-JP"/>
              <a:t>2019/4/25</a:t>
            </a:r>
            <a:endParaRPr lang="en-US">
              <a:solidFill>
                <a:schemeClr val="tx1"/>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C0B181F-CDAB-404C-A660-15C015D83A29}" type="slidenum">
              <a:rPr kumimoji="0" lang="en-US" smtClean="0"/>
              <a:pPr eaLnBrk="1" latinLnBrk="0" hangingPunct="1"/>
              <a:t>‹#›</a:t>
            </a:fld>
            <a:endParaRPr kumimoji="0" lang="en-US">
              <a:solidFill>
                <a:schemeClr val="tx1"/>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299129"/>
            <a:ext cx="6777318" cy="975179"/>
          </a:xfrm>
        </p:spPr>
        <p:txBody>
          <a:bodyPr anchor="t"/>
          <a:lstStyle>
            <a:lvl1pPr algn="ctr">
              <a:defRPr sz="3600">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371600" y="2423952"/>
            <a:ext cx="6400800" cy="692146"/>
          </a:xfrm>
        </p:spPr>
        <p:txBody>
          <a:bodyPr>
            <a:normAutofit/>
          </a:bodyPr>
          <a:lstStyle>
            <a:lvl1pPr marL="0" indent="0" algn="ctr">
              <a:buNone/>
              <a:defRPr sz="2800">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13" name="テキスト プレースホルダー 12"/>
          <p:cNvSpPr>
            <a:spLocks noGrp="1"/>
          </p:cNvSpPr>
          <p:nvPr>
            <p:ph type="body" sz="quarter" idx="13" hasCustomPrompt="1"/>
          </p:nvPr>
        </p:nvSpPr>
        <p:spPr>
          <a:xfrm>
            <a:off x="2155272" y="3869369"/>
            <a:ext cx="4902996" cy="914400"/>
          </a:xfrm>
        </p:spPr>
        <p:txBody>
          <a:bodyPr wrap="none">
            <a:noAutofit/>
          </a:bodyPr>
          <a:lstStyle>
            <a:lvl1pPr marL="0" indent="0">
              <a:buNone/>
              <a:defRPr sz="2000"/>
            </a:lvl1pPr>
          </a:lstStyle>
          <a:p>
            <a:pPr lvl="0"/>
            <a:r>
              <a:rPr kumimoji="1" lang="ja-JP" altLang="en-US" dirty="0"/>
              <a:t>製作者情報</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5" name="Footer Placeholder 4"/>
          <p:cNvSpPr>
            <a:spLocks noGrp="1"/>
          </p:cNvSpPr>
          <p:nvPr>
            <p:ph type="ftr" sz="quarter" idx="11"/>
          </p:nvPr>
        </p:nvSpPr>
        <p:spPr/>
        <p:txBody>
          <a:body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5" name="Footer Placeholder 4"/>
          <p:cNvSpPr>
            <a:spLocks noGrp="1"/>
          </p:cNvSpPr>
          <p:nvPr>
            <p:ph type="ftr" sz="quarter" idx="11"/>
          </p:nvPr>
        </p:nvSpPr>
        <p:spPr/>
        <p:txBody>
          <a:body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798667"/>
            <a:ext cx="7745505" cy="43274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360378" y="6351942"/>
            <a:ext cx="2133600" cy="365125"/>
          </a:xfrm>
        </p:spPr>
        <p:txBody>
          <a:bodyPr/>
          <a:lstStyle/>
          <a:p>
            <a:pPr algn="l" eaLnBrk="1" latinLnBrk="0" hangingPunct="1"/>
            <a:r>
              <a:rPr lang="en-US" altLang="ja-JP"/>
              <a:t>2019/4/25</a:t>
            </a:r>
            <a:endParaRPr lang="en-US">
              <a:solidFill>
                <a:schemeClr val="tx1"/>
              </a:solidFill>
            </a:endParaRPr>
          </a:p>
        </p:txBody>
      </p:sp>
      <p:sp>
        <p:nvSpPr>
          <p:cNvPr id="5" name="Footer Placeholder 4"/>
          <p:cNvSpPr>
            <a:spLocks noGrp="1"/>
          </p:cNvSpPr>
          <p:nvPr>
            <p:ph type="ftr" sz="quarter" idx="11"/>
          </p:nvPr>
        </p:nvSpPr>
        <p:spPr>
          <a:xfrm>
            <a:off x="3124200" y="6351942"/>
            <a:ext cx="2895600" cy="365125"/>
          </a:xfrm>
        </p:spPr>
        <p:txBody>
          <a:bodyPr/>
          <a:lstStyle/>
          <a:p>
            <a:endParaRPr kumimoji="0" lang="en-US">
              <a:solidFill>
                <a:schemeClr val="tx1"/>
              </a:solidFill>
            </a:endParaRPr>
          </a:p>
        </p:txBody>
      </p:sp>
      <p:sp>
        <p:nvSpPr>
          <p:cNvPr id="6" name="Slide Number Placeholder 5"/>
          <p:cNvSpPr>
            <a:spLocks noGrp="1"/>
          </p:cNvSpPr>
          <p:nvPr>
            <p:ph type="sldNum" sz="quarter" idx="12"/>
          </p:nvPr>
        </p:nvSpPr>
        <p:spPr>
          <a:xfrm>
            <a:off x="6639264" y="6351942"/>
            <a:ext cx="2133600" cy="365125"/>
          </a:xfrm>
        </p:spPr>
        <p:txBody>
          <a:bodyPr/>
          <a:lstStyle/>
          <a:p>
            <a:fld id="{4C0B181F-CDAB-404C-A660-15C015D83A29}" type="slidenum">
              <a:rPr kumimoji="0" lang="en-US" smtClean="0"/>
              <a:pPr eaLnBrk="1" latinLnBrk="0" hangingPunct="1"/>
              <a:t>‹#›</a:t>
            </a:fld>
            <a:endParaRPr kumimoji="0" lang="en-US">
              <a:solidFill>
                <a:schemeClr val="tx1"/>
              </a:solidFill>
            </a:endParaRPr>
          </a:p>
        </p:txBody>
      </p:sp>
      <p:sp>
        <p:nvSpPr>
          <p:cNvPr id="11" name="Title 10"/>
          <p:cNvSpPr>
            <a:spLocks noGrp="1"/>
          </p:cNvSpPr>
          <p:nvPr>
            <p:ph type="title"/>
          </p:nvPr>
        </p:nvSpPr>
        <p:spPr>
          <a:xfrm>
            <a:off x="688490" y="245260"/>
            <a:ext cx="7756263" cy="1054250"/>
          </a:xfrm>
        </p:spPr>
        <p:txBody>
          <a:bodyPr/>
          <a:lstStyle>
            <a:lvl1pPr>
              <a:defRPr sz="3600"/>
            </a:lvl1pPr>
          </a:lstStyle>
          <a:p>
            <a:r>
              <a:rPr lang="ja-JP" altLang="en-US" dirty="0"/>
              <a:t>マスター タイトルの書式設定</a:t>
            </a:r>
            <a:endParaRPr lang="en-US" dirty="0"/>
          </a:p>
        </p:txBody>
      </p:sp>
      <p:grpSp>
        <p:nvGrpSpPr>
          <p:cNvPr id="12" name="Group 11"/>
          <p:cNvGrpSpPr/>
          <p:nvPr/>
        </p:nvGrpSpPr>
        <p:grpSpPr>
          <a:xfrm>
            <a:off x="1172584" y="87533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4400" b="0" cap="none" baseline="0">
                <a:solidFill>
                  <a:schemeClr val="tx2"/>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5" name="Footer Placeholder 4"/>
          <p:cNvSpPr>
            <a:spLocks noGrp="1"/>
          </p:cNvSpPr>
          <p:nvPr>
            <p:ph type="ftr" sz="quarter" idx="11"/>
          </p:nvPr>
        </p:nvSpPr>
        <p:spPr/>
        <p:txBody>
          <a:body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
        <p:nvSpPr>
          <p:cNvPr id="12" name="Title 1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8" name="Footer Placeholder 7"/>
          <p:cNvSpPr>
            <a:spLocks noGrp="1"/>
          </p:cNvSpPr>
          <p:nvPr>
            <p:ph type="ftr" sz="quarter" idx="11"/>
          </p:nvPr>
        </p:nvSpPr>
        <p:spPr/>
        <p:txBody>
          <a:bodyPr/>
          <a:lstStyle/>
          <a:p>
            <a:endParaRPr kumimoji="0" lang="en-US">
              <a:solidFill>
                <a:schemeClr val="tx1"/>
              </a:solidFill>
            </a:endParaRPr>
          </a:p>
        </p:txBody>
      </p:sp>
      <p:sp>
        <p:nvSpPr>
          <p:cNvPr id="9" name="Slide Number Placeholder 8"/>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Footer Placeholder 3"/>
          <p:cNvSpPr>
            <a:spLocks noGrp="1"/>
          </p:cNvSpPr>
          <p:nvPr>
            <p:ph type="ftr" sz="quarter" idx="11"/>
          </p:nvPr>
        </p:nvSpPr>
        <p:spPr/>
        <p:txBody>
          <a:bodyPr/>
          <a:lstStyle/>
          <a:p>
            <a:endParaRPr kumimoji="0" lang="en-US">
              <a:solidFill>
                <a:schemeClr val="tx1"/>
              </a:solidFill>
            </a:endParaRPr>
          </a:p>
        </p:txBody>
      </p:sp>
      <p:sp>
        <p:nvSpPr>
          <p:cNvPr id="5" name="Slide Number Placeholder 4"/>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3" name="Footer Placeholder 2"/>
          <p:cNvSpPr>
            <a:spLocks noGrp="1"/>
          </p:cNvSpPr>
          <p:nvPr>
            <p:ph type="ftr" sz="quarter" idx="11"/>
          </p:nvPr>
        </p:nvSpPr>
        <p:spPr/>
        <p:txBody>
          <a:bodyPr/>
          <a:lstStyle/>
          <a:p>
            <a:endParaRPr kumimoji="0" lang="en-US">
              <a:solidFill>
                <a:schemeClr val="tx1"/>
              </a:solidFill>
            </a:endParaRPr>
          </a:p>
        </p:txBody>
      </p:sp>
      <p:sp>
        <p:nvSpPr>
          <p:cNvPr id="4" name="Slide Number Placeholder 3"/>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ja-JP" altLang="en-US"/>
              <a:t>マスター タイトルの書式設定</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ja-JP" altLang="en-US"/>
              <a:t>マスター タイトルの書式設定</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lgn="l" eaLnBrk="1" latinLnBrk="0" hangingPunct="1"/>
            <a:r>
              <a:rPr lang="en-US" altLang="ja-JP"/>
              <a:t>2019/4/25</a:t>
            </a:r>
            <a:endParaRPr lang="en-US">
              <a:solidFill>
                <a:schemeClr val="tx1"/>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0" lang="en-US">
              <a:solidFill>
                <a:schemeClr val="tx1"/>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C0B181F-CDAB-404C-A660-15C015D83A29}" type="slidenum">
              <a:rPr kumimoji="0" lang="en-US" smtClean="0"/>
              <a:pPr eaLnBrk="1" latinLnBrk="0" hangingPunct="1"/>
              <a:t>‹#›</a:t>
            </a:fld>
            <a:endParaRPr kumimoji="0"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0" eaLnBrk="1" latinLnBrk="0" hangingPunct="1">
        <a:spcBef>
          <a:spcPct val="0"/>
        </a:spcBef>
        <a:buNone/>
        <a:defRPr kumimoji="1" sz="44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make_me_new@ml.twcu.ac.jp" TargetMode="External"/><Relationship Id="rId2" Type="http://schemas.openxmlformats.org/officeDocument/2006/relationships/hyperlink" Target="http://www.cis.twcu.ac.jp/cis/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情報処理技法</a:t>
            </a:r>
            <a:r>
              <a:rPr kumimoji="1" lang="en-US" altLang="ja-JP" dirty="0"/>
              <a:t>(</a:t>
            </a:r>
            <a:r>
              <a:rPr kumimoji="1" lang="ja-JP" altLang="en-US" dirty="0"/>
              <a:t>リテラシ</a:t>
            </a:r>
            <a:r>
              <a:rPr kumimoji="1" lang="en-US" altLang="ja-JP" dirty="0"/>
              <a:t>I)</a:t>
            </a:r>
            <a:endParaRPr kumimoji="1" lang="ja-JP" altLang="en-US" dirty="0"/>
          </a:p>
        </p:txBody>
      </p:sp>
      <p:sp>
        <p:nvSpPr>
          <p:cNvPr id="3" name="サブタイトル 2"/>
          <p:cNvSpPr>
            <a:spLocks noGrp="1"/>
          </p:cNvSpPr>
          <p:nvPr>
            <p:ph type="subTitle" idx="1"/>
          </p:nvPr>
        </p:nvSpPr>
        <p:spPr/>
        <p:txBody>
          <a:bodyPr/>
          <a:lstStyle/>
          <a:p>
            <a:r>
              <a:rPr lang="ja-JP" altLang="en-US" dirty="0"/>
              <a:t>第３回：電子メール</a:t>
            </a:r>
          </a:p>
        </p:txBody>
      </p:sp>
      <p:sp>
        <p:nvSpPr>
          <p:cNvPr id="6" name="テキスト プレースホルダー 5"/>
          <p:cNvSpPr>
            <a:spLocks noGrp="1"/>
          </p:cNvSpPr>
          <p:nvPr>
            <p:ph type="body" sz="quarter" idx="13"/>
          </p:nvPr>
        </p:nvSpPr>
        <p:spPr/>
        <p:txBody>
          <a:bodyPr/>
          <a:lstStyle/>
          <a:p>
            <a:r>
              <a:rPr kumimoji="1" lang="ja-JP" altLang="en-US" dirty="0"/>
              <a:t>産業技術大学院大学</a:t>
            </a:r>
            <a:r>
              <a:rPr lang="ja-JP" altLang="en-US" dirty="0"/>
              <a:t> 情報アーキテクチャ専攻</a:t>
            </a:r>
            <a:endParaRPr lang="en-US" altLang="ja-JP" dirty="0"/>
          </a:p>
          <a:p>
            <a:r>
              <a:rPr kumimoji="1" lang="ja-JP" altLang="en-US" dirty="0"/>
              <a:t>助教　　柴田　淳司</a:t>
            </a:r>
          </a:p>
        </p:txBody>
      </p:sp>
      <p:sp>
        <p:nvSpPr>
          <p:cNvPr id="4" name="日付プレースホルダー 3"/>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7" name="スライド番号プレースホルダー 6"/>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a:t>
            </a:fld>
            <a:endParaRPr kumimoji="0" lang="en-US">
              <a:solidFill>
                <a:schemeClr val="tx1"/>
              </a:solidFill>
            </a:endParaRPr>
          </a:p>
        </p:txBody>
      </p:sp>
    </p:spTree>
    <p:extLst>
      <p:ext uri="{BB962C8B-B14F-4D97-AF65-F5344CB8AC3E}">
        <p14:creationId xmlns:p14="http://schemas.microsoft.com/office/powerpoint/2010/main" val="285708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9FECA61-6AA8-4E61-BDD7-F2F18696325F}"/>
              </a:ext>
            </a:extLst>
          </p:cNvPr>
          <p:cNvSpPr>
            <a:spLocks noGrp="1"/>
          </p:cNvSpPr>
          <p:nvPr>
            <p:ph idx="1"/>
          </p:nvPr>
        </p:nvSpPr>
        <p:spPr/>
        <p:txBody>
          <a:bodyPr/>
          <a:lstStyle/>
          <a:p>
            <a:r>
              <a:rPr lang="ja-JP" altLang="en-US" dirty="0"/>
              <a:t>メッセージ</a:t>
            </a:r>
            <a:endParaRPr lang="en-US" altLang="ja-JP" dirty="0"/>
          </a:p>
          <a:p>
            <a:pPr lvl="1"/>
            <a:r>
              <a:rPr lang="ja-JP" altLang="en-US" dirty="0"/>
              <a:t>直訳で伝言</a:t>
            </a:r>
            <a:endParaRPr lang="en-US" altLang="ja-JP" dirty="0"/>
          </a:p>
          <a:p>
            <a:pPr lvl="1"/>
            <a:r>
              <a:rPr lang="ja-JP" altLang="en-US" dirty="0"/>
              <a:t>普段意識しないけど、これだけの情報が必要</a:t>
            </a:r>
          </a:p>
          <a:p>
            <a:endParaRPr kumimoji="1" lang="ja-JP" altLang="en-US" dirty="0"/>
          </a:p>
        </p:txBody>
      </p:sp>
      <p:sp>
        <p:nvSpPr>
          <p:cNvPr id="3" name="日付プレースホルダー 2">
            <a:extLst>
              <a:ext uri="{FF2B5EF4-FFF2-40B4-BE49-F238E27FC236}">
                <a16:creationId xmlns:a16="http://schemas.microsoft.com/office/drawing/2014/main" id="{1B7286F2-3336-4DD7-AAD4-51D79271FEE1}"/>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0440C785-174D-4B15-B75F-900D480284F0}"/>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10</a:t>
            </a:fld>
            <a:endParaRPr kumimoji="0" lang="en-US">
              <a:solidFill>
                <a:schemeClr val="tx1"/>
              </a:solidFill>
            </a:endParaRPr>
          </a:p>
        </p:txBody>
      </p:sp>
      <p:sp>
        <p:nvSpPr>
          <p:cNvPr id="5" name="タイトル 4">
            <a:extLst>
              <a:ext uri="{FF2B5EF4-FFF2-40B4-BE49-F238E27FC236}">
                <a16:creationId xmlns:a16="http://schemas.microsoft.com/office/drawing/2014/main" id="{ACF359FE-ADDF-4528-842D-8E0983DA998F}"/>
              </a:ext>
            </a:extLst>
          </p:cNvPr>
          <p:cNvSpPr>
            <a:spLocks noGrp="1"/>
          </p:cNvSpPr>
          <p:nvPr>
            <p:ph type="title"/>
          </p:nvPr>
        </p:nvSpPr>
        <p:spPr/>
        <p:txBody>
          <a:bodyPr/>
          <a:lstStyle/>
          <a:p>
            <a:r>
              <a:rPr kumimoji="1" lang="ja-JP" altLang="en-US" dirty="0"/>
              <a:t>情報を送るということ</a:t>
            </a:r>
          </a:p>
        </p:txBody>
      </p:sp>
      <p:graphicFrame>
        <p:nvGraphicFramePr>
          <p:cNvPr id="6" name="表 5">
            <a:extLst>
              <a:ext uri="{FF2B5EF4-FFF2-40B4-BE49-F238E27FC236}">
                <a16:creationId xmlns:a16="http://schemas.microsoft.com/office/drawing/2014/main" id="{07BE5641-3EF5-4802-B55D-74F609758D4E}"/>
              </a:ext>
            </a:extLst>
          </p:cNvPr>
          <p:cNvGraphicFramePr>
            <a:graphicFrameLocks noGrp="1"/>
          </p:cNvGraphicFramePr>
          <p:nvPr>
            <p:extLst>
              <p:ext uri="{D42A27DB-BD31-4B8C-83A1-F6EECF244321}">
                <p14:modId xmlns:p14="http://schemas.microsoft.com/office/powerpoint/2010/main" val="3555209075"/>
              </p:ext>
            </p:extLst>
          </p:nvPr>
        </p:nvGraphicFramePr>
        <p:xfrm>
          <a:off x="475068" y="3269690"/>
          <a:ext cx="8183106" cy="2969362"/>
        </p:xfrm>
        <a:graphic>
          <a:graphicData uri="http://schemas.openxmlformats.org/drawingml/2006/table">
            <a:tbl>
              <a:tblPr firstRow="1" bandRow="1"/>
              <a:tblGrid>
                <a:gridCol w="1735810">
                  <a:extLst>
                    <a:ext uri="{9D8B030D-6E8A-4147-A177-3AD203B41FA5}">
                      <a16:colId xmlns:a16="http://schemas.microsoft.com/office/drawing/2014/main" val="4139715953"/>
                    </a:ext>
                  </a:extLst>
                </a:gridCol>
                <a:gridCol w="3192651">
                  <a:extLst>
                    <a:ext uri="{9D8B030D-6E8A-4147-A177-3AD203B41FA5}">
                      <a16:colId xmlns:a16="http://schemas.microsoft.com/office/drawing/2014/main" val="1381459359"/>
                    </a:ext>
                  </a:extLst>
                </a:gridCol>
                <a:gridCol w="3254645">
                  <a:extLst>
                    <a:ext uri="{9D8B030D-6E8A-4147-A177-3AD203B41FA5}">
                      <a16:colId xmlns:a16="http://schemas.microsoft.com/office/drawing/2014/main" val="941261660"/>
                    </a:ext>
                  </a:extLst>
                </a:gridCol>
              </a:tblGrid>
              <a:tr h="370840">
                <a:tc>
                  <a:txBody>
                    <a:bodyPr/>
                    <a:lstStyle/>
                    <a:p>
                      <a:pPr algn="ct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solidFill>
                  </a:tcPr>
                </a:tc>
                <a:tc>
                  <a:txBody>
                    <a:bodyPr/>
                    <a:lstStyle>
                      <a:lvl1pPr marL="0" algn="l" defTabSz="914400" rtl="0" eaLnBrk="1" latinLnBrk="0" hangingPunct="1">
                        <a:defRPr kumimoji="1" sz="1800" b="1" kern="1200">
                          <a:solidFill>
                            <a:schemeClr val="lt1"/>
                          </a:solidFill>
                          <a:latin typeface="Book Antiqua"/>
                        </a:defRPr>
                      </a:lvl1pPr>
                      <a:lvl2pPr marL="457200" algn="l" defTabSz="914400" rtl="0" eaLnBrk="1" latinLnBrk="0" hangingPunct="1">
                        <a:defRPr kumimoji="1" sz="1800" b="1" kern="1200">
                          <a:solidFill>
                            <a:schemeClr val="lt1"/>
                          </a:solidFill>
                          <a:latin typeface="Book Antiqua"/>
                        </a:defRPr>
                      </a:lvl2pPr>
                      <a:lvl3pPr marL="914400" algn="l" defTabSz="914400" rtl="0" eaLnBrk="1" latinLnBrk="0" hangingPunct="1">
                        <a:defRPr kumimoji="1" sz="1800" b="1" kern="1200">
                          <a:solidFill>
                            <a:schemeClr val="lt1"/>
                          </a:solidFill>
                          <a:latin typeface="Book Antiqua"/>
                        </a:defRPr>
                      </a:lvl3pPr>
                      <a:lvl4pPr marL="1371600" algn="l" defTabSz="914400" rtl="0" eaLnBrk="1" latinLnBrk="0" hangingPunct="1">
                        <a:defRPr kumimoji="1" sz="1800" b="1" kern="1200">
                          <a:solidFill>
                            <a:schemeClr val="lt1"/>
                          </a:solidFill>
                          <a:latin typeface="Book Antiqua"/>
                        </a:defRPr>
                      </a:lvl4pPr>
                      <a:lvl5pPr marL="1828800" algn="l" defTabSz="914400" rtl="0" eaLnBrk="1" latinLnBrk="0" hangingPunct="1">
                        <a:defRPr kumimoji="1" sz="1800" b="1" kern="1200">
                          <a:solidFill>
                            <a:schemeClr val="lt1"/>
                          </a:solidFill>
                          <a:latin typeface="Book Antiqua"/>
                        </a:defRPr>
                      </a:lvl5pPr>
                      <a:lvl6pPr marL="2286000" algn="l" defTabSz="914400" rtl="0" eaLnBrk="1" latinLnBrk="0" hangingPunct="1">
                        <a:defRPr kumimoji="1" sz="1800" b="1" kern="1200">
                          <a:solidFill>
                            <a:schemeClr val="lt1"/>
                          </a:solidFill>
                          <a:latin typeface="Book Antiqua"/>
                        </a:defRPr>
                      </a:lvl6pPr>
                      <a:lvl7pPr marL="2743200" algn="l" defTabSz="914400" rtl="0" eaLnBrk="1" latinLnBrk="0" hangingPunct="1">
                        <a:defRPr kumimoji="1" sz="1800" b="1" kern="1200">
                          <a:solidFill>
                            <a:schemeClr val="lt1"/>
                          </a:solidFill>
                          <a:latin typeface="Book Antiqua"/>
                        </a:defRPr>
                      </a:lvl7pPr>
                      <a:lvl8pPr marL="3200400" algn="l" defTabSz="914400" rtl="0" eaLnBrk="1" latinLnBrk="0" hangingPunct="1">
                        <a:defRPr kumimoji="1" sz="1800" b="1" kern="1200">
                          <a:solidFill>
                            <a:schemeClr val="lt1"/>
                          </a:solidFill>
                          <a:latin typeface="Book Antiqua"/>
                        </a:defRPr>
                      </a:lvl8pPr>
                      <a:lvl9pPr marL="3657600" algn="l" defTabSz="914400" rtl="0" eaLnBrk="1" latinLnBrk="0" hangingPunct="1">
                        <a:defRPr kumimoji="1" sz="1800" b="1" kern="1200">
                          <a:solidFill>
                            <a:schemeClr val="lt1"/>
                          </a:solidFill>
                          <a:latin typeface="Book Antiqua"/>
                        </a:defRPr>
                      </a:lvl9pPr>
                    </a:lstStyle>
                    <a:p>
                      <a:pPr algn="ctr"/>
                      <a:r>
                        <a:rPr kumimoji="1" lang="ja-JP" altLang="en-US" dirty="0"/>
                        <a:t>必要な情報</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c>
                  <a:txBody>
                    <a:bodyPr/>
                    <a:lstStyle>
                      <a:lvl1pPr marL="0" algn="l" defTabSz="914400" rtl="0" eaLnBrk="1" latinLnBrk="0" hangingPunct="1">
                        <a:defRPr kumimoji="1" sz="1800" b="1" kern="1200">
                          <a:solidFill>
                            <a:schemeClr val="lt1"/>
                          </a:solidFill>
                          <a:latin typeface="Book Antiqua"/>
                        </a:defRPr>
                      </a:lvl1pPr>
                      <a:lvl2pPr marL="457200" algn="l" defTabSz="914400" rtl="0" eaLnBrk="1" latinLnBrk="0" hangingPunct="1">
                        <a:defRPr kumimoji="1" sz="1800" b="1" kern="1200">
                          <a:solidFill>
                            <a:schemeClr val="lt1"/>
                          </a:solidFill>
                          <a:latin typeface="Book Antiqua"/>
                        </a:defRPr>
                      </a:lvl2pPr>
                      <a:lvl3pPr marL="914400" algn="l" defTabSz="914400" rtl="0" eaLnBrk="1" latinLnBrk="0" hangingPunct="1">
                        <a:defRPr kumimoji="1" sz="1800" b="1" kern="1200">
                          <a:solidFill>
                            <a:schemeClr val="lt1"/>
                          </a:solidFill>
                          <a:latin typeface="Book Antiqua"/>
                        </a:defRPr>
                      </a:lvl3pPr>
                      <a:lvl4pPr marL="1371600" algn="l" defTabSz="914400" rtl="0" eaLnBrk="1" latinLnBrk="0" hangingPunct="1">
                        <a:defRPr kumimoji="1" sz="1800" b="1" kern="1200">
                          <a:solidFill>
                            <a:schemeClr val="lt1"/>
                          </a:solidFill>
                          <a:latin typeface="Book Antiqua"/>
                        </a:defRPr>
                      </a:lvl4pPr>
                      <a:lvl5pPr marL="1828800" algn="l" defTabSz="914400" rtl="0" eaLnBrk="1" latinLnBrk="0" hangingPunct="1">
                        <a:defRPr kumimoji="1" sz="1800" b="1" kern="1200">
                          <a:solidFill>
                            <a:schemeClr val="lt1"/>
                          </a:solidFill>
                          <a:latin typeface="Book Antiqua"/>
                        </a:defRPr>
                      </a:lvl5pPr>
                      <a:lvl6pPr marL="2286000" algn="l" defTabSz="914400" rtl="0" eaLnBrk="1" latinLnBrk="0" hangingPunct="1">
                        <a:defRPr kumimoji="1" sz="1800" b="1" kern="1200">
                          <a:solidFill>
                            <a:schemeClr val="lt1"/>
                          </a:solidFill>
                          <a:latin typeface="Book Antiqua"/>
                        </a:defRPr>
                      </a:lvl6pPr>
                      <a:lvl7pPr marL="2743200" algn="l" defTabSz="914400" rtl="0" eaLnBrk="1" latinLnBrk="0" hangingPunct="1">
                        <a:defRPr kumimoji="1" sz="1800" b="1" kern="1200">
                          <a:solidFill>
                            <a:schemeClr val="lt1"/>
                          </a:solidFill>
                          <a:latin typeface="Book Antiqua"/>
                        </a:defRPr>
                      </a:lvl7pPr>
                      <a:lvl8pPr marL="3200400" algn="l" defTabSz="914400" rtl="0" eaLnBrk="1" latinLnBrk="0" hangingPunct="1">
                        <a:defRPr kumimoji="1" sz="1800" b="1" kern="1200">
                          <a:solidFill>
                            <a:schemeClr val="lt1"/>
                          </a:solidFill>
                          <a:latin typeface="Book Antiqua"/>
                        </a:defRPr>
                      </a:lvl8pPr>
                      <a:lvl9pPr marL="3657600" algn="l" defTabSz="914400" rtl="0" eaLnBrk="1" latinLnBrk="0" hangingPunct="1">
                        <a:defRPr kumimoji="1" sz="1800" b="1" kern="1200">
                          <a:solidFill>
                            <a:schemeClr val="lt1"/>
                          </a:solidFill>
                          <a:latin typeface="Book Antiqua"/>
                        </a:defRPr>
                      </a:lvl9pPr>
                    </a:lstStyle>
                    <a:p>
                      <a:pPr algn="ctr"/>
                      <a:r>
                        <a:rPr kumimoji="1" lang="ja-JP" altLang="en-US"/>
                        <a:t>電子メールでいうところの</a:t>
                      </a: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extLst>
                  <a:ext uri="{0D108BD9-81ED-4DB2-BD59-A6C34878D82A}">
                    <a16:rowId xmlns:a16="http://schemas.microsoft.com/office/drawing/2014/main" val="1807555872"/>
                  </a:ext>
                </a:extLst>
              </a:tr>
              <a:tr h="370840">
                <a:tc rowSpan="3">
                  <a:txBody>
                    <a:bodyPr/>
                    <a:lstStyle/>
                    <a:p>
                      <a:r>
                        <a:rPr kumimoji="1" lang="ja-JP" altLang="en-US"/>
                        <a:t>必須の情報</a:t>
                      </a:r>
                      <a:endParaRPr kumimoji="1" lang="en-US" altLang="ja-JP"/>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b="1" dirty="0"/>
                        <a:t>どこの</a:t>
                      </a:r>
                      <a:endParaRPr kumimoji="1" lang="en-US" altLang="ja-JP" b="1"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dirty="0"/>
                        <a:t>送り元 </a:t>
                      </a:r>
                      <a:r>
                        <a:rPr kumimoji="1" lang="en-US" altLang="ja-JP" dirty="0"/>
                        <a:t>(from)</a:t>
                      </a:r>
                      <a:endParaRPr kumimoji="1" lang="ja-JP" alt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3000645878"/>
                  </a:ext>
                </a:extLst>
              </a:tr>
              <a:tr h="370840">
                <a:tc vMerge="1">
                  <a:txBody>
                    <a:bodyPr/>
                    <a:lstStyle/>
                    <a:p>
                      <a:endParaRPr kumimoji="1" lang="ja-JP" altLang="en-US"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b="1" dirty="0"/>
                        <a:t>誰が</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dirty="0"/>
                        <a:t>宛先 </a:t>
                      </a:r>
                      <a:r>
                        <a:rPr kumimoji="1" lang="en-US" altLang="ja-JP" dirty="0"/>
                        <a:t>(to)</a:t>
                      </a: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extLst>
                  <a:ext uri="{0D108BD9-81ED-4DB2-BD59-A6C34878D82A}">
                    <a16:rowId xmlns:a16="http://schemas.microsoft.com/office/drawing/2014/main" val="559642892"/>
                  </a:ext>
                </a:extLst>
              </a:tr>
              <a:tr h="370840">
                <a:tc vMerge="1">
                  <a:txBody>
                    <a:bodyPr/>
                    <a:lstStyle/>
                    <a:p>
                      <a:endParaRPr kumimoji="1" lang="ja-JP" altLang="en-US"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b="1" dirty="0"/>
                        <a:t>何を</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dirty="0"/>
                        <a:t>本文 </a:t>
                      </a:r>
                      <a:r>
                        <a:rPr kumimoji="1" lang="en-US" altLang="ja-JP" dirty="0"/>
                        <a:t>(body)</a:t>
                      </a: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3010645208"/>
                  </a:ext>
                </a:extLst>
              </a:tr>
              <a:tr h="370840">
                <a:tc rowSpan="4">
                  <a:txBody>
                    <a:bodyPr/>
                    <a:lstStyle/>
                    <a:p>
                      <a:r>
                        <a:rPr kumimoji="1" lang="ja-JP" altLang="en-US"/>
                        <a:t>あれば便利</a:t>
                      </a:r>
                      <a:endParaRPr kumimoji="1" lang="ja-JP" altLang="en-US"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b="1" dirty="0"/>
                        <a:t>要件</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a:t>件名 </a:t>
                      </a:r>
                      <a:r>
                        <a:rPr kumimoji="1" lang="en-US" altLang="ja-JP"/>
                        <a:t>(subject)</a:t>
                      </a: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extLst>
                  <a:ext uri="{0D108BD9-81ED-4DB2-BD59-A6C34878D82A}">
                    <a16:rowId xmlns:a16="http://schemas.microsoft.com/office/drawing/2014/main" val="3925902425"/>
                  </a:ext>
                </a:extLst>
              </a:tr>
              <a:tr h="37348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控え</a:t>
                      </a:r>
                      <a:endParaRPr kumimoji="1" lang="ja-JP" altLang="en-US" b="1"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a:t>写し、</a:t>
                      </a:r>
                      <a:r>
                        <a:rPr kumimoji="1" lang="en-US" altLang="ja-JP"/>
                        <a:t>CC (carbon copy)</a:t>
                      </a: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3170223555"/>
                  </a:ext>
                </a:extLst>
              </a:tr>
              <a:tr h="370840">
                <a:tc vMerge="1">
                  <a:txBody>
                    <a:bodyPr/>
                    <a:lstStyle/>
                    <a:p>
                      <a:endParaRPr kumimoji="1" lang="ja-JP" altLang="en-US"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b="1"/>
                        <a:t>控え</a:t>
                      </a:r>
                      <a:r>
                        <a:rPr kumimoji="1" lang="en-US" altLang="ja-JP" b="1"/>
                        <a:t>(</a:t>
                      </a:r>
                      <a:r>
                        <a:rPr kumimoji="1" lang="ja-JP" altLang="en-US" b="1"/>
                        <a:t>相手に知られたくない</a:t>
                      </a:r>
                      <a:r>
                        <a:rPr kumimoji="1" lang="en-US" altLang="ja-JP" b="1"/>
                        <a:t>)</a:t>
                      </a:r>
                      <a:endParaRPr kumimoji="1" lang="ja-JP" altLang="en-US" b="1"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dirty="0"/>
                        <a:t>写し、</a:t>
                      </a:r>
                      <a:r>
                        <a:rPr kumimoji="1" lang="en-US" altLang="ja-JP" dirty="0"/>
                        <a:t>BCC (blind CC)</a:t>
                      </a: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extLst>
                  <a:ext uri="{0D108BD9-81ED-4DB2-BD59-A6C34878D82A}">
                    <a16:rowId xmlns:a16="http://schemas.microsoft.com/office/drawing/2014/main" val="3630167100"/>
                  </a:ext>
                </a:extLst>
              </a:tr>
              <a:tr h="370840">
                <a:tc vMerge="1">
                  <a:txBody>
                    <a:bodyPr/>
                    <a:lstStyle/>
                    <a:p>
                      <a:endParaRPr kumimoji="1" lang="ja-JP" altLang="en-US"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b="1"/>
                        <a:t>おまけ</a:t>
                      </a:r>
                      <a:endParaRPr kumimoji="1" lang="ja-JP" altLang="en-US" b="1"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dirty="0"/>
                        <a:t>添付 </a:t>
                      </a:r>
                      <a:r>
                        <a:rPr kumimoji="1" lang="en-US" altLang="ja-JP" dirty="0"/>
                        <a:t>(attachment)</a:t>
                      </a:r>
                      <a:endParaRPr kumimoji="1" lang="ja-JP" alt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1878692023"/>
                  </a:ext>
                </a:extLst>
              </a:tr>
            </a:tbl>
          </a:graphicData>
        </a:graphic>
      </p:graphicFrame>
    </p:spTree>
    <p:extLst>
      <p:ext uri="{BB962C8B-B14F-4D97-AF65-F5344CB8AC3E}">
        <p14:creationId xmlns:p14="http://schemas.microsoft.com/office/powerpoint/2010/main" val="9331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0FDBEA4D-A7E9-422F-A793-F1B39FBABD8B}"/>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0E11D318-85E1-4718-AFEE-874C386813C8}"/>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11</a:t>
            </a:fld>
            <a:endParaRPr kumimoji="0" lang="en-US">
              <a:solidFill>
                <a:schemeClr val="tx1"/>
              </a:solidFill>
            </a:endParaRPr>
          </a:p>
        </p:txBody>
      </p:sp>
      <p:sp>
        <p:nvSpPr>
          <p:cNvPr id="5" name="タイトル 4">
            <a:extLst>
              <a:ext uri="{FF2B5EF4-FFF2-40B4-BE49-F238E27FC236}">
                <a16:creationId xmlns:a16="http://schemas.microsoft.com/office/drawing/2014/main" id="{5907B779-4904-4D56-AF68-6E3FC6A5C006}"/>
              </a:ext>
            </a:extLst>
          </p:cNvPr>
          <p:cNvSpPr>
            <a:spLocks noGrp="1"/>
          </p:cNvSpPr>
          <p:nvPr>
            <p:ph type="title"/>
          </p:nvPr>
        </p:nvSpPr>
        <p:spPr/>
        <p:txBody>
          <a:bodyPr/>
          <a:lstStyle/>
          <a:p>
            <a:r>
              <a:rPr kumimoji="1" lang="ja-JP" altLang="en-US" dirty="0"/>
              <a:t>郵便物の場合</a:t>
            </a:r>
          </a:p>
        </p:txBody>
      </p:sp>
      <p:pic>
        <p:nvPicPr>
          <p:cNvPr id="22" name="図 21">
            <a:extLst>
              <a:ext uri="{FF2B5EF4-FFF2-40B4-BE49-F238E27FC236}">
                <a16:creationId xmlns:a16="http://schemas.microsoft.com/office/drawing/2014/main" id="{DBB0BECE-2CE5-47F7-8F97-1E595EC75CF8}"/>
              </a:ext>
            </a:extLst>
          </p:cNvPr>
          <p:cNvPicPr>
            <a:picLocks noChangeAspect="1"/>
          </p:cNvPicPr>
          <p:nvPr/>
        </p:nvPicPr>
        <p:blipFill>
          <a:blip r:embed="rId2"/>
          <a:stretch>
            <a:fillRect/>
          </a:stretch>
        </p:blipFill>
        <p:spPr>
          <a:xfrm>
            <a:off x="0" y="1838028"/>
            <a:ext cx="9144000" cy="3181944"/>
          </a:xfrm>
          <a:prstGeom prst="rect">
            <a:avLst/>
          </a:prstGeom>
        </p:spPr>
      </p:pic>
    </p:spTree>
    <p:extLst>
      <p:ext uri="{BB962C8B-B14F-4D97-AF65-F5344CB8AC3E}">
        <p14:creationId xmlns:p14="http://schemas.microsoft.com/office/powerpoint/2010/main" val="22898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37003FB6-159B-4656-A0D9-22EE6E8E5DC9}"/>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E853EA3B-329B-403D-803D-CB042429BA49}"/>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12</a:t>
            </a:fld>
            <a:endParaRPr kumimoji="0" lang="en-US">
              <a:solidFill>
                <a:schemeClr val="tx1"/>
              </a:solidFill>
            </a:endParaRPr>
          </a:p>
        </p:txBody>
      </p:sp>
      <p:sp>
        <p:nvSpPr>
          <p:cNvPr id="5" name="タイトル 4">
            <a:extLst>
              <a:ext uri="{FF2B5EF4-FFF2-40B4-BE49-F238E27FC236}">
                <a16:creationId xmlns:a16="http://schemas.microsoft.com/office/drawing/2014/main" id="{2F65F421-E47D-44AB-B3C6-A0B32DD2A066}"/>
              </a:ext>
            </a:extLst>
          </p:cNvPr>
          <p:cNvSpPr>
            <a:spLocks noGrp="1"/>
          </p:cNvSpPr>
          <p:nvPr>
            <p:ph type="title"/>
          </p:nvPr>
        </p:nvSpPr>
        <p:spPr/>
        <p:txBody>
          <a:bodyPr/>
          <a:lstStyle/>
          <a:p>
            <a:r>
              <a:rPr kumimoji="1" lang="ja-JP" altLang="en-US" dirty="0"/>
              <a:t>メールの場合</a:t>
            </a:r>
          </a:p>
        </p:txBody>
      </p:sp>
      <p:pic>
        <p:nvPicPr>
          <p:cNvPr id="6" name="図 5">
            <a:extLst>
              <a:ext uri="{FF2B5EF4-FFF2-40B4-BE49-F238E27FC236}">
                <a16:creationId xmlns:a16="http://schemas.microsoft.com/office/drawing/2014/main" id="{4BF28C64-D6BE-432B-8385-E1CB6194B471}"/>
              </a:ext>
            </a:extLst>
          </p:cNvPr>
          <p:cNvPicPr>
            <a:picLocks noChangeAspect="1"/>
          </p:cNvPicPr>
          <p:nvPr/>
        </p:nvPicPr>
        <p:blipFill>
          <a:blip r:embed="rId2"/>
          <a:stretch>
            <a:fillRect/>
          </a:stretch>
        </p:blipFill>
        <p:spPr>
          <a:xfrm>
            <a:off x="0" y="1978407"/>
            <a:ext cx="9144000" cy="2901185"/>
          </a:xfrm>
          <a:prstGeom prst="rect">
            <a:avLst/>
          </a:prstGeom>
        </p:spPr>
      </p:pic>
      <p:sp>
        <p:nvSpPr>
          <p:cNvPr id="7" name="正方形/長方形 6">
            <a:extLst>
              <a:ext uri="{FF2B5EF4-FFF2-40B4-BE49-F238E27FC236}">
                <a16:creationId xmlns:a16="http://schemas.microsoft.com/office/drawing/2014/main" id="{BFE18872-C5EF-4B92-9885-0BD2AA0106B8}"/>
              </a:ext>
            </a:extLst>
          </p:cNvPr>
          <p:cNvSpPr/>
          <p:nvPr/>
        </p:nvSpPr>
        <p:spPr>
          <a:xfrm>
            <a:off x="1889641" y="5308498"/>
            <a:ext cx="5353960" cy="614538"/>
          </a:xfrm>
          <a:prstGeom prst="rect">
            <a:avLst/>
          </a:prstGeom>
          <a:solidFill>
            <a:schemeClr val="bg1"/>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6B0920"/>
                </a:solidFill>
              </a:rPr>
              <a:t>郵便とほぼ変わらない仕組み</a:t>
            </a:r>
            <a:endParaRPr kumimoji="1" lang="ja-JP" altLang="en-US" sz="2800" b="1" dirty="0">
              <a:solidFill>
                <a:srgbClr val="6B0920"/>
              </a:solidFill>
            </a:endParaRPr>
          </a:p>
        </p:txBody>
      </p:sp>
    </p:spTree>
    <p:extLst>
      <p:ext uri="{BB962C8B-B14F-4D97-AF65-F5344CB8AC3E}">
        <p14:creationId xmlns:p14="http://schemas.microsoft.com/office/powerpoint/2010/main" val="404520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A7FAEB58-763D-47A4-8427-0D60681B3958}"/>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2493BFD-23A1-41A2-B062-2DE2881CF93D}"/>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13</a:t>
            </a:fld>
            <a:endParaRPr kumimoji="0" lang="en-US">
              <a:solidFill>
                <a:schemeClr val="tx1"/>
              </a:solidFill>
            </a:endParaRPr>
          </a:p>
        </p:txBody>
      </p:sp>
      <p:sp>
        <p:nvSpPr>
          <p:cNvPr id="5" name="タイトル 4">
            <a:extLst>
              <a:ext uri="{FF2B5EF4-FFF2-40B4-BE49-F238E27FC236}">
                <a16:creationId xmlns:a16="http://schemas.microsoft.com/office/drawing/2014/main" id="{08155D7D-3A73-44A6-BB2A-7B885C940904}"/>
              </a:ext>
            </a:extLst>
          </p:cNvPr>
          <p:cNvSpPr>
            <a:spLocks noGrp="1"/>
          </p:cNvSpPr>
          <p:nvPr>
            <p:ph type="title"/>
          </p:nvPr>
        </p:nvSpPr>
        <p:spPr/>
        <p:txBody>
          <a:bodyPr/>
          <a:lstStyle/>
          <a:p>
            <a:r>
              <a:rPr kumimoji="1" lang="ja-JP" altLang="en-US" dirty="0"/>
              <a:t>もうちょっと詳しく考える</a:t>
            </a:r>
          </a:p>
        </p:txBody>
      </p:sp>
      <p:pic>
        <p:nvPicPr>
          <p:cNvPr id="7" name="図 6">
            <a:extLst>
              <a:ext uri="{FF2B5EF4-FFF2-40B4-BE49-F238E27FC236}">
                <a16:creationId xmlns:a16="http://schemas.microsoft.com/office/drawing/2014/main" id="{296F79E1-A26B-432C-AF5C-D58F919948A5}"/>
              </a:ext>
            </a:extLst>
          </p:cNvPr>
          <p:cNvPicPr>
            <a:picLocks noChangeAspect="1"/>
          </p:cNvPicPr>
          <p:nvPr/>
        </p:nvPicPr>
        <p:blipFill>
          <a:blip r:embed="rId2"/>
          <a:stretch>
            <a:fillRect/>
          </a:stretch>
        </p:blipFill>
        <p:spPr>
          <a:xfrm>
            <a:off x="0" y="1904057"/>
            <a:ext cx="9144000" cy="3049886"/>
          </a:xfrm>
          <a:prstGeom prst="rect">
            <a:avLst/>
          </a:prstGeom>
        </p:spPr>
      </p:pic>
      <p:cxnSp>
        <p:nvCxnSpPr>
          <p:cNvPr id="8" name="直線コネクタ 7">
            <a:extLst>
              <a:ext uri="{FF2B5EF4-FFF2-40B4-BE49-F238E27FC236}">
                <a16:creationId xmlns:a16="http://schemas.microsoft.com/office/drawing/2014/main" id="{3BF1B94D-1D0F-448B-9A95-D59CDA162DD5}"/>
              </a:ext>
            </a:extLst>
          </p:cNvPr>
          <p:cNvCxnSpPr/>
          <p:nvPr/>
        </p:nvCxnSpPr>
        <p:spPr>
          <a:xfrm>
            <a:off x="4569119" y="1670524"/>
            <a:ext cx="30600" cy="418581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
        <p:nvSpPr>
          <p:cNvPr id="9" name="角丸四角形吹き出し 12">
            <a:extLst>
              <a:ext uri="{FF2B5EF4-FFF2-40B4-BE49-F238E27FC236}">
                <a16:creationId xmlns:a16="http://schemas.microsoft.com/office/drawing/2014/main" id="{B3DCB039-33F4-4F9D-A9EB-8C355DB155FB}"/>
              </a:ext>
            </a:extLst>
          </p:cNvPr>
          <p:cNvSpPr/>
          <p:nvPr/>
        </p:nvSpPr>
        <p:spPr>
          <a:xfrm>
            <a:off x="1734745" y="4569940"/>
            <a:ext cx="2352677" cy="1547101"/>
          </a:xfrm>
          <a:prstGeom prst="wedgeRoundRectCallout">
            <a:avLst>
              <a:gd name="adj1" fmla="val -56633"/>
              <a:gd name="adj2" fmla="val -35611"/>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①メールの送信</a:t>
            </a:r>
            <a:endParaRPr kumimoji="0" lang="en-US" altLang="ja-JP"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effectLst/>
                <a:uLnTx/>
                <a:uFillTx/>
                <a:latin typeface="Book Antiqua"/>
                <a:ea typeface="HGS明朝E" panose="02020900000000000000" pitchFamily="18" charset="-128"/>
                <a:cs typeface="+mn-cs"/>
              </a:rPr>
              <a:t>自分のサーバに</a:t>
            </a:r>
            <a:endParaRPr kumimoji="0" lang="en-US" altLang="ja-JP" sz="1800" b="1" i="0" u="none" strike="noStrike" kern="0" cap="none" spc="0" normalizeH="0" baseline="0" noProof="0" dirty="0">
              <a:ln>
                <a:noFill/>
              </a:ln>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effectLst/>
                <a:uLnTx/>
                <a:uFillTx/>
                <a:latin typeface="Book Antiqua"/>
                <a:ea typeface="HGS明朝E" panose="02020900000000000000" pitchFamily="18" charset="-128"/>
                <a:cs typeface="+mn-cs"/>
              </a:rPr>
              <a:t>メールを上げる</a:t>
            </a:r>
            <a:endParaRPr kumimoji="0" lang="en-US" altLang="ja-JP" sz="1800" b="1" i="0" u="none" strike="noStrike" kern="0" cap="none" spc="0" normalizeH="0" baseline="0" noProof="0" dirty="0">
              <a:ln>
                <a:noFill/>
              </a:ln>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6B0920"/>
                </a:solidFill>
                <a:effectLst/>
                <a:uLnTx/>
                <a:uFillTx/>
                <a:latin typeface="Book Antiqua"/>
                <a:ea typeface="HGS明朝E" panose="02020900000000000000" pitchFamily="18" charset="-128"/>
                <a:cs typeface="+mn-cs"/>
              </a:rPr>
              <a:t>≠相手に届いた</a:t>
            </a:r>
            <a:endParaRPr kumimoji="0" lang="ja-JP" altLang="en-US" sz="1800" b="1" i="0" u="none" strike="noStrike" kern="0" cap="none" spc="0" normalizeH="0" baseline="0" noProof="0" dirty="0">
              <a:ln>
                <a:noFill/>
              </a:ln>
              <a:solidFill>
                <a:srgbClr val="6B0920"/>
              </a:solidFill>
              <a:effectLst/>
              <a:uLnTx/>
              <a:uFillTx/>
              <a:latin typeface="Book Antiqua"/>
              <a:ea typeface="HGS明朝E" panose="02020900000000000000" pitchFamily="18" charset="-128"/>
              <a:cs typeface="+mn-cs"/>
            </a:endParaRPr>
          </a:p>
        </p:txBody>
      </p:sp>
      <p:sp>
        <p:nvSpPr>
          <p:cNvPr id="10" name="角丸四角形吹き出し 12">
            <a:extLst>
              <a:ext uri="{FF2B5EF4-FFF2-40B4-BE49-F238E27FC236}">
                <a16:creationId xmlns:a16="http://schemas.microsoft.com/office/drawing/2014/main" id="{5861A90C-7A28-4E4F-99CE-C19ACAA03AF4}"/>
              </a:ext>
            </a:extLst>
          </p:cNvPr>
          <p:cNvSpPr/>
          <p:nvPr/>
        </p:nvSpPr>
        <p:spPr>
          <a:xfrm>
            <a:off x="1734745" y="1468099"/>
            <a:ext cx="2451222" cy="539143"/>
          </a:xfrm>
          <a:prstGeom prst="wedgeRoundRectCallout">
            <a:avLst>
              <a:gd name="adj1" fmla="val 23791"/>
              <a:gd name="adj2" fmla="val 109611"/>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②相手のサーバに転送</a:t>
            </a:r>
          </a:p>
        </p:txBody>
      </p:sp>
      <p:sp>
        <p:nvSpPr>
          <p:cNvPr id="11" name="角丸四角形吹き出し 12">
            <a:extLst>
              <a:ext uri="{FF2B5EF4-FFF2-40B4-BE49-F238E27FC236}">
                <a16:creationId xmlns:a16="http://schemas.microsoft.com/office/drawing/2014/main" id="{86AB7FA5-D8F4-4782-A005-803A9C4CEEF1}"/>
              </a:ext>
            </a:extLst>
          </p:cNvPr>
          <p:cNvSpPr/>
          <p:nvPr/>
        </p:nvSpPr>
        <p:spPr>
          <a:xfrm>
            <a:off x="6246448" y="1588695"/>
            <a:ext cx="2526416" cy="676101"/>
          </a:xfrm>
          <a:prstGeom prst="wedgeRoundRectCallout">
            <a:avLst>
              <a:gd name="adj1" fmla="val -58312"/>
              <a:gd name="adj2" fmla="val 29989"/>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③届いたメールを保存</a:t>
            </a:r>
          </a:p>
        </p:txBody>
      </p:sp>
      <p:sp>
        <p:nvSpPr>
          <p:cNvPr id="12" name="角丸四角形吹き出し 12">
            <a:extLst>
              <a:ext uri="{FF2B5EF4-FFF2-40B4-BE49-F238E27FC236}">
                <a16:creationId xmlns:a16="http://schemas.microsoft.com/office/drawing/2014/main" id="{E72C1FA8-D742-4A34-A666-BD0DC17F271B}"/>
              </a:ext>
            </a:extLst>
          </p:cNvPr>
          <p:cNvSpPr/>
          <p:nvPr/>
        </p:nvSpPr>
        <p:spPr>
          <a:xfrm>
            <a:off x="5070211" y="4801685"/>
            <a:ext cx="3521585" cy="1231856"/>
          </a:xfrm>
          <a:prstGeom prst="wedgeRoundRectCallout">
            <a:avLst>
              <a:gd name="adj1" fmla="val 57137"/>
              <a:gd name="adj2" fmla="val -40118"/>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kern="0" dirty="0">
                <a:solidFill>
                  <a:prstClr val="black"/>
                </a:solidFill>
                <a:latin typeface="Book Antiqua"/>
                <a:ea typeface="HGS明朝E" panose="02020900000000000000" pitchFamily="18" charset="-128"/>
              </a:rPr>
              <a:t>④受信</a:t>
            </a:r>
            <a:endParaRPr kumimoji="0" lang="en-US" altLang="ja-JP" kern="0" dirty="0">
              <a:solidFill>
                <a:prstClr val="black"/>
              </a:solidFill>
              <a:latin typeface="Book Antiqua"/>
              <a:ea typeface="HGS明朝E" panose="02020900000000000000" pitchFamily="18" charset="-128"/>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kern="0" dirty="0">
                <a:solidFill>
                  <a:prstClr val="black"/>
                </a:solidFill>
                <a:latin typeface="Book Antiqua"/>
                <a:ea typeface="HGS明朝E" panose="02020900000000000000" pitchFamily="18" charset="-128"/>
              </a:rPr>
              <a:t>定期的に確認</a:t>
            </a:r>
            <a:endParaRPr kumimoji="0" lang="en-US" altLang="ja-JP"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effectLst/>
                <a:uLnTx/>
                <a:uFillTx/>
                <a:latin typeface="Book Antiqua"/>
                <a:ea typeface="HGS明朝E" panose="02020900000000000000" pitchFamily="18" charset="-128"/>
                <a:cs typeface="+mn-cs"/>
              </a:rPr>
              <a:t>メールが</a:t>
            </a:r>
            <a:r>
              <a:rPr kumimoji="0" lang="ja-JP" altLang="en-US" b="1" kern="0" dirty="0">
                <a:latin typeface="Book Antiqua"/>
                <a:ea typeface="HGS明朝E" panose="02020900000000000000" pitchFamily="18" charset="-128"/>
              </a:rPr>
              <a:t>あったらダウンロード</a:t>
            </a:r>
            <a:endParaRPr kumimoji="0" lang="en-US" altLang="ja-JP" sz="1800" b="1" i="0" u="none" strike="noStrike" kern="0" cap="none" spc="0" normalizeH="0" baseline="0" noProof="0" dirty="0">
              <a:ln>
                <a:noFill/>
              </a:ln>
              <a:effectLst/>
              <a:uLnTx/>
              <a:uFillTx/>
              <a:latin typeface="Book Antiqua"/>
              <a:ea typeface="HGS明朝E" panose="02020900000000000000" pitchFamily="18" charset="-128"/>
              <a:cs typeface="+mn-cs"/>
            </a:endParaRPr>
          </a:p>
        </p:txBody>
      </p:sp>
    </p:spTree>
    <p:extLst>
      <p:ext uri="{BB962C8B-B14F-4D97-AF65-F5344CB8AC3E}">
        <p14:creationId xmlns:p14="http://schemas.microsoft.com/office/powerpoint/2010/main" val="8330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44E2FF2-90E5-4EF0-9E2B-693176A7F18D}"/>
              </a:ext>
            </a:extLst>
          </p:cNvPr>
          <p:cNvSpPr>
            <a:spLocks noGrp="1"/>
          </p:cNvSpPr>
          <p:nvPr>
            <p:ph idx="1"/>
          </p:nvPr>
        </p:nvSpPr>
        <p:spPr>
          <a:xfrm>
            <a:off x="699247" y="4324662"/>
            <a:ext cx="7745505" cy="1801500"/>
          </a:xfrm>
        </p:spPr>
        <p:txBody>
          <a:bodyPr>
            <a:normAutofit fontScale="92500" lnSpcReduction="10000"/>
          </a:bodyPr>
          <a:lstStyle/>
          <a:p>
            <a:r>
              <a:rPr lang="ja-JP" altLang="en-US" dirty="0"/>
              <a:t>アドレス</a:t>
            </a:r>
            <a:r>
              <a:rPr lang="en-US" altLang="ja-JP" dirty="0"/>
              <a:t>(</a:t>
            </a:r>
            <a:r>
              <a:rPr lang="ja-JP" altLang="en-US" dirty="0"/>
              <a:t>住所</a:t>
            </a:r>
            <a:r>
              <a:rPr lang="en-US" altLang="ja-JP" dirty="0"/>
              <a:t>)</a:t>
            </a:r>
            <a:r>
              <a:rPr lang="ja-JP" altLang="en-US" dirty="0"/>
              <a:t>：</a:t>
            </a:r>
            <a:r>
              <a:rPr lang="en-US" altLang="ja-JP" dirty="0"/>
              <a:t>cis.twcu.ac.jp</a:t>
            </a:r>
          </a:p>
          <a:p>
            <a:pPr lvl="1"/>
            <a:r>
              <a:rPr lang="en-US" altLang="ja-JP" dirty="0"/>
              <a:t>.</a:t>
            </a:r>
            <a:r>
              <a:rPr lang="ja-JP" altLang="en-US" dirty="0"/>
              <a:t>で区切って詳細情報を載せるのが常</a:t>
            </a:r>
            <a:r>
              <a:rPr lang="en-US" altLang="ja-JP" dirty="0"/>
              <a:t>(japan</a:t>
            </a:r>
            <a:r>
              <a:rPr lang="ja-JP" altLang="en-US" dirty="0"/>
              <a:t>の</a:t>
            </a:r>
            <a:r>
              <a:rPr lang="en-US" altLang="ja-JP" dirty="0"/>
              <a:t>academy</a:t>
            </a:r>
            <a:r>
              <a:rPr lang="ja-JP" altLang="en-US" dirty="0"/>
              <a:t>の</a:t>
            </a:r>
            <a:r>
              <a:rPr lang="en-US" altLang="ja-JP" dirty="0" err="1"/>
              <a:t>twcu</a:t>
            </a:r>
            <a:r>
              <a:rPr lang="ja-JP" altLang="en-US" dirty="0"/>
              <a:t>の</a:t>
            </a:r>
            <a:r>
              <a:rPr lang="en-US" altLang="ja-JP" dirty="0"/>
              <a:t>cis)</a:t>
            </a:r>
          </a:p>
          <a:p>
            <a:r>
              <a:rPr lang="ja-JP" altLang="en-US" dirty="0"/>
              <a:t>アカウント名</a:t>
            </a:r>
            <a:r>
              <a:rPr lang="en-US" altLang="ja-JP" dirty="0"/>
              <a:t>(</a:t>
            </a:r>
            <a:r>
              <a:rPr lang="ja-JP" altLang="en-US" dirty="0"/>
              <a:t>住民名</a:t>
            </a:r>
            <a:r>
              <a:rPr lang="en-US" altLang="ja-JP" dirty="0"/>
              <a:t>)</a:t>
            </a:r>
            <a:r>
              <a:rPr lang="ja-JP" altLang="en-US" dirty="0"/>
              <a:t>：</a:t>
            </a:r>
            <a:r>
              <a:rPr lang="en-US" altLang="ja-JP" dirty="0"/>
              <a:t>teacher</a:t>
            </a:r>
          </a:p>
          <a:p>
            <a:pPr lvl="1"/>
            <a:r>
              <a:rPr lang="ja-JP" altLang="en-US" dirty="0"/>
              <a:t>英数と一部の記号のみ</a:t>
            </a:r>
            <a:r>
              <a:rPr lang="en-US" altLang="ja-JP" dirty="0"/>
              <a:t>(.\/'</a:t>
            </a:r>
            <a:r>
              <a:rPr lang="ja-JP" altLang="en-US" dirty="0"/>
              <a:t>などの記号は一般的ではない</a:t>
            </a:r>
            <a:r>
              <a:rPr lang="en-US" altLang="ja-JP" dirty="0"/>
              <a:t>)</a:t>
            </a:r>
            <a:endParaRPr lang="ja-JP" altLang="en-US" dirty="0"/>
          </a:p>
        </p:txBody>
      </p:sp>
      <p:sp>
        <p:nvSpPr>
          <p:cNvPr id="3" name="日付プレースホルダー 2">
            <a:extLst>
              <a:ext uri="{FF2B5EF4-FFF2-40B4-BE49-F238E27FC236}">
                <a16:creationId xmlns:a16="http://schemas.microsoft.com/office/drawing/2014/main" id="{9E937182-1B12-4ED3-9BF8-C0F1A478A164}"/>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27F7028C-B534-43BE-8D8B-901259D530CA}"/>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14</a:t>
            </a:fld>
            <a:endParaRPr kumimoji="0" lang="en-US">
              <a:solidFill>
                <a:schemeClr val="tx1"/>
              </a:solidFill>
            </a:endParaRPr>
          </a:p>
        </p:txBody>
      </p:sp>
      <p:sp>
        <p:nvSpPr>
          <p:cNvPr id="5" name="タイトル 4">
            <a:extLst>
              <a:ext uri="{FF2B5EF4-FFF2-40B4-BE49-F238E27FC236}">
                <a16:creationId xmlns:a16="http://schemas.microsoft.com/office/drawing/2014/main" id="{AAB32E28-D90E-4399-8F63-9FA2ACD9C0B6}"/>
              </a:ext>
            </a:extLst>
          </p:cNvPr>
          <p:cNvSpPr>
            <a:spLocks noGrp="1"/>
          </p:cNvSpPr>
          <p:nvPr>
            <p:ph type="title"/>
          </p:nvPr>
        </p:nvSpPr>
        <p:spPr/>
        <p:txBody>
          <a:bodyPr/>
          <a:lstStyle/>
          <a:p>
            <a:r>
              <a:rPr lang="ja-JP" altLang="en-US" dirty="0"/>
              <a:t>メールアドレス</a:t>
            </a:r>
            <a:endParaRPr kumimoji="1" lang="ja-JP" altLang="en-US" dirty="0"/>
          </a:p>
        </p:txBody>
      </p:sp>
      <p:sp>
        <p:nvSpPr>
          <p:cNvPr id="6" name="正方形/長方形 5">
            <a:extLst>
              <a:ext uri="{FF2B5EF4-FFF2-40B4-BE49-F238E27FC236}">
                <a16:creationId xmlns:a16="http://schemas.microsoft.com/office/drawing/2014/main" id="{39D44A39-C0A0-4746-811E-74844A570B62}"/>
              </a:ext>
            </a:extLst>
          </p:cNvPr>
          <p:cNvSpPr/>
          <p:nvPr/>
        </p:nvSpPr>
        <p:spPr>
          <a:xfrm>
            <a:off x="1500535" y="2971800"/>
            <a:ext cx="631615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t>teacher</a:t>
            </a:r>
            <a:r>
              <a:rPr kumimoji="1" lang="en-US" altLang="ja-JP" sz="3200" dirty="0"/>
              <a:t>@</a:t>
            </a:r>
            <a:r>
              <a:rPr kumimoji="1" lang="en-US" altLang="ja-JP" sz="3200" b="1" dirty="0"/>
              <a:t>cis.twcu.ac.jp</a:t>
            </a:r>
            <a:endParaRPr kumimoji="1" lang="ja-JP" altLang="en-US" sz="3200" b="1" dirty="0"/>
          </a:p>
        </p:txBody>
      </p:sp>
      <p:sp>
        <p:nvSpPr>
          <p:cNvPr id="7" name="角丸四角形吹き出し 6">
            <a:extLst>
              <a:ext uri="{FF2B5EF4-FFF2-40B4-BE49-F238E27FC236}">
                <a16:creationId xmlns:a16="http://schemas.microsoft.com/office/drawing/2014/main" id="{7CEC1910-F33E-41E3-B754-B3C320BB6EE6}"/>
              </a:ext>
            </a:extLst>
          </p:cNvPr>
          <p:cNvSpPr/>
          <p:nvPr/>
        </p:nvSpPr>
        <p:spPr>
          <a:xfrm>
            <a:off x="4377288" y="1798810"/>
            <a:ext cx="3817350" cy="940636"/>
          </a:xfrm>
          <a:prstGeom prst="wedgeRoundRectCallout">
            <a:avLst>
              <a:gd name="adj1" fmla="val -24281"/>
              <a:gd name="adj2" fmla="val 75367"/>
              <a:gd name="adj3" fmla="val 16667"/>
            </a:avLst>
          </a:prstGeom>
          <a:solidFill>
            <a:schemeClr val="accent2">
              <a:lumMod val="20000"/>
              <a:lumOff val="80000"/>
            </a:schemeClr>
          </a:solidFill>
          <a:ln>
            <a:solidFill>
              <a:srgbClr val="C8103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メールサーバのアドレス</a:t>
            </a:r>
            <a:endParaRPr kumimoji="1" lang="en-US" altLang="ja-JP" sz="2400" dirty="0"/>
          </a:p>
          <a:p>
            <a:pPr algn="ctr"/>
            <a:r>
              <a:rPr kumimoji="1" lang="ja-JP" altLang="en-US" sz="2400" dirty="0"/>
              <a:t>（ドメイン名）</a:t>
            </a:r>
          </a:p>
        </p:txBody>
      </p:sp>
      <p:sp>
        <p:nvSpPr>
          <p:cNvPr id="8" name="角丸四角形吹き出し 7">
            <a:extLst>
              <a:ext uri="{FF2B5EF4-FFF2-40B4-BE49-F238E27FC236}">
                <a16:creationId xmlns:a16="http://schemas.microsoft.com/office/drawing/2014/main" id="{8354FE02-131C-4E35-946F-9A3450FEC321}"/>
              </a:ext>
            </a:extLst>
          </p:cNvPr>
          <p:cNvSpPr/>
          <p:nvPr/>
        </p:nvSpPr>
        <p:spPr>
          <a:xfrm>
            <a:off x="871638" y="2096979"/>
            <a:ext cx="2255443" cy="642467"/>
          </a:xfrm>
          <a:prstGeom prst="wedgeRoundRectCallout">
            <a:avLst>
              <a:gd name="adj1" fmla="val 33901"/>
              <a:gd name="adj2" fmla="val 105592"/>
              <a:gd name="adj3" fmla="val 16667"/>
            </a:avLst>
          </a:prstGeom>
          <a:solidFill>
            <a:schemeClr val="accent2">
              <a:lumMod val="20000"/>
              <a:lumOff val="80000"/>
            </a:schemeClr>
          </a:solidFill>
          <a:ln>
            <a:solidFill>
              <a:srgbClr val="C8103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a:t>アカウント</a:t>
            </a:r>
            <a:r>
              <a:rPr kumimoji="1" lang="ja-JP" altLang="en-US" sz="2400"/>
              <a:t>名</a:t>
            </a:r>
            <a:endParaRPr kumimoji="1" lang="ja-JP" altLang="en-US" sz="2400" dirty="0"/>
          </a:p>
        </p:txBody>
      </p:sp>
    </p:spTree>
    <p:extLst>
      <p:ext uri="{BB962C8B-B14F-4D97-AF65-F5344CB8AC3E}">
        <p14:creationId xmlns:p14="http://schemas.microsoft.com/office/powerpoint/2010/main" val="307102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514CF02-07B7-4B93-89C5-88789F8290D8}"/>
              </a:ext>
            </a:extLst>
          </p:cNvPr>
          <p:cNvSpPr>
            <a:spLocks noGrp="1"/>
          </p:cNvSpPr>
          <p:nvPr>
            <p:ph idx="1"/>
          </p:nvPr>
        </p:nvSpPr>
        <p:spPr/>
        <p:txBody>
          <a:bodyPr>
            <a:normAutofit fontScale="92500" lnSpcReduction="10000"/>
          </a:bodyPr>
          <a:lstStyle/>
          <a:p>
            <a:r>
              <a:rPr lang="ja-JP" altLang="en-US" dirty="0"/>
              <a:t>電子メール</a:t>
            </a:r>
            <a:endParaRPr lang="en-US" altLang="ja-JP" dirty="0"/>
          </a:p>
          <a:p>
            <a:pPr lvl="1"/>
            <a:r>
              <a:rPr lang="ja-JP" altLang="en-US" dirty="0"/>
              <a:t>メッセージの送受信サービス</a:t>
            </a:r>
            <a:endParaRPr lang="en-US" altLang="ja-JP" dirty="0"/>
          </a:p>
          <a:p>
            <a:pPr lvl="1"/>
            <a:endParaRPr lang="en-US" altLang="ja-JP" dirty="0"/>
          </a:p>
          <a:p>
            <a:r>
              <a:rPr lang="en-US" altLang="ja-JP" dirty="0"/>
              <a:t>mail</a:t>
            </a:r>
            <a:r>
              <a:rPr lang="ja-JP" altLang="en-US" dirty="0"/>
              <a:t>サーバ</a:t>
            </a:r>
            <a:endParaRPr lang="en-US" altLang="ja-JP" dirty="0"/>
          </a:p>
          <a:p>
            <a:pPr lvl="1"/>
            <a:r>
              <a:rPr lang="ja-JP" altLang="en-US" dirty="0"/>
              <a:t>電子メールの郵便局</a:t>
            </a:r>
            <a:endParaRPr lang="en-US" altLang="ja-JP" dirty="0"/>
          </a:p>
          <a:p>
            <a:pPr lvl="1"/>
            <a:endParaRPr lang="en-US" altLang="ja-JP" dirty="0"/>
          </a:p>
          <a:p>
            <a:r>
              <a:rPr lang="ja-JP" altLang="en-US" dirty="0"/>
              <a:t>アドレス</a:t>
            </a:r>
            <a:endParaRPr lang="en-US" altLang="ja-JP" dirty="0"/>
          </a:p>
          <a:p>
            <a:pPr lvl="1"/>
            <a:r>
              <a:rPr lang="ja-JP" altLang="en-US" dirty="0"/>
              <a:t>相手のアカウント名とサーバ名の情報</a:t>
            </a:r>
            <a:endParaRPr lang="en-US" altLang="ja-JP" dirty="0"/>
          </a:p>
          <a:p>
            <a:pPr lvl="1"/>
            <a:endParaRPr lang="en-US" altLang="ja-JP" dirty="0"/>
          </a:p>
          <a:p>
            <a:r>
              <a:rPr lang="ja-JP" altLang="en-US" dirty="0"/>
              <a:t>送受信</a:t>
            </a:r>
            <a:endParaRPr lang="en-US" altLang="ja-JP" dirty="0"/>
          </a:p>
          <a:p>
            <a:pPr lvl="1"/>
            <a:r>
              <a:rPr lang="ja-JP" altLang="en-US" dirty="0"/>
              <a:t>送信：作成したメールをサーバ上にアップロード</a:t>
            </a:r>
            <a:endParaRPr lang="en-US" altLang="ja-JP" dirty="0"/>
          </a:p>
          <a:p>
            <a:pPr lvl="1"/>
            <a:r>
              <a:rPr lang="ja-JP" altLang="en-US" dirty="0"/>
              <a:t>受信：自分宛てのメールをサーバ上からダウンロード</a:t>
            </a:r>
            <a:endParaRPr lang="en-US" altLang="ja-JP" dirty="0"/>
          </a:p>
        </p:txBody>
      </p:sp>
      <p:sp>
        <p:nvSpPr>
          <p:cNvPr id="3" name="日付プレースホルダー 2">
            <a:extLst>
              <a:ext uri="{FF2B5EF4-FFF2-40B4-BE49-F238E27FC236}">
                <a16:creationId xmlns:a16="http://schemas.microsoft.com/office/drawing/2014/main" id="{16D206F9-988E-4E26-973B-B125BC738661}"/>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9EB96FFE-64E4-439C-8C7A-6CDCE61F7BA0}"/>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15</a:t>
            </a:fld>
            <a:endParaRPr kumimoji="0" lang="en-US">
              <a:solidFill>
                <a:schemeClr val="tx1"/>
              </a:solidFill>
            </a:endParaRPr>
          </a:p>
        </p:txBody>
      </p:sp>
      <p:sp>
        <p:nvSpPr>
          <p:cNvPr id="5" name="タイトル 4">
            <a:extLst>
              <a:ext uri="{FF2B5EF4-FFF2-40B4-BE49-F238E27FC236}">
                <a16:creationId xmlns:a16="http://schemas.microsoft.com/office/drawing/2014/main" id="{AF825880-6260-48B8-9B15-1367599CB79C}"/>
              </a:ext>
            </a:extLst>
          </p:cNvPr>
          <p:cNvSpPr>
            <a:spLocks noGrp="1"/>
          </p:cNvSpPr>
          <p:nvPr>
            <p:ph type="title"/>
          </p:nvPr>
        </p:nvSpPr>
        <p:spPr/>
        <p:txBody>
          <a:bodyPr/>
          <a:lstStyle/>
          <a:p>
            <a:r>
              <a:rPr kumimoji="1" lang="ja-JP" altLang="en-US" dirty="0"/>
              <a:t>電子メールまとめ</a:t>
            </a:r>
          </a:p>
        </p:txBody>
      </p:sp>
    </p:spTree>
    <p:extLst>
      <p:ext uri="{BB962C8B-B14F-4D97-AF65-F5344CB8AC3E}">
        <p14:creationId xmlns:p14="http://schemas.microsoft.com/office/powerpoint/2010/main" val="322508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3661A26-D103-4F3D-BD9E-2B86C1B3EE00}"/>
              </a:ext>
            </a:extLst>
          </p:cNvPr>
          <p:cNvSpPr>
            <a:spLocks noGrp="1"/>
          </p:cNvSpPr>
          <p:nvPr>
            <p:ph idx="1"/>
          </p:nvPr>
        </p:nvSpPr>
        <p:spPr/>
        <p:txBody>
          <a:bodyPr/>
          <a:lstStyle/>
          <a:p>
            <a:r>
              <a:rPr kumimoji="1" lang="ja-JP" altLang="en-US" dirty="0"/>
              <a:t>基本構造は同じ</a:t>
            </a:r>
            <a:endParaRPr kumimoji="1" lang="en-US" altLang="ja-JP" dirty="0"/>
          </a:p>
          <a:p>
            <a:endParaRPr lang="en-US" altLang="ja-JP" dirty="0"/>
          </a:p>
          <a:p>
            <a:r>
              <a:rPr lang="en-US" altLang="ja-JP" dirty="0"/>
              <a:t>SMS</a:t>
            </a:r>
          </a:p>
          <a:p>
            <a:pPr lvl="1"/>
            <a:r>
              <a:rPr lang="ja-JP" altLang="en-US" dirty="0"/>
              <a:t>宛先：電話番号</a:t>
            </a:r>
            <a:endParaRPr lang="en-US" altLang="ja-JP" dirty="0"/>
          </a:p>
          <a:p>
            <a:pPr lvl="1"/>
            <a:r>
              <a:rPr lang="ja-JP" altLang="en-US" dirty="0"/>
              <a:t>電話回線を使ってメッセージを直接送る</a:t>
            </a:r>
            <a:endParaRPr lang="en-US" altLang="ja-JP" dirty="0"/>
          </a:p>
          <a:p>
            <a:endParaRPr kumimoji="1" lang="en-US" altLang="ja-JP" dirty="0"/>
          </a:p>
          <a:p>
            <a:r>
              <a:rPr kumimoji="1" lang="en-US" altLang="ja-JP" dirty="0"/>
              <a:t>LINE</a:t>
            </a:r>
          </a:p>
          <a:p>
            <a:pPr lvl="1"/>
            <a:r>
              <a:rPr lang="ja-JP" altLang="en-US" dirty="0"/>
              <a:t>宛先：自社内のアカウント</a:t>
            </a:r>
            <a:endParaRPr lang="en-US" altLang="ja-JP" dirty="0"/>
          </a:p>
          <a:p>
            <a:pPr lvl="1"/>
            <a:r>
              <a:rPr kumimoji="1" lang="ja-JP" altLang="en-US" dirty="0"/>
              <a:t>相手がメッセージ開封時に社内サーバへ通信→既読</a:t>
            </a:r>
            <a:endParaRPr kumimoji="1" lang="en-US" altLang="ja-JP" dirty="0"/>
          </a:p>
        </p:txBody>
      </p:sp>
      <p:sp>
        <p:nvSpPr>
          <p:cNvPr id="3" name="日付プレースホルダー 2">
            <a:extLst>
              <a:ext uri="{FF2B5EF4-FFF2-40B4-BE49-F238E27FC236}">
                <a16:creationId xmlns:a16="http://schemas.microsoft.com/office/drawing/2014/main" id="{82185E7E-D310-42D1-BE4E-0D0835CD3865}"/>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83842FC0-9EA7-4E56-A089-607FCB0BD750}"/>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16</a:t>
            </a:fld>
            <a:endParaRPr kumimoji="0" lang="en-US">
              <a:solidFill>
                <a:schemeClr val="tx1"/>
              </a:solidFill>
            </a:endParaRPr>
          </a:p>
        </p:txBody>
      </p:sp>
      <p:sp>
        <p:nvSpPr>
          <p:cNvPr id="5" name="タイトル 4">
            <a:extLst>
              <a:ext uri="{FF2B5EF4-FFF2-40B4-BE49-F238E27FC236}">
                <a16:creationId xmlns:a16="http://schemas.microsoft.com/office/drawing/2014/main" id="{51E8DD0A-BCD9-4777-8D82-05C3877EA3A8}"/>
              </a:ext>
            </a:extLst>
          </p:cNvPr>
          <p:cNvSpPr>
            <a:spLocks noGrp="1"/>
          </p:cNvSpPr>
          <p:nvPr>
            <p:ph type="title"/>
          </p:nvPr>
        </p:nvSpPr>
        <p:spPr/>
        <p:txBody>
          <a:bodyPr/>
          <a:lstStyle/>
          <a:p>
            <a:r>
              <a:rPr kumimoji="1" lang="ja-JP" altLang="en-US" dirty="0"/>
              <a:t>その他のメッセンジャー</a:t>
            </a:r>
          </a:p>
        </p:txBody>
      </p:sp>
    </p:spTree>
    <p:extLst>
      <p:ext uri="{BB962C8B-B14F-4D97-AF65-F5344CB8AC3E}">
        <p14:creationId xmlns:p14="http://schemas.microsoft.com/office/powerpoint/2010/main" val="352188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3E0DF29-8BA0-4937-A526-3B91EF4E93B8}"/>
              </a:ext>
            </a:extLst>
          </p:cNvPr>
          <p:cNvSpPr>
            <a:spLocks noGrp="1"/>
          </p:cNvSpPr>
          <p:nvPr>
            <p:ph type="title"/>
          </p:nvPr>
        </p:nvSpPr>
        <p:spPr/>
        <p:txBody>
          <a:bodyPr/>
          <a:lstStyle/>
          <a:p>
            <a:r>
              <a:rPr kumimoji="1" lang="en-US" altLang="ja-JP" dirty="0"/>
              <a:t>Gmail</a:t>
            </a:r>
            <a:r>
              <a:rPr kumimoji="1" lang="ja-JP" altLang="en-US" dirty="0"/>
              <a:t>の使い方</a:t>
            </a:r>
          </a:p>
        </p:txBody>
      </p:sp>
      <p:sp>
        <p:nvSpPr>
          <p:cNvPr id="7" name="テキスト プレースホルダー 6">
            <a:extLst>
              <a:ext uri="{FF2B5EF4-FFF2-40B4-BE49-F238E27FC236}">
                <a16:creationId xmlns:a16="http://schemas.microsoft.com/office/drawing/2014/main" id="{1AEF860E-958C-4D68-A26C-EB06D4A29061}"/>
              </a:ext>
            </a:extLst>
          </p:cNvPr>
          <p:cNvSpPr>
            <a:spLocks noGrp="1"/>
          </p:cNvSpPr>
          <p:nvPr>
            <p:ph type="body" idx="1"/>
          </p:nvPr>
        </p:nvSpPr>
        <p:spPr/>
        <p:txBody>
          <a:bodyPr/>
          <a:lstStyle/>
          <a:p>
            <a:endParaRPr kumimoji="1" lang="ja-JP" altLang="en-US"/>
          </a:p>
        </p:txBody>
      </p:sp>
      <p:sp>
        <p:nvSpPr>
          <p:cNvPr id="3" name="日付プレースホルダー 2">
            <a:extLst>
              <a:ext uri="{FF2B5EF4-FFF2-40B4-BE49-F238E27FC236}">
                <a16:creationId xmlns:a16="http://schemas.microsoft.com/office/drawing/2014/main" id="{8C4C0620-4EAA-4003-AE2D-9B4B1EEBE544}"/>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12BBC731-D4E2-4F37-A89C-2697CB452C1E}"/>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17</a:t>
            </a:fld>
            <a:endParaRPr kumimoji="0" lang="en-US">
              <a:solidFill>
                <a:schemeClr val="tx1"/>
              </a:solidFill>
            </a:endParaRPr>
          </a:p>
        </p:txBody>
      </p:sp>
    </p:spTree>
    <p:extLst>
      <p:ext uri="{BB962C8B-B14F-4D97-AF65-F5344CB8AC3E}">
        <p14:creationId xmlns:p14="http://schemas.microsoft.com/office/powerpoint/2010/main" val="339844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25E0F4F-54BA-4AF6-BDF1-5D80A3EDDE4B}"/>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693E662E-23A7-4173-B84C-B7C12E965CAD}"/>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18</a:t>
            </a:fld>
            <a:endParaRPr kumimoji="0" lang="en-US">
              <a:solidFill>
                <a:schemeClr val="tx1"/>
              </a:solidFill>
            </a:endParaRPr>
          </a:p>
        </p:txBody>
      </p:sp>
      <p:sp>
        <p:nvSpPr>
          <p:cNvPr id="5" name="タイトル 4">
            <a:extLst>
              <a:ext uri="{FF2B5EF4-FFF2-40B4-BE49-F238E27FC236}">
                <a16:creationId xmlns:a16="http://schemas.microsoft.com/office/drawing/2014/main" id="{38292BD2-13D5-4F04-A1D0-5377AE0499DD}"/>
              </a:ext>
            </a:extLst>
          </p:cNvPr>
          <p:cNvSpPr>
            <a:spLocks noGrp="1"/>
          </p:cNvSpPr>
          <p:nvPr>
            <p:ph type="title"/>
          </p:nvPr>
        </p:nvSpPr>
        <p:spPr/>
        <p:txBody>
          <a:bodyPr/>
          <a:lstStyle/>
          <a:p>
            <a:r>
              <a:rPr kumimoji="1" lang="en-US" altLang="ja-JP" dirty="0"/>
              <a:t>Gmail</a:t>
            </a:r>
            <a:r>
              <a:rPr kumimoji="1" lang="ja-JP" altLang="en-US" dirty="0"/>
              <a:t>をブラウザで操作？</a:t>
            </a:r>
          </a:p>
        </p:txBody>
      </p:sp>
      <p:sp>
        <p:nvSpPr>
          <p:cNvPr id="6" name="矢印: 上 5">
            <a:extLst>
              <a:ext uri="{FF2B5EF4-FFF2-40B4-BE49-F238E27FC236}">
                <a16:creationId xmlns:a16="http://schemas.microsoft.com/office/drawing/2014/main" id="{F0DD5A2D-E8C8-42C1-889A-AD5FDD5A03C8}"/>
              </a:ext>
            </a:extLst>
          </p:cNvPr>
          <p:cNvSpPr/>
          <p:nvPr/>
        </p:nvSpPr>
        <p:spPr>
          <a:xfrm>
            <a:off x="3082934" y="3716559"/>
            <a:ext cx="875360" cy="931888"/>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90D1E8D-287B-4E1A-BB97-AAD0D65322F6}"/>
              </a:ext>
            </a:extLst>
          </p:cNvPr>
          <p:cNvSpPr txBox="1"/>
          <p:nvPr/>
        </p:nvSpPr>
        <p:spPr>
          <a:xfrm>
            <a:off x="2038346" y="3427426"/>
            <a:ext cx="3005952" cy="369332"/>
          </a:xfrm>
          <a:prstGeom prst="rect">
            <a:avLst/>
          </a:prstGeom>
          <a:noFill/>
        </p:spPr>
        <p:txBody>
          <a:bodyPr wrap="none" rtlCol="0">
            <a:spAutoFit/>
          </a:bodyPr>
          <a:lstStyle/>
          <a:p>
            <a:pPr algn="ctr"/>
            <a:r>
              <a:rPr lang="en-US" altLang="ja-JP" b="1" dirty="0"/>
              <a:t>https://</a:t>
            </a:r>
            <a:r>
              <a:rPr lang="en-US" altLang="ja-JP" b="1" dirty="0" err="1"/>
              <a:t>mail.google.com</a:t>
            </a:r>
            <a:r>
              <a:rPr lang="en-US" altLang="ja-JP" b="1" dirty="0"/>
              <a:t>/</a:t>
            </a:r>
          </a:p>
        </p:txBody>
      </p:sp>
      <p:pic>
        <p:nvPicPr>
          <p:cNvPr id="8" name="図 7">
            <a:extLst>
              <a:ext uri="{FF2B5EF4-FFF2-40B4-BE49-F238E27FC236}">
                <a16:creationId xmlns:a16="http://schemas.microsoft.com/office/drawing/2014/main" id="{D617F982-B772-4C95-83F3-69BBF4FA65B7}"/>
              </a:ext>
            </a:extLst>
          </p:cNvPr>
          <p:cNvPicPr>
            <a:picLocks noChangeAspect="1"/>
          </p:cNvPicPr>
          <p:nvPr/>
        </p:nvPicPr>
        <p:blipFill>
          <a:blip r:embed="rId3"/>
          <a:stretch>
            <a:fillRect/>
          </a:stretch>
        </p:blipFill>
        <p:spPr>
          <a:xfrm>
            <a:off x="3036637" y="5342573"/>
            <a:ext cx="1009369" cy="1009369"/>
          </a:xfrm>
          <a:prstGeom prst="rect">
            <a:avLst/>
          </a:prstGeom>
        </p:spPr>
      </p:pic>
      <p:pic>
        <p:nvPicPr>
          <p:cNvPr id="9" name="Picture 2" descr="ããµã¼ã ã¢ã¤ã³ã³ãã®ç»åæ¤ç´¢çµæ">
            <a:extLst>
              <a:ext uri="{FF2B5EF4-FFF2-40B4-BE49-F238E27FC236}">
                <a16:creationId xmlns:a16="http://schemas.microsoft.com/office/drawing/2014/main" id="{5BEC7891-14FD-41C2-860E-ADDDFB36A74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96917" y="2382077"/>
            <a:ext cx="926725" cy="926725"/>
          </a:xfrm>
          <a:prstGeom prst="rect">
            <a:avLst/>
          </a:prstGeom>
          <a:noFill/>
          <a:extLst>
            <a:ext uri="{909E8E84-426E-40DD-AFC4-6F175D3DCCD1}">
              <a14:hiddenFill xmlns:a14="http://schemas.microsoft.com/office/drawing/2010/main">
                <a:solidFill>
                  <a:srgbClr val="FFFFFF"/>
                </a:solidFill>
              </a14:hiddenFill>
            </a:ext>
          </a:extLst>
        </p:spPr>
      </p:pic>
      <p:pic>
        <p:nvPicPr>
          <p:cNvPr id="10" name="コンテンツ プレースホルダー 6" descr="封筒">
            <a:extLst>
              <a:ext uri="{FF2B5EF4-FFF2-40B4-BE49-F238E27FC236}">
                <a16:creationId xmlns:a16="http://schemas.microsoft.com/office/drawing/2014/main" id="{255417C5-D055-46AB-8711-ED7E583496C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7579" y="1845819"/>
            <a:ext cx="687003" cy="687003"/>
          </a:xfrm>
          <a:prstGeom prst="rect">
            <a:avLst/>
          </a:prstGeom>
        </p:spPr>
      </p:pic>
      <p:sp>
        <p:nvSpPr>
          <p:cNvPr id="12" name="テキスト ボックス 11">
            <a:extLst>
              <a:ext uri="{FF2B5EF4-FFF2-40B4-BE49-F238E27FC236}">
                <a16:creationId xmlns:a16="http://schemas.microsoft.com/office/drawing/2014/main" id="{598DAA47-F09E-4AFF-80AC-1CC7CF8341CD}"/>
              </a:ext>
            </a:extLst>
          </p:cNvPr>
          <p:cNvSpPr txBox="1"/>
          <p:nvPr/>
        </p:nvSpPr>
        <p:spPr>
          <a:xfrm>
            <a:off x="5270059" y="3427426"/>
            <a:ext cx="1399742" cy="369332"/>
          </a:xfrm>
          <a:prstGeom prst="rect">
            <a:avLst/>
          </a:prstGeom>
          <a:noFill/>
        </p:spPr>
        <p:txBody>
          <a:bodyPr wrap="none" rtlCol="0">
            <a:spAutoFit/>
          </a:bodyPr>
          <a:lstStyle/>
          <a:p>
            <a:pPr algn="ctr"/>
            <a:r>
              <a:rPr lang="en-US" altLang="ja-JP" b="1"/>
              <a:t>gmail.co.jp</a:t>
            </a:r>
          </a:p>
        </p:txBody>
      </p:sp>
      <p:pic>
        <p:nvPicPr>
          <p:cNvPr id="13" name="Picture 2" descr="ããµã¼ã ã¢ã¤ã³ã³ãã®ç»åæ¤ç´¢çµæ">
            <a:extLst>
              <a:ext uri="{FF2B5EF4-FFF2-40B4-BE49-F238E27FC236}">
                <a16:creationId xmlns:a16="http://schemas.microsoft.com/office/drawing/2014/main" id="{37938371-7A3C-4F3A-B815-F45D095CF0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25523" y="2382077"/>
            <a:ext cx="926725" cy="926725"/>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上 13">
            <a:extLst>
              <a:ext uri="{FF2B5EF4-FFF2-40B4-BE49-F238E27FC236}">
                <a16:creationId xmlns:a16="http://schemas.microsoft.com/office/drawing/2014/main" id="{349E4721-F999-46A5-8D5D-1D869E1ED28D}"/>
              </a:ext>
            </a:extLst>
          </p:cNvPr>
          <p:cNvSpPr/>
          <p:nvPr/>
        </p:nvSpPr>
        <p:spPr>
          <a:xfrm rot="5400000">
            <a:off x="4436902" y="2405178"/>
            <a:ext cx="875360" cy="931888"/>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5" name="角丸四角形吹き出し 12">
            <a:extLst>
              <a:ext uri="{FF2B5EF4-FFF2-40B4-BE49-F238E27FC236}">
                <a16:creationId xmlns:a16="http://schemas.microsoft.com/office/drawing/2014/main" id="{82BD1F85-9115-4374-BADB-43D985563706}"/>
              </a:ext>
            </a:extLst>
          </p:cNvPr>
          <p:cNvSpPr/>
          <p:nvPr/>
        </p:nvSpPr>
        <p:spPr>
          <a:xfrm>
            <a:off x="598246" y="1768446"/>
            <a:ext cx="2466499" cy="808655"/>
          </a:xfrm>
          <a:prstGeom prst="wedgeRoundRectCallout">
            <a:avLst>
              <a:gd name="adj1" fmla="val 44692"/>
              <a:gd name="adj2" fmla="val 71649"/>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Book Antiqua"/>
                <a:ea typeface="HGS明朝E" panose="02020900000000000000" pitchFamily="18" charset="-128"/>
              </a:rPr>
              <a:t>メール作成アプリを</a:t>
            </a:r>
            <a:endParaRPr kumimoji="0" lang="en-US" altLang="ja-JP" sz="2000" kern="0" dirty="0">
              <a:solidFill>
                <a:prstClr val="black"/>
              </a:solidFill>
              <a:latin typeface="Book Antiqua"/>
              <a:ea typeface="HGS明朝E" panose="020209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Book Antiqua"/>
                <a:ea typeface="HGS明朝E" panose="02020900000000000000" pitchFamily="18" charset="-128"/>
              </a:rPr>
              <a:t>ウェブで提供</a:t>
            </a:r>
            <a:endParaRPr kumimoji="0" lang="ja-JP" altLang="en-US" sz="20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pic>
        <p:nvPicPr>
          <p:cNvPr id="16" name="コンテンツ プレースホルダー 6" descr="封筒">
            <a:extLst>
              <a:ext uri="{FF2B5EF4-FFF2-40B4-BE49-F238E27FC236}">
                <a16:creationId xmlns:a16="http://schemas.microsoft.com/office/drawing/2014/main" id="{42D81B71-DB7E-475C-989E-3CFCB87D10A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9801" y="1845819"/>
            <a:ext cx="687003" cy="687003"/>
          </a:xfrm>
          <a:prstGeom prst="rect">
            <a:avLst/>
          </a:prstGeom>
        </p:spPr>
      </p:pic>
      <p:sp>
        <p:nvSpPr>
          <p:cNvPr id="17" name="矢印: 上 16">
            <a:extLst>
              <a:ext uri="{FF2B5EF4-FFF2-40B4-BE49-F238E27FC236}">
                <a16:creationId xmlns:a16="http://schemas.microsoft.com/office/drawing/2014/main" id="{0144B4FC-C7D8-45BE-B217-19D3F13CA10A}"/>
              </a:ext>
            </a:extLst>
          </p:cNvPr>
          <p:cNvSpPr/>
          <p:nvPr/>
        </p:nvSpPr>
        <p:spPr>
          <a:xfrm rot="5400000">
            <a:off x="7171464" y="2009830"/>
            <a:ext cx="875360" cy="1671217"/>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14E58E97-B61D-4474-ABFC-225F284857D2}"/>
              </a:ext>
            </a:extLst>
          </p:cNvPr>
          <p:cNvCxnSpPr/>
          <p:nvPr/>
        </p:nvCxnSpPr>
        <p:spPr>
          <a:xfrm>
            <a:off x="7358633" y="1636528"/>
            <a:ext cx="30600" cy="4604399"/>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pic>
        <p:nvPicPr>
          <p:cNvPr id="1026" name="Picture 2" descr="ãchrome ã¢ã¤ã³ã³ãã®ç»åæ¤ç´¢çµæ">
            <a:extLst>
              <a:ext uri="{FF2B5EF4-FFF2-40B4-BE49-F238E27FC236}">
                <a16:creationId xmlns:a16="http://schemas.microsoft.com/office/drawing/2014/main" id="{439BE3D8-AB08-459A-A041-36086ADEB1BB}"/>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65746" y="4698774"/>
            <a:ext cx="751153" cy="751153"/>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B2D6AA75-C581-49CE-9426-F959E6978D61}"/>
              </a:ext>
            </a:extLst>
          </p:cNvPr>
          <p:cNvSpPr txBox="1"/>
          <p:nvPr/>
        </p:nvSpPr>
        <p:spPr>
          <a:xfrm>
            <a:off x="7358633" y="3523682"/>
            <a:ext cx="1800493" cy="646331"/>
          </a:xfrm>
          <a:prstGeom prst="rect">
            <a:avLst/>
          </a:prstGeom>
          <a:noFill/>
        </p:spPr>
        <p:txBody>
          <a:bodyPr wrap="none" rtlCol="0">
            <a:spAutoFit/>
          </a:bodyPr>
          <a:lstStyle/>
          <a:p>
            <a:r>
              <a:rPr kumimoji="1" lang="ja-JP" altLang="en-US" dirty="0"/>
              <a:t>相手の</a:t>
            </a:r>
            <a:endParaRPr kumimoji="1" lang="en-US" altLang="ja-JP" dirty="0"/>
          </a:p>
          <a:p>
            <a:r>
              <a:rPr kumimoji="1" lang="ja-JP" altLang="en-US" dirty="0"/>
              <a:t>メールサーバへ</a:t>
            </a:r>
          </a:p>
        </p:txBody>
      </p:sp>
      <p:sp>
        <p:nvSpPr>
          <p:cNvPr id="21" name="正方形/長方形 20">
            <a:extLst>
              <a:ext uri="{FF2B5EF4-FFF2-40B4-BE49-F238E27FC236}">
                <a16:creationId xmlns:a16="http://schemas.microsoft.com/office/drawing/2014/main" id="{9950C35A-D973-4625-9E23-1DEDA9B6CA15}"/>
              </a:ext>
            </a:extLst>
          </p:cNvPr>
          <p:cNvSpPr/>
          <p:nvPr/>
        </p:nvSpPr>
        <p:spPr>
          <a:xfrm>
            <a:off x="4760615" y="5221472"/>
            <a:ext cx="4244330" cy="875361"/>
          </a:xfrm>
          <a:prstGeom prst="rect">
            <a:avLst/>
          </a:prstGeom>
          <a:solidFill>
            <a:schemeClr val="bg1"/>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6B0920"/>
                </a:solidFill>
              </a:rPr>
              <a:t>裏にはメールサーバが</a:t>
            </a:r>
            <a:endParaRPr lang="en-US" altLang="ja-JP" sz="2800" b="1" dirty="0">
              <a:solidFill>
                <a:srgbClr val="6B0920"/>
              </a:solidFill>
            </a:endParaRPr>
          </a:p>
          <a:p>
            <a:pPr algn="ctr"/>
            <a:r>
              <a:rPr lang="ja-JP" altLang="en-US" sz="2800" b="1" dirty="0">
                <a:solidFill>
                  <a:srgbClr val="6B0920"/>
                </a:solidFill>
              </a:rPr>
              <a:t>あることに注意</a:t>
            </a:r>
            <a:endParaRPr kumimoji="1" lang="ja-JP" altLang="en-US" sz="2800" b="1" dirty="0">
              <a:solidFill>
                <a:srgbClr val="6B0920"/>
              </a:solidFill>
            </a:endParaRPr>
          </a:p>
        </p:txBody>
      </p:sp>
      <p:pic>
        <p:nvPicPr>
          <p:cNvPr id="22" name="図 21">
            <a:extLst>
              <a:ext uri="{FF2B5EF4-FFF2-40B4-BE49-F238E27FC236}">
                <a16:creationId xmlns:a16="http://schemas.microsoft.com/office/drawing/2014/main" id="{159E706D-05D2-4B8F-9D7E-A7C03F1AADED}"/>
              </a:ext>
            </a:extLst>
          </p:cNvPr>
          <p:cNvPicPr>
            <a:picLocks noChangeAspect="1"/>
          </p:cNvPicPr>
          <p:nvPr/>
        </p:nvPicPr>
        <p:blipFill>
          <a:blip r:embed="rId3"/>
          <a:stretch>
            <a:fillRect/>
          </a:stretch>
        </p:blipFill>
        <p:spPr>
          <a:xfrm>
            <a:off x="715503" y="5292246"/>
            <a:ext cx="1009369" cy="1009369"/>
          </a:xfrm>
          <a:prstGeom prst="rect">
            <a:avLst/>
          </a:prstGeom>
        </p:spPr>
      </p:pic>
      <p:pic>
        <p:nvPicPr>
          <p:cNvPr id="23" name="Picture 2" descr="ãchrome ã¢ã¤ã³ã³ãã®ç»åæ¤ç´¢çµæ">
            <a:extLst>
              <a:ext uri="{FF2B5EF4-FFF2-40B4-BE49-F238E27FC236}">
                <a16:creationId xmlns:a16="http://schemas.microsoft.com/office/drawing/2014/main" id="{0DD7686B-FA67-4105-8B6E-7579A58000EA}"/>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44612" y="4648447"/>
            <a:ext cx="751153" cy="751153"/>
          </a:xfrm>
          <a:prstGeom prst="rect">
            <a:avLst/>
          </a:prstGeom>
          <a:noFill/>
          <a:extLst>
            <a:ext uri="{909E8E84-426E-40DD-AFC4-6F175D3DCCD1}">
              <a14:hiddenFill xmlns:a14="http://schemas.microsoft.com/office/drawing/2010/main">
                <a:solidFill>
                  <a:srgbClr val="FFFFFF"/>
                </a:solidFill>
              </a14:hiddenFill>
            </a:ext>
          </a:extLst>
        </p:spPr>
      </p:pic>
      <p:sp>
        <p:nvSpPr>
          <p:cNvPr id="24" name="矢印: 上 23">
            <a:extLst>
              <a:ext uri="{FF2B5EF4-FFF2-40B4-BE49-F238E27FC236}">
                <a16:creationId xmlns:a16="http://schemas.microsoft.com/office/drawing/2014/main" id="{502A8242-82B2-413B-8E95-5DCF06414548}"/>
              </a:ext>
            </a:extLst>
          </p:cNvPr>
          <p:cNvSpPr/>
          <p:nvPr/>
        </p:nvSpPr>
        <p:spPr>
          <a:xfrm rot="2240126">
            <a:off x="1207876" y="3659291"/>
            <a:ext cx="875360" cy="931888"/>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5" name="角丸四角形吹き出し 12">
            <a:extLst>
              <a:ext uri="{FF2B5EF4-FFF2-40B4-BE49-F238E27FC236}">
                <a16:creationId xmlns:a16="http://schemas.microsoft.com/office/drawing/2014/main" id="{EBE4F94A-FDA6-41C4-9F5A-846274FA1386}"/>
              </a:ext>
            </a:extLst>
          </p:cNvPr>
          <p:cNvSpPr/>
          <p:nvPr/>
        </p:nvSpPr>
        <p:spPr>
          <a:xfrm>
            <a:off x="-86003" y="2849323"/>
            <a:ext cx="2093749" cy="808655"/>
          </a:xfrm>
          <a:prstGeom prst="wedgeRoundRectCallout">
            <a:avLst>
              <a:gd name="adj1" fmla="val 28225"/>
              <a:gd name="adj2" fmla="val 72576"/>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Book Antiqua"/>
                <a:ea typeface="HGS明朝E" panose="02020900000000000000" pitchFamily="18" charset="-128"/>
              </a:rPr>
              <a:t>他の</a:t>
            </a:r>
            <a:r>
              <a:rPr kumimoji="0" lang="en-US" altLang="ja-JP" sz="2000" kern="0" dirty="0">
                <a:solidFill>
                  <a:prstClr val="black"/>
                </a:solidFill>
                <a:latin typeface="Book Antiqua"/>
                <a:ea typeface="HGS明朝E" panose="02020900000000000000" pitchFamily="18" charset="-128"/>
              </a:rPr>
              <a:t>PC</a:t>
            </a:r>
            <a:r>
              <a:rPr kumimoji="0" lang="ja-JP" altLang="en-US" sz="2000" kern="0" dirty="0">
                <a:solidFill>
                  <a:prstClr val="black"/>
                </a:solidFill>
                <a:latin typeface="Book Antiqua"/>
                <a:ea typeface="HGS明朝E" panose="02020900000000000000" pitchFamily="18" charset="-128"/>
              </a:rPr>
              <a:t>から</a:t>
            </a:r>
            <a:endParaRPr kumimoji="0" lang="en-US" altLang="ja-JP" sz="2000" kern="0" dirty="0">
              <a:solidFill>
                <a:prstClr val="black"/>
              </a:solidFill>
              <a:latin typeface="Book Antiqua"/>
              <a:ea typeface="HGS明朝E" panose="020209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Book Antiqua"/>
                <a:ea typeface="HGS明朝E" panose="02020900000000000000" pitchFamily="18" charset="-128"/>
              </a:rPr>
              <a:t>同時に繋げられる</a:t>
            </a:r>
            <a:endParaRPr kumimoji="0" lang="ja-JP" altLang="en-US" sz="200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spTree>
    <p:extLst>
      <p:ext uri="{BB962C8B-B14F-4D97-AF65-F5344CB8AC3E}">
        <p14:creationId xmlns:p14="http://schemas.microsoft.com/office/powerpoint/2010/main" val="178948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C8839AE-C32B-4CCF-BAB7-5596CE6425BA}"/>
              </a:ext>
            </a:extLst>
          </p:cNvPr>
          <p:cNvSpPr>
            <a:spLocks noGrp="1"/>
          </p:cNvSpPr>
          <p:nvPr>
            <p:ph idx="1"/>
          </p:nvPr>
        </p:nvSpPr>
        <p:spPr/>
        <p:txBody>
          <a:bodyPr/>
          <a:lstStyle/>
          <a:p>
            <a:r>
              <a:rPr lang="ja-JP" altLang="en-US" dirty="0"/>
              <a:t>普通の機能</a:t>
            </a:r>
            <a:endParaRPr lang="en-US" altLang="ja-JP" dirty="0"/>
          </a:p>
          <a:p>
            <a:pPr lvl="1"/>
            <a:r>
              <a:rPr lang="ja-JP" altLang="en-US" dirty="0"/>
              <a:t>メールの作成</a:t>
            </a:r>
            <a:endParaRPr lang="en-US" altLang="ja-JP" dirty="0"/>
          </a:p>
          <a:p>
            <a:pPr lvl="1"/>
            <a:r>
              <a:rPr lang="ja-JP" altLang="en-US" dirty="0"/>
              <a:t>メールの送受信</a:t>
            </a:r>
            <a:endParaRPr lang="en-US" altLang="ja-JP" dirty="0"/>
          </a:p>
          <a:p>
            <a:pPr lvl="1"/>
            <a:r>
              <a:rPr lang="ja-JP" altLang="en-US" dirty="0"/>
              <a:t>ファイル添付</a:t>
            </a:r>
            <a:endParaRPr lang="en-US" altLang="ja-JP" dirty="0"/>
          </a:p>
          <a:p>
            <a:endParaRPr lang="en-US" altLang="ja-JP" dirty="0"/>
          </a:p>
          <a:p>
            <a:r>
              <a:rPr lang="ja-JP" altLang="en-US" dirty="0"/>
              <a:t>おまけの機能</a:t>
            </a:r>
            <a:endParaRPr lang="en-US" altLang="ja-JP" dirty="0"/>
          </a:p>
          <a:p>
            <a:pPr lvl="1"/>
            <a:r>
              <a:rPr lang="ja-JP" altLang="en-US" dirty="0"/>
              <a:t>著名作成</a:t>
            </a:r>
            <a:endParaRPr lang="en-US" altLang="ja-JP" dirty="0"/>
          </a:p>
          <a:p>
            <a:pPr lvl="1"/>
            <a:r>
              <a:rPr lang="ja-JP" altLang="en-US" dirty="0"/>
              <a:t>自動で返信</a:t>
            </a:r>
            <a:endParaRPr lang="en-US" altLang="ja-JP" dirty="0"/>
          </a:p>
          <a:p>
            <a:pPr lvl="1"/>
            <a:r>
              <a:rPr lang="ja-JP" altLang="en-US" dirty="0"/>
              <a:t>見た目変更</a:t>
            </a:r>
            <a:endParaRPr lang="en-US" altLang="ja-JP" dirty="0"/>
          </a:p>
          <a:p>
            <a:pPr lvl="1"/>
            <a:r>
              <a:rPr lang="ja-JP" altLang="en-US" dirty="0"/>
              <a:t>送信の取り消し</a:t>
            </a:r>
          </a:p>
          <a:p>
            <a:endParaRPr kumimoji="1" lang="ja-JP" altLang="en-US" dirty="0"/>
          </a:p>
        </p:txBody>
      </p:sp>
      <p:sp>
        <p:nvSpPr>
          <p:cNvPr id="3" name="日付プレースホルダー 2">
            <a:extLst>
              <a:ext uri="{FF2B5EF4-FFF2-40B4-BE49-F238E27FC236}">
                <a16:creationId xmlns:a16="http://schemas.microsoft.com/office/drawing/2014/main" id="{777FE9B7-0E71-42B1-9F46-34CB821E02B1}"/>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5ED22CB7-F84E-480A-97A5-8F34EDEB4A30}"/>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19</a:t>
            </a:fld>
            <a:endParaRPr kumimoji="0" lang="en-US">
              <a:solidFill>
                <a:schemeClr val="tx1"/>
              </a:solidFill>
            </a:endParaRPr>
          </a:p>
        </p:txBody>
      </p:sp>
      <p:sp>
        <p:nvSpPr>
          <p:cNvPr id="5" name="タイトル 4">
            <a:extLst>
              <a:ext uri="{FF2B5EF4-FFF2-40B4-BE49-F238E27FC236}">
                <a16:creationId xmlns:a16="http://schemas.microsoft.com/office/drawing/2014/main" id="{F5211FB3-67F5-4FB3-A615-E6BECAF97FE2}"/>
              </a:ext>
            </a:extLst>
          </p:cNvPr>
          <p:cNvSpPr>
            <a:spLocks noGrp="1"/>
          </p:cNvSpPr>
          <p:nvPr>
            <p:ph type="title"/>
          </p:nvPr>
        </p:nvSpPr>
        <p:spPr/>
        <p:txBody>
          <a:bodyPr/>
          <a:lstStyle/>
          <a:p>
            <a:r>
              <a:rPr lang="en-US" altLang="ja-JP" dirty="0"/>
              <a:t>Gmail</a:t>
            </a:r>
            <a:r>
              <a:rPr lang="ja-JP" altLang="en-US" dirty="0" err="1"/>
              <a:t>で</a:t>
            </a:r>
            <a:r>
              <a:rPr lang="ja-JP" altLang="en-US" dirty="0"/>
              <a:t>できること</a:t>
            </a:r>
            <a:endParaRPr kumimoji="1" lang="ja-JP" altLang="en-US" dirty="0"/>
          </a:p>
        </p:txBody>
      </p:sp>
    </p:spTree>
    <p:extLst>
      <p:ext uri="{BB962C8B-B14F-4D97-AF65-F5344CB8AC3E}">
        <p14:creationId xmlns:p14="http://schemas.microsoft.com/office/powerpoint/2010/main" val="165945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99247" y="2930576"/>
            <a:ext cx="7745505" cy="3278031"/>
          </a:xfrm>
        </p:spPr>
        <p:txBody>
          <a:bodyPr numCol="2">
            <a:normAutofit lnSpcReduction="10000"/>
          </a:bodyPr>
          <a:lstStyle/>
          <a:p>
            <a:pPr marL="514350" indent="-514350">
              <a:buFont typeface="+mj-lt"/>
              <a:buAutoNum type="arabicPeriod"/>
            </a:pPr>
            <a:r>
              <a:rPr lang="ja-JP" altLang="en-US" dirty="0"/>
              <a:t>前回の復習</a:t>
            </a:r>
            <a:endParaRPr lang="en-US" altLang="ja-JP" dirty="0"/>
          </a:p>
          <a:p>
            <a:pPr lvl="1"/>
            <a:r>
              <a:rPr lang="ja-JP" altLang="en-US" dirty="0"/>
              <a:t>パスワード変更</a:t>
            </a:r>
            <a:endParaRPr lang="en-US" altLang="ja-JP" dirty="0"/>
          </a:p>
          <a:p>
            <a:pPr lvl="1"/>
            <a:r>
              <a:rPr lang="ja-JP" altLang="en-US" dirty="0"/>
              <a:t>ファイルとフォルダ</a:t>
            </a:r>
            <a:endParaRPr lang="en-US" altLang="ja-JP" dirty="0"/>
          </a:p>
          <a:p>
            <a:pPr lvl="1"/>
            <a:endParaRPr lang="en-US" altLang="ja-JP" dirty="0"/>
          </a:p>
          <a:p>
            <a:pPr marL="514350" indent="-514350">
              <a:buFont typeface="+mj-lt"/>
              <a:buAutoNum type="arabicPeriod"/>
            </a:pPr>
            <a:r>
              <a:rPr lang="ja-JP" altLang="en-US" dirty="0"/>
              <a:t>電子メールの仕組み</a:t>
            </a:r>
            <a:endParaRPr lang="en-US" altLang="ja-JP" dirty="0"/>
          </a:p>
          <a:p>
            <a:pPr lvl="1"/>
            <a:r>
              <a:rPr lang="ja-JP" altLang="en-US" dirty="0"/>
              <a:t>電子メールとは</a:t>
            </a:r>
            <a:endParaRPr lang="en-US" altLang="ja-JP" dirty="0"/>
          </a:p>
          <a:p>
            <a:pPr lvl="1"/>
            <a:r>
              <a:rPr lang="ja-JP" altLang="en-US" dirty="0"/>
              <a:t>アドレス</a:t>
            </a:r>
            <a:endParaRPr lang="en-US" altLang="ja-JP" dirty="0"/>
          </a:p>
          <a:p>
            <a:pPr lvl="1"/>
            <a:endParaRPr lang="en-US" altLang="ja-JP" dirty="0"/>
          </a:p>
          <a:p>
            <a:pPr marL="514350" indent="-514350">
              <a:buFont typeface="+mj-lt"/>
              <a:buAutoNum type="arabicPeriod"/>
            </a:pPr>
            <a:r>
              <a:rPr lang="en-US" altLang="ja-JP" dirty="0"/>
              <a:t>Gmail</a:t>
            </a:r>
            <a:r>
              <a:rPr lang="ja-JP" altLang="en-US" dirty="0"/>
              <a:t>の使い方</a:t>
            </a:r>
            <a:endParaRPr lang="en-US" altLang="ja-JP" dirty="0"/>
          </a:p>
          <a:p>
            <a:pPr lvl="1"/>
            <a:r>
              <a:rPr lang="ja-JP" altLang="en-US" dirty="0"/>
              <a:t>画面の見方</a:t>
            </a:r>
            <a:endParaRPr lang="en-US" altLang="ja-JP" dirty="0"/>
          </a:p>
          <a:p>
            <a:pPr lvl="1"/>
            <a:r>
              <a:rPr lang="ja-JP" altLang="en-US" dirty="0"/>
              <a:t>送受信</a:t>
            </a:r>
            <a:endParaRPr lang="en-US" altLang="ja-JP" dirty="0"/>
          </a:p>
          <a:p>
            <a:pPr lvl="1"/>
            <a:r>
              <a:rPr lang="ja-JP" altLang="en-US" dirty="0"/>
              <a:t>各種設定</a:t>
            </a:r>
            <a:endParaRPr lang="en-US" altLang="ja-JP" dirty="0"/>
          </a:p>
          <a:p>
            <a:pPr lvl="1"/>
            <a:endParaRPr lang="en-US" altLang="ja-JP" dirty="0"/>
          </a:p>
          <a:p>
            <a:pPr marL="514350" indent="-514350">
              <a:buFont typeface="+mj-lt"/>
              <a:buAutoNum type="arabicPeriod"/>
            </a:pPr>
            <a:r>
              <a:rPr lang="ja-JP" altLang="en-US" dirty="0"/>
              <a:t>メールのマナー</a:t>
            </a:r>
            <a:endParaRPr lang="en-US" altLang="ja-JP" dirty="0"/>
          </a:p>
          <a:p>
            <a:pPr lvl="1"/>
            <a:r>
              <a:rPr lang="ja-JP" altLang="en-US" dirty="0"/>
              <a:t>個人情報</a:t>
            </a:r>
            <a:endParaRPr lang="en-US" altLang="ja-JP" dirty="0"/>
          </a:p>
          <a:p>
            <a:pPr lvl="1"/>
            <a:r>
              <a:rPr lang="ja-JP" altLang="en-US" dirty="0"/>
              <a:t>わかり易い文章</a:t>
            </a:r>
            <a:endParaRPr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5" name="スライド番号プレースホルダー 4"/>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a:t>
            </a:fld>
            <a:endParaRPr kumimoji="0" lang="en-US">
              <a:solidFill>
                <a:schemeClr val="tx1"/>
              </a:solidFill>
            </a:endParaRPr>
          </a:p>
        </p:txBody>
      </p:sp>
      <p:sp>
        <p:nvSpPr>
          <p:cNvPr id="6" name="タイトル 5"/>
          <p:cNvSpPr>
            <a:spLocks noGrp="1"/>
          </p:cNvSpPr>
          <p:nvPr>
            <p:ph type="title"/>
          </p:nvPr>
        </p:nvSpPr>
        <p:spPr/>
        <p:txBody>
          <a:bodyPr/>
          <a:lstStyle/>
          <a:p>
            <a:r>
              <a:rPr kumimoji="1" lang="ja-JP" altLang="en-US" dirty="0"/>
              <a:t>本日やること</a:t>
            </a:r>
          </a:p>
        </p:txBody>
      </p:sp>
      <p:sp>
        <p:nvSpPr>
          <p:cNvPr id="7" name="正方形/長方形 6">
            <a:extLst>
              <a:ext uri="{FF2B5EF4-FFF2-40B4-BE49-F238E27FC236}">
                <a16:creationId xmlns:a16="http://schemas.microsoft.com/office/drawing/2014/main" id="{0E10BB42-308F-484D-BA18-F463AE96D4E8}"/>
              </a:ext>
            </a:extLst>
          </p:cNvPr>
          <p:cNvSpPr/>
          <p:nvPr/>
        </p:nvSpPr>
        <p:spPr>
          <a:xfrm>
            <a:off x="1003560" y="1694016"/>
            <a:ext cx="7126121" cy="1084881"/>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6B0920"/>
                </a:solidFill>
              </a:rPr>
              <a:t>本日の目標</a:t>
            </a:r>
            <a:endParaRPr kumimoji="1" lang="en-US" altLang="ja-JP" sz="2800" dirty="0">
              <a:solidFill>
                <a:srgbClr val="6B0920"/>
              </a:solidFill>
            </a:endParaRPr>
          </a:p>
          <a:p>
            <a:pPr algn="ctr"/>
            <a:r>
              <a:rPr kumimoji="1" lang="ja-JP" altLang="en-US" sz="2800" b="1" dirty="0">
                <a:solidFill>
                  <a:srgbClr val="6B0920"/>
                </a:solidFill>
              </a:rPr>
              <a:t>ビジネスメールを送れるようになろう</a:t>
            </a:r>
          </a:p>
        </p:txBody>
      </p:sp>
    </p:spTree>
    <p:extLst>
      <p:ext uri="{BB962C8B-B14F-4D97-AF65-F5344CB8AC3E}">
        <p14:creationId xmlns:p14="http://schemas.microsoft.com/office/powerpoint/2010/main" val="752361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4E3B818-BA47-423C-844B-E7FBA062A2B0}"/>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95432755-D492-4BD7-87A3-FE1F84E2110D}"/>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20</a:t>
            </a:fld>
            <a:endParaRPr kumimoji="0" lang="en-US">
              <a:solidFill>
                <a:schemeClr val="tx1"/>
              </a:solidFill>
            </a:endParaRPr>
          </a:p>
        </p:txBody>
      </p:sp>
      <p:sp>
        <p:nvSpPr>
          <p:cNvPr id="5" name="タイトル 4">
            <a:extLst>
              <a:ext uri="{FF2B5EF4-FFF2-40B4-BE49-F238E27FC236}">
                <a16:creationId xmlns:a16="http://schemas.microsoft.com/office/drawing/2014/main" id="{DE7AC695-7A97-4FEF-805C-2F24D35BEEA9}"/>
              </a:ext>
            </a:extLst>
          </p:cNvPr>
          <p:cNvSpPr>
            <a:spLocks noGrp="1"/>
          </p:cNvSpPr>
          <p:nvPr>
            <p:ph type="title"/>
          </p:nvPr>
        </p:nvSpPr>
        <p:spPr/>
        <p:txBody>
          <a:bodyPr/>
          <a:lstStyle/>
          <a:p>
            <a:r>
              <a:rPr kumimoji="1" lang="ja-JP" altLang="en-US" dirty="0"/>
              <a:t>画面の見方</a:t>
            </a:r>
          </a:p>
        </p:txBody>
      </p:sp>
      <p:pic>
        <p:nvPicPr>
          <p:cNvPr id="6" name="コンテンツ プレースホルダー 6">
            <a:extLst>
              <a:ext uri="{FF2B5EF4-FFF2-40B4-BE49-F238E27FC236}">
                <a16:creationId xmlns:a16="http://schemas.microsoft.com/office/drawing/2014/main" id="{6253005E-2C39-4730-932F-261866DDEE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1150" y="3289370"/>
            <a:ext cx="8521700" cy="1356450"/>
          </a:xfrm>
          <a:prstGeom prst="rect">
            <a:avLst/>
          </a:prstGeom>
        </p:spPr>
      </p:pic>
      <p:sp>
        <p:nvSpPr>
          <p:cNvPr id="7" name="角丸四角形吹き出し 8">
            <a:extLst>
              <a:ext uri="{FF2B5EF4-FFF2-40B4-BE49-F238E27FC236}">
                <a16:creationId xmlns:a16="http://schemas.microsoft.com/office/drawing/2014/main" id="{01204B07-AE36-4911-8602-A76BA1C9CD4D}"/>
              </a:ext>
            </a:extLst>
          </p:cNvPr>
          <p:cNvSpPr/>
          <p:nvPr/>
        </p:nvSpPr>
        <p:spPr>
          <a:xfrm>
            <a:off x="3003893" y="2300607"/>
            <a:ext cx="2509328" cy="612648"/>
          </a:xfrm>
          <a:prstGeom prst="wedgeRoundRectCallout">
            <a:avLst>
              <a:gd name="adj1" fmla="val -18522"/>
              <a:gd name="adj2" fmla="val 135307"/>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メール検索バー</a:t>
            </a:r>
          </a:p>
        </p:txBody>
      </p:sp>
      <p:sp>
        <p:nvSpPr>
          <p:cNvPr id="8" name="角丸四角形吹き出し 9">
            <a:extLst>
              <a:ext uri="{FF2B5EF4-FFF2-40B4-BE49-F238E27FC236}">
                <a16:creationId xmlns:a16="http://schemas.microsoft.com/office/drawing/2014/main" id="{4C941645-0730-4584-AC2D-BFD151C851F9}"/>
              </a:ext>
            </a:extLst>
          </p:cNvPr>
          <p:cNvSpPr/>
          <p:nvPr/>
        </p:nvSpPr>
        <p:spPr>
          <a:xfrm>
            <a:off x="147108" y="5019966"/>
            <a:ext cx="2558638" cy="1283881"/>
          </a:xfrm>
          <a:prstGeom prst="wedgeRoundRectCallout">
            <a:avLst>
              <a:gd name="adj1" fmla="val -24983"/>
              <a:gd name="adj2" fmla="val -64007"/>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サイドバー</a:t>
            </a:r>
            <a:endParaRPr kumimoji="0" lang="en-US" altLang="ja-JP"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a:solidFill>
                  <a:prstClr val="black"/>
                </a:solidFill>
                <a:latin typeface="Book Antiqua"/>
                <a:ea typeface="HGS明朝E" panose="02020900000000000000" pitchFamily="18" charset="-128"/>
              </a:rPr>
              <a:t>・メール作成</a:t>
            </a:r>
            <a:endParaRPr kumimoji="0" lang="en-US" altLang="ja-JP" sz="2000" kern="0">
              <a:solidFill>
                <a:prstClr val="black"/>
              </a:solidFill>
              <a:latin typeface="Book Antiqua"/>
              <a:ea typeface="HGS明朝E" panose="020209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a:solidFill>
                  <a:prstClr val="black"/>
                </a:solidFill>
                <a:latin typeface="Book Antiqua"/>
                <a:ea typeface="HGS明朝E" panose="02020900000000000000" pitchFamily="18" charset="-128"/>
              </a:rPr>
              <a:t>・フォルダ選択</a:t>
            </a:r>
            <a:endParaRPr kumimoji="0" lang="en-US" altLang="ja-JP" sz="2000" kern="0">
              <a:solidFill>
                <a:prstClr val="black"/>
              </a:solidFill>
              <a:latin typeface="Book Antiqua"/>
              <a:ea typeface="HGS明朝E" panose="020209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・ラベル選択</a:t>
            </a:r>
          </a:p>
        </p:txBody>
      </p:sp>
      <p:sp>
        <p:nvSpPr>
          <p:cNvPr id="9" name="角丸四角形吹き出し 10">
            <a:extLst>
              <a:ext uri="{FF2B5EF4-FFF2-40B4-BE49-F238E27FC236}">
                <a16:creationId xmlns:a16="http://schemas.microsoft.com/office/drawing/2014/main" id="{F99FE245-B7EA-4B37-B8F8-3B84711A64BA}"/>
              </a:ext>
            </a:extLst>
          </p:cNvPr>
          <p:cNvSpPr/>
          <p:nvPr/>
        </p:nvSpPr>
        <p:spPr>
          <a:xfrm>
            <a:off x="3998563" y="5164325"/>
            <a:ext cx="2573976" cy="743427"/>
          </a:xfrm>
          <a:prstGeom prst="wedgeRoundRectCallout">
            <a:avLst>
              <a:gd name="adj1" fmla="val -22033"/>
              <a:gd name="adj2" fmla="val -123157"/>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受信メール一覧</a:t>
            </a:r>
            <a:endParaRPr kumimoji="0" lang="ja-JP" altLang="en-US"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sp>
        <p:nvSpPr>
          <p:cNvPr id="10" name="角丸四角形吹き出し 11">
            <a:extLst>
              <a:ext uri="{FF2B5EF4-FFF2-40B4-BE49-F238E27FC236}">
                <a16:creationId xmlns:a16="http://schemas.microsoft.com/office/drawing/2014/main" id="{669EA6EE-8DF5-4864-BAD8-0783BB23F48D}"/>
              </a:ext>
            </a:extLst>
          </p:cNvPr>
          <p:cNvSpPr/>
          <p:nvPr/>
        </p:nvSpPr>
        <p:spPr>
          <a:xfrm>
            <a:off x="7042562" y="4671277"/>
            <a:ext cx="2101438" cy="612648"/>
          </a:xfrm>
          <a:prstGeom prst="wedgeRoundRectCallout">
            <a:avLst>
              <a:gd name="adj1" fmla="val 11822"/>
              <a:gd name="adj2" fmla="val -148639"/>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メール設定</a:t>
            </a:r>
          </a:p>
        </p:txBody>
      </p:sp>
      <p:sp>
        <p:nvSpPr>
          <p:cNvPr id="11" name="角丸四角形吹き出し 12">
            <a:extLst>
              <a:ext uri="{FF2B5EF4-FFF2-40B4-BE49-F238E27FC236}">
                <a16:creationId xmlns:a16="http://schemas.microsoft.com/office/drawing/2014/main" id="{D99D8565-C794-4B9A-9678-1F5A8F2AC987}"/>
              </a:ext>
            </a:extLst>
          </p:cNvPr>
          <p:cNvSpPr/>
          <p:nvPr/>
        </p:nvSpPr>
        <p:spPr>
          <a:xfrm>
            <a:off x="6639264" y="1809028"/>
            <a:ext cx="2596677" cy="983158"/>
          </a:xfrm>
          <a:prstGeom prst="wedgeRoundRectCallout">
            <a:avLst>
              <a:gd name="adj1" fmla="val 22329"/>
              <a:gd name="adj2" fmla="val 106184"/>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Google</a:t>
            </a: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の</a:t>
            </a:r>
            <a:endParaRPr kumimoji="0" lang="en-US" altLang="ja-JP"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アカウント設定</a:t>
            </a:r>
          </a:p>
        </p:txBody>
      </p:sp>
    </p:spTree>
    <p:extLst>
      <p:ext uri="{BB962C8B-B14F-4D97-AF65-F5344CB8AC3E}">
        <p14:creationId xmlns:p14="http://schemas.microsoft.com/office/powerpoint/2010/main" val="118102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BBE52D2-BD2B-49A7-9FFB-78C7645BCAE4}"/>
              </a:ext>
            </a:extLst>
          </p:cNvPr>
          <p:cNvSpPr>
            <a:spLocks noGrp="1"/>
          </p:cNvSpPr>
          <p:nvPr>
            <p:ph idx="1"/>
          </p:nvPr>
        </p:nvSpPr>
        <p:spPr/>
        <p:txBody>
          <a:bodyPr/>
          <a:lstStyle/>
          <a:p>
            <a:r>
              <a:rPr lang="ja-JP" altLang="en-US" dirty="0"/>
              <a:t>「作成」をクリック</a:t>
            </a:r>
            <a:endParaRPr lang="en-US" altLang="ja-JP" dirty="0"/>
          </a:p>
          <a:p>
            <a:endParaRPr lang="en-US" altLang="ja-JP" dirty="0"/>
          </a:p>
          <a:p>
            <a:r>
              <a:rPr lang="ja-JP" altLang="en-US" dirty="0"/>
              <a:t>以下のように設定</a:t>
            </a:r>
            <a:endParaRPr lang="en-US" altLang="ja-JP" dirty="0"/>
          </a:p>
          <a:p>
            <a:pPr lvl="1"/>
            <a:r>
              <a:rPr lang="en-US" altLang="ja-JP" dirty="0"/>
              <a:t>to	</a:t>
            </a:r>
            <a:r>
              <a:rPr lang="ja-JP" altLang="en-US" dirty="0"/>
              <a:t>自分の学籍番号</a:t>
            </a:r>
            <a:r>
              <a:rPr lang="en-US" altLang="ja-JP" dirty="0"/>
              <a:t>@cis.twcu.ac.jp</a:t>
            </a:r>
          </a:p>
          <a:p>
            <a:pPr lvl="1"/>
            <a:r>
              <a:rPr lang="ja-JP" altLang="en-US" dirty="0"/>
              <a:t>本文</a:t>
            </a:r>
            <a:r>
              <a:rPr lang="en-US" altLang="ja-JP" dirty="0"/>
              <a:t>	</a:t>
            </a:r>
            <a:r>
              <a:rPr lang="ja-JP" altLang="en-US" dirty="0"/>
              <a:t>何か適当に</a:t>
            </a:r>
            <a:endParaRPr lang="en-US" altLang="ja-JP" dirty="0"/>
          </a:p>
          <a:p>
            <a:endParaRPr lang="en-US" altLang="ja-JP" dirty="0"/>
          </a:p>
          <a:p>
            <a:r>
              <a:rPr lang="ja-JP" altLang="en-US" dirty="0"/>
              <a:t>送信ボタンをクリック</a:t>
            </a:r>
            <a:endParaRPr lang="en-US" altLang="ja-JP" dirty="0"/>
          </a:p>
          <a:p>
            <a:endParaRPr lang="en-US" altLang="ja-JP" dirty="0"/>
          </a:p>
          <a:p>
            <a:r>
              <a:rPr lang="ja-JP" altLang="en-US" dirty="0"/>
              <a:t>更新ボタンをクリック</a:t>
            </a:r>
            <a:r>
              <a:rPr lang="ja-JP" altLang="en-US" sz="2000" dirty="0"/>
              <a:t>（円を描く矢印マーク）</a:t>
            </a:r>
          </a:p>
          <a:p>
            <a:endParaRPr kumimoji="1" lang="ja-JP" altLang="en-US" dirty="0"/>
          </a:p>
        </p:txBody>
      </p:sp>
      <p:sp>
        <p:nvSpPr>
          <p:cNvPr id="3" name="日付プレースホルダー 2">
            <a:extLst>
              <a:ext uri="{FF2B5EF4-FFF2-40B4-BE49-F238E27FC236}">
                <a16:creationId xmlns:a16="http://schemas.microsoft.com/office/drawing/2014/main" id="{AF02C642-1AAF-42D8-B23B-943279F05204}"/>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A0717D14-EE13-4D04-8C12-A1969F66CE08}"/>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21</a:t>
            </a:fld>
            <a:endParaRPr kumimoji="0" lang="en-US">
              <a:solidFill>
                <a:schemeClr val="tx1"/>
              </a:solidFill>
            </a:endParaRPr>
          </a:p>
        </p:txBody>
      </p:sp>
      <p:sp>
        <p:nvSpPr>
          <p:cNvPr id="5" name="タイトル 4">
            <a:extLst>
              <a:ext uri="{FF2B5EF4-FFF2-40B4-BE49-F238E27FC236}">
                <a16:creationId xmlns:a16="http://schemas.microsoft.com/office/drawing/2014/main" id="{87BEA521-1A11-406A-8A81-BFA7CC3A11DE}"/>
              </a:ext>
            </a:extLst>
          </p:cNvPr>
          <p:cNvSpPr>
            <a:spLocks noGrp="1"/>
          </p:cNvSpPr>
          <p:nvPr>
            <p:ph type="title"/>
          </p:nvPr>
        </p:nvSpPr>
        <p:spPr/>
        <p:txBody>
          <a:bodyPr/>
          <a:lstStyle/>
          <a:p>
            <a:r>
              <a:rPr lang="ja-JP" altLang="en-US" dirty="0"/>
              <a:t>演習：とりあえず送ってみる</a:t>
            </a:r>
            <a:endParaRPr kumimoji="1" lang="ja-JP" altLang="en-US" dirty="0"/>
          </a:p>
        </p:txBody>
      </p:sp>
    </p:spTree>
    <p:extLst>
      <p:ext uri="{BB962C8B-B14F-4D97-AF65-F5344CB8AC3E}">
        <p14:creationId xmlns:p14="http://schemas.microsoft.com/office/powerpoint/2010/main" val="5251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4465748-58A8-45B0-9E3D-8DF1E4C0F53D}"/>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833AA7AE-699A-4281-ABEF-3E5CA2C4E5A3}"/>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22</a:t>
            </a:fld>
            <a:endParaRPr kumimoji="0" lang="en-US">
              <a:solidFill>
                <a:schemeClr val="tx1"/>
              </a:solidFill>
            </a:endParaRPr>
          </a:p>
        </p:txBody>
      </p:sp>
      <p:sp>
        <p:nvSpPr>
          <p:cNvPr id="5" name="タイトル 4">
            <a:extLst>
              <a:ext uri="{FF2B5EF4-FFF2-40B4-BE49-F238E27FC236}">
                <a16:creationId xmlns:a16="http://schemas.microsoft.com/office/drawing/2014/main" id="{B2B80C3A-3DBB-4735-A6CE-E954B8713E67}"/>
              </a:ext>
            </a:extLst>
          </p:cNvPr>
          <p:cNvSpPr>
            <a:spLocks noGrp="1"/>
          </p:cNvSpPr>
          <p:nvPr>
            <p:ph type="title"/>
          </p:nvPr>
        </p:nvSpPr>
        <p:spPr/>
        <p:txBody>
          <a:bodyPr/>
          <a:lstStyle/>
          <a:p>
            <a:r>
              <a:rPr kumimoji="1" lang="en-US" altLang="ja-JP" dirty="0"/>
              <a:t>Gmail</a:t>
            </a:r>
            <a:r>
              <a:rPr kumimoji="1" lang="ja-JP" altLang="en-US" dirty="0"/>
              <a:t>の設定画面</a:t>
            </a:r>
          </a:p>
        </p:txBody>
      </p:sp>
      <p:pic>
        <p:nvPicPr>
          <p:cNvPr id="6" name="コンテンツ プレースホルダー 6">
            <a:extLst>
              <a:ext uri="{FF2B5EF4-FFF2-40B4-BE49-F238E27FC236}">
                <a16:creationId xmlns:a16="http://schemas.microsoft.com/office/drawing/2014/main" id="{A34A62E7-53DF-49F1-BFF1-63B3AB7231E6}"/>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09073" y="2662056"/>
            <a:ext cx="7725853" cy="2600688"/>
          </a:xfrm>
          <a:prstGeom prst="rect">
            <a:avLst/>
          </a:prstGeom>
        </p:spPr>
      </p:pic>
      <p:sp>
        <p:nvSpPr>
          <p:cNvPr id="7" name="角丸四角形吹き出し 7">
            <a:extLst>
              <a:ext uri="{FF2B5EF4-FFF2-40B4-BE49-F238E27FC236}">
                <a16:creationId xmlns:a16="http://schemas.microsoft.com/office/drawing/2014/main" id="{402EED84-8CDF-42D9-A16F-758DA6200544}"/>
              </a:ext>
            </a:extLst>
          </p:cNvPr>
          <p:cNvSpPr/>
          <p:nvPr/>
        </p:nvSpPr>
        <p:spPr>
          <a:xfrm>
            <a:off x="2264426" y="2258864"/>
            <a:ext cx="1543318" cy="612648"/>
          </a:xfrm>
          <a:prstGeom prst="wedgeRoundRectCallout">
            <a:avLst>
              <a:gd name="adj1" fmla="val -18522"/>
              <a:gd name="adj2" fmla="val 135307"/>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タブ</a:t>
            </a:r>
          </a:p>
        </p:txBody>
      </p:sp>
      <p:sp>
        <p:nvSpPr>
          <p:cNvPr id="8" name="角丸四角形吹き出し 8">
            <a:extLst>
              <a:ext uri="{FF2B5EF4-FFF2-40B4-BE49-F238E27FC236}">
                <a16:creationId xmlns:a16="http://schemas.microsoft.com/office/drawing/2014/main" id="{956FFB3E-0DE1-466D-8A41-3D1E532B9959}"/>
              </a:ext>
            </a:extLst>
          </p:cNvPr>
          <p:cNvSpPr/>
          <p:nvPr/>
        </p:nvSpPr>
        <p:spPr>
          <a:xfrm>
            <a:off x="3562663" y="5655631"/>
            <a:ext cx="3265985" cy="612648"/>
          </a:xfrm>
          <a:prstGeom prst="wedgeRoundRectCallout">
            <a:avLst>
              <a:gd name="adj1" fmla="val -22857"/>
              <a:gd name="adj2" fmla="val -97674"/>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各種設定</a:t>
            </a:r>
          </a:p>
        </p:txBody>
      </p:sp>
    </p:spTree>
    <p:extLst>
      <p:ext uri="{BB962C8B-B14F-4D97-AF65-F5344CB8AC3E}">
        <p14:creationId xmlns:p14="http://schemas.microsoft.com/office/powerpoint/2010/main" val="394781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FE90AF9-F925-4969-8C9C-B6D86CEE41DF}"/>
              </a:ext>
            </a:extLst>
          </p:cNvPr>
          <p:cNvSpPr>
            <a:spLocks noGrp="1"/>
          </p:cNvSpPr>
          <p:nvPr>
            <p:ph idx="1"/>
          </p:nvPr>
        </p:nvSpPr>
        <p:spPr/>
        <p:txBody>
          <a:bodyPr>
            <a:normAutofit lnSpcReduction="10000"/>
          </a:bodyPr>
          <a:lstStyle/>
          <a:p>
            <a:r>
              <a:rPr lang="en-US" altLang="ja-JP" dirty="0"/>
              <a:t>Gmail</a:t>
            </a:r>
            <a:r>
              <a:rPr lang="ja-JP" altLang="en-US" dirty="0"/>
              <a:t>にログイン</a:t>
            </a:r>
            <a:endParaRPr lang="en-US" altLang="ja-JP" dirty="0"/>
          </a:p>
          <a:p>
            <a:r>
              <a:rPr lang="ja-JP" altLang="en-US" dirty="0"/>
              <a:t>設定画面を開く</a:t>
            </a:r>
            <a:r>
              <a:rPr lang="ja-JP" altLang="en-US" sz="2000" dirty="0"/>
              <a:t>（右上の歯車マーク → 設定）</a:t>
            </a:r>
            <a:endParaRPr lang="en-US" altLang="ja-JP" dirty="0"/>
          </a:p>
          <a:p>
            <a:pPr lvl="1"/>
            <a:r>
              <a:rPr lang="ja-JP" altLang="en-US" dirty="0"/>
              <a:t>全般タグ</a:t>
            </a:r>
            <a:endParaRPr lang="en-US" altLang="ja-JP" dirty="0"/>
          </a:p>
          <a:p>
            <a:pPr lvl="1"/>
            <a:r>
              <a:rPr lang="ja-JP" altLang="en-US" dirty="0"/>
              <a:t>「著名」欄に、自分の情報を載せる</a:t>
            </a:r>
            <a:endParaRPr lang="en-US" altLang="ja-JP" dirty="0"/>
          </a:p>
          <a:p>
            <a:pPr lvl="1"/>
            <a:r>
              <a:rPr lang="ja-JP" altLang="en-US" dirty="0"/>
              <a:t>ページ下部から「変更を保存」</a:t>
            </a:r>
            <a:endParaRPr lang="en-US" altLang="ja-JP" dirty="0"/>
          </a:p>
          <a:p>
            <a:endParaRPr lang="en-US" altLang="ja-JP" dirty="0"/>
          </a:p>
          <a:p>
            <a:r>
              <a:rPr lang="ja-JP" altLang="en-US" dirty="0"/>
              <a:t>自分の情報</a:t>
            </a:r>
            <a:endParaRPr lang="en-US" altLang="ja-JP" dirty="0"/>
          </a:p>
          <a:p>
            <a:pPr lvl="1"/>
            <a:r>
              <a:rPr lang="ja-JP" altLang="en-US" dirty="0"/>
              <a:t>所属</a:t>
            </a:r>
            <a:endParaRPr lang="en-US" altLang="ja-JP" dirty="0"/>
          </a:p>
          <a:p>
            <a:pPr lvl="1"/>
            <a:r>
              <a:rPr lang="ja-JP" altLang="en-US" dirty="0"/>
              <a:t>学籍番号</a:t>
            </a:r>
            <a:endParaRPr lang="en-US" altLang="ja-JP" dirty="0"/>
          </a:p>
          <a:p>
            <a:pPr lvl="1"/>
            <a:r>
              <a:rPr lang="ja-JP" altLang="en-US" dirty="0"/>
              <a:t>氏名</a:t>
            </a:r>
            <a:endParaRPr lang="en-US" altLang="ja-JP" dirty="0"/>
          </a:p>
          <a:p>
            <a:pPr lvl="1"/>
            <a:r>
              <a:rPr lang="ja-JP" altLang="en-US" dirty="0"/>
              <a:t>連絡方法</a:t>
            </a:r>
            <a:endParaRPr lang="en-US" altLang="ja-JP" dirty="0"/>
          </a:p>
          <a:p>
            <a:endParaRPr kumimoji="1" lang="ja-JP" altLang="en-US" dirty="0"/>
          </a:p>
        </p:txBody>
      </p:sp>
      <p:sp>
        <p:nvSpPr>
          <p:cNvPr id="3" name="日付プレースホルダー 2">
            <a:extLst>
              <a:ext uri="{FF2B5EF4-FFF2-40B4-BE49-F238E27FC236}">
                <a16:creationId xmlns:a16="http://schemas.microsoft.com/office/drawing/2014/main" id="{36BBBB59-7D1C-4488-8FA8-141ADC09A471}"/>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5F72599E-F18A-4BBD-B49F-B43DD551E98F}"/>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23</a:t>
            </a:fld>
            <a:endParaRPr kumimoji="0" lang="en-US">
              <a:solidFill>
                <a:schemeClr val="tx1"/>
              </a:solidFill>
            </a:endParaRPr>
          </a:p>
        </p:txBody>
      </p:sp>
      <p:sp>
        <p:nvSpPr>
          <p:cNvPr id="5" name="タイトル 4">
            <a:extLst>
              <a:ext uri="{FF2B5EF4-FFF2-40B4-BE49-F238E27FC236}">
                <a16:creationId xmlns:a16="http://schemas.microsoft.com/office/drawing/2014/main" id="{6E7E0D51-F00C-437A-B77C-5002995F53A7}"/>
              </a:ext>
            </a:extLst>
          </p:cNvPr>
          <p:cNvSpPr>
            <a:spLocks noGrp="1"/>
          </p:cNvSpPr>
          <p:nvPr>
            <p:ph type="title"/>
          </p:nvPr>
        </p:nvSpPr>
        <p:spPr/>
        <p:txBody>
          <a:bodyPr/>
          <a:lstStyle/>
          <a:p>
            <a:r>
              <a:rPr lang="ja-JP" altLang="en-US" dirty="0"/>
              <a:t>演習：著名を設定してみよう</a:t>
            </a:r>
            <a:endParaRPr kumimoji="1" lang="ja-JP" altLang="en-US" dirty="0"/>
          </a:p>
        </p:txBody>
      </p:sp>
    </p:spTree>
    <p:extLst>
      <p:ext uri="{BB962C8B-B14F-4D97-AF65-F5344CB8AC3E}">
        <p14:creationId xmlns:p14="http://schemas.microsoft.com/office/powerpoint/2010/main" val="524200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D451FD8-BB53-4934-94B6-B6E84EEDA90D}"/>
              </a:ext>
            </a:extLst>
          </p:cNvPr>
          <p:cNvSpPr>
            <a:spLocks noGrp="1"/>
          </p:cNvSpPr>
          <p:nvPr>
            <p:ph idx="1"/>
          </p:nvPr>
        </p:nvSpPr>
        <p:spPr/>
        <p:txBody>
          <a:bodyPr/>
          <a:lstStyle/>
          <a:p>
            <a:r>
              <a:rPr lang="en-US" altLang="ja-JP" dirty="0"/>
              <a:t>Gmail</a:t>
            </a:r>
            <a:r>
              <a:rPr lang="ja-JP" altLang="en-US" dirty="0"/>
              <a:t>にログイン</a:t>
            </a:r>
            <a:endParaRPr lang="en-US" altLang="ja-JP" dirty="0"/>
          </a:p>
          <a:p>
            <a:r>
              <a:rPr lang="ja-JP" altLang="en-US" dirty="0"/>
              <a:t>設定画面を開く</a:t>
            </a:r>
            <a:r>
              <a:rPr lang="ja-JP" altLang="en-US" sz="2000" dirty="0"/>
              <a:t>（右上の歯車マーク → 設定）</a:t>
            </a:r>
            <a:endParaRPr lang="en-US" altLang="ja-JP" dirty="0"/>
          </a:p>
          <a:p>
            <a:pPr lvl="1"/>
            <a:r>
              <a:rPr lang="ja-JP" altLang="en-US" dirty="0"/>
              <a:t>全般タグ</a:t>
            </a:r>
            <a:endParaRPr lang="en-US" altLang="ja-JP" dirty="0"/>
          </a:p>
          <a:p>
            <a:pPr lvl="1"/>
            <a:r>
              <a:rPr lang="ja-JP" altLang="en-US" dirty="0"/>
              <a:t>「送信取り消し機能」から</a:t>
            </a:r>
            <a:r>
              <a:rPr lang="en-US" altLang="ja-JP" dirty="0"/>
              <a:t>30</a:t>
            </a:r>
            <a:r>
              <a:rPr lang="ja-JP" altLang="en-US" dirty="0"/>
              <a:t>秒を設定</a:t>
            </a:r>
            <a:endParaRPr lang="en-US" altLang="ja-JP" dirty="0"/>
          </a:p>
          <a:p>
            <a:endParaRPr lang="en-US" altLang="ja-JP" dirty="0"/>
          </a:p>
          <a:p>
            <a:endParaRPr lang="en-US" altLang="ja-JP" dirty="0"/>
          </a:p>
          <a:p>
            <a:r>
              <a:rPr lang="ja-JP" altLang="en-US" dirty="0"/>
              <a:t>なんで取り消せるの？</a:t>
            </a:r>
            <a:endParaRPr lang="en-US" altLang="ja-JP" dirty="0"/>
          </a:p>
          <a:p>
            <a:pPr lvl="1"/>
            <a:r>
              <a:rPr lang="ja-JP" altLang="en-US" dirty="0"/>
              <a:t>実は「サーバ上で待機する秒数」の設定</a:t>
            </a:r>
            <a:endParaRPr lang="en-US" altLang="ja-JP" dirty="0"/>
          </a:p>
          <a:p>
            <a:pPr lvl="1"/>
            <a:r>
              <a:rPr lang="ja-JP" altLang="en-US" dirty="0"/>
              <a:t>送信前のサーバで待機している間なら取り消しできる</a:t>
            </a:r>
            <a:endParaRPr lang="en-US" altLang="ja-JP" dirty="0"/>
          </a:p>
          <a:p>
            <a:pPr lvl="1"/>
            <a:r>
              <a:rPr lang="ja-JP" altLang="en-US" u="sng" dirty="0">
                <a:solidFill>
                  <a:srgbClr val="FF0000"/>
                </a:solidFill>
              </a:rPr>
              <a:t>うっかり</a:t>
            </a:r>
            <a:r>
              <a:rPr lang="ja-JP" altLang="en-US" u="sng" dirty="0" err="1">
                <a:solidFill>
                  <a:srgbClr val="FF0000"/>
                </a:solidFill>
              </a:rPr>
              <a:t>さんは</a:t>
            </a:r>
            <a:r>
              <a:rPr lang="ja-JP" altLang="en-US" u="sng" dirty="0">
                <a:solidFill>
                  <a:srgbClr val="FF0000"/>
                </a:solidFill>
              </a:rPr>
              <a:t>設定推奨</a:t>
            </a:r>
          </a:p>
          <a:p>
            <a:endParaRPr kumimoji="1" lang="ja-JP" altLang="en-US" dirty="0"/>
          </a:p>
        </p:txBody>
      </p:sp>
      <p:sp>
        <p:nvSpPr>
          <p:cNvPr id="3" name="日付プレースホルダー 2">
            <a:extLst>
              <a:ext uri="{FF2B5EF4-FFF2-40B4-BE49-F238E27FC236}">
                <a16:creationId xmlns:a16="http://schemas.microsoft.com/office/drawing/2014/main" id="{8816A853-D75E-4E48-9FDC-DA5F1C472FD3}"/>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4B150CA0-3CB6-4776-8342-137489E412D9}"/>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24</a:t>
            </a:fld>
            <a:endParaRPr kumimoji="0" lang="en-US">
              <a:solidFill>
                <a:schemeClr val="tx1"/>
              </a:solidFill>
            </a:endParaRPr>
          </a:p>
        </p:txBody>
      </p:sp>
      <p:sp>
        <p:nvSpPr>
          <p:cNvPr id="5" name="タイトル 4">
            <a:extLst>
              <a:ext uri="{FF2B5EF4-FFF2-40B4-BE49-F238E27FC236}">
                <a16:creationId xmlns:a16="http://schemas.microsoft.com/office/drawing/2014/main" id="{AE4B9860-F506-4F3D-8940-6699BFEF4074}"/>
              </a:ext>
            </a:extLst>
          </p:cNvPr>
          <p:cNvSpPr>
            <a:spLocks noGrp="1"/>
          </p:cNvSpPr>
          <p:nvPr>
            <p:ph type="title"/>
          </p:nvPr>
        </p:nvSpPr>
        <p:spPr/>
        <p:txBody>
          <a:bodyPr/>
          <a:lstStyle/>
          <a:p>
            <a:r>
              <a:rPr lang="ja-JP" altLang="en-US" dirty="0"/>
              <a:t>演習：送信取り消し機能</a:t>
            </a:r>
            <a:endParaRPr kumimoji="1" lang="ja-JP" altLang="en-US" dirty="0"/>
          </a:p>
        </p:txBody>
      </p:sp>
    </p:spTree>
    <p:extLst>
      <p:ext uri="{BB962C8B-B14F-4D97-AF65-F5344CB8AC3E}">
        <p14:creationId xmlns:p14="http://schemas.microsoft.com/office/powerpoint/2010/main" val="4037477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07320FC-3284-46D7-8EF3-55FDF898B18B}"/>
              </a:ext>
            </a:extLst>
          </p:cNvPr>
          <p:cNvSpPr>
            <a:spLocks noGrp="1"/>
          </p:cNvSpPr>
          <p:nvPr>
            <p:ph idx="1"/>
          </p:nvPr>
        </p:nvSpPr>
        <p:spPr/>
        <p:txBody>
          <a:bodyPr/>
          <a:lstStyle/>
          <a:p>
            <a:r>
              <a:rPr lang="ja-JP" altLang="en-US" dirty="0"/>
              <a:t>メールが来るとその相手に自動で定型文を返すサービス</a:t>
            </a:r>
            <a:endParaRPr lang="en-US" altLang="ja-JP" dirty="0"/>
          </a:p>
          <a:p>
            <a:r>
              <a:rPr lang="ja-JP" altLang="en-US" dirty="0"/>
              <a:t>長期休暇などで対応できないときに利用</a:t>
            </a:r>
            <a:endParaRPr lang="en-US" altLang="ja-JP" dirty="0"/>
          </a:p>
          <a:p>
            <a:endParaRPr lang="ja-JP" altLang="en-US" dirty="0"/>
          </a:p>
          <a:p>
            <a:endParaRPr kumimoji="1" lang="ja-JP" altLang="en-US" dirty="0"/>
          </a:p>
        </p:txBody>
      </p:sp>
      <p:sp>
        <p:nvSpPr>
          <p:cNvPr id="3" name="日付プレースホルダー 2">
            <a:extLst>
              <a:ext uri="{FF2B5EF4-FFF2-40B4-BE49-F238E27FC236}">
                <a16:creationId xmlns:a16="http://schemas.microsoft.com/office/drawing/2014/main" id="{B5C97177-9505-478A-92CA-F7AA5820850C}"/>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608AD5F4-98D8-49AD-8890-1BC4083ED84A}"/>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25</a:t>
            </a:fld>
            <a:endParaRPr kumimoji="0" lang="en-US">
              <a:solidFill>
                <a:schemeClr val="tx1"/>
              </a:solidFill>
            </a:endParaRPr>
          </a:p>
        </p:txBody>
      </p:sp>
      <p:sp>
        <p:nvSpPr>
          <p:cNvPr id="5" name="タイトル 4">
            <a:extLst>
              <a:ext uri="{FF2B5EF4-FFF2-40B4-BE49-F238E27FC236}">
                <a16:creationId xmlns:a16="http://schemas.microsoft.com/office/drawing/2014/main" id="{31B6DBF1-DE14-4C15-ABC7-3284A56D0CBE}"/>
              </a:ext>
            </a:extLst>
          </p:cNvPr>
          <p:cNvSpPr>
            <a:spLocks noGrp="1"/>
          </p:cNvSpPr>
          <p:nvPr>
            <p:ph type="title"/>
          </p:nvPr>
        </p:nvSpPr>
        <p:spPr/>
        <p:txBody>
          <a:bodyPr/>
          <a:lstStyle/>
          <a:p>
            <a:r>
              <a:rPr lang="ja-JP" altLang="en-US" dirty="0"/>
              <a:t>不在時自動返信</a:t>
            </a:r>
            <a:endParaRPr kumimoji="1" lang="ja-JP" altLang="en-US" dirty="0"/>
          </a:p>
        </p:txBody>
      </p:sp>
      <p:pic>
        <p:nvPicPr>
          <p:cNvPr id="6" name="図 5">
            <a:extLst>
              <a:ext uri="{FF2B5EF4-FFF2-40B4-BE49-F238E27FC236}">
                <a16:creationId xmlns:a16="http://schemas.microsoft.com/office/drawing/2014/main" id="{C66E68CC-6442-45FE-B84E-4D6AEAED906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7246" y="3461706"/>
            <a:ext cx="6849509" cy="2791335"/>
          </a:xfrm>
          <a:prstGeom prst="rect">
            <a:avLst/>
          </a:prstGeom>
        </p:spPr>
      </p:pic>
      <p:sp>
        <p:nvSpPr>
          <p:cNvPr id="7" name="角丸四角形吹き出し 8">
            <a:extLst>
              <a:ext uri="{FF2B5EF4-FFF2-40B4-BE49-F238E27FC236}">
                <a16:creationId xmlns:a16="http://schemas.microsoft.com/office/drawing/2014/main" id="{717C9973-29E5-4FCB-92E4-CC3E387623F4}"/>
              </a:ext>
            </a:extLst>
          </p:cNvPr>
          <p:cNvSpPr/>
          <p:nvPr/>
        </p:nvSpPr>
        <p:spPr>
          <a:xfrm>
            <a:off x="184323" y="4979649"/>
            <a:ext cx="2309655" cy="817537"/>
          </a:xfrm>
          <a:prstGeom prst="wedgeRoundRectCallout">
            <a:avLst>
              <a:gd name="adj1" fmla="val 74750"/>
              <a:gd name="adj2" fmla="val -39244"/>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この文章を</a:t>
            </a:r>
            <a:endParaRPr kumimoji="0" lang="en-US" altLang="ja-JP"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返してくれる</a:t>
            </a:r>
          </a:p>
        </p:txBody>
      </p:sp>
      <p:sp>
        <p:nvSpPr>
          <p:cNvPr id="8" name="角丸四角形吹き出し 8">
            <a:extLst>
              <a:ext uri="{FF2B5EF4-FFF2-40B4-BE49-F238E27FC236}">
                <a16:creationId xmlns:a16="http://schemas.microsoft.com/office/drawing/2014/main" id="{45152BF2-D7C7-447A-988C-1E9FB30C9EB8}"/>
              </a:ext>
            </a:extLst>
          </p:cNvPr>
          <p:cNvSpPr/>
          <p:nvPr/>
        </p:nvSpPr>
        <p:spPr>
          <a:xfrm>
            <a:off x="5368659" y="3220129"/>
            <a:ext cx="2948304" cy="742285"/>
          </a:xfrm>
          <a:prstGeom prst="wedgeRoundRectCallout">
            <a:avLst>
              <a:gd name="adj1" fmla="val -58112"/>
              <a:gd name="adj2" fmla="val 47960"/>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期間も設定可能</a:t>
            </a:r>
          </a:p>
        </p:txBody>
      </p:sp>
    </p:spTree>
    <p:extLst>
      <p:ext uri="{BB962C8B-B14F-4D97-AF65-F5344CB8AC3E}">
        <p14:creationId xmlns:p14="http://schemas.microsoft.com/office/powerpoint/2010/main" val="215191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3415C47-FD14-489E-BC67-B4EABB69C6B5}"/>
              </a:ext>
            </a:extLst>
          </p:cNvPr>
          <p:cNvSpPr>
            <a:spLocks noGrp="1"/>
          </p:cNvSpPr>
          <p:nvPr>
            <p:ph idx="1"/>
          </p:nvPr>
        </p:nvSpPr>
        <p:spPr/>
        <p:txBody>
          <a:bodyPr/>
          <a:lstStyle/>
          <a:p>
            <a:r>
              <a:rPr lang="ja-JP" altLang="en-US" dirty="0"/>
              <a:t>フィルタリング</a:t>
            </a:r>
            <a:r>
              <a:rPr lang="en-US" altLang="ja-JP" dirty="0"/>
              <a:t>(filtering)</a:t>
            </a:r>
          </a:p>
          <a:p>
            <a:pPr lvl="1"/>
            <a:r>
              <a:rPr lang="ja-JP" altLang="en-US" dirty="0"/>
              <a:t>フィルタを通すこと</a:t>
            </a:r>
            <a:endParaRPr lang="en-US" altLang="ja-JP" dirty="0"/>
          </a:p>
          <a:p>
            <a:pPr lvl="1"/>
            <a:r>
              <a:rPr lang="ja-JP" altLang="en-US" dirty="0"/>
              <a:t>つまりメールを濾しとり、振り分ける</a:t>
            </a:r>
          </a:p>
          <a:p>
            <a:endParaRPr kumimoji="1" lang="ja-JP" altLang="en-US" dirty="0"/>
          </a:p>
        </p:txBody>
      </p:sp>
      <p:sp>
        <p:nvSpPr>
          <p:cNvPr id="3" name="日付プレースホルダー 2">
            <a:extLst>
              <a:ext uri="{FF2B5EF4-FFF2-40B4-BE49-F238E27FC236}">
                <a16:creationId xmlns:a16="http://schemas.microsoft.com/office/drawing/2014/main" id="{CA4BB31C-5021-4524-92C2-7EAA2B545570}"/>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768418EF-9848-40ED-ACE0-B960F594B4C6}"/>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26</a:t>
            </a:fld>
            <a:endParaRPr kumimoji="0" lang="en-US">
              <a:solidFill>
                <a:schemeClr val="tx1"/>
              </a:solidFill>
            </a:endParaRPr>
          </a:p>
        </p:txBody>
      </p:sp>
      <p:sp>
        <p:nvSpPr>
          <p:cNvPr id="5" name="タイトル 4">
            <a:extLst>
              <a:ext uri="{FF2B5EF4-FFF2-40B4-BE49-F238E27FC236}">
                <a16:creationId xmlns:a16="http://schemas.microsoft.com/office/drawing/2014/main" id="{D0EEAC46-0A25-4E23-945C-57655BE1237D}"/>
              </a:ext>
            </a:extLst>
          </p:cNvPr>
          <p:cNvSpPr>
            <a:spLocks noGrp="1"/>
          </p:cNvSpPr>
          <p:nvPr>
            <p:ph type="title"/>
          </p:nvPr>
        </p:nvSpPr>
        <p:spPr/>
        <p:txBody>
          <a:bodyPr/>
          <a:lstStyle/>
          <a:p>
            <a:r>
              <a:rPr lang="ja-JP" altLang="en-US" dirty="0"/>
              <a:t>フィルタリング</a:t>
            </a:r>
            <a:endParaRPr kumimoji="1" lang="ja-JP" altLang="en-US" dirty="0"/>
          </a:p>
        </p:txBody>
      </p:sp>
      <p:pic>
        <p:nvPicPr>
          <p:cNvPr id="6" name="コンテンツ プレースホルダー 6" descr="封筒">
            <a:extLst>
              <a:ext uri="{FF2B5EF4-FFF2-40B4-BE49-F238E27FC236}">
                <a16:creationId xmlns:a16="http://schemas.microsoft.com/office/drawing/2014/main" id="{E5C68DCE-8B0A-4D24-89BD-CC47ABA4C8BB}"/>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597" y="3996177"/>
            <a:ext cx="687003" cy="687003"/>
          </a:xfrm>
          <a:prstGeom prst="rect">
            <a:avLst/>
          </a:prstGeom>
        </p:spPr>
      </p:pic>
      <p:sp>
        <p:nvSpPr>
          <p:cNvPr id="7" name="矢印: 上 6">
            <a:extLst>
              <a:ext uri="{FF2B5EF4-FFF2-40B4-BE49-F238E27FC236}">
                <a16:creationId xmlns:a16="http://schemas.microsoft.com/office/drawing/2014/main" id="{E32173DC-9443-40D5-B68B-D76EFEB1967A}"/>
              </a:ext>
            </a:extLst>
          </p:cNvPr>
          <p:cNvSpPr/>
          <p:nvPr/>
        </p:nvSpPr>
        <p:spPr>
          <a:xfrm rot="5400000">
            <a:off x="1935770" y="4166020"/>
            <a:ext cx="875360" cy="931888"/>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8" name="グラフィックス 7" descr="フィルター">
            <a:extLst>
              <a:ext uri="{FF2B5EF4-FFF2-40B4-BE49-F238E27FC236}">
                <a16:creationId xmlns:a16="http://schemas.microsoft.com/office/drawing/2014/main" id="{7FA3DCF8-4F2A-451F-8C45-6AC1B6EAF2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2998" y="4078752"/>
            <a:ext cx="1106424" cy="1106424"/>
          </a:xfrm>
          <a:prstGeom prst="rect">
            <a:avLst/>
          </a:prstGeom>
        </p:spPr>
      </p:pic>
      <p:pic>
        <p:nvPicPr>
          <p:cNvPr id="9" name="コンテンツ プレースホルダー 6" descr="封筒">
            <a:extLst>
              <a:ext uri="{FF2B5EF4-FFF2-40B4-BE49-F238E27FC236}">
                <a16:creationId xmlns:a16="http://schemas.microsoft.com/office/drawing/2014/main" id="{E22EA1AF-E3E3-4572-ADF7-E9C9CDB9E61D}"/>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370" y="3847939"/>
            <a:ext cx="687003" cy="687003"/>
          </a:xfrm>
          <a:prstGeom prst="rect">
            <a:avLst/>
          </a:prstGeom>
        </p:spPr>
      </p:pic>
      <p:pic>
        <p:nvPicPr>
          <p:cNvPr id="10" name="コンテンツ プレースホルダー 6" descr="封筒">
            <a:extLst>
              <a:ext uri="{FF2B5EF4-FFF2-40B4-BE49-F238E27FC236}">
                <a16:creationId xmlns:a16="http://schemas.microsoft.com/office/drawing/2014/main" id="{35F98BC4-731E-41E4-972A-D22A2AFB2894}"/>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83" y="4534942"/>
            <a:ext cx="687003" cy="687003"/>
          </a:xfrm>
          <a:prstGeom prst="rect">
            <a:avLst/>
          </a:prstGeom>
        </p:spPr>
      </p:pic>
      <p:sp>
        <p:nvSpPr>
          <p:cNvPr id="11" name="テキスト ボックス 10">
            <a:extLst>
              <a:ext uri="{FF2B5EF4-FFF2-40B4-BE49-F238E27FC236}">
                <a16:creationId xmlns:a16="http://schemas.microsoft.com/office/drawing/2014/main" id="{3628A7D7-8227-4FC6-9D9E-8179DDEE961A}"/>
              </a:ext>
            </a:extLst>
          </p:cNvPr>
          <p:cNvSpPr txBox="1"/>
          <p:nvPr/>
        </p:nvSpPr>
        <p:spPr>
          <a:xfrm>
            <a:off x="3102998" y="5301998"/>
            <a:ext cx="1107996" cy="369332"/>
          </a:xfrm>
          <a:prstGeom prst="rect">
            <a:avLst/>
          </a:prstGeom>
          <a:noFill/>
        </p:spPr>
        <p:txBody>
          <a:bodyPr wrap="none" rtlCol="0">
            <a:spAutoFit/>
          </a:bodyPr>
          <a:lstStyle/>
          <a:p>
            <a:r>
              <a:rPr lang="ja-JP" altLang="en-US"/>
              <a:t>フィルタ</a:t>
            </a:r>
            <a:endParaRPr kumimoji="1" lang="en-US" altLang="ja-JP"/>
          </a:p>
        </p:txBody>
      </p:sp>
      <p:sp>
        <p:nvSpPr>
          <p:cNvPr id="12" name="矢印: 上 11">
            <a:extLst>
              <a:ext uri="{FF2B5EF4-FFF2-40B4-BE49-F238E27FC236}">
                <a16:creationId xmlns:a16="http://schemas.microsoft.com/office/drawing/2014/main" id="{2A51DA72-2281-4FE7-A16D-98445F14ABA6}"/>
              </a:ext>
            </a:extLst>
          </p:cNvPr>
          <p:cNvSpPr/>
          <p:nvPr/>
        </p:nvSpPr>
        <p:spPr>
          <a:xfrm rot="3830107">
            <a:off x="4868054" y="3528087"/>
            <a:ext cx="597883" cy="1025077"/>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矢印: 上 12">
            <a:extLst>
              <a:ext uri="{FF2B5EF4-FFF2-40B4-BE49-F238E27FC236}">
                <a16:creationId xmlns:a16="http://schemas.microsoft.com/office/drawing/2014/main" id="{2CDF23B9-1627-4E53-9B76-4FF6CE00D83D}"/>
              </a:ext>
            </a:extLst>
          </p:cNvPr>
          <p:cNvSpPr/>
          <p:nvPr/>
        </p:nvSpPr>
        <p:spPr>
          <a:xfrm rot="5400000">
            <a:off x="4947354" y="4154057"/>
            <a:ext cx="597883" cy="1025077"/>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矢印: 上 13">
            <a:extLst>
              <a:ext uri="{FF2B5EF4-FFF2-40B4-BE49-F238E27FC236}">
                <a16:creationId xmlns:a16="http://schemas.microsoft.com/office/drawing/2014/main" id="{5141D020-F100-423A-953F-C7C7D9ABE2EB}"/>
              </a:ext>
            </a:extLst>
          </p:cNvPr>
          <p:cNvSpPr/>
          <p:nvPr/>
        </p:nvSpPr>
        <p:spPr>
          <a:xfrm rot="7054546">
            <a:off x="4812853" y="4789459"/>
            <a:ext cx="597883" cy="1025077"/>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5" name="コンテンツ プレースホルダー 2">
            <a:extLst>
              <a:ext uri="{FF2B5EF4-FFF2-40B4-BE49-F238E27FC236}">
                <a16:creationId xmlns:a16="http://schemas.microsoft.com/office/drawing/2014/main" id="{DAD65727-B25E-4B9C-8151-D62E4594C053}"/>
              </a:ext>
            </a:extLst>
          </p:cNvPr>
          <p:cNvSpPr txBox="1">
            <a:spLocks/>
          </p:cNvSpPr>
          <p:nvPr/>
        </p:nvSpPr>
        <p:spPr>
          <a:xfrm>
            <a:off x="5972572" y="3157348"/>
            <a:ext cx="5093776" cy="3018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200000"/>
              </a:lnSpc>
            </a:pPr>
            <a:r>
              <a:rPr lang="ja-JP" altLang="en-US" dirty="0"/>
              <a:t>ラベルを付ける</a:t>
            </a:r>
            <a:endParaRPr lang="en-US" altLang="ja-JP" dirty="0"/>
          </a:p>
          <a:p>
            <a:pPr>
              <a:lnSpc>
                <a:spcPct val="200000"/>
              </a:lnSpc>
            </a:pPr>
            <a:r>
              <a:rPr lang="ja-JP" altLang="en-US" dirty="0"/>
              <a:t>転送する</a:t>
            </a:r>
            <a:endParaRPr lang="en-US" altLang="ja-JP" dirty="0"/>
          </a:p>
          <a:p>
            <a:pPr>
              <a:lnSpc>
                <a:spcPct val="200000"/>
              </a:lnSpc>
            </a:pPr>
            <a:r>
              <a:rPr lang="ja-JP" altLang="en-US" dirty="0"/>
              <a:t>迷惑メール扱い</a:t>
            </a:r>
          </a:p>
        </p:txBody>
      </p:sp>
    </p:spTree>
    <p:extLst>
      <p:ext uri="{BB962C8B-B14F-4D97-AF65-F5344CB8AC3E}">
        <p14:creationId xmlns:p14="http://schemas.microsoft.com/office/powerpoint/2010/main" val="76028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1AE4047-9096-411F-9B0A-CD9BE3E4E30E}"/>
              </a:ext>
            </a:extLst>
          </p:cNvPr>
          <p:cNvSpPr>
            <a:spLocks noGrp="1"/>
          </p:cNvSpPr>
          <p:nvPr>
            <p:ph idx="1"/>
          </p:nvPr>
        </p:nvSpPr>
        <p:spPr/>
        <p:txBody>
          <a:bodyPr/>
          <a:lstStyle/>
          <a:p>
            <a:r>
              <a:rPr lang="ja-JP" altLang="en-US" dirty="0"/>
              <a:t>受信メールにラベル付けして管理できるサービス</a:t>
            </a:r>
            <a:endParaRPr lang="en-US" altLang="ja-JP" dirty="0"/>
          </a:p>
          <a:p>
            <a:pPr lvl="1"/>
            <a:r>
              <a:rPr lang="ja-JP" altLang="en-US" dirty="0"/>
              <a:t>「設定」→「ラベル」タグを選択</a:t>
            </a:r>
            <a:endParaRPr lang="en-US" altLang="ja-JP" dirty="0"/>
          </a:p>
          <a:p>
            <a:pPr lvl="1"/>
            <a:r>
              <a:rPr lang="ja-JP" altLang="en-US" dirty="0"/>
              <a:t>「新しいラベルを作成」から以下を作成</a:t>
            </a:r>
            <a:endParaRPr lang="en-US" altLang="ja-JP" dirty="0"/>
          </a:p>
          <a:p>
            <a:pPr lvl="2"/>
            <a:r>
              <a:rPr lang="ja-JP" altLang="en-US" dirty="0"/>
              <a:t>大学関係</a:t>
            </a:r>
            <a:endParaRPr lang="en-US" altLang="ja-JP" dirty="0"/>
          </a:p>
          <a:p>
            <a:pPr lvl="2"/>
            <a:r>
              <a:rPr lang="ja-JP" altLang="en-US" dirty="0"/>
              <a:t>授業</a:t>
            </a:r>
            <a:endParaRPr lang="en-US" altLang="ja-JP" dirty="0"/>
          </a:p>
          <a:p>
            <a:pPr lvl="2"/>
            <a:r>
              <a:rPr lang="ja-JP" altLang="en-US" dirty="0"/>
              <a:t>部活</a:t>
            </a:r>
            <a:endParaRPr lang="en-US" altLang="ja-JP" dirty="0"/>
          </a:p>
          <a:p>
            <a:pPr lvl="1"/>
            <a:r>
              <a:rPr lang="ja-JP" altLang="en-US" dirty="0"/>
              <a:t>フォルダと同様、整理整頓をしよう</a:t>
            </a:r>
            <a:endParaRPr lang="en-US" altLang="ja-JP" dirty="0"/>
          </a:p>
          <a:p>
            <a:endParaRPr kumimoji="1" lang="ja-JP" altLang="en-US" dirty="0"/>
          </a:p>
        </p:txBody>
      </p:sp>
      <p:sp>
        <p:nvSpPr>
          <p:cNvPr id="3" name="日付プレースホルダー 2">
            <a:extLst>
              <a:ext uri="{FF2B5EF4-FFF2-40B4-BE49-F238E27FC236}">
                <a16:creationId xmlns:a16="http://schemas.microsoft.com/office/drawing/2014/main" id="{24475A17-79C0-465A-8691-25FB6EF035BF}"/>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EB69573-01FF-4913-8D21-6D609D9447A3}"/>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27</a:t>
            </a:fld>
            <a:endParaRPr kumimoji="0" lang="en-US">
              <a:solidFill>
                <a:schemeClr val="tx1"/>
              </a:solidFill>
            </a:endParaRPr>
          </a:p>
        </p:txBody>
      </p:sp>
      <p:sp>
        <p:nvSpPr>
          <p:cNvPr id="5" name="タイトル 4">
            <a:extLst>
              <a:ext uri="{FF2B5EF4-FFF2-40B4-BE49-F238E27FC236}">
                <a16:creationId xmlns:a16="http://schemas.microsoft.com/office/drawing/2014/main" id="{3AEDB8A7-F030-4A8A-8CAE-6498DA38C5A0}"/>
              </a:ext>
            </a:extLst>
          </p:cNvPr>
          <p:cNvSpPr>
            <a:spLocks noGrp="1"/>
          </p:cNvSpPr>
          <p:nvPr>
            <p:ph type="title"/>
          </p:nvPr>
        </p:nvSpPr>
        <p:spPr/>
        <p:txBody>
          <a:bodyPr/>
          <a:lstStyle/>
          <a:p>
            <a:r>
              <a:rPr lang="ja-JP" altLang="en-US" dirty="0"/>
              <a:t>演習：ラベル作成</a:t>
            </a:r>
            <a:endParaRPr kumimoji="1" lang="ja-JP" altLang="en-US" dirty="0"/>
          </a:p>
        </p:txBody>
      </p:sp>
      <p:pic>
        <p:nvPicPr>
          <p:cNvPr id="6" name="図 5">
            <a:extLst>
              <a:ext uri="{FF2B5EF4-FFF2-40B4-BE49-F238E27FC236}">
                <a16:creationId xmlns:a16="http://schemas.microsoft.com/office/drawing/2014/main" id="{3CAD2B90-D38B-4FFD-8C07-BA05181EDC2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44025" y="2543687"/>
            <a:ext cx="1604740" cy="3582475"/>
          </a:xfrm>
          <a:prstGeom prst="rect">
            <a:avLst/>
          </a:prstGeom>
          <a:ln>
            <a:solidFill>
              <a:schemeClr val="tx1"/>
            </a:solidFill>
          </a:ln>
        </p:spPr>
      </p:pic>
      <p:sp>
        <p:nvSpPr>
          <p:cNvPr id="7" name="角丸四角形吹き出し 7">
            <a:extLst>
              <a:ext uri="{FF2B5EF4-FFF2-40B4-BE49-F238E27FC236}">
                <a16:creationId xmlns:a16="http://schemas.microsoft.com/office/drawing/2014/main" id="{14302D15-442A-41F6-963E-5D7E1D17255B}"/>
              </a:ext>
            </a:extLst>
          </p:cNvPr>
          <p:cNvSpPr/>
          <p:nvPr/>
        </p:nvSpPr>
        <p:spPr>
          <a:xfrm>
            <a:off x="3271072" y="5200738"/>
            <a:ext cx="2945716" cy="811064"/>
          </a:xfrm>
          <a:prstGeom prst="wedgeRoundRectCallout">
            <a:avLst>
              <a:gd name="adj1" fmla="val 65803"/>
              <a:gd name="adj2" fmla="val -39404"/>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作ったラベルは</a:t>
            </a:r>
            <a:endParaRPr kumimoji="0" lang="en-US" altLang="ja-JP"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サイドバーに表示される</a:t>
            </a:r>
          </a:p>
        </p:txBody>
      </p:sp>
    </p:spTree>
    <p:extLst>
      <p:ext uri="{BB962C8B-B14F-4D97-AF65-F5344CB8AC3E}">
        <p14:creationId xmlns:p14="http://schemas.microsoft.com/office/powerpoint/2010/main" val="187454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AC382DE-47D1-4AE0-A8C9-F43822F5E5AF}"/>
              </a:ext>
            </a:extLst>
          </p:cNvPr>
          <p:cNvSpPr>
            <a:spLocks noGrp="1"/>
          </p:cNvSpPr>
          <p:nvPr>
            <p:ph idx="1"/>
          </p:nvPr>
        </p:nvSpPr>
        <p:spPr/>
        <p:txBody>
          <a:bodyPr/>
          <a:lstStyle/>
          <a:p>
            <a:r>
              <a:rPr lang="ja-JP" altLang="en-US" dirty="0"/>
              <a:t>フィルタ設定</a:t>
            </a:r>
            <a:endParaRPr lang="en-US" altLang="ja-JP" dirty="0"/>
          </a:p>
          <a:p>
            <a:pPr lvl="1"/>
            <a:r>
              <a:rPr lang="ja-JP" altLang="en-US" dirty="0"/>
              <a:t>「設定」→「フィルタとブロック中のアドレス」タブを選択</a:t>
            </a:r>
            <a:endParaRPr lang="en-US" altLang="ja-JP" dirty="0"/>
          </a:p>
          <a:p>
            <a:pPr lvl="1"/>
            <a:r>
              <a:rPr lang="ja-JP" altLang="en-US" dirty="0"/>
              <a:t>「新しいフィルタを作成」から以下の設定</a:t>
            </a:r>
            <a:endParaRPr lang="en-US" altLang="ja-JP" dirty="0"/>
          </a:p>
          <a:p>
            <a:pPr lvl="2"/>
            <a:r>
              <a:rPr lang="ja-JP" altLang="en-US" dirty="0"/>
              <a:t>「</a:t>
            </a:r>
            <a:r>
              <a:rPr lang="en-US" altLang="ja-JP" dirty="0"/>
              <a:t>from</a:t>
            </a:r>
            <a:r>
              <a:rPr lang="ja-JP" altLang="en-US" dirty="0"/>
              <a:t>」に「</a:t>
            </a:r>
            <a:r>
              <a:rPr lang="en-US" altLang="ja-JP" dirty="0"/>
              <a:t>cis.twcu.ac.jp</a:t>
            </a:r>
            <a:r>
              <a:rPr lang="ja-JP" altLang="en-US" dirty="0"/>
              <a:t>」を入力</a:t>
            </a:r>
            <a:endParaRPr lang="en-US" altLang="ja-JP" dirty="0"/>
          </a:p>
          <a:p>
            <a:pPr lvl="2"/>
            <a:r>
              <a:rPr lang="ja-JP" altLang="en-US" dirty="0"/>
              <a:t>この検索条件でフィルタを作成</a:t>
            </a:r>
            <a:endParaRPr lang="en-US" altLang="ja-JP" dirty="0"/>
          </a:p>
          <a:p>
            <a:pPr lvl="2"/>
            <a:r>
              <a:rPr lang="ja-JP" altLang="en-US" dirty="0"/>
              <a:t>ラベルを付ける→「大学関係」</a:t>
            </a:r>
            <a:endParaRPr lang="en-US" altLang="ja-JP" dirty="0"/>
          </a:p>
          <a:p>
            <a:pPr lvl="1"/>
            <a:endParaRPr lang="ja-JP" altLang="en-US" dirty="0"/>
          </a:p>
          <a:p>
            <a:endParaRPr kumimoji="1" lang="ja-JP" altLang="en-US" dirty="0"/>
          </a:p>
        </p:txBody>
      </p:sp>
      <p:sp>
        <p:nvSpPr>
          <p:cNvPr id="3" name="日付プレースホルダー 2">
            <a:extLst>
              <a:ext uri="{FF2B5EF4-FFF2-40B4-BE49-F238E27FC236}">
                <a16:creationId xmlns:a16="http://schemas.microsoft.com/office/drawing/2014/main" id="{36C78AEB-F0CA-4CFA-AC9C-03DCB012D752}"/>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9B1F1B42-D949-4E31-99AE-C1FAE0073CEE}"/>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28</a:t>
            </a:fld>
            <a:endParaRPr kumimoji="0" lang="en-US">
              <a:solidFill>
                <a:schemeClr val="tx1"/>
              </a:solidFill>
            </a:endParaRPr>
          </a:p>
        </p:txBody>
      </p:sp>
      <p:sp>
        <p:nvSpPr>
          <p:cNvPr id="5" name="タイトル 4">
            <a:extLst>
              <a:ext uri="{FF2B5EF4-FFF2-40B4-BE49-F238E27FC236}">
                <a16:creationId xmlns:a16="http://schemas.microsoft.com/office/drawing/2014/main" id="{DB6789B2-73B2-4841-A2CD-27E639CAFAD7}"/>
              </a:ext>
            </a:extLst>
          </p:cNvPr>
          <p:cNvSpPr>
            <a:spLocks noGrp="1"/>
          </p:cNvSpPr>
          <p:nvPr>
            <p:ph type="title"/>
          </p:nvPr>
        </p:nvSpPr>
        <p:spPr/>
        <p:txBody>
          <a:bodyPr/>
          <a:lstStyle/>
          <a:p>
            <a:r>
              <a:rPr lang="ja-JP" altLang="en-US" dirty="0"/>
              <a:t>演習：フィルタリング設定</a:t>
            </a:r>
            <a:endParaRPr kumimoji="1" lang="ja-JP" altLang="en-US" dirty="0"/>
          </a:p>
        </p:txBody>
      </p:sp>
      <p:pic>
        <p:nvPicPr>
          <p:cNvPr id="6" name="図 5">
            <a:extLst>
              <a:ext uri="{FF2B5EF4-FFF2-40B4-BE49-F238E27FC236}">
                <a16:creationId xmlns:a16="http://schemas.microsoft.com/office/drawing/2014/main" id="{5361CB83-ADF3-4162-9CE3-2D58AF5422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31610" y="4658754"/>
            <a:ext cx="6870023" cy="1778434"/>
          </a:xfrm>
          <a:prstGeom prst="rect">
            <a:avLst/>
          </a:prstGeom>
          <a:ln>
            <a:solidFill>
              <a:schemeClr val="tx1"/>
            </a:solidFill>
          </a:ln>
        </p:spPr>
      </p:pic>
    </p:spTree>
    <p:extLst>
      <p:ext uri="{BB962C8B-B14F-4D97-AF65-F5344CB8AC3E}">
        <p14:creationId xmlns:p14="http://schemas.microsoft.com/office/powerpoint/2010/main" val="26350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C9A8EFF-D5F8-48D3-835A-6A63759298E7}"/>
              </a:ext>
            </a:extLst>
          </p:cNvPr>
          <p:cNvSpPr>
            <a:spLocks noGrp="1"/>
          </p:cNvSpPr>
          <p:nvPr>
            <p:ph idx="1"/>
          </p:nvPr>
        </p:nvSpPr>
        <p:spPr>
          <a:xfrm>
            <a:off x="699247" y="1798667"/>
            <a:ext cx="7745505" cy="4279844"/>
          </a:xfrm>
        </p:spPr>
        <p:txBody>
          <a:bodyPr>
            <a:normAutofit fontScale="92500"/>
          </a:bodyPr>
          <a:lstStyle/>
          <a:p>
            <a:r>
              <a:rPr lang="ja-JP" altLang="en-US" dirty="0"/>
              <a:t>メール転送</a:t>
            </a:r>
            <a:endParaRPr lang="en-US" altLang="ja-JP" dirty="0"/>
          </a:p>
          <a:p>
            <a:pPr lvl="1"/>
            <a:r>
              <a:rPr lang="ja-JP" altLang="en-US" dirty="0"/>
              <a:t>メール、受信メールを別のメールアドレスに送信する機能</a:t>
            </a:r>
            <a:endParaRPr lang="en-US" altLang="ja-JP" dirty="0"/>
          </a:p>
          <a:p>
            <a:pPr lvl="1"/>
            <a:r>
              <a:rPr lang="ja-JP" altLang="en-US" sz="1700" dirty="0">
                <a:solidFill>
                  <a:schemeClr val="accent6">
                    <a:lumMod val="75000"/>
                  </a:schemeClr>
                </a:solidFill>
              </a:rPr>
              <a:t>恋人のメールアカウントに転送設定すれば手軽に監視できちゃうぞ☆</a:t>
            </a:r>
            <a:br>
              <a:rPr lang="en-US" altLang="ja-JP" sz="1700" dirty="0">
                <a:solidFill>
                  <a:schemeClr val="accent6">
                    <a:lumMod val="75000"/>
                  </a:schemeClr>
                </a:solidFill>
              </a:rPr>
            </a:br>
            <a:r>
              <a:rPr lang="en-US" altLang="ja-JP" sz="1500" dirty="0">
                <a:solidFill>
                  <a:schemeClr val="accent6">
                    <a:lumMod val="75000"/>
                  </a:schemeClr>
                </a:solidFill>
              </a:rPr>
              <a:t>※</a:t>
            </a:r>
            <a:r>
              <a:rPr lang="ja-JP" altLang="en-US" sz="1500" dirty="0">
                <a:solidFill>
                  <a:schemeClr val="accent6">
                    <a:lumMod val="75000"/>
                  </a:schemeClr>
                </a:solidFill>
              </a:rPr>
              <a:t>本講義では設定を推奨しているわけではありません．これにより起こる喧嘩や不仲，その他賠償について一切の責任を負いかねますのでご了承ください．</a:t>
            </a:r>
            <a:endParaRPr lang="en-US" altLang="ja-JP" sz="1700" dirty="0">
              <a:solidFill>
                <a:schemeClr val="accent6">
                  <a:lumMod val="75000"/>
                </a:schemeClr>
              </a:solidFill>
            </a:endParaRPr>
          </a:p>
          <a:p>
            <a:endParaRPr lang="en-US" altLang="ja-JP" dirty="0"/>
          </a:p>
          <a:p>
            <a:r>
              <a:rPr lang="ja-JP" altLang="en-US" dirty="0"/>
              <a:t>メールの管理方法</a:t>
            </a:r>
            <a:endParaRPr lang="en-US" altLang="ja-JP" dirty="0"/>
          </a:p>
          <a:p>
            <a:pPr lvl="1"/>
            <a:r>
              <a:rPr lang="en-US" altLang="ja-JP" dirty="0"/>
              <a:t>POP (Post Office Protocol)</a:t>
            </a:r>
            <a:r>
              <a:rPr lang="ja-JP" altLang="en-US" dirty="0"/>
              <a:t>：</a:t>
            </a:r>
            <a:endParaRPr lang="en-US" altLang="ja-JP" dirty="0"/>
          </a:p>
          <a:p>
            <a:pPr lvl="2"/>
            <a:r>
              <a:rPr lang="ja-JP" altLang="en-US" dirty="0"/>
              <a:t>受信が確認できた段階でサーバ上のメールを削除する</a:t>
            </a:r>
            <a:endParaRPr lang="en-US" altLang="ja-JP" dirty="0"/>
          </a:p>
          <a:p>
            <a:pPr lvl="2"/>
            <a:r>
              <a:rPr lang="ja-JP" altLang="en-US" dirty="0"/>
              <a:t>他の端末からつないだ時に見れないデメリットがある</a:t>
            </a:r>
            <a:endParaRPr lang="en-US" altLang="ja-JP" dirty="0"/>
          </a:p>
          <a:p>
            <a:pPr lvl="1"/>
            <a:r>
              <a:rPr lang="en-US" altLang="ja-JP" dirty="0"/>
              <a:t>IMAP (Internet </a:t>
            </a:r>
            <a:r>
              <a:rPr lang="en-US" altLang="ja-JP" dirty="0" err="1"/>
              <a:t>Messenge</a:t>
            </a:r>
            <a:r>
              <a:rPr lang="en-US" altLang="ja-JP" dirty="0"/>
              <a:t> Access Protocol)</a:t>
            </a:r>
          </a:p>
          <a:p>
            <a:pPr lvl="2"/>
            <a:r>
              <a:rPr lang="ja-JP" altLang="en-US" dirty="0"/>
              <a:t>受信が終わってもサーバ上にメールを残す</a:t>
            </a:r>
          </a:p>
          <a:p>
            <a:endParaRPr kumimoji="1" lang="ja-JP" altLang="en-US" dirty="0"/>
          </a:p>
        </p:txBody>
      </p:sp>
      <p:sp>
        <p:nvSpPr>
          <p:cNvPr id="3" name="日付プレースホルダー 2">
            <a:extLst>
              <a:ext uri="{FF2B5EF4-FFF2-40B4-BE49-F238E27FC236}">
                <a16:creationId xmlns:a16="http://schemas.microsoft.com/office/drawing/2014/main" id="{D3B63944-8F26-4A59-9323-90F7B4F945BB}"/>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63F3391C-20A3-49BD-A8C9-E6255C65514B}"/>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29</a:t>
            </a:fld>
            <a:endParaRPr kumimoji="0" lang="en-US">
              <a:solidFill>
                <a:schemeClr val="tx1"/>
              </a:solidFill>
            </a:endParaRPr>
          </a:p>
        </p:txBody>
      </p:sp>
      <p:sp>
        <p:nvSpPr>
          <p:cNvPr id="5" name="タイトル 4">
            <a:extLst>
              <a:ext uri="{FF2B5EF4-FFF2-40B4-BE49-F238E27FC236}">
                <a16:creationId xmlns:a16="http://schemas.microsoft.com/office/drawing/2014/main" id="{378D7538-3E44-4E0C-AA8A-1590EE5032A6}"/>
              </a:ext>
            </a:extLst>
          </p:cNvPr>
          <p:cNvSpPr>
            <a:spLocks noGrp="1"/>
          </p:cNvSpPr>
          <p:nvPr>
            <p:ph type="title"/>
          </p:nvPr>
        </p:nvSpPr>
        <p:spPr/>
        <p:txBody>
          <a:bodyPr/>
          <a:lstStyle/>
          <a:p>
            <a:r>
              <a:rPr lang="ja-JP" altLang="en-US" dirty="0"/>
              <a:t>メール転送と</a:t>
            </a:r>
            <a:r>
              <a:rPr lang="en-US" altLang="ja-JP" dirty="0"/>
              <a:t>POP/IMAP</a:t>
            </a:r>
            <a:endParaRPr kumimoji="1" lang="ja-JP" altLang="en-US" dirty="0"/>
          </a:p>
        </p:txBody>
      </p:sp>
    </p:spTree>
    <p:extLst>
      <p:ext uri="{BB962C8B-B14F-4D97-AF65-F5344CB8AC3E}">
        <p14:creationId xmlns:p14="http://schemas.microsoft.com/office/powerpoint/2010/main" val="337281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B11B6D4-8A76-4834-AB60-7649A6271EE8}"/>
              </a:ext>
            </a:extLst>
          </p:cNvPr>
          <p:cNvSpPr>
            <a:spLocks noGrp="1"/>
          </p:cNvSpPr>
          <p:nvPr>
            <p:ph type="title"/>
          </p:nvPr>
        </p:nvSpPr>
        <p:spPr/>
        <p:txBody>
          <a:bodyPr/>
          <a:lstStyle/>
          <a:p>
            <a:r>
              <a:rPr kumimoji="1" lang="ja-JP" altLang="en-US"/>
              <a:t>前回の復習</a:t>
            </a:r>
          </a:p>
        </p:txBody>
      </p:sp>
      <p:sp>
        <p:nvSpPr>
          <p:cNvPr id="6" name="テキスト プレースホルダー 5">
            <a:extLst>
              <a:ext uri="{FF2B5EF4-FFF2-40B4-BE49-F238E27FC236}">
                <a16:creationId xmlns:a16="http://schemas.microsoft.com/office/drawing/2014/main" id="{E8DDA51E-AECD-4AFB-83EE-81EA6E10E7E8}"/>
              </a:ext>
            </a:extLst>
          </p:cNvPr>
          <p:cNvSpPr>
            <a:spLocks noGrp="1"/>
          </p:cNvSpPr>
          <p:nvPr>
            <p:ph type="body" idx="1"/>
          </p:nvPr>
        </p:nvSpPr>
        <p:spPr/>
        <p:txBody>
          <a:bodyPr/>
          <a:lstStyle/>
          <a:p>
            <a:endParaRPr kumimoji="1" lang="ja-JP" altLang="en-US"/>
          </a:p>
        </p:txBody>
      </p:sp>
      <p:sp>
        <p:nvSpPr>
          <p:cNvPr id="3" name="日付プレースホルダー 2">
            <a:extLst>
              <a:ext uri="{FF2B5EF4-FFF2-40B4-BE49-F238E27FC236}">
                <a16:creationId xmlns:a16="http://schemas.microsoft.com/office/drawing/2014/main" id="{334840CF-CC7F-4E31-A2EA-200C31321A7B}"/>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F4A76496-10E2-4218-AE80-BE383FFAD0FE}"/>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a:t>
            </a:fld>
            <a:endParaRPr kumimoji="0" lang="en-US">
              <a:solidFill>
                <a:schemeClr val="tx1"/>
              </a:solidFill>
            </a:endParaRPr>
          </a:p>
        </p:txBody>
      </p:sp>
    </p:spTree>
    <p:extLst>
      <p:ext uri="{BB962C8B-B14F-4D97-AF65-F5344CB8AC3E}">
        <p14:creationId xmlns:p14="http://schemas.microsoft.com/office/powerpoint/2010/main" val="3738170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9B2245B-4392-4CA7-A5B0-A04F25C60E6C}"/>
              </a:ext>
            </a:extLst>
          </p:cNvPr>
          <p:cNvSpPr>
            <a:spLocks noGrp="1"/>
          </p:cNvSpPr>
          <p:nvPr>
            <p:ph idx="1"/>
          </p:nvPr>
        </p:nvSpPr>
        <p:spPr/>
        <p:txBody>
          <a:bodyPr/>
          <a:lstStyle/>
          <a:p>
            <a:r>
              <a:rPr lang="ja-JP" altLang="en-US" dirty="0"/>
              <a:t>グループ全体にメールを送るサービスのこと</a:t>
            </a:r>
            <a:endParaRPr lang="en-US" altLang="ja-JP" dirty="0"/>
          </a:p>
          <a:p>
            <a:pPr lvl="1"/>
            <a:r>
              <a:rPr lang="ja-JP" altLang="en-US" dirty="0"/>
              <a:t>送信者はお互い誰に送られているかを見られない</a:t>
            </a:r>
            <a:endParaRPr lang="en-US" altLang="ja-JP" dirty="0"/>
          </a:p>
          <a:p>
            <a:endParaRPr lang="en-US" altLang="ja-JP" dirty="0"/>
          </a:p>
          <a:p>
            <a:r>
              <a:rPr lang="ja-JP" altLang="en-US" dirty="0"/>
              <a:t>東京女子大学の場合</a:t>
            </a:r>
            <a:endParaRPr lang="en-US" altLang="ja-JP" dirty="0"/>
          </a:p>
          <a:p>
            <a:pPr lvl="1"/>
            <a:r>
              <a:rPr lang="ja-JP" altLang="en-US" dirty="0"/>
              <a:t>情報処理センターが提供中</a:t>
            </a:r>
            <a:endParaRPr lang="en-US" altLang="ja-JP" dirty="0"/>
          </a:p>
          <a:p>
            <a:pPr lvl="1"/>
            <a:r>
              <a:rPr lang="ja-JP" altLang="en-US" dirty="0"/>
              <a:t>部活の連絡など、</a:t>
            </a:r>
            <a:r>
              <a:rPr lang="en-US" altLang="ja-JP" dirty="0"/>
              <a:t>SNS</a:t>
            </a:r>
            <a:r>
              <a:rPr lang="ja-JP" altLang="en-US" dirty="0"/>
              <a:t>使いたくない人は利用するといいかも</a:t>
            </a:r>
            <a:endParaRPr lang="en-US" altLang="ja-JP" dirty="0"/>
          </a:p>
          <a:p>
            <a:pPr lvl="1"/>
            <a:r>
              <a:rPr lang="ja-JP" altLang="en-US" dirty="0"/>
              <a:t>詳細ページ</a:t>
            </a:r>
            <a:endParaRPr lang="en-US" altLang="ja-JP" dirty="0"/>
          </a:p>
          <a:p>
            <a:pPr lvl="2"/>
            <a:r>
              <a:rPr lang="en-US" altLang="ja-JP" dirty="0">
                <a:hlinkClick r:id="rId2"/>
              </a:rPr>
              <a:t>http://www.cis.twcu.ac.jp/cis/index.html</a:t>
            </a:r>
            <a:endParaRPr lang="en-US" altLang="ja-JP" dirty="0"/>
          </a:p>
          <a:p>
            <a:pPr lvl="2"/>
            <a:r>
              <a:rPr lang="en-US" altLang="ja-JP" dirty="0">
                <a:hlinkClick r:id="rId3"/>
              </a:rPr>
              <a:t>make_me_new@ml.twcu.ac.jp</a:t>
            </a:r>
            <a:r>
              <a:rPr lang="ja-JP" altLang="en-US" dirty="0"/>
              <a:t>宛に申請すると使える</a:t>
            </a:r>
          </a:p>
          <a:p>
            <a:endParaRPr kumimoji="1" lang="ja-JP" altLang="en-US" dirty="0"/>
          </a:p>
        </p:txBody>
      </p:sp>
      <p:sp>
        <p:nvSpPr>
          <p:cNvPr id="3" name="日付プレースホルダー 2">
            <a:extLst>
              <a:ext uri="{FF2B5EF4-FFF2-40B4-BE49-F238E27FC236}">
                <a16:creationId xmlns:a16="http://schemas.microsoft.com/office/drawing/2014/main" id="{D51E159C-23C2-4E1B-91F7-0A0AAB9C8F5E}"/>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5105C371-E899-4B87-AC83-95C8BD90E5FE}"/>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30</a:t>
            </a:fld>
            <a:endParaRPr kumimoji="0" lang="en-US">
              <a:solidFill>
                <a:schemeClr val="tx1"/>
              </a:solidFill>
            </a:endParaRPr>
          </a:p>
        </p:txBody>
      </p:sp>
      <p:sp>
        <p:nvSpPr>
          <p:cNvPr id="5" name="タイトル 4">
            <a:extLst>
              <a:ext uri="{FF2B5EF4-FFF2-40B4-BE49-F238E27FC236}">
                <a16:creationId xmlns:a16="http://schemas.microsoft.com/office/drawing/2014/main" id="{C461505B-FE75-4AD3-82B0-9A64E44E95F8}"/>
              </a:ext>
            </a:extLst>
          </p:cNvPr>
          <p:cNvSpPr>
            <a:spLocks noGrp="1"/>
          </p:cNvSpPr>
          <p:nvPr>
            <p:ph type="title"/>
          </p:nvPr>
        </p:nvSpPr>
        <p:spPr/>
        <p:txBody>
          <a:bodyPr/>
          <a:lstStyle/>
          <a:p>
            <a:r>
              <a:rPr lang="ja-JP" altLang="en-US" dirty="0"/>
              <a:t>メーリングリスト</a:t>
            </a:r>
            <a:endParaRPr kumimoji="1" lang="ja-JP" altLang="en-US" dirty="0"/>
          </a:p>
        </p:txBody>
      </p:sp>
    </p:spTree>
    <p:extLst>
      <p:ext uri="{BB962C8B-B14F-4D97-AF65-F5344CB8AC3E}">
        <p14:creationId xmlns:p14="http://schemas.microsoft.com/office/powerpoint/2010/main" val="2118305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7100664-D0F1-4166-A685-D75ADAFBB509}"/>
              </a:ext>
            </a:extLst>
          </p:cNvPr>
          <p:cNvSpPr>
            <a:spLocks noGrp="1"/>
          </p:cNvSpPr>
          <p:nvPr>
            <p:ph idx="1"/>
          </p:nvPr>
        </p:nvSpPr>
        <p:spPr/>
        <p:txBody>
          <a:bodyPr/>
          <a:lstStyle/>
          <a:p>
            <a:r>
              <a:rPr kumimoji="1" lang="ja-JP" altLang="en-US" dirty="0"/>
              <a:t>メールアプリによるメール</a:t>
            </a:r>
            <a:endParaRPr kumimoji="1" lang="en-US" altLang="ja-JP" dirty="0"/>
          </a:p>
          <a:p>
            <a:pPr lvl="1"/>
            <a:r>
              <a:rPr kumimoji="1" lang="ja-JP" altLang="en-US" dirty="0"/>
              <a:t>メールサーバにアクセスする専用のアプリ</a:t>
            </a:r>
            <a:endParaRPr kumimoji="1" lang="en-US" altLang="ja-JP" dirty="0"/>
          </a:p>
          <a:p>
            <a:pPr lvl="1"/>
            <a:r>
              <a:rPr kumimoji="1" lang="en-US" altLang="ja-JP" dirty="0"/>
              <a:t>Gmail</a:t>
            </a:r>
            <a:r>
              <a:rPr kumimoji="1" lang="ja-JP" altLang="en-US" dirty="0"/>
              <a:t>アプリ以外にも</a:t>
            </a:r>
            <a:r>
              <a:rPr kumimoji="1" lang="en-US" altLang="ja-JP" dirty="0"/>
              <a:t>Thunderbird</a:t>
            </a:r>
            <a:r>
              <a:rPr kumimoji="1" lang="ja-JP" altLang="en-US" dirty="0"/>
              <a:t>や</a:t>
            </a:r>
            <a:r>
              <a:rPr kumimoji="1" lang="en-US" altLang="ja-JP" dirty="0"/>
              <a:t>Outlook</a:t>
            </a:r>
            <a:r>
              <a:rPr kumimoji="1" lang="ja-JP" altLang="en-US" dirty="0"/>
              <a:t>がある</a:t>
            </a:r>
            <a:endParaRPr kumimoji="1" lang="en-US" altLang="ja-JP" dirty="0"/>
          </a:p>
          <a:p>
            <a:endParaRPr kumimoji="1" lang="en-US" altLang="ja-JP" dirty="0"/>
          </a:p>
          <a:p>
            <a:r>
              <a:rPr kumimoji="1" lang="ja-JP" altLang="en-US" dirty="0"/>
              <a:t>手順</a:t>
            </a:r>
            <a:endParaRPr kumimoji="1" lang="en-US" altLang="ja-JP" dirty="0"/>
          </a:p>
          <a:p>
            <a:pPr marL="868680" lvl="1" indent="-457200">
              <a:buFont typeface="+mj-lt"/>
              <a:buAutoNum type="arabicPeriod"/>
            </a:pPr>
            <a:r>
              <a:rPr lang="en-US" altLang="ja-JP" dirty="0"/>
              <a:t>Gmail</a:t>
            </a:r>
            <a:r>
              <a:rPr lang="ja-JP" altLang="en-US" dirty="0"/>
              <a:t>アプリをダウンロード</a:t>
            </a:r>
            <a:endParaRPr lang="en-US" altLang="ja-JP" dirty="0"/>
          </a:p>
          <a:p>
            <a:pPr marL="868680" lvl="1" indent="-457200">
              <a:buFont typeface="+mj-lt"/>
              <a:buAutoNum type="arabicPeriod"/>
            </a:pPr>
            <a:r>
              <a:rPr kumimoji="1" lang="ja-JP" altLang="en-US" dirty="0"/>
              <a:t>開く</a:t>
            </a:r>
            <a:endParaRPr kumimoji="1" lang="en-US" altLang="ja-JP" dirty="0"/>
          </a:p>
          <a:p>
            <a:pPr marL="868680" lvl="1" indent="-457200">
              <a:buFont typeface="+mj-lt"/>
              <a:buAutoNum type="arabicPeriod"/>
            </a:pPr>
            <a:r>
              <a:rPr kumimoji="1" lang="ja-JP" altLang="en-US" dirty="0"/>
              <a:t>メールアドレスを追加</a:t>
            </a:r>
            <a:endParaRPr kumimoji="1" lang="en-US" altLang="ja-JP" dirty="0"/>
          </a:p>
          <a:p>
            <a:pPr marL="868680" lvl="1" indent="-457200">
              <a:buFont typeface="+mj-lt"/>
              <a:buAutoNum type="arabicPeriod"/>
            </a:pPr>
            <a:r>
              <a:rPr lang="ja-JP" altLang="en-US" dirty="0"/>
              <a:t>「</a:t>
            </a:r>
            <a:r>
              <a:rPr lang="en-US" altLang="ja-JP" dirty="0"/>
              <a:t>Google</a:t>
            </a:r>
            <a:r>
              <a:rPr lang="ja-JP" altLang="en-US" dirty="0"/>
              <a:t>」を選択</a:t>
            </a:r>
            <a:endParaRPr lang="en-US" altLang="ja-JP" dirty="0"/>
          </a:p>
          <a:p>
            <a:pPr marL="868680" lvl="1" indent="-457200">
              <a:buFont typeface="+mj-lt"/>
              <a:buAutoNum type="arabicPeriod"/>
            </a:pPr>
            <a:r>
              <a:rPr kumimoji="1" lang="ja-JP" altLang="en-US" dirty="0"/>
              <a:t>メールアドレスとパスワード入力</a:t>
            </a:r>
          </a:p>
        </p:txBody>
      </p:sp>
      <p:sp>
        <p:nvSpPr>
          <p:cNvPr id="3" name="日付プレースホルダー 2">
            <a:extLst>
              <a:ext uri="{FF2B5EF4-FFF2-40B4-BE49-F238E27FC236}">
                <a16:creationId xmlns:a16="http://schemas.microsoft.com/office/drawing/2014/main" id="{5FA652DB-08A3-4A66-A531-AF6F6569DA0B}"/>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5F42644-B08E-471B-A53B-3010907205A8}"/>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31</a:t>
            </a:fld>
            <a:endParaRPr kumimoji="0" lang="en-US">
              <a:solidFill>
                <a:schemeClr val="tx1"/>
              </a:solidFill>
            </a:endParaRPr>
          </a:p>
        </p:txBody>
      </p:sp>
      <p:sp>
        <p:nvSpPr>
          <p:cNvPr id="5" name="タイトル 4">
            <a:extLst>
              <a:ext uri="{FF2B5EF4-FFF2-40B4-BE49-F238E27FC236}">
                <a16:creationId xmlns:a16="http://schemas.microsoft.com/office/drawing/2014/main" id="{8B0FD665-BFDA-4109-B23E-A085D16FBC62}"/>
              </a:ext>
            </a:extLst>
          </p:cNvPr>
          <p:cNvSpPr>
            <a:spLocks noGrp="1"/>
          </p:cNvSpPr>
          <p:nvPr>
            <p:ph type="title"/>
          </p:nvPr>
        </p:nvSpPr>
        <p:spPr/>
        <p:txBody>
          <a:bodyPr/>
          <a:lstStyle/>
          <a:p>
            <a:r>
              <a:rPr kumimoji="1" lang="ja-JP" altLang="en-US" dirty="0"/>
              <a:t>おまけ：携帯電話の</a:t>
            </a:r>
            <a:r>
              <a:rPr kumimoji="1" lang="en-US" altLang="ja-JP" dirty="0"/>
              <a:t>Gmail</a:t>
            </a:r>
            <a:r>
              <a:rPr kumimoji="1" lang="ja-JP" altLang="en-US" dirty="0"/>
              <a:t>アプリで学内メールを見る</a:t>
            </a:r>
          </a:p>
        </p:txBody>
      </p:sp>
    </p:spTree>
    <p:extLst>
      <p:ext uri="{BB962C8B-B14F-4D97-AF65-F5344CB8AC3E}">
        <p14:creationId xmlns:p14="http://schemas.microsoft.com/office/powerpoint/2010/main" val="48249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21AF8A1-ACFA-41C1-B4C2-9D97BB93BCDB}"/>
              </a:ext>
            </a:extLst>
          </p:cNvPr>
          <p:cNvSpPr>
            <a:spLocks noGrp="1"/>
          </p:cNvSpPr>
          <p:nvPr>
            <p:ph idx="1"/>
          </p:nvPr>
        </p:nvSpPr>
        <p:spPr/>
        <p:txBody>
          <a:bodyPr/>
          <a:lstStyle/>
          <a:p>
            <a:r>
              <a:rPr kumimoji="1" lang="ja-JP" altLang="en-US" dirty="0"/>
              <a:t>アプリをインストール</a:t>
            </a:r>
            <a:endParaRPr kumimoji="1" lang="en-US" altLang="ja-JP" dirty="0"/>
          </a:p>
          <a:p>
            <a:pPr lvl="1"/>
            <a:r>
              <a:rPr lang="ja-JP" altLang="en-US" dirty="0"/>
              <a:t>自分で入れよう！</a:t>
            </a:r>
            <a:endParaRPr lang="en-US" altLang="ja-JP" dirty="0"/>
          </a:p>
          <a:p>
            <a:endParaRPr kumimoji="1" lang="en-US" altLang="ja-JP" dirty="0"/>
          </a:p>
          <a:p>
            <a:r>
              <a:rPr lang="ja-JP" altLang="en-US" dirty="0"/>
              <a:t>起動</a:t>
            </a:r>
            <a:endParaRPr lang="en-US" altLang="ja-JP" dirty="0"/>
          </a:p>
          <a:p>
            <a:pPr lvl="1"/>
            <a:r>
              <a:rPr kumimoji="1" lang="ja-JP" altLang="en-US" dirty="0"/>
              <a:t>初回は右の画面が出る（はず）</a:t>
            </a:r>
            <a:endParaRPr kumimoji="1" lang="en-US" altLang="ja-JP" dirty="0"/>
          </a:p>
          <a:p>
            <a:pPr lvl="1"/>
            <a:r>
              <a:rPr lang="ja-JP" altLang="en-US" dirty="0"/>
              <a:t>すでに使っている人は</a:t>
            </a:r>
            <a:br>
              <a:rPr lang="en-US" altLang="ja-JP" dirty="0"/>
            </a:br>
            <a:r>
              <a:rPr lang="ja-JP" altLang="en-US" dirty="0"/>
              <a:t>「アカウント追加」から</a:t>
            </a:r>
            <a:endParaRPr kumimoji="1" lang="ja-JP" altLang="en-US" dirty="0"/>
          </a:p>
        </p:txBody>
      </p:sp>
      <p:sp>
        <p:nvSpPr>
          <p:cNvPr id="3" name="日付プレースホルダー 2">
            <a:extLst>
              <a:ext uri="{FF2B5EF4-FFF2-40B4-BE49-F238E27FC236}">
                <a16:creationId xmlns:a16="http://schemas.microsoft.com/office/drawing/2014/main" id="{38D612BC-B646-40BA-B377-118E6D8DAEA3}"/>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4E7DA73E-D11B-4AEC-877C-84B064809076}"/>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32</a:t>
            </a:fld>
            <a:endParaRPr kumimoji="0" lang="en-US">
              <a:solidFill>
                <a:schemeClr val="tx1"/>
              </a:solidFill>
            </a:endParaRPr>
          </a:p>
        </p:txBody>
      </p:sp>
      <p:sp>
        <p:nvSpPr>
          <p:cNvPr id="5" name="タイトル 4">
            <a:extLst>
              <a:ext uri="{FF2B5EF4-FFF2-40B4-BE49-F238E27FC236}">
                <a16:creationId xmlns:a16="http://schemas.microsoft.com/office/drawing/2014/main" id="{E30E3653-7B12-45E4-BC74-07BFE8A6DB42}"/>
              </a:ext>
            </a:extLst>
          </p:cNvPr>
          <p:cNvSpPr>
            <a:spLocks noGrp="1"/>
          </p:cNvSpPr>
          <p:nvPr>
            <p:ph type="title"/>
          </p:nvPr>
        </p:nvSpPr>
        <p:spPr/>
        <p:txBody>
          <a:bodyPr/>
          <a:lstStyle/>
          <a:p>
            <a:r>
              <a:rPr kumimoji="1" lang="en-US" altLang="ja-JP" dirty="0"/>
              <a:t>1</a:t>
            </a:r>
            <a:r>
              <a:rPr kumimoji="1" lang="ja-JP" altLang="en-US" dirty="0"/>
              <a:t>～</a:t>
            </a:r>
            <a:r>
              <a:rPr kumimoji="1" lang="en-US" altLang="ja-JP" dirty="0"/>
              <a:t>3	Gmail</a:t>
            </a:r>
            <a:r>
              <a:rPr kumimoji="1" lang="ja-JP" altLang="en-US" dirty="0"/>
              <a:t>アプリ起動</a:t>
            </a:r>
          </a:p>
        </p:txBody>
      </p:sp>
      <p:pic>
        <p:nvPicPr>
          <p:cNvPr id="2050" name="Picture 2" descr="https://s3-ap-northeast-1.amazonaws.com/cdn.appli-world.jp/production/imgs/images/000/021/808/original.jpg?1538640508">
            <a:extLst>
              <a:ext uri="{FF2B5EF4-FFF2-40B4-BE49-F238E27FC236}">
                <a16:creationId xmlns:a16="http://schemas.microsoft.com/office/drawing/2014/main" id="{4D484306-1CC6-4C10-9FEE-89B45F1CB4F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44235" y="2010702"/>
            <a:ext cx="2192423" cy="390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586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81DF4788-15EA-4B80-9B7C-0E43CDFE16DD}"/>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457512" y="1794375"/>
            <a:ext cx="2433016" cy="4327525"/>
          </a:xfrm>
          <a:ln>
            <a:solidFill>
              <a:schemeClr val="accent1"/>
            </a:solidFill>
          </a:ln>
        </p:spPr>
      </p:pic>
      <p:sp>
        <p:nvSpPr>
          <p:cNvPr id="3" name="日付プレースホルダー 2">
            <a:extLst>
              <a:ext uri="{FF2B5EF4-FFF2-40B4-BE49-F238E27FC236}">
                <a16:creationId xmlns:a16="http://schemas.microsoft.com/office/drawing/2014/main" id="{DFBEF441-7712-422F-9F10-9F33B66130D7}"/>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C196AF84-1BB0-4193-85E8-53D222CE6950}"/>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33</a:t>
            </a:fld>
            <a:endParaRPr kumimoji="0" lang="en-US">
              <a:solidFill>
                <a:schemeClr val="tx1"/>
              </a:solidFill>
            </a:endParaRPr>
          </a:p>
        </p:txBody>
      </p:sp>
      <p:sp>
        <p:nvSpPr>
          <p:cNvPr id="5" name="タイトル 4">
            <a:extLst>
              <a:ext uri="{FF2B5EF4-FFF2-40B4-BE49-F238E27FC236}">
                <a16:creationId xmlns:a16="http://schemas.microsoft.com/office/drawing/2014/main" id="{B5B98551-1A5C-4DE4-9594-9DC1C07C8F7A}"/>
              </a:ext>
            </a:extLst>
          </p:cNvPr>
          <p:cNvSpPr>
            <a:spLocks noGrp="1"/>
          </p:cNvSpPr>
          <p:nvPr>
            <p:ph type="title"/>
          </p:nvPr>
        </p:nvSpPr>
        <p:spPr/>
        <p:txBody>
          <a:bodyPr/>
          <a:lstStyle/>
          <a:p>
            <a:r>
              <a:rPr kumimoji="1" lang="en-US" altLang="ja-JP" dirty="0"/>
              <a:t>4</a:t>
            </a:r>
            <a:r>
              <a:rPr kumimoji="1" lang="ja-JP" altLang="en-US" dirty="0"/>
              <a:t>～</a:t>
            </a:r>
            <a:r>
              <a:rPr kumimoji="1" lang="en-US" altLang="ja-JP" dirty="0"/>
              <a:t>5	</a:t>
            </a:r>
            <a:r>
              <a:rPr kumimoji="1" lang="ja-JP" altLang="en-US" dirty="0"/>
              <a:t>アカウント追加</a:t>
            </a:r>
          </a:p>
        </p:txBody>
      </p:sp>
      <p:sp>
        <p:nvSpPr>
          <p:cNvPr id="14" name="コンテンツ プレースホルダー 1">
            <a:extLst>
              <a:ext uri="{FF2B5EF4-FFF2-40B4-BE49-F238E27FC236}">
                <a16:creationId xmlns:a16="http://schemas.microsoft.com/office/drawing/2014/main" id="{FEDA14F9-2C0A-4F78-8C08-F497E5C76BF0}"/>
              </a:ext>
            </a:extLst>
          </p:cNvPr>
          <p:cNvSpPr txBox="1">
            <a:spLocks/>
          </p:cNvSpPr>
          <p:nvPr/>
        </p:nvSpPr>
        <p:spPr>
          <a:xfrm>
            <a:off x="699247" y="1798667"/>
            <a:ext cx="7745505" cy="432749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r>
              <a:rPr lang="ja-JP" altLang="en-US" dirty="0"/>
              <a:t>アカウントの追加</a:t>
            </a:r>
            <a:endParaRPr lang="en-US" altLang="ja-JP" dirty="0"/>
          </a:p>
          <a:p>
            <a:pPr lvl="1"/>
            <a:r>
              <a:rPr lang="en-US" altLang="ja-JP" dirty="0"/>
              <a:t>Google</a:t>
            </a:r>
            <a:r>
              <a:rPr lang="ja-JP" altLang="en-US" dirty="0"/>
              <a:t>を選択</a:t>
            </a:r>
            <a:endParaRPr lang="en-US" altLang="ja-JP" dirty="0"/>
          </a:p>
          <a:p>
            <a:endParaRPr lang="en-US" altLang="ja-JP" dirty="0"/>
          </a:p>
          <a:p>
            <a:r>
              <a:rPr lang="ja-JP" altLang="en-US" dirty="0"/>
              <a:t>ログイン</a:t>
            </a:r>
            <a:endParaRPr lang="en-US" altLang="ja-JP" dirty="0"/>
          </a:p>
          <a:p>
            <a:pPr lvl="1"/>
            <a:r>
              <a:rPr lang="ja-JP" altLang="en-US" dirty="0"/>
              <a:t>いつものログイン</a:t>
            </a:r>
            <a:endParaRPr lang="en-US" altLang="ja-JP" dirty="0"/>
          </a:p>
          <a:p>
            <a:pPr lvl="2"/>
            <a:r>
              <a:rPr lang="ja-JP" altLang="en-US" dirty="0"/>
              <a:t>メールアドレス</a:t>
            </a:r>
            <a:endParaRPr lang="en-US" altLang="ja-JP" dirty="0"/>
          </a:p>
          <a:p>
            <a:pPr lvl="2"/>
            <a:r>
              <a:rPr lang="ja-JP" altLang="en-US" dirty="0"/>
              <a:t>パスワード</a:t>
            </a:r>
            <a:endParaRPr lang="en-US" altLang="ja-JP" dirty="0"/>
          </a:p>
          <a:p>
            <a:endParaRPr lang="en-US" altLang="ja-JP" dirty="0"/>
          </a:p>
        </p:txBody>
      </p:sp>
      <p:pic>
        <p:nvPicPr>
          <p:cNvPr id="16" name="コンテンツ プレースホルダー 7">
            <a:extLst>
              <a:ext uri="{FF2B5EF4-FFF2-40B4-BE49-F238E27FC236}">
                <a16:creationId xmlns:a16="http://schemas.microsoft.com/office/drawing/2014/main" id="{4C3ACBCC-0F29-44E5-83DE-FD023807FF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84053" y="1802929"/>
            <a:ext cx="2433016" cy="4327525"/>
          </a:xfrm>
          <a:prstGeom prst="rect">
            <a:avLst/>
          </a:prstGeom>
          <a:ln>
            <a:solidFill>
              <a:schemeClr val="accent1"/>
            </a:solidFill>
          </a:ln>
        </p:spPr>
      </p:pic>
    </p:spTree>
    <p:extLst>
      <p:ext uri="{BB962C8B-B14F-4D97-AF65-F5344CB8AC3E}">
        <p14:creationId xmlns:p14="http://schemas.microsoft.com/office/powerpoint/2010/main" val="3733667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E59AC9A-CFF9-4F1D-AC53-AE58DD18CF1C}"/>
              </a:ext>
            </a:extLst>
          </p:cNvPr>
          <p:cNvSpPr>
            <a:spLocks noGrp="1"/>
          </p:cNvSpPr>
          <p:nvPr>
            <p:ph type="title"/>
          </p:nvPr>
        </p:nvSpPr>
        <p:spPr/>
        <p:txBody>
          <a:bodyPr/>
          <a:lstStyle/>
          <a:p>
            <a:r>
              <a:rPr kumimoji="1" lang="ja-JP" altLang="en-US" dirty="0"/>
              <a:t>メールのマナー</a:t>
            </a:r>
          </a:p>
        </p:txBody>
      </p:sp>
      <p:sp>
        <p:nvSpPr>
          <p:cNvPr id="8" name="テキスト プレースホルダー 7">
            <a:extLst>
              <a:ext uri="{FF2B5EF4-FFF2-40B4-BE49-F238E27FC236}">
                <a16:creationId xmlns:a16="http://schemas.microsoft.com/office/drawing/2014/main" id="{5A855854-F6A1-4425-B945-631855067F56}"/>
              </a:ext>
            </a:extLst>
          </p:cNvPr>
          <p:cNvSpPr>
            <a:spLocks noGrp="1"/>
          </p:cNvSpPr>
          <p:nvPr>
            <p:ph type="body" idx="1"/>
          </p:nvPr>
        </p:nvSpPr>
        <p:spPr/>
        <p:txBody>
          <a:bodyPr/>
          <a:lstStyle/>
          <a:p>
            <a:endParaRPr kumimoji="1" lang="ja-JP" altLang="en-US"/>
          </a:p>
        </p:txBody>
      </p:sp>
      <p:sp>
        <p:nvSpPr>
          <p:cNvPr id="2" name="日付プレースホルダー 1">
            <a:extLst>
              <a:ext uri="{FF2B5EF4-FFF2-40B4-BE49-F238E27FC236}">
                <a16:creationId xmlns:a16="http://schemas.microsoft.com/office/drawing/2014/main" id="{A0C8D20D-6E4E-414B-8814-9EE347F44DA8}"/>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3" name="スライド番号プレースホルダー 2">
            <a:extLst>
              <a:ext uri="{FF2B5EF4-FFF2-40B4-BE49-F238E27FC236}">
                <a16:creationId xmlns:a16="http://schemas.microsoft.com/office/drawing/2014/main" id="{B936C857-E449-42EE-8DAA-6B9C5DCA0BBC}"/>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34</a:t>
            </a:fld>
            <a:endParaRPr kumimoji="0" lang="en-US">
              <a:solidFill>
                <a:schemeClr val="tx1"/>
              </a:solidFill>
            </a:endParaRPr>
          </a:p>
        </p:txBody>
      </p:sp>
    </p:spTree>
    <p:extLst>
      <p:ext uri="{BB962C8B-B14F-4D97-AF65-F5344CB8AC3E}">
        <p14:creationId xmlns:p14="http://schemas.microsoft.com/office/powerpoint/2010/main" val="2152618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BA8EA4F-91C6-423C-B942-57EB2E54CFFC}"/>
              </a:ext>
            </a:extLst>
          </p:cNvPr>
          <p:cNvSpPr>
            <a:spLocks noGrp="1"/>
          </p:cNvSpPr>
          <p:nvPr>
            <p:ph idx="1"/>
          </p:nvPr>
        </p:nvSpPr>
        <p:spPr>
          <a:xfrm>
            <a:off x="699247" y="3236119"/>
            <a:ext cx="7745505" cy="2890043"/>
          </a:xfrm>
        </p:spPr>
        <p:txBody>
          <a:bodyPr/>
          <a:lstStyle/>
          <a:p>
            <a:r>
              <a:rPr kumimoji="1" lang="ja-JP" altLang="en-US" dirty="0"/>
              <a:t>怪しいメールは開かない</a:t>
            </a:r>
            <a:endParaRPr kumimoji="1" lang="en-US" altLang="ja-JP" dirty="0"/>
          </a:p>
          <a:p>
            <a:pPr lvl="1"/>
            <a:r>
              <a:rPr kumimoji="1" lang="ja-JP" altLang="en-US" dirty="0"/>
              <a:t>アドレスが変</a:t>
            </a:r>
            <a:endParaRPr kumimoji="1" lang="en-US" altLang="ja-JP" dirty="0"/>
          </a:p>
          <a:p>
            <a:pPr lvl="1"/>
            <a:r>
              <a:rPr kumimoji="1" lang="ja-JP" altLang="en-US" dirty="0"/>
              <a:t>内容が怪しい</a:t>
            </a:r>
            <a:endParaRPr kumimoji="1" lang="en-US" altLang="ja-JP" dirty="0"/>
          </a:p>
          <a:p>
            <a:pPr lvl="1"/>
            <a:endParaRPr kumimoji="1" lang="en-US" altLang="ja-JP" dirty="0"/>
          </a:p>
          <a:p>
            <a:r>
              <a:rPr kumimoji="1" lang="ja-JP" altLang="en-US" dirty="0"/>
              <a:t>自分の個人情報を送る場合は注意</a:t>
            </a:r>
            <a:endParaRPr kumimoji="1" lang="en-US" altLang="ja-JP" dirty="0"/>
          </a:p>
          <a:p>
            <a:pPr lvl="1"/>
            <a:r>
              <a:rPr kumimoji="1" lang="ja-JP" altLang="en-US" dirty="0"/>
              <a:t>信頼できる相手か？</a:t>
            </a:r>
            <a:endParaRPr kumimoji="1" lang="en-US" altLang="ja-JP" dirty="0"/>
          </a:p>
        </p:txBody>
      </p:sp>
      <p:sp>
        <p:nvSpPr>
          <p:cNvPr id="3" name="日付プレースホルダー 2">
            <a:extLst>
              <a:ext uri="{FF2B5EF4-FFF2-40B4-BE49-F238E27FC236}">
                <a16:creationId xmlns:a16="http://schemas.microsoft.com/office/drawing/2014/main" id="{1DE5F135-C7C8-4329-A339-3E684E0DE44C}"/>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AB5EE69A-1302-4F1A-9195-A265ED93E161}"/>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35</a:t>
            </a:fld>
            <a:endParaRPr kumimoji="0" lang="en-US">
              <a:solidFill>
                <a:schemeClr val="tx1"/>
              </a:solidFill>
            </a:endParaRPr>
          </a:p>
        </p:txBody>
      </p:sp>
      <p:sp>
        <p:nvSpPr>
          <p:cNvPr id="5" name="タイトル 4">
            <a:extLst>
              <a:ext uri="{FF2B5EF4-FFF2-40B4-BE49-F238E27FC236}">
                <a16:creationId xmlns:a16="http://schemas.microsoft.com/office/drawing/2014/main" id="{DF32F659-2468-4955-88D8-77A1199B5823}"/>
              </a:ext>
            </a:extLst>
          </p:cNvPr>
          <p:cNvSpPr>
            <a:spLocks noGrp="1"/>
          </p:cNvSpPr>
          <p:nvPr>
            <p:ph type="title"/>
          </p:nvPr>
        </p:nvSpPr>
        <p:spPr/>
        <p:txBody>
          <a:bodyPr/>
          <a:lstStyle/>
          <a:p>
            <a:r>
              <a:rPr lang="ja-JP" altLang="en-US" dirty="0"/>
              <a:t>情報通信の倫理</a:t>
            </a:r>
            <a:endParaRPr kumimoji="1" lang="ja-JP" altLang="en-US" dirty="0"/>
          </a:p>
        </p:txBody>
      </p:sp>
      <p:sp>
        <p:nvSpPr>
          <p:cNvPr id="6" name="正方形/長方形 5">
            <a:extLst>
              <a:ext uri="{FF2B5EF4-FFF2-40B4-BE49-F238E27FC236}">
                <a16:creationId xmlns:a16="http://schemas.microsoft.com/office/drawing/2014/main" id="{7F81B645-F421-421A-AE04-D65AA2066600}"/>
              </a:ext>
            </a:extLst>
          </p:cNvPr>
          <p:cNvSpPr/>
          <p:nvPr/>
        </p:nvSpPr>
        <p:spPr>
          <a:xfrm>
            <a:off x="1407352" y="1683626"/>
            <a:ext cx="6326126" cy="1271063"/>
          </a:xfrm>
          <a:prstGeom prst="rect">
            <a:avLst/>
          </a:prstGeom>
          <a:solidFill>
            <a:schemeClr val="bg1"/>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6B0920"/>
                </a:solidFill>
              </a:rPr>
              <a:t>個人情報の管理に注意</a:t>
            </a:r>
            <a:endParaRPr kumimoji="1" lang="ja-JP" altLang="en-US" sz="2800" dirty="0">
              <a:solidFill>
                <a:srgbClr val="6B0920"/>
              </a:solidFill>
            </a:endParaRPr>
          </a:p>
        </p:txBody>
      </p:sp>
    </p:spTree>
    <p:extLst>
      <p:ext uri="{BB962C8B-B14F-4D97-AF65-F5344CB8AC3E}">
        <p14:creationId xmlns:p14="http://schemas.microsoft.com/office/powerpoint/2010/main" val="153039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B765BB-028C-46CF-B6A1-460EF9FEE3FB}"/>
              </a:ext>
            </a:extLst>
          </p:cNvPr>
          <p:cNvSpPr>
            <a:spLocks noGrp="1"/>
          </p:cNvSpPr>
          <p:nvPr>
            <p:ph idx="1"/>
          </p:nvPr>
        </p:nvSpPr>
        <p:spPr>
          <a:xfrm>
            <a:off x="699247" y="1798668"/>
            <a:ext cx="7745505" cy="2954818"/>
          </a:xfrm>
        </p:spPr>
        <p:txBody>
          <a:bodyPr>
            <a:normAutofit fontScale="92500" lnSpcReduction="20000"/>
          </a:bodyPr>
          <a:lstStyle/>
          <a:p>
            <a:r>
              <a:rPr lang="ja-JP" altLang="en-US" dirty="0"/>
              <a:t>会話</a:t>
            </a:r>
            <a:endParaRPr lang="en-US" altLang="ja-JP" dirty="0"/>
          </a:p>
          <a:p>
            <a:pPr lvl="1"/>
            <a:r>
              <a:rPr lang="ja-JP" altLang="en-US" dirty="0"/>
              <a:t>誰が、誰に、が明確</a:t>
            </a:r>
            <a:endParaRPr lang="en-US" altLang="ja-JP" dirty="0"/>
          </a:p>
          <a:p>
            <a:pPr lvl="1"/>
            <a:r>
              <a:rPr lang="ja-JP" altLang="en-US" dirty="0"/>
              <a:t>返事はすぐに返ってくる</a:t>
            </a:r>
            <a:endParaRPr lang="en-US" altLang="ja-JP" dirty="0"/>
          </a:p>
          <a:p>
            <a:pPr lvl="1"/>
            <a:r>
              <a:rPr lang="ja-JP" altLang="en-US" dirty="0"/>
              <a:t>情報が足りなければ聞き返せばいい</a:t>
            </a:r>
            <a:endParaRPr lang="en-US" altLang="ja-JP" dirty="0"/>
          </a:p>
          <a:p>
            <a:endParaRPr lang="en-US" altLang="ja-JP" dirty="0"/>
          </a:p>
          <a:p>
            <a:r>
              <a:rPr lang="ja-JP" altLang="en-US" dirty="0"/>
              <a:t>メール</a:t>
            </a:r>
            <a:endParaRPr lang="en-US" altLang="ja-JP" dirty="0"/>
          </a:p>
          <a:p>
            <a:pPr lvl="1"/>
            <a:r>
              <a:rPr lang="ja-JP" altLang="en-US" dirty="0"/>
              <a:t>アカウント名のみわかる（ユーザの本名は不明）</a:t>
            </a:r>
            <a:endParaRPr lang="en-US" altLang="ja-JP" dirty="0"/>
          </a:p>
          <a:p>
            <a:pPr lvl="1"/>
            <a:r>
              <a:rPr lang="ja-JP" altLang="en-US" dirty="0"/>
              <a:t>いつ相手が見るかは未知数</a:t>
            </a:r>
            <a:endParaRPr lang="en-US" altLang="ja-JP" dirty="0"/>
          </a:p>
          <a:p>
            <a:pPr lvl="1"/>
            <a:r>
              <a:rPr lang="ja-JP" altLang="en-US" dirty="0"/>
              <a:t>返事までにタイムディレイがある</a:t>
            </a:r>
          </a:p>
          <a:p>
            <a:endParaRPr kumimoji="1" lang="ja-JP" altLang="en-US" dirty="0"/>
          </a:p>
        </p:txBody>
      </p:sp>
      <p:sp>
        <p:nvSpPr>
          <p:cNvPr id="3" name="日付プレースホルダー 2">
            <a:extLst>
              <a:ext uri="{FF2B5EF4-FFF2-40B4-BE49-F238E27FC236}">
                <a16:creationId xmlns:a16="http://schemas.microsoft.com/office/drawing/2014/main" id="{7FC3F4E4-0C6B-415C-A03B-407AEC7DB1EA}"/>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581191C-7506-4E22-BF6E-F3ED0BAD4985}"/>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36</a:t>
            </a:fld>
            <a:endParaRPr kumimoji="0" lang="en-US">
              <a:solidFill>
                <a:schemeClr val="tx1"/>
              </a:solidFill>
            </a:endParaRPr>
          </a:p>
        </p:txBody>
      </p:sp>
      <p:sp>
        <p:nvSpPr>
          <p:cNvPr id="5" name="タイトル 4">
            <a:extLst>
              <a:ext uri="{FF2B5EF4-FFF2-40B4-BE49-F238E27FC236}">
                <a16:creationId xmlns:a16="http://schemas.microsoft.com/office/drawing/2014/main" id="{B58DE0DF-88FD-499C-B0C4-EE1E29764F1B}"/>
              </a:ext>
            </a:extLst>
          </p:cNvPr>
          <p:cNvSpPr>
            <a:spLocks noGrp="1"/>
          </p:cNvSpPr>
          <p:nvPr>
            <p:ph type="title"/>
          </p:nvPr>
        </p:nvSpPr>
        <p:spPr/>
        <p:txBody>
          <a:bodyPr/>
          <a:lstStyle/>
          <a:p>
            <a:r>
              <a:rPr lang="ja-JP" altLang="en-US" dirty="0"/>
              <a:t>会話とメールの違い</a:t>
            </a:r>
            <a:endParaRPr kumimoji="1" lang="ja-JP" altLang="en-US" dirty="0"/>
          </a:p>
        </p:txBody>
      </p:sp>
      <p:sp>
        <p:nvSpPr>
          <p:cNvPr id="6" name="正方形/長方形 5">
            <a:extLst>
              <a:ext uri="{FF2B5EF4-FFF2-40B4-BE49-F238E27FC236}">
                <a16:creationId xmlns:a16="http://schemas.microsoft.com/office/drawing/2014/main" id="{467BB665-A453-4000-872E-436733C1BB29}"/>
              </a:ext>
            </a:extLst>
          </p:cNvPr>
          <p:cNvSpPr/>
          <p:nvPr/>
        </p:nvSpPr>
        <p:spPr>
          <a:xfrm>
            <a:off x="352790" y="4853629"/>
            <a:ext cx="8420074" cy="1398169"/>
          </a:xfrm>
          <a:prstGeom prst="rect">
            <a:avLst/>
          </a:prstGeom>
          <a:solidFill>
            <a:schemeClr val="bg1"/>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6B0920"/>
                </a:solidFill>
              </a:rPr>
              <a:t>メールでは、</a:t>
            </a:r>
            <a:r>
              <a:rPr lang="ja-JP" altLang="en-US" sz="2800" b="1" dirty="0">
                <a:solidFill>
                  <a:srgbClr val="6B0920"/>
                </a:solidFill>
              </a:rPr>
              <a:t>どこのだれが</a:t>
            </a:r>
            <a:r>
              <a:rPr lang="ja-JP" altLang="en-US" sz="2800" dirty="0">
                <a:solidFill>
                  <a:srgbClr val="6B0920"/>
                </a:solidFill>
              </a:rPr>
              <a:t>話しているか？</a:t>
            </a:r>
            <a:endParaRPr lang="en-US" altLang="ja-JP" sz="2800" dirty="0">
              <a:solidFill>
                <a:srgbClr val="6B0920"/>
              </a:solidFill>
            </a:endParaRPr>
          </a:p>
          <a:p>
            <a:pPr algn="ctr"/>
            <a:r>
              <a:rPr kumimoji="1" lang="ja-JP" altLang="en-US" sz="2800" b="1" dirty="0">
                <a:solidFill>
                  <a:srgbClr val="6B0920"/>
                </a:solidFill>
              </a:rPr>
              <a:t>要件は何か</a:t>
            </a:r>
            <a:r>
              <a:rPr kumimoji="1" lang="ja-JP" altLang="en-US" sz="2800" dirty="0">
                <a:solidFill>
                  <a:srgbClr val="6B0920"/>
                </a:solidFill>
              </a:rPr>
              <a:t>を</a:t>
            </a:r>
            <a:r>
              <a:rPr lang="ja-JP" altLang="en-US" sz="2800" b="1" dirty="0">
                <a:solidFill>
                  <a:srgbClr val="6B0920"/>
                </a:solidFill>
              </a:rPr>
              <a:t>一通</a:t>
            </a:r>
            <a:r>
              <a:rPr kumimoji="1" lang="ja-JP" altLang="en-US" sz="2800" b="1" dirty="0">
                <a:solidFill>
                  <a:srgbClr val="6B0920"/>
                </a:solidFill>
              </a:rPr>
              <a:t>で</a:t>
            </a:r>
            <a:r>
              <a:rPr kumimoji="1" lang="ja-JP" altLang="en-US" sz="2800" dirty="0">
                <a:solidFill>
                  <a:srgbClr val="6B0920"/>
                </a:solidFill>
              </a:rPr>
              <a:t>解決できるものが望ましい</a:t>
            </a:r>
          </a:p>
        </p:txBody>
      </p:sp>
    </p:spTree>
    <p:extLst>
      <p:ext uri="{BB962C8B-B14F-4D97-AF65-F5344CB8AC3E}">
        <p14:creationId xmlns:p14="http://schemas.microsoft.com/office/powerpoint/2010/main" val="2635509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6BBF133-7A39-4A73-98F2-96B7F59C1344}"/>
              </a:ext>
            </a:extLst>
          </p:cNvPr>
          <p:cNvSpPr>
            <a:spLocks noGrp="1"/>
          </p:cNvSpPr>
          <p:nvPr>
            <p:ph idx="1"/>
          </p:nvPr>
        </p:nvSpPr>
        <p:spPr/>
        <p:txBody>
          <a:bodyPr/>
          <a:lstStyle/>
          <a:p>
            <a:r>
              <a:rPr lang="ja-JP" altLang="en-US" dirty="0"/>
              <a:t>身内同士のやり取り</a:t>
            </a:r>
            <a:endParaRPr lang="en-US" altLang="ja-JP" dirty="0"/>
          </a:p>
          <a:p>
            <a:pPr lvl="1"/>
            <a:r>
              <a:rPr lang="ja-JP" altLang="en-US" dirty="0"/>
              <a:t>ご自由に</a:t>
            </a:r>
            <a:endParaRPr lang="en-US" altLang="ja-JP" dirty="0"/>
          </a:p>
          <a:p>
            <a:endParaRPr lang="en-US" altLang="ja-JP" dirty="0"/>
          </a:p>
          <a:p>
            <a:r>
              <a:rPr lang="ja-JP" altLang="en-US" dirty="0"/>
              <a:t>ビジネスメール</a:t>
            </a:r>
            <a:endParaRPr lang="en-US" altLang="ja-JP" dirty="0"/>
          </a:p>
          <a:p>
            <a:pPr lvl="1"/>
            <a:r>
              <a:rPr lang="en-US" altLang="ja-JP" dirty="0"/>
              <a:t>from</a:t>
            </a:r>
            <a:r>
              <a:rPr lang="ja-JP" altLang="en-US" dirty="0"/>
              <a:t>個人：自分が誰で、何をしたいか明確に</a:t>
            </a:r>
            <a:endParaRPr lang="en-US" altLang="ja-JP" dirty="0"/>
          </a:p>
          <a:p>
            <a:pPr lvl="1"/>
            <a:r>
              <a:rPr lang="en-US" altLang="ja-JP" dirty="0"/>
              <a:t>from</a:t>
            </a:r>
            <a:r>
              <a:rPr lang="ja-JP" altLang="en-US" dirty="0"/>
              <a:t>企業：自分が企業の役割を担って送っていることを自覚すること</a:t>
            </a:r>
            <a:endParaRPr lang="en-US" altLang="ja-JP" dirty="0"/>
          </a:p>
          <a:p>
            <a:pPr lvl="2"/>
            <a:r>
              <a:rPr lang="ja-JP" altLang="en-US" dirty="0"/>
              <a:t>個人が授業をサボりたい＝自主責任</a:t>
            </a:r>
            <a:endParaRPr lang="en-US" altLang="ja-JP" dirty="0"/>
          </a:p>
          <a:p>
            <a:pPr lvl="2"/>
            <a:r>
              <a:rPr lang="ja-JP" altLang="en-US" dirty="0"/>
              <a:t>教授が授業をサボりたい＝業務契約に違反している</a:t>
            </a:r>
          </a:p>
          <a:p>
            <a:endParaRPr kumimoji="1" lang="ja-JP" altLang="en-US" dirty="0"/>
          </a:p>
        </p:txBody>
      </p:sp>
      <p:sp>
        <p:nvSpPr>
          <p:cNvPr id="3" name="日付プレースホルダー 2">
            <a:extLst>
              <a:ext uri="{FF2B5EF4-FFF2-40B4-BE49-F238E27FC236}">
                <a16:creationId xmlns:a16="http://schemas.microsoft.com/office/drawing/2014/main" id="{D8444303-DEA1-477C-B5CB-3DACA4A4D3EF}"/>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2AA43079-89D9-493A-A30A-C334C52F3BAC}"/>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37</a:t>
            </a:fld>
            <a:endParaRPr kumimoji="0" lang="en-US">
              <a:solidFill>
                <a:schemeClr val="tx1"/>
              </a:solidFill>
            </a:endParaRPr>
          </a:p>
        </p:txBody>
      </p:sp>
      <p:sp>
        <p:nvSpPr>
          <p:cNvPr id="5" name="タイトル 4">
            <a:extLst>
              <a:ext uri="{FF2B5EF4-FFF2-40B4-BE49-F238E27FC236}">
                <a16:creationId xmlns:a16="http://schemas.microsoft.com/office/drawing/2014/main" id="{B8784638-71F1-4CB8-80EC-61FCD0D7E518}"/>
              </a:ext>
            </a:extLst>
          </p:cNvPr>
          <p:cNvSpPr>
            <a:spLocks noGrp="1"/>
          </p:cNvSpPr>
          <p:nvPr>
            <p:ph type="title"/>
          </p:nvPr>
        </p:nvSpPr>
        <p:spPr/>
        <p:txBody>
          <a:bodyPr/>
          <a:lstStyle/>
          <a:p>
            <a:r>
              <a:rPr lang="ja-JP" altLang="en-US" dirty="0"/>
              <a:t>メールに書くべき内容</a:t>
            </a:r>
            <a:endParaRPr kumimoji="1" lang="ja-JP" altLang="en-US" dirty="0"/>
          </a:p>
        </p:txBody>
      </p:sp>
      <p:sp>
        <p:nvSpPr>
          <p:cNvPr id="6" name="角丸四角形吹き出し 7">
            <a:extLst>
              <a:ext uri="{FF2B5EF4-FFF2-40B4-BE49-F238E27FC236}">
                <a16:creationId xmlns:a16="http://schemas.microsoft.com/office/drawing/2014/main" id="{3E8BA100-02E9-484D-A89C-468F0ACAA8B3}"/>
              </a:ext>
            </a:extLst>
          </p:cNvPr>
          <p:cNvSpPr/>
          <p:nvPr/>
        </p:nvSpPr>
        <p:spPr>
          <a:xfrm>
            <a:off x="3727443" y="5436609"/>
            <a:ext cx="4958150" cy="830048"/>
          </a:xfrm>
          <a:prstGeom prst="wedgeRoundRectCallout">
            <a:avLst>
              <a:gd name="adj1" fmla="val -61985"/>
              <a:gd name="adj2" fmla="val -42113"/>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mn-ea"/>
                <a:cs typeface="+mn-cs"/>
              </a:rPr>
              <a:t>メールは</a:t>
            </a:r>
            <a:r>
              <a:rPr kumimoji="0" lang="ja-JP" altLang="en-US" sz="2400" b="1" i="0" u="none" strike="noStrike" kern="0" cap="none" spc="0" normalizeH="0" baseline="0" noProof="0">
                <a:ln>
                  <a:noFill/>
                </a:ln>
                <a:solidFill>
                  <a:prstClr val="black"/>
                </a:solidFill>
                <a:effectLst/>
                <a:uLnTx/>
                <a:uFillTx/>
                <a:latin typeface="+mn-ea"/>
                <a:cs typeface="+mn-cs"/>
              </a:rPr>
              <a:t>証拠が残る</a:t>
            </a:r>
            <a:r>
              <a:rPr kumimoji="0" lang="ja-JP" altLang="en-US" sz="2400" b="0" i="0" u="none" strike="noStrike" kern="0" cap="none" spc="0" normalizeH="0" baseline="0" noProof="0">
                <a:ln>
                  <a:noFill/>
                </a:ln>
                <a:solidFill>
                  <a:prstClr val="black"/>
                </a:solidFill>
                <a:effectLst/>
                <a:uLnTx/>
                <a:uFillTx/>
                <a:latin typeface="+mn-ea"/>
                <a:cs typeface="+mn-cs"/>
              </a:rPr>
              <a:t>から要注意！</a:t>
            </a:r>
            <a:endParaRPr kumimoji="0" lang="ja-JP" altLang="en-US" sz="2400" b="0" i="0" u="none" strike="noStrike" kern="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618063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2A8C352-A095-44C3-97BF-0E10727741BA}"/>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EE2E7222-D5EA-4178-B66E-92928E8E2DEA}"/>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38</a:t>
            </a:fld>
            <a:endParaRPr kumimoji="0" lang="en-US">
              <a:solidFill>
                <a:schemeClr val="tx1"/>
              </a:solidFill>
            </a:endParaRPr>
          </a:p>
        </p:txBody>
      </p:sp>
      <p:sp>
        <p:nvSpPr>
          <p:cNvPr id="5" name="タイトル 4">
            <a:extLst>
              <a:ext uri="{FF2B5EF4-FFF2-40B4-BE49-F238E27FC236}">
                <a16:creationId xmlns:a16="http://schemas.microsoft.com/office/drawing/2014/main" id="{E4278C54-CFED-45BF-93C0-B716103A74CD}"/>
              </a:ext>
            </a:extLst>
          </p:cNvPr>
          <p:cNvSpPr>
            <a:spLocks noGrp="1"/>
          </p:cNvSpPr>
          <p:nvPr>
            <p:ph type="title"/>
          </p:nvPr>
        </p:nvSpPr>
        <p:spPr/>
        <p:txBody>
          <a:bodyPr/>
          <a:lstStyle/>
          <a:p>
            <a:r>
              <a:rPr lang="ja-JP" altLang="en-US" dirty="0"/>
              <a:t>悪いメールの例（遅刻編）</a:t>
            </a:r>
            <a:endParaRPr kumimoji="1" lang="ja-JP" altLang="en-US" dirty="0"/>
          </a:p>
        </p:txBody>
      </p:sp>
      <p:sp>
        <p:nvSpPr>
          <p:cNvPr id="6" name="コンテンツ プレースホルダー 2">
            <a:extLst>
              <a:ext uri="{FF2B5EF4-FFF2-40B4-BE49-F238E27FC236}">
                <a16:creationId xmlns:a16="http://schemas.microsoft.com/office/drawing/2014/main" id="{0003C6A6-F695-46FA-966D-7B5F91EBA951}"/>
              </a:ext>
            </a:extLst>
          </p:cNvPr>
          <p:cNvSpPr>
            <a:spLocks noGrp="1"/>
          </p:cNvSpPr>
          <p:nvPr>
            <p:ph idx="1"/>
          </p:nvPr>
        </p:nvSpPr>
        <p:spPr>
          <a:xfrm>
            <a:off x="698500" y="1798638"/>
            <a:ext cx="7747000" cy="4327525"/>
          </a:xfrm>
          <a:solidFill>
            <a:schemeClr val="bg1"/>
          </a:solidFill>
          <a:ln w="38100">
            <a:solidFill>
              <a:srgbClr val="C8103D"/>
            </a:solidFill>
          </a:ln>
        </p:spPr>
        <p:txBody>
          <a:bodyPr anchor="ctr"/>
          <a:lstStyle/>
          <a:p>
            <a:pPr marL="0" indent="0">
              <a:buNone/>
            </a:pPr>
            <a:r>
              <a:rPr kumimoji="1" lang="ja-JP" altLang="en-US" dirty="0"/>
              <a:t>件名：電車が遅れています</a:t>
            </a:r>
            <a:endParaRPr kumimoji="1" lang="en-US" altLang="ja-JP" dirty="0"/>
          </a:p>
          <a:p>
            <a:pPr marL="0" indent="0">
              <a:buNone/>
            </a:pPr>
            <a:endParaRPr lang="en-US" altLang="ja-JP" dirty="0"/>
          </a:p>
          <a:p>
            <a:pPr marL="0" indent="0">
              <a:buNone/>
            </a:pPr>
            <a:r>
              <a:rPr lang="ja-JP" altLang="en-US" dirty="0"/>
              <a:t>先生へ</a:t>
            </a:r>
            <a:endParaRPr lang="en-US" altLang="ja-JP" dirty="0"/>
          </a:p>
          <a:p>
            <a:pPr marL="0" indent="0">
              <a:buNone/>
            </a:pPr>
            <a:endParaRPr lang="en-US" altLang="ja-JP" dirty="0"/>
          </a:p>
          <a:p>
            <a:pPr marL="0" indent="0">
              <a:buNone/>
            </a:pPr>
            <a:r>
              <a:rPr lang="ja-JP" altLang="en-US" dirty="0"/>
              <a:t>柴田です。</a:t>
            </a:r>
            <a:endParaRPr lang="en-US" altLang="ja-JP" dirty="0"/>
          </a:p>
          <a:p>
            <a:pPr marL="0" indent="0">
              <a:buNone/>
            </a:pPr>
            <a:r>
              <a:rPr lang="ja-JP" altLang="en-US" dirty="0"/>
              <a:t>今日は電車が事故で遅れているため、授業に遅れそうです。</a:t>
            </a:r>
            <a:endParaRPr lang="en-US" altLang="ja-JP" dirty="0"/>
          </a:p>
          <a:p>
            <a:pPr marL="0" indent="0">
              <a:buNone/>
            </a:pPr>
            <a:r>
              <a:rPr lang="ja-JP" altLang="en-US" dirty="0"/>
              <a:t>どうすればいいでしょうか？</a:t>
            </a:r>
            <a:endParaRPr lang="en-US" altLang="ja-JP" dirty="0"/>
          </a:p>
        </p:txBody>
      </p:sp>
    </p:spTree>
    <p:extLst>
      <p:ext uri="{BB962C8B-B14F-4D97-AF65-F5344CB8AC3E}">
        <p14:creationId xmlns:p14="http://schemas.microsoft.com/office/powerpoint/2010/main" val="2795771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2A8C352-A095-44C3-97BF-0E10727741BA}"/>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EE2E7222-D5EA-4178-B66E-92928E8E2DEA}"/>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39</a:t>
            </a:fld>
            <a:endParaRPr kumimoji="0" lang="en-US">
              <a:solidFill>
                <a:schemeClr val="tx1"/>
              </a:solidFill>
            </a:endParaRPr>
          </a:p>
        </p:txBody>
      </p:sp>
      <p:sp>
        <p:nvSpPr>
          <p:cNvPr id="5" name="タイトル 4">
            <a:extLst>
              <a:ext uri="{FF2B5EF4-FFF2-40B4-BE49-F238E27FC236}">
                <a16:creationId xmlns:a16="http://schemas.microsoft.com/office/drawing/2014/main" id="{E4278C54-CFED-45BF-93C0-B716103A74CD}"/>
              </a:ext>
            </a:extLst>
          </p:cNvPr>
          <p:cNvSpPr>
            <a:spLocks noGrp="1"/>
          </p:cNvSpPr>
          <p:nvPr>
            <p:ph type="title"/>
          </p:nvPr>
        </p:nvSpPr>
        <p:spPr/>
        <p:txBody>
          <a:bodyPr/>
          <a:lstStyle/>
          <a:p>
            <a:r>
              <a:rPr lang="ja-JP" altLang="en-US" dirty="0"/>
              <a:t>悪いメールの例（遅刻編）</a:t>
            </a:r>
            <a:endParaRPr kumimoji="1" lang="ja-JP" altLang="en-US" dirty="0"/>
          </a:p>
        </p:txBody>
      </p:sp>
      <p:sp>
        <p:nvSpPr>
          <p:cNvPr id="6" name="コンテンツ プレースホルダー 2">
            <a:extLst>
              <a:ext uri="{FF2B5EF4-FFF2-40B4-BE49-F238E27FC236}">
                <a16:creationId xmlns:a16="http://schemas.microsoft.com/office/drawing/2014/main" id="{0003C6A6-F695-46FA-966D-7B5F91EBA951}"/>
              </a:ext>
            </a:extLst>
          </p:cNvPr>
          <p:cNvSpPr>
            <a:spLocks noGrp="1"/>
          </p:cNvSpPr>
          <p:nvPr>
            <p:ph idx="1"/>
          </p:nvPr>
        </p:nvSpPr>
        <p:spPr>
          <a:xfrm>
            <a:off x="698500" y="1798638"/>
            <a:ext cx="7747000" cy="4327525"/>
          </a:xfrm>
          <a:solidFill>
            <a:schemeClr val="bg1"/>
          </a:solidFill>
          <a:ln w="38100">
            <a:solidFill>
              <a:srgbClr val="C8103D"/>
            </a:solidFill>
          </a:ln>
        </p:spPr>
        <p:txBody>
          <a:bodyPr anchor="ctr"/>
          <a:lstStyle/>
          <a:p>
            <a:pPr marL="0" indent="0">
              <a:buNone/>
            </a:pPr>
            <a:r>
              <a:rPr kumimoji="1" lang="ja-JP" altLang="en-US" dirty="0"/>
              <a:t>件名：</a:t>
            </a:r>
            <a:r>
              <a:rPr lang="ja-JP" altLang="en-US" dirty="0"/>
              <a:t>電車について</a:t>
            </a:r>
            <a:endParaRPr kumimoji="1" lang="en-US" altLang="ja-JP" dirty="0"/>
          </a:p>
          <a:p>
            <a:pPr marL="0" indent="0">
              <a:buNone/>
            </a:pPr>
            <a:endParaRPr lang="en-US" altLang="ja-JP" dirty="0"/>
          </a:p>
          <a:p>
            <a:pPr marL="0" indent="0">
              <a:buNone/>
            </a:pPr>
            <a:r>
              <a:rPr lang="ja-JP" altLang="en-US" dirty="0"/>
              <a:t>先生へ</a:t>
            </a:r>
            <a:endParaRPr lang="en-US" altLang="ja-JP" dirty="0"/>
          </a:p>
          <a:p>
            <a:pPr marL="0" indent="0">
              <a:buNone/>
            </a:pPr>
            <a:endParaRPr lang="en-US" altLang="ja-JP" dirty="0"/>
          </a:p>
          <a:p>
            <a:pPr marL="0" indent="0">
              <a:buNone/>
            </a:pPr>
            <a:r>
              <a:rPr lang="ja-JP" altLang="en-US" dirty="0"/>
              <a:t>柴田です。</a:t>
            </a:r>
            <a:endParaRPr lang="en-US" altLang="ja-JP" dirty="0"/>
          </a:p>
          <a:p>
            <a:pPr marL="0" indent="0">
              <a:buNone/>
            </a:pPr>
            <a:r>
              <a:rPr lang="ja-JP" altLang="en-US" dirty="0"/>
              <a:t>今日は電車が事故で遅れているため、授業に遅れそうです。</a:t>
            </a:r>
            <a:endParaRPr lang="en-US" altLang="ja-JP" dirty="0"/>
          </a:p>
          <a:p>
            <a:pPr marL="0" indent="0">
              <a:buNone/>
            </a:pPr>
            <a:r>
              <a:rPr lang="ja-JP" altLang="en-US" dirty="0"/>
              <a:t>どうすればいいでしょうか？</a:t>
            </a:r>
            <a:endParaRPr lang="en-US" altLang="ja-JP" dirty="0"/>
          </a:p>
        </p:txBody>
      </p:sp>
      <p:sp>
        <p:nvSpPr>
          <p:cNvPr id="7" name="吹き出し: 角を丸めた四角形 6">
            <a:extLst>
              <a:ext uri="{FF2B5EF4-FFF2-40B4-BE49-F238E27FC236}">
                <a16:creationId xmlns:a16="http://schemas.microsoft.com/office/drawing/2014/main" id="{70375D4A-295B-4372-B401-E7A733E1E471}"/>
              </a:ext>
            </a:extLst>
          </p:cNvPr>
          <p:cNvSpPr/>
          <p:nvPr/>
        </p:nvSpPr>
        <p:spPr>
          <a:xfrm>
            <a:off x="4861259" y="1678807"/>
            <a:ext cx="3332137" cy="1046601"/>
          </a:xfrm>
          <a:prstGeom prst="wedgeRoundRectCallout">
            <a:avLst>
              <a:gd name="adj1" fmla="val -80168"/>
              <a:gd name="adj2" fmla="val 28378"/>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rgbClr val="6B0920"/>
                </a:solidFill>
              </a:rPr>
              <a:t>タイトルだけで</a:t>
            </a:r>
            <a:endParaRPr kumimoji="1" lang="en-US" altLang="ja-JP" sz="2800">
              <a:solidFill>
                <a:srgbClr val="6B0920"/>
              </a:solidFill>
            </a:endParaRPr>
          </a:p>
          <a:p>
            <a:pPr algn="ctr"/>
            <a:r>
              <a:rPr kumimoji="1" lang="ja-JP" altLang="en-US" sz="2800">
                <a:solidFill>
                  <a:srgbClr val="6B0920"/>
                </a:solidFill>
              </a:rPr>
              <a:t>用件がわからない</a:t>
            </a:r>
            <a:endParaRPr kumimoji="1" lang="ja-JP" altLang="en-US" sz="2800" dirty="0">
              <a:solidFill>
                <a:srgbClr val="6B0920"/>
              </a:solidFill>
            </a:endParaRPr>
          </a:p>
        </p:txBody>
      </p:sp>
      <p:sp>
        <p:nvSpPr>
          <p:cNvPr id="8" name="吹き出し: 角を丸めた四角形 7">
            <a:extLst>
              <a:ext uri="{FF2B5EF4-FFF2-40B4-BE49-F238E27FC236}">
                <a16:creationId xmlns:a16="http://schemas.microsoft.com/office/drawing/2014/main" id="{E23EC059-E3C4-41A7-BB0C-DB4D8E3A74AC}"/>
              </a:ext>
            </a:extLst>
          </p:cNvPr>
          <p:cNvSpPr/>
          <p:nvPr/>
        </p:nvSpPr>
        <p:spPr>
          <a:xfrm>
            <a:off x="3006202" y="3104705"/>
            <a:ext cx="4699862" cy="1046601"/>
          </a:xfrm>
          <a:prstGeom prst="wedgeRoundRectCallout">
            <a:avLst>
              <a:gd name="adj1" fmla="val -66567"/>
              <a:gd name="adj2" fmla="val 53553"/>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6B0920"/>
                </a:solidFill>
              </a:rPr>
              <a:t>どこの柴田かわからない</a:t>
            </a:r>
            <a:endParaRPr kumimoji="1" lang="en-US" altLang="ja-JP" sz="2800" dirty="0">
              <a:solidFill>
                <a:srgbClr val="6B0920"/>
              </a:solidFill>
            </a:endParaRPr>
          </a:p>
          <a:p>
            <a:pPr algn="ctr"/>
            <a:r>
              <a:rPr kumimoji="1" lang="ja-JP" altLang="en-US" sz="2800" dirty="0">
                <a:solidFill>
                  <a:srgbClr val="6B0920"/>
                </a:solidFill>
              </a:rPr>
              <a:t>学生？何年生？どの授業？</a:t>
            </a:r>
          </a:p>
        </p:txBody>
      </p:sp>
      <p:sp>
        <p:nvSpPr>
          <p:cNvPr id="9" name="吹き出し: 角を丸めた四角形 8">
            <a:extLst>
              <a:ext uri="{FF2B5EF4-FFF2-40B4-BE49-F238E27FC236}">
                <a16:creationId xmlns:a16="http://schemas.microsoft.com/office/drawing/2014/main" id="{DFB29DBD-308B-4E0B-8949-A8F6B289DB33}"/>
              </a:ext>
            </a:extLst>
          </p:cNvPr>
          <p:cNvSpPr/>
          <p:nvPr/>
        </p:nvSpPr>
        <p:spPr>
          <a:xfrm>
            <a:off x="5069719" y="5079562"/>
            <a:ext cx="4074281" cy="1046601"/>
          </a:xfrm>
          <a:prstGeom prst="wedgeRoundRectCallout">
            <a:avLst>
              <a:gd name="adj1" fmla="val -58022"/>
              <a:gd name="adj2" fmla="val -21887"/>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rgbClr val="6B0920"/>
                </a:solidFill>
              </a:rPr>
              <a:t>どうしたいか？がないので</a:t>
            </a:r>
            <a:endParaRPr kumimoji="1" lang="en-US" altLang="ja-JP" sz="2400">
              <a:solidFill>
                <a:srgbClr val="6B0920"/>
              </a:solidFill>
            </a:endParaRPr>
          </a:p>
          <a:p>
            <a:pPr algn="ctr"/>
            <a:r>
              <a:rPr kumimoji="1" lang="ja-JP" altLang="en-US" sz="2400">
                <a:solidFill>
                  <a:srgbClr val="6B0920"/>
                </a:solidFill>
              </a:rPr>
              <a:t>対応しようがない</a:t>
            </a:r>
            <a:endParaRPr kumimoji="1" lang="ja-JP" altLang="en-US" sz="2400" dirty="0">
              <a:solidFill>
                <a:srgbClr val="6B0920"/>
              </a:solidFill>
            </a:endParaRPr>
          </a:p>
        </p:txBody>
      </p:sp>
    </p:spTree>
    <p:extLst>
      <p:ext uri="{BB962C8B-B14F-4D97-AF65-F5344CB8AC3E}">
        <p14:creationId xmlns:p14="http://schemas.microsoft.com/office/powerpoint/2010/main" val="343971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F935127-8B10-44CE-8E8A-304C1CA1ECFB}"/>
              </a:ext>
            </a:extLst>
          </p:cNvPr>
          <p:cNvSpPr>
            <a:spLocks noGrp="1"/>
          </p:cNvSpPr>
          <p:nvPr>
            <p:ph idx="1"/>
          </p:nvPr>
        </p:nvSpPr>
        <p:spPr/>
        <p:txBody>
          <a:bodyPr/>
          <a:lstStyle/>
          <a:p>
            <a:r>
              <a:rPr kumimoji="1" lang="ja-JP" altLang="en-US" dirty="0"/>
              <a:t>ファイル</a:t>
            </a:r>
            <a:endParaRPr kumimoji="1" lang="en-US" altLang="ja-JP" dirty="0"/>
          </a:p>
          <a:p>
            <a:pPr lvl="1"/>
            <a:r>
              <a:rPr lang="ja-JP" altLang="en-US" dirty="0"/>
              <a:t>種類</a:t>
            </a:r>
            <a:endParaRPr lang="en-US" altLang="ja-JP" dirty="0"/>
          </a:p>
          <a:p>
            <a:pPr lvl="2"/>
            <a:r>
              <a:rPr kumimoji="1" lang="ja-JP" altLang="en-US" dirty="0"/>
              <a:t>実行ファイル：</a:t>
            </a:r>
            <a:r>
              <a:rPr lang="ja-JP" altLang="en-US" dirty="0"/>
              <a:t>　</a:t>
            </a:r>
            <a:r>
              <a:rPr kumimoji="1" lang="ja-JP" altLang="en-US" dirty="0"/>
              <a:t>アプリケーションの本体</a:t>
            </a:r>
            <a:endParaRPr kumimoji="1" lang="en-US" altLang="ja-JP" dirty="0"/>
          </a:p>
          <a:p>
            <a:pPr lvl="2"/>
            <a:r>
              <a:rPr lang="ja-JP" altLang="en-US" dirty="0"/>
              <a:t>データファイル：アプリケーションが扱うデータ</a:t>
            </a:r>
            <a:endParaRPr lang="en-US" altLang="ja-JP" dirty="0"/>
          </a:p>
          <a:p>
            <a:pPr lvl="3"/>
            <a:r>
              <a:rPr kumimoji="1" lang="ja-JP" altLang="en-US" dirty="0"/>
              <a:t>テキスト</a:t>
            </a:r>
            <a:r>
              <a:rPr lang="ja-JP" altLang="en-US" dirty="0"/>
              <a:t>や画像、設定、</a:t>
            </a:r>
            <a:r>
              <a:rPr lang="en-US" altLang="ja-JP" dirty="0"/>
              <a:t>etc.</a:t>
            </a:r>
            <a:endParaRPr kumimoji="1" lang="en-US" altLang="ja-JP" dirty="0"/>
          </a:p>
          <a:p>
            <a:r>
              <a:rPr kumimoji="1" lang="ja-JP" altLang="en-US" dirty="0"/>
              <a:t>フォルダ</a:t>
            </a:r>
            <a:endParaRPr kumimoji="1" lang="en-US" altLang="ja-JP" dirty="0"/>
          </a:p>
          <a:p>
            <a:pPr lvl="1"/>
            <a:r>
              <a:rPr lang="ja-JP" altLang="en-US" dirty="0"/>
              <a:t>階層構造</a:t>
            </a:r>
            <a:endParaRPr lang="en-US" altLang="ja-JP" dirty="0"/>
          </a:p>
          <a:p>
            <a:pPr lvl="1"/>
            <a:r>
              <a:rPr lang="ja-JP" altLang="en-US" dirty="0"/>
              <a:t>パス（</a:t>
            </a:r>
            <a:r>
              <a:rPr lang="en-US" altLang="ja-JP" dirty="0"/>
              <a:t>path: </a:t>
            </a:r>
            <a:r>
              <a:rPr lang="ja-JP" altLang="en-US" dirty="0"/>
              <a:t>歩道の意）でファイルを識別</a:t>
            </a:r>
            <a:endParaRPr lang="en-US" altLang="ja-JP" dirty="0"/>
          </a:p>
          <a:p>
            <a:pPr lvl="2"/>
            <a:r>
              <a:rPr lang="ja-JP" altLang="en-US" dirty="0"/>
              <a:t>わかり易い名前を付けて管理すること</a:t>
            </a:r>
            <a:endParaRPr lang="en-US" altLang="ja-JP" dirty="0"/>
          </a:p>
          <a:p>
            <a:endParaRPr kumimoji="1" lang="ja-JP" altLang="en-US" dirty="0"/>
          </a:p>
        </p:txBody>
      </p:sp>
      <p:sp>
        <p:nvSpPr>
          <p:cNvPr id="3" name="日付プレースホルダー 2">
            <a:extLst>
              <a:ext uri="{FF2B5EF4-FFF2-40B4-BE49-F238E27FC236}">
                <a16:creationId xmlns:a16="http://schemas.microsoft.com/office/drawing/2014/main" id="{4B4A4F07-33CE-47AB-9092-3EAC7E08D76F}"/>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1651C968-7765-4EA4-8EE4-39DA6D2F48BD}"/>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a:t>
            </a:fld>
            <a:endParaRPr kumimoji="0" lang="en-US">
              <a:solidFill>
                <a:schemeClr val="tx1"/>
              </a:solidFill>
            </a:endParaRPr>
          </a:p>
        </p:txBody>
      </p:sp>
      <p:sp>
        <p:nvSpPr>
          <p:cNvPr id="5" name="タイトル 4">
            <a:extLst>
              <a:ext uri="{FF2B5EF4-FFF2-40B4-BE49-F238E27FC236}">
                <a16:creationId xmlns:a16="http://schemas.microsoft.com/office/drawing/2014/main" id="{2E79E716-AC44-404D-B525-470E29DD2E2F}"/>
              </a:ext>
            </a:extLst>
          </p:cNvPr>
          <p:cNvSpPr>
            <a:spLocks noGrp="1"/>
          </p:cNvSpPr>
          <p:nvPr>
            <p:ph type="title"/>
          </p:nvPr>
        </p:nvSpPr>
        <p:spPr/>
        <p:txBody>
          <a:bodyPr/>
          <a:lstStyle/>
          <a:p>
            <a:r>
              <a:rPr kumimoji="1" lang="ja-JP" altLang="en-US" dirty="0"/>
              <a:t>前回の重要だったこと</a:t>
            </a:r>
          </a:p>
        </p:txBody>
      </p:sp>
    </p:spTree>
    <p:extLst>
      <p:ext uri="{BB962C8B-B14F-4D97-AF65-F5344CB8AC3E}">
        <p14:creationId xmlns:p14="http://schemas.microsoft.com/office/powerpoint/2010/main" val="2345694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CC6B554A-4DE8-42EC-B18A-A24AC9C07639}"/>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FA48A18-D402-4F6C-B939-0E4757B98F4F}"/>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40</a:t>
            </a:fld>
            <a:endParaRPr kumimoji="0" lang="en-US">
              <a:solidFill>
                <a:schemeClr val="tx1"/>
              </a:solidFill>
            </a:endParaRPr>
          </a:p>
        </p:txBody>
      </p:sp>
      <p:sp>
        <p:nvSpPr>
          <p:cNvPr id="5" name="タイトル 4">
            <a:extLst>
              <a:ext uri="{FF2B5EF4-FFF2-40B4-BE49-F238E27FC236}">
                <a16:creationId xmlns:a16="http://schemas.microsoft.com/office/drawing/2014/main" id="{F4F41928-4E73-4C05-BA19-E3273F803F83}"/>
              </a:ext>
            </a:extLst>
          </p:cNvPr>
          <p:cNvSpPr>
            <a:spLocks noGrp="1"/>
          </p:cNvSpPr>
          <p:nvPr>
            <p:ph type="title"/>
          </p:nvPr>
        </p:nvSpPr>
        <p:spPr/>
        <p:txBody>
          <a:bodyPr/>
          <a:lstStyle/>
          <a:p>
            <a:r>
              <a:rPr lang="ja-JP" altLang="en-US" dirty="0"/>
              <a:t>修正したメールの例（遅刻編）</a:t>
            </a:r>
            <a:endParaRPr kumimoji="1" lang="ja-JP" altLang="en-US" dirty="0"/>
          </a:p>
        </p:txBody>
      </p:sp>
      <p:sp>
        <p:nvSpPr>
          <p:cNvPr id="6" name="コンテンツ プレースホルダー 2">
            <a:extLst>
              <a:ext uri="{FF2B5EF4-FFF2-40B4-BE49-F238E27FC236}">
                <a16:creationId xmlns:a16="http://schemas.microsoft.com/office/drawing/2014/main" id="{6072A383-E94E-42CD-A675-A8BAAB3D2DB2}"/>
              </a:ext>
            </a:extLst>
          </p:cNvPr>
          <p:cNvSpPr>
            <a:spLocks noGrp="1"/>
          </p:cNvSpPr>
          <p:nvPr>
            <p:ph idx="1"/>
          </p:nvPr>
        </p:nvSpPr>
        <p:spPr>
          <a:xfrm>
            <a:off x="698500" y="1798638"/>
            <a:ext cx="7747000" cy="4327525"/>
          </a:xfrm>
          <a:solidFill>
            <a:schemeClr val="bg1"/>
          </a:solidFill>
          <a:ln w="38100">
            <a:solidFill>
              <a:srgbClr val="C8103D"/>
            </a:solidFill>
          </a:ln>
        </p:spPr>
        <p:txBody>
          <a:bodyPr anchor="ctr">
            <a:normAutofit lnSpcReduction="10000"/>
          </a:bodyPr>
          <a:lstStyle/>
          <a:p>
            <a:pPr marL="0" indent="0">
              <a:buNone/>
            </a:pPr>
            <a:r>
              <a:rPr kumimoji="1" lang="ja-JP" altLang="en-US" sz="2000" dirty="0"/>
              <a:t>件名：電車遅延時における第</a:t>
            </a:r>
            <a:r>
              <a:rPr kumimoji="1" lang="en-US" altLang="ja-JP" sz="2000" dirty="0"/>
              <a:t>3</a:t>
            </a:r>
            <a:r>
              <a:rPr kumimoji="1" lang="ja-JP" altLang="en-US" sz="2000" dirty="0"/>
              <a:t>回</a:t>
            </a:r>
            <a:r>
              <a:rPr lang="ja-JP" altLang="en-US" sz="2000" dirty="0"/>
              <a:t>リテラシ</a:t>
            </a:r>
            <a:r>
              <a:rPr lang="en-US" altLang="ja-JP" sz="2000" dirty="0"/>
              <a:t>I</a:t>
            </a:r>
            <a:r>
              <a:rPr lang="ja-JP" altLang="en-US" sz="2000" dirty="0"/>
              <a:t>の</a:t>
            </a:r>
            <a:r>
              <a:rPr kumimoji="1" lang="ja-JP" altLang="en-US" sz="2000" dirty="0"/>
              <a:t>出席について</a:t>
            </a:r>
            <a:endParaRPr kumimoji="1" lang="en-US" altLang="ja-JP" sz="2000" dirty="0"/>
          </a:p>
          <a:p>
            <a:pPr marL="0" indent="0">
              <a:buNone/>
            </a:pPr>
            <a:endParaRPr lang="en-US" altLang="ja-JP" sz="2000" dirty="0"/>
          </a:p>
          <a:p>
            <a:pPr marL="0" indent="0">
              <a:buNone/>
            </a:pPr>
            <a:r>
              <a:rPr lang="ja-JP" altLang="en-US" sz="2000" dirty="0"/>
              <a:t>□□〇〇先生</a:t>
            </a:r>
            <a:endParaRPr lang="en-US" altLang="ja-JP" sz="2000" dirty="0"/>
          </a:p>
          <a:p>
            <a:pPr marL="0" indent="0">
              <a:buNone/>
            </a:pPr>
            <a:endParaRPr lang="en-US" altLang="ja-JP" sz="2000" dirty="0"/>
          </a:p>
          <a:p>
            <a:pPr marL="0" indent="0">
              <a:buNone/>
            </a:pPr>
            <a:r>
              <a:rPr lang="ja-JP" altLang="en-US" sz="2000" dirty="0"/>
              <a:t>東京女子大学、学籍番号</a:t>
            </a:r>
            <a:r>
              <a:rPr lang="en-US" altLang="ja-JP" sz="2000" dirty="0"/>
              <a:t>12345678</a:t>
            </a:r>
            <a:r>
              <a:rPr lang="ja-JP" altLang="en-US" sz="2000" dirty="0"/>
              <a:t>の柴田です。</a:t>
            </a:r>
            <a:endParaRPr lang="en-US" altLang="ja-JP" sz="2000" dirty="0"/>
          </a:p>
          <a:p>
            <a:pPr marL="0" indent="0">
              <a:buNone/>
            </a:pPr>
            <a:r>
              <a:rPr lang="ja-JP" altLang="en-US" sz="2000" dirty="0"/>
              <a:t>電車遅延時の出欠席についての質問です。</a:t>
            </a:r>
            <a:endParaRPr lang="en-US" altLang="ja-JP" sz="2000" dirty="0"/>
          </a:p>
          <a:p>
            <a:pPr marL="0" indent="0">
              <a:buNone/>
            </a:pPr>
            <a:endParaRPr lang="en-US" altLang="ja-JP" sz="2000" dirty="0"/>
          </a:p>
          <a:p>
            <a:pPr marL="0" indent="0">
              <a:buNone/>
            </a:pPr>
            <a:r>
              <a:rPr lang="ja-JP" altLang="en-US" sz="2000" dirty="0"/>
              <a:t>第</a:t>
            </a:r>
            <a:r>
              <a:rPr lang="en-US" altLang="ja-JP" sz="2000" dirty="0"/>
              <a:t>3</a:t>
            </a:r>
            <a:r>
              <a:rPr lang="ja-JP" altLang="en-US" sz="2000" dirty="0"/>
              <a:t>回の授業が電車の遅延のため</a:t>
            </a:r>
            <a:r>
              <a:rPr lang="en-US" altLang="ja-JP" sz="2000" dirty="0"/>
              <a:t>15</a:t>
            </a:r>
            <a:r>
              <a:rPr lang="ja-JP" altLang="en-US" sz="2000" dirty="0"/>
              <a:t>分ほど遅刻しそうです。</a:t>
            </a:r>
            <a:endParaRPr lang="en-US" altLang="ja-JP" sz="2000" dirty="0"/>
          </a:p>
          <a:p>
            <a:pPr marL="0" indent="0">
              <a:buNone/>
            </a:pPr>
            <a:r>
              <a:rPr lang="ja-JP" altLang="en-US" sz="2000" dirty="0"/>
              <a:t>この場合でも遅刻扱いになりますでしょうか？</a:t>
            </a:r>
            <a:endParaRPr lang="en-US" altLang="ja-JP" sz="2000" dirty="0"/>
          </a:p>
          <a:p>
            <a:pPr marL="0" indent="0">
              <a:buNone/>
            </a:pPr>
            <a:r>
              <a:rPr lang="ja-JP" altLang="en-US" sz="2000" dirty="0"/>
              <a:t>遅延証明書は駅で頂いててます。</a:t>
            </a:r>
            <a:endParaRPr lang="en-US" altLang="ja-JP" sz="2000" dirty="0"/>
          </a:p>
          <a:p>
            <a:pPr marL="0" indent="0">
              <a:buNone/>
            </a:pPr>
            <a:endParaRPr lang="en-US" altLang="ja-JP" sz="2000" dirty="0"/>
          </a:p>
          <a:p>
            <a:pPr marL="0" indent="0">
              <a:buNone/>
            </a:pPr>
            <a:r>
              <a:rPr lang="ja-JP" altLang="en-US" sz="2000" dirty="0"/>
              <a:t>ご確認よろしくお願いいたします。</a:t>
            </a:r>
            <a:endParaRPr lang="en-US" altLang="ja-JP" sz="2000" dirty="0"/>
          </a:p>
        </p:txBody>
      </p:sp>
      <p:sp>
        <p:nvSpPr>
          <p:cNvPr id="7" name="吹き出し: 角を丸めた四角形 6">
            <a:extLst>
              <a:ext uri="{FF2B5EF4-FFF2-40B4-BE49-F238E27FC236}">
                <a16:creationId xmlns:a16="http://schemas.microsoft.com/office/drawing/2014/main" id="{F8F59A82-2A08-4F82-A0EE-E0B8FDFEE11E}"/>
              </a:ext>
            </a:extLst>
          </p:cNvPr>
          <p:cNvSpPr/>
          <p:nvPr/>
        </p:nvSpPr>
        <p:spPr>
          <a:xfrm>
            <a:off x="6328793" y="1067388"/>
            <a:ext cx="2894724" cy="816916"/>
          </a:xfrm>
          <a:prstGeom prst="wedgeRoundRectCallout">
            <a:avLst>
              <a:gd name="adj1" fmla="val -63702"/>
              <a:gd name="adj2" fmla="val 46473"/>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rgbClr val="6B0920"/>
                </a:solidFill>
              </a:rPr>
              <a:t>タイトルを見て</a:t>
            </a:r>
            <a:endParaRPr kumimoji="1" lang="en-US" altLang="ja-JP" sz="2000">
              <a:solidFill>
                <a:srgbClr val="6B0920"/>
              </a:solidFill>
            </a:endParaRPr>
          </a:p>
          <a:p>
            <a:pPr algn="ctr"/>
            <a:r>
              <a:rPr kumimoji="1" lang="ja-JP" altLang="en-US" sz="2000">
                <a:solidFill>
                  <a:srgbClr val="6B0920"/>
                </a:solidFill>
              </a:rPr>
              <a:t>内容や重要度がわかる</a:t>
            </a:r>
            <a:endParaRPr kumimoji="1" lang="ja-JP" altLang="en-US" sz="2000" dirty="0">
              <a:solidFill>
                <a:srgbClr val="6B0920"/>
              </a:solidFill>
            </a:endParaRPr>
          </a:p>
        </p:txBody>
      </p:sp>
      <p:sp>
        <p:nvSpPr>
          <p:cNvPr id="8" name="吹き出し: 角を丸めた四角形 7">
            <a:extLst>
              <a:ext uri="{FF2B5EF4-FFF2-40B4-BE49-F238E27FC236}">
                <a16:creationId xmlns:a16="http://schemas.microsoft.com/office/drawing/2014/main" id="{969AD3DD-ABA8-4A64-B6AC-F32859FC8851}"/>
              </a:ext>
            </a:extLst>
          </p:cNvPr>
          <p:cNvSpPr/>
          <p:nvPr/>
        </p:nvSpPr>
        <p:spPr>
          <a:xfrm>
            <a:off x="6323524" y="2758288"/>
            <a:ext cx="2760341" cy="632648"/>
          </a:xfrm>
          <a:prstGeom prst="wedgeRoundRectCallout">
            <a:avLst>
              <a:gd name="adj1" fmla="val -65019"/>
              <a:gd name="adj2" fmla="val 49210"/>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6B0920"/>
                </a:solidFill>
              </a:rPr>
              <a:t>誰かを特定できる</a:t>
            </a:r>
            <a:endParaRPr lang="en-US" altLang="ja-JP" sz="2000">
              <a:solidFill>
                <a:srgbClr val="6B0920"/>
              </a:solidFill>
            </a:endParaRPr>
          </a:p>
        </p:txBody>
      </p:sp>
      <p:sp>
        <p:nvSpPr>
          <p:cNvPr id="9" name="吹き出し: 角を丸めた四角形 8">
            <a:extLst>
              <a:ext uri="{FF2B5EF4-FFF2-40B4-BE49-F238E27FC236}">
                <a16:creationId xmlns:a16="http://schemas.microsoft.com/office/drawing/2014/main" id="{990C2E53-A9AB-4322-B601-CA94D9491BDF}"/>
              </a:ext>
            </a:extLst>
          </p:cNvPr>
          <p:cNvSpPr/>
          <p:nvPr/>
        </p:nvSpPr>
        <p:spPr>
          <a:xfrm>
            <a:off x="6150593" y="3533036"/>
            <a:ext cx="2683916" cy="632648"/>
          </a:xfrm>
          <a:prstGeom prst="wedgeRoundRectCallout">
            <a:avLst>
              <a:gd name="adj1" fmla="val -69220"/>
              <a:gd name="adj2" fmla="val -20729"/>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6B0920"/>
                </a:solidFill>
              </a:rPr>
              <a:t>本文が長い場合は</a:t>
            </a:r>
            <a:endParaRPr lang="en-US" altLang="ja-JP" sz="2000">
              <a:solidFill>
                <a:srgbClr val="6B0920"/>
              </a:solidFill>
            </a:endParaRPr>
          </a:p>
          <a:p>
            <a:pPr algn="ctr"/>
            <a:r>
              <a:rPr lang="ja-JP" altLang="en-US" sz="2000">
                <a:solidFill>
                  <a:srgbClr val="6B0920"/>
                </a:solidFill>
              </a:rPr>
              <a:t>要約があると嬉しい</a:t>
            </a:r>
            <a:endParaRPr lang="en-US" altLang="ja-JP" sz="2000">
              <a:solidFill>
                <a:srgbClr val="6B0920"/>
              </a:solidFill>
            </a:endParaRPr>
          </a:p>
        </p:txBody>
      </p:sp>
      <p:sp>
        <p:nvSpPr>
          <p:cNvPr id="10" name="吹き出し: 角を丸めた四角形 9">
            <a:extLst>
              <a:ext uri="{FF2B5EF4-FFF2-40B4-BE49-F238E27FC236}">
                <a16:creationId xmlns:a16="http://schemas.microsoft.com/office/drawing/2014/main" id="{07B7796C-AFF3-4F59-BD07-5D7DCAEB2DFA}"/>
              </a:ext>
            </a:extLst>
          </p:cNvPr>
          <p:cNvSpPr/>
          <p:nvPr/>
        </p:nvSpPr>
        <p:spPr>
          <a:xfrm>
            <a:off x="5257011" y="4940433"/>
            <a:ext cx="2764505" cy="1058837"/>
          </a:xfrm>
          <a:prstGeom prst="wedgeRoundRectCallout">
            <a:avLst>
              <a:gd name="adj1" fmla="val -61301"/>
              <a:gd name="adj2" fmla="val -33191"/>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6B0920"/>
                </a:solidFill>
              </a:rPr>
              <a:t>状況説明と、</a:t>
            </a:r>
            <a:endParaRPr lang="en-US" altLang="ja-JP" sz="2000">
              <a:solidFill>
                <a:srgbClr val="6B0920"/>
              </a:solidFill>
            </a:endParaRPr>
          </a:p>
          <a:p>
            <a:pPr algn="ctr"/>
            <a:r>
              <a:rPr lang="ja-JP" altLang="en-US" sz="2000">
                <a:solidFill>
                  <a:srgbClr val="6B0920"/>
                </a:solidFill>
              </a:rPr>
              <a:t>何をしてほしいかが</a:t>
            </a:r>
            <a:endParaRPr lang="en-US" altLang="ja-JP" sz="2000">
              <a:solidFill>
                <a:srgbClr val="6B0920"/>
              </a:solidFill>
            </a:endParaRPr>
          </a:p>
          <a:p>
            <a:pPr algn="ctr"/>
            <a:r>
              <a:rPr lang="ja-JP" altLang="en-US" sz="2000">
                <a:solidFill>
                  <a:srgbClr val="6B0920"/>
                </a:solidFill>
              </a:rPr>
              <a:t>書いてある</a:t>
            </a:r>
            <a:endParaRPr lang="en-US" altLang="ja-JP" sz="2000">
              <a:solidFill>
                <a:srgbClr val="6B0920"/>
              </a:solidFill>
            </a:endParaRPr>
          </a:p>
        </p:txBody>
      </p:sp>
    </p:spTree>
    <p:extLst>
      <p:ext uri="{BB962C8B-B14F-4D97-AF65-F5344CB8AC3E}">
        <p14:creationId xmlns:p14="http://schemas.microsoft.com/office/powerpoint/2010/main" val="2470048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AC9E0544-4792-47B1-A6CC-F6A558292ABF}"/>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550270BD-F07D-4921-83DB-93E7844C11D6}"/>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41</a:t>
            </a:fld>
            <a:endParaRPr kumimoji="0" lang="en-US">
              <a:solidFill>
                <a:schemeClr val="tx1"/>
              </a:solidFill>
            </a:endParaRPr>
          </a:p>
        </p:txBody>
      </p:sp>
      <p:sp>
        <p:nvSpPr>
          <p:cNvPr id="5" name="タイトル 4">
            <a:extLst>
              <a:ext uri="{FF2B5EF4-FFF2-40B4-BE49-F238E27FC236}">
                <a16:creationId xmlns:a16="http://schemas.microsoft.com/office/drawing/2014/main" id="{06D06864-114A-411D-AEB0-F19279AFD780}"/>
              </a:ext>
            </a:extLst>
          </p:cNvPr>
          <p:cNvSpPr>
            <a:spLocks noGrp="1"/>
          </p:cNvSpPr>
          <p:nvPr>
            <p:ph type="title"/>
          </p:nvPr>
        </p:nvSpPr>
        <p:spPr/>
        <p:txBody>
          <a:bodyPr/>
          <a:lstStyle/>
          <a:p>
            <a:r>
              <a:rPr lang="ja-JP" altLang="en-US" dirty="0"/>
              <a:t>これに対する返信</a:t>
            </a:r>
            <a:endParaRPr kumimoji="1" lang="ja-JP" altLang="en-US" dirty="0"/>
          </a:p>
        </p:txBody>
      </p:sp>
      <p:sp>
        <p:nvSpPr>
          <p:cNvPr id="6" name="コンテンツ プレースホルダー 2">
            <a:extLst>
              <a:ext uri="{FF2B5EF4-FFF2-40B4-BE49-F238E27FC236}">
                <a16:creationId xmlns:a16="http://schemas.microsoft.com/office/drawing/2014/main" id="{5C4B2850-FFB8-4AA7-B531-220581EC09AD}"/>
              </a:ext>
            </a:extLst>
          </p:cNvPr>
          <p:cNvSpPr>
            <a:spLocks noGrp="1"/>
          </p:cNvSpPr>
          <p:nvPr>
            <p:ph idx="1"/>
          </p:nvPr>
        </p:nvSpPr>
        <p:spPr>
          <a:xfrm>
            <a:off x="698500" y="1798638"/>
            <a:ext cx="7747000" cy="4327525"/>
          </a:xfrm>
          <a:solidFill>
            <a:schemeClr val="bg1"/>
          </a:solidFill>
          <a:ln w="38100">
            <a:solidFill>
              <a:srgbClr val="C8103D"/>
            </a:solidFill>
          </a:ln>
        </p:spPr>
        <p:txBody>
          <a:bodyPr anchor="ctr">
            <a:normAutofit/>
          </a:bodyPr>
          <a:lstStyle/>
          <a:p>
            <a:pPr marL="0" indent="0">
              <a:buNone/>
            </a:pPr>
            <a:r>
              <a:rPr kumimoji="1" lang="ja-JP" altLang="en-US" sz="2000" dirty="0"/>
              <a:t>件名：</a:t>
            </a:r>
            <a:r>
              <a:rPr kumimoji="1" lang="en-US" altLang="ja-JP" sz="2000" dirty="0"/>
              <a:t>Re: </a:t>
            </a:r>
            <a:r>
              <a:rPr kumimoji="1" lang="ja-JP" altLang="en-US" sz="2000" dirty="0"/>
              <a:t>電車遅延時における第</a:t>
            </a:r>
            <a:r>
              <a:rPr kumimoji="1" lang="en-US" altLang="ja-JP" sz="2000" dirty="0"/>
              <a:t>3</a:t>
            </a:r>
            <a:r>
              <a:rPr kumimoji="1" lang="ja-JP" altLang="en-US" sz="2000" dirty="0"/>
              <a:t>回</a:t>
            </a:r>
            <a:r>
              <a:rPr lang="ja-JP" altLang="en-US" sz="2000" dirty="0"/>
              <a:t>リテラシ</a:t>
            </a:r>
            <a:r>
              <a:rPr lang="en-US" altLang="ja-JP" sz="2000" dirty="0"/>
              <a:t>I</a:t>
            </a:r>
            <a:r>
              <a:rPr lang="ja-JP" altLang="en-US" sz="2000" dirty="0"/>
              <a:t>の</a:t>
            </a:r>
            <a:r>
              <a:rPr kumimoji="1" lang="ja-JP" altLang="en-US" sz="2000" dirty="0"/>
              <a:t>出席について</a:t>
            </a:r>
            <a:endParaRPr kumimoji="1" lang="en-US" altLang="ja-JP" sz="2000" dirty="0"/>
          </a:p>
          <a:p>
            <a:pPr marL="0" indent="0">
              <a:buNone/>
            </a:pPr>
            <a:endParaRPr lang="en-US" altLang="ja-JP" sz="2000" dirty="0"/>
          </a:p>
          <a:p>
            <a:pPr marL="0" indent="0">
              <a:buNone/>
            </a:pPr>
            <a:r>
              <a:rPr lang="ja-JP" altLang="en-US" sz="2000" dirty="0"/>
              <a:t>柴田さん</a:t>
            </a:r>
            <a:endParaRPr lang="en-US" altLang="ja-JP" sz="2000" dirty="0"/>
          </a:p>
          <a:p>
            <a:pPr marL="0" indent="0">
              <a:buNone/>
            </a:pPr>
            <a:endParaRPr lang="en-US" altLang="ja-JP" sz="2000" dirty="0"/>
          </a:p>
          <a:p>
            <a:pPr marL="0" indent="0">
              <a:buNone/>
            </a:pPr>
            <a:r>
              <a:rPr lang="ja-JP" altLang="en-US" sz="2000" strike="sngStrike" dirty="0">
                <a:solidFill>
                  <a:schemeClr val="accent6">
                    <a:lumMod val="75000"/>
                  </a:schemeClr>
                </a:solidFill>
              </a:rPr>
              <a:t>リテラシ</a:t>
            </a:r>
            <a:r>
              <a:rPr lang="en-US" altLang="ja-JP" sz="2000" strike="sngStrike" dirty="0">
                <a:solidFill>
                  <a:schemeClr val="accent6">
                    <a:lumMod val="75000"/>
                  </a:schemeClr>
                </a:solidFill>
              </a:rPr>
              <a:t>I</a:t>
            </a:r>
            <a:r>
              <a:rPr lang="ja-JP" altLang="en-US" sz="2000" strike="sngStrike" dirty="0">
                <a:solidFill>
                  <a:schemeClr val="accent6">
                    <a:lumMod val="75000"/>
                  </a:schemeClr>
                </a:solidFill>
              </a:rPr>
              <a:t>担当</a:t>
            </a:r>
            <a:r>
              <a:rPr lang="en-US" altLang="ja-JP" sz="2000" strike="sngStrike" dirty="0">
                <a:solidFill>
                  <a:schemeClr val="accent6">
                    <a:lumMod val="75000"/>
                  </a:schemeClr>
                </a:solidFill>
              </a:rPr>
              <a:t>XX</a:t>
            </a:r>
            <a:r>
              <a:rPr lang="ja-JP" altLang="en-US" sz="2000" strike="sngStrike" dirty="0">
                <a:solidFill>
                  <a:schemeClr val="accent6">
                    <a:lumMod val="75000"/>
                  </a:schemeClr>
                </a:solidFill>
              </a:rPr>
              <a:t>です。</a:t>
            </a:r>
            <a:endParaRPr lang="en-US" altLang="ja-JP" sz="2000" strike="sngStrike" dirty="0">
              <a:solidFill>
                <a:schemeClr val="accent6">
                  <a:lumMod val="75000"/>
                </a:schemeClr>
              </a:solidFill>
            </a:endParaRPr>
          </a:p>
          <a:p>
            <a:pPr marL="0" indent="0">
              <a:buNone/>
            </a:pPr>
            <a:r>
              <a:rPr lang="ja-JP" altLang="en-US" sz="2000" dirty="0"/>
              <a:t>本日は遅刻するということで了解しました。</a:t>
            </a:r>
            <a:endParaRPr lang="en-US" altLang="ja-JP" sz="2000" dirty="0"/>
          </a:p>
          <a:p>
            <a:pPr marL="0" indent="0">
              <a:buNone/>
            </a:pPr>
            <a:r>
              <a:rPr lang="ja-JP" altLang="en-US" sz="2000" dirty="0"/>
              <a:t>公共機関の遅れによる遅刻は証明書の提出により</a:t>
            </a:r>
            <a:endParaRPr lang="en-US" altLang="ja-JP" sz="2000" dirty="0"/>
          </a:p>
          <a:p>
            <a:pPr marL="0" indent="0">
              <a:buNone/>
            </a:pPr>
            <a:r>
              <a:rPr lang="ja-JP" altLang="en-US" sz="2000" dirty="0"/>
              <a:t>出席扱いになります。</a:t>
            </a:r>
            <a:endParaRPr lang="en-US" altLang="ja-JP" sz="2000" dirty="0"/>
          </a:p>
          <a:p>
            <a:pPr marL="0" indent="0">
              <a:buNone/>
            </a:pPr>
            <a:endParaRPr lang="en-US" altLang="ja-JP" sz="2000" dirty="0"/>
          </a:p>
          <a:p>
            <a:pPr marL="0" indent="0">
              <a:buNone/>
            </a:pPr>
            <a:r>
              <a:rPr lang="ja-JP" altLang="en-US" sz="2000" dirty="0"/>
              <a:t>以上、ご確認よろしくお願いします。</a:t>
            </a:r>
            <a:endParaRPr lang="en-US" altLang="ja-JP" sz="2000" dirty="0"/>
          </a:p>
          <a:p>
            <a:pPr marL="0" indent="0">
              <a:buNone/>
            </a:pPr>
            <a:r>
              <a:rPr lang="en-US" altLang="ja-JP" sz="2000" dirty="0"/>
              <a:t>XX</a:t>
            </a:r>
          </a:p>
        </p:txBody>
      </p:sp>
      <p:sp>
        <p:nvSpPr>
          <p:cNvPr id="7" name="吹き出し: 角を丸めた四角形 6">
            <a:extLst>
              <a:ext uri="{FF2B5EF4-FFF2-40B4-BE49-F238E27FC236}">
                <a16:creationId xmlns:a16="http://schemas.microsoft.com/office/drawing/2014/main" id="{1564FD5F-4D90-4BEB-9484-F3B0C3C2A996}"/>
              </a:ext>
            </a:extLst>
          </p:cNvPr>
          <p:cNvSpPr/>
          <p:nvPr/>
        </p:nvSpPr>
        <p:spPr>
          <a:xfrm>
            <a:off x="3564789" y="2796352"/>
            <a:ext cx="2683916" cy="632648"/>
          </a:xfrm>
          <a:prstGeom prst="wedgeRoundRectCallout">
            <a:avLst>
              <a:gd name="adj1" fmla="val -65031"/>
              <a:gd name="adj2" fmla="val 45615"/>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6B0920"/>
                </a:solidFill>
              </a:rPr>
              <a:t>自己紹介は省略</a:t>
            </a:r>
            <a:endParaRPr lang="en-US" altLang="ja-JP" sz="2000" dirty="0">
              <a:solidFill>
                <a:srgbClr val="6B0920"/>
              </a:solidFill>
            </a:endParaRPr>
          </a:p>
        </p:txBody>
      </p:sp>
      <p:sp>
        <p:nvSpPr>
          <p:cNvPr id="8" name="吹き出し: 角を丸めた四角形 7">
            <a:extLst>
              <a:ext uri="{FF2B5EF4-FFF2-40B4-BE49-F238E27FC236}">
                <a16:creationId xmlns:a16="http://schemas.microsoft.com/office/drawing/2014/main" id="{CCFDFB6E-F190-4F9C-8941-E4287296419C}"/>
              </a:ext>
            </a:extLst>
          </p:cNvPr>
          <p:cNvSpPr/>
          <p:nvPr/>
        </p:nvSpPr>
        <p:spPr>
          <a:xfrm>
            <a:off x="5540569" y="4537710"/>
            <a:ext cx="2439924" cy="632648"/>
          </a:xfrm>
          <a:prstGeom prst="wedgeRoundRectCallout">
            <a:avLst>
              <a:gd name="adj1" fmla="val -61401"/>
              <a:gd name="adj2" fmla="val -39685"/>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6B0920"/>
                </a:solidFill>
              </a:rPr>
              <a:t>端的に返事</a:t>
            </a:r>
            <a:endParaRPr lang="en-US" altLang="ja-JP" sz="2000" dirty="0">
              <a:solidFill>
                <a:srgbClr val="6B0920"/>
              </a:solidFill>
            </a:endParaRPr>
          </a:p>
        </p:txBody>
      </p:sp>
      <p:sp>
        <p:nvSpPr>
          <p:cNvPr id="9" name="吹き出し: 角を丸めた四角形 8">
            <a:extLst>
              <a:ext uri="{FF2B5EF4-FFF2-40B4-BE49-F238E27FC236}">
                <a16:creationId xmlns:a16="http://schemas.microsoft.com/office/drawing/2014/main" id="{2E2AE747-33EA-4497-8EFE-85F2F8A6B6A8}"/>
              </a:ext>
            </a:extLst>
          </p:cNvPr>
          <p:cNvSpPr/>
          <p:nvPr/>
        </p:nvSpPr>
        <p:spPr>
          <a:xfrm>
            <a:off x="5085868" y="5617256"/>
            <a:ext cx="2439924" cy="995484"/>
          </a:xfrm>
          <a:prstGeom prst="wedgeRoundRectCallout">
            <a:avLst>
              <a:gd name="adj1" fmla="val -61401"/>
              <a:gd name="adj2" fmla="val -39685"/>
              <a:gd name="adj3" fmla="val 16667"/>
            </a:avLst>
          </a:prstGeom>
          <a:solidFill>
            <a:schemeClr val="bg1">
              <a:lumMod val="95000"/>
            </a:schemeClr>
          </a:solidFill>
          <a:ln w="28575">
            <a:solidFill>
              <a:srgbClr val="6B09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6B0920"/>
                </a:solidFill>
              </a:rPr>
              <a:t>要件が長い場合は</a:t>
            </a:r>
            <a:endParaRPr lang="en-US" altLang="ja-JP" sz="2000" dirty="0">
              <a:solidFill>
                <a:srgbClr val="6B0920"/>
              </a:solidFill>
            </a:endParaRPr>
          </a:p>
          <a:p>
            <a:pPr algn="ctr"/>
            <a:r>
              <a:rPr lang="ja-JP" altLang="en-US" sz="2000" dirty="0">
                <a:solidFill>
                  <a:srgbClr val="6B0920"/>
                </a:solidFill>
              </a:rPr>
              <a:t>「以上」を付ける</a:t>
            </a:r>
            <a:endParaRPr lang="en-US" altLang="ja-JP" sz="2000" dirty="0">
              <a:solidFill>
                <a:srgbClr val="6B0920"/>
              </a:solidFill>
            </a:endParaRPr>
          </a:p>
          <a:p>
            <a:pPr algn="ctr"/>
            <a:r>
              <a:rPr lang="ja-JP" altLang="en-US" sz="2000" dirty="0">
                <a:solidFill>
                  <a:srgbClr val="6B0920"/>
                </a:solidFill>
              </a:rPr>
              <a:t>場合もあり</a:t>
            </a:r>
            <a:endParaRPr lang="en-US" altLang="ja-JP" sz="2000" dirty="0">
              <a:solidFill>
                <a:srgbClr val="6B0920"/>
              </a:solidFill>
            </a:endParaRPr>
          </a:p>
        </p:txBody>
      </p:sp>
    </p:spTree>
    <p:extLst>
      <p:ext uri="{BB962C8B-B14F-4D97-AF65-F5344CB8AC3E}">
        <p14:creationId xmlns:p14="http://schemas.microsoft.com/office/powerpoint/2010/main" val="3254596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063696B-99E6-48F7-9B0E-C5E65DCB733F}"/>
              </a:ext>
            </a:extLst>
          </p:cNvPr>
          <p:cNvSpPr>
            <a:spLocks noGrp="1"/>
          </p:cNvSpPr>
          <p:nvPr>
            <p:ph idx="1"/>
          </p:nvPr>
        </p:nvSpPr>
        <p:spPr>
          <a:xfrm>
            <a:off x="699247" y="4069829"/>
            <a:ext cx="7745505" cy="2196059"/>
          </a:xfrm>
        </p:spPr>
        <p:txBody>
          <a:bodyPr>
            <a:normAutofit/>
          </a:bodyPr>
          <a:lstStyle/>
          <a:p>
            <a:r>
              <a:rPr lang="ja-JP" altLang="en-US" dirty="0"/>
              <a:t>件名：簡潔にわかりやすく</a:t>
            </a:r>
            <a:endParaRPr lang="en-US" altLang="ja-JP" dirty="0"/>
          </a:p>
          <a:p>
            <a:r>
              <a:rPr lang="ja-JP" altLang="en-US" dirty="0"/>
              <a:t>名前：どこの誰かがわかるように</a:t>
            </a:r>
            <a:endParaRPr lang="en-US" altLang="ja-JP" dirty="0"/>
          </a:p>
          <a:p>
            <a:r>
              <a:rPr lang="ja-JP" altLang="en-US" dirty="0"/>
              <a:t>用件：背景を知らない人でもわかる内容で</a:t>
            </a:r>
            <a:endParaRPr lang="en-US" altLang="ja-JP" dirty="0"/>
          </a:p>
          <a:p>
            <a:r>
              <a:rPr lang="ja-JP" altLang="en-US" dirty="0"/>
              <a:t>語調：失礼でない程度に</a:t>
            </a:r>
            <a:endParaRPr lang="en-US" altLang="ja-JP" dirty="0"/>
          </a:p>
        </p:txBody>
      </p:sp>
      <p:sp>
        <p:nvSpPr>
          <p:cNvPr id="3" name="日付プレースホルダー 2">
            <a:extLst>
              <a:ext uri="{FF2B5EF4-FFF2-40B4-BE49-F238E27FC236}">
                <a16:creationId xmlns:a16="http://schemas.microsoft.com/office/drawing/2014/main" id="{FEB58493-08A8-4E0D-9854-3DB1A6252619}"/>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A909B604-BE83-4F05-B635-B9F5A3C2185C}"/>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42</a:t>
            </a:fld>
            <a:endParaRPr kumimoji="0" lang="en-US">
              <a:solidFill>
                <a:schemeClr val="tx1"/>
              </a:solidFill>
            </a:endParaRPr>
          </a:p>
        </p:txBody>
      </p:sp>
      <p:sp>
        <p:nvSpPr>
          <p:cNvPr id="5" name="タイトル 4">
            <a:extLst>
              <a:ext uri="{FF2B5EF4-FFF2-40B4-BE49-F238E27FC236}">
                <a16:creationId xmlns:a16="http://schemas.microsoft.com/office/drawing/2014/main" id="{63EFE8D5-AE7E-4FE7-B63B-319EB4028A99}"/>
              </a:ext>
            </a:extLst>
          </p:cNvPr>
          <p:cNvSpPr>
            <a:spLocks noGrp="1"/>
          </p:cNvSpPr>
          <p:nvPr>
            <p:ph type="title"/>
          </p:nvPr>
        </p:nvSpPr>
        <p:spPr/>
        <p:txBody>
          <a:bodyPr/>
          <a:lstStyle/>
          <a:p>
            <a:r>
              <a:rPr kumimoji="1" lang="ja-JP" altLang="en-US" dirty="0"/>
              <a:t>電子メールのマナー</a:t>
            </a:r>
          </a:p>
        </p:txBody>
      </p:sp>
      <p:sp>
        <p:nvSpPr>
          <p:cNvPr id="6" name="正方形/長方形 5">
            <a:extLst>
              <a:ext uri="{FF2B5EF4-FFF2-40B4-BE49-F238E27FC236}">
                <a16:creationId xmlns:a16="http://schemas.microsoft.com/office/drawing/2014/main" id="{DD6EB854-C08F-4BB4-A9FA-CF16E072EAD7}"/>
              </a:ext>
            </a:extLst>
          </p:cNvPr>
          <p:cNvSpPr/>
          <p:nvPr/>
        </p:nvSpPr>
        <p:spPr>
          <a:xfrm>
            <a:off x="742853" y="1985585"/>
            <a:ext cx="7654613" cy="1398169"/>
          </a:xfrm>
          <a:prstGeom prst="rect">
            <a:avLst/>
          </a:prstGeom>
          <a:solidFill>
            <a:schemeClr val="bg1"/>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a:solidFill>
                  <a:srgbClr val="6B0920"/>
                </a:solidFill>
              </a:rPr>
              <a:t>相手に伝わる文章を書こう！</a:t>
            </a:r>
            <a:endParaRPr kumimoji="1" lang="ja-JP" altLang="en-US" sz="3600" b="1" dirty="0">
              <a:solidFill>
                <a:srgbClr val="6B0920"/>
              </a:solidFill>
            </a:endParaRPr>
          </a:p>
        </p:txBody>
      </p:sp>
    </p:spTree>
    <p:extLst>
      <p:ext uri="{BB962C8B-B14F-4D97-AF65-F5344CB8AC3E}">
        <p14:creationId xmlns:p14="http://schemas.microsoft.com/office/powerpoint/2010/main" val="1808646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699CEC2A-EF21-4178-869E-97CBEC4A3239}"/>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F116DA2-D396-4158-93B1-3FEF3C8978E8}"/>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43</a:t>
            </a:fld>
            <a:endParaRPr kumimoji="0" lang="en-US">
              <a:solidFill>
                <a:schemeClr val="tx1"/>
              </a:solidFill>
            </a:endParaRPr>
          </a:p>
        </p:txBody>
      </p:sp>
      <p:sp>
        <p:nvSpPr>
          <p:cNvPr id="5" name="タイトル 4">
            <a:extLst>
              <a:ext uri="{FF2B5EF4-FFF2-40B4-BE49-F238E27FC236}">
                <a16:creationId xmlns:a16="http://schemas.microsoft.com/office/drawing/2014/main" id="{AF3E7739-679F-4762-A7C1-80F313504863}"/>
              </a:ext>
            </a:extLst>
          </p:cNvPr>
          <p:cNvSpPr>
            <a:spLocks noGrp="1"/>
          </p:cNvSpPr>
          <p:nvPr>
            <p:ph type="title"/>
          </p:nvPr>
        </p:nvSpPr>
        <p:spPr/>
        <p:txBody>
          <a:bodyPr/>
          <a:lstStyle/>
          <a:p>
            <a:r>
              <a:rPr lang="ja-JP" altLang="en-US" dirty="0"/>
              <a:t>英語メールの場合</a:t>
            </a:r>
            <a:endParaRPr kumimoji="1" lang="ja-JP" altLang="en-US" dirty="0"/>
          </a:p>
        </p:txBody>
      </p:sp>
      <p:sp>
        <p:nvSpPr>
          <p:cNvPr id="8" name="コンテンツ プレースホルダー 2">
            <a:extLst>
              <a:ext uri="{FF2B5EF4-FFF2-40B4-BE49-F238E27FC236}">
                <a16:creationId xmlns:a16="http://schemas.microsoft.com/office/drawing/2014/main" id="{AAC4B7F4-2089-4C66-B67F-BDD62F9F5951}"/>
              </a:ext>
            </a:extLst>
          </p:cNvPr>
          <p:cNvSpPr>
            <a:spLocks noGrp="1"/>
          </p:cNvSpPr>
          <p:nvPr>
            <p:ph idx="1"/>
          </p:nvPr>
        </p:nvSpPr>
        <p:spPr>
          <a:xfrm>
            <a:off x="698500" y="1798638"/>
            <a:ext cx="7747000" cy="4327525"/>
          </a:xfrm>
          <a:solidFill>
            <a:schemeClr val="bg1"/>
          </a:solidFill>
          <a:ln w="38100">
            <a:solidFill>
              <a:srgbClr val="C8103D"/>
            </a:solidFill>
          </a:ln>
        </p:spPr>
        <p:txBody>
          <a:bodyPr anchor="ctr">
            <a:normAutofit fontScale="85000" lnSpcReduction="20000"/>
          </a:bodyPr>
          <a:lstStyle/>
          <a:p>
            <a:pPr marL="0" indent="0">
              <a:buNone/>
            </a:pPr>
            <a:r>
              <a:rPr lang="en-US" altLang="ja-JP" dirty="0"/>
              <a:t>To</a:t>
            </a:r>
            <a:r>
              <a:rPr lang="ja-JP" altLang="en-US" dirty="0"/>
              <a:t>：</a:t>
            </a:r>
            <a:r>
              <a:rPr lang="en-US" altLang="ja-JP" dirty="0"/>
              <a:t>Inquiry about attendance in literacy I</a:t>
            </a:r>
          </a:p>
          <a:p>
            <a:pPr marL="0" indent="0">
              <a:buNone/>
            </a:pPr>
            <a:endParaRPr lang="en-US" altLang="ja-JP" dirty="0"/>
          </a:p>
          <a:p>
            <a:pPr marL="0" indent="0">
              <a:buNone/>
            </a:pPr>
            <a:r>
              <a:rPr lang="en-US" altLang="ja-JP" dirty="0"/>
              <a:t>Dear Prof. XXX YYY.</a:t>
            </a:r>
          </a:p>
          <a:p>
            <a:pPr marL="0" indent="0">
              <a:buNone/>
            </a:pPr>
            <a:endParaRPr lang="en-US" altLang="ja-JP" dirty="0"/>
          </a:p>
          <a:p>
            <a:pPr marL="0" indent="0">
              <a:buNone/>
            </a:pPr>
            <a:r>
              <a:rPr lang="en-US" altLang="ja-JP" dirty="0"/>
              <a:t>I am Shibata, student number 12345678 in TWCU, Japan.</a:t>
            </a:r>
          </a:p>
          <a:p>
            <a:pPr marL="0" indent="0">
              <a:buNone/>
            </a:pPr>
            <a:r>
              <a:rPr lang="en-US" altLang="ja-JP" dirty="0"/>
              <a:t>This is inquiry about attendance in a case of being late.</a:t>
            </a:r>
          </a:p>
          <a:p>
            <a:pPr marL="0" indent="0">
              <a:buNone/>
            </a:pPr>
            <a:endParaRPr lang="en-US" altLang="ja-JP" dirty="0"/>
          </a:p>
          <a:p>
            <a:pPr marL="0" indent="0">
              <a:buNone/>
            </a:pPr>
            <a:r>
              <a:rPr lang="en-US" altLang="ja-JP" dirty="0"/>
              <a:t>I am being late for around 15 minutes to 3</a:t>
            </a:r>
            <a:r>
              <a:rPr lang="en-US" altLang="ja-JP" baseline="30000" dirty="0"/>
              <a:t>rd</a:t>
            </a:r>
            <a:r>
              <a:rPr lang="en-US" altLang="ja-JP" dirty="0"/>
              <a:t> class of literacy I because the train I ride has stop by an accident.</a:t>
            </a:r>
          </a:p>
          <a:p>
            <a:pPr marL="0" indent="0">
              <a:buNone/>
            </a:pPr>
            <a:r>
              <a:rPr lang="en-US" altLang="ja-JP" dirty="0"/>
              <a:t>Could I get credit in this case?</a:t>
            </a:r>
          </a:p>
          <a:p>
            <a:pPr marL="0" indent="0">
              <a:buNone/>
            </a:pPr>
            <a:r>
              <a:rPr lang="en-US" altLang="ja-JP" dirty="0"/>
              <a:t>I have an evidence of the train stop issued by a station.</a:t>
            </a:r>
          </a:p>
          <a:p>
            <a:pPr marL="0" indent="0">
              <a:buNone/>
            </a:pPr>
            <a:endParaRPr lang="en-US" altLang="ja-JP" dirty="0"/>
          </a:p>
          <a:p>
            <a:pPr marL="0" indent="0">
              <a:buNone/>
            </a:pPr>
            <a:r>
              <a:rPr lang="en-US" altLang="ja-JP" dirty="0"/>
              <a:t>I would be grateful for your help.</a:t>
            </a:r>
          </a:p>
        </p:txBody>
      </p:sp>
    </p:spTree>
    <p:extLst>
      <p:ext uri="{BB962C8B-B14F-4D97-AF65-F5344CB8AC3E}">
        <p14:creationId xmlns:p14="http://schemas.microsoft.com/office/powerpoint/2010/main" val="1024770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4BCB23E-7AD6-4E92-934E-57DE88CEB64A}"/>
              </a:ext>
            </a:extLst>
          </p:cNvPr>
          <p:cNvSpPr>
            <a:spLocks noGrp="1"/>
          </p:cNvSpPr>
          <p:nvPr>
            <p:ph idx="1"/>
          </p:nvPr>
        </p:nvSpPr>
        <p:spPr>
          <a:xfrm>
            <a:off x="699247" y="1798667"/>
            <a:ext cx="7745505" cy="4369785"/>
          </a:xfrm>
        </p:spPr>
        <p:txBody>
          <a:bodyPr>
            <a:normAutofit fontScale="92500"/>
          </a:bodyPr>
          <a:lstStyle/>
          <a:p>
            <a:r>
              <a:rPr lang="ja-JP" altLang="en-US" dirty="0"/>
              <a:t>「</a:t>
            </a:r>
            <a:r>
              <a:rPr lang="en-US" altLang="ja-JP" dirty="0"/>
              <a:t>shibata-atsushi@cis.twcu.ac.jp</a:t>
            </a:r>
            <a:r>
              <a:rPr lang="ja-JP" altLang="en-US" dirty="0"/>
              <a:t>」宛にメールを送ろう</a:t>
            </a:r>
            <a:endParaRPr lang="en-US" altLang="ja-JP" dirty="0"/>
          </a:p>
          <a:p>
            <a:pPr lvl="1"/>
            <a:r>
              <a:rPr lang="ja-JP" altLang="en-US" dirty="0"/>
              <a:t>ウェブブラウザから</a:t>
            </a:r>
            <a:r>
              <a:rPr lang="en-US" altLang="ja-JP" dirty="0"/>
              <a:t>Gmail</a:t>
            </a:r>
            <a:r>
              <a:rPr lang="ja-JP" altLang="en-US" dirty="0"/>
              <a:t>へログイン</a:t>
            </a:r>
            <a:endParaRPr lang="en-US" altLang="ja-JP" dirty="0"/>
          </a:p>
          <a:p>
            <a:pPr lvl="1"/>
            <a:r>
              <a:rPr lang="ja-JP" altLang="en-US" dirty="0"/>
              <a:t>署名の設定をする（演習参照）</a:t>
            </a:r>
            <a:endParaRPr lang="en-US" altLang="ja-JP" dirty="0"/>
          </a:p>
          <a:p>
            <a:pPr lvl="1"/>
            <a:r>
              <a:rPr lang="ja-JP" altLang="en-US" dirty="0"/>
              <a:t>メールの「作成」をクリック</a:t>
            </a:r>
            <a:endParaRPr lang="en-US" altLang="ja-JP" dirty="0"/>
          </a:p>
          <a:p>
            <a:pPr lvl="1"/>
            <a:r>
              <a:rPr lang="ja-JP" altLang="en-US" dirty="0"/>
              <a:t>遅刻の言い訳メールを作って送ろう</a:t>
            </a:r>
            <a:endParaRPr lang="en-US" altLang="ja-JP" dirty="0"/>
          </a:p>
          <a:p>
            <a:pPr lvl="2"/>
            <a:r>
              <a:rPr lang="ja-JP" altLang="en-US" dirty="0"/>
              <a:t>宛先：</a:t>
            </a:r>
            <a:r>
              <a:rPr lang="en-US" altLang="ja-JP" dirty="0"/>
              <a:t>shibata-atsushi@cis.twcu.ac.jp</a:t>
            </a:r>
          </a:p>
          <a:p>
            <a:pPr lvl="2"/>
            <a:r>
              <a:rPr lang="en-US" altLang="ja-JP" dirty="0"/>
              <a:t>CC</a:t>
            </a:r>
            <a:r>
              <a:rPr lang="ja-JP" altLang="en-US" dirty="0"/>
              <a:t>：</a:t>
            </a:r>
            <a:r>
              <a:rPr lang="en-US" altLang="ja-JP" dirty="0"/>
              <a:t>	</a:t>
            </a:r>
            <a:r>
              <a:rPr lang="ja-JP" altLang="en-US" dirty="0"/>
              <a:t>自分のメールアドレス</a:t>
            </a:r>
            <a:endParaRPr lang="en-US" altLang="ja-JP" dirty="0"/>
          </a:p>
          <a:p>
            <a:pPr lvl="2"/>
            <a:r>
              <a:rPr lang="ja-JP" altLang="en-US" dirty="0"/>
              <a:t>内容：今日の授業に遅刻または欠席するけど出席扱いにしたい時の言い訳（マナーは守ろう）</a:t>
            </a:r>
            <a:endParaRPr lang="en-US" altLang="ja-JP" dirty="0"/>
          </a:p>
          <a:p>
            <a:pPr lvl="2"/>
            <a:r>
              <a:rPr lang="ja-JP" altLang="en-US" dirty="0"/>
              <a:t>遅刻理由：なんでも可（例：熊に襲われて病院にいます）</a:t>
            </a:r>
            <a:endParaRPr lang="en-US" altLang="ja-JP" dirty="0"/>
          </a:p>
          <a:p>
            <a:pPr lvl="1"/>
            <a:r>
              <a:rPr lang="ja-JP" altLang="en-US" dirty="0"/>
              <a:t>送信</a:t>
            </a:r>
          </a:p>
          <a:p>
            <a:endParaRPr kumimoji="1" lang="ja-JP" altLang="en-US" dirty="0"/>
          </a:p>
        </p:txBody>
      </p:sp>
      <p:sp>
        <p:nvSpPr>
          <p:cNvPr id="3" name="日付プレースホルダー 2">
            <a:extLst>
              <a:ext uri="{FF2B5EF4-FFF2-40B4-BE49-F238E27FC236}">
                <a16:creationId xmlns:a16="http://schemas.microsoft.com/office/drawing/2014/main" id="{3082CF8F-7772-4E70-A094-78E43EF78CCB}"/>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26F50949-D6B1-473E-AF6A-557860091BC9}"/>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44</a:t>
            </a:fld>
            <a:endParaRPr kumimoji="0" lang="en-US">
              <a:solidFill>
                <a:schemeClr val="tx1"/>
              </a:solidFill>
            </a:endParaRPr>
          </a:p>
        </p:txBody>
      </p:sp>
      <p:sp>
        <p:nvSpPr>
          <p:cNvPr id="5" name="タイトル 4">
            <a:extLst>
              <a:ext uri="{FF2B5EF4-FFF2-40B4-BE49-F238E27FC236}">
                <a16:creationId xmlns:a16="http://schemas.microsoft.com/office/drawing/2014/main" id="{77B83289-A233-4D12-B0D0-602F140FC706}"/>
              </a:ext>
            </a:extLst>
          </p:cNvPr>
          <p:cNvSpPr>
            <a:spLocks noGrp="1"/>
          </p:cNvSpPr>
          <p:nvPr>
            <p:ph type="title"/>
          </p:nvPr>
        </p:nvSpPr>
        <p:spPr/>
        <p:txBody>
          <a:bodyPr/>
          <a:lstStyle/>
          <a:p>
            <a:r>
              <a:rPr lang="ja-JP" altLang="en-US" dirty="0"/>
              <a:t>演習</a:t>
            </a:r>
            <a:r>
              <a:rPr lang="en-US" altLang="ja-JP" dirty="0"/>
              <a:t>(</a:t>
            </a:r>
            <a:r>
              <a:rPr lang="ja-JP" altLang="en-US" dirty="0"/>
              <a:t>兼本日の出席</a:t>
            </a:r>
            <a:r>
              <a:rPr lang="en-US" altLang="ja-JP" dirty="0"/>
              <a:t>)</a:t>
            </a:r>
            <a:r>
              <a:rPr lang="ja-JP" altLang="en-US" dirty="0"/>
              <a:t>：遅刻の言い訳</a:t>
            </a:r>
            <a:endParaRPr kumimoji="1" lang="ja-JP" altLang="en-US" dirty="0"/>
          </a:p>
        </p:txBody>
      </p:sp>
    </p:spTree>
    <p:extLst>
      <p:ext uri="{BB962C8B-B14F-4D97-AF65-F5344CB8AC3E}">
        <p14:creationId xmlns:p14="http://schemas.microsoft.com/office/powerpoint/2010/main" val="1233756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774A5EC-5C83-4B23-8123-5FF6820378D8}"/>
              </a:ext>
            </a:extLst>
          </p:cNvPr>
          <p:cNvSpPr>
            <a:spLocks noGrp="1"/>
          </p:cNvSpPr>
          <p:nvPr>
            <p:ph idx="1"/>
          </p:nvPr>
        </p:nvSpPr>
        <p:spPr>
          <a:xfrm>
            <a:off x="360378" y="1798667"/>
            <a:ext cx="8412485" cy="4327495"/>
          </a:xfrm>
        </p:spPr>
        <p:txBody>
          <a:bodyPr>
            <a:normAutofit/>
          </a:bodyPr>
          <a:lstStyle/>
          <a:p>
            <a:r>
              <a:rPr lang="ja-JP" altLang="en-US" dirty="0"/>
              <a:t>本授業での扱い</a:t>
            </a:r>
            <a:endParaRPr lang="en-US" altLang="ja-JP" dirty="0"/>
          </a:p>
          <a:p>
            <a:pPr lvl="1"/>
            <a:r>
              <a:rPr lang="ja-JP" altLang="en-US" dirty="0"/>
              <a:t>遅刻</a:t>
            </a:r>
            <a:endParaRPr lang="en-US" altLang="ja-JP" dirty="0"/>
          </a:p>
          <a:p>
            <a:pPr lvl="2"/>
            <a:r>
              <a:rPr lang="ja-JP" altLang="en-US" dirty="0"/>
              <a:t>やむを得ない場合には出席扱いにする</a:t>
            </a:r>
            <a:endParaRPr lang="en-US" altLang="ja-JP" dirty="0"/>
          </a:p>
          <a:p>
            <a:pPr lvl="2"/>
            <a:r>
              <a:rPr lang="ja-JP" altLang="en-US" dirty="0"/>
              <a:t>原則遅刻</a:t>
            </a:r>
            <a:r>
              <a:rPr lang="en-US" altLang="ja-JP" dirty="0"/>
              <a:t>30</a:t>
            </a:r>
            <a:r>
              <a:rPr lang="ja-JP" altLang="en-US" dirty="0"/>
              <a:t>分まで、それ以上は欠席時と同等</a:t>
            </a:r>
            <a:endParaRPr lang="en-US" altLang="ja-JP" dirty="0"/>
          </a:p>
          <a:p>
            <a:pPr lvl="1"/>
            <a:r>
              <a:rPr lang="ja-JP" altLang="en-US" dirty="0"/>
              <a:t>欠席</a:t>
            </a:r>
            <a:endParaRPr lang="en-US" altLang="ja-JP" dirty="0"/>
          </a:p>
          <a:p>
            <a:pPr lvl="2"/>
            <a:r>
              <a:rPr lang="ja-JP" altLang="en-US" dirty="0"/>
              <a:t>やむを得ない場合には追加課題提出により出席扱いにする</a:t>
            </a:r>
            <a:endParaRPr lang="en-US" altLang="ja-JP" dirty="0"/>
          </a:p>
          <a:p>
            <a:pPr lvl="1"/>
            <a:r>
              <a:rPr lang="ja-JP" altLang="en-US" dirty="0"/>
              <a:t>遅刻</a:t>
            </a:r>
            <a:r>
              <a:rPr lang="en-US" altLang="ja-JP" dirty="0"/>
              <a:t>/</a:t>
            </a:r>
            <a:r>
              <a:rPr lang="ja-JP" altLang="en-US" dirty="0"/>
              <a:t>欠席がわかった</a:t>
            </a:r>
            <a:r>
              <a:rPr lang="ja-JP" altLang="en-US" sz="2400" b="1" dirty="0">
                <a:solidFill>
                  <a:srgbClr val="C8103D"/>
                </a:solidFill>
              </a:rPr>
              <a:t>早い段階で事前連絡</a:t>
            </a:r>
            <a:r>
              <a:rPr lang="ja-JP" altLang="en-US" dirty="0"/>
              <a:t>すること</a:t>
            </a:r>
            <a:endParaRPr lang="en-US" altLang="ja-JP" dirty="0"/>
          </a:p>
          <a:p>
            <a:endParaRPr lang="en-US" altLang="ja-JP" dirty="0"/>
          </a:p>
          <a:p>
            <a:r>
              <a:rPr lang="ja-JP" altLang="en-US" dirty="0"/>
              <a:t>やむを得ない理由</a:t>
            </a:r>
            <a:endParaRPr lang="en-US" altLang="ja-JP" dirty="0"/>
          </a:p>
          <a:p>
            <a:pPr lvl="1"/>
            <a:r>
              <a:rPr lang="ja-JP" altLang="en-US" dirty="0"/>
              <a:t>交通機関の遅延、留学、大会、冠婚葬祭などのイベント</a:t>
            </a:r>
            <a:endParaRPr lang="en-US" altLang="ja-JP" dirty="0"/>
          </a:p>
          <a:p>
            <a:endParaRPr kumimoji="1" lang="ja-JP" altLang="en-US" dirty="0"/>
          </a:p>
        </p:txBody>
      </p:sp>
      <p:sp>
        <p:nvSpPr>
          <p:cNvPr id="3" name="日付プレースホルダー 2">
            <a:extLst>
              <a:ext uri="{FF2B5EF4-FFF2-40B4-BE49-F238E27FC236}">
                <a16:creationId xmlns:a16="http://schemas.microsoft.com/office/drawing/2014/main" id="{0AB24A4D-5A6D-46CA-BF8F-D7ABD2977BF4}"/>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3ECE9C39-26A5-40B8-9980-F9266B7D1C98}"/>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45</a:t>
            </a:fld>
            <a:endParaRPr kumimoji="0" lang="en-US">
              <a:solidFill>
                <a:schemeClr val="tx1"/>
              </a:solidFill>
            </a:endParaRPr>
          </a:p>
        </p:txBody>
      </p:sp>
      <p:sp>
        <p:nvSpPr>
          <p:cNvPr id="5" name="タイトル 4">
            <a:extLst>
              <a:ext uri="{FF2B5EF4-FFF2-40B4-BE49-F238E27FC236}">
                <a16:creationId xmlns:a16="http://schemas.microsoft.com/office/drawing/2014/main" id="{46B1F54D-60A0-40F4-A60C-BD2E9F76D61A}"/>
              </a:ext>
            </a:extLst>
          </p:cNvPr>
          <p:cNvSpPr>
            <a:spLocks noGrp="1"/>
          </p:cNvSpPr>
          <p:nvPr>
            <p:ph type="title"/>
          </p:nvPr>
        </p:nvSpPr>
        <p:spPr/>
        <p:txBody>
          <a:bodyPr/>
          <a:lstStyle/>
          <a:p>
            <a:r>
              <a:rPr lang="ja-JP" altLang="en-US" dirty="0"/>
              <a:t>実際に遅刻する場合に</a:t>
            </a:r>
            <a:r>
              <a:rPr lang="en-US" altLang="ja-JP" dirty="0"/>
              <a:t>…</a:t>
            </a:r>
            <a:endParaRPr kumimoji="1" lang="ja-JP" altLang="en-US" dirty="0"/>
          </a:p>
        </p:txBody>
      </p:sp>
    </p:spTree>
    <p:extLst>
      <p:ext uri="{BB962C8B-B14F-4D97-AF65-F5344CB8AC3E}">
        <p14:creationId xmlns:p14="http://schemas.microsoft.com/office/powerpoint/2010/main" val="2363671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DB88261-A516-4787-9A6D-D0E369717AF6}"/>
              </a:ext>
            </a:extLst>
          </p:cNvPr>
          <p:cNvSpPr>
            <a:spLocks noGrp="1"/>
          </p:cNvSpPr>
          <p:nvPr>
            <p:ph idx="1"/>
          </p:nvPr>
        </p:nvSpPr>
        <p:spPr/>
        <p:txBody>
          <a:bodyPr/>
          <a:lstStyle/>
          <a:p>
            <a:r>
              <a:rPr lang="ja-JP" altLang="en-US" dirty="0"/>
              <a:t>ネットワーク</a:t>
            </a:r>
            <a:endParaRPr lang="en-US" altLang="ja-JP" dirty="0"/>
          </a:p>
          <a:p>
            <a:pPr lvl="1"/>
            <a:r>
              <a:rPr lang="ja-JP" altLang="en-US" dirty="0"/>
              <a:t>ネットワークとはなんぞや</a:t>
            </a:r>
            <a:endParaRPr lang="en-US" altLang="ja-JP" dirty="0"/>
          </a:p>
          <a:p>
            <a:pPr lvl="1"/>
            <a:r>
              <a:rPr lang="ja-JP" altLang="en-US" dirty="0"/>
              <a:t>インターネット？ネット？サーバ？</a:t>
            </a:r>
            <a:endParaRPr lang="en-US" altLang="ja-JP" dirty="0"/>
          </a:p>
          <a:p>
            <a:endParaRPr lang="en-US" altLang="ja-JP" dirty="0"/>
          </a:p>
          <a:p>
            <a:r>
              <a:rPr lang="ja-JP" altLang="en-US" dirty="0"/>
              <a:t>クラウドサービス</a:t>
            </a:r>
            <a:r>
              <a:rPr lang="ja-JP" altLang="en-US" sz="2000" dirty="0"/>
              <a:t>（時間に余裕があれば）</a:t>
            </a:r>
            <a:endParaRPr lang="en-US" altLang="ja-JP" sz="2000" dirty="0"/>
          </a:p>
          <a:p>
            <a:pPr lvl="1"/>
            <a:r>
              <a:rPr lang="ja-JP" altLang="en-US"/>
              <a:t>ファイル共有して</a:t>
            </a:r>
            <a:r>
              <a:rPr lang="ja-JP" altLang="en-US" dirty="0"/>
              <a:t>みる</a:t>
            </a:r>
            <a:endParaRPr lang="en-US" altLang="ja-JP" dirty="0"/>
          </a:p>
          <a:p>
            <a:pPr lvl="1"/>
            <a:endParaRPr lang="ja-JP" altLang="en-US" dirty="0"/>
          </a:p>
          <a:p>
            <a:endParaRPr kumimoji="1" lang="ja-JP" altLang="en-US" dirty="0"/>
          </a:p>
        </p:txBody>
      </p:sp>
      <p:sp>
        <p:nvSpPr>
          <p:cNvPr id="3" name="日付プレースホルダー 2">
            <a:extLst>
              <a:ext uri="{FF2B5EF4-FFF2-40B4-BE49-F238E27FC236}">
                <a16:creationId xmlns:a16="http://schemas.microsoft.com/office/drawing/2014/main" id="{C9F45C62-3544-4B79-BAAA-A61A1C8EF0A0}"/>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874D2645-7D74-41B8-A91E-7549F8514840}"/>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46</a:t>
            </a:fld>
            <a:endParaRPr kumimoji="0" lang="en-US">
              <a:solidFill>
                <a:schemeClr val="tx1"/>
              </a:solidFill>
            </a:endParaRPr>
          </a:p>
        </p:txBody>
      </p:sp>
      <p:sp>
        <p:nvSpPr>
          <p:cNvPr id="5" name="タイトル 4">
            <a:extLst>
              <a:ext uri="{FF2B5EF4-FFF2-40B4-BE49-F238E27FC236}">
                <a16:creationId xmlns:a16="http://schemas.microsoft.com/office/drawing/2014/main" id="{8922853B-F0BD-4A48-8F15-EBADB23ACB4B}"/>
              </a:ext>
            </a:extLst>
          </p:cNvPr>
          <p:cNvSpPr>
            <a:spLocks noGrp="1"/>
          </p:cNvSpPr>
          <p:nvPr>
            <p:ph type="title"/>
          </p:nvPr>
        </p:nvSpPr>
        <p:spPr/>
        <p:txBody>
          <a:bodyPr/>
          <a:lstStyle/>
          <a:p>
            <a:r>
              <a:rPr kumimoji="1" lang="ja-JP" altLang="en-US" dirty="0"/>
              <a:t>次回予告</a:t>
            </a:r>
          </a:p>
        </p:txBody>
      </p:sp>
    </p:spTree>
    <p:extLst>
      <p:ext uri="{BB962C8B-B14F-4D97-AF65-F5344CB8AC3E}">
        <p14:creationId xmlns:p14="http://schemas.microsoft.com/office/powerpoint/2010/main" val="112274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C0C5D31-5757-4999-8AAD-EF7AFDA6E520}"/>
              </a:ext>
            </a:extLst>
          </p:cNvPr>
          <p:cNvSpPr>
            <a:spLocks noGrp="1"/>
          </p:cNvSpPr>
          <p:nvPr>
            <p:ph idx="1"/>
          </p:nvPr>
        </p:nvSpPr>
        <p:spPr/>
        <p:txBody>
          <a:bodyPr numCol="2">
            <a:normAutofit/>
          </a:bodyPr>
          <a:lstStyle/>
          <a:p>
            <a:pPr marL="457200" indent="-457200">
              <a:buFont typeface="+mj-lt"/>
              <a:buAutoNum type="arabicPeriod"/>
            </a:pPr>
            <a:r>
              <a:rPr kumimoji="1" lang="en-US" altLang="ja-JP" dirty="0">
                <a:solidFill>
                  <a:schemeClr val="accent6">
                    <a:lumMod val="75000"/>
                  </a:schemeClr>
                </a:solidFill>
              </a:rPr>
              <a:t>4/11 </a:t>
            </a:r>
            <a:r>
              <a:rPr kumimoji="1" lang="ja-JP" altLang="en-US" dirty="0">
                <a:solidFill>
                  <a:schemeClr val="accent6">
                    <a:lumMod val="75000"/>
                  </a:schemeClr>
                </a:solidFill>
              </a:rPr>
              <a:t>授業概要</a:t>
            </a:r>
            <a:endParaRPr kumimoji="1" lang="en-US" altLang="ja-JP" dirty="0">
              <a:solidFill>
                <a:schemeClr val="accent6">
                  <a:lumMod val="75000"/>
                </a:schemeClr>
              </a:solidFill>
            </a:endParaRPr>
          </a:p>
          <a:p>
            <a:pPr marL="457200" indent="-457200">
              <a:buFont typeface="+mj-lt"/>
              <a:buAutoNum type="arabicPeriod"/>
            </a:pPr>
            <a:r>
              <a:rPr lang="en-US" altLang="ja-JP" dirty="0">
                <a:solidFill>
                  <a:schemeClr val="accent6">
                    <a:lumMod val="75000"/>
                  </a:schemeClr>
                </a:solidFill>
              </a:rPr>
              <a:t>4/18 </a:t>
            </a:r>
            <a:r>
              <a:rPr lang="ja-JP" altLang="en-US" dirty="0">
                <a:solidFill>
                  <a:schemeClr val="accent6">
                    <a:lumMod val="75000"/>
                  </a:schemeClr>
                </a:solidFill>
              </a:rPr>
              <a:t>ファイルシステム</a:t>
            </a:r>
            <a:endParaRPr lang="en-US" altLang="ja-JP" dirty="0">
              <a:solidFill>
                <a:schemeClr val="accent6">
                  <a:lumMod val="75000"/>
                </a:schemeClr>
              </a:solidFill>
            </a:endParaRPr>
          </a:p>
          <a:p>
            <a:pPr marL="457200" indent="-457200">
              <a:buFont typeface="+mj-lt"/>
              <a:buAutoNum type="arabicPeriod"/>
            </a:pPr>
            <a:r>
              <a:rPr kumimoji="1" lang="en-US" altLang="ja-JP" sz="2800" dirty="0">
                <a:solidFill>
                  <a:srgbClr val="FF0000"/>
                </a:solidFill>
              </a:rPr>
              <a:t>4/25 </a:t>
            </a:r>
            <a:r>
              <a:rPr kumimoji="1" lang="ja-JP" altLang="en-US" sz="2800" dirty="0">
                <a:solidFill>
                  <a:srgbClr val="FF0000"/>
                </a:solidFill>
              </a:rPr>
              <a:t>メール</a:t>
            </a:r>
            <a:endParaRPr kumimoji="1" lang="en-US" altLang="ja-JP" sz="2800" dirty="0">
              <a:solidFill>
                <a:srgbClr val="FF0000"/>
              </a:solidFill>
            </a:endParaRPr>
          </a:p>
          <a:p>
            <a:pPr marL="457200" indent="-457200">
              <a:buFont typeface="+mj-lt"/>
              <a:buAutoNum type="arabicPeriod"/>
            </a:pPr>
            <a:r>
              <a:rPr lang="en-US" altLang="ja-JP" dirty="0"/>
              <a:t>5/09 </a:t>
            </a:r>
            <a:r>
              <a:rPr lang="ja-JP" altLang="en-US" dirty="0"/>
              <a:t>インターネット</a:t>
            </a:r>
            <a:endParaRPr lang="en-US" altLang="ja-JP" dirty="0"/>
          </a:p>
          <a:p>
            <a:pPr marL="457200" indent="-457200">
              <a:buFont typeface="+mj-lt"/>
              <a:buAutoNum type="arabicPeriod"/>
            </a:pPr>
            <a:r>
              <a:rPr kumimoji="1" lang="en-US" altLang="ja-JP" dirty="0"/>
              <a:t>5/16 </a:t>
            </a:r>
            <a:r>
              <a:rPr lang="en-US" altLang="ja-JP" dirty="0"/>
              <a:t>WWW</a:t>
            </a:r>
            <a:endParaRPr kumimoji="1" lang="en-US" altLang="ja-JP" dirty="0"/>
          </a:p>
          <a:p>
            <a:pPr marL="457200" indent="-457200">
              <a:buFont typeface="+mj-lt"/>
              <a:buAutoNum type="arabicPeriod"/>
            </a:pPr>
            <a:r>
              <a:rPr lang="en-US" altLang="ja-JP" dirty="0"/>
              <a:t>5/23 </a:t>
            </a:r>
            <a:r>
              <a:rPr lang="ja-JP" altLang="en-US" dirty="0"/>
              <a:t>検索と利用</a:t>
            </a:r>
            <a:endParaRPr lang="en-US" altLang="ja-JP" dirty="0"/>
          </a:p>
          <a:p>
            <a:pPr marL="457200" indent="-457200">
              <a:buFont typeface="+mj-lt"/>
              <a:buAutoNum type="arabicPeriod"/>
            </a:pPr>
            <a:r>
              <a:rPr kumimoji="1" lang="en-US" altLang="ja-JP" dirty="0"/>
              <a:t>5/30 </a:t>
            </a:r>
            <a:r>
              <a:rPr kumimoji="1" lang="ja-JP" altLang="en-US" dirty="0"/>
              <a:t>著作権・倫理</a:t>
            </a:r>
            <a:endParaRPr kumimoji="1" lang="en-US" altLang="ja-JP" dirty="0"/>
          </a:p>
          <a:p>
            <a:pPr marL="457200" indent="-457200">
              <a:buFont typeface="+mj-lt"/>
              <a:buAutoNum type="arabicPeriod"/>
            </a:pPr>
            <a:r>
              <a:rPr lang="en-US" altLang="ja-JP" dirty="0"/>
              <a:t>6/06 Word (1/2)</a:t>
            </a:r>
          </a:p>
          <a:p>
            <a:pPr marL="457200" indent="-457200">
              <a:buFont typeface="+mj-lt"/>
              <a:buAutoNum type="arabicPeriod"/>
            </a:pPr>
            <a:r>
              <a:rPr kumimoji="1" lang="en-US" altLang="ja-JP" dirty="0"/>
              <a:t>6/13 Word</a:t>
            </a:r>
            <a:r>
              <a:rPr lang="en-US" altLang="ja-JP" dirty="0"/>
              <a:t> (2/2)</a:t>
            </a:r>
            <a:endParaRPr kumimoji="1" lang="en-US" altLang="ja-JP" dirty="0"/>
          </a:p>
          <a:p>
            <a:pPr marL="457200" indent="-457200">
              <a:buFont typeface="+mj-lt"/>
              <a:buAutoNum type="arabicPeriod"/>
            </a:pPr>
            <a:r>
              <a:rPr lang="en-US" altLang="ja-JP" dirty="0"/>
              <a:t>6/20 Excel (1/2)</a:t>
            </a:r>
          </a:p>
          <a:p>
            <a:pPr marL="457200" indent="-457200">
              <a:buFont typeface="+mj-lt"/>
              <a:buAutoNum type="arabicPeriod"/>
            </a:pPr>
            <a:r>
              <a:rPr kumimoji="1" lang="en-US" altLang="ja-JP" dirty="0"/>
              <a:t>6/27 Excel</a:t>
            </a:r>
            <a:r>
              <a:rPr lang="en-US" altLang="ja-JP" dirty="0"/>
              <a:t> (2/2)</a:t>
            </a:r>
            <a:endParaRPr kumimoji="1" lang="en-US" altLang="ja-JP" dirty="0"/>
          </a:p>
          <a:p>
            <a:pPr marL="457200" indent="-457200">
              <a:buFont typeface="+mj-lt"/>
              <a:buAutoNum type="arabicPeriod"/>
            </a:pPr>
            <a:r>
              <a:rPr lang="en-US" altLang="ja-JP" dirty="0"/>
              <a:t>7/04 PowerPoint (1/2)</a:t>
            </a:r>
          </a:p>
          <a:p>
            <a:pPr marL="457200" indent="-457200">
              <a:buFont typeface="+mj-lt"/>
              <a:buAutoNum type="arabicPeriod"/>
            </a:pPr>
            <a:r>
              <a:rPr lang="en-US" altLang="ja-JP" dirty="0"/>
              <a:t>7/11 PowerPoint (2/2)</a:t>
            </a:r>
          </a:p>
          <a:p>
            <a:pPr marL="457200" indent="-457200">
              <a:buFont typeface="+mj-lt"/>
              <a:buAutoNum type="arabicPeriod"/>
            </a:pPr>
            <a:r>
              <a:rPr lang="en-US" altLang="ja-JP" dirty="0"/>
              <a:t>7/18</a:t>
            </a:r>
            <a:r>
              <a:rPr lang="ja-JP" altLang="en-US" dirty="0"/>
              <a:t>総合発展課題</a:t>
            </a:r>
            <a:endParaRPr lang="en-US" altLang="ja-JP" dirty="0"/>
          </a:p>
          <a:p>
            <a:pPr marL="457200" indent="-457200">
              <a:buFont typeface="+mj-lt"/>
              <a:buAutoNum type="arabicPeriod"/>
            </a:pPr>
            <a:r>
              <a:rPr kumimoji="1" lang="en-US" altLang="ja-JP" dirty="0"/>
              <a:t>X/X</a:t>
            </a:r>
            <a:r>
              <a:rPr lang="ja-JP" altLang="en-US" dirty="0"/>
              <a:t> 期末試験</a:t>
            </a:r>
            <a:endParaRPr kumimoji="1" lang="ja-JP" altLang="en-US" dirty="0"/>
          </a:p>
        </p:txBody>
      </p:sp>
      <p:sp>
        <p:nvSpPr>
          <p:cNvPr id="3" name="日付プレースホルダー 2">
            <a:extLst>
              <a:ext uri="{FF2B5EF4-FFF2-40B4-BE49-F238E27FC236}">
                <a16:creationId xmlns:a16="http://schemas.microsoft.com/office/drawing/2014/main" id="{888E2D26-3982-4AC8-BF00-598C766CD5E3}"/>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3E13626-9F37-4F07-8EBE-C5A2181B4804}"/>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5</a:t>
            </a:fld>
            <a:endParaRPr kumimoji="0" lang="en-US">
              <a:solidFill>
                <a:schemeClr val="tx1"/>
              </a:solidFill>
            </a:endParaRPr>
          </a:p>
        </p:txBody>
      </p:sp>
      <p:sp>
        <p:nvSpPr>
          <p:cNvPr id="5" name="タイトル 4">
            <a:extLst>
              <a:ext uri="{FF2B5EF4-FFF2-40B4-BE49-F238E27FC236}">
                <a16:creationId xmlns:a16="http://schemas.microsoft.com/office/drawing/2014/main" id="{E204192B-D2B8-4CDB-9608-99877A127EBA}"/>
              </a:ext>
            </a:extLst>
          </p:cNvPr>
          <p:cNvSpPr>
            <a:spLocks noGrp="1"/>
          </p:cNvSpPr>
          <p:nvPr>
            <p:ph type="title"/>
          </p:nvPr>
        </p:nvSpPr>
        <p:spPr/>
        <p:txBody>
          <a:bodyPr/>
          <a:lstStyle/>
          <a:p>
            <a:r>
              <a:rPr kumimoji="1" lang="ja-JP" altLang="en-US"/>
              <a:t>授業スケジュール</a:t>
            </a:r>
          </a:p>
        </p:txBody>
      </p:sp>
    </p:spTree>
    <p:extLst>
      <p:ext uri="{BB962C8B-B14F-4D97-AF65-F5344CB8AC3E}">
        <p14:creationId xmlns:p14="http://schemas.microsoft.com/office/powerpoint/2010/main" val="142961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61120F67-A01D-4A59-A19A-BE26D7EE74FF}"/>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8DD254D3-70C4-44B8-944D-58F8848E7FB8}"/>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6</a:t>
            </a:fld>
            <a:endParaRPr kumimoji="0" lang="en-US">
              <a:solidFill>
                <a:schemeClr val="tx1"/>
              </a:solidFill>
            </a:endParaRPr>
          </a:p>
        </p:txBody>
      </p:sp>
      <p:sp>
        <p:nvSpPr>
          <p:cNvPr id="5" name="タイトル 4">
            <a:extLst>
              <a:ext uri="{FF2B5EF4-FFF2-40B4-BE49-F238E27FC236}">
                <a16:creationId xmlns:a16="http://schemas.microsoft.com/office/drawing/2014/main" id="{34270DAD-6455-4667-AD38-4156110BE655}"/>
              </a:ext>
            </a:extLst>
          </p:cNvPr>
          <p:cNvSpPr>
            <a:spLocks noGrp="1"/>
          </p:cNvSpPr>
          <p:nvPr>
            <p:ph type="title"/>
          </p:nvPr>
        </p:nvSpPr>
        <p:spPr/>
        <p:txBody>
          <a:bodyPr/>
          <a:lstStyle/>
          <a:p>
            <a:r>
              <a:rPr lang="ja-JP" altLang="en-US" dirty="0"/>
              <a:t>ファイルまとめ</a:t>
            </a:r>
            <a:endParaRPr kumimoji="1" lang="ja-JP" altLang="en-US" dirty="0"/>
          </a:p>
        </p:txBody>
      </p:sp>
      <p:pic>
        <p:nvPicPr>
          <p:cNvPr id="6" name="コンテンツ プレースホルダー 5">
            <a:extLst>
              <a:ext uri="{FF2B5EF4-FFF2-40B4-BE49-F238E27FC236}">
                <a16:creationId xmlns:a16="http://schemas.microsoft.com/office/drawing/2014/main" id="{EC3014E1-5EEA-4E86-85E4-4D57687C728B}"/>
              </a:ext>
            </a:extLst>
          </p:cNvPr>
          <p:cNvPicPr>
            <a:picLocks noGrp="1"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24" y="2488708"/>
            <a:ext cx="4292136" cy="2470055"/>
          </a:xfrm>
          <a:prstGeom prst="rect">
            <a:avLst/>
          </a:prstGeom>
        </p:spPr>
      </p:pic>
      <p:pic>
        <p:nvPicPr>
          <p:cNvPr id="7" name="図 6">
            <a:extLst>
              <a:ext uri="{FF2B5EF4-FFF2-40B4-BE49-F238E27FC236}">
                <a16:creationId xmlns:a16="http://schemas.microsoft.com/office/drawing/2014/main" id="{02992678-0C1B-4985-8C54-EDF63AF61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739" y="3294650"/>
            <a:ext cx="1384300" cy="1193800"/>
          </a:xfrm>
          <a:prstGeom prst="rect">
            <a:avLst/>
          </a:prstGeom>
        </p:spPr>
      </p:pic>
      <p:sp>
        <p:nvSpPr>
          <p:cNvPr id="8" name="テキスト ボックス 19">
            <a:extLst>
              <a:ext uri="{FF2B5EF4-FFF2-40B4-BE49-F238E27FC236}">
                <a16:creationId xmlns:a16="http://schemas.microsoft.com/office/drawing/2014/main" id="{CC680892-4901-4367-8D95-328C296B3227}"/>
              </a:ext>
            </a:extLst>
          </p:cNvPr>
          <p:cNvSpPr txBox="1"/>
          <p:nvPr/>
        </p:nvSpPr>
        <p:spPr>
          <a:xfrm>
            <a:off x="4811200" y="4603100"/>
            <a:ext cx="1283377"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ファイル</a:t>
            </a:r>
          </a:p>
        </p:txBody>
      </p:sp>
      <p:sp>
        <p:nvSpPr>
          <p:cNvPr id="9" name="テキスト ボックス 20">
            <a:extLst>
              <a:ext uri="{FF2B5EF4-FFF2-40B4-BE49-F238E27FC236}">
                <a16:creationId xmlns:a16="http://schemas.microsoft.com/office/drawing/2014/main" id="{21C6DD9D-501B-45C6-8EF5-E1804CBB8359}"/>
              </a:ext>
            </a:extLst>
          </p:cNvPr>
          <p:cNvSpPr txBox="1"/>
          <p:nvPr/>
        </p:nvSpPr>
        <p:spPr>
          <a:xfrm>
            <a:off x="6003941" y="3999190"/>
            <a:ext cx="1878994"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拡張子をもとに</a:t>
            </a:r>
            <a:r>
              <a:rPr kumimoji="1" lang="en-US" altLang="ja-JP" dirty="0"/>
              <a:t>OS</a:t>
            </a:r>
            <a:r>
              <a:rPr kumimoji="1" lang="ja-JP" altLang="en-US" dirty="0"/>
              <a:t>が解釈</a:t>
            </a:r>
          </a:p>
        </p:txBody>
      </p:sp>
      <p:pic>
        <p:nvPicPr>
          <p:cNvPr id="10" name="図 9">
            <a:extLst>
              <a:ext uri="{FF2B5EF4-FFF2-40B4-BE49-F238E27FC236}">
                <a16:creationId xmlns:a16="http://schemas.microsoft.com/office/drawing/2014/main" id="{3E9D2D55-C032-47B7-8A39-45D89A23D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562" y="3283163"/>
            <a:ext cx="906653" cy="1014222"/>
          </a:xfrm>
          <a:prstGeom prst="rect">
            <a:avLst/>
          </a:prstGeom>
        </p:spPr>
      </p:pic>
      <p:sp>
        <p:nvSpPr>
          <p:cNvPr id="11" name="テキスト ボックス 22">
            <a:extLst>
              <a:ext uri="{FF2B5EF4-FFF2-40B4-BE49-F238E27FC236}">
                <a16:creationId xmlns:a16="http://schemas.microsoft.com/office/drawing/2014/main" id="{03FC58A1-AB0F-4F3B-8E7B-F9C5F3C7C478}"/>
              </a:ext>
            </a:extLst>
          </p:cNvPr>
          <p:cNvSpPr txBox="1"/>
          <p:nvPr/>
        </p:nvSpPr>
        <p:spPr>
          <a:xfrm>
            <a:off x="3146076" y="4024394"/>
            <a:ext cx="2376549"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t>クリック</a:t>
            </a:r>
            <a:endParaRPr kumimoji="1" lang="ja-JP" altLang="en-US" dirty="0"/>
          </a:p>
        </p:txBody>
      </p:sp>
      <p:sp>
        <p:nvSpPr>
          <p:cNvPr id="13" name="矢印: 右 12">
            <a:extLst>
              <a:ext uri="{FF2B5EF4-FFF2-40B4-BE49-F238E27FC236}">
                <a16:creationId xmlns:a16="http://schemas.microsoft.com/office/drawing/2014/main" id="{E7678875-9C66-4B9F-B453-8F4BDF294E34}"/>
              </a:ext>
            </a:extLst>
          </p:cNvPr>
          <p:cNvSpPr/>
          <p:nvPr/>
        </p:nvSpPr>
        <p:spPr>
          <a:xfrm>
            <a:off x="5997583" y="3594038"/>
            <a:ext cx="1744254" cy="39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吹き出し: 四角形 13">
            <a:extLst>
              <a:ext uri="{FF2B5EF4-FFF2-40B4-BE49-F238E27FC236}">
                <a16:creationId xmlns:a16="http://schemas.microsoft.com/office/drawing/2014/main" id="{8932DBC5-88A4-4D88-85AF-8BE2BFA9C15B}"/>
              </a:ext>
            </a:extLst>
          </p:cNvPr>
          <p:cNvSpPr/>
          <p:nvPr/>
        </p:nvSpPr>
        <p:spPr>
          <a:xfrm>
            <a:off x="4827954" y="2430814"/>
            <a:ext cx="1753749" cy="608760"/>
          </a:xfrm>
          <a:prstGeom prst="wedgeRectCallout">
            <a:avLst>
              <a:gd name="adj1" fmla="val -15241"/>
              <a:gd name="adj2" fmla="val 97285"/>
            </a:avLst>
          </a:prstGeom>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a:t>拡張子付きの</a:t>
            </a:r>
            <a:endParaRPr kumimoji="1" lang="en-US" altLang="ja-JP"/>
          </a:p>
          <a:p>
            <a:pPr algn="ctr"/>
            <a:r>
              <a:rPr kumimoji="1" lang="ja-JP" altLang="en-US"/>
              <a:t>データ</a:t>
            </a:r>
            <a:endParaRPr kumimoji="1" lang="ja-JP" altLang="en-US" dirty="0"/>
          </a:p>
        </p:txBody>
      </p:sp>
      <p:sp>
        <p:nvSpPr>
          <p:cNvPr id="15" name="矢印: 右 14">
            <a:extLst>
              <a:ext uri="{FF2B5EF4-FFF2-40B4-BE49-F238E27FC236}">
                <a16:creationId xmlns:a16="http://schemas.microsoft.com/office/drawing/2014/main" id="{FCDAED1B-0176-4E63-8048-E7C4C06B8B05}"/>
              </a:ext>
            </a:extLst>
          </p:cNvPr>
          <p:cNvSpPr/>
          <p:nvPr/>
        </p:nvSpPr>
        <p:spPr>
          <a:xfrm>
            <a:off x="3891627" y="3593646"/>
            <a:ext cx="1047135" cy="39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吹き出し: 四角形 15">
            <a:extLst>
              <a:ext uri="{FF2B5EF4-FFF2-40B4-BE49-F238E27FC236}">
                <a16:creationId xmlns:a16="http://schemas.microsoft.com/office/drawing/2014/main" id="{09298176-8CDA-4E1D-A211-75C131B0AB8B}"/>
              </a:ext>
            </a:extLst>
          </p:cNvPr>
          <p:cNvSpPr/>
          <p:nvPr/>
        </p:nvSpPr>
        <p:spPr>
          <a:xfrm>
            <a:off x="7264086" y="2397171"/>
            <a:ext cx="1753749" cy="608760"/>
          </a:xfrm>
          <a:prstGeom prst="wedgeRectCallout">
            <a:avLst>
              <a:gd name="adj1" fmla="val -15241"/>
              <a:gd name="adj2" fmla="val 97285"/>
            </a:avLst>
          </a:prstGeom>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dirty="0"/>
              <a:t>アプリケーション起動</a:t>
            </a:r>
          </a:p>
        </p:txBody>
      </p:sp>
      <p:pic>
        <p:nvPicPr>
          <p:cNvPr id="17" name="Picture 2" descr="ãWindows ã¢ã¤ã³ã³ãã®ç»åæ¤ç´¢çµæ">
            <a:extLst>
              <a:ext uri="{FF2B5EF4-FFF2-40B4-BE49-F238E27FC236}">
                <a16:creationId xmlns:a16="http://schemas.microsoft.com/office/drawing/2014/main" id="{0FF6332A-6ADA-421C-8012-51B6F0F3275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81999" y="3010977"/>
            <a:ext cx="575423" cy="575423"/>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9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DFFD5C7-B9D5-470D-A186-22B5806F4382}"/>
              </a:ext>
            </a:extLst>
          </p:cNvPr>
          <p:cNvSpPr>
            <a:spLocks noGrp="1"/>
          </p:cNvSpPr>
          <p:nvPr>
            <p:ph idx="1"/>
          </p:nvPr>
        </p:nvSpPr>
        <p:spPr/>
        <p:txBody>
          <a:bodyPr/>
          <a:lstStyle/>
          <a:p>
            <a:r>
              <a:rPr lang="ja-JP" altLang="en-US" dirty="0"/>
              <a:t>ファイルの位置を示すもの</a:t>
            </a:r>
            <a:endParaRPr lang="en-US" altLang="ja-JP" dirty="0"/>
          </a:p>
          <a:p>
            <a:pPr lvl="1"/>
            <a:r>
              <a:rPr lang="en-US" altLang="ja-JP" dirty="0"/>
              <a:t>path</a:t>
            </a:r>
            <a:r>
              <a:rPr lang="ja-JP" altLang="en-US" dirty="0"/>
              <a:t>：経路、一番上</a:t>
            </a:r>
            <a:r>
              <a:rPr lang="en-US" altLang="ja-JP" dirty="0"/>
              <a:t>(</a:t>
            </a:r>
            <a:r>
              <a:rPr lang="ja-JP" altLang="en-US" dirty="0"/>
              <a:t>ルート</a:t>
            </a:r>
            <a:r>
              <a:rPr lang="en-US" altLang="ja-JP" dirty="0"/>
              <a:t>)</a:t>
            </a:r>
            <a:r>
              <a:rPr lang="ja-JP" altLang="en-US" dirty="0"/>
              <a:t>からたどる形をとるためこの名称</a:t>
            </a:r>
            <a:endParaRPr lang="en-US" altLang="ja-JP" dirty="0"/>
          </a:p>
          <a:p>
            <a:pPr lvl="1"/>
            <a:r>
              <a:rPr lang="ja-JP" altLang="en-US" dirty="0"/>
              <a:t>同じパスを持つファイルは</a:t>
            </a:r>
            <a:r>
              <a:rPr lang="ja-JP" altLang="en-US" b="1" dirty="0">
                <a:solidFill>
                  <a:srgbClr val="C8103D"/>
                </a:solidFill>
              </a:rPr>
              <a:t>存在しない</a:t>
            </a:r>
            <a:endParaRPr lang="en-US" altLang="ja-JP" dirty="0"/>
          </a:p>
          <a:p>
            <a:pPr lvl="1"/>
            <a:r>
              <a:rPr lang="ja-JP" altLang="en-US" dirty="0"/>
              <a:t>相対パス：今のフォルダ位置からのパス</a:t>
            </a:r>
            <a:endParaRPr lang="en-US" altLang="ja-JP" dirty="0"/>
          </a:p>
          <a:p>
            <a:pPr lvl="1"/>
            <a:r>
              <a:rPr lang="ja-JP" altLang="en-US" dirty="0"/>
              <a:t>絶対パス：ルートからのパス</a:t>
            </a:r>
          </a:p>
          <a:p>
            <a:endParaRPr kumimoji="1" lang="ja-JP" altLang="en-US" dirty="0"/>
          </a:p>
        </p:txBody>
      </p:sp>
      <p:sp>
        <p:nvSpPr>
          <p:cNvPr id="3" name="日付プレースホルダー 2">
            <a:extLst>
              <a:ext uri="{FF2B5EF4-FFF2-40B4-BE49-F238E27FC236}">
                <a16:creationId xmlns:a16="http://schemas.microsoft.com/office/drawing/2014/main" id="{4FB2A300-51B3-461E-88AD-18BFA58221A7}"/>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D1C81247-6B3C-42BE-8C67-036DDC206567}"/>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7</a:t>
            </a:fld>
            <a:endParaRPr kumimoji="0" lang="en-US">
              <a:solidFill>
                <a:schemeClr val="tx1"/>
              </a:solidFill>
            </a:endParaRPr>
          </a:p>
        </p:txBody>
      </p:sp>
      <p:sp>
        <p:nvSpPr>
          <p:cNvPr id="5" name="タイトル 4">
            <a:extLst>
              <a:ext uri="{FF2B5EF4-FFF2-40B4-BE49-F238E27FC236}">
                <a16:creationId xmlns:a16="http://schemas.microsoft.com/office/drawing/2014/main" id="{2BB722B7-B70F-459E-B826-80D7B4A3CDF9}"/>
              </a:ext>
            </a:extLst>
          </p:cNvPr>
          <p:cNvSpPr>
            <a:spLocks noGrp="1"/>
          </p:cNvSpPr>
          <p:nvPr>
            <p:ph type="title"/>
          </p:nvPr>
        </p:nvSpPr>
        <p:spPr/>
        <p:txBody>
          <a:bodyPr/>
          <a:lstStyle/>
          <a:p>
            <a:r>
              <a:rPr kumimoji="1" lang="ja-JP" altLang="en-US" dirty="0"/>
              <a:t>パス（</a:t>
            </a:r>
            <a:r>
              <a:rPr kumimoji="1" lang="en-US" altLang="ja-JP" dirty="0"/>
              <a:t>Path</a:t>
            </a:r>
            <a:r>
              <a:rPr kumimoji="1" lang="ja-JP" altLang="en-US" dirty="0"/>
              <a:t>）</a:t>
            </a:r>
          </a:p>
        </p:txBody>
      </p:sp>
      <p:sp>
        <p:nvSpPr>
          <p:cNvPr id="6" name="テキスト ボックス 13">
            <a:extLst>
              <a:ext uri="{FF2B5EF4-FFF2-40B4-BE49-F238E27FC236}">
                <a16:creationId xmlns:a16="http://schemas.microsoft.com/office/drawing/2014/main" id="{05609493-BA51-4E67-B03F-5BC639EF0595}"/>
              </a:ext>
            </a:extLst>
          </p:cNvPr>
          <p:cNvSpPr txBox="1"/>
          <p:nvPr/>
        </p:nvSpPr>
        <p:spPr>
          <a:xfrm>
            <a:off x="2199864" y="4617396"/>
            <a:ext cx="6338595" cy="52322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a:solidFill>
                  <a:prstClr val="black"/>
                </a:solidFill>
                <a:latin typeface="Book Antiqua"/>
                <a:ea typeface="HGS明朝E" panose="02020900000000000000" pitchFamily="18" charset="-128"/>
              </a:rPr>
              <a:t>/user/</a:t>
            </a:r>
            <a:r>
              <a:rPr lang="en-US" altLang="ja-JP" sz="2800" dirty="0" err="1">
                <a:solidFill>
                  <a:prstClr val="black"/>
                </a:solidFill>
                <a:latin typeface="Book Antiqua"/>
                <a:ea typeface="HGS明朝E" panose="02020900000000000000" pitchFamily="18" charset="-128"/>
              </a:rPr>
              <a:t>shibata</a:t>
            </a:r>
            <a:r>
              <a:rPr lang="en-US" altLang="ja-JP" sz="2800" dirty="0">
                <a:solidFill>
                  <a:prstClr val="black"/>
                </a:solidFill>
                <a:latin typeface="Book Antiqua"/>
                <a:ea typeface="HGS明朝E" panose="02020900000000000000" pitchFamily="18" charset="-128"/>
              </a:rPr>
              <a:t>/download/</a:t>
            </a:r>
            <a:r>
              <a:rPr lang="ja-JP" altLang="en-US" sz="2800" dirty="0">
                <a:solidFill>
                  <a:prstClr val="black"/>
                </a:solidFill>
                <a:latin typeface="Book Antiqua"/>
                <a:ea typeface="HGS明朝E" panose="02020900000000000000" pitchFamily="18" charset="-128"/>
              </a:rPr>
              <a:t>アニメ</a:t>
            </a:r>
            <a:r>
              <a:rPr lang="en-US" altLang="ja-JP" sz="2800" dirty="0">
                <a:solidFill>
                  <a:prstClr val="black"/>
                </a:solidFill>
                <a:latin typeface="Book Antiqua"/>
                <a:ea typeface="HGS明朝E" panose="02020900000000000000" pitchFamily="18" charset="-128"/>
              </a:rPr>
              <a:t>.mp4</a:t>
            </a:r>
            <a:endParaRPr lang="ja-JP" altLang="en-US" sz="2800" dirty="0">
              <a:solidFill>
                <a:prstClr val="black"/>
              </a:solidFill>
              <a:latin typeface="Book Antiqua"/>
              <a:ea typeface="HGS明朝E" panose="02020900000000000000" pitchFamily="18" charset="-128"/>
            </a:endParaRPr>
          </a:p>
        </p:txBody>
      </p:sp>
      <p:sp>
        <p:nvSpPr>
          <p:cNvPr id="7" name="角丸四角形吹き出し 10">
            <a:extLst>
              <a:ext uri="{FF2B5EF4-FFF2-40B4-BE49-F238E27FC236}">
                <a16:creationId xmlns:a16="http://schemas.microsoft.com/office/drawing/2014/main" id="{E89EB291-4794-4645-9974-267D48853B0E}"/>
              </a:ext>
            </a:extLst>
          </p:cNvPr>
          <p:cNvSpPr/>
          <p:nvPr/>
        </p:nvSpPr>
        <p:spPr>
          <a:xfrm>
            <a:off x="6493588" y="3788661"/>
            <a:ext cx="2424952" cy="612648"/>
          </a:xfrm>
          <a:prstGeom prst="wedgeRoundRectCallout">
            <a:avLst>
              <a:gd name="adj1" fmla="val -23331"/>
              <a:gd name="adj2" fmla="val 92351"/>
              <a:gd name="adj3" fmla="val 16667"/>
            </a:avLst>
          </a:prstGeom>
          <a:solidFill>
            <a:srgbClr val="D0BE40">
              <a:lumMod val="40000"/>
              <a:lumOff val="6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ファイル名：アニメ</a:t>
            </a:r>
          </a:p>
        </p:txBody>
      </p:sp>
      <p:sp>
        <p:nvSpPr>
          <p:cNvPr id="8" name="角丸四角形吹き出し 11">
            <a:extLst>
              <a:ext uri="{FF2B5EF4-FFF2-40B4-BE49-F238E27FC236}">
                <a16:creationId xmlns:a16="http://schemas.microsoft.com/office/drawing/2014/main" id="{B15B8C92-D810-4AD9-96F9-B28DC512E839}"/>
              </a:ext>
            </a:extLst>
          </p:cNvPr>
          <p:cNvSpPr/>
          <p:nvPr/>
        </p:nvSpPr>
        <p:spPr>
          <a:xfrm>
            <a:off x="6342326" y="6104419"/>
            <a:ext cx="1783080" cy="612648"/>
          </a:xfrm>
          <a:prstGeom prst="wedgeRoundRectCallout">
            <a:avLst>
              <a:gd name="adj1" fmla="val 45213"/>
              <a:gd name="adj2" fmla="val -64330"/>
              <a:gd name="adj3" fmla="val 16667"/>
            </a:avLst>
          </a:prstGeom>
          <a:solidFill>
            <a:srgbClr val="D0BE40">
              <a:lumMod val="40000"/>
              <a:lumOff val="6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拡張子：動画</a:t>
            </a:r>
            <a:endPar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sp>
        <p:nvSpPr>
          <p:cNvPr id="9" name="角丸四角形吹き出し 12">
            <a:extLst>
              <a:ext uri="{FF2B5EF4-FFF2-40B4-BE49-F238E27FC236}">
                <a16:creationId xmlns:a16="http://schemas.microsoft.com/office/drawing/2014/main" id="{4BC6B25B-240E-490A-8E25-5BAA72E13F0B}"/>
              </a:ext>
            </a:extLst>
          </p:cNvPr>
          <p:cNvSpPr/>
          <p:nvPr/>
        </p:nvSpPr>
        <p:spPr>
          <a:xfrm>
            <a:off x="1227822" y="4214786"/>
            <a:ext cx="1096655" cy="492279"/>
          </a:xfrm>
          <a:prstGeom prst="wedgeRoundRectCallout">
            <a:avLst>
              <a:gd name="adj1" fmla="val 44976"/>
              <a:gd name="adj2" fmla="val 81689"/>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ルート</a:t>
            </a:r>
          </a:p>
        </p:txBody>
      </p:sp>
      <p:sp>
        <p:nvSpPr>
          <p:cNvPr id="10" name="テキスト ボックス 13">
            <a:extLst>
              <a:ext uri="{FF2B5EF4-FFF2-40B4-BE49-F238E27FC236}">
                <a16:creationId xmlns:a16="http://schemas.microsoft.com/office/drawing/2014/main" id="{061B33D4-244B-4241-BD68-F96ED6DCA04E}"/>
              </a:ext>
            </a:extLst>
          </p:cNvPr>
          <p:cNvSpPr txBox="1"/>
          <p:nvPr/>
        </p:nvSpPr>
        <p:spPr>
          <a:xfrm>
            <a:off x="4654172" y="5488756"/>
            <a:ext cx="3961777"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a:solidFill>
                  <a:prstClr val="black"/>
                </a:solidFill>
                <a:latin typeface="Book Antiqua"/>
                <a:ea typeface="HGS明朝E" panose="02020900000000000000" pitchFamily="18" charset="-128"/>
              </a:rPr>
              <a:t>download</a:t>
            </a:r>
            <a:r>
              <a:rPr lang="en-US" altLang="ja-JP" sz="2800" dirty="0">
                <a:solidFill>
                  <a:prstClr val="black"/>
                </a:solidFill>
                <a:latin typeface="Book Antiqua"/>
                <a:ea typeface="HGS明朝E" panose="02020900000000000000" pitchFamily="18" charset="-128"/>
              </a:rPr>
              <a:t>/</a:t>
            </a:r>
            <a:r>
              <a:rPr lang="ja-JP" altLang="en-US" sz="2800" dirty="0">
                <a:solidFill>
                  <a:prstClr val="black"/>
                </a:solidFill>
                <a:latin typeface="Book Antiqua"/>
                <a:ea typeface="HGS明朝E" panose="02020900000000000000" pitchFamily="18" charset="-128"/>
              </a:rPr>
              <a:t>アニメ</a:t>
            </a:r>
            <a:r>
              <a:rPr lang="en-US" altLang="ja-JP" sz="2800" dirty="0">
                <a:solidFill>
                  <a:prstClr val="black"/>
                </a:solidFill>
                <a:latin typeface="Book Antiqua"/>
                <a:ea typeface="HGS明朝E" panose="02020900000000000000" pitchFamily="18" charset="-128"/>
              </a:rPr>
              <a:t>.mp4</a:t>
            </a:r>
            <a:endParaRPr lang="ja-JP" altLang="en-US" sz="2800" dirty="0">
              <a:solidFill>
                <a:prstClr val="black"/>
              </a:solidFill>
              <a:latin typeface="Book Antiqua"/>
              <a:ea typeface="HGS明朝E" panose="02020900000000000000" pitchFamily="18" charset="-128"/>
            </a:endParaRPr>
          </a:p>
        </p:txBody>
      </p:sp>
      <p:sp>
        <p:nvSpPr>
          <p:cNvPr id="11" name="テキスト ボックス 10">
            <a:extLst>
              <a:ext uri="{FF2B5EF4-FFF2-40B4-BE49-F238E27FC236}">
                <a16:creationId xmlns:a16="http://schemas.microsoft.com/office/drawing/2014/main" id="{701AFD83-B396-441A-A923-90764E539E61}"/>
              </a:ext>
            </a:extLst>
          </p:cNvPr>
          <p:cNvSpPr txBox="1"/>
          <p:nvPr/>
        </p:nvSpPr>
        <p:spPr>
          <a:xfrm>
            <a:off x="360378" y="4720128"/>
            <a:ext cx="1415772" cy="461665"/>
          </a:xfrm>
          <a:prstGeom prst="rect">
            <a:avLst/>
          </a:prstGeom>
          <a:noFill/>
        </p:spPr>
        <p:txBody>
          <a:bodyPr wrap="none" rtlCol="0">
            <a:spAutoFit/>
          </a:bodyPr>
          <a:lstStyle/>
          <a:p>
            <a:r>
              <a:rPr lang="ja-JP" altLang="en-US" sz="2400"/>
              <a:t>絶対パス</a:t>
            </a:r>
            <a:endParaRPr kumimoji="1" lang="ja-JP" altLang="en-US" sz="2400"/>
          </a:p>
        </p:txBody>
      </p:sp>
      <p:sp>
        <p:nvSpPr>
          <p:cNvPr id="12" name="テキスト ボックス 11">
            <a:extLst>
              <a:ext uri="{FF2B5EF4-FFF2-40B4-BE49-F238E27FC236}">
                <a16:creationId xmlns:a16="http://schemas.microsoft.com/office/drawing/2014/main" id="{63738FF6-02D3-49D9-AEA6-7E59AFFD603F}"/>
              </a:ext>
            </a:extLst>
          </p:cNvPr>
          <p:cNvSpPr txBox="1"/>
          <p:nvPr/>
        </p:nvSpPr>
        <p:spPr>
          <a:xfrm>
            <a:off x="360378" y="5596805"/>
            <a:ext cx="1415772" cy="461665"/>
          </a:xfrm>
          <a:prstGeom prst="rect">
            <a:avLst/>
          </a:prstGeom>
          <a:noFill/>
        </p:spPr>
        <p:txBody>
          <a:bodyPr wrap="none" rtlCol="0">
            <a:spAutoFit/>
          </a:bodyPr>
          <a:lstStyle/>
          <a:p>
            <a:r>
              <a:rPr lang="ja-JP" altLang="en-US" sz="2400"/>
              <a:t>相対パス</a:t>
            </a:r>
            <a:endParaRPr kumimoji="1" lang="ja-JP" altLang="en-US" sz="2400"/>
          </a:p>
        </p:txBody>
      </p:sp>
      <p:sp>
        <p:nvSpPr>
          <p:cNvPr id="13" name="角丸四角形吹き出し 12">
            <a:extLst>
              <a:ext uri="{FF2B5EF4-FFF2-40B4-BE49-F238E27FC236}">
                <a16:creationId xmlns:a16="http://schemas.microsoft.com/office/drawing/2014/main" id="{470309DD-07B5-4851-932C-2D05A243322F}"/>
              </a:ext>
            </a:extLst>
          </p:cNvPr>
          <p:cNvSpPr/>
          <p:nvPr/>
        </p:nvSpPr>
        <p:spPr>
          <a:xfrm>
            <a:off x="2408959" y="5521313"/>
            <a:ext cx="1862229" cy="612648"/>
          </a:xfrm>
          <a:prstGeom prst="wedgeRoundRectCallout">
            <a:avLst>
              <a:gd name="adj1" fmla="val 29430"/>
              <a:gd name="adj2" fmla="val -95392"/>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kern="0">
                <a:solidFill>
                  <a:prstClr val="black"/>
                </a:solidFill>
                <a:latin typeface="Book Antiqua"/>
                <a:ea typeface="HGS明朝E" panose="02020900000000000000" pitchFamily="18" charset="-128"/>
              </a:rPr>
              <a:t>こ</a:t>
            </a:r>
            <a:r>
              <a:rPr kumimoji="0" lang="ja-JP" altLang="en-US"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の位置から見た</a:t>
            </a:r>
            <a:endParaRPr kumimoji="0" lang="en-US" altLang="ja-JP"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相対</a:t>
            </a:r>
            <a:endPar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spTree>
    <p:extLst>
      <p:ext uri="{BB962C8B-B14F-4D97-AF65-F5344CB8AC3E}">
        <p14:creationId xmlns:p14="http://schemas.microsoft.com/office/powerpoint/2010/main" val="101919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A0C92F0-ACB0-454A-BB8B-03A465950F38}"/>
              </a:ext>
            </a:extLst>
          </p:cNvPr>
          <p:cNvSpPr>
            <a:spLocks noGrp="1"/>
          </p:cNvSpPr>
          <p:nvPr>
            <p:ph type="title"/>
          </p:nvPr>
        </p:nvSpPr>
        <p:spPr/>
        <p:txBody>
          <a:bodyPr/>
          <a:lstStyle/>
          <a:p>
            <a:r>
              <a:rPr kumimoji="1" lang="ja-JP" altLang="en-US" dirty="0"/>
              <a:t>電子メールの仕組み</a:t>
            </a:r>
          </a:p>
        </p:txBody>
      </p:sp>
      <p:sp>
        <p:nvSpPr>
          <p:cNvPr id="7" name="テキスト プレースホルダー 6">
            <a:extLst>
              <a:ext uri="{FF2B5EF4-FFF2-40B4-BE49-F238E27FC236}">
                <a16:creationId xmlns:a16="http://schemas.microsoft.com/office/drawing/2014/main" id="{D45A7A1B-7A82-4CD9-9B7E-19E6B3426DDF}"/>
              </a:ext>
            </a:extLst>
          </p:cNvPr>
          <p:cNvSpPr>
            <a:spLocks noGrp="1"/>
          </p:cNvSpPr>
          <p:nvPr>
            <p:ph type="body" idx="1"/>
          </p:nvPr>
        </p:nvSpPr>
        <p:spPr/>
        <p:txBody>
          <a:bodyPr/>
          <a:lstStyle/>
          <a:p>
            <a:endParaRPr kumimoji="1" lang="ja-JP" altLang="en-US" dirty="0"/>
          </a:p>
        </p:txBody>
      </p:sp>
      <p:sp>
        <p:nvSpPr>
          <p:cNvPr id="3" name="日付プレースホルダー 2">
            <a:extLst>
              <a:ext uri="{FF2B5EF4-FFF2-40B4-BE49-F238E27FC236}">
                <a16:creationId xmlns:a16="http://schemas.microsoft.com/office/drawing/2014/main" id="{6DB86FBC-428A-4BCC-95F9-175B90757326}"/>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A7F388E8-7994-4A30-9E6D-777106DFF228}"/>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8</a:t>
            </a:fld>
            <a:endParaRPr kumimoji="0" lang="en-US">
              <a:solidFill>
                <a:schemeClr val="tx1"/>
              </a:solidFill>
            </a:endParaRPr>
          </a:p>
        </p:txBody>
      </p:sp>
    </p:spTree>
    <p:extLst>
      <p:ext uri="{BB962C8B-B14F-4D97-AF65-F5344CB8AC3E}">
        <p14:creationId xmlns:p14="http://schemas.microsoft.com/office/powerpoint/2010/main" val="110221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ECF3909-1914-4A69-87D3-4977242588BC}"/>
              </a:ext>
            </a:extLst>
          </p:cNvPr>
          <p:cNvSpPr>
            <a:spLocks noGrp="1"/>
          </p:cNvSpPr>
          <p:nvPr>
            <p:ph idx="1"/>
          </p:nvPr>
        </p:nvSpPr>
        <p:spPr>
          <a:xfrm>
            <a:off x="699247" y="1798667"/>
            <a:ext cx="7745505" cy="1828953"/>
          </a:xfrm>
        </p:spPr>
        <p:txBody>
          <a:bodyPr/>
          <a:lstStyle/>
          <a:p>
            <a:r>
              <a:rPr lang="ja-JP" altLang="en-US" dirty="0"/>
              <a:t>電子メール（</a:t>
            </a:r>
            <a:r>
              <a:rPr lang="en-US" altLang="ja-JP" dirty="0"/>
              <a:t>e-mail</a:t>
            </a:r>
            <a:r>
              <a:rPr lang="ja-JP" altLang="en-US" dirty="0"/>
              <a:t>）</a:t>
            </a:r>
            <a:endParaRPr lang="en-US" altLang="ja-JP" dirty="0"/>
          </a:p>
          <a:p>
            <a:pPr lvl="1"/>
            <a:r>
              <a:rPr kumimoji="1" lang="ja-JP" altLang="en-US" dirty="0"/>
              <a:t>電子（</a:t>
            </a:r>
            <a:r>
              <a:rPr kumimoji="1" lang="en-US" altLang="ja-JP" dirty="0"/>
              <a:t>Electronic</a:t>
            </a:r>
            <a:r>
              <a:rPr kumimoji="1" lang="ja-JP" altLang="en-US" dirty="0"/>
              <a:t>）</a:t>
            </a:r>
            <a:r>
              <a:rPr lang="ja-JP" altLang="en-US" dirty="0"/>
              <a:t>＋</a:t>
            </a:r>
            <a:r>
              <a:rPr kumimoji="1" lang="ja-JP" altLang="en-US" dirty="0"/>
              <a:t>郵便物（</a:t>
            </a:r>
            <a:r>
              <a:rPr kumimoji="1" lang="en-US" altLang="ja-JP" dirty="0"/>
              <a:t>mail</a:t>
            </a:r>
            <a:r>
              <a:rPr kumimoji="1" lang="ja-JP" altLang="en-US" dirty="0"/>
              <a:t>）</a:t>
            </a:r>
            <a:endParaRPr kumimoji="1" lang="en-US" altLang="ja-JP" dirty="0"/>
          </a:p>
          <a:p>
            <a:pPr lvl="1"/>
            <a:r>
              <a:rPr lang="ja-JP" altLang="en-US" dirty="0"/>
              <a:t>単にメールといった場合は電子メールを示す</a:t>
            </a:r>
            <a:endParaRPr kumimoji="1" lang="en-US" altLang="ja-JP" dirty="0"/>
          </a:p>
          <a:p>
            <a:pPr lvl="1"/>
            <a:r>
              <a:rPr kumimoji="1" lang="ja-JP" altLang="en-US" dirty="0"/>
              <a:t>メイルと表記する場合も</a:t>
            </a:r>
            <a:endParaRPr kumimoji="1" lang="en-US" altLang="ja-JP" dirty="0"/>
          </a:p>
        </p:txBody>
      </p:sp>
      <p:sp>
        <p:nvSpPr>
          <p:cNvPr id="3" name="日付プレースホルダー 2">
            <a:extLst>
              <a:ext uri="{FF2B5EF4-FFF2-40B4-BE49-F238E27FC236}">
                <a16:creationId xmlns:a16="http://schemas.microsoft.com/office/drawing/2014/main" id="{AE7BE0C2-B64B-4317-B398-C1452D2C6314}"/>
              </a:ext>
            </a:extLst>
          </p:cNvPr>
          <p:cNvSpPr>
            <a:spLocks noGrp="1"/>
          </p:cNvSpPr>
          <p:nvPr>
            <p:ph type="dt" sz="half" idx="10"/>
          </p:nvPr>
        </p:nvSpPr>
        <p:spPr/>
        <p:txBody>
          <a:bodyPr/>
          <a:lstStyle/>
          <a:p>
            <a:pPr algn="l" eaLnBrk="1" latinLnBrk="0" hangingPunct="1"/>
            <a:r>
              <a:rPr lang="en-US" altLang="ja-JP"/>
              <a:t>2019/4/25</a:t>
            </a:r>
            <a:endParaRPr lang="en-US">
              <a:solidFill>
                <a:schemeClr val="tx1"/>
              </a:solidFill>
            </a:endParaRPr>
          </a:p>
        </p:txBody>
      </p:sp>
      <p:sp>
        <p:nvSpPr>
          <p:cNvPr id="4" name="スライド番号プレースホルダー 3">
            <a:extLst>
              <a:ext uri="{FF2B5EF4-FFF2-40B4-BE49-F238E27FC236}">
                <a16:creationId xmlns:a16="http://schemas.microsoft.com/office/drawing/2014/main" id="{AAAD09D1-EB32-4EEB-94D1-D197BE54F13A}"/>
              </a:ext>
            </a:extLst>
          </p:cNvPr>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9</a:t>
            </a:fld>
            <a:endParaRPr kumimoji="0" lang="en-US">
              <a:solidFill>
                <a:schemeClr val="tx1"/>
              </a:solidFill>
            </a:endParaRPr>
          </a:p>
        </p:txBody>
      </p:sp>
      <p:sp>
        <p:nvSpPr>
          <p:cNvPr id="5" name="タイトル 4">
            <a:extLst>
              <a:ext uri="{FF2B5EF4-FFF2-40B4-BE49-F238E27FC236}">
                <a16:creationId xmlns:a16="http://schemas.microsoft.com/office/drawing/2014/main" id="{413AF384-809E-464B-83E3-CA16D320E3D7}"/>
              </a:ext>
            </a:extLst>
          </p:cNvPr>
          <p:cNvSpPr>
            <a:spLocks noGrp="1"/>
          </p:cNvSpPr>
          <p:nvPr>
            <p:ph type="title"/>
          </p:nvPr>
        </p:nvSpPr>
        <p:spPr/>
        <p:txBody>
          <a:bodyPr/>
          <a:lstStyle/>
          <a:p>
            <a:r>
              <a:rPr kumimoji="1" lang="ja-JP" altLang="en-US" dirty="0"/>
              <a:t>電子メール</a:t>
            </a:r>
          </a:p>
        </p:txBody>
      </p:sp>
      <p:sp>
        <p:nvSpPr>
          <p:cNvPr id="6" name="コンテンツ プレースホルダー 1">
            <a:extLst>
              <a:ext uri="{FF2B5EF4-FFF2-40B4-BE49-F238E27FC236}">
                <a16:creationId xmlns:a16="http://schemas.microsoft.com/office/drawing/2014/main" id="{625A22A2-5F07-4348-86C9-0A8BF9139F39}"/>
              </a:ext>
            </a:extLst>
          </p:cNvPr>
          <p:cNvSpPr txBox="1">
            <a:spLocks/>
          </p:cNvSpPr>
          <p:nvPr/>
        </p:nvSpPr>
        <p:spPr>
          <a:xfrm>
            <a:off x="699247" y="3957403"/>
            <a:ext cx="8129960" cy="2168759"/>
          </a:xfrm>
          <a:prstGeom prst="rect">
            <a:avLst/>
          </a:prstGeom>
        </p:spPr>
        <p:txBody>
          <a:bodyPr vert="horz" lIns="91440" tIns="45720" rIns="91440" bIns="45720" numCol="2"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r>
              <a:rPr lang="ja-JP" altLang="en-US" dirty="0"/>
              <a:t>情報通信の手段</a:t>
            </a:r>
            <a:endParaRPr lang="en-US" altLang="ja-JP" dirty="0"/>
          </a:p>
          <a:p>
            <a:pPr marL="411480" lvl="1" indent="0">
              <a:buNone/>
            </a:pPr>
            <a:r>
              <a:rPr lang="en-US" altLang="ja-JP" dirty="0"/>
              <a:t>BC25</a:t>
            </a:r>
            <a:r>
              <a:rPr lang="ja-JP" altLang="en-US" dirty="0"/>
              <a:t>万頃</a:t>
            </a:r>
            <a:r>
              <a:rPr lang="en-US" altLang="ja-JP" dirty="0"/>
              <a:t>~	</a:t>
            </a:r>
            <a:r>
              <a:rPr lang="ja-JP" altLang="en-US" dirty="0"/>
              <a:t>声</a:t>
            </a:r>
            <a:endParaRPr lang="en-US" altLang="ja-JP" dirty="0"/>
          </a:p>
          <a:p>
            <a:pPr marL="411480" lvl="1" indent="0">
              <a:buNone/>
            </a:pPr>
            <a:r>
              <a:rPr lang="en-US" altLang="ja-JP" dirty="0"/>
              <a:t>700</a:t>
            </a:r>
            <a:r>
              <a:rPr lang="ja-JP" altLang="en-US" dirty="0"/>
              <a:t>頃</a:t>
            </a:r>
            <a:r>
              <a:rPr lang="en-US" altLang="ja-JP" dirty="0"/>
              <a:t>~	</a:t>
            </a:r>
            <a:r>
              <a:rPr lang="ja-JP" altLang="en-US" dirty="0"/>
              <a:t>狼煙</a:t>
            </a:r>
            <a:endParaRPr lang="en-US" altLang="ja-JP" dirty="0"/>
          </a:p>
          <a:p>
            <a:pPr marL="411480" lvl="1" indent="0">
              <a:buNone/>
            </a:pPr>
            <a:r>
              <a:rPr lang="en-US" altLang="ja-JP" dirty="0"/>
              <a:t>1840</a:t>
            </a:r>
            <a:r>
              <a:rPr lang="ja-JP" altLang="en-US" dirty="0"/>
              <a:t>年</a:t>
            </a:r>
            <a:r>
              <a:rPr lang="en-US" altLang="ja-JP" dirty="0"/>
              <a:t>~	</a:t>
            </a:r>
            <a:r>
              <a:rPr lang="ja-JP" altLang="en-US" dirty="0"/>
              <a:t>モールス信号</a:t>
            </a:r>
            <a:endParaRPr lang="en-US" altLang="ja-JP" dirty="0"/>
          </a:p>
          <a:p>
            <a:pPr marL="411480" lvl="1" indent="0">
              <a:buNone/>
            </a:pPr>
            <a:r>
              <a:rPr lang="en-US" altLang="ja-JP" dirty="0"/>
              <a:t>1870</a:t>
            </a:r>
            <a:r>
              <a:rPr lang="ja-JP" altLang="en-US" dirty="0"/>
              <a:t>年</a:t>
            </a:r>
            <a:r>
              <a:rPr lang="en-US" altLang="ja-JP" dirty="0"/>
              <a:t>~	</a:t>
            </a:r>
            <a:r>
              <a:rPr lang="ja-JP" altLang="en-US" dirty="0"/>
              <a:t>電話</a:t>
            </a:r>
            <a:endParaRPr lang="en-US" altLang="ja-JP" dirty="0"/>
          </a:p>
          <a:p>
            <a:pPr lvl="1"/>
            <a:endParaRPr lang="en-US" altLang="ja-JP" dirty="0"/>
          </a:p>
          <a:p>
            <a:pPr marL="411480" lvl="1" indent="0">
              <a:buNone/>
            </a:pPr>
            <a:r>
              <a:rPr lang="en-US" altLang="ja-JP" dirty="0"/>
              <a:t>1965</a:t>
            </a:r>
            <a:r>
              <a:rPr lang="ja-JP" altLang="en-US" dirty="0"/>
              <a:t>年</a:t>
            </a:r>
            <a:r>
              <a:rPr lang="en-US" altLang="ja-JP" dirty="0"/>
              <a:t>~	</a:t>
            </a:r>
            <a:r>
              <a:rPr lang="ja-JP" altLang="en-US" dirty="0"/>
              <a:t>電子メール</a:t>
            </a:r>
            <a:endParaRPr lang="en-US" altLang="ja-JP" dirty="0"/>
          </a:p>
          <a:p>
            <a:pPr marL="411480" lvl="1" indent="0">
              <a:buNone/>
            </a:pPr>
            <a:r>
              <a:rPr lang="ja-JP" altLang="en-US" dirty="0"/>
              <a:t>最近</a:t>
            </a:r>
            <a:r>
              <a:rPr lang="en-US" altLang="ja-JP" dirty="0"/>
              <a:t>	</a:t>
            </a:r>
            <a:r>
              <a:rPr lang="ja-JP" altLang="en-US" dirty="0"/>
              <a:t>メッセンジャー</a:t>
            </a:r>
            <a:endParaRPr lang="en-US" altLang="ja-JP" dirty="0"/>
          </a:p>
        </p:txBody>
      </p:sp>
    </p:spTree>
    <p:extLst>
      <p:ext uri="{BB962C8B-B14F-4D97-AF65-F5344CB8AC3E}">
        <p14:creationId xmlns:p14="http://schemas.microsoft.com/office/powerpoint/2010/main" val="13406851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ハードカバー">
  <a:themeElements>
    <a:clrScheme name="ハードカバー">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ハードカバー">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ハードカバー">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ハードカバー.thmx</Template>
  <TotalTime>1470</TotalTime>
  <Words>2369</Words>
  <Application>Microsoft Office PowerPoint</Application>
  <PresentationFormat>画面に合わせる (4:3)</PresentationFormat>
  <Paragraphs>570</Paragraphs>
  <Slides>46</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46</vt:i4>
      </vt:variant>
    </vt:vector>
  </HeadingPairs>
  <TitlesOfParts>
    <vt:vector size="52" baseType="lpstr">
      <vt:lpstr>HGS明朝E</vt:lpstr>
      <vt:lpstr>Yu Gothic</vt:lpstr>
      <vt:lpstr>Arial</vt:lpstr>
      <vt:lpstr>Book Antiqua</vt:lpstr>
      <vt:lpstr>Wingdings</vt:lpstr>
      <vt:lpstr>ハードカバー</vt:lpstr>
      <vt:lpstr>情報処理技法(リテラシI)</vt:lpstr>
      <vt:lpstr>本日やること</vt:lpstr>
      <vt:lpstr>前回の復習</vt:lpstr>
      <vt:lpstr>前回の重要だったこと</vt:lpstr>
      <vt:lpstr>授業スケジュール</vt:lpstr>
      <vt:lpstr>ファイルまとめ</vt:lpstr>
      <vt:lpstr>パス（Path）</vt:lpstr>
      <vt:lpstr>電子メールの仕組み</vt:lpstr>
      <vt:lpstr>電子メール</vt:lpstr>
      <vt:lpstr>情報を送るということ</vt:lpstr>
      <vt:lpstr>郵便物の場合</vt:lpstr>
      <vt:lpstr>メールの場合</vt:lpstr>
      <vt:lpstr>もうちょっと詳しく考える</vt:lpstr>
      <vt:lpstr>メールアドレス</vt:lpstr>
      <vt:lpstr>電子メールまとめ</vt:lpstr>
      <vt:lpstr>その他のメッセンジャー</vt:lpstr>
      <vt:lpstr>Gmailの使い方</vt:lpstr>
      <vt:lpstr>Gmailをブラウザで操作？</vt:lpstr>
      <vt:lpstr>Gmailでできること</vt:lpstr>
      <vt:lpstr>画面の見方</vt:lpstr>
      <vt:lpstr>演習：とりあえず送ってみる</vt:lpstr>
      <vt:lpstr>Gmailの設定画面</vt:lpstr>
      <vt:lpstr>演習：著名を設定してみよう</vt:lpstr>
      <vt:lpstr>演習：送信取り消し機能</vt:lpstr>
      <vt:lpstr>不在時自動返信</vt:lpstr>
      <vt:lpstr>フィルタリング</vt:lpstr>
      <vt:lpstr>演習：ラベル作成</vt:lpstr>
      <vt:lpstr>演習：フィルタリング設定</vt:lpstr>
      <vt:lpstr>メール転送とPOP/IMAP</vt:lpstr>
      <vt:lpstr>メーリングリスト</vt:lpstr>
      <vt:lpstr>おまけ：携帯電話のGmailアプリで学内メールを見る</vt:lpstr>
      <vt:lpstr>1～3 Gmailアプリ起動</vt:lpstr>
      <vt:lpstr>4～5 アカウント追加</vt:lpstr>
      <vt:lpstr>メールのマナー</vt:lpstr>
      <vt:lpstr>情報通信の倫理</vt:lpstr>
      <vt:lpstr>会話とメールの違い</vt:lpstr>
      <vt:lpstr>メールに書くべき内容</vt:lpstr>
      <vt:lpstr>悪いメールの例（遅刻編）</vt:lpstr>
      <vt:lpstr>悪いメールの例（遅刻編）</vt:lpstr>
      <vt:lpstr>修正したメールの例（遅刻編）</vt:lpstr>
      <vt:lpstr>これに対する返信</vt:lpstr>
      <vt:lpstr>電子メールのマナー</vt:lpstr>
      <vt:lpstr>英語メールの場合</vt:lpstr>
      <vt:lpstr>演習(兼本日の出席)：遅刻の言い訳</vt:lpstr>
      <vt:lpstr>実際に遅刻する場合に…</vt:lpstr>
      <vt:lpstr>次回予告</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情報リテラシー</dc:title>
  <dc:creator>柴田 淳司</dc:creator>
  <cp:lastModifiedBy>shibata-atsushi@pc.cis.twcu.ac.jp</cp:lastModifiedBy>
  <cp:revision>128</cp:revision>
  <dcterms:created xsi:type="dcterms:W3CDTF">2016-01-16T07:36:29Z</dcterms:created>
  <dcterms:modified xsi:type="dcterms:W3CDTF">2019-04-25T03:14:31Z</dcterms:modified>
</cp:coreProperties>
</file>