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44"/>
  </p:notesMasterIdLst>
  <p:sldIdLst>
    <p:sldId id="256" r:id="rId2"/>
    <p:sldId id="267" r:id="rId3"/>
    <p:sldId id="299" r:id="rId4"/>
    <p:sldId id="324" r:id="rId5"/>
    <p:sldId id="310" r:id="rId6"/>
    <p:sldId id="325" r:id="rId7"/>
    <p:sldId id="326" r:id="rId8"/>
    <p:sldId id="356" r:id="rId9"/>
    <p:sldId id="270" r:id="rId10"/>
    <p:sldId id="309" r:id="rId11"/>
    <p:sldId id="312" r:id="rId12"/>
    <p:sldId id="264" r:id="rId13"/>
    <p:sldId id="327" r:id="rId14"/>
    <p:sldId id="328" r:id="rId15"/>
    <p:sldId id="330" r:id="rId16"/>
    <p:sldId id="335" r:id="rId17"/>
    <p:sldId id="336" r:id="rId18"/>
    <p:sldId id="337" r:id="rId19"/>
    <p:sldId id="338" r:id="rId20"/>
    <p:sldId id="334" r:id="rId21"/>
    <p:sldId id="329" r:id="rId22"/>
    <p:sldId id="339" r:id="rId23"/>
    <p:sldId id="340" r:id="rId24"/>
    <p:sldId id="341" r:id="rId25"/>
    <p:sldId id="342" r:id="rId26"/>
    <p:sldId id="343" r:id="rId27"/>
    <p:sldId id="344" r:id="rId28"/>
    <p:sldId id="345" r:id="rId29"/>
    <p:sldId id="349" r:id="rId30"/>
    <p:sldId id="346" r:id="rId31"/>
    <p:sldId id="347" r:id="rId32"/>
    <p:sldId id="350" r:id="rId33"/>
    <p:sldId id="359" r:id="rId34"/>
    <p:sldId id="351" r:id="rId35"/>
    <p:sldId id="333" r:id="rId36"/>
    <p:sldId id="331" r:id="rId37"/>
    <p:sldId id="352" r:id="rId38"/>
    <p:sldId id="353" r:id="rId39"/>
    <p:sldId id="354" r:id="rId40"/>
    <p:sldId id="355" r:id="rId41"/>
    <p:sldId id="357" r:id="rId42"/>
    <p:sldId id="358" r:id="rId4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表紙" id="{8B84F96A-4D32-491A-B98E-3DFA9165E109}">
          <p14:sldIdLst>
            <p14:sldId id="256"/>
            <p14:sldId id="267"/>
          </p14:sldIdLst>
        </p14:section>
        <p14:section name="前回の復習" id="{2FE3CC97-96D0-45A1-9C10-A9669E7FF8A5}">
          <p14:sldIdLst>
            <p14:sldId id="299"/>
            <p14:sldId id="324"/>
            <p14:sldId id="310"/>
            <p14:sldId id="325"/>
            <p14:sldId id="326"/>
            <p14:sldId id="356"/>
            <p14:sldId id="270"/>
            <p14:sldId id="309"/>
            <p14:sldId id="312"/>
            <p14:sldId id="264"/>
            <p14:sldId id="327"/>
            <p14:sldId id="328"/>
            <p14:sldId id="330"/>
            <p14:sldId id="335"/>
            <p14:sldId id="336"/>
            <p14:sldId id="337"/>
            <p14:sldId id="338"/>
            <p14:sldId id="334"/>
            <p14:sldId id="329"/>
            <p14:sldId id="339"/>
            <p14:sldId id="340"/>
            <p14:sldId id="341"/>
            <p14:sldId id="342"/>
            <p14:sldId id="343"/>
            <p14:sldId id="344"/>
            <p14:sldId id="345"/>
            <p14:sldId id="349"/>
            <p14:sldId id="346"/>
            <p14:sldId id="347"/>
            <p14:sldId id="350"/>
            <p14:sldId id="359"/>
            <p14:sldId id="351"/>
          </p14:sldIdLst>
        </p14:section>
        <p14:section name="パスワード変更" id="{B178BBCC-A88B-49F8-9F28-C1F403C8250B}">
          <p14:sldIdLst>
            <p14:sldId id="333"/>
            <p14:sldId id="331"/>
            <p14:sldId id="352"/>
          </p14:sldIdLst>
        </p14:section>
        <p14:section name="データのやり取り" id="{4D364BF4-7DEA-4748-95C5-1A0D2B289A4E}">
          <p14:sldIdLst>
            <p14:sldId id="353"/>
            <p14:sldId id="354"/>
            <p14:sldId id="355"/>
            <p14:sldId id="357"/>
            <p14:sldId id="35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D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7292A2E-F333-43FB-9621-5CBBE7FDCDCB}" styleName="淡色スタイル 2 - アクセント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73" autoAdjust="0"/>
    <p:restoredTop sz="76351"/>
  </p:normalViewPr>
  <p:slideViewPr>
    <p:cSldViewPr snapToGrid="0" snapToObjects="1">
      <p:cViewPr varScale="1">
        <p:scale>
          <a:sx n="83" d="100"/>
          <a:sy n="83" d="100"/>
        </p:scale>
        <p:origin x="34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6272EC-8893-CD49-B4E3-DE3FECA1EEE7}" type="datetimeFigureOut">
              <a:rPr kumimoji="1" lang="ja-JP" altLang="en-US" smtClean="0"/>
              <a:t>2019/4/17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9F4876-1B89-D240-983C-8FA6DDFF7DB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38235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パソコンの基本操作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743604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9798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99354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キーボード</a:t>
            </a:r>
            <a:endParaRPr kumimoji="1" lang="en-US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本人認証(ログイン、ログアウト、パスワード)</a:t>
            </a:r>
            <a:endParaRPr kumimoji="1" lang="en-US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マウス</a:t>
            </a:r>
            <a:endParaRPr kumimoji="1" lang="en-US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東女のシステム利用(シラバス閲覧・科目登録)</a:t>
            </a:r>
            <a:endParaRPr kumimoji="1" lang="en-US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著作権(概要と引用)</a:t>
            </a:r>
            <a:endParaRPr kumimoji="1" lang="en-US" altLang="ja-JP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kumimoji="1" lang="ja-JP" altLang="ja-JP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タイピング練習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182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逆に言うと、この範囲内だったら欠席してもいいです。</a:t>
            </a:r>
            <a:endParaRPr kumimoji="1" lang="en-US" altLang="ja-JP"/>
          </a:p>
          <a:p>
            <a:r>
              <a:rPr kumimoji="1" lang="ja-JP" altLang="en-US"/>
              <a:t>後期はチーム活動が若干入る予定なので、その時は協力するように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002208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非常勤なので</a:t>
            </a:r>
            <a:r>
              <a:rPr kumimoji="1" lang="en-US" altLang="ja-JP"/>
              <a:t>…</a:t>
            </a:r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JJ50127</a:t>
            </a:r>
          </a:p>
          <a:p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JJ50125</a:t>
            </a:r>
          </a:p>
          <a:p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2JJ10127</a:t>
            </a:r>
          </a:p>
          <a:p>
            <a:r>
              <a:rPr kumimoji="1" lang="en-US" altLang="ja-JP" sz="1200" b="0" i="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2JJ10125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73355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106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18931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615481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1352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9F4876-1B89-D240-983C-8FA6DDFF7DBD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3262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299129"/>
            <a:ext cx="6777318" cy="975179"/>
          </a:xfrm>
        </p:spPr>
        <p:txBody>
          <a:bodyPr anchor="t"/>
          <a:lstStyle>
            <a:lvl1pPr algn="ctr">
              <a:defRPr sz="3600"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423952"/>
            <a:ext cx="6400800" cy="692146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13" name="テキスト プレースホルダー 12"/>
          <p:cNvSpPr>
            <a:spLocks noGrp="1"/>
          </p:cNvSpPr>
          <p:nvPr>
            <p:ph type="body" sz="quarter" idx="13" hasCustomPrompt="1"/>
          </p:nvPr>
        </p:nvSpPr>
        <p:spPr>
          <a:xfrm>
            <a:off x="2155272" y="3869369"/>
            <a:ext cx="4902996" cy="914400"/>
          </a:xfrm>
        </p:spPr>
        <p:txBody>
          <a:bodyPr wrap="none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kumimoji="1" lang="ja-JP" altLang="en-US" dirty="0"/>
              <a:t>製作者情報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432749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378" y="6351942"/>
            <a:ext cx="2133600" cy="365125"/>
          </a:xfrm>
        </p:spPr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1942"/>
            <a:ext cx="2895600" cy="365125"/>
          </a:xfrm>
        </p:spPr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39264" y="6351942"/>
            <a:ext cx="2133600" cy="365125"/>
          </a:xfrm>
        </p:spPr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688490" y="245260"/>
            <a:ext cx="7756263" cy="1054250"/>
          </a:xfrm>
        </p:spPr>
        <p:txBody>
          <a:bodyPr/>
          <a:lstStyle>
            <a:lvl1pPr>
              <a:defRPr sz="3600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87533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4400" b="0" cap="none" baseline="0">
                <a:solidFill>
                  <a:schemeClr val="tx2"/>
                </a:solidFill>
              </a:defRPr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プレースホルダーまでドラッグするかアイコンをクリックして図を追加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C0B181F-CDAB-404C-A660-15C015D83A29}" type="slidenum">
              <a:rPr kumimoji="0" lang="en-US" smtClean="0"/>
              <a:pPr eaLnBrk="1" latinLnBrk="0" hangingPunct="1"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 kumimoji="1">
          <a:solidFill>
            <a:schemeClr val="tx2"/>
          </a:solidFill>
        </a:defRPr>
      </a:lvl2pPr>
      <a:lvl3pPr eaLnBrk="1" hangingPunct="1">
        <a:defRPr kumimoji="1">
          <a:solidFill>
            <a:schemeClr val="tx2"/>
          </a:solidFill>
        </a:defRPr>
      </a:lvl3pPr>
      <a:lvl4pPr eaLnBrk="1" hangingPunct="1">
        <a:defRPr kumimoji="1">
          <a:solidFill>
            <a:schemeClr val="tx2"/>
          </a:solidFill>
        </a:defRPr>
      </a:lvl4pPr>
      <a:lvl5pPr eaLnBrk="1" hangingPunct="1">
        <a:defRPr kumimoji="1">
          <a:solidFill>
            <a:schemeClr val="tx2"/>
          </a:solidFill>
        </a:defRPr>
      </a:lvl5pPr>
      <a:lvl6pPr eaLnBrk="1" hangingPunct="1">
        <a:defRPr kumimoji="1">
          <a:solidFill>
            <a:schemeClr val="tx2"/>
          </a:solidFill>
        </a:defRPr>
      </a:lvl6pPr>
      <a:lvl7pPr eaLnBrk="1" hangingPunct="1">
        <a:defRPr kumimoji="1">
          <a:solidFill>
            <a:schemeClr val="tx2"/>
          </a:solidFill>
        </a:defRPr>
      </a:lvl7pPr>
      <a:lvl8pPr eaLnBrk="1" hangingPunct="1">
        <a:defRPr kumimoji="1">
          <a:solidFill>
            <a:schemeClr val="tx2"/>
          </a:solidFill>
        </a:defRPr>
      </a:lvl8pPr>
      <a:lvl9pPr eaLnBrk="1" hangingPunct="1">
        <a:defRPr kumimoji="1"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kumimoji="1"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kumimoji="1"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kumimoji="1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www.cis.twcu.ac.jp/cis/index.html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is.twcu.ac.jp/cis/index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ja-JP" altLang="en-US" dirty="0"/>
              <a:t>情報処理技法</a:t>
            </a:r>
            <a:r>
              <a:rPr kumimoji="1" lang="en-US" altLang="ja-JP" dirty="0"/>
              <a:t>(</a:t>
            </a:r>
            <a:r>
              <a:rPr kumimoji="1" lang="ja-JP" altLang="en-US" dirty="0"/>
              <a:t>リテラシ</a:t>
            </a:r>
            <a:r>
              <a:rPr kumimoji="1" lang="en-US" altLang="ja-JP" dirty="0"/>
              <a:t>I)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ja-JP" altLang="en-US"/>
              <a:t>第２回：ファイルシステム</a:t>
            </a:r>
            <a:endParaRPr lang="ja-JP" altLang="en-US" dirty="0"/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r>
              <a:rPr lang="ja-JP" altLang="en-US" dirty="0"/>
              <a:t> 情報アーキテクチャ専攻</a:t>
            </a:r>
            <a:endParaRPr lang="en-US" altLang="ja-JP" dirty="0"/>
          </a:p>
          <a:p>
            <a:r>
              <a:rPr kumimoji="1" lang="ja-JP" altLang="en-US" dirty="0"/>
              <a:t>助教　　柴田　淳司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70865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C0C5D31-5757-4999-8AAD-EF7AFDA6E5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4/11 </a:t>
            </a:r>
            <a:r>
              <a:rPr kumimoji="1" lang="ja-JP" altLang="en-US" dirty="0"/>
              <a:t>授業概要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4/18 </a:t>
            </a:r>
            <a:r>
              <a:rPr lang="ja-JP" altLang="en-US" dirty="0"/>
              <a:t>ファイルシステム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4/25 </a:t>
            </a:r>
            <a:r>
              <a:rPr kumimoji="1" lang="ja-JP" altLang="en-US" dirty="0"/>
              <a:t>メール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5/09 </a:t>
            </a:r>
            <a:r>
              <a:rPr lang="ja-JP" altLang="en-US" dirty="0"/>
              <a:t>インターネット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5/16 </a:t>
            </a:r>
            <a:r>
              <a:rPr lang="en-US" altLang="ja-JP" dirty="0"/>
              <a:t>WWW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5/23 </a:t>
            </a:r>
            <a:r>
              <a:rPr lang="ja-JP" altLang="en-US" dirty="0"/>
              <a:t>検索と利用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5/30 </a:t>
            </a:r>
            <a:r>
              <a:rPr kumimoji="1" lang="ja-JP" altLang="en-US" dirty="0"/>
              <a:t>著作権・倫理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6/06 Word (1/2)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6/13 Word</a:t>
            </a:r>
            <a:r>
              <a:rPr lang="en-US" altLang="ja-JP" dirty="0"/>
              <a:t> (2/2)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6/20 Excel (1/2)</a:t>
            </a:r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6/27 Excel</a:t>
            </a:r>
            <a:r>
              <a:rPr lang="en-US" altLang="ja-JP" dirty="0"/>
              <a:t> (2/2)</a:t>
            </a:r>
            <a:endParaRPr kumimoji="1" lang="en-US" altLang="ja-JP" dirty="0"/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7/04 PowerPoint (1/2)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7/11 PowerPoint (2/2)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ja-JP" dirty="0"/>
              <a:t>7/18</a:t>
            </a:r>
            <a:r>
              <a:rPr lang="ja-JP" altLang="en-US" dirty="0"/>
              <a:t>総合発展課題</a:t>
            </a:r>
            <a:endParaRPr lang="en-US" altLang="ja-JP" dirty="0"/>
          </a:p>
          <a:p>
            <a:pPr marL="457200" indent="-457200">
              <a:buFont typeface="+mj-lt"/>
              <a:buAutoNum type="arabicPeriod"/>
            </a:pPr>
            <a:r>
              <a:rPr kumimoji="1" lang="en-US" altLang="ja-JP" dirty="0"/>
              <a:t>X/X</a:t>
            </a:r>
            <a:r>
              <a:rPr lang="ja-JP" altLang="en-US" dirty="0"/>
              <a:t> 期末試験</a:t>
            </a:r>
            <a:endParaRPr kumimoji="1" lang="ja-JP" altLang="en-US" dirty="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8E2D26-3982-4AC8-BF00-598C766CD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3E13626-9F37-4F07-8EBE-C5A2181B4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204192B-D2B8-4CDB-9608-99877A12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授業スケジュール</a:t>
            </a:r>
          </a:p>
        </p:txBody>
      </p:sp>
    </p:spTree>
    <p:extLst>
      <p:ext uri="{BB962C8B-B14F-4D97-AF65-F5344CB8AC3E}">
        <p14:creationId xmlns:p14="http://schemas.microsoft.com/office/powerpoint/2010/main" val="14296132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DA0C92F0-ACB0-454A-BB8B-03A465950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ファイルとフォルダ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45A7A1B-7A82-4CD9-9B7E-19E6B3426D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B86FBC-428A-4BCC-95F9-175B90757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7F388E8-7994-4A30-9E6D-777106DF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11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2210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電子情報を高速演算する多機能な電子計算装置！</a:t>
            </a:r>
            <a:endParaRPr kumimoji="1" lang="en-US" altLang="ja-JP" dirty="0"/>
          </a:p>
          <a:p>
            <a:r>
              <a:rPr lang="ja-JP" altLang="en-US" dirty="0"/>
              <a:t>用途</a:t>
            </a:r>
            <a:endParaRPr lang="en-US" altLang="ja-JP" dirty="0"/>
          </a:p>
          <a:p>
            <a:pPr lvl="1"/>
            <a:r>
              <a:rPr kumimoji="1" lang="ja-JP" altLang="en-US" dirty="0"/>
              <a:t>オフィスソフトで書類作成</a:t>
            </a:r>
            <a:r>
              <a:rPr lang="ja-JP" altLang="en-US" dirty="0"/>
              <a:t>、会計処理</a:t>
            </a:r>
            <a:endParaRPr lang="en-US" altLang="ja-JP" dirty="0"/>
          </a:p>
          <a:p>
            <a:pPr lvl="1"/>
            <a:r>
              <a:rPr lang="ja-JP" altLang="en-US" dirty="0"/>
              <a:t>インターネットで通販</a:t>
            </a:r>
            <a:endParaRPr lang="en-US" altLang="ja-JP" dirty="0"/>
          </a:p>
          <a:p>
            <a:pPr lvl="1"/>
            <a:r>
              <a:rPr lang="ja-JP" altLang="en-US" dirty="0"/>
              <a:t>店頭の端末を使って案内</a:t>
            </a:r>
            <a:r>
              <a:rPr lang="en-US" altLang="ja-JP" dirty="0"/>
              <a:t>	</a:t>
            </a:r>
            <a:r>
              <a:rPr lang="en-US" altLang="ja-JP" dirty="0" err="1"/>
              <a:t>etc</a:t>
            </a:r>
            <a:r>
              <a:rPr lang="is-IS" altLang="ja-JP" dirty="0"/>
              <a:t>…</a:t>
            </a:r>
          </a:p>
          <a:p>
            <a:pPr lvl="1"/>
            <a:endParaRPr lang="is-IS" altLang="ja-JP" dirty="0"/>
          </a:p>
          <a:p>
            <a:r>
              <a:rPr lang="ja-JP" altLang="en-US" dirty="0"/>
              <a:t>学生にとって</a:t>
            </a:r>
            <a:r>
              <a:rPr lang="en-US" altLang="ja-JP" dirty="0"/>
              <a:t>…</a:t>
            </a:r>
          </a:p>
          <a:p>
            <a:pPr lvl="1"/>
            <a:r>
              <a:rPr lang="ja-JP" altLang="en-US" dirty="0"/>
              <a:t>レポート作成</a:t>
            </a:r>
            <a:endParaRPr lang="en-US" altLang="ja-JP" dirty="0"/>
          </a:p>
          <a:p>
            <a:pPr lvl="1"/>
            <a:r>
              <a:rPr lang="ja-JP" altLang="en-US" dirty="0"/>
              <a:t>卒論作成</a:t>
            </a:r>
            <a:endParaRPr lang="en-US" altLang="ja-JP" dirty="0"/>
          </a:p>
          <a:p>
            <a:pPr lvl="1"/>
            <a:r>
              <a:rPr lang="ja-JP" altLang="en-US" dirty="0"/>
              <a:t>イベント広告作成</a:t>
            </a:r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コンピュータ</a:t>
            </a:r>
          </a:p>
        </p:txBody>
      </p:sp>
      <p:sp>
        <p:nvSpPr>
          <p:cNvPr id="7" name="正方形/長方形 6"/>
          <p:cNvSpPr/>
          <p:nvPr/>
        </p:nvSpPr>
        <p:spPr>
          <a:xfrm>
            <a:off x="4869120" y="4734632"/>
            <a:ext cx="3500576" cy="13075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kumimoji="1" lang="ja-JP" altLang="en-US" sz="2000" i="1" dirty="0"/>
              <a:t>コンピュータを使って</a:t>
            </a:r>
            <a:endParaRPr kumimoji="1" lang="en-US" altLang="ja-JP" sz="2000" i="1" dirty="0"/>
          </a:p>
          <a:p>
            <a:pPr algn="ctr">
              <a:lnSpc>
                <a:spcPct val="150000"/>
              </a:lnSpc>
            </a:pPr>
            <a:r>
              <a:rPr kumimoji="1" lang="ja-JP" altLang="en-US" sz="2000" i="1" dirty="0"/>
              <a:t>勉強・仕事を効率的に！</a:t>
            </a:r>
            <a:endParaRPr kumimoji="1" lang="en-US" altLang="ja-JP" sz="2000" i="1" dirty="0"/>
          </a:p>
        </p:txBody>
      </p:sp>
    </p:spTree>
    <p:extLst>
      <p:ext uri="{BB962C8B-B14F-4D97-AF65-F5344CB8AC3E}">
        <p14:creationId xmlns:p14="http://schemas.microsoft.com/office/powerpoint/2010/main" val="9824848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3F76C3A-1390-41ED-A4D2-F9A7AFDD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0C01F68-3E85-47D9-9C2D-06CF9C6842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0CDD5E0C-E889-43FA-B5F4-38ED1794A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ファイルとデータ</a:t>
            </a:r>
          </a:p>
        </p:txBody>
      </p:sp>
      <p:pic>
        <p:nvPicPr>
          <p:cNvPr id="6" name="Picture 4" descr="http://3.bp.blogspot.com/-G8t4htGXy8g/VXOUdjGtGhI/AAAAAAAAuLI/wU6gnpTOrYA/s800/smartphone_app.png">
            <a:extLst>
              <a:ext uri="{FF2B5EF4-FFF2-40B4-BE49-F238E27FC236}">
                <a16:creationId xmlns:a16="http://schemas.microsoft.com/office/drawing/2014/main" id="{F6E94983-51AC-4D57-85D7-2F29FCAD7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387" y="3902065"/>
            <a:ext cx="1209025" cy="1381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://1.bp.blogspot.com/-bxcjqmH6MKQ/V2vX2Xhwq0I/AAAAAAAA75s/vfT_NWn0m083KhUV5nI-OE9-bKhsrlY6gCLcB/s800/computer_kiban.png">
            <a:extLst>
              <a:ext uri="{FF2B5EF4-FFF2-40B4-BE49-F238E27FC236}">
                <a16:creationId xmlns:a16="http://schemas.microsoft.com/office/drawing/2014/main" id="{2B96B20A-1FFE-4CDD-87C3-BBF9D00AEB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702" y="3770457"/>
            <a:ext cx="1340199" cy="1221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://2.bp.blogspot.com/-JPa0Nzk_E8M/Vf-aIH2jsyI/AAAAAAAAyDc/2FG8dSNSk-k/s800/computer_girl.png">
            <a:extLst>
              <a:ext uri="{FF2B5EF4-FFF2-40B4-BE49-F238E27FC236}">
                <a16:creationId xmlns:a16="http://schemas.microsoft.com/office/drawing/2014/main" id="{C7CF02D3-E78E-48C4-95ED-E21D57C614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453" y="3146670"/>
            <a:ext cx="2194525" cy="2137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http://4.bp.blogspot.com/-yn703BXL-3U/VuKMXoMqr0I/AAAAAAAA4zA/Qcz_Kz6o0nkp6t1JrsNkdQDFozoBWrSng/s800/computer_folder.png">
            <a:extLst>
              <a:ext uri="{FF2B5EF4-FFF2-40B4-BE49-F238E27FC236}">
                <a16:creationId xmlns:a16="http://schemas.microsoft.com/office/drawing/2014/main" id="{5490070C-ECBB-455C-98D5-2363B6198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241" y="3002775"/>
            <a:ext cx="1276046" cy="1068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0D0920F-C9BE-4A20-8988-4466E40D1AF6}"/>
              </a:ext>
            </a:extLst>
          </p:cNvPr>
          <p:cNvSpPr txBox="1"/>
          <p:nvPr/>
        </p:nvSpPr>
        <p:spPr>
          <a:xfrm>
            <a:off x="898110" y="5202174"/>
            <a:ext cx="1359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ユーザー</a:t>
            </a: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472B4ADF-BEB9-4D14-89ED-A1E5B9E38133}"/>
              </a:ext>
            </a:extLst>
          </p:cNvPr>
          <p:cNvSpPr txBox="1"/>
          <p:nvPr/>
        </p:nvSpPr>
        <p:spPr>
          <a:xfrm>
            <a:off x="3717416" y="5298273"/>
            <a:ext cx="1024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ソフトウェア</a:t>
            </a:r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BA0ECF0C-11D1-4254-AE9D-68330434477E}"/>
              </a:ext>
            </a:extLst>
          </p:cNvPr>
          <p:cNvSpPr txBox="1"/>
          <p:nvPr/>
        </p:nvSpPr>
        <p:spPr>
          <a:xfrm>
            <a:off x="6601595" y="5118204"/>
            <a:ext cx="10244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ハード</a:t>
            </a:r>
          </a:p>
        </p:txBody>
      </p:sp>
      <p:sp>
        <p:nvSpPr>
          <p:cNvPr id="13" name="矢印: 右 12">
            <a:extLst>
              <a:ext uri="{FF2B5EF4-FFF2-40B4-BE49-F238E27FC236}">
                <a16:creationId xmlns:a16="http://schemas.microsoft.com/office/drawing/2014/main" id="{48DE306D-33B2-426C-B3A7-FDC43A412019}"/>
              </a:ext>
            </a:extLst>
          </p:cNvPr>
          <p:cNvSpPr/>
          <p:nvPr/>
        </p:nvSpPr>
        <p:spPr>
          <a:xfrm>
            <a:off x="2730331" y="3411259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1D0A5B1D-806E-4C36-AA07-96337C2496A9}"/>
              </a:ext>
            </a:extLst>
          </p:cNvPr>
          <p:cNvSpPr/>
          <p:nvPr/>
        </p:nvSpPr>
        <p:spPr>
          <a:xfrm>
            <a:off x="5623688" y="3409142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矢印: 右 14">
            <a:extLst>
              <a:ext uri="{FF2B5EF4-FFF2-40B4-BE49-F238E27FC236}">
                <a16:creationId xmlns:a16="http://schemas.microsoft.com/office/drawing/2014/main" id="{032BFA08-0837-47E8-8124-BE665F2369A2}"/>
              </a:ext>
            </a:extLst>
          </p:cNvPr>
          <p:cNvSpPr/>
          <p:nvPr/>
        </p:nvSpPr>
        <p:spPr>
          <a:xfrm flipH="1">
            <a:off x="5623688" y="4423011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6" name="矢印: 右 15">
            <a:extLst>
              <a:ext uri="{FF2B5EF4-FFF2-40B4-BE49-F238E27FC236}">
                <a16:creationId xmlns:a16="http://schemas.microsoft.com/office/drawing/2014/main" id="{C4F6275F-204E-4C9A-94A2-81B22956EF3E}"/>
              </a:ext>
            </a:extLst>
          </p:cNvPr>
          <p:cNvSpPr/>
          <p:nvPr/>
        </p:nvSpPr>
        <p:spPr>
          <a:xfrm flipH="1">
            <a:off x="2730331" y="4423011"/>
            <a:ext cx="393700" cy="833697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吹き出し: 四角形 16">
            <a:extLst>
              <a:ext uri="{FF2B5EF4-FFF2-40B4-BE49-F238E27FC236}">
                <a16:creationId xmlns:a16="http://schemas.microsoft.com/office/drawing/2014/main" id="{76570E05-7485-453B-8979-FA3A499B2050}"/>
              </a:ext>
            </a:extLst>
          </p:cNvPr>
          <p:cNvSpPr/>
          <p:nvPr/>
        </p:nvSpPr>
        <p:spPr>
          <a:xfrm>
            <a:off x="6213814" y="2587254"/>
            <a:ext cx="2346960" cy="1055076"/>
          </a:xfrm>
          <a:prstGeom prst="wedgeRectCallout">
            <a:avLst>
              <a:gd name="adj1" fmla="val 13233"/>
              <a:gd name="adj2" fmla="val 7250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0100 0101 1101</a:t>
            </a:r>
          </a:p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0110 0111 1011</a:t>
            </a:r>
          </a:p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1010 1111 0110…</a:t>
            </a:r>
            <a:endParaRPr kumimoji="1" lang="ja-JP" altLang="en-US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cxnSp>
        <p:nvCxnSpPr>
          <p:cNvPr id="18" name="コネクタ: 曲線 18">
            <a:extLst>
              <a:ext uri="{FF2B5EF4-FFF2-40B4-BE49-F238E27FC236}">
                <a16:creationId xmlns:a16="http://schemas.microsoft.com/office/drawing/2014/main" id="{C9A8CCBC-97E7-40E9-861F-D14284E590F1}"/>
              </a:ext>
            </a:extLst>
          </p:cNvPr>
          <p:cNvCxnSpPr>
            <a:stCxn id="7" idx="3"/>
          </p:cNvCxnSpPr>
          <p:nvPr/>
        </p:nvCxnSpPr>
        <p:spPr>
          <a:xfrm>
            <a:off x="7783901" y="4381326"/>
            <a:ext cx="876346" cy="389294"/>
          </a:xfrm>
          <a:prstGeom prst="curvedConnector3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DC33D777-C637-498D-A36C-F38F9FEF0B8D}"/>
              </a:ext>
            </a:extLst>
          </p:cNvPr>
          <p:cNvSpPr txBox="1"/>
          <p:nvPr/>
        </p:nvSpPr>
        <p:spPr>
          <a:xfrm>
            <a:off x="7333202" y="4794750"/>
            <a:ext cx="15855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/>
              <a:t>インターネット</a:t>
            </a:r>
          </a:p>
        </p:txBody>
      </p:sp>
      <p:sp>
        <p:nvSpPr>
          <p:cNvPr id="20" name="角丸四角形吹き出し 19">
            <a:extLst>
              <a:ext uri="{FF2B5EF4-FFF2-40B4-BE49-F238E27FC236}">
                <a16:creationId xmlns:a16="http://schemas.microsoft.com/office/drawing/2014/main" id="{CB936051-DBF8-4C24-A491-28E0CEF1F5A3}"/>
              </a:ext>
            </a:extLst>
          </p:cNvPr>
          <p:cNvSpPr/>
          <p:nvPr/>
        </p:nvSpPr>
        <p:spPr>
          <a:xfrm>
            <a:off x="1418696" y="1775706"/>
            <a:ext cx="3022982" cy="797669"/>
          </a:xfrm>
          <a:prstGeom prst="wedgeRoundRectCallout">
            <a:avLst>
              <a:gd name="adj1" fmla="val 25126"/>
              <a:gd name="adj2" fmla="val 87875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rgbClr val="6B0920"/>
                </a:solidFill>
              </a:rPr>
              <a:t>ユーザが見えるデータ</a:t>
            </a:r>
            <a:endParaRPr kumimoji="1" lang="en-US" altLang="ja-JP" sz="200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>
                <a:solidFill>
                  <a:srgbClr val="6B0920"/>
                </a:solidFill>
              </a:rPr>
              <a:t>＝ファイル</a:t>
            </a:r>
            <a:endParaRPr kumimoji="1" lang="ja-JP" altLang="en-US" sz="2000" dirty="0">
              <a:solidFill>
                <a:srgbClr val="6B0920"/>
              </a:solidFill>
            </a:endParaRPr>
          </a:p>
        </p:txBody>
      </p:sp>
      <p:sp>
        <p:nvSpPr>
          <p:cNvPr id="21" name="角丸四角形吹き出し 19">
            <a:extLst>
              <a:ext uri="{FF2B5EF4-FFF2-40B4-BE49-F238E27FC236}">
                <a16:creationId xmlns:a16="http://schemas.microsoft.com/office/drawing/2014/main" id="{834C3015-427C-452A-A153-D20CF404F56B}"/>
              </a:ext>
            </a:extLst>
          </p:cNvPr>
          <p:cNvSpPr/>
          <p:nvPr/>
        </p:nvSpPr>
        <p:spPr>
          <a:xfrm>
            <a:off x="7142651" y="1694154"/>
            <a:ext cx="2001349" cy="660172"/>
          </a:xfrm>
          <a:prstGeom prst="wedgeRoundRectCallout">
            <a:avLst>
              <a:gd name="adj1" fmla="val -30973"/>
              <a:gd name="adj2" fmla="val 73849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>
                <a:solidFill>
                  <a:srgbClr val="6B0920"/>
                </a:solidFill>
              </a:rPr>
              <a:t>実際のデータ</a:t>
            </a:r>
            <a:endParaRPr kumimoji="1" lang="ja-JP" altLang="en-US" sz="20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282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B3A0B765-DC77-409E-81B9-AD4D011EC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800350"/>
            <a:ext cx="7745505" cy="3325812"/>
          </a:xfrm>
        </p:spPr>
        <p:txBody>
          <a:bodyPr/>
          <a:lstStyle/>
          <a:p>
            <a:r>
              <a:rPr lang="ja-JP" altLang="en-US"/>
              <a:t>ファイル</a:t>
            </a:r>
            <a:endParaRPr lang="en-US" altLang="ja-JP"/>
          </a:p>
          <a:p>
            <a:pPr lvl="1"/>
            <a:r>
              <a:rPr lang="ja-JP" altLang="en-US"/>
              <a:t>実行ファイル（アプリやソフトなど）</a:t>
            </a:r>
            <a:endParaRPr lang="en-US" altLang="ja-JP"/>
          </a:p>
          <a:p>
            <a:pPr lvl="1"/>
            <a:r>
              <a:rPr lang="ja-JP" altLang="en-US"/>
              <a:t>データファイル</a:t>
            </a:r>
            <a:endParaRPr lang="en-US" altLang="ja-JP"/>
          </a:p>
          <a:p>
            <a:pPr lvl="1"/>
            <a:r>
              <a:rPr lang="ja-JP" altLang="en-US"/>
              <a:t>エイリアス（ショートカット）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フォルダ</a:t>
            </a:r>
            <a:endParaRPr lang="en-US" altLang="ja-JP"/>
          </a:p>
          <a:p>
            <a:pPr lvl="1"/>
            <a:r>
              <a:rPr lang="ja-JP" altLang="en-US"/>
              <a:t>ファイルを入れるためのファイル</a:t>
            </a:r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87578DA-2ACF-4AB9-AAF9-16B517CA0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9264F393-20CE-4A4B-A107-1AAB17F71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9F83867-F6B4-4489-8413-D510F3FC7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ファイルとフォルダ</a:t>
            </a:r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5367441-E438-49A0-B6DE-036D9AE0DCA1}"/>
              </a:ext>
            </a:extLst>
          </p:cNvPr>
          <p:cNvSpPr/>
          <p:nvPr/>
        </p:nvSpPr>
        <p:spPr>
          <a:xfrm>
            <a:off x="1514446" y="1824495"/>
            <a:ext cx="6104349" cy="8372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sz="2800" b="1" dirty="0">
                <a:solidFill>
                  <a:srgbClr val="6B0920"/>
                </a:solidFill>
              </a:rPr>
              <a:t>OS</a:t>
            </a:r>
            <a:r>
              <a:rPr kumimoji="1" lang="ja-JP" altLang="en-US" sz="2800" b="1">
                <a:solidFill>
                  <a:srgbClr val="6B0920"/>
                </a:solidFill>
              </a:rPr>
              <a:t>がデータをファイルとして提示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354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328678CA-4AC3-45B1-8FEF-AB07CACD94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ファイルを作る</a:t>
            </a:r>
            <a:endParaRPr kumimoji="1" lang="en-US" altLang="ja-JP"/>
          </a:p>
          <a:p>
            <a:pPr lvl="1"/>
            <a:r>
              <a:rPr lang="ja-JP" altLang="en-US"/>
              <a:t>右クリック→新規作成→テキストドキュメント</a:t>
            </a:r>
            <a:endParaRPr lang="en-US" altLang="ja-JP"/>
          </a:p>
          <a:p>
            <a:pPr lvl="1"/>
            <a:r>
              <a:rPr lang="ja-JP" altLang="en-US"/>
              <a:t>名前は「</a:t>
            </a:r>
            <a:r>
              <a:rPr lang="en-US" altLang="ja-JP"/>
              <a:t>02_test</a:t>
            </a:r>
            <a:r>
              <a:rPr lang="ja-JP" altLang="en-US"/>
              <a:t>」</a:t>
            </a:r>
            <a:endParaRPr lang="en-US" altLang="ja-JP"/>
          </a:p>
          <a:p>
            <a:endParaRPr kumimoji="1" lang="en-US" altLang="ja-JP"/>
          </a:p>
          <a:p>
            <a:r>
              <a:rPr lang="ja-JP" altLang="en-US"/>
              <a:t>フォルダを作る</a:t>
            </a:r>
            <a:endParaRPr lang="en-US" altLang="ja-JP"/>
          </a:p>
          <a:p>
            <a:pPr lvl="1"/>
            <a:r>
              <a:rPr kumimoji="1" lang="ja-JP" altLang="en-US"/>
              <a:t>右クリック→新規作成→フォルダ</a:t>
            </a:r>
            <a:endParaRPr kumimoji="1" lang="en-US" altLang="ja-JP"/>
          </a:p>
          <a:p>
            <a:pPr lvl="1"/>
            <a:r>
              <a:rPr lang="ja-JP" altLang="en-US"/>
              <a:t>名前は「</a:t>
            </a:r>
            <a:r>
              <a:rPr lang="en-US" altLang="ja-JP"/>
              <a:t>literacy1-02</a:t>
            </a:r>
            <a:r>
              <a:rPr lang="ja-JP" altLang="en-US"/>
              <a:t>」</a:t>
            </a:r>
            <a:endParaRPr lang="en-US" altLang="ja-JP"/>
          </a:p>
          <a:p>
            <a:endParaRPr kumimoji="1" lang="en-US" altLang="ja-JP"/>
          </a:p>
          <a:p>
            <a:r>
              <a:rPr kumimoji="1" lang="ja-JP" altLang="en-US"/>
              <a:t>ファイルをフォルダの中に入れる</a:t>
            </a:r>
            <a:endParaRPr kumimoji="1" lang="en-US" altLang="ja-JP"/>
          </a:p>
          <a:p>
            <a:pPr lvl="1"/>
            <a:r>
              <a:rPr kumimoji="1" lang="ja-JP" altLang="en-US"/>
              <a:t>ファイルをドラッグ＆ドロップでフォルダに</a:t>
            </a:r>
            <a:endParaRPr kumimoji="1" lang="en-US" altLang="ja-JP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8C51373-A7FC-4105-A00A-D02F12EB43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537321DD-CA49-4F4B-9165-B93ACCB73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DF1A333-B330-4225-ADF0-B576A7CB5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演習：ファイルとフォルダ</a:t>
            </a:r>
          </a:p>
        </p:txBody>
      </p:sp>
    </p:spTree>
    <p:extLst>
      <p:ext uri="{BB962C8B-B14F-4D97-AF65-F5344CB8AC3E}">
        <p14:creationId xmlns:p14="http://schemas.microsoft.com/office/powerpoint/2010/main" val="3042798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82253A4-C3C8-4754-B956-93EB8C348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データとアプリの対応を示す文字</a:t>
            </a:r>
            <a:endParaRPr lang="en-US" altLang="ja-JP"/>
          </a:p>
          <a:p>
            <a:pPr lvl="1"/>
            <a:r>
              <a:rPr lang="ja-JP" altLang="en-US"/>
              <a:t>データファイルをクリックすると対応するアプリが起動</a:t>
            </a:r>
            <a:endParaRPr lang="en-US" altLang="ja-JP"/>
          </a:p>
          <a:p>
            <a:pPr lvl="1"/>
            <a:r>
              <a:rPr lang="ja-JP" altLang="en-US"/>
              <a:t>無理やり別のアプリで起動することも可能</a:t>
            </a:r>
            <a:endParaRPr lang="en-US" altLang="ja-JP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B6579E4-2184-4327-BA96-213D9DE5B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B8C19D0-CFC5-4502-A3F1-72EB0F618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F420D25-E248-4ED4-905C-E77EEA817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拡張子</a:t>
            </a:r>
          </a:p>
        </p:txBody>
      </p:sp>
      <p:sp>
        <p:nvSpPr>
          <p:cNvPr id="6" name="吹き出し: 四角形 5">
            <a:extLst>
              <a:ext uri="{FF2B5EF4-FFF2-40B4-BE49-F238E27FC236}">
                <a16:creationId xmlns:a16="http://schemas.microsoft.com/office/drawing/2014/main" id="{3654E10A-0045-4FD1-A826-F7E3046A7C97}"/>
              </a:ext>
            </a:extLst>
          </p:cNvPr>
          <p:cNvSpPr/>
          <p:nvPr/>
        </p:nvSpPr>
        <p:spPr>
          <a:xfrm>
            <a:off x="479286" y="4368940"/>
            <a:ext cx="2133600" cy="1055076"/>
          </a:xfrm>
          <a:prstGeom prst="wedgeRectCallout">
            <a:avLst>
              <a:gd name="adj1" fmla="val 62098"/>
              <a:gd name="adj2" fmla="val 2714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0100 0101 1101</a:t>
            </a:r>
          </a:p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0110 0111 1011</a:t>
            </a:r>
          </a:p>
          <a:p>
            <a:r>
              <a:rPr kumimoji="1" lang="en-US" altLang="ja-JP" dirty="0">
                <a:solidFill>
                  <a:srgbClr val="92D050"/>
                </a:solidFill>
                <a:latin typeface="Consolas" panose="020B0609020204030204" pitchFamily="49" charset="0"/>
              </a:rPr>
              <a:t>1010 1111 0110…</a:t>
            </a:r>
            <a:endParaRPr kumimoji="1" lang="ja-JP" altLang="en-US" dirty="0">
              <a:solidFill>
                <a:srgbClr val="92D050"/>
              </a:solidFill>
              <a:latin typeface="Consolas" panose="020B0609020204030204" pitchFamily="49" charset="0"/>
            </a:endParaRP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D3256CE7-12D9-41A1-8C82-29A85ED012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509" y="4299578"/>
            <a:ext cx="1384300" cy="1193800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8706E9AA-469B-4764-93F8-FE099C83332C}"/>
              </a:ext>
            </a:extLst>
          </p:cNvPr>
          <p:cNvSpPr txBox="1"/>
          <p:nvPr/>
        </p:nvSpPr>
        <p:spPr>
          <a:xfrm>
            <a:off x="904397" y="5599994"/>
            <a:ext cx="128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データ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F8EBF7BC-6174-46B7-B9D4-D1F05E954615}"/>
              </a:ext>
            </a:extLst>
          </p:cNvPr>
          <p:cNvSpPr txBox="1"/>
          <p:nvPr/>
        </p:nvSpPr>
        <p:spPr>
          <a:xfrm>
            <a:off x="3132970" y="5608028"/>
            <a:ext cx="1283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ファイル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5CCBF5B1-30E9-48AF-8F9A-7FFB1F94D640}"/>
              </a:ext>
            </a:extLst>
          </p:cNvPr>
          <p:cNvSpPr txBox="1"/>
          <p:nvPr/>
        </p:nvSpPr>
        <p:spPr>
          <a:xfrm>
            <a:off x="4987634" y="5187873"/>
            <a:ext cx="18789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/>
              <a:t>拡張子をもとに</a:t>
            </a:r>
            <a:r>
              <a:rPr kumimoji="1" lang="en-US" altLang="ja-JP" dirty="0"/>
              <a:t>OS</a:t>
            </a:r>
            <a:r>
              <a:rPr kumimoji="1" lang="ja-JP" altLang="en-US" dirty="0"/>
              <a:t>が解釈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0B3D3765-0F65-4BD9-871F-248C150323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375" y="4391743"/>
            <a:ext cx="906653" cy="1014222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62369EF7-EC56-4A4C-8EAD-D3A2B0B13AE0}"/>
              </a:ext>
            </a:extLst>
          </p:cNvPr>
          <p:cNvSpPr txBox="1"/>
          <p:nvPr/>
        </p:nvSpPr>
        <p:spPr>
          <a:xfrm>
            <a:off x="6767451" y="5599994"/>
            <a:ext cx="2376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dirty="0"/>
              <a:t>アプリ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（実行ファイル）</a:t>
            </a:r>
          </a:p>
        </p:txBody>
      </p:sp>
      <p:sp>
        <p:nvSpPr>
          <p:cNvPr id="14" name="矢印: 右 13">
            <a:extLst>
              <a:ext uri="{FF2B5EF4-FFF2-40B4-BE49-F238E27FC236}">
                <a16:creationId xmlns:a16="http://schemas.microsoft.com/office/drawing/2014/main" id="{00581131-9900-4FDF-9E52-B4686AD92A68}"/>
              </a:ext>
            </a:extLst>
          </p:cNvPr>
          <p:cNvSpPr/>
          <p:nvPr/>
        </p:nvSpPr>
        <p:spPr>
          <a:xfrm>
            <a:off x="4903473" y="4757125"/>
            <a:ext cx="2047316" cy="3932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吹き出し: 四角形 15">
            <a:extLst>
              <a:ext uri="{FF2B5EF4-FFF2-40B4-BE49-F238E27FC236}">
                <a16:creationId xmlns:a16="http://schemas.microsoft.com/office/drawing/2014/main" id="{D82A1888-B1F4-4BE1-BE2D-FABC687B715B}"/>
              </a:ext>
            </a:extLst>
          </p:cNvPr>
          <p:cNvSpPr/>
          <p:nvPr/>
        </p:nvSpPr>
        <p:spPr>
          <a:xfrm>
            <a:off x="2848019" y="3474578"/>
            <a:ext cx="2139615" cy="417648"/>
          </a:xfrm>
          <a:prstGeom prst="wedgeRectCallout">
            <a:avLst>
              <a:gd name="adj1" fmla="val -15241"/>
              <a:gd name="adj2" fmla="val 9728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ファイル名</a:t>
            </a:r>
            <a:r>
              <a:rPr kumimoji="1" lang="en-US" altLang="ja-JP" dirty="0"/>
              <a:t>.</a:t>
            </a:r>
            <a:r>
              <a:rPr kumimoji="1" lang="ja-JP" altLang="en-US" dirty="0"/>
              <a:t>拡張子</a:t>
            </a:r>
          </a:p>
        </p:txBody>
      </p:sp>
      <p:pic>
        <p:nvPicPr>
          <p:cNvPr id="1026" name="Picture 2" descr="ãWindows ã¢ã¤ã³ã³ãã®ç»åæ¤ç´¢çµæ">
            <a:extLst>
              <a:ext uri="{FF2B5EF4-FFF2-40B4-BE49-F238E27FC236}">
                <a16:creationId xmlns:a16="http://schemas.microsoft.com/office/drawing/2014/main" id="{1516E319-CDA4-4DA2-BC04-E9C5C09F55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324" y="3992967"/>
            <a:ext cx="765888" cy="765888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3396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B24F1E7E-0F4F-472F-83D6-AB9F9B8032E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0"/>
          <a:stretch/>
        </p:blipFill>
        <p:spPr>
          <a:xfrm>
            <a:off x="2793899" y="2013087"/>
            <a:ext cx="5766920" cy="3917216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DE9E8C7-ED56-4B8C-86FA-FE51E86F9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0868DB4-F6C7-4BC8-96E0-8C0F475CE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06052EC-A94E-454C-BE36-506EF7CEAF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Windows</a:t>
            </a:r>
            <a:r>
              <a:rPr kumimoji="1" lang="ja-JP" altLang="en-US"/>
              <a:t>の各種設定</a:t>
            </a:r>
          </a:p>
        </p:txBody>
      </p:sp>
      <p:sp>
        <p:nvSpPr>
          <p:cNvPr id="8" name="角丸四角形吹き出し 19">
            <a:extLst>
              <a:ext uri="{FF2B5EF4-FFF2-40B4-BE49-F238E27FC236}">
                <a16:creationId xmlns:a16="http://schemas.microsoft.com/office/drawing/2014/main" id="{2AB6760E-E223-460C-B7A6-FB7BFCDE014B}"/>
              </a:ext>
            </a:extLst>
          </p:cNvPr>
          <p:cNvSpPr/>
          <p:nvPr/>
        </p:nvSpPr>
        <p:spPr>
          <a:xfrm>
            <a:off x="360378" y="1948797"/>
            <a:ext cx="2133600" cy="660172"/>
          </a:xfrm>
          <a:prstGeom prst="wedgeRoundRectCallout">
            <a:avLst>
              <a:gd name="adj1" fmla="val 63767"/>
              <a:gd name="adj2" fmla="val -20828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6B0920"/>
                </a:solidFill>
              </a:rPr>
              <a:t>スタートメニュー</a:t>
            </a:r>
            <a:endParaRPr kumimoji="1" lang="ja-JP" altLang="en-US" dirty="0">
              <a:solidFill>
                <a:srgbClr val="6B0920"/>
              </a:solidFill>
            </a:endParaRPr>
          </a:p>
        </p:txBody>
      </p:sp>
      <p:sp>
        <p:nvSpPr>
          <p:cNvPr id="9" name="角丸四角形吹き出し 19">
            <a:extLst>
              <a:ext uri="{FF2B5EF4-FFF2-40B4-BE49-F238E27FC236}">
                <a16:creationId xmlns:a16="http://schemas.microsoft.com/office/drawing/2014/main" id="{FB893D9E-8D9C-4724-AA3D-57B6C29AA8BC}"/>
              </a:ext>
            </a:extLst>
          </p:cNvPr>
          <p:cNvSpPr/>
          <p:nvPr/>
        </p:nvSpPr>
        <p:spPr>
          <a:xfrm>
            <a:off x="457360" y="5411556"/>
            <a:ext cx="1939636" cy="660172"/>
          </a:xfrm>
          <a:prstGeom prst="wedgeRoundRectCallout">
            <a:avLst>
              <a:gd name="adj1" fmla="val 69138"/>
              <a:gd name="adj2" fmla="val -17321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6B0920"/>
                </a:solidFill>
              </a:rPr>
              <a:t>電源関係</a:t>
            </a:r>
            <a:endParaRPr kumimoji="1" lang="ja-JP" altLang="en-US" dirty="0">
              <a:solidFill>
                <a:srgbClr val="6B0920"/>
              </a:solidFill>
            </a:endParaRPr>
          </a:p>
        </p:txBody>
      </p:sp>
      <p:sp>
        <p:nvSpPr>
          <p:cNvPr id="10" name="角丸四角形吹き出し 19">
            <a:extLst>
              <a:ext uri="{FF2B5EF4-FFF2-40B4-BE49-F238E27FC236}">
                <a16:creationId xmlns:a16="http://schemas.microsoft.com/office/drawing/2014/main" id="{54AFF89B-05C1-4EB1-8A82-55B95C3386E1}"/>
              </a:ext>
            </a:extLst>
          </p:cNvPr>
          <p:cNvSpPr/>
          <p:nvPr/>
        </p:nvSpPr>
        <p:spPr>
          <a:xfrm>
            <a:off x="457360" y="4521226"/>
            <a:ext cx="1939636" cy="660172"/>
          </a:xfrm>
          <a:prstGeom prst="wedgeRoundRectCallout">
            <a:avLst>
              <a:gd name="adj1" fmla="val 68433"/>
              <a:gd name="adj2" fmla="val 63330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6B0920"/>
                </a:solidFill>
              </a:rPr>
              <a:t>設定全般</a:t>
            </a:r>
            <a:endParaRPr kumimoji="1" lang="ja-JP" altLang="en-US" dirty="0">
              <a:solidFill>
                <a:srgbClr val="6B0920"/>
              </a:solidFill>
            </a:endParaRPr>
          </a:p>
        </p:txBody>
      </p:sp>
      <p:sp>
        <p:nvSpPr>
          <p:cNvPr id="11" name="角丸四角形吹き出し 19">
            <a:extLst>
              <a:ext uri="{FF2B5EF4-FFF2-40B4-BE49-F238E27FC236}">
                <a16:creationId xmlns:a16="http://schemas.microsoft.com/office/drawing/2014/main" id="{A59568E5-31B4-4772-980D-B8EA8F6F41D8}"/>
              </a:ext>
            </a:extLst>
          </p:cNvPr>
          <p:cNvSpPr/>
          <p:nvPr/>
        </p:nvSpPr>
        <p:spPr>
          <a:xfrm>
            <a:off x="360378" y="3687690"/>
            <a:ext cx="2133600" cy="660172"/>
          </a:xfrm>
          <a:prstGeom prst="wedgeRoundRectCallout">
            <a:avLst>
              <a:gd name="adj1" fmla="val 61923"/>
              <a:gd name="adj2" fmla="val 58070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6B0920"/>
                </a:solidFill>
              </a:rPr>
              <a:t>アカウント設定</a:t>
            </a:r>
            <a:endParaRPr kumimoji="1" lang="ja-JP" altLang="en-US" dirty="0">
              <a:solidFill>
                <a:srgbClr val="6B0920"/>
              </a:solidFill>
            </a:endParaRPr>
          </a:p>
        </p:txBody>
      </p:sp>
      <p:sp>
        <p:nvSpPr>
          <p:cNvPr id="12" name="角丸四角形吹き出し 19">
            <a:extLst>
              <a:ext uri="{FF2B5EF4-FFF2-40B4-BE49-F238E27FC236}">
                <a16:creationId xmlns:a16="http://schemas.microsoft.com/office/drawing/2014/main" id="{8CFD3CD5-C586-41EF-BFF3-5228A30DE63E}"/>
              </a:ext>
            </a:extLst>
          </p:cNvPr>
          <p:cNvSpPr/>
          <p:nvPr/>
        </p:nvSpPr>
        <p:spPr>
          <a:xfrm>
            <a:off x="2549396" y="6071728"/>
            <a:ext cx="1939636" cy="660172"/>
          </a:xfrm>
          <a:prstGeom prst="wedgeRoundRectCallout">
            <a:avLst>
              <a:gd name="adj1" fmla="val -22761"/>
              <a:gd name="adj2" fmla="val -68166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6B0920"/>
                </a:solidFill>
              </a:rPr>
              <a:t>システム検索</a:t>
            </a:r>
            <a:endParaRPr kumimoji="1" lang="ja-JP" altLang="en-US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18067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B91ECF1-8412-4A7C-AEE3-20294917B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システム検索</a:t>
            </a:r>
            <a:endParaRPr kumimoji="1" lang="en-US" altLang="ja-JP"/>
          </a:p>
          <a:p>
            <a:pPr lvl="1"/>
            <a:r>
              <a:rPr lang="ja-JP" altLang="en-US"/>
              <a:t>「拡張子」と入力</a:t>
            </a:r>
            <a:endParaRPr lang="en-US" altLang="ja-JP"/>
          </a:p>
          <a:p>
            <a:pPr lvl="1"/>
            <a:r>
              <a:rPr kumimoji="1" lang="ja-JP" altLang="en-US"/>
              <a:t>「拡張子の表示または非表示」をクリック</a:t>
            </a:r>
            <a:endParaRPr kumimoji="1" lang="en-US" altLang="ja-JP"/>
          </a:p>
          <a:p>
            <a:endParaRPr lang="en-US" altLang="ja-JP"/>
          </a:p>
          <a:p>
            <a:r>
              <a:rPr kumimoji="1" lang="ja-JP" altLang="en-US"/>
              <a:t>詳細設定からチェックを入れる</a:t>
            </a:r>
            <a:endParaRPr kumimoji="1" lang="en-US" altLang="ja-JP"/>
          </a:p>
          <a:p>
            <a:pPr lvl="1"/>
            <a:r>
              <a:rPr kumimoji="1" lang="ja-JP" altLang="en-US"/>
              <a:t>「登録されている拡張子は表示しない」</a:t>
            </a:r>
            <a:br>
              <a:rPr kumimoji="1" lang="en-US" altLang="ja-JP"/>
            </a:br>
            <a:r>
              <a:rPr kumimoji="1" lang="ja-JP" altLang="en-US"/>
              <a:t>のチェックを外す</a:t>
            </a:r>
            <a:endParaRPr kumimoji="1" lang="en-US" altLang="ja-JP"/>
          </a:p>
          <a:p>
            <a:pPr lvl="1"/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6DEC8A7-65BC-4591-BE0F-D62CAC091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938646D-1931-4F1C-8B51-B0661679D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90E3D31-9D84-44EC-87A2-1322AD292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演習：拡張子の表示</a:t>
            </a:r>
          </a:p>
        </p:txBody>
      </p:sp>
    </p:spTree>
    <p:extLst>
      <p:ext uri="{BB962C8B-B14F-4D97-AF65-F5344CB8AC3E}">
        <p14:creationId xmlns:p14="http://schemas.microsoft.com/office/powerpoint/2010/main" val="3704783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764EBA67-34AB-436B-9B8B-2FEFD0451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メニューを開く</a:t>
            </a:r>
            <a:endParaRPr kumimoji="1" lang="en-US" altLang="ja-JP"/>
          </a:p>
          <a:p>
            <a:pPr lvl="1"/>
            <a:r>
              <a:rPr lang="ja-JP" altLang="en-US"/>
              <a:t>デスクトップで右クリック→個人用設定</a:t>
            </a:r>
            <a:endParaRPr lang="en-US" altLang="ja-JP"/>
          </a:p>
          <a:p>
            <a:pPr lvl="1"/>
            <a:endParaRPr kumimoji="1" lang="en-US" altLang="ja-JP"/>
          </a:p>
          <a:p>
            <a:r>
              <a:rPr lang="ja-JP" altLang="en-US"/>
              <a:t>お好みの設定をする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B192288-E20E-4FBE-AC6D-D4B70EE102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C21E6A0-5965-4D6C-93E0-9701297F0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19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5F27CBF-0DB7-4193-B77E-E2D8C301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演習：背景の変更</a:t>
            </a:r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7F08598A-C6E8-473C-A523-1C9A424D519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997" y="2969243"/>
            <a:ext cx="4044667" cy="3519237"/>
          </a:xfrm>
          <a:prstGeom prst="rect">
            <a:avLst/>
          </a:prstGeom>
        </p:spPr>
      </p:pic>
      <p:sp>
        <p:nvSpPr>
          <p:cNvPr id="8" name="角丸四角形吹き出し 19">
            <a:extLst>
              <a:ext uri="{FF2B5EF4-FFF2-40B4-BE49-F238E27FC236}">
                <a16:creationId xmlns:a16="http://schemas.microsoft.com/office/drawing/2014/main" id="{5519E7EC-CEC0-4906-A537-8AB54396834D}"/>
              </a:ext>
            </a:extLst>
          </p:cNvPr>
          <p:cNvSpPr/>
          <p:nvPr/>
        </p:nvSpPr>
        <p:spPr>
          <a:xfrm>
            <a:off x="482294" y="3801700"/>
            <a:ext cx="3274073" cy="2437352"/>
          </a:xfrm>
          <a:prstGeom prst="wedgeRoundRectCallout">
            <a:avLst>
              <a:gd name="adj1" fmla="val 64398"/>
              <a:gd name="adj2" fmla="val -25156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6B0920"/>
                </a:solidFill>
              </a:rPr>
              <a:t>背景</a:t>
            </a:r>
            <a:endParaRPr kumimoji="1" lang="en-US" altLang="ja-JP">
              <a:solidFill>
                <a:srgbClr val="6B0920"/>
              </a:solidFill>
            </a:endParaRPr>
          </a:p>
          <a:p>
            <a:pPr algn="ctr"/>
            <a:r>
              <a:rPr kumimoji="1" lang="ja-JP" altLang="en-US">
                <a:solidFill>
                  <a:srgbClr val="6B0920"/>
                </a:solidFill>
              </a:rPr>
              <a:t>テーマカラー</a:t>
            </a:r>
            <a:endParaRPr kumimoji="1" lang="en-US" altLang="ja-JP">
              <a:solidFill>
                <a:srgbClr val="6B0920"/>
              </a:solidFill>
            </a:endParaRPr>
          </a:p>
          <a:p>
            <a:pPr algn="ctr"/>
            <a:r>
              <a:rPr kumimoji="1" lang="ja-JP" altLang="en-US">
                <a:solidFill>
                  <a:srgbClr val="6B0920"/>
                </a:solidFill>
              </a:rPr>
              <a:t>ロック画面</a:t>
            </a:r>
            <a:endParaRPr kumimoji="1" lang="en-US" altLang="ja-JP">
              <a:solidFill>
                <a:srgbClr val="6B0920"/>
              </a:solidFill>
            </a:endParaRPr>
          </a:p>
          <a:p>
            <a:pPr algn="ctr"/>
            <a:r>
              <a:rPr kumimoji="1" lang="ja-JP" altLang="en-US">
                <a:solidFill>
                  <a:srgbClr val="6B0920"/>
                </a:solidFill>
              </a:rPr>
              <a:t>テーマ（背景・カラー・ロック画面のセット）</a:t>
            </a:r>
            <a:endParaRPr kumimoji="1" lang="en-US" altLang="ja-JP">
              <a:solidFill>
                <a:srgbClr val="6B0920"/>
              </a:solidFill>
            </a:endParaRPr>
          </a:p>
          <a:p>
            <a:pPr algn="ctr"/>
            <a:r>
              <a:rPr kumimoji="1" lang="ja-JP" altLang="en-US">
                <a:solidFill>
                  <a:srgbClr val="6B0920"/>
                </a:solidFill>
              </a:rPr>
              <a:t>フォント</a:t>
            </a:r>
            <a:endParaRPr kumimoji="1" lang="en-US" altLang="ja-JP">
              <a:solidFill>
                <a:srgbClr val="6B0920"/>
              </a:solidFill>
            </a:endParaRPr>
          </a:p>
          <a:p>
            <a:pPr algn="ctr"/>
            <a:r>
              <a:rPr kumimoji="1" lang="ja-JP" altLang="en-US">
                <a:solidFill>
                  <a:srgbClr val="6B0920"/>
                </a:solidFill>
              </a:rPr>
              <a:t>スタート</a:t>
            </a:r>
            <a:endParaRPr kumimoji="1" lang="en-US" altLang="ja-JP">
              <a:solidFill>
                <a:srgbClr val="6B0920"/>
              </a:solidFill>
            </a:endParaRPr>
          </a:p>
          <a:p>
            <a:pPr algn="ctr"/>
            <a:r>
              <a:rPr kumimoji="1" lang="ja-JP" altLang="en-US">
                <a:solidFill>
                  <a:srgbClr val="6B0920"/>
                </a:solidFill>
              </a:rPr>
              <a:t>タスクバー</a:t>
            </a:r>
            <a:endParaRPr kumimoji="1" lang="en-US" altLang="ja-JP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976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 numCol="2"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ja-JP" altLang="en-US"/>
              <a:t>前回の復習</a:t>
            </a:r>
            <a:endParaRPr lang="en-US" altLang="ja-JP"/>
          </a:p>
          <a:p>
            <a:pPr lvl="1"/>
            <a:r>
              <a:rPr lang="ja-JP" altLang="en-US"/>
              <a:t>パソコンの基本操作</a:t>
            </a:r>
            <a:endParaRPr lang="en-US" altLang="ja-JP"/>
          </a:p>
          <a:p>
            <a:pPr lvl="1"/>
            <a:r>
              <a:rPr lang="ja-JP" altLang="en-US"/>
              <a:t>ブラウザの使い方</a:t>
            </a:r>
            <a:endParaRPr lang="en-US" altLang="ja-JP"/>
          </a:p>
          <a:p>
            <a:pPr lvl="1"/>
            <a:r>
              <a:rPr lang="ja-JP" altLang="en-US"/>
              <a:t>メールの使い方</a:t>
            </a:r>
            <a:endParaRPr lang="en-US" altLang="ja-JP"/>
          </a:p>
          <a:p>
            <a:pPr lvl="1"/>
            <a:r>
              <a:rPr lang="ja-JP" altLang="en-US"/>
              <a:t>出席確認</a:t>
            </a:r>
            <a:endParaRPr lang="en-US" altLang="ja-JP"/>
          </a:p>
          <a:p>
            <a:pPr lvl="1"/>
            <a:endParaRPr lang="en-US" altLang="ja-JP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ファイルとフォルダ</a:t>
            </a:r>
            <a:endParaRPr lang="en-US" altLang="ja-JP"/>
          </a:p>
          <a:p>
            <a:pPr lvl="1"/>
            <a:r>
              <a:rPr lang="ja-JP" altLang="en-US"/>
              <a:t>コンピュータの仕事</a:t>
            </a:r>
            <a:endParaRPr lang="en-US" altLang="ja-JP"/>
          </a:p>
          <a:p>
            <a:pPr lvl="1"/>
            <a:r>
              <a:rPr lang="ja-JP" altLang="en-US"/>
              <a:t>ファイルの種類</a:t>
            </a:r>
            <a:endParaRPr lang="en-US" altLang="ja-JP"/>
          </a:p>
          <a:p>
            <a:pPr lvl="1"/>
            <a:r>
              <a:rPr lang="ja-JP" altLang="en-US"/>
              <a:t>ファイル操作</a:t>
            </a:r>
            <a:endParaRPr lang="en-US" altLang="ja-JP"/>
          </a:p>
          <a:p>
            <a:pPr lvl="1"/>
            <a:r>
              <a:rPr lang="ja-JP" altLang="en-US"/>
              <a:t>フォルダ</a:t>
            </a:r>
            <a:endParaRPr lang="en-US" altLang="ja-JP"/>
          </a:p>
          <a:p>
            <a:pPr lvl="1"/>
            <a:r>
              <a:rPr lang="ja-JP" altLang="en-US"/>
              <a:t>パス</a:t>
            </a:r>
            <a:endParaRPr lang="en-US" altLang="ja-JP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パスワード変更</a:t>
            </a:r>
            <a:endParaRPr lang="en-US" altLang="ja-JP"/>
          </a:p>
          <a:p>
            <a:pPr lvl="1"/>
            <a:r>
              <a:rPr lang="ja-JP" altLang="en-US"/>
              <a:t>パスワードの価値</a:t>
            </a:r>
            <a:endParaRPr lang="en-US" altLang="ja-JP"/>
          </a:p>
          <a:p>
            <a:pPr lvl="1"/>
            <a:r>
              <a:rPr lang="ja-JP" altLang="en-US"/>
              <a:t>パスワードの管理</a:t>
            </a:r>
            <a:endParaRPr lang="en-US" altLang="ja-JP"/>
          </a:p>
          <a:p>
            <a:pPr lvl="1"/>
            <a:endParaRPr lang="en-US" altLang="ja-JP"/>
          </a:p>
          <a:p>
            <a:pPr marL="514350" indent="-514350">
              <a:buFont typeface="+mj-lt"/>
              <a:buAutoNum type="arabicPeriod"/>
            </a:pPr>
            <a:r>
              <a:rPr lang="ja-JP" altLang="en-US"/>
              <a:t>データのやり取り</a:t>
            </a:r>
            <a:endParaRPr lang="en-US" altLang="ja-JP"/>
          </a:p>
          <a:p>
            <a:pPr lvl="1"/>
            <a:r>
              <a:rPr lang="ja-JP" altLang="en-US"/>
              <a:t>メール</a:t>
            </a:r>
            <a:endParaRPr lang="en-US" altLang="ja-JP"/>
          </a:p>
          <a:p>
            <a:pPr lvl="1"/>
            <a:r>
              <a:rPr lang="ja-JP" altLang="en-US"/>
              <a:t>補助記憶装置</a:t>
            </a:r>
            <a:endParaRPr lang="en-US" altLang="ja-JP"/>
          </a:p>
          <a:p>
            <a:pPr lvl="1"/>
            <a:r>
              <a:rPr lang="ja-JP" altLang="en-US"/>
              <a:t>ファイル共有サービス</a:t>
            </a:r>
            <a:endParaRPr lang="en-US" altLang="ja-JP"/>
          </a:p>
          <a:p>
            <a:endParaRPr lang="en-US" altLang="ja-JP"/>
          </a:p>
          <a:p>
            <a:endParaRPr lang="en-US" altLang="ja-JP"/>
          </a:p>
          <a:p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本日やること</a:t>
            </a:r>
          </a:p>
        </p:txBody>
      </p:sp>
    </p:spTree>
    <p:extLst>
      <p:ext uri="{BB962C8B-B14F-4D97-AF65-F5344CB8AC3E}">
        <p14:creationId xmlns:p14="http://schemas.microsoft.com/office/powerpoint/2010/main" val="7523618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F0D8214C-FE84-4D01-836A-DE2E0D0B89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A3D1D58-9D4F-407B-85AD-D56ECE01A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7835017-C95A-4F63-BD19-DB7B0E809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拡張子の種類</a:t>
            </a:r>
          </a:p>
        </p:txBody>
      </p:sp>
      <p:graphicFrame>
        <p:nvGraphicFramePr>
          <p:cNvPr id="6" name="コンテンツ プレースホルダー 5">
            <a:extLst>
              <a:ext uri="{FF2B5EF4-FFF2-40B4-BE49-F238E27FC236}">
                <a16:creationId xmlns:a16="http://schemas.microsoft.com/office/drawing/2014/main" id="{A3EA35CD-56B3-48E6-A989-7A3CC8EF863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2326449"/>
              </p:ext>
            </p:extLst>
          </p:nvPr>
        </p:nvGraphicFramePr>
        <p:xfrm>
          <a:off x="688490" y="1849560"/>
          <a:ext cx="7746999" cy="4450080"/>
        </p:xfrm>
        <a:graphic>
          <a:graphicData uri="http://schemas.openxmlformats.org/drawingml/2006/table">
            <a:tbl>
              <a:tblPr firstRow="1" bandRow="1"/>
              <a:tblGrid>
                <a:gridCol w="2582333">
                  <a:extLst>
                    <a:ext uri="{9D8B030D-6E8A-4147-A177-3AD203B41FA5}">
                      <a16:colId xmlns:a16="http://schemas.microsoft.com/office/drawing/2014/main" val="1120465325"/>
                    </a:ext>
                  </a:extLst>
                </a:gridCol>
                <a:gridCol w="2582333">
                  <a:extLst>
                    <a:ext uri="{9D8B030D-6E8A-4147-A177-3AD203B41FA5}">
                      <a16:colId xmlns:a16="http://schemas.microsoft.com/office/drawing/2014/main" val="2580680059"/>
                    </a:ext>
                  </a:extLst>
                </a:gridCol>
                <a:gridCol w="2582333">
                  <a:extLst>
                    <a:ext uri="{9D8B030D-6E8A-4147-A177-3AD203B41FA5}">
                      <a16:colId xmlns:a16="http://schemas.microsoft.com/office/drawing/2014/main" val="366967851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拡張子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データの中身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よく使われるソフト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3763453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txt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プレーンテキスト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Notepad</a:t>
                      </a:r>
                      <a:r>
                        <a:rPr kumimoji="1" lang="en-US" altLang="ja-JP" baseline="0" dirty="0"/>
                        <a:t>, Word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81108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html, </a:t>
                      </a:r>
                      <a:r>
                        <a:rPr kumimoji="1" lang="en-US" altLang="ja-JP" dirty="0" err="1"/>
                        <a:t>htm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ウェブページのデータ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IE, Safari,</a:t>
                      </a:r>
                      <a:r>
                        <a:rPr kumimoji="1" lang="en-US" altLang="ja-JP" baseline="0" dirty="0"/>
                        <a:t> Chrome, 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7905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doc, </a:t>
                      </a:r>
                      <a:r>
                        <a:rPr kumimoji="1" lang="en-US" altLang="ja-JP" dirty="0" err="1"/>
                        <a:t>docx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書類データ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Microsoft Word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093046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 err="1"/>
                        <a:t>xls</a:t>
                      </a:r>
                      <a:r>
                        <a:rPr kumimoji="1" lang="en-US" altLang="ja-JP" dirty="0"/>
                        <a:t>, </a:t>
                      </a:r>
                      <a:r>
                        <a:rPr kumimoji="1" lang="en-US" altLang="ja-JP" dirty="0" err="1"/>
                        <a:t>xlsx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表計算データ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Microsoft Excel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5951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ppt, </a:t>
                      </a:r>
                      <a:r>
                        <a:rPr kumimoji="1" lang="en-US" altLang="ja-JP" dirty="0" err="1"/>
                        <a:t>pptx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発表資料データ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Microsoft PowerPoint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35182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bmp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画素データ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839205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jpeg, jpg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不可逆圧縮画像データ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5298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gif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軽量の画像データ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1363278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 err="1"/>
                        <a:t>png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可逆圧縮画像データ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画像表示ソフト全般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146398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mpeg, mpg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動画データ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映像表示ソフト全般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831111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dirty="0"/>
                        <a:t>exe, app</a:t>
                      </a:r>
                      <a:endParaRPr kumimoji="1" lang="ja-JP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実行ファイル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dirty="0"/>
                        <a:t>ソフト本体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95101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66027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6951BAA-04A6-4F8E-96AE-17DC1E0DA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ファイルを編集</a:t>
            </a:r>
            <a:endParaRPr kumimoji="1" lang="en-US" altLang="ja-JP"/>
          </a:p>
          <a:p>
            <a:pPr lvl="1"/>
            <a:r>
              <a:rPr lang="en-US" altLang="ja-JP"/>
              <a:t>literacy1-02</a:t>
            </a:r>
            <a:r>
              <a:rPr lang="ja-JP" altLang="en-US"/>
              <a:t>の下にある</a:t>
            </a:r>
            <a:r>
              <a:rPr lang="en-US" altLang="ja-JP"/>
              <a:t>test.txt</a:t>
            </a:r>
            <a:r>
              <a:rPr lang="ja-JP" altLang="en-US"/>
              <a:t>を編集</a:t>
            </a:r>
            <a:endParaRPr lang="en-US" altLang="ja-JP"/>
          </a:p>
          <a:p>
            <a:endParaRPr kumimoji="1" lang="en-US" altLang="ja-JP"/>
          </a:p>
          <a:p>
            <a:r>
              <a:rPr lang="ja-JP" altLang="en-US"/>
              <a:t>保存</a:t>
            </a:r>
            <a:endParaRPr lang="en-US" altLang="ja-JP"/>
          </a:p>
          <a:p>
            <a:pPr lvl="1"/>
            <a:r>
              <a:rPr kumimoji="1" lang="ja-JP" altLang="en-US"/>
              <a:t>ファイル→名前を付けて保存→</a:t>
            </a:r>
            <a:r>
              <a:rPr kumimoji="1" lang="en-US" altLang="ja-JP"/>
              <a:t>test2</a:t>
            </a:r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B35B39D-79EC-475E-8127-50B002337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A260999-5467-4443-950E-760D1A21C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B6765CC1-7C93-4EFB-B8B8-C0319570B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演習：ファイルの編集と保存</a:t>
            </a:r>
          </a:p>
        </p:txBody>
      </p:sp>
    </p:spTree>
    <p:extLst>
      <p:ext uri="{BB962C8B-B14F-4D97-AF65-F5344CB8AC3E}">
        <p14:creationId xmlns:p14="http://schemas.microsoft.com/office/powerpoint/2010/main" val="20814995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C0EB0AF-A15F-4884-A629-C763C848DE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ja-JP" altLang="en-US"/>
              <a:t>基本情報</a:t>
            </a:r>
            <a:endParaRPr lang="en-US" altLang="ja-JP"/>
          </a:p>
          <a:p>
            <a:pPr lvl="1"/>
            <a:r>
              <a:rPr lang="ja-JP" altLang="en-US"/>
              <a:t>ファイルの種類：拡張子から見たファイルの種類</a:t>
            </a:r>
            <a:endParaRPr lang="en-US" altLang="ja-JP"/>
          </a:p>
          <a:p>
            <a:pPr lvl="1"/>
            <a:r>
              <a:rPr lang="ja-JP" altLang="en-US"/>
              <a:t>プログラム：対応付けされたプログラム</a:t>
            </a:r>
            <a:endParaRPr lang="en-US" altLang="ja-JP"/>
          </a:p>
          <a:p>
            <a:r>
              <a:rPr lang="ja-JP" altLang="en-US"/>
              <a:t>システム情報</a:t>
            </a:r>
            <a:endParaRPr lang="en-US" altLang="ja-JP"/>
          </a:p>
          <a:p>
            <a:pPr lvl="1"/>
            <a:r>
              <a:rPr lang="ja-JP" altLang="en-US"/>
              <a:t>場所：ファイルの保存場所</a:t>
            </a:r>
            <a:endParaRPr lang="en-US" altLang="ja-JP"/>
          </a:p>
          <a:p>
            <a:pPr lvl="1"/>
            <a:r>
              <a:rPr lang="ja-JP" altLang="en-US"/>
              <a:t>サイズ：ファイルのサイズ</a:t>
            </a:r>
            <a:endParaRPr lang="en-US" altLang="ja-JP"/>
          </a:p>
          <a:p>
            <a:pPr lvl="1"/>
            <a:r>
              <a:rPr lang="ja-JP" altLang="en-US"/>
              <a:t>ディスク上のサイズ：システムが簡略化後のサイズ</a:t>
            </a:r>
            <a:endParaRPr lang="en-US" altLang="ja-JP"/>
          </a:p>
          <a:p>
            <a:r>
              <a:rPr lang="ja-JP" altLang="en-US"/>
              <a:t>作成情報</a:t>
            </a:r>
            <a:endParaRPr lang="en-US" altLang="ja-JP"/>
          </a:p>
          <a:p>
            <a:pPr lvl="1"/>
            <a:r>
              <a:rPr lang="ja-JP" altLang="en-US"/>
              <a:t>作成日時</a:t>
            </a:r>
            <a:endParaRPr lang="en-US" altLang="ja-JP"/>
          </a:p>
          <a:p>
            <a:pPr lvl="1"/>
            <a:r>
              <a:rPr lang="ja-JP" altLang="en-US"/>
              <a:t>更新日時</a:t>
            </a:r>
            <a:endParaRPr lang="en-US" altLang="ja-JP"/>
          </a:p>
          <a:p>
            <a:pPr lvl="1"/>
            <a:r>
              <a:rPr lang="ja-JP" altLang="en-US"/>
              <a:t>アクセス日時</a:t>
            </a:r>
            <a:endParaRPr lang="en-US" altLang="ja-JP"/>
          </a:p>
          <a:p>
            <a:r>
              <a:rPr lang="ja-JP" altLang="en-US"/>
              <a:t>その他</a:t>
            </a:r>
            <a:endParaRPr lang="en-US" altLang="ja-JP"/>
          </a:p>
          <a:p>
            <a:pPr lvl="1"/>
            <a:r>
              <a:rPr lang="ja-JP" altLang="en-US"/>
              <a:t>書き込み防止、隠しファイルなど</a:t>
            </a:r>
            <a:endParaRPr lang="en-US" altLang="ja-JP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2A497A3-B28A-4EB4-9CB1-E4064DF94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DC2FED7-8B85-488D-B8CD-E56997800A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7D0D5C2-3FD8-4039-A0F3-E5ABA73AE5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フォルダが持つ情報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968269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D4AA8324-CD13-48F8-9914-9ABCF5FDD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218492-C3E6-43D6-9859-A41F672A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CFC7B4B6-4E86-4C3D-A7CF-0706D6C4F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演習：ファイル情報を見よう</a:t>
            </a:r>
          </a:p>
        </p:txBody>
      </p:sp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8D263436-6D42-4041-913C-04291463213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678" y="1798667"/>
            <a:ext cx="3141186" cy="4327525"/>
          </a:xfrm>
          <a:prstGeom prst="rect">
            <a:avLst/>
          </a:prstGeom>
        </p:spPr>
      </p:pic>
      <p:sp>
        <p:nvSpPr>
          <p:cNvPr id="8" name="コンテンツ プレースホルダー 1">
            <a:extLst>
              <a:ext uri="{FF2B5EF4-FFF2-40B4-BE49-F238E27FC236}">
                <a16:creationId xmlns:a16="http://schemas.microsoft.com/office/drawing/2014/main" id="{8F711DDF-1C64-47F5-92FF-CC3C5AB5EF1D}"/>
              </a:ext>
            </a:extLst>
          </p:cNvPr>
          <p:cNvSpPr txBox="1">
            <a:spLocks/>
          </p:cNvSpPr>
          <p:nvPr/>
        </p:nvSpPr>
        <p:spPr>
          <a:xfrm>
            <a:off x="699247" y="1798667"/>
            <a:ext cx="7745505" cy="43274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情報表示</a:t>
            </a:r>
            <a:endParaRPr lang="en-US" altLang="ja-JP"/>
          </a:p>
          <a:p>
            <a:pPr lvl="1"/>
            <a:r>
              <a:rPr lang="en-US" altLang="ja-JP"/>
              <a:t>test2.txt</a:t>
            </a:r>
            <a:r>
              <a:rPr lang="ja-JP" altLang="en-US"/>
              <a:t>を右クリック</a:t>
            </a:r>
            <a:endParaRPr lang="en-US" altLang="ja-JP"/>
          </a:p>
          <a:p>
            <a:pPr lvl="1"/>
            <a:r>
              <a:rPr lang="ja-JP" altLang="en-US"/>
              <a:t>プロパティから情報を見る</a:t>
            </a:r>
            <a:endParaRPr lang="en-US" altLang="ja-JP"/>
          </a:p>
          <a:p>
            <a:pPr lvl="1"/>
            <a:r>
              <a:rPr lang="ja-JP" altLang="en-US"/>
              <a:t>隠しファイルにする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隠しファイルの表示</a:t>
            </a:r>
            <a:r>
              <a:rPr lang="en-US" altLang="ja-JP"/>
              <a:t>/</a:t>
            </a:r>
            <a:r>
              <a:rPr lang="ja-JP" altLang="en-US"/>
              <a:t>非表示</a:t>
            </a:r>
            <a:endParaRPr lang="en-US" altLang="ja-JP"/>
          </a:p>
          <a:p>
            <a:pPr lvl="1"/>
            <a:r>
              <a:rPr lang="ja-JP" altLang="en-US"/>
              <a:t>システム検索→隠しファイル</a:t>
            </a:r>
            <a:endParaRPr lang="en-US" altLang="ja-JP"/>
          </a:p>
          <a:p>
            <a:pPr lvl="1"/>
            <a:r>
              <a:rPr lang="ja-JP" altLang="en-US"/>
              <a:t>隠しファイルを表示に</a:t>
            </a:r>
            <a:endParaRPr lang="en-US" altLang="ja-JP"/>
          </a:p>
          <a:p>
            <a:pPr lvl="1"/>
            <a:r>
              <a:rPr lang="en-US" altLang="ja-JP"/>
              <a:t>text2.txt</a:t>
            </a:r>
            <a:r>
              <a:rPr lang="ja-JP" altLang="en-US"/>
              <a:t>を削除</a:t>
            </a:r>
            <a:endParaRPr lang="en-US" altLang="ja-JP"/>
          </a:p>
          <a:p>
            <a:pPr lvl="1"/>
            <a:r>
              <a:rPr lang="ja-JP" altLang="en-US"/>
              <a:t>隠しファイルを非表示に</a:t>
            </a:r>
          </a:p>
        </p:txBody>
      </p:sp>
    </p:spTree>
    <p:extLst>
      <p:ext uri="{BB962C8B-B14F-4D97-AF65-F5344CB8AC3E}">
        <p14:creationId xmlns:p14="http://schemas.microsoft.com/office/powerpoint/2010/main" val="27174886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D479F0F-CEE3-40D6-A488-3FCEEF2C08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記憶装置上のデータの量</a:t>
            </a:r>
            <a:endParaRPr lang="en-US" altLang="ja-JP"/>
          </a:p>
          <a:p>
            <a:pPr lvl="1"/>
            <a:r>
              <a:rPr lang="ja-JP" altLang="en-US"/>
              <a:t>２進数１桁＝１ビット（</a:t>
            </a:r>
            <a:r>
              <a:rPr lang="en-US" altLang="ja-JP"/>
              <a:t>bit</a:t>
            </a:r>
            <a:r>
              <a:rPr lang="ja-JP" altLang="en-US"/>
              <a:t>、</a:t>
            </a:r>
            <a:r>
              <a:rPr lang="en-US" altLang="ja-JP"/>
              <a:t>b</a:t>
            </a:r>
            <a:r>
              <a:rPr lang="ja-JP" altLang="en-US"/>
              <a:t>）</a:t>
            </a:r>
            <a:endParaRPr lang="en-US" altLang="ja-JP"/>
          </a:p>
          <a:p>
            <a:pPr lvl="1"/>
            <a:r>
              <a:rPr lang="ja-JP" altLang="en-US"/>
              <a:t>２進数８桁＝１バイト（</a:t>
            </a:r>
            <a:r>
              <a:rPr lang="en-US" altLang="ja-JP"/>
              <a:t>Byte</a:t>
            </a:r>
            <a:r>
              <a:rPr lang="ja-JP" altLang="en-US"/>
              <a:t>、</a:t>
            </a:r>
            <a:r>
              <a:rPr lang="en-US" altLang="ja-JP"/>
              <a:t>B</a:t>
            </a:r>
            <a:r>
              <a:rPr lang="ja-JP" altLang="en-US"/>
              <a:t>）</a:t>
            </a:r>
            <a:endParaRPr lang="en-US" altLang="ja-JP"/>
          </a:p>
          <a:p>
            <a:pPr lvl="1"/>
            <a:endParaRPr lang="en-US" altLang="ja-JP"/>
          </a:p>
          <a:p>
            <a:r>
              <a:rPr lang="ja-JP" altLang="en-US"/>
              <a:t>情報量が多いほどサイズも大きい！</a:t>
            </a:r>
            <a:endParaRPr lang="en-US" altLang="ja-JP"/>
          </a:p>
          <a:p>
            <a:pPr lvl="1"/>
            <a:r>
              <a:rPr lang="ja-JP" altLang="en-US"/>
              <a:t>動画</a:t>
            </a:r>
            <a:endParaRPr lang="en-US" altLang="ja-JP"/>
          </a:p>
          <a:p>
            <a:pPr lvl="1"/>
            <a:r>
              <a:rPr lang="ja-JP" altLang="en-US"/>
              <a:t>写真、音声</a:t>
            </a:r>
            <a:endParaRPr lang="en-US" altLang="ja-JP"/>
          </a:p>
          <a:p>
            <a:pPr lvl="1"/>
            <a:r>
              <a:rPr lang="ja-JP" altLang="en-US"/>
              <a:t>テキスト</a:t>
            </a:r>
          </a:p>
          <a:p>
            <a:endParaRPr lang="ja-JP" altLang="en-US"/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7DA9960-9EF4-4143-9334-ECDA50BA74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CAD159B-1354-4CFE-9669-B33147F03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17AD86BE-ECFD-4788-A8EF-2373F1498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データのサイズ</a:t>
            </a:r>
          </a:p>
        </p:txBody>
      </p:sp>
      <p:sp>
        <p:nvSpPr>
          <p:cNvPr id="6" name="上下矢印 6">
            <a:extLst>
              <a:ext uri="{FF2B5EF4-FFF2-40B4-BE49-F238E27FC236}">
                <a16:creationId xmlns:a16="http://schemas.microsoft.com/office/drawing/2014/main" id="{4C7549E6-96BD-4ACB-855D-F665B330EE30}"/>
              </a:ext>
            </a:extLst>
          </p:cNvPr>
          <p:cNvSpPr/>
          <p:nvPr/>
        </p:nvSpPr>
        <p:spPr>
          <a:xfrm>
            <a:off x="3339084" y="3862402"/>
            <a:ext cx="484632" cy="1216152"/>
          </a:xfrm>
          <a:prstGeom prst="upDownArrow">
            <a:avLst/>
          </a:prstGeom>
          <a:gradFill flip="none" rotWithShape="1">
            <a:gsLst>
              <a:gs pos="0">
                <a:srgbClr val="873624">
                  <a:lumMod val="5000"/>
                  <a:lumOff val="95000"/>
                </a:srgbClr>
              </a:gs>
              <a:gs pos="74000">
                <a:srgbClr val="873624">
                  <a:lumMod val="45000"/>
                  <a:lumOff val="55000"/>
                </a:srgbClr>
              </a:gs>
              <a:gs pos="83000">
                <a:srgbClr val="873624">
                  <a:lumMod val="45000"/>
                  <a:lumOff val="55000"/>
                </a:srgbClr>
              </a:gs>
              <a:gs pos="100000">
                <a:srgbClr val="873624">
                  <a:lumMod val="30000"/>
                  <a:lumOff val="70000"/>
                </a:srgbClr>
              </a:gs>
            </a:gsLst>
            <a:lin ang="16200000" scaled="1"/>
            <a:tileRect/>
          </a:gra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ja-JP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1CD049C-DF68-432F-9401-E1B4B17AAC31}"/>
              </a:ext>
            </a:extLst>
          </p:cNvPr>
          <p:cNvSpPr txBox="1"/>
          <p:nvPr/>
        </p:nvSpPr>
        <p:spPr>
          <a:xfrm>
            <a:off x="3792208" y="386240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大きい</a:t>
            </a: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4C66BBDD-AA44-408E-8FEA-3B028328A004}"/>
              </a:ext>
            </a:extLst>
          </p:cNvPr>
          <p:cNvSpPr txBox="1"/>
          <p:nvPr/>
        </p:nvSpPr>
        <p:spPr>
          <a:xfrm>
            <a:off x="3823716" y="471441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小さい</a:t>
            </a:r>
          </a:p>
        </p:txBody>
      </p:sp>
    </p:spTree>
    <p:extLst>
      <p:ext uri="{BB962C8B-B14F-4D97-AF65-F5344CB8AC3E}">
        <p14:creationId xmlns:p14="http://schemas.microsoft.com/office/powerpoint/2010/main" val="35778921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0D9C686-4731-4E9D-80BB-6A1FD3F5D8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フォルダは階層構造になっている</a:t>
            </a:r>
            <a:endParaRPr lang="en-US" altLang="ja-JP"/>
          </a:p>
          <a:p>
            <a:pPr lvl="1"/>
            <a:r>
              <a:rPr lang="ja-JP" altLang="en-US"/>
              <a:t>ルートフォルダ：頂点</a:t>
            </a:r>
            <a:endParaRPr lang="en-US" altLang="ja-JP"/>
          </a:p>
          <a:p>
            <a:pPr lvl="1"/>
            <a:r>
              <a:rPr lang="ja-JP" altLang="en-US"/>
              <a:t>ホームフォルダ：各ユーザの作業用フォルダ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8552A8D-BFE3-458D-B0F8-06181B985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35C8560-D4A4-4F51-8941-4F8C5A190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ED46EBF-7BA6-4FCC-AB66-140FD7C59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フォルダの構造</a:t>
            </a:r>
            <a:endParaRPr kumimoji="1" lang="ja-JP" altLang="en-US"/>
          </a:p>
        </p:txBody>
      </p:sp>
      <p:pic>
        <p:nvPicPr>
          <p:cNvPr id="6" name="Picture 2" descr="http://yamadastationery.jp/img/product/10000845_20140208140547_image_450_src.jpg">
            <a:extLst>
              <a:ext uri="{FF2B5EF4-FFF2-40B4-BE49-F238E27FC236}">
                <a16:creationId xmlns:a16="http://schemas.microsoft.com/office/drawing/2014/main" id="{09E569B0-16A7-4553-B503-BF0C40105E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551" y="3183379"/>
            <a:ext cx="3674141" cy="2857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D78855F9-EB3C-4959-A365-F569749AEF54}"/>
              </a:ext>
            </a:extLst>
          </p:cNvPr>
          <p:cNvSpPr txBox="1"/>
          <p:nvPr/>
        </p:nvSpPr>
        <p:spPr>
          <a:xfrm>
            <a:off x="3191886" y="6120838"/>
            <a:ext cx="27494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000" dirty="0"/>
              <a:t>フォルダは入れ子状態</a:t>
            </a:r>
          </a:p>
        </p:txBody>
      </p:sp>
    </p:spTree>
    <p:extLst>
      <p:ext uri="{BB962C8B-B14F-4D97-AF65-F5344CB8AC3E}">
        <p14:creationId xmlns:p14="http://schemas.microsoft.com/office/powerpoint/2010/main" val="2201224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677D37D-4782-4B46-961F-55F375D68E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ファイル</a:t>
            </a:r>
            <a:r>
              <a:rPr lang="en-US" altLang="ja-JP"/>
              <a:t>/</a:t>
            </a:r>
            <a:r>
              <a:rPr lang="ja-JP" altLang="en-US"/>
              <a:t>フォルダの位置を示すもの</a:t>
            </a:r>
            <a:endParaRPr lang="en-US" altLang="ja-JP"/>
          </a:p>
          <a:p>
            <a:r>
              <a:rPr lang="ja-JP" altLang="en-US"/>
              <a:t>スラッシュでフォルダを表現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4CC93AF-EB2F-43D5-969C-B12F7C876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CDD9ABA-E272-4A37-82A0-7A1934BEBD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7F84D29-5E20-43CE-8D34-426C097360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053A2CF0-5A1C-45F9-AA80-2A187837B453}"/>
              </a:ext>
            </a:extLst>
          </p:cNvPr>
          <p:cNvSpPr txBox="1"/>
          <p:nvPr/>
        </p:nvSpPr>
        <p:spPr>
          <a:xfrm>
            <a:off x="1402702" y="3949640"/>
            <a:ext cx="63385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/user/</a:t>
            </a:r>
            <a:r>
              <a:rPr lang="en-US" altLang="ja-JP" sz="2800" dirty="0" err="1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shibata</a:t>
            </a:r>
            <a:r>
              <a:rPr lang="en-US" altLang="ja-JP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/download/</a:t>
            </a:r>
            <a:r>
              <a:rPr lang="ja-JP" altLang="en-US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アニメ</a:t>
            </a:r>
            <a:r>
              <a:rPr lang="en-US" altLang="ja-JP" sz="2800" dirty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.mp4</a:t>
            </a:r>
            <a:endParaRPr lang="ja-JP" altLang="en-US" sz="2800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7" name="角丸四角形吹き出し 7">
            <a:extLst>
              <a:ext uri="{FF2B5EF4-FFF2-40B4-BE49-F238E27FC236}">
                <a16:creationId xmlns:a16="http://schemas.microsoft.com/office/drawing/2014/main" id="{5500BC66-154F-4A08-B7C2-1D4E5B4B1665}"/>
              </a:ext>
            </a:extLst>
          </p:cNvPr>
          <p:cNvSpPr/>
          <p:nvPr/>
        </p:nvSpPr>
        <p:spPr>
          <a:xfrm>
            <a:off x="578742" y="5001812"/>
            <a:ext cx="2066109" cy="612648"/>
          </a:xfrm>
          <a:prstGeom prst="wedgeRoundRectCallout">
            <a:avLst>
              <a:gd name="adj1" fmla="val 19720"/>
              <a:gd name="adj2" fmla="val -129398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user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フォルダの中</a:t>
            </a:r>
          </a:p>
        </p:txBody>
      </p:sp>
      <p:sp>
        <p:nvSpPr>
          <p:cNvPr id="8" name="角丸四角形吹き出し 8">
            <a:extLst>
              <a:ext uri="{FF2B5EF4-FFF2-40B4-BE49-F238E27FC236}">
                <a16:creationId xmlns:a16="http://schemas.microsoft.com/office/drawing/2014/main" id="{978C6ECD-35D9-48A9-8EE4-EF4F085FD63F}"/>
              </a:ext>
            </a:extLst>
          </p:cNvPr>
          <p:cNvSpPr/>
          <p:nvPr/>
        </p:nvSpPr>
        <p:spPr>
          <a:xfrm>
            <a:off x="2499357" y="3189592"/>
            <a:ext cx="2325189" cy="612648"/>
          </a:xfrm>
          <a:prstGeom prst="wedgeRoundRectCallout">
            <a:avLst>
              <a:gd name="adj1" fmla="val -22920"/>
              <a:gd name="adj2" fmla="val 90218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ホームフォルダの中</a:t>
            </a:r>
          </a:p>
        </p:txBody>
      </p:sp>
      <p:sp>
        <p:nvSpPr>
          <p:cNvPr id="9" name="角丸四角形吹き出し 9">
            <a:extLst>
              <a:ext uri="{FF2B5EF4-FFF2-40B4-BE49-F238E27FC236}">
                <a16:creationId xmlns:a16="http://schemas.microsoft.com/office/drawing/2014/main" id="{FC95427C-1B06-48F9-B60C-295B56A43BC6}"/>
              </a:ext>
            </a:extLst>
          </p:cNvPr>
          <p:cNvSpPr/>
          <p:nvPr/>
        </p:nvSpPr>
        <p:spPr>
          <a:xfrm>
            <a:off x="3068464" y="4967878"/>
            <a:ext cx="2552639" cy="612648"/>
          </a:xfrm>
          <a:prstGeom prst="wedgeRoundRectCallout">
            <a:avLst>
              <a:gd name="adj1" fmla="val 17096"/>
              <a:gd name="adj2" fmla="val -120870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download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フォルダの中</a:t>
            </a:r>
          </a:p>
        </p:txBody>
      </p:sp>
      <p:sp>
        <p:nvSpPr>
          <p:cNvPr id="10" name="角丸四角形吹き出し 10">
            <a:extLst>
              <a:ext uri="{FF2B5EF4-FFF2-40B4-BE49-F238E27FC236}">
                <a16:creationId xmlns:a16="http://schemas.microsoft.com/office/drawing/2014/main" id="{AD699052-E786-4276-AF14-551B4DE9C719}"/>
              </a:ext>
            </a:extLst>
          </p:cNvPr>
          <p:cNvSpPr/>
          <p:nvPr/>
        </p:nvSpPr>
        <p:spPr>
          <a:xfrm>
            <a:off x="5803110" y="3087413"/>
            <a:ext cx="2424952" cy="612648"/>
          </a:xfrm>
          <a:prstGeom prst="wedgeRoundRectCallout">
            <a:avLst>
              <a:gd name="adj1" fmla="val -23331"/>
              <a:gd name="adj2" fmla="val 92351"/>
              <a:gd name="adj3" fmla="val 16667"/>
            </a:avLst>
          </a:prstGeom>
          <a:solidFill>
            <a:srgbClr val="D0BE40">
              <a:lumMod val="40000"/>
              <a:lumOff val="6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ファイル名：アニメ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角丸四角形吹き出し 11">
            <a:extLst>
              <a:ext uri="{FF2B5EF4-FFF2-40B4-BE49-F238E27FC236}">
                <a16:creationId xmlns:a16="http://schemas.microsoft.com/office/drawing/2014/main" id="{A738D914-A205-488C-92E2-F5755755E170}"/>
              </a:ext>
            </a:extLst>
          </p:cNvPr>
          <p:cNvSpPr/>
          <p:nvPr/>
        </p:nvSpPr>
        <p:spPr>
          <a:xfrm>
            <a:off x="6882973" y="4871318"/>
            <a:ext cx="1783080" cy="612648"/>
          </a:xfrm>
          <a:prstGeom prst="wedgeRoundRectCallout">
            <a:avLst>
              <a:gd name="adj1" fmla="val -33027"/>
              <a:gd name="adj2" fmla="val -97414"/>
              <a:gd name="adj3" fmla="val 16667"/>
            </a:avLst>
          </a:prstGeom>
          <a:solidFill>
            <a:srgbClr val="D0BE40">
              <a:lumMod val="40000"/>
              <a:lumOff val="6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拡張子：動画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2" name="角丸四角形吹き出し 12">
            <a:extLst>
              <a:ext uri="{FF2B5EF4-FFF2-40B4-BE49-F238E27FC236}">
                <a16:creationId xmlns:a16="http://schemas.microsoft.com/office/drawing/2014/main" id="{C0637395-4428-49CA-BE1D-ED5061749145}"/>
              </a:ext>
            </a:extLst>
          </p:cNvPr>
          <p:cNvSpPr/>
          <p:nvPr/>
        </p:nvSpPr>
        <p:spPr>
          <a:xfrm>
            <a:off x="515142" y="3238366"/>
            <a:ext cx="1096655" cy="612648"/>
          </a:xfrm>
          <a:prstGeom prst="wedgeRoundRectCallout">
            <a:avLst>
              <a:gd name="adj1" fmla="val 44976"/>
              <a:gd name="adj2" fmla="val 81689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ルート</a:t>
            </a:r>
          </a:p>
        </p:txBody>
      </p:sp>
    </p:spTree>
    <p:extLst>
      <p:ext uri="{BB962C8B-B14F-4D97-AF65-F5344CB8AC3E}">
        <p14:creationId xmlns:p14="http://schemas.microsoft.com/office/powerpoint/2010/main" val="30156924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0D254A5-ABFE-49B7-8571-29054190B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バックスラッシュ区切り（日本語だと</a:t>
            </a:r>
            <a:r>
              <a:rPr lang="en-US" altLang="ja-JP"/>
              <a:t>\</a:t>
            </a:r>
            <a:r>
              <a:rPr lang="ja-JP" altLang="en-US"/>
              <a:t>区切り）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76CD055-ED11-49CB-B54D-1DD5FAF6D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B060A9-59E9-410C-BB7E-F425216226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2BF6C5D-1F71-4770-8E64-1F2826B74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/>
              <a:t>Windows</a:t>
            </a:r>
            <a:r>
              <a:rPr kumimoji="1" lang="ja-JP" altLang="en-US"/>
              <a:t>の場合のパス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788497E-518C-4074-8F26-680321FF2D38}"/>
              </a:ext>
            </a:extLst>
          </p:cNvPr>
          <p:cNvSpPr txBox="1"/>
          <p:nvPr/>
        </p:nvSpPr>
        <p:spPr>
          <a:xfrm>
            <a:off x="2243561" y="3558992"/>
            <a:ext cx="6699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800">
                <a:solidFill>
                  <a:prstClr val="black"/>
                </a:solidFill>
              </a:rPr>
              <a:t>C:\Users\shiba\Downloads\</a:t>
            </a:r>
            <a:r>
              <a:rPr lang="ja-JP" altLang="en-US" sz="2800">
                <a:solidFill>
                  <a:prstClr val="black"/>
                </a:solidFill>
              </a:rPr>
              <a:t>アニメ</a:t>
            </a:r>
            <a:r>
              <a:rPr lang="en-US" altLang="ja-JP" sz="2800">
                <a:solidFill>
                  <a:prstClr val="black"/>
                </a:solidFill>
              </a:rPr>
              <a:t>.mp4</a:t>
            </a:r>
            <a:endParaRPr lang="ja-JP" altLang="en-US" sz="2800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7" name="角丸四角形吹き出し 7">
            <a:extLst>
              <a:ext uri="{FF2B5EF4-FFF2-40B4-BE49-F238E27FC236}">
                <a16:creationId xmlns:a16="http://schemas.microsoft.com/office/drawing/2014/main" id="{824F0B40-C5A8-4BBB-A96E-982DB07FF894}"/>
              </a:ext>
            </a:extLst>
          </p:cNvPr>
          <p:cNvSpPr/>
          <p:nvPr/>
        </p:nvSpPr>
        <p:spPr>
          <a:xfrm>
            <a:off x="914401" y="4491539"/>
            <a:ext cx="2177006" cy="612648"/>
          </a:xfrm>
          <a:prstGeom prst="wedgeRoundRectCallout">
            <a:avLst>
              <a:gd name="adj1" fmla="val 51907"/>
              <a:gd name="adj2" fmla="val -123583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kern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Users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フォルダ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の中</a:t>
            </a:r>
          </a:p>
        </p:txBody>
      </p:sp>
      <p:sp>
        <p:nvSpPr>
          <p:cNvPr id="8" name="角丸四角形吹き出し 8">
            <a:extLst>
              <a:ext uri="{FF2B5EF4-FFF2-40B4-BE49-F238E27FC236}">
                <a16:creationId xmlns:a16="http://schemas.microsoft.com/office/drawing/2014/main" id="{464B650F-EF76-4D9F-B413-81FECFC793E3}"/>
              </a:ext>
            </a:extLst>
          </p:cNvPr>
          <p:cNvSpPr/>
          <p:nvPr/>
        </p:nvSpPr>
        <p:spPr>
          <a:xfrm>
            <a:off x="3477921" y="2696766"/>
            <a:ext cx="2325189" cy="612648"/>
          </a:xfrm>
          <a:prstGeom prst="wedgeRoundRectCallout">
            <a:avLst>
              <a:gd name="adj1" fmla="val -22920"/>
              <a:gd name="adj2" fmla="val 90218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ホームフォルダの中</a:t>
            </a:r>
          </a:p>
        </p:txBody>
      </p:sp>
      <p:sp>
        <p:nvSpPr>
          <p:cNvPr id="9" name="角丸四角形吹き出し 9">
            <a:extLst>
              <a:ext uri="{FF2B5EF4-FFF2-40B4-BE49-F238E27FC236}">
                <a16:creationId xmlns:a16="http://schemas.microsoft.com/office/drawing/2014/main" id="{39FEACE3-7B88-4641-B4EE-5AC0B06FA003}"/>
              </a:ext>
            </a:extLst>
          </p:cNvPr>
          <p:cNvSpPr/>
          <p:nvPr/>
        </p:nvSpPr>
        <p:spPr>
          <a:xfrm>
            <a:off x="3710870" y="4491539"/>
            <a:ext cx="2552639" cy="612648"/>
          </a:xfrm>
          <a:prstGeom prst="wedgeRoundRectCallout">
            <a:avLst>
              <a:gd name="adj1" fmla="val 17096"/>
              <a:gd name="adj2" fmla="val -120870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kern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D</a:t>
            </a: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ownload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フォルダの中</a:t>
            </a:r>
          </a:p>
        </p:txBody>
      </p:sp>
      <p:sp>
        <p:nvSpPr>
          <p:cNvPr id="10" name="角丸四角形吹き出し 10">
            <a:extLst>
              <a:ext uri="{FF2B5EF4-FFF2-40B4-BE49-F238E27FC236}">
                <a16:creationId xmlns:a16="http://schemas.microsoft.com/office/drawing/2014/main" id="{EF9C5771-A61F-471D-A1D8-36F404D466AA}"/>
              </a:ext>
            </a:extLst>
          </p:cNvPr>
          <p:cNvSpPr/>
          <p:nvPr/>
        </p:nvSpPr>
        <p:spPr>
          <a:xfrm>
            <a:off x="6639264" y="2686360"/>
            <a:ext cx="2424952" cy="612648"/>
          </a:xfrm>
          <a:prstGeom prst="wedgeRoundRectCallout">
            <a:avLst>
              <a:gd name="adj1" fmla="val -23331"/>
              <a:gd name="adj2" fmla="val 92351"/>
              <a:gd name="adj3" fmla="val 16667"/>
            </a:avLst>
          </a:prstGeom>
          <a:solidFill>
            <a:srgbClr val="D0BE40">
              <a:lumMod val="40000"/>
              <a:lumOff val="6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ファイル名：アニメ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1" name="角丸四角形吹き出し 11">
            <a:extLst>
              <a:ext uri="{FF2B5EF4-FFF2-40B4-BE49-F238E27FC236}">
                <a16:creationId xmlns:a16="http://schemas.microsoft.com/office/drawing/2014/main" id="{0F8228C2-C917-4B0E-B316-015F8ED2EB47}"/>
              </a:ext>
            </a:extLst>
          </p:cNvPr>
          <p:cNvSpPr/>
          <p:nvPr/>
        </p:nvSpPr>
        <p:spPr>
          <a:xfrm>
            <a:off x="6882973" y="4443807"/>
            <a:ext cx="1783080" cy="612648"/>
          </a:xfrm>
          <a:prstGeom prst="wedgeRoundRectCallout">
            <a:avLst>
              <a:gd name="adj1" fmla="val 25581"/>
              <a:gd name="adj2" fmla="val -107106"/>
              <a:gd name="adj3" fmla="val 16667"/>
            </a:avLst>
          </a:prstGeom>
          <a:solidFill>
            <a:srgbClr val="D0BE40">
              <a:lumMod val="40000"/>
              <a:lumOff val="6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拡張子：動画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2" name="角丸四角形吹き出し 12">
            <a:extLst>
              <a:ext uri="{FF2B5EF4-FFF2-40B4-BE49-F238E27FC236}">
                <a16:creationId xmlns:a16="http://schemas.microsoft.com/office/drawing/2014/main" id="{47704879-66A0-49B1-9293-50684AD29F7E}"/>
              </a:ext>
            </a:extLst>
          </p:cNvPr>
          <p:cNvSpPr/>
          <p:nvPr/>
        </p:nvSpPr>
        <p:spPr>
          <a:xfrm>
            <a:off x="808979" y="2753511"/>
            <a:ext cx="1468037" cy="612648"/>
          </a:xfrm>
          <a:prstGeom prst="wedgeRoundRectCallout">
            <a:avLst>
              <a:gd name="adj1" fmla="val 44976"/>
              <a:gd name="adj2" fmla="val 81689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C</a:t>
            </a: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ドライブ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9203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7B0F9185-DBC1-4BFC-8812-59ED618BB2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485"/>
          <a:stretch/>
        </p:blipFill>
        <p:spPr>
          <a:xfrm>
            <a:off x="1082836" y="3429000"/>
            <a:ext cx="7361917" cy="2186841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0282781-AB2F-46A9-BE94-1EB8261E58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76A57B0-3CDD-4BA1-AFD7-51581F4766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7F161BD-328C-48ED-BBF3-094413AC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パスを使った移動</a:t>
            </a:r>
          </a:p>
        </p:txBody>
      </p:sp>
      <p:sp>
        <p:nvSpPr>
          <p:cNvPr id="8" name="角丸四角形吹き出し 19">
            <a:extLst>
              <a:ext uri="{FF2B5EF4-FFF2-40B4-BE49-F238E27FC236}">
                <a16:creationId xmlns:a16="http://schemas.microsoft.com/office/drawing/2014/main" id="{88948956-7120-4052-9131-848A1A739007}"/>
              </a:ext>
            </a:extLst>
          </p:cNvPr>
          <p:cNvSpPr/>
          <p:nvPr/>
        </p:nvSpPr>
        <p:spPr>
          <a:xfrm>
            <a:off x="1082835" y="2376645"/>
            <a:ext cx="3917428" cy="928107"/>
          </a:xfrm>
          <a:prstGeom prst="wedgeRoundRectCallout">
            <a:avLst>
              <a:gd name="adj1" fmla="val 29745"/>
              <a:gd name="adj2" fmla="val 99914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6B0920"/>
                </a:solidFill>
              </a:rPr>
              <a:t>バーに直接入力</a:t>
            </a:r>
            <a:endParaRPr kumimoji="1" lang="en-US" altLang="ja-JP">
              <a:solidFill>
                <a:srgbClr val="6B0920"/>
              </a:solidFill>
            </a:endParaRPr>
          </a:p>
          <a:p>
            <a:pPr algn="ctr"/>
            <a:r>
              <a:rPr kumimoji="1" lang="en-US" altLang="ja-JP">
                <a:solidFill>
                  <a:srgbClr val="6B0920"/>
                </a:solidFill>
              </a:rPr>
              <a:t>C:\Users\</a:t>
            </a:r>
            <a:r>
              <a:rPr kumimoji="1" lang="ja-JP" altLang="en-US">
                <a:solidFill>
                  <a:srgbClr val="6B0920"/>
                </a:solidFill>
              </a:rPr>
              <a:t>ユーザ名</a:t>
            </a:r>
            <a:r>
              <a:rPr kumimoji="1" lang="en-US" altLang="ja-JP">
                <a:solidFill>
                  <a:srgbClr val="6B0920"/>
                </a:solidFill>
              </a:rPr>
              <a:t>\Desktop</a:t>
            </a:r>
            <a:endParaRPr kumimoji="1" lang="ja-JP" altLang="en-US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8317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コンテンツ プレースホルダー 6">
            <a:extLst>
              <a:ext uri="{FF2B5EF4-FFF2-40B4-BE49-F238E27FC236}">
                <a16:creationId xmlns:a16="http://schemas.microsoft.com/office/drawing/2014/main" id="{38D10B01-AA9C-4202-B78F-B85243F0B7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59"/>
          <a:stretch/>
        </p:blipFill>
        <p:spPr>
          <a:xfrm>
            <a:off x="2057856" y="3986694"/>
            <a:ext cx="5028288" cy="2252061"/>
          </a:xfrm>
        </p:spPr>
      </p:pic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EA4372F-4A98-4847-827D-98A40809D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C7FF277-11D6-42CE-9A6C-0A748659D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29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8298BD5B-0FBB-4D2E-9DAF-940776E5C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表示の仕方変更</a:t>
            </a:r>
          </a:p>
        </p:txBody>
      </p:sp>
      <p:sp>
        <p:nvSpPr>
          <p:cNvPr id="8" name="角丸四角形吹き出し 19">
            <a:extLst>
              <a:ext uri="{FF2B5EF4-FFF2-40B4-BE49-F238E27FC236}">
                <a16:creationId xmlns:a16="http://schemas.microsoft.com/office/drawing/2014/main" id="{73E70B8D-82B2-44D8-A192-3AC6565118EC}"/>
              </a:ext>
            </a:extLst>
          </p:cNvPr>
          <p:cNvSpPr/>
          <p:nvPr/>
        </p:nvSpPr>
        <p:spPr>
          <a:xfrm>
            <a:off x="967089" y="2819400"/>
            <a:ext cx="4160496" cy="928107"/>
          </a:xfrm>
          <a:prstGeom prst="wedgeRoundRectCallout">
            <a:avLst>
              <a:gd name="adj1" fmla="val 9653"/>
              <a:gd name="adj2" fmla="val 94925"/>
              <a:gd name="adj3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>
                <a:solidFill>
                  <a:srgbClr val="6B0920"/>
                </a:solidFill>
              </a:rPr>
              <a:t>見た目の変更などは上部メニューで</a:t>
            </a:r>
            <a:endParaRPr kumimoji="1" lang="ja-JP" altLang="en-US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6699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9B11B6D4-8A76-4834-AB60-7649A6271E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前回の復習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E8DDA51E-AECD-4AFB-83EE-81EA6E10E7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34840CF-CC7F-4E31-A2EA-200C31321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4A76496-10E2-4218-AE80-BE383FFAD0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1704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9CAA2D5-76CD-40B7-9EB2-DA6AF5A1B2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ja-JP" altLang="en-US"/>
              <a:t>ドライブ</a:t>
            </a:r>
            <a:endParaRPr kumimoji="1" lang="en-US" altLang="ja-JP"/>
          </a:p>
          <a:p>
            <a:pPr lvl="1"/>
            <a:r>
              <a:rPr kumimoji="1" lang="en-US" altLang="ja-JP"/>
              <a:t>Program Files</a:t>
            </a:r>
            <a:r>
              <a:rPr kumimoji="1" lang="ja-JP" altLang="en-US"/>
              <a:t>：アプリの本体を入れるフォルダ</a:t>
            </a:r>
            <a:endParaRPr kumimoji="1" lang="en-US" altLang="ja-JP"/>
          </a:p>
          <a:p>
            <a:pPr lvl="1"/>
            <a:r>
              <a:rPr lang="en-US" altLang="ja-JP"/>
              <a:t>Windows</a:t>
            </a:r>
            <a:r>
              <a:rPr lang="ja-JP" altLang="en-US"/>
              <a:t>：</a:t>
            </a:r>
            <a:r>
              <a:rPr lang="en-US" altLang="ja-JP"/>
              <a:t>	Windows</a:t>
            </a:r>
            <a:r>
              <a:rPr lang="ja-JP" altLang="en-US"/>
              <a:t>のシステムが使うフォルダ</a:t>
            </a:r>
            <a:endParaRPr lang="en-US" altLang="ja-JP"/>
          </a:p>
          <a:p>
            <a:pPr lvl="1"/>
            <a:r>
              <a:rPr kumimoji="1" lang="en-US" altLang="ja-JP"/>
              <a:t>Users</a:t>
            </a:r>
            <a:r>
              <a:rPr lang="ja-JP" altLang="en-US"/>
              <a:t>：</a:t>
            </a:r>
            <a:r>
              <a:rPr lang="en-US" altLang="ja-JP"/>
              <a:t>		</a:t>
            </a:r>
            <a:r>
              <a:rPr lang="ja-JP" altLang="en-US"/>
              <a:t>ユーザが利用するフォルダ</a:t>
            </a:r>
            <a:endParaRPr lang="en-US" altLang="ja-JP"/>
          </a:p>
          <a:p>
            <a:pPr lvl="2"/>
            <a:r>
              <a:rPr kumimoji="1" lang="en-US" altLang="ja-JP"/>
              <a:t>Public</a:t>
            </a:r>
            <a:r>
              <a:rPr kumimoji="1" lang="ja-JP" altLang="en-US"/>
              <a:t>：</a:t>
            </a:r>
            <a:r>
              <a:rPr lang="ja-JP" altLang="en-US"/>
              <a:t>全ユーザの共通フォルダ</a:t>
            </a:r>
            <a:endParaRPr lang="en-US" altLang="ja-JP"/>
          </a:p>
          <a:p>
            <a:pPr lvl="2"/>
            <a:r>
              <a:rPr lang="ja-JP" altLang="en-US"/>
              <a:t>ユーザ名：個人のフォルダ</a:t>
            </a:r>
            <a:endParaRPr lang="en-US" altLang="ja-JP"/>
          </a:p>
          <a:p>
            <a:pPr lvl="3"/>
            <a:r>
              <a:rPr kumimoji="1" lang="en-US" altLang="ja-JP"/>
              <a:t>AppData</a:t>
            </a:r>
            <a:r>
              <a:rPr kumimoji="1" lang="ja-JP" altLang="en-US"/>
              <a:t>：個人の設定</a:t>
            </a:r>
            <a:r>
              <a:rPr kumimoji="1" lang="en-US" altLang="ja-JP"/>
              <a:t>/</a:t>
            </a:r>
            <a:r>
              <a:rPr kumimoji="1" lang="ja-JP" altLang="en-US"/>
              <a:t>履歴</a:t>
            </a:r>
            <a:r>
              <a:rPr kumimoji="1" lang="en-US" altLang="ja-JP"/>
              <a:t>/</a:t>
            </a:r>
            <a:r>
              <a:rPr kumimoji="1" lang="ja-JP" altLang="en-US"/>
              <a:t>ソフトなどの隠しフォルダ</a:t>
            </a:r>
            <a:endParaRPr kumimoji="1" lang="en-US" altLang="ja-JP"/>
          </a:p>
          <a:p>
            <a:pPr lvl="3"/>
            <a:r>
              <a:rPr kumimoji="1" lang="en-US" altLang="ja-JP"/>
              <a:t>Desktop</a:t>
            </a:r>
            <a:endParaRPr lang="en-US" altLang="ja-JP"/>
          </a:p>
          <a:p>
            <a:pPr lvl="3"/>
            <a:r>
              <a:rPr kumimoji="1" lang="en-US" altLang="ja-JP"/>
              <a:t>Download</a:t>
            </a:r>
          </a:p>
          <a:p>
            <a:pPr lvl="3"/>
            <a:r>
              <a:rPr lang="en-US" altLang="ja-JP"/>
              <a:t>Document</a:t>
            </a:r>
          </a:p>
          <a:p>
            <a:pPr lvl="3"/>
            <a:r>
              <a:rPr kumimoji="1" lang="en-US" altLang="ja-JP"/>
              <a:t>Picture...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5BB7D68-D499-4EB1-B86D-83AC2F4E9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97F5E5A-EFAE-467E-8CC3-08F7741CC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776048C-2D82-4521-B1DD-12159297D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フォルダの種類</a:t>
            </a:r>
          </a:p>
        </p:txBody>
      </p:sp>
    </p:spTree>
    <p:extLst>
      <p:ext uri="{BB962C8B-B14F-4D97-AF65-F5344CB8AC3E}">
        <p14:creationId xmlns:p14="http://schemas.microsoft.com/office/powerpoint/2010/main" val="17727330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F125D99-211F-48D3-85B6-0B89676887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8" y="4371441"/>
            <a:ext cx="7745505" cy="1615376"/>
          </a:xfrm>
        </p:spPr>
        <p:txBody>
          <a:bodyPr>
            <a:normAutofit/>
          </a:bodyPr>
          <a:lstStyle/>
          <a:p>
            <a:r>
              <a:rPr kumimoji="1" lang="ja-JP" altLang="en-US" sz="2000"/>
              <a:t>非推奨</a:t>
            </a:r>
            <a:endParaRPr kumimoji="1" lang="en-US" altLang="ja-JP" sz="2000"/>
          </a:p>
          <a:p>
            <a:pPr lvl="1"/>
            <a:r>
              <a:rPr lang="ja-JP" altLang="en-US" sz="2000"/>
              <a:t>スペース：全角・半角がわかりづらい</a:t>
            </a:r>
          </a:p>
          <a:p>
            <a:pPr lvl="1"/>
            <a:r>
              <a:rPr lang="ja-JP" altLang="en-US" sz="2000"/>
              <a:t>日本語：海外だと非対応</a:t>
            </a:r>
            <a:endParaRPr lang="en-US" altLang="ja-JP" sz="2000"/>
          </a:p>
          <a:p>
            <a:pPr lvl="1"/>
            <a:r>
              <a:rPr lang="ja-JP" altLang="en-US" sz="2000"/>
              <a:t>記号：エラーが出やすい</a:t>
            </a:r>
            <a:endParaRPr lang="en-US" altLang="ja-JP" sz="200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1312F6-7EBF-41D6-B61D-277D54665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B5348F7-AA1F-4FF8-A4EA-3225A8536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33407A3-1387-4B38-A87C-2EA20DF6BF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ファイルの命名規則の例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853631E3-7221-4B28-B9F7-5D6EBA6B0ED8}"/>
              </a:ext>
            </a:extLst>
          </p:cNvPr>
          <p:cNvSpPr txBox="1"/>
          <p:nvPr/>
        </p:nvSpPr>
        <p:spPr>
          <a:xfrm>
            <a:off x="1351638" y="2861448"/>
            <a:ext cx="64299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20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20190418_lecture02-exercises04.txt</a:t>
            </a:r>
            <a:endParaRPr lang="ja-JP" altLang="en-US" sz="3200" dirty="0">
              <a:solidFill>
                <a:prstClr val="black"/>
              </a:solidFill>
              <a:latin typeface="Book Antiqua"/>
              <a:ea typeface="HGS明朝E" panose="02020900000000000000" pitchFamily="18" charset="-128"/>
            </a:endParaRPr>
          </a:p>
        </p:txBody>
      </p:sp>
      <p:sp>
        <p:nvSpPr>
          <p:cNvPr id="7" name="角丸四角形吹き出し 12">
            <a:extLst>
              <a:ext uri="{FF2B5EF4-FFF2-40B4-BE49-F238E27FC236}">
                <a16:creationId xmlns:a16="http://schemas.microsoft.com/office/drawing/2014/main" id="{959376F2-76FD-4D91-B31D-898F666E8BF0}"/>
              </a:ext>
            </a:extLst>
          </p:cNvPr>
          <p:cNvSpPr/>
          <p:nvPr/>
        </p:nvSpPr>
        <p:spPr>
          <a:xfrm>
            <a:off x="617619" y="1987620"/>
            <a:ext cx="1468037" cy="612648"/>
          </a:xfrm>
          <a:prstGeom prst="wedgeRoundRectCallout">
            <a:avLst>
              <a:gd name="adj1" fmla="val 44976"/>
              <a:gd name="adj2" fmla="val 81689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日付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8" name="角丸四角形吹き出し 12">
            <a:extLst>
              <a:ext uri="{FF2B5EF4-FFF2-40B4-BE49-F238E27FC236}">
                <a16:creationId xmlns:a16="http://schemas.microsoft.com/office/drawing/2014/main" id="{10265783-23B0-444B-A3FB-68125D02F2C3}"/>
              </a:ext>
            </a:extLst>
          </p:cNvPr>
          <p:cNvSpPr/>
          <p:nvPr/>
        </p:nvSpPr>
        <p:spPr>
          <a:xfrm>
            <a:off x="2822768" y="3707403"/>
            <a:ext cx="1468037" cy="612648"/>
          </a:xfrm>
          <a:prstGeom prst="wedgeRoundRectCallout">
            <a:avLst>
              <a:gd name="adj1" fmla="val 29996"/>
              <a:gd name="adj2" fmla="val -95904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授業名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9" name="角丸四角形吹き出し 12">
            <a:extLst>
              <a:ext uri="{FF2B5EF4-FFF2-40B4-BE49-F238E27FC236}">
                <a16:creationId xmlns:a16="http://schemas.microsoft.com/office/drawing/2014/main" id="{1ED30D82-B8C5-4F4A-846B-723291D923DB}"/>
              </a:ext>
            </a:extLst>
          </p:cNvPr>
          <p:cNvSpPr/>
          <p:nvPr/>
        </p:nvSpPr>
        <p:spPr>
          <a:xfrm>
            <a:off x="5361689" y="2005797"/>
            <a:ext cx="2011384" cy="612648"/>
          </a:xfrm>
          <a:prstGeom prst="wedgeRoundRectCallout">
            <a:avLst>
              <a:gd name="adj1" fmla="val -22371"/>
              <a:gd name="adj2" fmla="val 85468"/>
              <a:gd name="adj3" fmla="val 16667"/>
            </a:avLst>
          </a:prstGeom>
          <a:solidFill>
            <a:srgbClr val="D6862D">
              <a:lumMod val="20000"/>
              <a:lumOff val="80000"/>
            </a:srgbClr>
          </a:solidFill>
          <a:ln w="19050" cap="flat" cmpd="sng" algn="ctr">
            <a:solidFill>
              <a:srgbClr val="972109">
                <a:shade val="75000"/>
                <a:lumMod val="90000"/>
              </a:srgbClr>
            </a:solidFill>
            <a:prstDash val="solid"/>
          </a:ln>
          <a:effectLst/>
        </p:spPr>
        <p:txBody>
          <a:bodyPr wrap="none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ja-JP" altLang="en-US" kern="0">
                <a:solidFill>
                  <a:prstClr val="black"/>
                </a:solidFill>
                <a:latin typeface="Book Antiqua"/>
                <a:ea typeface="HGS明朝E" panose="02020900000000000000" pitchFamily="18" charset="-128"/>
              </a:rPr>
              <a:t>ファイル名＋番号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4165D083-9D6D-4F66-B1DD-946BC10F054F}"/>
              </a:ext>
            </a:extLst>
          </p:cNvPr>
          <p:cNvSpPr/>
          <p:nvPr/>
        </p:nvSpPr>
        <p:spPr>
          <a:xfrm>
            <a:off x="5726069" y="5332094"/>
            <a:ext cx="3046795" cy="83728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>
                <a:solidFill>
                  <a:srgbClr val="6B0920"/>
                </a:solidFill>
              </a:rPr>
              <a:t>わかりやすい</a:t>
            </a:r>
            <a:endParaRPr kumimoji="1" lang="en-US" altLang="ja-JP" sz="240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400">
                <a:solidFill>
                  <a:srgbClr val="6B0920"/>
                </a:solidFill>
              </a:rPr>
              <a:t>名前を付けよう</a:t>
            </a:r>
            <a:endParaRPr kumimoji="1" lang="ja-JP" altLang="en-US" sz="24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18841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7FD99CC-A6F6-4018-AA4A-3C8851340A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大学の授業用にフォルダを整理しよう</a:t>
            </a:r>
            <a:endParaRPr kumimoji="1" lang="en-US" altLang="ja-JP"/>
          </a:p>
          <a:p>
            <a:endParaRPr lang="en-US" altLang="ja-JP"/>
          </a:p>
          <a:p>
            <a:pPr marL="0" indent="0">
              <a:buNone/>
            </a:pPr>
            <a:r>
              <a:rPr kumimoji="1" lang="ja-JP" altLang="en-US"/>
              <a:t>例</a:t>
            </a:r>
            <a:endParaRPr kumimoji="1" lang="en-US" altLang="ja-JP"/>
          </a:p>
          <a:p>
            <a:r>
              <a:rPr kumimoji="1" lang="ja-JP" altLang="en-US"/>
              <a:t>ホームフォルダ</a:t>
            </a:r>
            <a:endParaRPr kumimoji="1" lang="en-US" altLang="ja-JP"/>
          </a:p>
          <a:p>
            <a:pPr lvl="1"/>
            <a:r>
              <a:rPr kumimoji="1" lang="ja-JP" altLang="en-US"/>
              <a:t>ドキュメントフォルダ</a:t>
            </a:r>
            <a:endParaRPr kumimoji="1" lang="en-US" altLang="ja-JP"/>
          </a:p>
          <a:p>
            <a:pPr lvl="2"/>
            <a:r>
              <a:rPr lang="ja-JP" altLang="en-US" sz="2200"/>
              <a:t>授業用フォルダ</a:t>
            </a:r>
            <a:endParaRPr lang="en-US" altLang="ja-JP" sz="2200"/>
          </a:p>
          <a:p>
            <a:pPr lvl="3"/>
            <a:r>
              <a:rPr lang="ja-JP" altLang="en-US" sz="2200"/>
              <a:t>リテラシ</a:t>
            </a:r>
            <a:r>
              <a:rPr lang="en-US" altLang="ja-JP" sz="2200"/>
              <a:t>1</a:t>
            </a:r>
            <a:r>
              <a:rPr lang="ja-JP" altLang="en-US" sz="2200"/>
              <a:t>フォルダ</a:t>
            </a:r>
            <a:endParaRPr lang="en-US" altLang="ja-JP" sz="2200"/>
          </a:p>
          <a:p>
            <a:pPr lvl="4"/>
            <a:r>
              <a:rPr kumimoji="1" lang="en-US" altLang="ja-JP" sz="2200"/>
              <a:t>2</a:t>
            </a:r>
            <a:r>
              <a:rPr kumimoji="1" lang="ja-JP" altLang="en-US" sz="2200"/>
              <a:t>回目フォルダ</a:t>
            </a:r>
            <a:endParaRPr kumimoji="1" lang="en-US" altLang="ja-JP" sz="2200"/>
          </a:p>
          <a:p>
            <a:pPr lvl="5"/>
            <a:r>
              <a:rPr lang="en-US" altLang="ja-JP" sz="2200"/>
              <a:t>test.txt</a:t>
            </a:r>
            <a:r>
              <a:rPr lang="ja-JP" altLang="en-US" sz="2200"/>
              <a:t>ファイル</a:t>
            </a:r>
            <a:endParaRPr lang="en-US" altLang="ja-JP" sz="2200"/>
          </a:p>
          <a:p>
            <a:pPr lvl="5"/>
            <a:r>
              <a:rPr lang="ja-JP" altLang="en-US" sz="2200"/>
              <a:t>その他演習ファイル</a:t>
            </a:r>
            <a:endParaRPr lang="en-US" altLang="ja-JP" sz="2200"/>
          </a:p>
          <a:p>
            <a:pPr lvl="4"/>
            <a:endParaRPr kumimoji="1" lang="en-US" altLang="ja-JP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0BDADEB-A036-4EC9-A0F2-EC0BC7987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77BB6EA-C6DE-49A5-BD7E-5EAF14CA9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F7586DE6-B537-417A-83B0-18A834000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演習：ファイルを整理しよう</a:t>
            </a:r>
          </a:p>
        </p:txBody>
      </p:sp>
    </p:spTree>
    <p:extLst>
      <p:ext uri="{BB962C8B-B14F-4D97-AF65-F5344CB8AC3E}">
        <p14:creationId xmlns:p14="http://schemas.microsoft.com/office/powerpoint/2010/main" val="4075591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E237CF8-1B85-4682-97D4-9F6DFDB538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kumimoji="1" lang="ja-JP" altLang="en-US"/>
              <a:t>ファイルへのリンクを作ること</a:t>
            </a:r>
            <a:endParaRPr kumimoji="1" lang="en-US" altLang="ja-JP"/>
          </a:p>
          <a:p>
            <a:r>
              <a:rPr lang="ja-JP" altLang="en-US"/>
              <a:t>別名エイリアス</a:t>
            </a:r>
            <a:endParaRPr lang="en-US" altLang="ja-JP"/>
          </a:p>
          <a:p>
            <a:endParaRPr kumimoji="1" lang="en-US" altLang="ja-JP"/>
          </a:p>
          <a:p>
            <a:r>
              <a:rPr lang="ja-JP" altLang="en-US"/>
              <a:t>手順</a:t>
            </a:r>
            <a:endParaRPr lang="en-US" altLang="ja-JP"/>
          </a:p>
          <a:p>
            <a:pPr lvl="1"/>
            <a:r>
              <a:rPr kumimoji="1" lang="ja-JP" altLang="en-US"/>
              <a:t>ショートカットを作りたいファイルを右クリック</a:t>
            </a:r>
            <a:endParaRPr kumimoji="1" lang="en-US" altLang="ja-JP"/>
          </a:p>
          <a:p>
            <a:pPr lvl="1"/>
            <a:r>
              <a:rPr kumimoji="1" lang="ja-JP" altLang="en-US"/>
              <a:t>ショートカットの作成</a:t>
            </a:r>
            <a:endParaRPr kumimoji="1" lang="en-US" altLang="ja-JP"/>
          </a:p>
          <a:p>
            <a:pPr lvl="1"/>
            <a:r>
              <a:rPr lang="ja-JP" altLang="en-US"/>
              <a:t>作ったショートカットを任意の場所へ</a:t>
            </a:r>
            <a:endParaRPr lang="en-US" altLang="ja-JP"/>
          </a:p>
          <a:p>
            <a:endParaRPr kumimoji="1" lang="en-US" altLang="ja-JP"/>
          </a:p>
          <a:p>
            <a:r>
              <a:rPr lang="ja-JP" altLang="en-US"/>
              <a:t>利点</a:t>
            </a:r>
            <a:endParaRPr lang="en-US" altLang="ja-JP"/>
          </a:p>
          <a:p>
            <a:pPr lvl="1"/>
            <a:r>
              <a:rPr lang="ja-JP" altLang="en-US"/>
              <a:t>一時的によく使うファイルを</a:t>
            </a:r>
            <a:br>
              <a:rPr lang="en-US" altLang="ja-JP"/>
            </a:br>
            <a:r>
              <a:rPr lang="ja-JP" altLang="en-US"/>
              <a:t>よく使うフォルダに入れられる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A857A1E-58B8-484F-9112-57103CD0C1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0C3C0F5-052A-432D-93C7-928EF1D75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33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714C350-2145-48A5-AFFE-230111AD6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ショートカットを作ろう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90672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85E735E-26EB-4620-A848-CC2205AAF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04611" y="5522954"/>
            <a:ext cx="5940017" cy="958869"/>
          </a:xfrm>
        </p:spPr>
        <p:txBody>
          <a:bodyPr>
            <a:normAutofit/>
          </a:bodyPr>
          <a:lstStyle/>
          <a:p>
            <a:r>
              <a:rPr lang="ja-JP" altLang="en-US" sz="1800"/>
              <a:t>すぐ消える例</a:t>
            </a:r>
            <a:endParaRPr lang="en-US" altLang="ja-JP" sz="1800"/>
          </a:p>
          <a:p>
            <a:pPr lvl="1"/>
            <a:r>
              <a:rPr lang="ja-JP" altLang="en-US" sz="1600"/>
              <a:t>外部のファイル（</a:t>
            </a:r>
            <a:r>
              <a:rPr lang="en-US" altLang="ja-JP" sz="1600"/>
              <a:t>USB</a:t>
            </a:r>
            <a:r>
              <a:rPr lang="ja-JP" altLang="en-US" sz="1600"/>
              <a:t>メモリなど）</a:t>
            </a:r>
            <a:endParaRPr lang="en-US" altLang="ja-JP" sz="1600"/>
          </a:p>
          <a:p>
            <a:pPr lvl="1"/>
            <a:r>
              <a:rPr lang="ja-JP" altLang="en-US" sz="1600"/>
              <a:t>大規模データ（動画など）</a:t>
            </a:r>
            <a:endParaRPr lang="en-US" altLang="ja-JP" sz="1600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32E72F1-8792-49D3-8F34-B71910F301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187AF9B-C96D-4E10-849E-91A704300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6BE28C46-4042-4C75-88EE-CA89A2389D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ゴミ箱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7E431A35-DD20-4BB8-916F-DF56CB9EA391}"/>
              </a:ext>
            </a:extLst>
          </p:cNvPr>
          <p:cNvSpPr/>
          <p:nvPr/>
        </p:nvSpPr>
        <p:spPr>
          <a:xfrm>
            <a:off x="1232871" y="3579679"/>
            <a:ext cx="6667500" cy="1728787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rgbClr val="6B0920"/>
                </a:solidFill>
              </a:rPr>
              <a:t>何かあった時にシステムによって</a:t>
            </a:r>
            <a:endParaRPr kumimoji="1" lang="en-US" altLang="ja-JP" sz="2800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800" b="1">
                <a:solidFill>
                  <a:srgbClr val="6B0920"/>
                </a:solidFill>
              </a:rPr>
              <a:t>勝手に消される候補</a:t>
            </a:r>
            <a:endParaRPr kumimoji="1" lang="en-US" altLang="ja-JP" sz="2800" b="1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800" b="1">
                <a:solidFill>
                  <a:srgbClr val="6B0920"/>
                </a:solidFill>
              </a:rPr>
              <a:t>あまり過信しないように</a:t>
            </a:r>
            <a:endParaRPr kumimoji="1" lang="ja-JP" altLang="en-US" sz="2800" b="1" dirty="0">
              <a:solidFill>
                <a:srgbClr val="6B0920"/>
              </a:solidFill>
            </a:endParaRPr>
          </a:p>
        </p:txBody>
      </p:sp>
      <p:sp>
        <p:nvSpPr>
          <p:cNvPr id="7" name="コンテンツ プレースホルダー 1">
            <a:extLst>
              <a:ext uri="{FF2B5EF4-FFF2-40B4-BE49-F238E27FC236}">
                <a16:creationId xmlns:a16="http://schemas.microsoft.com/office/drawing/2014/main" id="{9F130BCE-E23A-435D-A8F2-42349C8A2BC8}"/>
              </a:ext>
            </a:extLst>
          </p:cNvPr>
          <p:cNvSpPr txBox="1">
            <a:spLocks/>
          </p:cNvSpPr>
          <p:nvPr/>
        </p:nvSpPr>
        <p:spPr>
          <a:xfrm>
            <a:off x="851647" y="1951068"/>
            <a:ext cx="7745505" cy="14796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6576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7724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"/>
              <a:defRPr kumimoji="1" sz="22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36576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20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50876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-32004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"/>
              <a:defRPr kumimoji="1"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14884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6888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892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74320" algn="l" defTabSz="914400" rtl="0" eaLnBrk="1" latinLnBrk="0" hangingPunct="1">
              <a:spcBef>
                <a:spcPts val="400"/>
              </a:spcBef>
              <a:buClr>
                <a:schemeClr val="accent1"/>
              </a:buClr>
              <a:buFont typeface="Wingdings" pitchFamily="2" charset="2"/>
              <a:buChar char=""/>
              <a:defRPr kumimoji="1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ja-JP" altLang="en-US"/>
              <a:t>いらなくなったファイルを入れる</a:t>
            </a:r>
            <a:endParaRPr lang="en-US" altLang="ja-JP"/>
          </a:p>
          <a:p>
            <a:pPr lvl="1"/>
            <a:r>
              <a:rPr lang="ja-JP" altLang="en-US"/>
              <a:t>ドラッグ＆ドロップ、または右クリックで</a:t>
            </a:r>
            <a:endParaRPr lang="en-US" altLang="ja-JP"/>
          </a:p>
          <a:p>
            <a:pPr lvl="1"/>
            <a:r>
              <a:rPr lang="ja-JP" altLang="en-US"/>
              <a:t>フォルダのように過去のファイルを開ける</a:t>
            </a:r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49385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CC0AE4CC-B28A-431A-8C47-CE77233353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パスワード変更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DAA4C4C4-AB28-48DA-A752-074FB91DDA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48FEE04-CFDC-4609-856F-1F1CC53E46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AE45162-E4EF-4C9E-8381-5185AEF00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35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672101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3E4D43A-CBC7-435D-8A37-3C6DC4E5B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1798667"/>
            <a:ext cx="7745505" cy="2090427"/>
          </a:xfrm>
        </p:spPr>
        <p:txBody>
          <a:bodyPr numCol="2"/>
          <a:lstStyle/>
          <a:p>
            <a:r>
              <a:rPr lang="ja-JP" altLang="en-US"/>
              <a:t>ユーザ </a:t>
            </a:r>
            <a:r>
              <a:rPr lang="en-US" altLang="ja-JP"/>
              <a:t>(user)</a:t>
            </a:r>
          </a:p>
          <a:p>
            <a:pPr lvl="1"/>
            <a:r>
              <a:rPr lang="ja-JP" altLang="en-US"/>
              <a:t>利用者、つまり我々のこと</a:t>
            </a:r>
            <a:endParaRPr lang="en-US" altLang="ja-JP"/>
          </a:p>
          <a:p>
            <a:r>
              <a:rPr lang="ja-JP" altLang="en-US"/>
              <a:t>アカウント </a:t>
            </a:r>
            <a:r>
              <a:rPr lang="en-US" altLang="ja-JP"/>
              <a:t>(account)</a:t>
            </a:r>
          </a:p>
          <a:p>
            <a:pPr lvl="1"/>
            <a:r>
              <a:rPr lang="ja-JP" altLang="en-US"/>
              <a:t>口座の意味</a:t>
            </a:r>
            <a:endParaRPr lang="en-US" altLang="ja-JP"/>
          </a:p>
          <a:p>
            <a:r>
              <a:rPr lang="ja-JP" altLang="en-US"/>
              <a:t>パスワード</a:t>
            </a:r>
            <a:endParaRPr lang="en-US" altLang="ja-JP"/>
          </a:p>
          <a:p>
            <a:pPr lvl="1"/>
            <a:r>
              <a:rPr lang="ja-JP" altLang="en-US"/>
              <a:t>アカウントについた錠の鍵</a:t>
            </a:r>
            <a:endParaRPr lang="en-US" altLang="ja-JP"/>
          </a:p>
          <a:p>
            <a:pPr lvl="1"/>
            <a:r>
              <a:rPr lang="ja-JP" altLang="en-US"/>
              <a:t>ユーザのアカウント所有権証明</a:t>
            </a:r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BDEAF12-9DA6-4693-9F3C-D67B700BB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4B19F4E0-5C93-40E9-9D9D-9ED5F0D40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7308F96D-247D-441C-9DD1-7AC122A611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4601BF2-FCA6-45D1-AA31-841CF74808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258" y="3923403"/>
            <a:ext cx="8312727" cy="2312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1251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4876925-6DB7-4DEB-9878-4C72073AA6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東京女子大学　情報処理センター</a:t>
            </a:r>
            <a:endParaRPr lang="en-US" altLang="ja-JP"/>
          </a:p>
          <a:p>
            <a:pPr lvl="1"/>
            <a:r>
              <a:rPr lang="en-US" altLang="ja-JP">
                <a:hlinkClick r:id="rId2"/>
              </a:rPr>
              <a:t>http://www.cis.twcu.ac.jp/cis/index.html</a:t>
            </a:r>
            <a:endParaRPr lang="en-US" altLang="ja-JP"/>
          </a:p>
          <a:p>
            <a:pPr lvl="1"/>
            <a:r>
              <a:rPr lang="ja-JP" altLang="en-US"/>
              <a:t>「パスワード変更」をクリック</a:t>
            </a:r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671240C-2846-4C07-B39B-ED08E91DD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A2566C2-EC1E-4EE6-8812-09046FA23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5A92EBB1-C47E-4BD2-A46B-641D115E90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パスワード変更</a:t>
            </a:r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D664E907-7D6D-4D79-93AE-13256417D11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352" y="3289357"/>
            <a:ext cx="4794505" cy="3532795"/>
          </a:xfrm>
          <a:prstGeom prst="rect">
            <a:avLst/>
          </a:prstGeom>
        </p:spPr>
      </p:pic>
      <p:sp>
        <p:nvSpPr>
          <p:cNvPr id="7" name="円形吹き出し 7">
            <a:extLst>
              <a:ext uri="{FF2B5EF4-FFF2-40B4-BE49-F238E27FC236}">
                <a16:creationId xmlns:a16="http://schemas.microsoft.com/office/drawing/2014/main" id="{B18EEC0C-F268-4323-947D-AB21FEDB9759}"/>
              </a:ext>
            </a:extLst>
          </p:cNvPr>
          <p:cNvSpPr/>
          <p:nvPr/>
        </p:nvSpPr>
        <p:spPr>
          <a:xfrm>
            <a:off x="5870735" y="3793536"/>
            <a:ext cx="3030731" cy="2038981"/>
          </a:xfrm>
          <a:prstGeom prst="wedgeEllipseCallout">
            <a:avLst>
              <a:gd name="adj1" fmla="val -67109"/>
              <a:gd name="adj2" fmla="val 16943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/>
            <a:r>
              <a:rPr kumimoji="1" lang="ja-JP" altLang="en-US" sz="2400" dirty="0"/>
              <a:t>学籍番号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古いパスワード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新しいパスワード</a:t>
            </a:r>
            <a:endParaRPr kumimoji="1" lang="en-US" altLang="ja-JP" sz="2400" dirty="0"/>
          </a:p>
          <a:p>
            <a:pPr algn="ctr"/>
            <a:r>
              <a:rPr kumimoji="1" lang="ja-JP" altLang="en-US" sz="2400" dirty="0"/>
              <a:t>同じもの</a:t>
            </a:r>
            <a:r>
              <a:rPr kumimoji="1" lang="en-US" altLang="ja-JP" sz="2400" dirty="0"/>
              <a:t>(</a:t>
            </a:r>
            <a:r>
              <a:rPr kumimoji="1" lang="ja-JP" altLang="en-US" sz="2400" dirty="0"/>
              <a:t>確認用</a:t>
            </a:r>
            <a:r>
              <a:rPr kumimoji="1" lang="en-US" altLang="ja-JP" sz="2400" dirty="0"/>
              <a:t>)</a:t>
            </a:r>
          </a:p>
          <a:p>
            <a:pPr algn="ctr"/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033471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5">
            <a:extLst>
              <a:ext uri="{FF2B5EF4-FFF2-40B4-BE49-F238E27FC236}">
                <a16:creationId xmlns:a16="http://schemas.microsoft.com/office/drawing/2014/main" id="{4F351F7F-2DC0-4437-8475-C417397749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データのやり取り</a:t>
            </a: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FF6C5D9F-8849-4AF6-B3B0-928119AEDD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B6526F5-1A2A-4D26-B351-5ACC5303E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751EA109-D326-4695-A17A-126DA48A0B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38</a:t>
            </a:fld>
            <a:endParaRPr kumimoji="0"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2169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コンテンツ プレースホルダー 6">
            <a:extLst>
              <a:ext uri="{FF2B5EF4-FFF2-40B4-BE49-F238E27FC236}">
                <a16:creationId xmlns:a16="http://schemas.microsoft.com/office/drawing/2014/main" id="{92D80FCF-ABDA-4AD8-A2D0-927939B4F2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インターネットを使う</a:t>
            </a:r>
            <a:endParaRPr lang="en-US" altLang="ja-JP"/>
          </a:p>
          <a:p>
            <a:pPr lvl="1"/>
            <a:r>
              <a:rPr lang="ja-JP" altLang="en-US"/>
              <a:t>電子メールに添付</a:t>
            </a:r>
            <a:endParaRPr lang="en-US" altLang="ja-JP"/>
          </a:p>
          <a:p>
            <a:pPr lvl="1"/>
            <a:r>
              <a:rPr lang="ja-JP" altLang="en-US"/>
              <a:t>ファイル共有ソフトを使う</a:t>
            </a:r>
            <a:endParaRPr lang="en-US" altLang="ja-JP"/>
          </a:p>
          <a:p>
            <a:pPr lvl="1"/>
            <a:r>
              <a:rPr lang="ja-JP" altLang="en-US"/>
              <a:t>ウェブストレージを使う</a:t>
            </a:r>
            <a:endParaRPr lang="en-US" altLang="ja-JP"/>
          </a:p>
          <a:p>
            <a:pPr lvl="1"/>
            <a:endParaRPr lang="ja-JP" altLang="en-US"/>
          </a:p>
          <a:p>
            <a:r>
              <a:rPr lang="ja-JP" altLang="en-US"/>
              <a:t>別の装置に入れて持ち運ぶ</a:t>
            </a:r>
            <a:endParaRPr lang="en-US" altLang="ja-JP"/>
          </a:p>
          <a:p>
            <a:pPr lvl="1"/>
            <a:r>
              <a:rPr lang="en-US" altLang="ja-JP">
                <a:solidFill>
                  <a:schemeClr val="tx1"/>
                </a:solidFill>
              </a:rPr>
              <a:t>USB</a:t>
            </a:r>
            <a:r>
              <a:rPr lang="ja-JP" altLang="en-US">
                <a:solidFill>
                  <a:schemeClr val="tx1"/>
                </a:solidFill>
              </a:rPr>
              <a:t>メモリ</a:t>
            </a:r>
            <a:endParaRPr lang="en-US" altLang="ja-JP">
              <a:solidFill>
                <a:schemeClr val="tx1"/>
              </a:solidFill>
            </a:endParaRPr>
          </a:p>
          <a:p>
            <a:pPr lvl="1"/>
            <a:r>
              <a:rPr lang="en-US" altLang="ja-JP">
                <a:solidFill>
                  <a:schemeClr val="tx1"/>
                </a:solidFill>
              </a:rPr>
              <a:t>CD/DVD</a:t>
            </a:r>
            <a:r>
              <a:rPr lang="ja-JP" altLang="en-US">
                <a:solidFill>
                  <a:schemeClr val="tx1"/>
                </a:solidFill>
              </a:rPr>
              <a:t>に</a:t>
            </a:r>
            <a:r>
              <a:rPr lang="ja-JP" altLang="en-US"/>
              <a:t>焼く</a:t>
            </a:r>
            <a:endParaRPr lang="en-US" altLang="ja-JP"/>
          </a:p>
          <a:p>
            <a:pPr lvl="1"/>
            <a:r>
              <a:rPr lang="ja-JP" altLang="en-US"/>
              <a:t>スマートフォン等と接続</a:t>
            </a:r>
            <a:endParaRPr lang="en-US" altLang="ja-JP"/>
          </a:p>
          <a:p>
            <a:endParaRPr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291907E-9549-47BF-8B18-AD6C088467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8C21334A-8B60-41FA-9EA7-FE4892B98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39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>
            <a:extLst>
              <a:ext uri="{FF2B5EF4-FFF2-40B4-BE49-F238E27FC236}">
                <a16:creationId xmlns:a16="http://schemas.microsoft.com/office/drawing/2014/main" id="{3DCBD7CA-1502-400F-AF52-C15247988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データのやり取り</a:t>
            </a:r>
          </a:p>
        </p:txBody>
      </p:sp>
    </p:spTree>
    <p:extLst>
      <p:ext uri="{BB962C8B-B14F-4D97-AF65-F5344CB8AC3E}">
        <p14:creationId xmlns:p14="http://schemas.microsoft.com/office/powerpoint/2010/main" val="142331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AF935127-8B10-44CE-8E8A-304C1CA1EC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単位を取ろう</a:t>
            </a:r>
            <a:endParaRPr kumimoji="1" lang="en-US" altLang="ja-JP"/>
          </a:p>
          <a:p>
            <a:pPr lvl="1"/>
            <a:r>
              <a:rPr lang="ja-JP" altLang="en-US"/>
              <a:t>目的に合った単位を取って自分の能力を示す</a:t>
            </a:r>
            <a:endParaRPr lang="en-US" altLang="ja-JP"/>
          </a:p>
          <a:p>
            <a:endParaRPr kumimoji="1" lang="en-US" altLang="ja-JP"/>
          </a:p>
          <a:p>
            <a:r>
              <a:rPr kumimoji="1" lang="ja-JP" altLang="en-US"/>
              <a:t>授業評価</a:t>
            </a:r>
            <a:endParaRPr kumimoji="1" lang="en-US" altLang="ja-JP"/>
          </a:p>
          <a:p>
            <a:pPr lvl="1"/>
            <a:r>
              <a:rPr lang="ja-JP" altLang="en-US" sz="1600"/>
              <a:t>平常点：タイピング：学期中の課題：総合発展課題：学期末試験</a:t>
            </a:r>
            <a:endParaRPr lang="en-US" altLang="ja-JP" sz="1600"/>
          </a:p>
          <a:p>
            <a:pPr lvl="1"/>
            <a:r>
              <a:rPr lang="en-US" altLang="ja-JP"/>
              <a:t>20:10:25:15:30 </a:t>
            </a:r>
          </a:p>
          <a:p>
            <a:endParaRPr kumimoji="1" lang="en-US" altLang="ja-JP"/>
          </a:p>
          <a:p>
            <a:r>
              <a:rPr lang="ja-JP" altLang="en-US"/>
              <a:t>コンピュータの操作</a:t>
            </a:r>
            <a:endParaRPr lang="en-US" altLang="ja-JP"/>
          </a:p>
          <a:p>
            <a:pPr lvl="1"/>
            <a:r>
              <a:rPr kumimoji="1" lang="ja-JP" altLang="en-US"/>
              <a:t>マウスとキーボードで操作</a:t>
            </a:r>
            <a:endParaRPr kumimoji="1" lang="en-US" altLang="ja-JP"/>
          </a:p>
          <a:p>
            <a:pPr lvl="1"/>
            <a:r>
              <a:rPr lang="ja-JP" altLang="en-US"/>
              <a:t>情報処理センターのリンクから大半はアクセス可能</a:t>
            </a:r>
            <a:endParaRPr kumimoji="1" lang="en-US" altLang="ja-JP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B4A4F07-33CE-47AB-9092-3EAC7E08D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651C968-7765-4EA4-8EE4-39DA6D2F4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E79E716-AC44-404D-B525-470E29DD2E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前回の重要だったこと</a:t>
            </a:r>
          </a:p>
        </p:txBody>
      </p:sp>
    </p:spTree>
    <p:extLst>
      <p:ext uri="{BB962C8B-B14F-4D97-AF65-F5344CB8AC3E}">
        <p14:creationId xmlns:p14="http://schemas.microsoft.com/office/powerpoint/2010/main" val="23456945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1E547480-714D-4896-8620-6F32495A3F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メールに添付する</a:t>
            </a:r>
            <a:endParaRPr kumimoji="1" lang="en-US" altLang="ja-JP"/>
          </a:p>
          <a:p>
            <a:pPr lvl="1"/>
            <a:r>
              <a:rPr lang="ja-JP" altLang="en-US"/>
              <a:t>一般的なやり取り</a:t>
            </a:r>
            <a:endParaRPr lang="en-US" altLang="ja-JP"/>
          </a:p>
          <a:p>
            <a:pPr lvl="1"/>
            <a:r>
              <a:rPr lang="ja-JP" altLang="en-US"/>
              <a:t>レポート提出とかこうしろと言われる気がする</a:t>
            </a:r>
            <a:endParaRPr kumimoji="1" lang="en-US" altLang="ja-JP"/>
          </a:p>
          <a:p>
            <a:endParaRPr lang="en-US" altLang="ja-JP"/>
          </a:p>
          <a:p>
            <a:r>
              <a:rPr kumimoji="1" lang="ja-JP" altLang="en-US"/>
              <a:t>メールに</a:t>
            </a:r>
            <a:r>
              <a:rPr kumimoji="1" lang="en-US" altLang="ja-JP"/>
              <a:t>URL</a:t>
            </a:r>
            <a:r>
              <a:rPr kumimoji="1" lang="ja-JP" altLang="en-US"/>
              <a:t>を張る</a:t>
            </a:r>
            <a:endParaRPr kumimoji="1" lang="en-US" altLang="ja-JP"/>
          </a:p>
          <a:p>
            <a:pPr lvl="1"/>
            <a:r>
              <a:rPr lang="en-US" altLang="ja-JP"/>
              <a:t>DropBox</a:t>
            </a:r>
            <a:r>
              <a:rPr lang="ja-JP" altLang="en-US"/>
              <a:t>や</a:t>
            </a:r>
            <a:r>
              <a:rPr lang="en-US" altLang="ja-JP"/>
              <a:t>GoogleDrive</a:t>
            </a:r>
            <a:r>
              <a:rPr lang="ja-JP" altLang="en-US"/>
              <a:t>の共有リンクを張る</a:t>
            </a:r>
            <a:endParaRPr lang="en-US" altLang="ja-JP"/>
          </a:p>
          <a:p>
            <a:pPr lvl="1"/>
            <a:r>
              <a:rPr kumimoji="1" lang="ja-JP" altLang="en-US"/>
              <a:t>メールサーバにデータを載せないので</a:t>
            </a:r>
            <a:br>
              <a:rPr kumimoji="1" lang="en-US" altLang="ja-JP"/>
            </a:br>
            <a:r>
              <a:rPr kumimoji="1" lang="ja-JP" altLang="en-US"/>
              <a:t>容量を気にせず使える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F90230C-DC68-4333-A239-9E24BB601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DE91EDED-1258-4736-8585-28408D2A5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40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BF299EF-578E-4B91-924C-385DA76A9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メール</a:t>
            </a:r>
          </a:p>
        </p:txBody>
      </p:sp>
    </p:spTree>
    <p:extLst>
      <p:ext uri="{BB962C8B-B14F-4D97-AF65-F5344CB8AC3E}">
        <p14:creationId xmlns:p14="http://schemas.microsoft.com/office/powerpoint/2010/main" val="11077159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D284F315-E404-48E4-AFE0-E01637255E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使うとき</a:t>
            </a:r>
            <a:endParaRPr lang="en-US" altLang="ja-JP"/>
          </a:p>
          <a:p>
            <a:pPr lvl="1"/>
            <a:r>
              <a:rPr lang="en-US" altLang="ja-JP"/>
              <a:t>USB</a:t>
            </a:r>
            <a:r>
              <a:rPr lang="ja-JP" altLang="en-US"/>
              <a:t>端子に</a:t>
            </a:r>
            <a:r>
              <a:rPr lang="en-US" altLang="ja-JP"/>
              <a:t>USB</a:t>
            </a:r>
            <a:r>
              <a:rPr lang="ja-JP" altLang="en-US"/>
              <a:t>メモリを挿す</a:t>
            </a:r>
            <a:endParaRPr lang="en-US" altLang="ja-JP"/>
          </a:p>
          <a:p>
            <a:pPr lvl="1"/>
            <a:r>
              <a:rPr lang="ja-JP" altLang="en-US"/>
              <a:t>フォルダから開く</a:t>
            </a:r>
            <a:endParaRPr lang="en-US" altLang="ja-JP"/>
          </a:p>
          <a:p>
            <a:r>
              <a:rPr lang="ja-JP" altLang="en-US"/>
              <a:t>外すとき</a:t>
            </a:r>
            <a:endParaRPr lang="en-US" altLang="ja-JP"/>
          </a:p>
          <a:p>
            <a:pPr lvl="1"/>
            <a:r>
              <a:rPr lang="ja-JP" altLang="en-US"/>
              <a:t>フォルダを右クリック→「取り外す」を選択</a:t>
            </a:r>
            <a:endParaRPr lang="en-US" altLang="ja-JP"/>
          </a:p>
          <a:p>
            <a:pPr lvl="1"/>
            <a:r>
              <a:rPr lang="en-US" altLang="ja-JP"/>
              <a:t>USB</a:t>
            </a:r>
            <a:r>
              <a:rPr lang="ja-JP" altLang="en-US"/>
              <a:t>端子から引っこ抜く</a:t>
            </a:r>
            <a:endParaRPr lang="en-US" altLang="ja-JP"/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6DF65A0C-B13C-4356-8113-25892269B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2C31A4F-214E-4CE8-AFD3-57033A607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41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705F60D-C67F-4748-B432-C4DCB979B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USB</a:t>
            </a:r>
            <a:r>
              <a:rPr lang="ja-JP" altLang="en-US"/>
              <a:t>の種類と使いかた</a:t>
            </a:r>
            <a:endParaRPr kumimoji="1" lang="ja-JP" altLang="en-US"/>
          </a:p>
        </p:txBody>
      </p:sp>
      <p:pic>
        <p:nvPicPr>
          <p:cNvPr id="6" name="Picture 4" descr="http://www.datapro.net/images/usb_types.jpg">
            <a:extLst>
              <a:ext uri="{FF2B5EF4-FFF2-40B4-BE49-F238E27FC236}">
                <a16:creationId xmlns:a16="http://schemas.microsoft.com/office/drawing/2014/main" id="{B763828D-97D8-44F0-84E2-A32B012ABB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242" y="4264393"/>
            <a:ext cx="5186363" cy="207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https://store.storeimages.cdn-apple.com/8561/as-images.apple.com/is/image/AppleInc/aos/published/images/M/D8/MD820/MD820?wid=572&amp;hei=572&amp;fmt=jpeg&amp;qlt=95&amp;op_sharpen=0&amp;resMode=bicub&amp;op_usm=0.5,0.5,0,0&amp;iccEmbed=0&amp;layer=comp&amp;.v=dBxkj2">
            <a:extLst>
              <a:ext uri="{FF2B5EF4-FFF2-40B4-BE49-F238E27FC236}">
                <a16:creationId xmlns:a16="http://schemas.microsoft.com/office/drawing/2014/main" id="{4F3B7BCD-D69D-45E6-8093-625D31575B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197" y="4251387"/>
            <a:ext cx="2100555" cy="210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35295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FA71FD20-4C87-4323-8071-879B9D0368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コンピュータウイルスの媒介になりやすい</a:t>
            </a:r>
            <a:endParaRPr lang="en-US" altLang="ja-JP"/>
          </a:p>
          <a:p>
            <a:pPr lvl="1"/>
            <a:r>
              <a:rPr lang="ja-JP" altLang="en-US"/>
              <a:t>感染した</a:t>
            </a:r>
            <a:r>
              <a:rPr lang="en-US" altLang="ja-JP"/>
              <a:t>PC</a:t>
            </a:r>
            <a:r>
              <a:rPr lang="ja-JP" altLang="en-US"/>
              <a:t>に</a:t>
            </a:r>
            <a:r>
              <a:rPr lang="en-US" altLang="ja-JP"/>
              <a:t>USB</a:t>
            </a:r>
            <a:r>
              <a:rPr lang="ja-JP" altLang="en-US"/>
              <a:t>を挿す→</a:t>
            </a:r>
            <a:r>
              <a:rPr lang="en-US" altLang="ja-JP"/>
              <a:t>USB</a:t>
            </a:r>
            <a:r>
              <a:rPr lang="ja-JP" altLang="en-US"/>
              <a:t>にウイルスがコピー</a:t>
            </a:r>
            <a:endParaRPr lang="en-US" altLang="ja-JP"/>
          </a:p>
          <a:p>
            <a:pPr lvl="1"/>
            <a:r>
              <a:rPr lang="ja-JP" altLang="en-US"/>
              <a:t>他の</a:t>
            </a:r>
            <a:r>
              <a:rPr lang="en-US" altLang="ja-JP"/>
              <a:t>PC</a:t>
            </a:r>
            <a:r>
              <a:rPr lang="ja-JP" altLang="en-US"/>
              <a:t>に</a:t>
            </a:r>
            <a:r>
              <a:rPr lang="en-US" altLang="ja-JP"/>
              <a:t>USB</a:t>
            </a:r>
            <a:r>
              <a:rPr lang="ja-JP" altLang="en-US"/>
              <a:t>を挿す→他の</a:t>
            </a:r>
            <a:r>
              <a:rPr lang="en-US" altLang="ja-JP"/>
              <a:t>PC</a:t>
            </a:r>
            <a:r>
              <a:rPr lang="ja-JP" altLang="en-US"/>
              <a:t>にも感染</a:t>
            </a:r>
            <a:endParaRPr lang="en-US" altLang="ja-JP"/>
          </a:p>
          <a:p>
            <a:endParaRPr lang="en-US" altLang="ja-JP"/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32BD9A5A-EFA7-4F49-95F5-AB2BCD0771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B8AC82BC-3BA7-47C6-ABC3-DD0149762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42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EC5A2D42-012F-4924-BA57-7D4805A4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USB</a:t>
            </a:r>
            <a:r>
              <a:rPr lang="ja-JP" altLang="en-US"/>
              <a:t>メモリの注意点</a:t>
            </a:r>
            <a:endParaRPr kumimoji="1"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AAC8D1F-03FB-4BF9-B940-BD3F5B5F60B6}"/>
              </a:ext>
            </a:extLst>
          </p:cNvPr>
          <p:cNvSpPr/>
          <p:nvPr/>
        </p:nvSpPr>
        <p:spPr>
          <a:xfrm>
            <a:off x="1495340" y="4434431"/>
            <a:ext cx="6142561" cy="1013901"/>
          </a:xfrm>
          <a:prstGeom prst="rect">
            <a:avLst/>
          </a:prstGeom>
          <a:solidFill>
            <a:srgbClr val="972109">
              <a:tint val="68000"/>
              <a:shade val="94000"/>
              <a:satMod val="300000"/>
              <a:lumMod val="110000"/>
            </a:srgbClr>
          </a:solidFill>
          <a:ln w="12700" cap="flat" cmpd="sng" algn="ctr">
            <a:solidFill>
              <a:srgbClr val="972109">
                <a:shade val="90000"/>
                <a:lumMod val="90000"/>
              </a:srgbClr>
            </a:solidFill>
            <a:prstDash val="solid"/>
          </a:ln>
          <a:effectLst>
            <a:outerShdw blurRad="38100" dist="12700" dir="5400000" rotWithShape="0">
              <a:srgbClr val="000000">
                <a:alpha val="1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2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セキュリティ対策はしっかり！</a:t>
            </a:r>
          </a:p>
        </p:txBody>
      </p:sp>
    </p:spTree>
    <p:extLst>
      <p:ext uri="{BB962C8B-B14F-4D97-AF65-F5344CB8AC3E}">
        <p14:creationId xmlns:p14="http://schemas.microsoft.com/office/powerpoint/2010/main" val="4212085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891A4A66-C763-4E0A-92D6-F0240AA20C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9247" y="2939970"/>
            <a:ext cx="7745505" cy="3186192"/>
          </a:xfrm>
        </p:spPr>
        <p:txBody>
          <a:bodyPr numCol="2">
            <a:normAutofit fontScale="92500" lnSpcReduction="20000"/>
          </a:bodyPr>
          <a:lstStyle/>
          <a:p>
            <a:r>
              <a:rPr kumimoji="1" lang="ja-JP" altLang="en-US"/>
              <a:t>平常点（</a:t>
            </a:r>
            <a:r>
              <a:rPr kumimoji="1" lang="en-US" altLang="ja-JP" sz="2600" b="1">
                <a:solidFill>
                  <a:srgbClr val="FF0000"/>
                </a:solidFill>
              </a:rPr>
              <a:t>20</a:t>
            </a:r>
            <a:r>
              <a:rPr kumimoji="1" lang="ja-JP" altLang="en-US" sz="2600" b="1">
                <a:solidFill>
                  <a:srgbClr val="FF0000"/>
                </a:solidFill>
              </a:rPr>
              <a:t>点</a:t>
            </a:r>
            <a:r>
              <a:rPr kumimoji="1" lang="ja-JP" altLang="en-US"/>
              <a:t>）</a:t>
            </a:r>
            <a:endParaRPr kumimoji="1" lang="en-US" altLang="ja-JP"/>
          </a:p>
          <a:p>
            <a:pPr lvl="1"/>
            <a:r>
              <a:rPr lang="ja-JP" altLang="en-US"/>
              <a:t>要するに出席</a:t>
            </a:r>
            <a:endParaRPr lang="en-US" altLang="ja-JP"/>
          </a:p>
          <a:p>
            <a:pPr lvl="1"/>
            <a:endParaRPr lang="en-US" altLang="ja-JP"/>
          </a:p>
          <a:p>
            <a:r>
              <a:rPr lang="ja-JP" altLang="en-US"/>
              <a:t>タイピング（</a:t>
            </a:r>
            <a:r>
              <a:rPr lang="en-US" altLang="ja-JP" sz="2600" b="1">
                <a:solidFill>
                  <a:srgbClr val="FF0000"/>
                </a:solidFill>
              </a:rPr>
              <a:t>10</a:t>
            </a:r>
            <a:r>
              <a:rPr lang="ja-JP" altLang="en-US" sz="2600" b="1">
                <a:solidFill>
                  <a:srgbClr val="FF0000"/>
                </a:solidFill>
              </a:rPr>
              <a:t>点</a:t>
            </a:r>
            <a:r>
              <a:rPr lang="ja-JP" altLang="en-US"/>
              <a:t>）</a:t>
            </a:r>
            <a:endParaRPr lang="en-US" altLang="ja-JP"/>
          </a:p>
          <a:p>
            <a:pPr lvl="1"/>
            <a:r>
              <a:rPr lang="ja-JP" altLang="en-US"/>
              <a:t>タイピングの速さ</a:t>
            </a:r>
            <a:endParaRPr lang="en-US" altLang="ja-JP"/>
          </a:p>
          <a:p>
            <a:pPr lvl="1"/>
            <a:endParaRPr kumimoji="1" lang="en-US" altLang="ja-JP"/>
          </a:p>
          <a:p>
            <a:r>
              <a:rPr kumimoji="1" lang="ja-JP" altLang="en-US"/>
              <a:t>総合発展課題（</a:t>
            </a:r>
            <a:r>
              <a:rPr lang="en-US" altLang="ja-JP" sz="2600" b="1">
                <a:solidFill>
                  <a:srgbClr val="FF0000"/>
                </a:solidFill>
              </a:rPr>
              <a:t>15</a:t>
            </a:r>
            <a:r>
              <a:rPr kumimoji="1" lang="ja-JP" altLang="en-US" sz="2600" b="1">
                <a:solidFill>
                  <a:srgbClr val="FF0000"/>
                </a:solidFill>
              </a:rPr>
              <a:t>点</a:t>
            </a:r>
            <a:r>
              <a:rPr kumimoji="1" lang="en-US" altLang="ja-JP" sz="2600" b="1">
                <a:solidFill>
                  <a:schemeClr val="tx1"/>
                </a:solidFill>
              </a:rPr>
              <a:t>+α</a:t>
            </a:r>
            <a:r>
              <a:rPr kumimoji="1" lang="ja-JP" altLang="en-US"/>
              <a:t>）</a:t>
            </a:r>
            <a:endParaRPr kumimoji="1" lang="en-US" altLang="ja-JP"/>
          </a:p>
          <a:p>
            <a:pPr lvl="1"/>
            <a:r>
              <a:rPr kumimoji="1" lang="ja-JP" altLang="en-US"/>
              <a:t>最後に提出する課題</a:t>
            </a:r>
            <a:endParaRPr kumimoji="1" lang="en-US" altLang="ja-JP"/>
          </a:p>
          <a:p>
            <a:pPr lvl="1"/>
            <a:r>
              <a:rPr lang="ja-JP" altLang="en-US"/>
              <a:t>出来により加点あり</a:t>
            </a:r>
            <a:endParaRPr lang="en-US" altLang="ja-JP"/>
          </a:p>
          <a:p>
            <a:r>
              <a:rPr lang="ja-JP" altLang="en-US"/>
              <a:t>演習課題（</a:t>
            </a:r>
            <a:r>
              <a:rPr lang="en-US" altLang="ja-JP" sz="2600" b="1">
                <a:solidFill>
                  <a:srgbClr val="FF0000"/>
                </a:solidFill>
              </a:rPr>
              <a:t>25</a:t>
            </a:r>
            <a:r>
              <a:rPr lang="ja-JP" altLang="en-US" sz="2600" b="1">
                <a:solidFill>
                  <a:srgbClr val="FF0000"/>
                </a:solidFill>
              </a:rPr>
              <a:t>点</a:t>
            </a:r>
            <a:r>
              <a:rPr lang="en-US" altLang="ja-JP" sz="2600" b="1">
                <a:solidFill>
                  <a:schemeClr val="tx1"/>
                </a:solidFill>
              </a:rPr>
              <a:t>+α</a:t>
            </a:r>
            <a:r>
              <a:rPr lang="ja-JP" altLang="en-US"/>
              <a:t>）</a:t>
            </a:r>
            <a:endParaRPr lang="en-US" altLang="ja-JP"/>
          </a:p>
          <a:p>
            <a:pPr lvl="1"/>
            <a:r>
              <a:rPr lang="ja-JP" altLang="en-US"/>
              <a:t>授業中に行う演習</a:t>
            </a:r>
            <a:endParaRPr lang="en-US" altLang="ja-JP"/>
          </a:p>
          <a:p>
            <a:pPr lvl="1"/>
            <a:r>
              <a:rPr lang="ja-JP" altLang="en-US"/>
              <a:t>配点が大きい</a:t>
            </a:r>
            <a:endParaRPr lang="en-US" altLang="ja-JP"/>
          </a:p>
          <a:p>
            <a:pPr lvl="1"/>
            <a:r>
              <a:rPr lang="ja-JP" altLang="en-US"/>
              <a:t>出来により加点あり</a:t>
            </a:r>
          </a:p>
          <a:p>
            <a:pPr lvl="1"/>
            <a:endParaRPr kumimoji="1" lang="en-US" altLang="ja-JP"/>
          </a:p>
          <a:p>
            <a:r>
              <a:rPr kumimoji="1" lang="ja-JP" altLang="en-US"/>
              <a:t>期末試験（</a:t>
            </a:r>
            <a:r>
              <a:rPr kumimoji="1" lang="en-US" altLang="ja-JP" sz="2600" b="1">
                <a:solidFill>
                  <a:srgbClr val="FF0000"/>
                </a:solidFill>
              </a:rPr>
              <a:t>30</a:t>
            </a:r>
            <a:r>
              <a:rPr kumimoji="1" lang="ja-JP" altLang="en-US" sz="2600" b="1">
                <a:solidFill>
                  <a:srgbClr val="FF0000"/>
                </a:solidFill>
              </a:rPr>
              <a:t>点</a:t>
            </a:r>
            <a:r>
              <a:rPr kumimoji="1" lang="ja-JP" altLang="en-US"/>
              <a:t>）</a:t>
            </a:r>
            <a:endParaRPr kumimoji="1" lang="en-US" altLang="ja-JP"/>
          </a:p>
          <a:p>
            <a:pPr lvl="1"/>
            <a:r>
              <a:rPr kumimoji="1" lang="ja-JP" altLang="en-US"/>
              <a:t>選択形式の問題</a:t>
            </a:r>
            <a:endParaRPr kumimoji="1" lang="en-US" altLang="ja-JP"/>
          </a:p>
          <a:p>
            <a:pPr lvl="1"/>
            <a:endParaRPr kumimoji="1" lang="en-US" altLang="ja-JP"/>
          </a:p>
          <a:p>
            <a:pPr lvl="1"/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8E2265DA-BC7C-4142-AFBB-FC075B8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15783B4-5347-4274-A927-8E4ABA649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5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94703A72-93A1-4497-80A7-907FF32E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授業評価（単位取得条件）</a:t>
            </a: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9AEF0EE0-B950-4CCC-A101-2024081ECB4E}"/>
              </a:ext>
            </a:extLst>
          </p:cNvPr>
          <p:cNvSpPr/>
          <p:nvPr/>
        </p:nvSpPr>
        <p:spPr>
          <a:xfrm>
            <a:off x="1094518" y="1884114"/>
            <a:ext cx="6944207" cy="8102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400" spc="300"/>
              <a:t>授業出席</a:t>
            </a:r>
            <a:r>
              <a:rPr kumimoji="1" lang="en-US" altLang="ja-JP" sz="3200" spc="300"/>
              <a:t>10</a:t>
            </a:r>
            <a:r>
              <a:rPr kumimoji="1" lang="ja-JP" altLang="en-US" sz="3200" spc="300"/>
              <a:t>回</a:t>
            </a:r>
            <a:r>
              <a:rPr kumimoji="1" lang="ja-JP" altLang="en-US" sz="2400" spc="300"/>
              <a:t>以上　＋　成績</a:t>
            </a:r>
            <a:r>
              <a:rPr kumimoji="1" lang="en-US" altLang="ja-JP" sz="3200" spc="300"/>
              <a:t>60</a:t>
            </a:r>
            <a:r>
              <a:rPr kumimoji="1" lang="ja-JP" altLang="en-US" sz="3200" spc="300"/>
              <a:t>点</a:t>
            </a:r>
            <a:r>
              <a:rPr kumimoji="1" lang="ja-JP" altLang="en-US" sz="2400" spc="300"/>
              <a:t>以上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B0471779-4E62-4CB9-9FDE-BDE9F3328562}"/>
              </a:ext>
            </a:extLst>
          </p:cNvPr>
          <p:cNvSpPr txBox="1"/>
          <p:nvPr/>
        </p:nvSpPr>
        <p:spPr>
          <a:xfrm>
            <a:off x="6065134" y="5802996"/>
            <a:ext cx="3078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/>
              <a:t>成績提示後の</a:t>
            </a:r>
            <a:endParaRPr kumimoji="1" lang="en-US" altLang="ja-JP"/>
          </a:p>
          <a:p>
            <a:pPr algn="ctr"/>
            <a:r>
              <a:rPr kumimoji="1" lang="ja-JP" altLang="en-US"/>
              <a:t>異議申し立ては学務課へ</a:t>
            </a:r>
          </a:p>
        </p:txBody>
      </p:sp>
    </p:spTree>
    <p:extLst>
      <p:ext uri="{BB962C8B-B14F-4D97-AF65-F5344CB8AC3E}">
        <p14:creationId xmlns:p14="http://schemas.microsoft.com/office/powerpoint/2010/main" val="3188776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0DD96F32-EAD1-4DE5-BB57-BD5393F9D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初回ログイン</a:t>
            </a:r>
            <a:r>
              <a:rPr kumimoji="1" lang="en-US" altLang="ja-JP"/>
              <a:t>/</a:t>
            </a:r>
            <a:r>
              <a:rPr kumimoji="1" lang="ja-JP" altLang="en-US"/>
              <a:t>ログアウト</a:t>
            </a:r>
            <a:endParaRPr kumimoji="1" lang="en-US" altLang="ja-JP"/>
          </a:p>
          <a:p>
            <a:endParaRPr lang="en-US" altLang="ja-JP"/>
          </a:p>
          <a:p>
            <a:r>
              <a:rPr kumimoji="1" lang="ja-JP" altLang="en-US"/>
              <a:t>ウェブブラウザの使い方</a:t>
            </a:r>
            <a:endParaRPr kumimoji="1" lang="en-US" altLang="ja-JP"/>
          </a:p>
          <a:p>
            <a:endParaRPr lang="en-US" altLang="ja-JP"/>
          </a:p>
          <a:p>
            <a:r>
              <a:rPr kumimoji="1" lang="ja-JP" altLang="en-US"/>
              <a:t>東女の情報システム</a:t>
            </a:r>
            <a:endParaRPr kumimoji="1" lang="en-US" altLang="ja-JP"/>
          </a:p>
          <a:p>
            <a:pPr lvl="1"/>
            <a:r>
              <a:rPr kumimoji="1" lang="en-US" altLang="ja-JP"/>
              <a:t>WebClass</a:t>
            </a:r>
            <a:r>
              <a:rPr kumimoji="1" lang="ja-JP" altLang="en-US"/>
              <a:t>：</a:t>
            </a:r>
            <a:r>
              <a:rPr kumimoji="1" lang="en-US" altLang="ja-JP"/>
              <a:t>	</a:t>
            </a:r>
            <a:r>
              <a:rPr lang="ja-JP" altLang="en-US"/>
              <a:t>講義の補助システム</a:t>
            </a:r>
            <a:endParaRPr kumimoji="1" lang="en-US" altLang="ja-JP"/>
          </a:p>
          <a:p>
            <a:pPr lvl="1"/>
            <a:r>
              <a:rPr lang="en-US" altLang="ja-JP"/>
              <a:t>Campuss Square</a:t>
            </a:r>
            <a:r>
              <a:rPr lang="ja-JP" altLang="en-US"/>
              <a:t>：履修登録・成績関係</a:t>
            </a:r>
            <a:endParaRPr kumimoji="1" lang="en-US" altLang="ja-JP"/>
          </a:p>
          <a:p>
            <a:pPr lvl="1"/>
            <a:r>
              <a:rPr kumimoji="1" lang="en-US" altLang="ja-JP"/>
              <a:t>Gmail</a:t>
            </a:r>
            <a:r>
              <a:rPr kumimoji="1" lang="ja-JP" altLang="en-US"/>
              <a:t>：</a:t>
            </a:r>
            <a:r>
              <a:rPr kumimoji="1" lang="en-US" altLang="ja-JP"/>
              <a:t>		</a:t>
            </a:r>
            <a:r>
              <a:rPr kumimoji="1" lang="ja-JP" altLang="en-US"/>
              <a:t>メールのやり取りに</a:t>
            </a:r>
            <a:endParaRPr kumimoji="1" lang="en-US" altLang="ja-JP"/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2FDE195-A95C-4FEC-9AAA-D0D73F0F2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8CB04F5-4BC9-4AF1-81A7-FCA9CCB4A1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6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3BB9ACBF-9DB9-4C33-8015-6543E23DC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前回やったこと</a:t>
            </a:r>
          </a:p>
        </p:txBody>
      </p:sp>
    </p:spTree>
    <p:extLst>
      <p:ext uri="{BB962C8B-B14F-4D97-AF65-F5344CB8AC3E}">
        <p14:creationId xmlns:p14="http://schemas.microsoft.com/office/powerpoint/2010/main" val="2632287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6DBE6D95-8060-4992-B63B-D5C8B09242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ja-JP" altLang="en-US"/>
              <a:t>お気に入り登録（ブックマーク）</a:t>
            </a:r>
            <a:endParaRPr lang="en-US" altLang="ja-JP"/>
          </a:p>
          <a:p>
            <a:pPr lvl="1"/>
            <a:r>
              <a:rPr lang="ja-JP" altLang="en-US"/>
              <a:t>よく使うサイトを登録できる</a:t>
            </a:r>
            <a:endParaRPr lang="en-US" altLang="ja-JP"/>
          </a:p>
          <a:p>
            <a:pPr lvl="1"/>
            <a:r>
              <a:rPr lang="ja-JP" altLang="en-US"/>
              <a:t>フォルダ分けもできる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やり方</a:t>
            </a:r>
            <a:endParaRPr lang="en-US" altLang="ja-JP"/>
          </a:p>
          <a:p>
            <a:pPr lvl="1"/>
            <a:r>
              <a:rPr lang="ja-JP" altLang="en-US"/>
              <a:t>☆マークをクリック</a:t>
            </a:r>
            <a:endParaRPr lang="en-US" altLang="ja-JP"/>
          </a:p>
          <a:p>
            <a:pPr lvl="1"/>
            <a:r>
              <a:rPr lang="ja-JP" altLang="en-US"/>
              <a:t>メニューボタン→ブックマーク → ブックマークバーの表示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登録推奨</a:t>
            </a:r>
            <a:endParaRPr lang="en-US" altLang="ja-JP"/>
          </a:p>
          <a:p>
            <a:pPr lvl="1"/>
            <a:r>
              <a:rPr lang="ja-JP" altLang="en-US"/>
              <a:t>東京女子大学情報処理センター</a:t>
            </a:r>
            <a:br>
              <a:rPr lang="en-US" altLang="ja-JP"/>
            </a:br>
            <a:r>
              <a:rPr lang="en-US" altLang="ja-JP"/>
              <a:t>	http://www.cis.twcu.ac.jp/cis/index.html</a:t>
            </a:r>
          </a:p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22C83F66-76E8-4CD6-B091-423FA768AB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A0595C22-815A-441E-85C0-82B7B91EA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7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2D339B2F-530B-463D-823B-CEA097E2D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お気に入り登録をしておこう</a:t>
            </a:r>
          </a:p>
        </p:txBody>
      </p:sp>
    </p:spTree>
    <p:extLst>
      <p:ext uri="{BB962C8B-B14F-4D97-AF65-F5344CB8AC3E}">
        <p14:creationId xmlns:p14="http://schemas.microsoft.com/office/powerpoint/2010/main" val="22858436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>
            <a:extLst>
              <a:ext uri="{FF2B5EF4-FFF2-40B4-BE49-F238E27FC236}">
                <a16:creationId xmlns:a16="http://schemas.microsoft.com/office/drawing/2014/main" id="{4710BF3E-5654-4DF4-B792-F907E720BE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/>
              <a:t>学内では「</a:t>
            </a:r>
            <a:r>
              <a:rPr kumimoji="1" lang="en-US" altLang="ja-JP"/>
              <a:t>Docodemo-Net</a:t>
            </a:r>
            <a:r>
              <a:rPr kumimoji="1" lang="ja-JP" altLang="en-US"/>
              <a:t>」を利用しよう</a:t>
            </a:r>
            <a:endParaRPr kumimoji="1" lang="en-US" altLang="ja-JP"/>
          </a:p>
          <a:p>
            <a:endParaRPr lang="en-US" altLang="ja-JP"/>
          </a:p>
          <a:p>
            <a:r>
              <a:rPr kumimoji="1" lang="ja-JP" altLang="en-US"/>
              <a:t>利用方法</a:t>
            </a:r>
            <a:endParaRPr kumimoji="1" lang="en-US" altLang="ja-JP"/>
          </a:p>
          <a:p>
            <a:pPr lvl="1"/>
            <a:r>
              <a:rPr kumimoji="1" lang="ja-JP" altLang="en-US"/>
              <a:t>設定メニューから「</a:t>
            </a:r>
            <a:r>
              <a:rPr kumimoji="1" lang="en-US" altLang="ja-JP"/>
              <a:t>docodemowpa2</a:t>
            </a:r>
            <a:r>
              <a:rPr kumimoji="1" lang="ja-JP" altLang="en-US"/>
              <a:t>」を選択</a:t>
            </a:r>
            <a:endParaRPr kumimoji="1" lang="en-US" altLang="ja-JP"/>
          </a:p>
          <a:p>
            <a:pPr lvl="1"/>
            <a:r>
              <a:rPr lang="ja-JP" altLang="en-US"/>
              <a:t>パスワードを入力</a:t>
            </a:r>
            <a:endParaRPr lang="en-US" altLang="ja-JP"/>
          </a:p>
          <a:p>
            <a:endParaRPr kumimoji="1" lang="en-US" altLang="ja-JP"/>
          </a:p>
          <a:p>
            <a:r>
              <a:rPr lang="ja-JP" altLang="en-US"/>
              <a:t>詳細は情報処理センターのページから</a:t>
            </a:r>
            <a:endParaRPr lang="en-US" altLang="ja-JP"/>
          </a:p>
          <a:p>
            <a:pPr lvl="1"/>
            <a:r>
              <a:rPr lang="en-US" altLang="ja-JP">
                <a:hlinkClick r:id="rId2"/>
              </a:rPr>
              <a:t>http://www.cis.twcu.ac.jp/cis/index.html</a:t>
            </a:r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8BF5B3-E124-4155-812B-19512DDE9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9C52B65-D9B8-4507-8307-F14D55F50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8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5" name="タイトル 4">
            <a:extLst>
              <a:ext uri="{FF2B5EF4-FFF2-40B4-BE49-F238E27FC236}">
                <a16:creationId xmlns:a16="http://schemas.microsoft.com/office/drawing/2014/main" id="{44810146-3FBD-43B3-9060-08BDD709C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前回の説明し忘れ：</a:t>
            </a:r>
            <a:r>
              <a:rPr kumimoji="1" lang="en-US" altLang="ja-JP"/>
              <a:t>Wi-Fi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534151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柴田の出講時間</a:t>
            </a:r>
            <a:endParaRPr lang="en-US" altLang="ja-JP"/>
          </a:p>
          <a:p>
            <a:pPr lvl="1"/>
            <a:r>
              <a:rPr lang="ja-JP" altLang="en-US"/>
              <a:t>毎週木曜 朝</a:t>
            </a:r>
            <a:r>
              <a:rPr lang="en-US" altLang="ja-JP"/>
              <a:t>9</a:t>
            </a:r>
            <a:r>
              <a:rPr lang="ja-JP" altLang="en-US"/>
              <a:t>時 ～ 昼</a:t>
            </a:r>
            <a:r>
              <a:rPr lang="en-US" altLang="ja-JP"/>
              <a:t>12</a:t>
            </a:r>
            <a:r>
              <a:rPr lang="ja-JP" altLang="en-US"/>
              <a:t>時半 前後</a:t>
            </a:r>
            <a:endParaRPr lang="en-US" altLang="ja-JP"/>
          </a:p>
          <a:p>
            <a:pPr lvl="1"/>
            <a:r>
              <a:rPr lang="ja-JP" altLang="en-US"/>
              <a:t>それ以外の時間帯は基本メール対応</a:t>
            </a:r>
            <a:endParaRPr lang="en-US" altLang="ja-JP"/>
          </a:p>
          <a:p>
            <a:endParaRPr lang="en-US" altLang="ja-JP"/>
          </a:p>
          <a:p>
            <a:r>
              <a:rPr lang="ja-JP" altLang="en-US"/>
              <a:t>連絡</a:t>
            </a:r>
            <a:r>
              <a:rPr lang="ja-JP" altLang="en-US" dirty="0"/>
              <a:t>や質問</a:t>
            </a:r>
            <a:endParaRPr lang="en-US" altLang="ja-JP" dirty="0"/>
          </a:p>
          <a:p>
            <a:pPr lvl="1"/>
            <a:r>
              <a:rPr lang="ja-JP" altLang="en-US" dirty="0"/>
              <a:t>メールにて受け付け</a:t>
            </a:r>
            <a:endParaRPr lang="en-US" altLang="ja-JP" dirty="0"/>
          </a:p>
          <a:p>
            <a:pPr lvl="1"/>
            <a:r>
              <a:rPr lang="en-US" altLang="ja-JP" dirty="0" err="1"/>
              <a:t>shibata-atsushi@cis.twcu.ac</a:t>
            </a:r>
            <a:r>
              <a:rPr lang="en-US" altLang="ja-JP" err="1"/>
              <a:t>.</a:t>
            </a:r>
            <a:r>
              <a:rPr lang="en-US" altLang="ja-JP"/>
              <a:t>jp</a:t>
            </a:r>
          </a:p>
          <a:p>
            <a:pPr lvl="1"/>
            <a:endParaRPr lang="en-US" altLang="ja-JP" dirty="0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 eaLnBrk="1" latinLnBrk="0" hangingPunct="1"/>
            <a:r>
              <a:rPr lang="en-US" altLang="ja-JP"/>
              <a:t>2019/4/18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eaLnBrk="1" latinLnBrk="0" hangingPunct="1"/>
            <a:fld id="{4C0B181F-CDAB-404C-A660-15C015D83A29}" type="slidenum">
              <a:rPr kumimoji="0" lang="en-US" smtClean="0"/>
              <a:pPr eaLnBrk="1" latinLnBrk="0" hangingPunct="1"/>
              <a:t>9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その他</a:t>
            </a:r>
          </a:p>
        </p:txBody>
      </p:sp>
    </p:spTree>
    <p:extLst>
      <p:ext uri="{BB962C8B-B14F-4D97-AF65-F5344CB8AC3E}">
        <p14:creationId xmlns:p14="http://schemas.microsoft.com/office/powerpoint/2010/main" val="11028839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ハードカバー">
  <a:themeElements>
    <a:clrScheme name="ハードカバー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ハードカバー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ハードカバー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ホワイ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Yu Gothic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Yu Gothic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ハードカバー.thmx</Template>
  <TotalTime>1217</TotalTime>
  <Words>1677</Words>
  <Application>Microsoft Office PowerPoint</Application>
  <PresentationFormat>画面に合わせる (4:3)</PresentationFormat>
  <Paragraphs>514</Paragraphs>
  <Slides>42</Slides>
  <Notes>11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42</vt:i4>
      </vt:variant>
    </vt:vector>
  </HeadingPairs>
  <TitlesOfParts>
    <vt:vector size="48" baseType="lpstr">
      <vt:lpstr>HGS明朝E</vt:lpstr>
      <vt:lpstr>Yu Gothic</vt:lpstr>
      <vt:lpstr>Book Antiqua</vt:lpstr>
      <vt:lpstr>Consolas</vt:lpstr>
      <vt:lpstr>Wingdings</vt:lpstr>
      <vt:lpstr>ハードカバー</vt:lpstr>
      <vt:lpstr>情報処理技法(リテラシI)</vt:lpstr>
      <vt:lpstr>本日やること</vt:lpstr>
      <vt:lpstr>前回の復習</vt:lpstr>
      <vt:lpstr>前回の重要だったこと</vt:lpstr>
      <vt:lpstr>授業評価（単位取得条件）</vt:lpstr>
      <vt:lpstr>前回やったこと</vt:lpstr>
      <vt:lpstr>お気に入り登録をしておこう</vt:lpstr>
      <vt:lpstr>前回の説明し忘れ：Wi-Fi</vt:lpstr>
      <vt:lpstr>その他</vt:lpstr>
      <vt:lpstr>授業スケジュール</vt:lpstr>
      <vt:lpstr>ファイルとフォルダ</vt:lpstr>
      <vt:lpstr>コンピュータ</vt:lpstr>
      <vt:lpstr>ファイルとデータ</vt:lpstr>
      <vt:lpstr>ファイルとフォルダ</vt:lpstr>
      <vt:lpstr>演習：ファイルとフォルダ</vt:lpstr>
      <vt:lpstr>拡張子</vt:lpstr>
      <vt:lpstr>Windowsの各種設定</vt:lpstr>
      <vt:lpstr>演習：拡張子の表示</vt:lpstr>
      <vt:lpstr>演習：背景の変更</vt:lpstr>
      <vt:lpstr>拡張子の種類</vt:lpstr>
      <vt:lpstr>演習：ファイルの編集と保存</vt:lpstr>
      <vt:lpstr>フォルダが持つ情報</vt:lpstr>
      <vt:lpstr>演習：ファイル情報を見よう</vt:lpstr>
      <vt:lpstr>データのサイズ</vt:lpstr>
      <vt:lpstr>フォルダの構造</vt:lpstr>
      <vt:lpstr>パス</vt:lpstr>
      <vt:lpstr>Windowsの場合のパス</vt:lpstr>
      <vt:lpstr>パスを使った移動</vt:lpstr>
      <vt:lpstr>表示の仕方変更</vt:lpstr>
      <vt:lpstr>フォルダの種類</vt:lpstr>
      <vt:lpstr>ファイルの命名規則の例</vt:lpstr>
      <vt:lpstr>演習：ファイルを整理しよう</vt:lpstr>
      <vt:lpstr>ショートカットを作ろう</vt:lpstr>
      <vt:lpstr>ゴミ箱</vt:lpstr>
      <vt:lpstr>パスワード変更</vt:lpstr>
      <vt:lpstr>PowerPoint プレゼンテーション</vt:lpstr>
      <vt:lpstr>パスワード変更</vt:lpstr>
      <vt:lpstr>データのやり取り</vt:lpstr>
      <vt:lpstr>データのやり取り</vt:lpstr>
      <vt:lpstr>メール</vt:lpstr>
      <vt:lpstr>USBの種類と使いかた</vt:lpstr>
      <vt:lpstr>USBメモリの注意点</vt:lpstr>
    </vt:vector>
  </TitlesOfParts>
  <Company>東京工業大学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情報リテラシー</dc:title>
  <dc:creator>柴田 淳司</dc:creator>
  <cp:lastModifiedBy>Shibata Atsushi</cp:lastModifiedBy>
  <cp:revision>105</cp:revision>
  <dcterms:created xsi:type="dcterms:W3CDTF">2016-01-16T07:36:29Z</dcterms:created>
  <dcterms:modified xsi:type="dcterms:W3CDTF">2019-04-17T09:48:54Z</dcterms:modified>
</cp:coreProperties>
</file>