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256" r:id="rId2"/>
    <p:sldId id="267" r:id="rId3"/>
    <p:sldId id="299" r:id="rId4"/>
    <p:sldId id="300" r:id="rId5"/>
    <p:sldId id="307" r:id="rId6"/>
    <p:sldId id="302" r:id="rId7"/>
    <p:sldId id="303" r:id="rId8"/>
    <p:sldId id="304" r:id="rId9"/>
    <p:sldId id="306" r:id="rId10"/>
    <p:sldId id="305" r:id="rId11"/>
    <p:sldId id="308" r:id="rId12"/>
    <p:sldId id="309" r:id="rId13"/>
    <p:sldId id="259" r:id="rId14"/>
    <p:sldId id="310" r:id="rId15"/>
    <p:sldId id="311" r:id="rId16"/>
    <p:sldId id="268" r:id="rId17"/>
    <p:sldId id="270" r:id="rId18"/>
    <p:sldId id="312" r:id="rId19"/>
    <p:sldId id="264" r:id="rId20"/>
    <p:sldId id="272" r:id="rId21"/>
    <p:sldId id="274" r:id="rId22"/>
    <p:sldId id="280" r:id="rId23"/>
    <p:sldId id="314" r:id="rId24"/>
    <p:sldId id="273" r:id="rId25"/>
    <p:sldId id="315" r:id="rId26"/>
    <p:sldId id="316" r:id="rId27"/>
    <p:sldId id="317" r:id="rId28"/>
    <p:sldId id="279" r:id="rId29"/>
    <p:sldId id="276" r:id="rId30"/>
    <p:sldId id="275" r:id="rId31"/>
    <p:sldId id="318" r:id="rId32"/>
    <p:sldId id="277" r:id="rId33"/>
    <p:sldId id="281" r:id="rId34"/>
    <p:sldId id="320" r:id="rId35"/>
    <p:sldId id="321" r:id="rId36"/>
    <p:sldId id="296" r:id="rId37"/>
    <p:sldId id="322" r:id="rId38"/>
    <p:sldId id="288" r:id="rId39"/>
    <p:sldId id="323" r:id="rId40"/>
    <p:sldId id="289" r:id="rId41"/>
    <p:sldId id="263" r:id="rId42"/>
    <p:sldId id="261" r:id="rId43"/>
    <p:sldId id="287" r:id="rId44"/>
    <p:sldId id="284" r:id="rId45"/>
    <p:sldId id="285" r:id="rId46"/>
    <p:sldId id="286" r:id="rId4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D84D949-C00C-9B4F-9877-35F982B9A884}">
          <p14:sldIdLst>
            <p14:sldId id="256"/>
            <p14:sldId id="267"/>
          </p14:sldIdLst>
        </p14:section>
        <p14:section name="授業概要" id="{D8522B5F-6AA8-DD44-AC8B-09655E3BFFB6}">
          <p14:sldIdLst>
            <p14:sldId id="299"/>
            <p14:sldId id="300"/>
            <p14:sldId id="307"/>
            <p14:sldId id="302"/>
            <p14:sldId id="303"/>
            <p14:sldId id="304"/>
            <p14:sldId id="306"/>
            <p14:sldId id="305"/>
            <p14:sldId id="308"/>
            <p14:sldId id="309"/>
            <p14:sldId id="259"/>
            <p14:sldId id="310"/>
            <p14:sldId id="311"/>
            <p14:sldId id="268"/>
            <p14:sldId id="270"/>
          </p14:sldIdLst>
        </p14:section>
        <p14:section name="コンピュータ" id="{D4EF56F5-09A9-8049-9FCA-062FC3644696}">
          <p14:sldIdLst>
            <p14:sldId id="312"/>
            <p14:sldId id="264"/>
            <p14:sldId id="272"/>
            <p14:sldId id="274"/>
            <p14:sldId id="280"/>
            <p14:sldId id="314"/>
            <p14:sldId id="273"/>
            <p14:sldId id="315"/>
            <p14:sldId id="316"/>
            <p14:sldId id="317"/>
            <p14:sldId id="279"/>
            <p14:sldId id="276"/>
            <p14:sldId id="275"/>
            <p14:sldId id="318"/>
            <p14:sldId id="277"/>
            <p14:sldId id="281"/>
          </p14:sldIdLst>
        </p14:section>
        <p14:section name="本学授業のために" id="{8B1CDEC2-BA4E-6947-A69D-735BCC98C0D6}">
          <p14:sldIdLst>
            <p14:sldId id="320"/>
            <p14:sldId id="321"/>
            <p14:sldId id="296"/>
            <p14:sldId id="322"/>
            <p14:sldId id="288"/>
            <p14:sldId id="323"/>
            <p14:sldId id="289"/>
            <p14:sldId id="263"/>
            <p14:sldId id="261"/>
            <p14:sldId id="287"/>
          </p14:sldIdLst>
        </p14:section>
        <p14:section name="タイピング" id="{5D59F037-1F4F-784D-8489-ED142587C996}">
          <p14:sldIdLst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76351"/>
  </p:normalViewPr>
  <p:slideViewPr>
    <p:cSldViewPr snapToGrid="0" snapToObjects="1">
      <p:cViewPr varScale="1">
        <p:scale>
          <a:sx n="67" d="100"/>
          <a:sy n="67" d="100"/>
        </p:scale>
        <p:origin x="21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パソコンの基本操作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389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10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22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平常点：タイピング：学期中の課題：総合発展課題：学期末試験を</a:t>
            </a:r>
            <a:r>
              <a:rPr kumimoji="1" lang="en-US" altLang="ja-JP"/>
              <a:t>20:10:25:15:30 </a:t>
            </a:r>
            <a:r>
              <a:rPr kumimoji="1" lang="ja-JP" altLang="en-US"/>
              <a:t>の比率で評価します。平常点には出席状況の他に講義中に行う演習等も含まれます。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220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042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非常勤なので</a:t>
            </a:r>
            <a:r>
              <a:rPr kumimoji="1" lang="en-US" altLang="ja-JP"/>
              <a:t>…</a:t>
            </a:r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JJ50127</a:t>
            </a:r>
          </a:p>
          <a:p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JJ50125</a:t>
            </a:r>
          </a:p>
          <a:p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2JJ10127</a:t>
            </a:r>
          </a:p>
          <a:p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2JJ10125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355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893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578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992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3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キーボード</a:t>
            </a:r>
            <a:endParaRPr kumimoji="1" lang="en-US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本人認証(ログイン、ログアウト、パスワード)</a:t>
            </a:r>
            <a:endParaRPr kumimoji="1" lang="en-US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マウス</a:t>
            </a:r>
            <a:endParaRPr kumimoji="1" lang="en-US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東女のシステム利用(シラバス閲覧・科目登録)</a:t>
            </a:r>
            <a:endParaRPr kumimoji="1" lang="en-US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著作権(概要と引用)</a:t>
            </a:r>
            <a:endParaRPr kumimoji="1" lang="en-US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タイピング練習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82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実はキーボードには種類があるので、位置が違ったりする</a:t>
            </a:r>
            <a:endParaRPr kumimoji="1" lang="en-US" altLang="ja-JP"/>
          </a:p>
          <a:p>
            <a:r>
              <a:rPr kumimoji="1" lang="ja-JP" altLang="en-US"/>
              <a:t>最近の日本語キーボードは大体この配置</a:t>
            </a:r>
            <a:endParaRPr kumimoji="1" lang="en-US" altLang="ja-JP"/>
          </a:p>
          <a:p>
            <a:endParaRPr kumimoji="1" lang="en-US" altLang="ja-JP"/>
          </a:p>
          <a:p>
            <a:r>
              <a:rPr kumimoji="1" lang="en-US" altLang="ja-JP"/>
              <a:t>Mac</a:t>
            </a:r>
            <a:r>
              <a:rPr kumimoji="1" lang="ja-JP" altLang="en-US"/>
              <a:t>だとボタンが若干違う</a:t>
            </a:r>
            <a:endParaRPr kumimoji="1" lang="en-US" altLang="ja-JP"/>
          </a:p>
          <a:p>
            <a:endParaRPr kumimoji="1" lang="en-US" altLang="ja-JP"/>
          </a:p>
          <a:p>
            <a:r>
              <a:rPr kumimoji="1" lang="ja-JP" altLang="en-US"/>
              <a:t>英語キーボードだと記号が違う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737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13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</a:t>
            </a:r>
            <a:r>
              <a:rPr kumimoji="1" lang="ja-JP" altLang="en-US" dirty="0"/>
              <a:t>キーは覚える必要ない</a:t>
            </a:r>
            <a:endParaRPr kumimoji="1" lang="en-US" altLang="ja-JP" dirty="0"/>
          </a:p>
          <a:p>
            <a:r>
              <a:rPr kumimoji="1" lang="ja-JP" altLang="en-US" dirty="0"/>
              <a:t>使いたい頃には計算機なれてる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windowsPC</a:t>
            </a:r>
            <a:r>
              <a:rPr kumimoji="1" lang="ja-JP" altLang="en-US" dirty="0"/>
              <a:t>の場合、コマンドキーの役割のほとんどが</a:t>
            </a:r>
            <a:r>
              <a:rPr kumimoji="1" lang="en-US" altLang="ja-JP" dirty="0"/>
              <a:t>control</a:t>
            </a:r>
            <a:r>
              <a:rPr kumimoji="1" lang="ja-JP" altLang="en-US" dirty="0"/>
              <a:t>キーなので注意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便利コマンド（</a:t>
            </a:r>
            <a:r>
              <a:rPr kumimoji="1" lang="en-US" altLang="ja-JP" dirty="0"/>
              <a:t>windows</a:t>
            </a:r>
            <a:r>
              <a:rPr kumimoji="1" lang="ja-JP" altLang="en-US" dirty="0"/>
              <a:t>の場合は</a:t>
            </a:r>
            <a:r>
              <a:rPr kumimoji="1" lang="en-US" altLang="ja-JP" dirty="0"/>
              <a:t>command</a:t>
            </a:r>
            <a:r>
              <a:rPr kumimoji="1" lang="ja-JP" altLang="en-US" dirty="0"/>
              <a:t>を</a:t>
            </a:r>
            <a:r>
              <a:rPr kumimoji="1" lang="en-US" altLang="ja-JP" dirty="0"/>
              <a:t>control</a:t>
            </a:r>
            <a:r>
              <a:rPr kumimoji="1" lang="ja-JP" altLang="en-US" dirty="0"/>
              <a:t>に）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c	</a:t>
            </a:r>
            <a:r>
              <a:rPr kumimoji="1" lang="ja-JP" altLang="en-US" dirty="0"/>
              <a:t>選択範囲のコピー（目に見えないが裏に一時保存してある）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v	</a:t>
            </a:r>
            <a:r>
              <a:rPr kumimoji="1" lang="ja-JP" altLang="en-US" dirty="0"/>
              <a:t>コピーしてあったものを貼り付け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x	</a:t>
            </a:r>
            <a:r>
              <a:rPr kumimoji="1" lang="ja-JP" altLang="en-US" dirty="0"/>
              <a:t>選択範囲を切り取り（コピー後、今ある部分を削除）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z	</a:t>
            </a:r>
            <a:r>
              <a:rPr kumimoji="1" lang="ja-JP" altLang="en-US" dirty="0"/>
              <a:t>元に戻す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6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携帯アプリでも、</a:t>
            </a:r>
            <a:r>
              <a:rPr kumimoji="1" lang="en-US" altLang="ja-JP" dirty="0"/>
              <a:t>3DS</a:t>
            </a:r>
            <a:r>
              <a:rPr kumimoji="1" lang="ja-JP" altLang="en-US" dirty="0"/>
              <a:t>のゲームでも、</a:t>
            </a:r>
            <a:endParaRPr kumimoji="1" lang="en-US" altLang="ja-JP" dirty="0"/>
          </a:p>
          <a:p>
            <a:r>
              <a:rPr kumimoji="1" lang="ja-JP" altLang="en-US" dirty="0"/>
              <a:t>ソフトウェアによって操作はまったく違う。</a:t>
            </a:r>
            <a:endParaRPr kumimoji="1" lang="en-US" altLang="ja-JP" dirty="0"/>
          </a:p>
          <a:p>
            <a:r>
              <a:rPr kumimoji="1" lang="ja-JP" altLang="en-US" dirty="0"/>
              <a:t>（小説でも漫画でも、中身は作者によって全部違う）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けど、ジャンルはある。</a:t>
            </a:r>
            <a:endParaRPr kumimoji="1" lang="en-US" altLang="ja-JP" dirty="0"/>
          </a:p>
          <a:p>
            <a:r>
              <a:rPr kumimoji="1" lang="en-US" altLang="ja-JP" dirty="0"/>
              <a:t>RPG</a:t>
            </a:r>
            <a:r>
              <a:rPr kumimoji="1" lang="ja-JP" altLang="en-US" dirty="0"/>
              <a:t>だったら主人公を動かすとモンスターが出てきて、それを倒して進む。</a:t>
            </a:r>
            <a:endParaRPr kumimoji="1" lang="en-US" altLang="ja-JP" dirty="0"/>
          </a:p>
          <a:p>
            <a:r>
              <a:rPr kumimoji="1" lang="ja-JP" altLang="en-US" dirty="0"/>
              <a:t>シューティングだったら弾を打って倒す。</a:t>
            </a:r>
            <a:endParaRPr kumimoji="1" lang="en-US" altLang="ja-JP" dirty="0"/>
          </a:p>
          <a:p>
            <a:r>
              <a:rPr kumimoji="1" lang="ja-JP" altLang="en-US" dirty="0"/>
              <a:t>パズルだったらブロックを動かして消す、など。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OS</a:t>
            </a:r>
            <a:r>
              <a:rPr kumimoji="1" lang="ja-JP" altLang="en-US" dirty="0"/>
              <a:t>やソフトによって違いはあれど、基本の流れは同じなので、感覚をつかんで行こう。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602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何度打ってもパスワードが入らない場合は</a:t>
            </a:r>
            <a:r>
              <a:rPr kumimoji="1" lang="en-US" altLang="ja-JP" dirty="0"/>
              <a:t>Caps Lock</a:t>
            </a:r>
            <a:r>
              <a:rPr kumimoji="1" lang="ja-JP" altLang="en-US" dirty="0"/>
              <a:t>を無意識に押してしまっているからかも</a:t>
            </a:r>
            <a:endParaRPr kumimoji="1" lang="en-US" altLang="ja-JP" dirty="0"/>
          </a:p>
          <a:p>
            <a:r>
              <a:rPr kumimoji="1" lang="en-US" altLang="ja-JP" dirty="0"/>
              <a:t>Mac</a:t>
            </a:r>
            <a:r>
              <a:rPr kumimoji="1" lang="ja-JP" altLang="en-US" dirty="0"/>
              <a:t>のキーボードでは</a:t>
            </a:r>
            <a:r>
              <a:rPr kumimoji="1" lang="en-US" altLang="ja-JP" dirty="0"/>
              <a:t>Caps</a:t>
            </a:r>
            <a:r>
              <a:rPr kumimoji="1" lang="en-US" altLang="ja-JP" baseline="0" dirty="0"/>
              <a:t> lock</a:t>
            </a:r>
            <a:r>
              <a:rPr kumimoji="1" lang="ja-JP" altLang="en-US" baseline="0" dirty="0"/>
              <a:t>がかかっているとボタンが光るので、目で見てチェック</a:t>
            </a:r>
            <a:endParaRPr kumimoji="1" lang="en-US" altLang="ja-JP" baseline="0" dirty="0"/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Caps</a:t>
            </a:r>
            <a:r>
              <a:rPr kumimoji="1" lang="ja-JP" altLang="en-US" baseline="0" dirty="0"/>
              <a:t>は</a:t>
            </a:r>
            <a:r>
              <a:rPr kumimoji="1" lang="en-US" altLang="ja-JP" baseline="0" dirty="0"/>
              <a:t>Capital Letters</a:t>
            </a:r>
            <a:r>
              <a:rPr kumimoji="1" lang="ja-JP" altLang="en-US" baseline="0" dirty="0"/>
              <a:t>の略、つまり大文字と小文字を反転するボタン</a:t>
            </a:r>
            <a:endParaRPr kumimoji="1" lang="en-US" altLang="ja-JP" baseline="0" dirty="0"/>
          </a:p>
          <a:p>
            <a:r>
              <a:rPr kumimoji="1" lang="ja-JP" altLang="en-US" dirty="0"/>
              <a:t>パスワードは大文字と小文字を区別するのでうまくいかなくなる。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578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「強制終了」じゃなく、「（ユーザ名）をログアウト」をすること。</a:t>
            </a:r>
            <a:endParaRPr kumimoji="1" lang="en-US" altLang="ja-JP" dirty="0"/>
          </a:p>
          <a:p>
            <a:r>
              <a:rPr kumimoji="1" lang="ja-JP" altLang="en-US" dirty="0"/>
              <a:t>英語だと</a:t>
            </a:r>
            <a:r>
              <a:rPr kumimoji="1" lang="en-US" altLang="ja-JP" dirty="0"/>
              <a:t>logout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自宅の</a:t>
            </a:r>
            <a:r>
              <a:rPr kumimoji="1" lang="en-US" altLang="ja-JP" dirty="0"/>
              <a:t>PC</a:t>
            </a:r>
            <a:r>
              <a:rPr kumimoji="1" lang="ja-JP" altLang="en-US" dirty="0"/>
              <a:t>の場合、ログアウトではなくシステムの終了をすると主電源が切れる</a:t>
            </a:r>
            <a:endParaRPr kumimoji="1" lang="en-US" altLang="ja-JP" dirty="0"/>
          </a:p>
          <a:p>
            <a:r>
              <a:rPr kumimoji="1" lang="ja-JP" altLang="en-US" dirty="0"/>
              <a:t>英語で</a:t>
            </a:r>
            <a:r>
              <a:rPr kumimoji="1" lang="en-US" altLang="ja-JP" dirty="0"/>
              <a:t>shutdown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11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354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31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2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ISCED</a:t>
            </a:r>
            <a:r>
              <a:rPr kumimoji="1" lang="ja-JP" altLang="en-US"/>
              <a:t>レベル</a:t>
            </a:r>
            <a:r>
              <a:rPr kumimoji="1" lang="en-US" altLang="ja-JP"/>
              <a:t>5</a:t>
            </a:r>
            <a:r>
              <a:rPr kumimoji="1" lang="ja-JP" altLang="en-US"/>
              <a:t>が大学</a:t>
            </a:r>
            <a:endParaRPr kumimoji="1" lang="en-US" altLang="ja-JP"/>
          </a:p>
          <a:p>
            <a:r>
              <a:rPr kumimoji="1" lang="en-US" altLang="ja-JP"/>
              <a:t>ISCED</a:t>
            </a:r>
            <a:r>
              <a:rPr kumimoji="1" lang="ja-JP" altLang="en-US"/>
              <a:t>レベル</a:t>
            </a:r>
            <a:r>
              <a:rPr kumimoji="1" lang="en-US" altLang="ja-JP"/>
              <a:t>3</a:t>
            </a:r>
            <a:r>
              <a:rPr kumimoji="1" lang="ja-JP" altLang="en-US"/>
              <a:t>が高校</a:t>
            </a:r>
            <a:endParaRPr kumimoji="1" lang="en-US" altLang="ja-JP"/>
          </a:p>
          <a:p>
            <a:endParaRPr kumimoji="1" lang="en-US" altLang="ja-JP"/>
          </a:p>
          <a:p>
            <a:r>
              <a:rPr kumimoji="1" lang="ja-JP" altLang="en-US"/>
              <a:t>要するに専門家を育てる期間</a:t>
            </a:r>
            <a:endParaRPr kumimoji="1" lang="en-US" altLang="ja-JP"/>
          </a:p>
          <a:p>
            <a:r>
              <a:rPr kumimoji="1" lang="ja-JP" altLang="en-US"/>
              <a:t>単位はその専門的能力がない限りは出しません</a:t>
            </a:r>
            <a:endParaRPr kumimoji="1" lang="en-US" altLang="ja-JP"/>
          </a:p>
          <a:p>
            <a:r>
              <a:rPr kumimoji="1" lang="ja-JP" altLang="en-US"/>
              <a:t>基準に満たなければ単位は出さないし、</a:t>
            </a:r>
            <a:endParaRPr kumimoji="1" lang="en-US" altLang="ja-JP"/>
          </a:p>
          <a:p>
            <a:r>
              <a:rPr kumimoji="1" lang="ja-JP" altLang="en-US"/>
              <a:t>単位が足りなければ卒業させません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32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99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7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2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751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13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azby.fmworld.net/usage/lesson/keyboard/typin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第１回：導入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8F91FE9-EBDA-46AE-901B-94E02063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事務職</a:t>
            </a:r>
            <a:endParaRPr lang="en-US" altLang="ja-JP"/>
          </a:p>
          <a:p>
            <a:pPr lvl="1">
              <a:spcAft>
                <a:spcPts val="600"/>
              </a:spcAft>
            </a:pPr>
            <a:r>
              <a:rPr lang="en-US" altLang="ja-JP"/>
              <a:t>Office</a:t>
            </a:r>
            <a:r>
              <a:rPr lang="ja-JP" altLang="en-US"/>
              <a:t>ソフトが使えないと話にならない→必要</a:t>
            </a:r>
            <a:endParaRPr lang="en-US" altLang="ja-JP"/>
          </a:p>
          <a:p>
            <a:r>
              <a:rPr lang="ja-JP" altLang="en-US"/>
              <a:t>それ以外の食</a:t>
            </a:r>
            <a:endParaRPr lang="en-US" altLang="ja-JP"/>
          </a:p>
          <a:p>
            <a:pPr lvl="1"/>
            <a:r>
              <a:rPr lang="ja-JP" altLang="en-US"/>
              <a:t>ウェブでデータのやり取り</a:t>
            </a:r>
            <a:r>
              <a:rPr lang="en-US" altLang="ja-JP"/>
              <a:t>		</a:t>
            </a:r>
            <a:r>
              <a:rPr lang="ja-JP" altLang="en-US"/>
              <a:t>→必要</a:t>
            </a:r>
            <a:endParaRPr lang="en-US" altLang="ja-JP"/>
          </a:p>
          <a:p>
            <a:pPr lvl="1">
              <a:spcAft>
                <a:spcPts val="600"/>
              </a:spcAft>
            </a:pPr>
            <a:r>
              <a:rPr lang="ja-JP" altLang="en-US"/>
              <a:t>アプリケーションで作業</a:t>
            </a:r>
            <a:r>
              <a:rPr lang="en-US" altLang="ja-JP"/>
              <a:t>		</a:t>
            </a:r>
            <a:r>
              <a:rPr lang="ja-JP" altLang="en-US"/>
              <a:t>→必要</a:t>
            </a:r>
            <a:endParaRPr lang="en-US" altLang="ja-JP"/>
          </a:p>
          <a:p>
            <a:r>
              <a:rPr lang="ja-JP" altLang="en-US"/>
              <a:t>学業</a:t>
            </a:r>
            <a:endParaRPr lang="en-US" altLang="ja-JP"/>
          </a:p>
          <a:p>
            <a:pPr lvl="1"/>
            <a:r>
              <a:rPr lang="ja-JP" altLang="en-US"/>
              <a:t>レポート作成に</a:t>
            </a:r>
            <a:r>
              <a:rPr lang="en-US" altLang="ja-JP"/>
              <a:t>Office</a:t>
            </a:r>
            <a:r>
              <a:rPr lang="ja-JP" altLang="en-US"/>
              <a:t>ソフト</a:t>
            </a:r>
            <a:r>
              <a:rPr lang="en-US" altLang="ja-JP"/>
              <a:t>		</a:t>
            </a:r>
            <a:r>
              <a:rPr lang="ja-JP" altLang="en-US"/>
              <a:t>→必要</a:t>
            </a:r>
            <a:endParaRPr lang="en-US" altLang="ja-JP"/>
          </a:p>
          <a:p>
            <a:pPr lvl="1"/>
            <a:r>
              <a:rPr lang="ja-JP" altLang="en-US"/>
              <a:t>データ管理や共有</a:t>
            </a:r>
            <a:r>
              <a:rPr lang="en-US" altLang="ja-JP"/>
              <a:t>			</a:t>
            </a:r>
            <a:r>
              <a:rPr lang="ja-JP" altLang="en-US"/>
              <a:t>→必要</a:t>
            </a:r>
            <a:endParaRPr lang="en-US" altLang="ja-JP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EE8222-85BD-449E-8A90-DDE1E66E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D08366-A412-41A3-B638-49E6A21C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35788CA-4D30-412A-833E-CFC78E0A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情報リテラシって必要？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5438DD-A12E-48E3-85C1-4BD5F8171ABA}"/>
              </a:ext>
            </a:extLst>
          </p:cNvPr>
          <p:cNvSpPr/>
          <p:nvPr/>
        </p:nvSpPr>
        <p:spPr>
          <a:xfrm>
            <a:off x="1094518" y="5541714"/>
            <a:ext cx="6944207" cy="8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社会における「基礎の事務力」を高める授業</a:t>
            </a:r>
          </a:p>
        </p:txBody>
      </p:sp>
    </p:spTree>
    <p:extLst>
      <p:ext uri="{BB962C8B-B14F-4D97-AF65-F5344CB8AC3E}">
        <p14:creationId xmlns:p14="http://schemas.microsoft.com/office/powerpoint/2010/main" val="159197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BD0D0EA-9709-4AEE-AB87-04E4EF29B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メール</a:t>
            </a:r>
            <a:endParaRPr lang="en-US" altLang="ja-JP"/>
          </a:p>
          <a:p>
            <a:pPr lvl="1"/>
            <a:r>
              <a:rPr lang="ja-JP" altLang="en-US" sz="2000">
                <a:solidFill>
                  <a:schemeClr val="accent6">
                    <a:lumMod val="50000"/>
                  </a:schemeClr>
                </a:solidFill>
              </a:rPr>
              <a:t>コミュニケーション力：教授や取引先とのやり取り</a:t>
            </a:r>
            <a:endParaRPr lang="en-US" altLang="ja-JP" sz="200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/>
              <a:t>インターネット</a:t>
            </a:r>
            <a:endParaRPr lang="en-US" altLang="ja-JP"/>
          </a:p>
          <a:p>
            <a:pPr lvl="1"/>
            <a:r>
              <a:rPr lang="ja-JP" altLang="en-US" sz="2000">
                <a:solidFill>
                  <a:schemeClr val="accent6">
                    <a:lumMod val="50000"/>
                  </a:schemeClr>
                </a:solidFill>
              </a:rPr>
              <a:t>情報検索力：</a:t>
            </a:r>
            <a:r>
              <a:rPr lang="en-US" altLang="ja-JP" sz="200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ja-JP" altLang="en-US" sz="2000">
                <a:solidFill>
                  <a:schemeClr val="accent6">
                    <a:lumMod val="50000"/>
                  </a:schemeClr>
                </a:solidFill>
              </a:rPr>
              <a:t>必要な情報を集める</a:t>
            </a:r>
            <a:endParaRPr lang="en-US" altLang="ja-JP" sz="200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ja-JP" altLang="en-US" sz="2000">
                <a:solidFill>
                  <a:schemeClr val="accent6">
                    <a:lumMod val="50000"/>
                  </a:schemeClr>
                </a:solidFill>
              </a:rPr>
              <a:t>広報能力：</a:t>
            </a:r>
            <a:r>
              <a:rPr lang="en-US" altLang="ja-JP" sz="200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ja-JP" altLang="en-US" sz="2000">
                <a:solidFill>
                  <a:schemeClr val="accent6">
                    <a:lumMod val="50000"/>
                  </a:schemeClr>
                </a:solidFill>
              </a:rPr>
              <a:t>自身の作品を広める</a:t>
            </a:r>
            <a:endParaRPr lang="en-US" altLang="ja-JP" sz="200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/>
              <a:t>情報倫理</a:t>
            </a:r>
            <a:endParaRPr lang="en-US" altLang="ja-JP"/>
          </a:p>
          <a:p>
            <a:pPr lvl="1"/>
            <a:r>
              <a:rPr lang="ja-JP" altLang="en-US" sz="2000">
                <a:solidFill>
                  <a:schemeClr val="accent6">
                    <a:lumMod val="50000"/>
                  </a:schemeClr>
                </a:solidFill>
              </a:rPr>
              <a:t>倫理観：</a:t>
            </a:r>
            <a:r>
              <a:rPr lang="en-US" altLang="ja-JP" sz="200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ja-JP" altLang="en-US" sz="2000">
                <a:solidFill>
                  <a:schemeClr val="accent6">
                    <a:lumMod val="50000"/>
                  </a:schemeClr>
                </a:solidFill>
              </a:rPr>
              <a:t>正しい情報か判断できる</a:t>
            </a:r>
            <a:endParaRPr lang="en-US" altLang="ja-JP" sz="200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/>
              <a:t>オフィスソフト</a:t>
            </a:r>
            <a:endParaRPr lang="en-US" altLang="ja-JP"/>
          </a:p>
          <a:p>
            <a:pPr lvl="1"/>
            <a:r>
              <a:rPr lang="ja-JP" altLang="en-US" sz="2000">
                <a:solidFill>
                  <a:schemeClr val="accent6">
                    <a:lumMod val="50000"/>
                  </a:schemeClr>
                </a:solidFill>
              </a:rPr>
              <a:t>資料作成：</a:t>
            </a:r>
            <a:r>
              <a:rPr lang="en-US" altLang="ja-JP" sz="200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ja-JP" altLang="en-US" sz="2000">
                <a:solidFill>
                  <a:schemeClr val="accent6">
                    <a:lumMod val="50000"/>
                  </a:schemeClr>
                </a:solidFill>
              </a:rPr>
              <a:t>書類、発表、ポスターなどが作れる</a:t>
            </a:r>
            <a:endParaRPr lang="en-US" altLang="ja-JP" sz="200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ja-JP" altLang="en-US" sz="2000">
                <a:solidFill>
                  <a:schemeClr val="accent6">
                    <a:lumMod val="50000"/>
                  </a:schemeClr>
                </a:solidFill>
              </a:rPr>
              <a:t>データ解析：</a:t>
            </a:r>
            <a:r>
              <a:rPr lang="en-US" altLang="ja-JP" sz="200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ja-JP" altLang="en-US" sz="2000">
                <a:solidFill>
                  <a:schemeClr val="accent6">
                    <a:lumMod val="50000"/>
                  </a:schemeClr>
                </a:solidFill>
              </a:rPr>
              <a:t>データをもとに正しい分析を行う</a:t>
            </a:r>
            <a:endParaRPr lang="en-US" altLang="ja-JP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1C2713-B432-4504-B775-D0EB7516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44F39D-5E5A-46AE-9713-6FE830FB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43AFDF6-D36A-43A8-B1BA-36F8A37C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本授業で身につく力</a:t>
            </a:r>
          </a:p>
        </p:txBody>
      </p:sp>
    </p:spTree>
    <p:extLst>
      <p:ext uri="{BB962C8B-B14F-4D97-AF65-F5344CB8AC3E}">
        <p14:creationId xmlns:p14="http://schemas.microsoft.com/office/powerpoint/2010/main" val="85814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C0C5D31-5757-4999-8AAD-EF7AFDA6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4/11 </a:t>
            </a:r>
            <a:r>
              <a:rPr kumimoji="1" lang="ja-JP" altLang="en-US" dirty="0"/>
              <a:t>授業概要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4/18 </a:t>
            </a:r>
            <a:r>
              <a:rPr lang="ja-JP" altLang="en-US" dirty="0"/>
              <a:t>ファイルシステム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4/25 </a:t>
            </a:r>
            <a:r>
              <a:rPr kumimoji="1" lang="ja-JP" altLang="en-US" dirty="0"/>
              <a:t>メール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5/09 </a:t>
            </a:r>
            <a:r>
              <a:rPr lang="ja-JP" altLang="en-US" dirty="0"/>
              <a:t>インターネット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5/16 </a:t>
            </a:r>
            <a:r>
              <a:rPr lang="en-US" altLang="ja-JP" dirty="0"/>
              <a:t>WWW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5/23 </a:t>
            </a:r>
            <a:r>
              <a:rPr lang="ja-JP" altLang="en-US" dirty="0"/>
              <a:t>検索と利用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5/30 </a:t>
            </a:r>
            <a:r>
              <a:rPr kumimoji="1" lang="ja-JP" altLang="en-US" dirty="0"/>
              <a:t>著作権・倫理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6/06 Word (1/2)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6/13 Word</a:t>
            </a:r>
            <a:r>
              <a:rPr lang="en-US" altLang="ja-JP" dirty="0"/>
              <a:t> (2/2)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6/20 Excel (1/2)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6/27 Excel</a:t>
            </a:r>
            <a:r>
              <a:rPr lang="en-US" altLang="ja-JP" dirty="0"/>
              <a:t> (2/2)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7/04 PowerPoint (1/2)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7/11 PowerPoint (2/2)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7/18</a:t>
            </a:r>
            <a:r>
              <a:rPr lang="ja-JP" altLang="en-US" dirty="0"/>
              <a:t>総合発展課題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X/X</a:t>
            </a:r>
            <a:r>
              <a:rPr lang="ja-JP" altLang="en-US" dirty="0"/>
              <a:t> 期末試験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8E2D26-3982-4AC8-BF00-598C766C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E13626-9F37-4F07-8EBE-C5A2181B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204192B-D2B8-4CDB-9608-99877A12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授業スケジュール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142961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パスワード</a:t>
            </a:r>
            <a:endParaRPr lang="en-US" altLang="ja-JP" dirty="0"/>
          </a:p>
          <a:p>
            <a:pPr lvl="1"/>
            <a:r>
              <a:rPr lang="ja-JP" altLang="en-US" dirty="0"/>
              <a:t>学内システムにアクセスするときに必要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授業で使うもの</a:t>
            </a:r>
            <a:endParaRPr lang="en-US" altLang="ja-JP" dirty="0"/>
          </a:p>
          <a:p>
            <a:pPr lvl="1"/>
            <a:r>
              <a:rPr lang="ja-JP" altLang="en-US" dirty="0"/>
              <a:t>テキスト（購買で購入）</a:t>
            </a:r>
            <a:endParaRPr lang="en-US" altLang="ja-JP" dirty="0"/>
          </a:p>
          <a:p>
            <a:pPr lvl="1"/>
            <a:r>
              <a:rPr kumimoji="1" lang="ja-JP" altLang="en-US" dirty="0"/>
              <a:t>シラバス（</a:t>
            </a:r>
            <a:r>
              <a:rPr kumimoji="1" lang="en-US" altLang="ja-JP" dirty="0"/>
              <a:t>Web</a:t>
            </a:r>
            <a:r>
              <a:rPr kumimoji="1" lang="ja-JP" altLang="en-US" dirty="0"/>
              <a:t>上で）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著作権テキスト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成績評価</a:t>
            </a:r>
            <a:endParaRPr kumimoji="1" lang="en-US" altLang="ja-JP" dirty="0"/>
          </a:p>
          <a:p>
            <a:pPr lvl="1"/>
            <a:r>
              <a:rPr lang="ja-JP" altLang="en-US" dirty="0"/>
              <a:t>平常点＋学期中の課題＋最終課題＋学期末試験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授業についての確認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5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91A4A66-C763-4E0A-92D6-F0240AA2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939970"/>
            <a:ext cx="7745505" cy="3186192"/>
          </a:xfrm>
        </p:spPr>
        <p:txBody>
          <a:bodyPr numCol="2">
            <a:normAutofit fontScale="92500" lnSpcReduction="20000"/>
          </a:bodyPr>
          <a:lstStyle/>
          <a:p>
            <a:r>
              <a:rPr kumimoji="1" lang="ja-JP" altLang="en-US"/>
              <a:t>平常点（</a:t>
            </a:r>
            <a:r>
              <a:rPr kumimoji="1" lang="en-US" altLang="ja-JP" sz="2600" b="1">
                <a:solidFill>
                  <a:srgbClr val="FF0000"/>
                </a:solidFill>
              </a:rPr>
              <a:t>20</a:t>
            </a:r>
            <a:r>
              <a:rPr kumimoji="1" lang="ja-JP" altLang="en-US" sz="2600" b="1">
                <a:solidFill>
                  <a:srgbClr val="FF0000"/>
                </a:solidFill>
              </a:rPr>
              <a:t>点</a:t>
            </a:r>
            <a:r>
              <a:rPr kumimoji="1" lang="ja-JP" altLang="en-US"/>
              <a:t>）</a:t>
            </a:r>
            <a:endParaRPr kumimoji="1" lang="en-US" altLang="ja-JP"/>
          </a:p>
          <a:p>
            <a:pPr lvl="1"/>
            <a:r>
              <a:rPr lang="ja-JP" altLang="en-US"/>
              <a:t>要するに出席</a:t>
            </a:r>
            <a:endParaRPr lang="en-US" altLang="ja-JP"/>
          </a:p>
          <a:p>
            <a:pPr lvl="1"/>
            <a:endParaRPr lang="en-US" altLang="ja-JP"/>
          </a:p>
          <a:p>
            <a:r>
              <a:rPr lang="ja-JP" altLang="en-US"/>
              <a:t>タイピング（</a:t>
            </a:r>
            <a:r>
              <a:rPr lang="en-US" altLang="ja-JP" sz="2600" b="1">
                <a:solidFill>
                  <a:srgbClr val="FF0000"/>
                </a:solidFill>
              </a:rPr>
              <a:t>10</a:t>
            </a:r>
            <a:r>
              <a:rPr lang="ja-JP" altLang="en-US" sz="2600" b="1">
                <a:solidFill>
                  <a:srgbClr val="FF0000"/>
                </a:solidFill>
              </a:rPr>
              <a:t>点</a:t>
            </a:r>
            <a:r>
              <a:rPr lang="ja-JP" altLang="en-US"/>
              <a:t>）</a:t>
            </a:r>
            <a:endParaRPr lang="en-US" altLang="ja-JP"/>
          </a:p>
          <a:p>
            <a:pPr lvl="1"/>
            <a:r>
              <a:rPr lang="ja-JP" altLang="en-US"/>
              <a:t>タイピングの速さ</a:t>
            </a:r>
            <a:endParaRPr lang="en-US" altLang="ja-JP"/>
          </a:p>
          <a:p>
            <a:pPr lvl="1"/>
            <a:endParaRPr kumimoji="1" lang="en-US" altLang="ja-JP"/>
          </a:p>
          <a:p>
            <a:r>
              <a:rPr kumimoji="1" lang="ja-JP" altLang="en-US"/>
              <a:t>総合発展課題（</a:t>
            </a:r>
            <a:r>
              <a:rPr lang="en-US" altLang="ja-JP" sz="2600" b="1">
                <a:solidFill>
                  <a:srgbClr val="FF0000"/>
                </a:solidFill>
              </a:rPr>
              <a:t>15</a:t>
            </a:r>
            <a:r>
              <a:rPr kumimoji="1" lang="ja-JP" altLang="en-US" sz="2600" b="1">
                <a:solidFill>
                  <a:srgbClr val="FF0000"/>
                </a:solidFill>
              </a:rPr>
              <a:t>点</a:t>
            </a:r>
            <a:r>
              <a:rPr kumimoji="1" lang="en-US" altLang="ja-JP" sz="2600" b="1">
                <a:solidFill>
                  <a:schemeClr val="tx1"/>
                </a:solidFill>
              </a:rPr>
              <a:t>+α</a:t>
            </a:r>
            <a:r>
              <a:rPr kumimoji="1" lang="ja-JP" altLang="en-US"/>
              <a:t>）</a:t>
            </a:r>
            <a:endParaRPr kumimoji="1" lang="en-US" altLang="ja-JP"/>
          </a:p>
          <a:p>
            <a:pPr lvl="1"/>
            <a:r>
              <a:rPr kumimoji="1" lang="ja-JP" altLang="en-US"/>
              <a:t>最後に提出する課題</a:t>
            </a:r>
            <a:endParaRPr kumimoji="1" lang="en-US" altLang="ja-JP"/>
          </a:p>
          <a:p>
            <a:pPr lvl="1"/>
            <a:r>
              <a:rPr lang="ja-JP" altLang="en-US"/>
              <a:t>出来により加点あり</a:t>
            </a:r>
            <a:endParaRPr lang="en-US" altLang="ja-JP"/>
          </a:p>
          <a:p>
            <a:r>
              <a:rPr lang="ja-JP" altLang="en-US"/>
              <a:t>演習課題（</a:t>
            </a:r>
            <a:r>
              <a:rPr lang="en-US" altLang="ja-JP" sz="2600" b="1">
                <a:solidFill>
                  <a:srgbClr val="FF0000"/>
                </a:solidFill>
              </a:rPr>
              <a:t>25</a:t>
            </a:r>
            <a:r>
              <a:rPr lang="ja-JP" altLang="en-US" sz="2600" b="1">
                <a:solidFill>
                  <a:srgbClr val="FF0000"/>
                </a:solidFill>
              </a:rPr>
              <a:t>点</a:t>
            </a:r>
            <a:r>
              <a:rPr lang="en-US" altLang="ja-JP" sz="2600" b="1">
                <a:solidFill>
                  <a:schemeClr val="tx1"/>
                </a:solidFill>
              </a:rPr>
              <a:t>+α</a:t>
            </a:r>
            <a:r>
              <a:rPr lang="ja-JP" altLang="en-US"/>
              <a:t>）</a:t>
            </a:r>
            <a:endParaRPr lang="en-US" altLang="ja-JP"/>
          </a:p>
          <a:p>
            <a:pPr lvl="1"/>
            <a:r>
              <a:rPr lang="ja-JP" altLang="en-US"/>
              <a:t>授業中に行う演習</a:t>
            </a:r>
            <a:endParaRPr lang="en-US" altLang="ja-JP"/>
          </a:p>
          <a:p>
            <a:pPr lvl="1"/>
            <a:r>
              <a:rPr lang="ja-JP" altLang="en-US"/>
              <a:t>配点が大きい</a:t>
            </a:r>
            <a:endParaRPr lang="en-US" altLang="ja-JP"/>
          </a:p>
          <a:p>
            <a:pPr lvl="1"/>
            <a:r>
              <a:rPr lang="ja-JP" altLang="en-US"/>
              <a:t>出来により加点あり</a:t>
            </a:r>
          </a:p>
          <a:p>
            <a:pPr lvl="1"/>
            <a:endParaRPr kumimoji="1" lang="en-US" altLang="ja-JP"/>
          </a:p>
          <a:p>
            <a:r>
              <a:rPr kumimoji="1" lang="ja-JP" altLang="en-US"/>
              <a:t>期末試験（</a:t>
            </a:r>
            <a:r>
              <a:rPr kumimoji="1" lang="en-US" altLang="ja-JP" sz="2600" b="1">
                <a:solidFill>
                  <a:srgbClr val="FF0000"/>
                </a:solidFill>
              </a:rPr>
              <a:t>30</a:t>
            </a:r>
            <a:r>
              <a:rPr kumimoji="1" lang="ja-JP" altLang="en-US" sz="2600" b="1">
                <a:solidFill>
                  <a:srgbClr val="FF0000"/>
                </a:solidFill>
              </a:rPr>
              <a:t>点</a:t>
            </a:r>
            <a:r>
              <a:rPr kumimoji="1" lang="ja-JP" altLang="en-US"/>
              <a:t>）</a:t>
            </a:r>
            <a:endParaRPr kumimoji="1" lang="en-US" altLang="ja-JP"/>
          </a:p>
          <a:p>
            <a:pPr lvl="1"/>
            <a:r>
              <a:rPr kumimoji="1" lang="ja-JP" altLang="en-US"/>
              <a:t>選択形式の問題</a:t>
            </a:r>
            <a:endParaRPr kumimoji="1" lang="en-US" altLang="ja-JP"/>
          </a:p>
          <a:p>
            <a:pPr lvl="1"/>
            <a:endParaRPr kumimoji="1" lang="en-US" altLang="ja-JP"/>
          </a:p>
          <a:p>
            <a:pPr lvl="1"/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E2265DA-BC7C-4142-AFBB-FC075B8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5783B4-5347-4274-A927-8E4ABA64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4703A72-93A1-4497-80A7-907FF32E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授業評価（単位取得条件）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EF0EE0-B950-4CCC-A101-2024081ECB4E}"/>
              </a:ext>
            </a:extLst>
          </p:cNvPr>
          <p:cNvSpPr/>
          <p:nvPr/>
        </p:nvSpPr>
        <p:spPr>
          <a:xfrm>
            <a:off x="1094518" y="1884114"/>
            <a:ext cx="6944207" cy="8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pc="300"/>
              <a:t>授業出席</a:t>
            </a:r>
            <a:r>
              <a:rPr kumimoji="1" lang="en-US" altLang="ja-JP" sz="3200" spc="300"/>
              <a:t>10</a:t>
            </a:r>
            <a:r>
              <a:rPr kumimoji="1" lang="ja-JP" altLang="en-US" sz="3200" spc="300"/>
              <a:t>回</a:t>
            </a:r>
            <a:r>
              <a:rPr kumimoji="1" lang="ja-JP" altLang="en-US" sz="2400" spc="300"/>
              <a:t>以上　＋　成績</a:t>
            </a:r>
            <a:r>
              <a:rPr kumimoji="1" lang="en-US" altLang="ja-JP" sz="3200" spc="300"/>
              <a:t>60</a:t>
            </a:r>
            <a:r>
              <a:rPr kumimoji="1" lang="ja-JP" altLang="en-US" sz="3200" spc="300"/>
              <a:t>点</a:t>
            </a:r>
            <a:r>
              <a:rPr kumimoji="1" lang="ja-JP" altLang="en-US" sz="2400" spc="300"/>
              <a:t>以上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471779-4E62-4CB9-9FDE-BDE9F3328562}"/>
              </a:ext>
            </a:extLst>
          </p:cNvPr>
          <p:cNvSpPr txBox="1"/>
          <p:nvPr/>
        </p:nvSpPr>
        <p:spPr>
          <a:xfrm>
            <a:off x="6065134" y="5802996"/>
            <a:ext cx="307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成績提示後の</a:t>
            </a:r>
            <a:endParaRPr kumimoji="1" lang="en-US" altLang="ja-JP"/>
          </a:p>
          <a:p>
            <a:pPr algn="ctr"/>
            <a:r>
              <a:rPr kumimoji="1" lang="ja-JP" altLang="en-US"/>
              <a:t>異議申し立ては学務課へ</a:t>
            </a:r>
          </a:p>
        </p:txBody>
      </p:sp>
    </p:spTree>
    <p:extLst>
      <p:ext uri="{BB962C8B-B14F-4D97-AF65-F5344CB8AC3E}">
        <p14:creationId xmlns:p14="http://schemas.microsoft.com/office/powerpoint/2010/main" val="318877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BC4FB54-CD3B-4982-ACE2-AE2AA44EC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テキスト</a:t>
            </a:r>
            <a:r>
              <a:rPr kumimoji="1" lang="ja-JP" altLang="en-US"/>
              <a:t>：基礎からわかる</a:t>
            </a:r>
            <a:r>
              <a:rPr kumimoji="1" lang="ja-JP" altLang="en-US" sz="2800"/>
              <a:t>情報リテラシー</a:t>
            </a:r>
            <a:endParaRPr kumimoji="1" lang="en-US" altLang="ja-JP"/>
          </a:p>
          <a:p>
            <a:pPr lvl="1"/>
            <a:r>
              <a:rPr lang="en-US" altLang="ja-JP"/>
              <a:t>(</a:t>
            </a:r>
            <a:r>
              <a:rPr lang="ja-JP" altLang="en-US"/>
              <a:t>著</a:t>
            </a:r>
            <a:r>
              <a:rPr lang="en-US" altLang="ja-JP"/>
              <a:t>) </a:t>
            </a:r>
            <a:r>
              <a:rPr lang="ja-JP" altLang="en-US"/>
              <a:t>奥村晴彦・森本尚之、</a:t>
            </a:r>
            <a:r>
              <a:rPr kumimoji="1" lang="en-US" altLang="ja-JP"/>
              <a:t>(</a:t>
            </a:r>
            <a:r>
              <a:rPr kumimoji="1" lang="ja-JP" altLang="en-US"/>
              <a:t>出</a:t>
            </a:r>
            <a:r>
              <a:rPr kumimoji="1" lang="en-US" altLang="ja-JP"/>
              <a:t>) </a:t>
            </a:r>
            <a:r>
              <a:rPr kumimoji="1" lang="ja-JP" altLang="en-US"/>
              <a:t>技術評論社</a:t>
            </a:r>
            <a:endParaRPr kumimoji="1" lang="en-US" altLang="ja-JP"/>
          </a:p>
          <a:p>
            <a:pPr lvl="1"/>
            <a:r>
              <a:rPr lang="ja-JP" altLang="en-US"/>
              <a:t>定価</a:t>
            </a:r>
            <a:r>
              <a:rPr lang="en-US" altLang="ja-JP"/>
              <a:t>1480</a:t>
            </a:r>
            <a:r>
              <a:rPr lang="ja-JP" altLang="en-US"/>
              <a:t>円</a:t>
            </a:r>
            <a:endParaRPr lang="en-US" altLang="ja-JP"/>
          </a:p>
          <a:p>
            <a:pPr lvl="1"/>
            <a:r>
              <a:rPr lang="ja-JP" altLang="en-US"/>
              <a:t>今年度から教科書が変わったので注意</a:t>
            </a:r>
            <a:endParaRPr lang="en-US" altLang="ja-JP"/>
          </a:p>
          <a:p>
            <a:endParaRPr kumimoji="1" lang="en-US" altLang="ja-JP"/>
          </a:p>
          <a:p>
            <a:r>
              <a:rPr lang="en-US" altLang="ja-JP"/>
              <a:t>Web</a:t>
            </a:r>
            <a:r>
              <a:rPr lang="ja-JP" altLang="en-US"/>
              <a:t>上にあるもの</a:t>
            </a:r>
            <a:endParaRPr lang="en-US" altLang="ja-JP"/>
          </a:p>
          <a:p>
            <a:pPr lvl="1"/>
            <a:r>
              <a:rPr kumimoji="1" lang="ja-JP" altLang="en-US"/>
              <a:t>授業用ページ</a:t>
            </a:r>
            <a:endParaRPr kumimoji="1" lang="en-US" altLang="ja-JP"/>
          </a:p>
          <a:p>
            <a:pPr lvl="1"/>
            <a:r>
              <a:rPr lang="ja-JP" altLang="en-US"/>
              <a:t>著作権パンフレット</a:t>
            </a:r>
            <a:endParaRPr lang="en-US" altLang="ja-JP"/>
          </a:p>
          <a:p>
            <a:pPr lvl="1"/>
            <a:r>
              <a:rPr kumimoji="1" lang="en-US" altLang="ja-JP"/>
              <a:t>Infoss</a:t>
            </a:r>
            <a:r>
              <a:rPr kumimoji="1" lang="ja-JP" altLang="en-US"/>
              <a:t>情報倫理（</a:t>
            </a:r>
            <a:r>
              <a:rPr kumimoji="1" lang="en-US" altLang="ja-JP"/>
              <a:t>WebClass</a:t>
            </a:r>
            <a:r>
              <a:rPr kumimoji="1" lang="ja-JP" altLang="en-US"/>
              <a:t>）</a:t>
            </a:r>
            <a:endParaRPr kumimoji="1" lang="en-US" altLang="ja-JP"/>
          </a:p>
          <a:p>
            <a:pPr lvl="1"/>
            <a:r>
              <a:rPr lang="ja-JP" altLang="en-US"/>
              <a:t>タッチタイピング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F86748-7A46-418D-926B-49DB60E7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B5CD51-6020-44F2-BCE9-941303D1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85C1B2A-4E80-4C03-B3B4-F9AFC3A5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授業で使うもの</a:t>
            </a:r>
          </a:p>
        </p:txBody>
      </p:sp>
    </p:spTree>
    <p:extLst>
      <p:ext uri="{BB962C8B-B14F-4D97-AF65-F5344CB8AC3E}">
        <p14:creationId xmlns:p14="http://schemas.microsoft.com/office/powerpoint/2010/main" val="28326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3032569"/>
            <a:ext cx="7745505" cy="3220916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ユーザー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とパスワード</a:t>
            </a:r>
            <a:endParaRPr kumimoji="1" lang="en-US" altLang="ja-JP" dirty="0"/>
          </a:p>
          <a:p>
            <a:pPr lvl="1"/>
            <a:r>
              <a:rPr lang="ja-JP" altLang="en-US" dirty="0"/>
              <a:t>暫定パスワードを配ります</a:t>
            </a:r>
            <a:endParaRPr lang="en-US" altLang="ja-JP" dirty="0"/>
          </a:p>
          <a:p>
            <a:pPr lvl="1"/>
            <a:r>
              <a:rPr lang="ja-JP" altLang="en-US" dirty="0"/>
              <a:t>ログインできない人は</a:t>
            </a:r>
            <a:r>
              <a:rPr lang="en-US" altLang="ja-JP" dirty="0"/>
              <a:t>4</a:t>
            </a:r>
            <a:r>
              <a:rPr lang="ja-JP" altLang="en-US" dirty="0"/>
              <a:t>号館</a:t>
            </a:r>
            <a:r>
              <a:rPr lang="en-US" altLang="ja-JP" dirty="0"/>
              <a:t>1</a:t>
            </a:r>
            <a:r>
              <a:rPr lang="ja-JP" altLang="en-US" dirty="0"/>
              <a:t>階</a:t>
            </a:r>
            <a:r>
              <a:rPr lang="en-US" altLang="ja-JP" dirty="0"/>
              <a:t>4106</a:t>
            </a:r>
            <a:r>
              <a:rPr lang="ja-JP" altLang="en-US" dirty="0"/>
              <a:t>室へ</a:t>
            </a:r>
            <a:br>
              <a:rPr lang="en-US" altLang="ja-JP" dirty="0"/>
            </a:br>
            <a:r>
              <a:rPr lang="en-US" altLang="ja-JP" dirty="0"/>
              <a:t>					</a:t>
            </a:r>
            <a:r>
              <a:rPr lang="ja-JP" altLang="en-US" dirty="0"/>
              <a:t>（学生証を忘れずに）</a:t>
            </a:r>
            <a:endParaRPr lang="en-US" altLang="ja-JP" dirty="0"/>
          </a:p>
          <a:p>
            <a:pPr lvl="1"/>
            <a:r>
              <a:rPr lang="ja-JP" altLang="en-US" dirty="0"/>
              <a:t>いろんなところで使います</a:t>
            </a:r>
            <a:endParaRPr lang="en-US" altLang="ja-JP" dirty="0"/>
          </a:p>
          <a:p>
            <a:pPr lvl="2"/>
            <a:r>
              <a:rPr lang="ja-JP" altLang="en-US" dirty="0"/>
              <a:t>履修登録</a:t>
            </a:r>
            <a:endParaRPr lang="en-US" altLang="ja-JP" dirty="0"/>
          </a:p>
          <a:p>
            <a:pPr lvl="2"/>
            <a:r>
              <a:rPr lang="ja-JP" altLang="en-US" dirty="0"/>
              <a:t>図書館ガイダンス</a:t>
            </a:r>
            <a:endParaRPr lang="en-US" altLang="ja-JP" dirty="0"/>
          </a:p>
          <a:p>
            <a:pPr lvl="2"/>
            <a:r>
              <a:rPr lang="ja-JP" altLang="en-US" dirty="0"/>
              <a:t>来週以降の授業</a:t>
            </a:r>
            <a:endParaRPr lang="en-US" altLang="ja-JP" dirty="0"/>
          </a:p>
          <a:p>
            <a:pPr lvl="1"/>
            <a:r>
              <a:rPr kumimoji="1" lang="ja-JP" altLang="en-US" u="sng" dirty="0">
                <a:solidFill>
                  <a:srgbClr val="C00000"/>
                </a:solidFill>
              </a:rPr>
              <a:t>無くさないように！（携帯にメモっても可）</a:t>
            </a:r>
            <a:endParaRPr kumimoji="1" lang="en-US" altLang="ja-JP" u="sng" dirty="0">
              <a:solidFill>
                <a:srgbClr val="C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パスワード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587541-4B9D-495E-96D8-191D1ADB27A3}"/>
              </a:ext>
            </a:extLst>
          </p:cNvPr>
          <p:cNvSpPr/>
          <p:nvPr/>
        </p:nvSpPr>
        <p:spPr>
          <a:xfrm>
            <a:off x="835614" y="1934106"/>
            <a:ext cx="7462013" cy="8162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6B0920"/>
                </a:solidFill>
              </a:rPr>
              <a:t>コンピュータ上で</a:t>
            </a:r>
            <a:r>
              <a:rPr kumimoji="1" lang="ja-JP" altLang="en-US" sz="2400" b="1" dirty="0">
                <a:solidFill>
                  <a:srgbClr val="6B0920"/>
                </a:solidFill>
              </a:rPr>
              <a:t>本人を証明</a:t>
            </a:r>
            <a:r>
              <a:rPr kumimoji="1" lang="ja-JP" altLang="en-US" sz="2400" dirty="0">
                <a:solidFill>
                  <a:srgbClr val="6B0920"/>
                </a:solidFill>
              </a:rPr>
              <a:t>する文字列のこと</a:t>
            </a:r>
          </a:p>
        </p:txBody>
      </p:sp>
    </p:spTree>
    <p:extLst>
      <p:ext uri="{BB962C8B-B14F-4D97-AF65-F5344CB8AC3E}">
        <p14:creationId xmlns:p14="http://schemas.microsoft.com/office/powerpoint/2010/main" val="76471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柴田の出講時間</a:t>
            </a:r>
            <a:endParaRPr lang="en-US" altLang="ja-JP"/>
          </a:p>
          <a:p>
            <a:pPr lvl="1"/>
            <a:r>
              <a:rPr lang="ja-JP" altLang="en-US"/>
              <a:t>毎週木曜 朝</a:t>
            </a:r>
            <a:r>
              <a:rPr lang="en-US" altLang="ja-JP"/>
              <a:t>9</a:t>
            </a:r>
            <a:r>
              <a:rPr lang="ja-JP" altLang="en-US"/>
              <a:t>時 ～ 昼</a:t>
            </a:r>
            <a:r>
              <a:rPr lang="en-US" altLang="ja-JP"/>
              <a:t>12</a:t>
            </a:r>
            <a:r>
              <a:rPr lang="ja-JP" altLang="en-US"/>
              <a:t>時半 前後</a:t>
            </a:r>
            <a:endParaRPr lang="en-US" altLang="ja-JP"/>
          </a:p>
          <a:p>
            <a:pPr lvl="1"/>
            <a:r>
              <a:rPr lang="ja-JP" altLang="en-US"/>
              <a:t>それ以外の時間帯は基本メール対応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連絡</a:t>
            </a:r>
            <a:r>
              <a:rPr lang="ja-JP" altLang="en-US" dirty="0"/>
              <a:t>や質問</a:t>
            </a:r>
            <a:endParaRPr lang="en-US" altLang="ja-JP" dirty="0"/>
          </a:p>
          <a:p>
            <a:pPr lvl="1"/>
            <a:r>
              <a:rPr lang="ja-JP" altLang="en-US" dirty="0"/>
              <a:t>メールにて受け付け</a:t>
            </a:r>
            <a:endParaRPr lang="en-US" altLang="ja-JP" dirty="0"/>
          </a:p>
          <a:p>
            <a:pPr lvl="1"/>
            <a:r>
              <a:rPr lang="en-US" altLang="ja-JP" dirty="0" err="1"/>
              <a:t>shibata-atsushi@cis.twcu.ac</a:t>
            </a:r>
            <a:r>
              <a:rPr lang="en-US" altLang="ja-JP" err="1"/>
              <a:t>.</a:t>
            </a:r>
            <a:r>
              <a:rPr lang="en-US" altLang="ja-JP"/>
              <a:t>jp</a:t>
            </a:r>
          </a:p>
          <a:p>
            <a:pPr lvl="1"/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その他</a:t>
            </a:r>
          </a:p>
        </p:txBody>
      </p:sp>
    </p:spTree>
    <p:extLst>
      <p:ext uri="{BB962C8B-B14F-4D97-AF65-F5344CB8AC3E}">
        <p14:creationId xmlns:p14="http://schemas.microsoft.com/office/powerpoint/2010/main" val="1102883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A0C92F0-ACB0-454A-BB8B-03A46595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コンピュータ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45A7A1B-7A82-4CD9-9B7E-19E6B3426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B86FBC-428A-4BCC-95F9-175B9075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F388E8-7994-4A30-9E6D-777106DF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10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電子情報を高速演算する多機能な電子計算装置！</a:t>
            </a:r>
            <a:endParaRPr kumimoji="1" lang="en-US" altLang="ja-JP" dirty="0"/>
          </a:p>
          <a:p>
            <a:r>
              <a:rPr lang="ja-JP" altLang="en-US" dirty="0"/>
              <a:t>用途</a:t>
            </a:r>
            <a:endParaRPr lang="en-US" altLang="ja-JP" dirty="0"/>
          </a:p>
          <a:p>
            <a:pPr lvl="1"/>
            <a:r>
              <a:rPr kumimoji="1" lang="ja-JP" altLang="en-US" dirty="0"/>
              <a:t>オフィスソフトで書類作成</a:t>
            </a:r>
            <a:r>
              <a:rPr lang="ja-JP" altLang="en-US" dirty="0"/>
              <a:t>、会計処理</a:t>
            </a:r>
            <a:endParaRPr lang="en-US" altLang="ja-JP" dirty="0"/>
          </a:p>
          <a:p>
            <a:pPr lvl="1"/>
            <a:r>
              <a:rPr lang="ja-JP" altLang="en-US" dirty="0"/>
              <a:t>インターネットで通販</a:t>
            </a:r>
            <a:endParaRPr lang="en-US" altLang="ja-JP" dirty="0"/>
          </a:p>
          <a:p>
            <a:pPr lvl="1"/>
            <a:r>
              <a:rPr lang="ja-JP" altLang="en-US" dirty="0"/>
              <a:t>店頭の端末を使って案内</a:t>
            </a:r>
            <a:r>
              <a:rPr lang="en-US" altLang="ja-JP" dirty="0"/>
              <a:t>	</a:t>
            </a:r>
            <a:r>
              <a:rPr lang="en-US" altLang="ja-JP" dirty="0" err="1"/>
              <a:t>etc</a:t>
            </a:r>
            <a:r>
              <a:rPr lang="is-IS" altLang="ja-JP" dirty="0"/>
              <a:t>…</a:t>
            </a:r>
          </a:p>
          <a:p>
            <a:pPr lvl="1"/>
            <a:endParaRPr lang="is-IS" altLang="ja-JP" dirty="0"/>
          </a:p>
          <a:p>
            <a:r>
              <a:rPr lang="ja-JP" altLang="en-US" dirty="0"/>
              <a:t>学生にとって</a:t>
            </a:r>
            <a:r>
              <a:rPr lang="en-US" altLang="ja-JP" dirty="0"/>
              <a:t>…</a:t>
            </a:r>
          </a:p>
          <a:p>
            <a:pPr lvl="1"/>
            <a:r>
              <a:rPr lang="ja-JP" altLang="en-US" dirty="0"/>
              <a:t>レポート作成</a:t>
            </a:r>
            <a:endParaRPr lang="en-US" altLang="ja-JP" dirty="0"/>
          </a:p>
          <a:p>
            <a:pPr lvl="1"/>
            <a:r>
              <a:rPr lang="ja-JP" altLang="en-US" dirty="0"/>
              <a:t>卒論作成</a:t>
            </a:r>
            <a:endParaRPr lang="en-US" altLang="ja-JP" dirty="0"/>
          </a:p>
          <a:p>
            <a:pPr lvl="1"/>
            <a:r>
              <a:rPr lang="ja-JP" altLang="en-US" dirty="0"/>
              <a:t>イベント広告作成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コンピュータ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869120" y="4734632"/>
            <a:ext cx="3500576" cy="1307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i="1" dirty="0"/>
              <a:t>コンピュータを使って</a:t>
            </a:r>
            <a:endParaRPr kumimoji="1" lang="en-US" altLang="ja-JP" sz="2000" i="1" dirty="0"/>
          </a:p>
          <a:p>
            <a:pPr algn="ctr">
              <a:lnSpc>
                <a:spcPct val="150000"/>
              </a:lnSpc>
            </a:pPr>
            <a:r>
              <a:rPr kumimoji="1" lang="ja-JP" altLang="en-US" sz="2000" i="1" dirty="0"/>
              <a:t>勉強・仕事を効率的に！</a:t>
            </a:r>
            <a:endParaRPr kumimoji="1" lang="en-US" altLang="ja-JP" sz="2000" i="1" dirty="0"/>
          </a:p>
        </p:txBody>
      </p:sp>
    </p:spTree>
    <p:extLst>
      <p:ext uri="{BB962C8B-B14F-4D97-AF65-F5344CB8AC3E}">
        <p14:creationId xmlns:p14="http://schemas.microsoft.com/office/powerpoint/2010/main" val="98248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/>
              <a:t>授業概要</a:t>
            </a:r>
            <a:endParaRPr lang="en-US" altLang="ja-JP"/>
          </a:p>
          <a:p>
            <a:pPr lvl="1"/>
            <a:r>
              <a:rPr lang="ja-JP" altLang="en-US"/>
              <a:t>授業の目的</a:t>
            </a:r>
            <a:endParaRPr lang="en-US" altLang="ja-JP"/>
          </a:p>
          <a:p>
            <a:pPr lvl="1"/>
            <a:r>
              <a:rPr lang="ja-JP" altLang="en-US"/>
              <a:t>成績評価</a:t>
            </a:r>
            <a:endParaRPr lang="en-US" altLang="ja-JP"/>
          </a:p>
          <a:p>
            <a:pPr lvl="1"/>
            <a:r>
              <a:rPr lang="ja-JP" altLang="en-US"/>
              <a:t>今後の予定</a:t>
            </a:r>
            <a:endParaRPr lang="en-US" altLang="ja-JP"/>
          </a:p>
          <a:p>
            <a:pPr lvl="1"/>
            <a:endParaRPr lang="en-US" altLang="ja-JP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コンピュータ</a:t>
            </a:r>
            <a:endParaRPr lang="en-US" altLang="ja-JP"/>
          </a:p>
          <a:p>
            <a:pPr lvl="1"/>
            <a:r>
              <a:rPr lang="ja-JP" altLang="en-US"/>
              <a:t>コンピュータとは？</a:t>
            </a:r>
            <a:endParaRPr lang="en-US" altLang="ja-JP"/>
          </a:p>
          <a:p>
            <a:pPr lvl="1"/>
            <a:r>
              <a:rPr lang="ja-JP" altLang="en-US"/>
              <a:t>操作方法</a:t>
            </a:r>
            <a:endParaRPr lang="en-US" altLang="ja-JP"/>
          </a:p>
          <a:p>
            <a:pPr lvl="1"/>
            <a:r>
              <a:rPr lang="ja-JP" altLang="en-US"/>
              <a:t>ウェブにアクセス</a:t>
            </a:r>
            <a:endParaRPr lang="en-US" altLang="ja-JP"/>
          </a:p>
          <a:p>
            <a:pPr lvl="1"/>
            <a:endParaRPr lang="en-US" altLang="ja-JP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本学授業のために</a:t>
            </a:r>
            <a:endParaRPr lang="en-US" altLang="ja-JP"/>
          </a:p>
          <a:p>
            <a:pPr lvl="1"/>
            <a:r>
              <a:rPr lang="ja-JP" altLang="en-US"/>
              <a:t>ウェブにアクセス</a:t>
            </a:r>
            <a:endParaRPr lang="en-US" altLang="ja-JP"/>
          </a:p>
          <a:p>
            <a:pPr lvl="1"/>
            <a:r>
              <a:rPr lang="ja-JP" altLang="en-US"/>
              <a:t>パスワード</a:t>
            </a:r>
            <a:endParaRPr lang="en-US" altLang="ja-JP"/>
          </a:p>
          <a:p>
            <a:pPr lvl="1"/>
            <a:r>
              <a:rPr lang="ja-JP" altLang="en-US"/>
              <a:t>プリンタ</a:t>
            </a:r>
            <a:endParaRPr lang="en-US" altLang="ja-JP"/>
          </a:p>
          <a:p>
            <a:pPr lvl="1"/>
            <a:endParaRPr lang="en-US" altLang="ja-JP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タッチタイピング</a:t>
            </a:r>
            <a:endParaRPr lang="en-US" altLang="ja-JP"/>
          </a:p>
          <a:p>
            <a:pPr lvl="1"/>
            <a:r>
              <a:rPr lang="ja-JP" altLang="en-US"/>
              <a:t>タッチタイピング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本日やること</a:t>
            </a:r>
          </a:p>
        </p:txBody>
      </p:sp>
    </p:spTree>
    <p:extLst>
      <p:ext uri="{BB962C8B-B14F-4D97-AF65-F5344CB8AC3E}">
        <p14:creationId xmlns:p14="http://schemas.microsoft.com/office/powerpoint/2010/main" val="75236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195" y="2904976"/>
            <a:ext cx="1934362" cy="196038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スマートフォンとスマホ比較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658" y="3059436"/>
            <a:ext cx="1450811" cy="180592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4546" y="502964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コンピュータ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05816" y="491406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スマートフォン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92633"/>
              </p:ext>
            </p:extLst>
          </p:nvPr>
        </p:nvGraphicFramePr>
        <p:xfrm>
          <a:off x="2389474" y="1950011"/>
          <a:ext cx="4486679" cy="375143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8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コンピュータ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スマートフォン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ディスプレイ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画面表示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タッチパネル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マウス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キーボード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対象選択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タッチパネル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キーボード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文字入力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タッチパネル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電源ボタン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電源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電源ボタン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7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操作：</a:t>
            </a:r>
            <a:r>
              <a:rPr kumimoji="1" lang="ja-JP" altLang="en-US" dirty="0"/>
              <a:t>マウスとカーソル</a:t>
            </a: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7658" y="2579188"/>
            <a:ext cx="2844800" cy="2844800"/>
          </a:xfrm>
        </p:spPr>
      </p:pic>
      <p:sp>
        <p:nvSpPr>
          <p:cNvPr id="10" name="角丸四角形吹き出し 9"/>
          <p:cNvSpPr/>
          <p:nvPr/>
        </p:nvSpPr>
        <p:spPr>
          <a:xfrm>
            <a:off x="2832598" y="1948252"/>
            <a:ext cx="1636699" cy="660980"/>
          </a:xfrm>
          <a:prstGeom prst="wedgeRoundRectCallout">
            <a:avLst>
              <a:gd name="adj1" fmla="val 42962"/>
              <a:gd name="adj2" fmla="val 10507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左ボタン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選択・実行</a:t>
            </a:r>
            <a:endParaRPr kumimoji="1" lang="en-US" altLang="ja-JP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6112095" y="1948251"/>
            <a:ext cx="1980406" cy="660980"/>
          </a:xfrm>
          <a:prstGeom prst="wedgeRoundRectCallout">
            <a:avLst>
              <a:gd name="adj1" fmla="val -32160"/>
              <a:gd name="adj2" fmla="val 10942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右ボタン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メニューを開く</a:t>
            </a:r>
            <a:endParaRPr kumimoji="1" lang="en-US" altLang="ja-JP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6792458" y="4324485"/>
            <a:ext cx="1980406" cy="660980"/>
          </a:xfrm>
          <a:prstGeom prst="wedgeRoundRectCallout">
            <a:avLst>
              <a:gd name="adj1" fmla="val -70417"/>
              <a:gd name="adj2" fmla="val -5362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光学センサー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カーソルが移動</a:t>
            </a:r>
            <a:endParaRPr kumimoji="1" lang="en-US" altLang="ja-JP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1842395" y="3759068"/>
            <a:ext cx="1980406" cy="660980"/>
          </a:xfrm>
          <a:prstGeom prst="wedgeRoundRectCallout">
            <a:avLst>
              <a:gd name="adj1" fmla="val 114932"/>
              <a:gd name="adj2" fmla="val -9492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ホイール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スクロール</a:t>
            </a:r>
            <a:endParaRPr kumimoji="1" lang="en-US" altLang="ja-JP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41" y="2733577"/>
            <a:ext cx="535090" cy="80263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00288" y="37202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カーソル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42263" y="55909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マウス</a:t>
            </a:r>
          </a:p>
        </p:txBody>
      </p:sp>
    </p:spTree>
    <p:extLst>
      <p:ext uri="{BB962C8B-B14F-4D97-AF65-F5344CB8AC3E}">
        <p14:creationId xmlns:p14="http://schemas.microsoft.com/office/powerpoint/2010/main" val="115655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148929"/>
              </p:ext>
            </p:extLst>
          </p:nvPr>
        </p:nvGraphicFramePr>
        <p:xfrm>
          <a:off x="698500" y="1798638"/>
          <a:ext cx="7746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操作名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操作方法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意味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クリック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（左クリック）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左ボタンを</a:t>
                      </a:r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回押す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選択する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右クリック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右ボタンを</a:t>
                      </a:r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回押す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メニューを開く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ダブルクリック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左ボタンを２連打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実行する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ドラッグ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左ボタン押しっぱなし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つかむ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ドロップ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ドラッグ状態じゃなくなる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はなす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スクロール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ホイールを上下に動かす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画面を上下に移動させる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カーソル移動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マウスを滑らせる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カーソルの移動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マウスの操作一覧</a:t>
            </a:r>
          </a:p>
        </p:txBody>
      </p:sp>
    </p:spTree>
    <p:extLst>
      <p:ext uri="{BB962C8B-B14F-4D97-AF65-F5344CB8AC3E}">
        <p14:creationId xmlns:p14="http://schemas.microsoft.com/office/powerpoint/2010/main" val="359543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30C709-D9C9-4213-A142-18151E75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A7656F-167B-42A9-86C6-444DCC10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BFED517-5F53-4A6B-BFE0-79939006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キーボード（日本語</a:t>
            </a:r>
            <a:r>
              <a:rPr kumimoji="1" lang="en-US" altLang="ja-JP"/>
              <a:t>109</a:t>
            </a:r>
            <a:r>
              <a:rPr kumimoji="1" lang="ja-JP" altLang="en-US"/>
              <a:t>）</a:t>
            </a:r>
          </a:p>
        </p:txBody>
      </p:sp>
      <p:pic>
        <p:nvPicPr>
          <p:cNvPr id="6" name="Picture 4" descr="http://www.sharots.com/sozai/keytop/fullkeybw.png">
            <a:extLst>
              <a:ext uri="{FF2B5EF4-FFF2-40B4-BE49-F238E27FC236}">
                <a16:creationId xmlns:a16="http://schemas.microsoft.com/office/drawing/2014/main" id="{CD30355C-642C-453A-ABC7-7D2809A952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885371"/>
            <a:ext cx="7747000" cy="21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67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www.sharots.com/sozai/keytop/fullkeybw.png">
            <a:extLst>
              <a:ext uri="{FF2B5EF4-FFF2-40B4-BE49-F238E27FC236}">
                <a16:creationId xmlns:a16="http://schemas.microsoft.com/office/drawing/2014/main" id="{E2D226AE-4E4B-4AFD-A911-E4290D996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3" y="2885371"/>
            <a:ext cx="7747000" cy="21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/>
          <a:p>
            <a:r>
              <a:rPr lang="ja-JP" altLang="en-US"/>
              <a:t>キーボード（日本語</a:t>
            </a:r>
            <a:r>
              <a:rPr lang="en-US" altLang="ja-JP"/>
              <a:t>109</a:t>
            </a:r>
            <a:r>
              <a:rPr lang="ja-JP" altLang="en-US"/>
              <a:t>）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09088" y="5145673"/>
            <a:ext cx="1297516" cy="600891"/>
          </a:xfrm>
          <a:prstGeom prst="wedgeRoundRectCallout">
            <a:avLst>
              <a:gd name="adj1" fmla="val -12439"/>
              <a:gd name="adj2" fmla="val -84552"/>
              <a:gd name="adj3" fmla="val 16667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修飾キー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7116423" y="2216142"/>
            <a:ext cx="1636699" cy="600891"/>
          </a:xfrm>
          <a:prstGeom prst="wedgeRoundRectCallout">
            <a:avLst>
              <a:gd name="adj1" fmla="val -24797"/>
              <a:gd name="adj2" fmla="val 107191"/>
              <a:gd name="adj3" fmla="val 16667"/>
            </a:avLst>
          </a:prstGeom>
          <a:solidFill>
            <a:srgbClr val="7FD7F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テンキー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2211217" y="5278715"/>
            <a:ext cx="1636699" cy="600891"/>
          </a:xfrm>
          <a:prstGeom prst="wedgeRoundRectCallout">
            <a:avLst>
              <a:gd name="adj1" fmla="val -7542"/>
              <a:gd name="adj2" fmla="val -18956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文字キー</a:t>
            </a:r>
            <a:endParaRPr kumimoji="1" lang="ja-JP" altLang="en-US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6106253" y="5251915"/>
            <a:ext cx="1297515" cy="600891"/>
          </a:xfrm>
          <a:prstGeom prst="wedgeRoundRectCallout">
            <a:avLst>
              <a:gd name="adj1" fmla="val -22484"/>
              <a:gd name="adj2" fmla="val -94927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カーソル</a:t>
            </a:r>
            <a:endParaRPr kumimoji="1" lang="en-US" altLang="ja-JP"/>
          </a:p>
          <a:p>
            <a:pPr algn="ctr"/>
            <a:r>
              <a:rPr kumimoji="1" lang="ja-JP" altLang="en-US"/>
              <a:t>キー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2405759" y="2147805"/>
            <a:ext cx="1853725" cy="600891"/>
          </a:xfrm>
          <a:prstGeom prst="wedgeRoundRectCallout">
            <a:avLst>
              <a:gd name="adj1" fmla="val 22244"/>
              <a:gd name="adj2" fmla="val 78325"/>
              <a:gd name="adj3" fmla="val 16667"/>
            </a:avLst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ファンクション</a:t>
            </a:r>
            <a:endParaRPr kumimoji="1" lang="en-US" altLang="ja-JP"/>
          </a:p>
          <a:p>
            <a:pPr algn="ctr"/>
            <a:r>
              <a:rPr kumimoji="1" lang="ja-JP" altLang="en-US"/>
              <a:t>キー</a:t>
            </a:r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430728" y="2030869"/>
            <a:ext cx="1297517" cy="581153"/>
          </a:xfrm>
          <a:prstGeom prst="wedgeRoundRectCallout">
            <a:avLst>
              <a:gd name="adj1" fmla="val -17695"/>
              <a:gd name="adj2" fmla="val 10702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Escape</a:t>
            </a:r>
            <a:endParaRPr kumimoji="1" lang="ja-JP" altLang="en-US" dirty="0"/>
          </a:p>
        </p:txBody>
      </p:sp>
      <p:sp>
        <p:nvSpPr>
          <p:cNvPr id="19" name="角丸四角形吹き出し 7">
            <a:extLst>
              <a:ext uri="{FF2B5EF4-FFF2-40B4-BE49-F238E27FC236}">
                <a16:creationId xmlns:a16="http://schemas.microsoft.com/office/drawing/2014/main" id="{EA5A9851-7337-440F-807D-90EF64C561C7}"/>
              </a:ext>
            </a:extLst>
          </p:cNvPr>
          <p:cNvSpPr/>
          <p:nvPr/>
        </p:nvSpPr>
        <p:spPr>
          <a:xfrm>
            <a:off x="4401239" y="5176105"/>
            <a:ext cx="1297516" cy="600891"/>
          </a:xfrm>
          <a:prstGeom prst="wedgeRoundRectCallout">
            <a:avLst>
              <a:gd name="adj1" fmla="val 28596"/>
              <a:gd name="adj2" fmla="val -88405"/>
              <a:gd name="adj3" fmla="val 16667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修飾キー</a:t>
            </a:r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3BA59DC-11BA-4216-B14F-A4FADDD37806}"/>
              </a:ext>
            </a:extLst>
          </p:cNvPr>
          <p:cNvSpPr/>
          <p:nvPr/>
        </p:nvSpPr>
        <p:spPr>
          <a:xfrm>
            <a:off x="1519775" y="3368565"/>
            <a:ext cx="3561511" cy="106676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C83812F-ACC0-47FE-AC49-3D952A70DB19}"/>
              </a:ext>
            </a:extLst>
          </p:cNvPr>
          <p:cNvSpPr/>
          <p:nvPr/>
        </p:nvSpPr>
        <p:spPr>
          <a:xfrm>
            <a:off x="715154" y="3877149"/>
            <a:ext cx="685384" cy="106676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6C33191-EF3C-4572-AFBC-DAE23D689ADA}"/>
              </a:ext>
            </a:extLst>
          </p:cNvPr>
          <p:cNvSpPr/>
          <p:nvPr/>
        </p:nvSpPr>
        <p:spPr>
          <a:xfrm>
            <a:off x="5200523" y="4305782"/>
            <a:ext cx="685384" cy="63813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CDD8D942-AAE4-4833-AFC1-58A6BC56D921}"/>
              </a:ext>
            </a:extLst>
          </p:cNvPr>
          <p:cNvSpPr/>
          <p:nvPr/>
        </p:nvSpPr>
        <p:spPr>
          <a:xfrm>
            <a:off x="6005144" y="4305782"/>
            <a:ext cx="790756" cy="638132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E14F33E-52BA-4C82-B9FE-AF1978AEBF0D}"/>
              </a:ext>
            </a:extLst>
          </p:cNvPr>
          <p:cNvSpPr/>
          <p:nvPr/>
        </p:nvSpPr>
        <p:spPr>
          <a:xfrm>
            <a:off x="7008389" y="3316169"/>
            <a:ext cx="1244359" cy="1598556"/>
          </a:xfrm>
          <a:prstGeom prst="roundRect">
            <a:avLst/>
          </a:prstGeom>
          <a:solidFill>
            <a:srgbClr val="7FD7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921E8EE3-615A-4B72-B3C4-373475FBB6EF}"/>
              </a:ext>
            </a:extLst>
          </p:cNvPr>
          <p:cNvSpPr/>
          <p:nvPr/>
        </p:nvSpPr>
        <p:spPr>
          <a:xfrm>
            <a:off x="1488486" y="2896229"/>
            <a:ext cx="4210269" cy="419940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吹き出し 7">
            <a:extLst>
              <a:ext uri="{FF2B5EF4-FFF2-40B4-BE49-F238E27FC236}">
                <a16:creationId xmlns:a16="http://schemas.microsoft.com/office/drawing/2014/main" id="{6A2B9283-E16D-4C6D-B2FA-379DA4FDBD22}"/>
              </a:ext>
            </a:extLst>
          </p:cNvPr>
          <p:cNvSpPr/>
          <p:nvPr/>
        </p:nvSpPr>
        <p:spPr>
          <a:xfrm>
            <a:off x="5049997" y="2178237"/>
            <a:ext cx="1297516" cy="600891"/>
          </a:xfrm>
          <a:prstGeom prst="wedgeRoundRectCallout">
            <a:avLst>
              <a:gd name="adj1" fmla="val -9763"/>
              <a:gd name="adj2" fmla="val 17356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エンター</a:t>
            </a:r>
            <a:endParaRPr kumimoji="1" lang="en-US" altLang="ja-JP"/>
          </a:p>
          <a:p>
            <a:pPr algn="ctr"/>
            <a:r>
              <a:rPr kumimoji="1" lang="ja-JP" altLang="en-US"/>
              <a:t>キー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969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BE0F067-3D3B-4E4C-AC2B-370BEBE7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2154059"/>
          </a:xfrm>
        </p:spPr>
        <p:txBody>
          <a:bodyPr numCol="2"/>
          <a:lstStyle/>
          <a:p>
            <a:r>
              <a:rPr kumimoji="1" lang="ja-JP" altLang="en-US"/>
              <a:t>文字キー</a:t>
            </a:r>
            <a:endParaRPr kumimoji="1" lang="en-US" altLang="ja-JP"/>
          </a:p>
          <a:p>
            <a:pPr lvl="1"/>
            <a:r>
              <a:rPr kumimoji="1" lang="ja-JP" altLang="en-US"/>
              <a:t>文字を打つ時に使う</a:t>
            </a:r>
            <a:endParaRPr kumimoji="1" lang="en-US" altLang="ja-JP"/>
          </a:p>
          <a:p>
            <a:r>
              <a:rPr lang="ja-JP" altLang="en-US"/>
              <a:t>エンターキー</a:t>
            </a:r>
            <a:endParaRPr lang="en-US" altLang="ja-JP"/>
          </a:p>
          <a:p>
            <a:pPr lvl="1"/>
            <a:r>
              <a:rPr kumimoji="1" lang="ja-JP" altLang="en-US"/>
              <a:t>決定・改行に使う</a:t>
            </a:r>
            <a:endParaRPr kumimoji="1" lang="en-US" altLang="ja-JP"/>
          </a:p>
          <a:p>
            <a:pPr lvl="1"/>
            <a:endParaRPr kumimoji="1" lang="en-US" altLang="ja-JP"/>
          </a:p>
          <a:p>
            <a:r>
              <a:rPr lang="ja-JP" altLang="en-US"/>
              <a:t>スペースキー</a:t>
            </a:r>
            <a:endParaRPr lang="en-US" altLang="ja-JP"/>
          </a:p>
          <a:p>
            <a:pPr lvl="1"/>
            <a:r>
              <a:rPr kumimoji="1" lang="ja-JP" altLang="en-US"/>
              <a:t>空白・チェックに使う</a:t>
            </a:r>
            <a:endParaRPr kumimoji="1" lang="en-US" altLang="ja-JP"/>
          </a:p>
          <a:p>
            <a:r>
              <a:rPr kumimoji="1" lang="ja-JP" altLang="en-US"/>
              <a:t>カーソルキー</a:t>
            </a:r>
            <a:endParaRPr kumimoji="1" lang="en-US" altLang="ja-JP"/>
          </a:p>
          <a:p>
            <a:pPr lvl="1"/>
            <a:r>
              <a:rPr lang="ja-JP" altLang="en-US"/>
              <a:t>カーソル移動に使う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331100-2932-433E-AACF-B06DA67E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9D3D70-E5F4-4264-9A02-E1E9B2F5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F81029C-1372-4B02-9E6A-553DE7E5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基本操作</a:t>
            </a:r>
          </a:p>
        </p:txBody>
      </p:sp>
      <p:pic>
        <p:nvPicPr>
          <p:cNvPr id="6" name="Picture 4" descr="http://www.sharots.com/sozai/keytop/fullkeybw.png">
            <a:extLst>
              <a:ext uri="{FF2B5EF4-FFF2-40B4-BE49-F238E27FC236}">
                <a16:creationId xmlns:a16="http://schemas.microsoft.com/office/drawing/2014/main" id="{07FE8E78-3A98-44EC-A543-34596EB6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0" y="4201685"/>
            <a:ext cx="7747000" cy="21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吹き出し 9">
            <a:extLst>
              <a:ext uri="{FF2B5EF4-FFF2-40B4-BE49-F238E27FC236}">
                <a16:creationId xmlns:a16="http://schemas.microsoft.com/office/drawing/2014/main" id="{372F115B-4AF9-422A-BA64-8421CCA0C36A}"/>
              </a:ext>
            </a:extLst>
          </p:cNvPr>
          <p:cNvSpPr/>
          <p:nvPr/>
        </p:nvSpPr>
        <p:spPr>
          <a:xfrm>
            <a:off x="4118389" y="6183990"/>
            <a:ext cx="1636699" cy="600891"/>
          </a:xfrm>
          <a:prstGeom prst="wedgeRoundRectCallout">
            <a:avLst>
              <a:gd name="adj1" fmla="val -34416"/>
              <a:gd name="adj2" fmla="val -11443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文字キー</a:t>
            </a:r>
            <a:endParaRPr kumimoji="1" lang="ja-JP" altLang="en-US" dirty="0"/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83524FFD-816A-41A9-A3DF-42564BC3723D}"/>
              </a:ext>
            </a:extLst>
          </p:cNvPr>
          <p:cNvSpPr/>
          <p:nvPr/>
        </p:nvSpPr>
        <p:spPr>
          <a:xfrm>
            <a:off x="5814501" y="3909788"/>
            <a:ext cx="1297516" cy="600891"/>
          </a:xfrm>
          <a:prstGeom prst="wedgeRoundRectCallout">
            <a:avLst>
              <a:gd name="adj1" fmla="val -49014"/>
              <a:gd name="adj2" fmla="val 1042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エンター</a:t>
            </a:r>
            <a:endParaRPr kumimoji="1" lang="en-US" altLang="ja-JP"/>
          </a:p>
          <a:p>
            <a:pPr algn="ctr"/>
            <a:r>
              <a:rPr kumimoji="1" lang="ja-JP" altLang="en-US"/>
              <a:t>キー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1EC39F7-8550-4968-9E43-34B004D1DC4C}"/>
              </a:ext>
            </a:extLst>
          </p:cNvPr>
          <p:cNvSpPr/>
          <p:nvPr/>
        </p:nvSpPr>
        <p:spPr>
          <a:xfrm>
            <a:off x="1604233" y="4745331"/>
            <a:ext cx="3561511" cy="106676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7">
            <a:extLst>
              <a:ext uri="{FF2B5EF4-FFF2-40B4-BE49-F238E27FC236}">
                <a16:creationId xmlns:a16="http://schemas.microsoft.com/office/drawing/2014/main" id="{B29FFCCB-F64E-41BF-9209-0FA5D592724E}"/>
              </a:ext>
            </a:extLst>
          </p:cNvPr>
          <p:cNvSpPr/>
          <p:nvPr/>
        </p:nvSpPr>
        <p:spPr>
          <a:xfrm>
            <a:off x="1851949" y="6269867"/>
            <a:ext cx="1732875" cy="600891"/>
          </a:xfrm>
          <a:prstGeom prst="wedgeRoundRectCallout">
            <a:avLst>
              <a:gd name="adj1" fmla="val 39301"/>
              <a:gd name="adj2" fmla="val -7877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スペースキー</a:t>
            </a:r>
            <a:endParaRPr kumimoji="1" lang="ja-JP" altLang="en-US" dirty="0"/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1DE50D3F-7317-41D2-9553-29AA9066D3D5}"/>
              </a:ext>
            </a:extLst>
          </p:cNvPr>
          <p:cNvSpPr/>
          <p:nvPr/>
        </p:nvSpPr>
        <p:spPr>
          <a:xfrm>
            <a:off x="7183006" y="5802537"/>
            <a:ext cx="1297515" cy="600891"/>
          </a:xfrm>
          <a:prstGeom prst="wedgeRoundRectCallout">
            <a:avLst>
              <a:gd name="adj1" fmla="val -71548"/>
              <a:gd name="adj2" fmla="val 12943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カーソル</a:t>
            </a:r>
            <a:endParaRPr kumimoji="1" lang="en-US" altLang="ja-JP"/>
          </a:p>
          <a:p>
            <a:pPr algn="ctr"/>
            <a:r>
              <a:rPr kumimoji="1" lang="ja-JP" altLang="en-US"/>
              <a:t>キー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75B3437-C375-4B17-9EAD-3B731B13C899}"/>
              </a:ext>
            </a:extLst>
          </p:cNvPr>
          <p:cNvSpPr/>
          <p:nvPr/>
        </p:nvSpPr>
        <p:spPr>
          <a:xfrm>
            <a:off x="6009257" y="5713810"/>
            <a:ext cx="908005" cy="638132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801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023EE49-1307-4806-ADFA-AAE89FB5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655600"/>
            <a:ext cx="7745505" cy="2189274"/>
          </a:xfrm>
        </p:spPr>
        <p:txBody>
          <a:bodyPr/>
          <a:lstStyle/>
          <a:p>
            <a:r>
              <a:rPr kumimoji="1" lang="en-US" altLang="ja-JP"/>
              <a:t>Shift</a:t>
            </a:r>
          </a:p>
          <a:p>
            <a:pPr lvl="1"/>
            <a:r>
              <a:rPr kumimoji="1" lang="ja-JP" altLang="en-US"/>
              <a:t>小文字・大文字の切り替え、複数選択</a:t>
            </a:r>
            <a:endParaRPr kumimoji="1" lang="en-US" altLang="ja-JP"/>
          </a:p>
          <a:p>
            <a:r>
              <a:rPr lang="en-US" altLang="ja-JP"/>
              <a:t>Ctrl</a:t>
            </a:r>
          </a:p>
          <a:p>
            <a:pPr lvl="1"/>
            <a:r>
              <a:rPr kumimoji="1" lang="ja-JP" altLang="en-US"/>
              <a:t>ショートカット機能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D9E1B6-6F05-4241-94D2-E355C678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3509D6-755D-4730-820F-DF8893C2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FA56107-46EF-4D31-9ED4-3BE60D6A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修飾キー</a:t>
            </a:r>
          </a:p>
        </p:txBody>
      </p:sp>
      <p:pic>
        <p:nvPicPr>
          <p:cNvPr id="6" name="Picture 4" descr="http://www.sharots.com/sozai/keytop/fullkeybw.png">
            <a:extLst>
              <a:ext uri="{FF2B5EF4-FFF2-40B4-BE49-F238E27FC236}">
                <a16:creationId xmlns:a16="http://schemas.microsoft.com/office/drawing/2014/main" id="{65DB0794-842A-468D-8189-A37A0C9C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14" y="4890863"/>
            <a:ext cx="6402479" cy="178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C9FB82-B06C-43F8-A39D-A716A86EFCC3}"/>
              </a:ext>
            </a:extLst>
          </p:cNvPr>
          <p:cNvSpPr/>
          <p:nvPr/>
        </p:nvSpPr>
        <p:spPr>
          <a:xfrm>
            <a:off x="1972928" y="1717240"/>
            <a:ext cx="5231448" cy="938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押しっぱなしにすると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機能が切り替わるキー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777762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0A05384-933A-4F90-A47F-800D4C5C5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/>
              <a:t>編集セット</a:t>
            </a:r>
            <a:endParaRPr kumimoji="1" lang="en-US" altLang="ja-JP"/>
          </a:p>
          <a:p>
            <a:pPr lvl="1"/>
            <a:r>
              <a:rPr kumimoji="1" lang="en-US" altLang="ja-JP"/>
              <a:t>Ctrl + Z	</a:t>
            </a:r>
            <a:r>
              <a:rPr kumimoji="1" lang="ja-JP" altLang="en-US"/>
              <a:t>→元に戻す</a:t>
            </a:r>
            <a:endParaRPr kumimoji="1" lang="en-US" altLang="ja-JP"/>
          </a:p>
          <a:p>
            <a:pPr lvl="1"/>
            <a:r>
              <a:rPr kumimoji="1" lang="en-US" altLang="ja-JP"/>
              <a:t>Crtl</a:t>
            </a:r>
            <a:r>
              <a:rPr lang="ja-JP" altLang="en-US"/>
              <a:t> </a:t>
            </a:r>
            <a:r>
              <a:rPr lang="en-US" altLang="ja-JP"/>
              <a:t>+</a:t>
            </a:r>
            <a:r>
              <a:rPr lang="ja-JP" altLang="en-US"/>
              <a:t> </a:t>
            </a:r>
            <a:r>
              <a:rPr kumimoji="1" lang="en-US" altLang="ja-JP"/>
              <a:t>X</a:t>
            </a:r>
            <a:r>
              <a:rPr lang="en-US" altLang="ja-JP"/>
              <a:t>	</a:t>
            </a:r>
            <a:r>
              <a:rPr kumimoji="1" lang="ja-JP" altLang="en-US"/>
              <a:t>→</a:t>
            </a:r>
            <a:r>
              <a:rPr lang="ja-JP" altLang="en-US"/>
              <a:t>切り取り</a:t>
            </a:r>
            <a:endParaRPr lang="en-US" altLang="ja-JP"/>
          </a:p>
          <a:p>
            <a:pPr lvl="1"/>
            <a:r>
              <a:rPr kumimoji="1" lang="en-US" altLang="ja-JP"/>
              <a:t>Crtl + C	</a:t>
            </a:r>
            <a:r>
              <a:rPr kumimoji="1" lang="ja-JP" altLang="en-US"/>
              <a:t>→</a:t>
            </a:r>
            <a:r>
              <a:rPr lang="ja-JP" altLang="en-US"/>
              <a:t>コピー</a:t>
            </a:r>
            <a:endParaRPr lang="en-US" altLang="ja-JP"/>
          </a:p>
          <a:p>
            <a:pPr lvl="1"/>
            <a:r>
              <a:rPr lang="en-US" altLang="ja-JP"/>
              <a:t>Ctrl + V </a:t>
            </a:r>
            <a:r>
              <a:rPr lang="ja-JP" altLang="en-US"/>
              <a:t>→</a:t>
            </a:r>
            <a:r>
              <a:rPr kumimoji="1" lang="ja-JP" altLang="en-US"/>
              <a:t>ペースト</a:t>
            </a:r>
            <a:endParaRPr kumimoji="1" lang="en-US" altLang="ja-JP"/>
          </a:p>
          <a:p>
            <a:endParaRPr lang="en-US" altLang="ja-JP"/>
          </a:p>
          <a:p>
            <a:r>
              <a:rPr kumimoji="1" lang="ja-JP" altLang="en-US"/>
              <a:t>選択</a:t>
            </a:r>
            <a:endParaRPr kumimoji="1" lang="en-US" altLang="ja-JP"/>
          </a:p>
          <a:p>
            <a:pPr lvl="1"/>
            <a:r>
              <a:rPr lang="en-US" altLang="ja-JP"/>
              <a:t>Shift</a:t>
            </a:r>
            <a:r>
              <a:rPr lang="ja-JP" altLang="en-US"/>
              <a:t>を押しながらカーソル移動</a:t>
            </a:r>
            <a:endParaRPr lang="en-US" altLang="ja-JP"/>
          </a:p>
          <a:p>
            <a:endParaRPr kumimoji="1" lang="en-US" altLang="ja-JP"/>
          </a:p>
          <a:p>
            <a:r>
              <a:rPr lang="ja-JP" altLang="en-US"/>
              <a:t>困ったとき</a:t>
            </a:r>
            <a:endParaRPr lang="en-US" altLang="ja-JP"/>
          </a:p>
          <a:p>
            <a:pPr lvl="1"/>
            <a:r>
              <a:rPr kumimoji="1" lang="en-US" altLang="ja-JP"/>
              <a:t>Ctrl + Alt + Del	</a:t>
            </a:r>
            <a:r>
              <a:rPr kumimoji="1" lang="ja-JP" altLang="en-US"/>
              <a:t>→非常時画面表示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27578BD-E638-49CC-85CB-3B1AAB77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EE251D-4127-4207-9344-64611E28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EA5F129-DC49-4712-A5E2-4AD64F65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便利なショートカット</a:t>
            </a:r>
          </a:p>
        </p:txBody>
      </p:sp>
    </p:spTree>
    <p:extLst>
      <p:ext uri="{BB962C8B-B14F-4D97-AF65-F5344CB8AC3E}">
        <p14:creationId xmlns:p14="http://schemas.microsoft.com/office/powerpoint/2010/main" val="1899412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404510"/>
              </p:ext>
            </p:extLst>
          </p:nvPr>
        </p:nvGraphicFramePr>
        <p:xfrm>
          <a:off x="698500" y="1798638"/>
          <a:ext cx="7746999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7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キーの表記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正式名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Esc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Escape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操作の中止、全画面終了時に使ったりする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f1, f2, </a:t>
                      </a:r>
                      <a:r>
                        <a:rPr kumimoji="1" lang="is-IS" altLang="ja-JP" dirty="0"/>
                        <a:t>… f12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Function keys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特定の動作を設定できる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tab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tab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タブ</a:t>
                      </a:r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 dirty="0"/>
                        <a:t>位置揃え</a:t>
                      </a:r>
                      <a:r>
                        <a:rPr kumimoji="1" lang="en-US" altLang="ja-JP" dirty="0"/>
                        <a:t>)</a:t>
                      </a:r>
                      <a:r>
                        <a:rPr kumimoji="1" lang="ja-JP" altLang="en-US" dirty="0"/>
                        <a:t>文字を入れる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control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control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組み合わせて動作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shift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shift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押している間、小文字・大文字が入れ替わる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command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command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組み合わせて動作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option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option key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組み合わせて動作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caps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capital letters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小文字・大文字の切り替え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その他のキー説明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5562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要約すると</a:t>
            </a:r>
            <a:r>
              <a:rPr kumimoji="1" lang="en-US" altLang="ja-JP" dirty="0"/>
              <a:t>…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あと覚えること</a:t>
            </a:r>
            <a:endParaRPr lang="en-US" altLang="ja-JP" dirty="0"/>
          </a:p>
          <a:p>
            <a:pPr lvl="1"/>
            <a:r>
              <a:rPr lang="ja-JP" altLang="en-US" dirty="0"/>
              <a:t>ソフトウェアの使い方</a:t>
            </a:r>
            <a:endParaRPr lang="en-US" altLang="ja-JP" dirty="0"/>
          </a:p>
          <a:p>
            <a:pPr lvl="1"/>
            <a:r>
              <a:rPr lang="ja-JP" altLang="en-US" dirty="0"/>
              <a:t>マナー、ルール</a:t>
            </a:r>
            <a:endParaRPr lang="en-US" altLang="ja-JP" dirty="0"/>
          </a:p>
          <a:p>
            <a:pPr lvl="1"/>
            <a:r>
              <a:rPr lang="ja-JP" altLang="en-US" dirty="0"/>
              <a:t>操作に慣れる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パソコンの操作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191733" y="2387374"/>
            <a:ext cx="4235697" cy="1438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マウスを動かして選択し、</a:t>
            </a:r>
            <a:endParaRPr kumimoji="1" lang="en-US" altLang="ja-JP" sz="2400" i="1" dirty="0"/>
          </a:p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キーボードで入力する</a:t>
            </a:r>
            <a:endParaRPr kumimoji="1" lang="en-US" altLang="ja-JP" sz="2400" i="1" dirty="0"/>
          </a:p>
        </p:txBody>
      </p:sp>
    </p:spTree>
    <p:extLst>
      <p:ext uri="{BB962C8B-B14F-4D97-AF65-F5344CB8AC3E}">
        <p14:creationId xmlns:p14="http://schemas.microsoft.com/office/powerpoint/2010/main" val="25657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B11B6D4-8A76-4834-AB60-7649A627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授業概要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8DDA51E-AECD-4AFB-83EE-81EA6E10E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4840CF-CC7F-4E31-A2EA-200C3132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A76496-10E2-4218-AE80-BE383FFA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7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04333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自分のアカウントでログインしてみよう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/>
              <a:t>電源を入れる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/>
              <a:t>ログイン画面でカーソルを移動し、ユーザ名</a:t>
            </a:r>
            <a:r>
              <a:rPr lang="ja-JP" altLang="en-US" dirty="0"/>
              <a:t>の欄に重ねる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クリックして選択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/>
              <a:t>キーボードで入力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同様にパスワードも入力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/>
              <a:t>ログインマークをクリック！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注意点</a:t>
            </a:r>
            <a:endParaRPr kumimoji="1" lang="en-US" altLang="ja-JP" dirty="0"/>
          </a:p>
          <a:p>
            <a:pPr lvl="1"/>
            <a:r>
              <a:rPr lang="ja-JP" altLang="en-US" dirty="0"/>
              <a:t>パスワード入力時は表示されないようになっている</a:t>
            </a:r>
            <a:endParaRPr lang="en-US" altLang="ja-JP" dirty="0"/>
          </a:p>
          <a:p>
            <a:pPr lvl="1"/>
            <a:r>
              <a:rPr lang="en-US" altLang="ja-JP" dirty="0"/>
              <a:t>Caps Lock</a:t>
            </a:r>
            <a:r>
              <a:rPr lang="ja-JP" altLang="en-US" dirty="0"/>
              <a:t>の入れっぱなしに注意</a:t>
            </a:r>
            <a:endParaRPr kumimoji="1" lang="en-US" altLang="ja-JP" dirty="0"/>
          </a:p>
          <a:p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演習：ログインしてみる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40926" y="5687178"/>
            <a:ext cx="431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コンピュータは複数人で使うので、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とパスワードを使って見分けている。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107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0BEF8F-D5E4-46F0-892B-A96038E9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714502-287F-4C05-97DC-FBABB5C2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D34ADB4-ADBB-4A31-9B28-2B173C8F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基本画面</a:t>
            </a:r>
          </a:p>
        </p:txBody>
      </p:sp>
      <p:pic>
        <p:nvPicPr>
          <p:cNvPr id="5122" name="Picture 2" descr="ä½ãã¨è©±é¡ã®Windows 10ãæ£ããã¨çéã§ä½¿ããããã«ãªã">
            <a:extLst>
              <a:ext uri="{FF2B5EF4-FFF2-40B4-BE49-F238E27FC236}">
                <a16:creationId xmlns:a16="http://schemas.microsoft.com/office/drawing/2014/main" id="{D91FB3C6-4E5B-4555-9D4F-4EC10DCB47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33" y="1995343"/>
            <a:ext cx="6993979" cy="39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吹き出し 9">
            <a:extLst>
              <a:ext uri="{FF2B5EF4-FFF2-40B4-BE49-F238E27FC236}">
                <a16:creationId xmlns:a16="http://schemas.microsoft.com/office/drawing/2014/main" id="{253A103B-EBFF-425E-9907-1CC8BAE5E2DF}"/>
              </a:ext>
            </a:extLst>
          </p:cNvPr>
          <p:cNvSpPr/>
          <p:nvPr/>
        </p:nvSpPr>
        <p:spPr>
          <a:xfrm>
            <a:off x="152488" y="5598967"/>
            <a:ext cx="1636699" cy="660980"/>
          </a:xfrm>
          <a:prstGeom prst="wedgeRoundRectCallout">
            <a:avLst>
              <a:gd name="adj1" fmla="val 61349"/>
              <a:gd name="adj2" fmla="val -1925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①スタート</a:t>
            </a:r>
            <a:endParaRPr kumimoji="1" lang="en-US" altLang="ja-JP"/>
          </a:p>
          <a:p>
            <a:pPr algn="ctr"/>
            <a:r>
              <a:rPr kumimoji="1" lang="ja-JP" altLang="en-US"/>
              <a:t>メニュー</a:t>
            </a:r>
            <a:endParaRPr kumimoji="1" lang="en-US" altLang="ja-JP" dirty="0"/>
          </a:p>
        </p:txBody>
      </p:sp>
      <p:sp>
        <p:nvSpPr>
          <p:cNvPr id="8" name="角丸四角形吹き出し 9">
            <a:extLst>
              <a:ext uri="{FF2B5EF4-FFF2-40B4-BE49-F238E27FC236}">
                <a16:creationId xmlns:a16="http://schemas.microsoft.com/office/drawing/2014/main" id="{EF15E80D-A62D-44FE-8542-EC9C291D7749}"/>
              </a:ext>
            </a:extLst>
          </p:cNvPr>
          <p:cNvSpPr/>
          <p:nvPr/>
        </p:nvSpPr>
        <p:spPr>
          <a:xfrm>
            <a:off x="52984" y="2789499"/>
            <a:ext cx="1636699" cy="1172901"/>
          </a:xfrm>
          <a:prstGeom prst="wedgeRoundRectCallout">
            <a:avLst>
              <a:gd name="adj1" fmla="val 61349"/>
              <a:gd name="adj2" fmla="val -1925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②アプリや</a:t>
            </a:r>
            <a:endParaRPr kumimoji="1" lang="en-US" altLang="ja-JP"/>
          </a:p>
          <a:p>
            <a:pPr algn="ctr"/>
            <a:r>
              <a:rPr kumimoji="1" lang="ja-JP" altLang="en-US"/>
              <a:t>基本操作が</a:t>
            </a:r>
            <a:endParaRPr kumimoji="1" lang="en-US" altLang="ja-JP"/>
          </a:p>
          <a:p>
            <a:pPr algn="ctr"/>
            <a:r>
              <a:rPr kumimoji="1" lang="ja-JP" altLang="en-US"/>
              <a:t>ずらり</a:t>
            </a:r>
            <a:endParaRPr kumimoji="1" lang="en-US" altLang="ja-JP" dirty="0"/>
          </a:p>
        </p:txBody>
      </p:sp>
      <p:sp>
        <p:nvSpPr>
          <p:cNvPr id="9" name="角丸四角形吹き出し 9">
            <a:extLst>
              <a:ext uri="{FF2B5EF4-FFF2-40B4-BE49-F238E27FC236}">
                <a16:creationId xmlns:a16="http://schemas.microsoft.com/office/drawing/2014/main" id="{EC7B93D9-9018-4DD0-8262-8353E5ECF388}"/>
              </a:ext>
            </a:extLst>
          </p:cNvPr>
          <p:cNvSpPr/>
          <p:nvPr/>
        </p:nvSpPr>
        <p:spPr>
          <a:xfrm>
            <a:off x="52984" y="2035289"/>
            <a:ext cx="1736203" cy="660980"/>
          </a:xfrm>
          <a:prstGeom prst="wedgeRoundRectCallout">
            <a:avLst>
              <a:gd name="adj1" fmla="val 57328"/>
              <a:gd name="adj2" fmla="val 472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③ユーザ情報</a:t>
            </a:r>
            <a:endParaRPr kumimoji="1" lang="en-US" altLang="ja-JP" dirty="0"/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F13B9191-F640-4155-A310-49D09B314E9B}"/>
              </a:ext>
            </a:extLst>
          </p:cNvPr>
          <p:cNvSpPr/>
          <p:nvPr/>
        </p:nvSpPr>
        <p:spPr>
          <a:xfrm>
            <a:off x="102735" y="4726745"/>
            <a:ext cx="1736203" cy="660980"/>
          </a:xfrm>
          <a:prstGeom prst="wedgeRoundRectCallout">
            <a:avLst>
              <a:gd name="adj1" fmla="val 57328"/>
              <a:gd name="adj2" fmla="val 472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④電源ボタン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848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00124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終了のさせ方を覚える！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ウィンドウマークでメニューを開く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ユーザボタンをクリック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ログアウトをクリック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注意点</a:t>
            </a:r>
            <a:endParaRPr kumimoji="1" lang="en-US" altLang="ja-JP" dirty="0"/>
          </a:p>
          <a:p>
            <a:pPr lvl="1"/>
            <a:r>
              <a:rPr lang="ja-JP" altLang="en-US" dirty="0"/>
              <a:t>何か作業中だと</a:t>
            </a:r>
            <a:r>
              <a:rPr lang="ja-JP" altLang="en-US" u="sng" dirty="0"/>
              <a:t>作業内容</a:t>
            </a:r>
            <a:r>
              <a:rPr lang="ja-JP" altLang="en-US" u="sng"/>
              <a:t>は失われる</a:t>
            </a:r>
            <a:endParaRPr lang="en-US" altLang="ja-JP" dirty="0"/>
          </a:p>
          <a:p>
            <a:pPr lvl="1"/>
            <a:r>
              <a:rPr lang="ja-JP" altLang="en-US" dirty="0"/>
              <a:t>警告ウィンドウが出たらよく読んで</a:t>
            </a:r>
            <a:r>
              <a:rPr lang="ja-JP" altLang="en-US"/>
              <a:t>理解する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演習：ログアウトしてみる</a:t>
            </a:r>
          </a:p>
        </p:txBody>
      </p:sp>
      <p:pic>
        <p:nvPicPr>
          <p:cNvPr id="7" name="Picture 2" descr="ä½ãã¨è©±é¡ã®Windows 10ãæ£ããã¨çéã§ä½¿ããããã«ãªã">
            <a:extLst>
              <a:ext uri="{FF2B5EF4-FFF2-40B4-BE49-F238E27FC236}">
                <a16:creationId xmlns:a16="http://schemas.microsoft.com/office/drawing/2014/main" id="{0EB452E8-E4B9-4578-B05A-59DA3D187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5" r="44655"/>
          <a:stretch/>
        </p:blipFill>
        <p:spPr bwMode="auto">
          <a:xfrm>
            <a:off x="6509335" y="2892077"/>
            <a:ext cx="3870833" cy="34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9">
            <a:extLst>
              <a:ext uri="{FF2B5EF4-FFF2-40B4-BE49-F238E27FC236}">
                <a16:creationId xmlns:a16="http://schemas.microsoft.com/office/drawing/2014/main" id="{648115C3-DF69-4D4E-8186-36BB86CA9B9F}"/>
              </a:ext>
            </a:extLst>
          </p:cNvPr>
          <p:cNvSpPr/>
          <p:nvPr/>
        </p:nvSpPr>
        <p:spPr>
          <a:xfrm>
            <a:off x="6639264" y="2062430"/>
            <a:ext cx="1805489" cy="660980"/>
          </a:xfrm>
          <a:prstGeom prst="wedgeRoundRectCallout">
            <a:avLst>
              <a:gd name="adj1" fmla="val -40172"/>
              <a:gd name="adj2" fmla="val 8317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人によって</a:t>
            </a:r>
            <a:endParaRPr kumimoji="1" lang="en-US" altLang="ja-JP"/>
          </a:p>
          <a:p>
            <a:pPr algn="ctr"/>
            <a:r>
              <a:rPr kumimoji="1" lang="ja-JP" altLang="en-US"/>
              <a:t>マークが違う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85634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18412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動作が止まった！（フリーズ）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kumimoji="1" lang="en-US" altLang="ja-JP"/>
              <a:t>Ctrl</a:t>
            </a:r>
            <a:r>
              <a:rPr kumimoji="1" lang="ja-JP" altLang="en-US"/>
              <a:t>と</a:t>
            </a:r>
            <a:r>
              <a:rPr lang="en-US" altLang="ja-JP"/>
              <a:t>Alt</a:t>
            </a:r>
            <a:r>
              <a:rPr lang="ja-JP" altLang="en-US"/>
              <a:t>と</a:t>
            </a:r>
            <a:r>
              <a:rPr lang="en-US" altLang="ja-JP"/>
              <a:t>Del</a:t>
            </a:r>
            <a:r>
              <a:rPr lang="ja-JP" altLang="en-US"/>
              <a:t>を</a:t>
            </a:r>
            <a:r>
              <a:rPr lang="ja-JP" altLang="en-US" dirty="0"/>
              <a:t>同時押しする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非常時用メニューが表示</a:t>
            </a:r>
            <a:r>
              <a:rPr lang="ja-JP" altLang="en-US" dirty="0"/>
              <a:t>される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状況に合わせて選択</a:t>
            </a:r>
            <a:endParaRPr lang="en-US" altLang="ja-JP"/>
          </a:p>
          <a:p>
            <a:pPr marL="1234440" lvl="2" indent="-457200">
              <a:buFont typeface="+mj-lt"/>
              <a:buAutoNum type="arabicPeriod"/>
            </a:pPr>
            <a:r>
              <a:rPr lang="ja-JP" altLang="en-US"/>
              <a:t>アプリ停止→タスクマネージャ</a:t>
            </a:r>
            <a:endParaRPr lang="en-US" altLang="ja-JP"/>
          </a:p>
          <a:p>
            <a:pPr marL="1234440" lvl="2" indent="-457200">
              <a:buFont typeface="+mj-lt"/>
              <a:buAutoNum type="arabicPeriod"/>
            </a:pPr>
            <a:r>
              <a:rPr lang="ja-JP" altLang="en-US"/>
              <a:t>強制終了→右下の電源マークからシャットダウン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それでも動かない</a:t>
            </a:r>
            <a:r>
              <a:rPr lang="en-US" altLang="ja-JP" dirty="0"/>
              <a:t>…</a:t>
            </a:r>
          </a:p>
          <a:p>
            <a:pPr lvl="1"/>
            <a:r>
              <a:rPr lang="ja-JP" altLang="en-US"/>
              <a:t>本体の電源</a:t>
            </a:r>
            <a:r>
              <a:rPr lang="ja-JP" altLang="en-US" dirty="0"/>
              <a:t>ボタンを</a:t>
            </a:r>
            <a:r>
              <a:rPr lang="ja-JP" altLang="en-US"/>
              <a:t>長押し（</a:t>
            </a:r>
            <a:r>
              <a:rPr lang="ja-JP" altLang="en-US" dirty="0"/>
              <a:t>最終手段１歩手前）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それ</a:t>
            </a:r>
            <a:r>
              <a:rPr lang="ja-JP" altLang="en-US"/>
              <a:t>でも動かない</a:t>
            </a:r>
            <a:r>
              <a:rPr lang="en-US" altLang="ja-JP"/>
              <a:t>……</a:t>
            </a:r>
            <a:endParaRPr lang="en-US" altLang="ja-JP" dirty="0"/>
          </a:p>
          <a:p>
            <a:pPr lvl="1"/>
            <a:r>
              <a:rPr lang="ja-JP" altLang="en-US" dirty="0"/>
              <a:t>コードを引っこ抜く（最終手段）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強制終了について</a:t>
            </a:r>
          </a:p>
        </p:txBody>
      </p:sp>
    </p:spTree>
    <p:extLst>
      <p:ext uri="{BB962C8B-B14F-4D97-AF65-F5344CB8AC3E}">
        <p14:creationId xmlns:p14="http://schemas.microsoft.com/office/powerpoint/2010/main" val="2061369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EB6BCDEE-7EEA-449A-B9C7-5E88F920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本学授業のために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D8F2DEC-50C6-448A-915B-F3C1FDF33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8D6F28-10F9-4AEF-8046-47CCA5F2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E8232B-D171-455E-AA86-F27D304B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34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50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19BE00E-C07A-49DB-83EF-602FC75BB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履修登録</a:t>
            </a:r>
            <a:endParaRPr kumimoji="1" lang="en-US" altLang="ja-JP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kumimoji="1"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授業を受けるため必須</a:t>
            </a:r>
            <a:endParaRPr kumimoji="1" lang="en-US" altLang="ja-JP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kumimoji="1" lang="en-US" altLang="ja-JP" dirty="0"/>
          </a:p>
          <a:p>
            <a:r>
              <a:rPr lang="ja-JP" altLang="en-US" dirty="0"/>
              <a:t>レポート作成</a:t>
            </a:r>
            <a:endParaRPr lang="en-US" altLang="ja-JP" dirty="0"/>
          </a:p>
          <a:p>
            <a:pPr lvl="1"/>
            <a:r>
              <a:rPr lang="ja-JP" altLang="en-US" dirty="0"/>
              <a:t>課題のチェック、レポート作成、提出など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卒業研究</a:t>
            </a:r>
            <a:endParaRPr lang="en-US" altLang="ja-JP" dirty="0"/>
          </a:p>
          <a:p>
            <a:pPr lvl="1"/>
            <a:r>
              <a:rPr lang="ja-JP" altLang="en-US" dirty="0"/>
              <a:t>調査、発表、論文執筆など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就活</a:t>
            </a:r>
            <a:endParaRPr lang="en-US" altLang="ja-JP" dirty="0"/>
          </a:p>
          <a:p>
            <a:pPr lvl="1"/>
            <a:r>
              <a:rPr kumimoji="1" lang="ja-JP" altLang="en-US" dirty="0"/>
              <a:t>エントリーシート作成、メールでやり取りなど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8158BA-8DC5-409E-9B62-84890508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C3D0A5-39E0-482B-930E-890B8FE1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455FF6E-A8C9-43B2-9E97-6E3291C9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在学期間中にパソコンを使う機会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8188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ウェブブラウザ</a:t>
            </a:r>
            <a:endParaRPr lang="en-US" altLang="ja-JP" dirty="0"/>
          </a:p>
          <a:p>
            <a:pPr lvl="1"/>
            <a:r>
              <a:rPr lang="ja-JP" altLang="en-US" dirty="0"/>
              <a:t>インターネット上の情報開示するためのアプリ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ブラウザの種類</a:t>
            </a:r>
            <a:endParaRPr lang="en-US" altLang="ja-JP" dirty="0"/>
          </a:p>
          <a:p>
            <a:pPr lvl="1"/>
            <a:r>
              <a:rPr lang="en-US" altLang="ja-JP" b="1" dirty="0"/>
              <a:t>Safari</a:t>
            </a:r>
            <a:r>
              <a:rPr lang="en-US" altLang="ja-JP" dirty="0"/>
              <a:t>	Mac</a:t>
            </a:r>
            <a:r>
              <a:rPr lang="ja-JP" altLang="en-US" dirty="0"/>
              <a:t>や</a:t>
            </a:r>
            <a:r>
              <a:rPr lang="en-US" altLang="ja-JP" dirty="0"/>
              <a:t>iPhone</a:t>
            </a:r>
            <a:r>
              <a:rPr lang="ja-JP" altLang="en-US" dirty="0"/>
              <a:t>のデフォルトブラウザ</a:t>
            </a:r>
            <a:endParaRPr lang="en-US" altLang="ja-JP" dirty="0"/>
          </a:p>
          <a:p>
            <a:pPr lvl="1"/>
            <a:r>
              <a:rPr lang="en-US" altLang="ja-JP" b="1" dirty="0"/>
              <a:t>Edge</a:t>
            </a:r>
            <a:r>
              <a:rPr lang="en-US" altLang="ja-JP" dirty="0"/>
              <a:t>	Microsoft</a:t>
            </a:r>
            <a:r>
              <a:rPr lang="ja-JP" altLang="en-US" dirty="0"/>
              <a:t>のデフォルトブラウザ</a:t>
            </a:r>
            <a:endParaRPr lang="en-US" altLang="ja-JP" dirty="0"/>
          </a:p>
          <a:p>
            <a:pPr lvl="1"/>
            <a:r>
              <a:rPr lang="en-US" altLang="ja-JP" b="1" dirty="0"/>
              <a:t>Chrome</a:t>
            </a:r>
            <a:r>
              <a:rPr lang="ja-JP" altLang="en-US" dirty="0"/>
              <a:t> </a:t>
            </a:r>
            <a:r>
              <a:rPr lang="en-US" altLang="ja-JP" dirty="0"/>
              <a:t>Google</a:t>
            </a:r>
            <a:r>
              <a:rPr lang="ja-JP" altLang="en-US" dirty="0"/>
              <a:t>社の作っているブラウザ</a:t>
            </a:r>
            <a:endParaRPr lang="en-US" altLang="ja-JP" dirty="0"/>
          </a:p>
          <a:p>
            <a:pPr lvl="1"/>
            <a:r>
              <a:rPr lang="en-US" altLang="ja-JP" b="1" dirty="0" err="1"/>
              <a:t>FireFox</a:t>
            </a:r>
            <a:r>
              <a:rPr lang="en-US" altLang="ja-JP" dirty="0"/>
              <a:t>	Mozilla</a:t>
            </a:r>
            <a:r>
              <a:rPr lang="ja-JP" altLang="en-US" dirty="0"/>
              <a:t>社の作っているブラウザ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インターネットにアクセスしよう</a:t>
            </a:r>
          </a:p>
        </p:txBody>
      </p:sp>
    </p:spTree>
    <p:extLst>
      <p:ext uri="{BB962C8B-B14F-4D97-AF65-F5344CB8AC3E}">
        <p14:creationId xmlns:p14="http://schemas.microsoft.com/office/powerpoint/2010/main" val="1108476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059041F-FEDE-400D-B501-3DC1DF37E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東女のウェブサイトにアクセスしよう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手順</a:t>
            </a:r>
            <a:endParaRPr lang="en-US" altLang="ja-JP" dirty="0"/>
          </a:p>
          <a:p>
            <a:pPr lvl="1"/>
            <a:r>
              <a:rPr kumimoji="1" lang="ja-JP" altLang="en-US" dirty="0"/>
              <a:t>スタートメニューから好きなブラウザを選ぼう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おすすめは</a:t>
            </a:r>
            <a:r>
              <a:rPr kumimoji="1" lang="en-US" altLang="ja-JP" dirty="0"/>
              <a:t>Chrome</a:t>
            </a:r>
          </a:p>
          <a:p>
            <a:pPr lvl="1"/>
            <a:r>
              <a:rPr lang="ja-JP" altLang="en-US" dirty="0"/>
              <a:t>検索バーに検索ワードを入れよう</a:t>
            </a:r>
            <a:endParaRPr lang="en-US" altLang="ja-JP" dirty="0"/>
          </a:p>
          <a:p>
            <a:pPr lvl="2"/>
            <a:r>
              <a:rPr kumimoji="1" lang="ja-JP" altLang="en-US" dirty="0"/>
              <a:t>「東京女子大学」</a:t>
            </a:r>
            <a:endParaRPr kumimoji="1" lang="en-US" altLang="ja-JP" dirty="0"/>
          </a:p>
          <a:p>
            <a:pPr lvl="1"/>
            <a:r>
              <a:rPr lang="ja-JP" altLang="en-US" dirty="0"/>
              <a:t>検索結果から見たいページへアクセスしよう</a:t>
            </a:r>
            <a:endParaRPr lang="en-US" altLang="ja-JP" dirty="0"/>
          </a:p>
          <a:p>
            <a:pPr lvl="2"/>
            <a:r>
              <a:rPr kumimoji="1" lang="ja-JP" altLang="en-US" dirty="0"/>
              <a:t>今回は「東京女子大学</a:t>
            </a:r>
            <a:r>
              <a:rPr kumimoji="1" lang="en-US" altLang="ja-JP" dirty="0"/>
              <a:t>HOME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お気に入りに登録</a:t>
            </a:r>
            <a:endParaRPr kumimoji="1" lang="en-US" altLang="ja-JP" dirty="0"/>
          </a:p>
          <a:p>
            <a:pPr lvl="2"/>
            <a:r>
              <a:rPr lang="ja-JP" altLang="en-US" dirty="0"/>
              <a:t>☆ボタンを押すとお気に入りに登録できる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8A12281-3DC8-4D61-89AF-6D3119F6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A2143E-91A0-4968-95B4-2DCD7ED3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A1FE05F-36C6-4E03-BD34-BA4273BB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演習：東女のウェブサイト表示</a:t>
            </a:r>
            <a:endParaRPr kumimoji="1" lang="ja-JP" altLang="en-US" dirty="0"/>
          </a:p>
        </p:txBody>
      </p:sp>
      <p:pic>
        <p:nvPicPr>
          <p:cNvPr id="6" name="Picture 2" descr="ãEdgeãã®ç»åæ¤ç´¢çµæ">
            <a:extLst>
              <a:ext uri="{FF2B5EF4-FFF2-40B4-BE49-F238E27FC236}">
                <a16:creationId xmlns:a16="http://schemas.microsoft.com/office/drawing/2014/main" id="{867DCE70-3717-4375-8876-04C9B719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89" y="3858887"/>
            <a:ext cx="1033463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88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以下の手順</a:t>
            </a:r>
            <a:endParaRPr kumimoji="1"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東京女子大学サイトへ移動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「在学生の方」をクリック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「シラバス」をクリック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「シラバストップページ」をクリック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演習：シラバスを表示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507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75FD4F0-DAB8-43F1-A3EB-5055E95C0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東京女子大学の情報系サービスを担当している東京女子大学情報センターをお気に入り登録しよう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手順</a:t>
            </a:r>
            <a:endParaRPr lang="en-US" altLang="ja-JP" dirty="0"/>
          </a:p>
          <a:p>
            <a:pPr lvl="1"/>
            <a:r>
              <a:rPr kumimoji="1" lang="ja-JP" altLang="en-US" dirty="0"/>
              <a:t>ウェブブラウザを開く</a:t>
            </a:r>
            <a:endParaRPr kumimoji="1" lang="en-US" altLang="ja-JP" dirty="0"/>
          </a:p>
          <a:p>
            <a:pPr lvl="1"/>
            <a:r>
              <a:rPr lang="ja-JP" altLang="en-US" dirty="0"/>
              <a:t>検索バーにキーワード入力</a:t>
            </a:r>
            <a:endParaRPr lang="en-US" altLang="ja-JP" dirty="0"/>
          </a:p>
          <a:p>
            <a:pPr lvl="2"/>
            <a:r>
              <a:rPr kumimoji="1" lang="ja-JP" altLang="en-US" dirty="0"/>
              <a:t>「東京女子大学」「情報処理センター」</a:t>
            </a:r>
            <a:endParaRPr kumimoji="1" lang="en-US" altLang="ja-JP" dirty="0"/>
          </a:p>
          <a:p>
            <a:pPr lvl="1"/>
            <a:r>
              <a:rPr lang="ja-JP" altLang="en-US" dirty="0"/>
              <a:t>お気に入りに登録</a:t>
            </a:r>
            <a:endParaRPr lang="en-US" altLang="ja-JP" dirty="0"/>
          </a:p>
          <a:p>
            <a:pPr lvl="2"/>
            <a:r>
              <a:rPr kumimoji="1" lang="ja-JP" altLang="en-US" dirty="0"/>
              <a:t>☆ボタンをクリック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6BC680-92B7-4120-AFDC-93B4F9B3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3E1843-766E-40F0-8EDB-4A109926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79ECB4A-AB95-458D-9327-2180F8B8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演習：情報処理センターを表示</a:t>
            </a:r>
          </a:p>
        </p:txBody>
      </p:sp>
    </p:spTree>
    <p:extLst>
      <p:ext uri="{BB962C8B-B14F-4D97-AF65-F5344CB8AC3E}">
        <p14:creationId xmlns:p14="http://schemas.microsoft.com/office/powerpoint/2010/main" val="56366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2E1DB7C-4E88-46AA-8F00-64B04321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044142"/>
            <a:ext cx="7745505" cy="3082020"/>
          </a:xfrm>
        </p:spPr>
        <p:txBody>
          <a:bodyPr/>
          <a:lstStyle/>
          <a:p>
            <a:r>
              <a:rPr lang="ja-JP" altLang="en-US"/>
              <a:t>大学</a:t>
            </a:r>
            <a:endParaRPr lang="en-US" altLang="ja-JP"/>
          </a:p>
          <a:p>
            <a:pPr lvl="1"/>
            <a:r>
              <a:rPr kumimoji="1" lang="ja-JP" altLang="en-US"/>
              <a:t>主に専門的な知識・技術を学ぶ場</a:t>
            </a:r>
            <a:endParaRPr kumimoji="1" lang="en-US" altLang="ja-JP"/>
          </a:p>
          <a:p>
            <a:pPr lvl="1"/>
            <a:r>
              <a:rPr lang="ja-JP" altLang="en-US"/>
              <a:t>学部生は修了時に学士の学位がもらえる</a:t>
            </a:r>
            <a:endParaRPr kumimoji="1" lang="en-US" altLang="ja-JP"/>
          </a:p>
          <a:p>
            <a:endParaRPr kumimoji="1" lang="en-US" altLang="ja-JP"/>
          </a:p>
          <a:p>
            <a:r>
              <a:rPr kumimoji="1" lang="ja-JP" altLang="en-US"/>
              <a:t>高校と何が違うの？</a:t>
            </a:r>
            <a:endParaRPr kumimoji="1" lang="en-US" altLang="ja-JP"/>
          </a:p>
          <a:p>
            <a:pPr lvl="1"/>
            <a:r>
              <a:rPr lang="ja-JP" altLang="en-US"/>
              <a:t>高等学校（いわゆる高校）は後期中等教育機関</a:t>
            </a:r>
            <a:endParaRPr lang="en-US" altLang="ja-JP"/>
          </a:p>
          <a:p>
            <a:pPr lvl="1"/>
            <a:r>
              <a:rPr kumimoji="1" lang="ja-JP" altLang="en-US"/>
              <a:t>得られる資格は「高等学校卒業資格」</a:t>
            </a:r>
            <a:endParaRPr kumimoji="1" lang="en-US" altLang="ja-JP"/>
          </a:p>
          <a:p>
            <a:endParaRPr lang="en-US" altLang="ja-JP"/>
          </a:p>
          <a:p>
            <a:endParaRPr kumimoji="1" lang="en-US" altLang="ja-JP"/>
          </a:p>
          <a:p>
            <a:endParaRPr lang="en-US" altLang="ja-JP"/>
          </a:p>
          <a:p>
            <a:endParaRPr kumimoji="1" lang="en-US" altLang="ja-JP"/>
          </a:p>
          <a:p>
            <a:endParaRPr kumimoji="1" lang="en-US" altLang="ja-JP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E40E59-71F3-4C25-AEA4-311D0055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CEA4E2-A701-4728-AB5F-1008CD26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32AFC1D-6C83-47FF-A5EA-7AF1A937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大学について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0F0F6F1-D05F-4080-960B-D9725D14D9C6}"/>
              </a:ext>
            </a:extLst>
          </p:cNvPr>
          <p:cNvSpPr/>
          <p:nvPr/>
        </p:nvSpPr>
        <p:spPr>
          <a:xfrm>
            <a:off x="1287134" y="1898248"/>
            <a:ext cx="6558974" cy="8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文部科学省が定める</a:t>
            </a:r>
            <a:r>
              <a:rPr kumimoji="1" lang="ja-JP" altLang="en-US" sz="3200"/>
              <a:t>高等教育機関</a:t>
            </a:r>
            <a:r>
              <a:rPr kumimoji="1" lang="ja-JP" altLang="en-US" sz="2400"/>
              <a:t>のこと</a:t>
            </a:r>
          </a:p>
        </p:txBody>
      </p:sp>
    </p:spTree>
    <p:extLst>
      <p:ext uri="{BB962C8B-B14F-4D97-AF65-F5344CB8AC3E}">
        <p14:creationId xmlns:p14="http://schemas.microsoft.com/office/powerpoint/2010/main" val="3571410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情報処理センターからアクセス</a:t>
            </a:r>
            <a:endParaRPr kumimoji="1" lang="en-US" altLang="ja-JP" dirty="0"/>
          </a:p>
          <a:p>
            <a:pPr lvl="1"/>
            <a:r>
              <a:rPr lang="ja-JP" altLang="en-US" dirty="0"/>
              <a:t>情報処理センターのトップページのリンクから</a:t>
            </a:r>
            <a:endParaRPr kumimoji="1" lang="en-US" altLang="ja-JP" dirty="0"/>
          </a:p>
          <a:p>
            <a:r>
              <a:rPr kumimoji="1" lang="ja-JP" altLang="en-US" dirty="0"/>
              <a:t>東京女子大学サイトからアクセス</a:t>
            </a:r>
            <a:endParaRPr kumimoji="1" lang="en-US" altLang="ja-JP" dirty="0"/>
          </a:p>
          <a:p>
            <a:pPr lvl="1"/>
            <a:r>
              <a:rPr lang="ja-JP" altLang="en-US" dirty="0"/>
              <a:t>「在学生の方」をクリック</a:t>
            </a:r>
            <a:endParaRPr lang="en-US" altLang="ja-JP" dirty="0"/>
          </a:p>
          <a:p>
            <a:pPr lvl="1"/>
            <a:r>
              <a:rPr kumimoji="1" lang="ja-JP" altLang="en-US" dirty="0"/>
              <a:t>「</a:t>
            </a:r>
            <a:r>
              <a:rPr kumimoji="1" lang="en-US" altLang="ja-JP" dirty="0"/>
              <a:t>Campus Square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次週、パスワードを自分専用のものに変えます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履修登録の仕方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20858" y="3962414"/>
            <a:ext cx="5125194" cy="1438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ユーザ名は学籍番号</a:t>
            </a:r>
            <a:r>
              <a:rPr kumimoji="1" lang="en-US" altLang="ja-JP" sz="2400" i="1" dirty="0"/>
              <a:t>(</a:t>
            </a:r>
            <a:r>
              <a:rPr kumimoji="1" lang="ja-JP" altLang="en-US" sz="2400" i="1" dirty="0"/>
              <a:t>小文字</a:t>
            </a:r>
            <a:r>
              <a:rPr kumimoji="1" lang="en-US" altLang="ja-JP" sz="2400" i="1" dirty="0"/>
              <a:t>)</a:t>
            </a:r>
            <a:r>
              <a:rPr kumimoji="1" lang="ja-JP" altLang="en-US" sz="2400" i="1" dirty="0"/>
              <a:t>、</a:t>
            </a:r>
            <a:endParaRPr kumimoji="1" lang="en-US" altLang="ja-JP" sz="2400" i="1" dirty="0"/>
          </a:p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パスワードは配布のもの！</a:t>
            </a:r>
            <a:endParaRPr kumimoji="1" lang="en-US" altLang="ja-JP" sz="2400" i="1" dirty="0"/>
          </a:p>
        </p:txBody>
      </p:sp>
    </p:spTree>
    <p:extLst>
      <p:ext uri="{BB962C8B-B14F-4D97-AF65-F5344CB8AC3E}">
        <p14:creationId xmlns:p14="http://schemas.microsoft.com/office/powerpoint/2010/main" val="269366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8"/>
            <a:ext cx="7745505" cy="362343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家の鍵のようなもの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悪いパスワード</a:t>
            </a:r>
            <a:endParaRPr kumimoji="1" lang="en-US" altLang="ja-JP" dirty="0"/>
          </a:p>
          <a:p>
            <a:pPr lvl="1"/>
            <a:r>
              <a:rPr lang="ja-JP" altLang="en-US" dirty="0"/>
              <a:t>辞書に載ってる単語</a:t>
            </a:r>
            <a:r>
              <a:rPr lang="en-US" altLang="ja-JP" dirty="0"/>
              <a:t>		test</a:t>
            </a:r>
            <a:r>
              <a:rPr lang="ja-JP" altLang="en-US" dirty="0"/>
              <a:t>、</a:t>
            </a:r>
            <a:r>
              <a:rPr lang="en-US" altLang="ja-JP" dirty="0"/>
              <a:t>password</a:t>
            </a:r>
          </a:p>
          <a:p>
            <a:pPr lvl="1"/>
            <a:r>
              <a:rPr kumimoji="1" lang="ja-JP" altLang="en-US" dirty="0"/>
              <a:t>英字のみ</a:t>
            </a:r>
            <a:r>
              <a:rPr lang="ja-JP" altLang="en-US" dirty="0"/>
              <a:t>、数字のみ</a:t>
            </a:r>
            <a:r>
              <a:rPr lang="en-US" altLang="ja-JP" dirty="0"/>
              <a:t>		1234</a:t>
            </a:r>
            <a:r>
              <a:rPr lang="ja-JP" altLang="en-US" dirty="0"/>
              <a:t>、</a:t>
            </a:r>
            <a:endParaRPr lang="en-US" altLang="ja-JP" dirty="0"/>
          </a:p>
          <a:p>
            <a:pPr lvl="1"/>
            <a:r>
              <a:rPr kumimoji="1" lang="ja-JP" altLang="en-US" dirty="0"/>
              <a:t>特定されやすいもの</a:t>
            </a:r>
            <a:r>
              <a:rPr kumimoji="1" lang="en-US" altLang="ja-JP" dirty="0"/>
              <a:t>		</a:t>
            </a:r>
            <a:r>
              <a:rPr lang="ja-JP" altLang="en-US" dirty="0"/>
              <a:t>誕生日、学籍番号など</a:t>
            </a:r>
            <a:endParaRPr lang="en-US" altLang="ja-JP" dirty="0"/>
          </a:p>
          <a:p>
            <a:pPr lvl="1"/>
            <a:r>
              <a:rPr lang="ja-JP" altLang="en-US" dirty="0"/>
              <a:t>日本語</a:t>
            </a:r>
            <a:r>
              <a:rPr lang="en-US" altLang="ja-JP" dirty="0"/>
              <a:t>				</a:t>
            </a:r>
            <a:r>
              <a:rPr lang="ja-JP" altLang="en-US" dirty="0"/>
              <a:t>そもそも入力できない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良いパスワード</a:t>
            </a:r>
            <a:endParaRPr lang="en-US" altLang="ja-JP" dirty="0"/>
          </a:p>
          <a:p>
            <a:pPr lvl="1"/>
            <a:r>
              <a:rPr kumimoji="1" lang="ja-JP" altLang="en-US" dirty="0"/>
              <a:t>大文字と小文字混ざり</a:t>
            </a:r>
            <a:r>
              <a:rPr lang="en-US" altLang="ja-JP" dirty="0"/>
              <a:t>		ShIbAtA531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パスワード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542569" y="5422106"/>
            <a:ext cx="6048103" cy="12949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宿題：来週までに</a:t>
            </a:r>
            <a:endParaRPr kumimoji="1" lang="en-US" altLang="ja-JP" sz="2400" i="1" dirty="0"/>
          </a:p>
          <a:p>
            <a:pPr algn="ctr">
              <a:lnSpc>
                <a:spcPct val="150000"/>
              </a:lnSpc>
            </a:pPr>
            <a:r>
              <a:rPr kumimoji="1" lang="ja-JP" altLang="en-US" sz="2400" i="1" dirty="0"/>
              <a:t>自分のパスワードを考えてくること！</a:t>
            </a:r>
            <a:endParaRPr kumimoji="1" lang="en-US" altLang="ja-JP" sz="2400" i="1" dirty="0"/>
          </a:p>
        </p:txBody>
      </p:sp>
    </p:spTree>
    <p:extLst>
      <p:ext uri="{BB962C8B-B14F-4D97-AF65-F5344CB8AC3E}">
        <p14:creationId xmlns:p14="http://schemas.microsoft.com/office/powerpoint/2010/main" val="1523196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自宅のパソコン、スマホ</a:t>
            </a:r>
            <a:endParaRPr kumimoji="1" lang="en-US" altLang="ja-JP" dirty="0"/>
          </a:p>
          <a:p>
            <a:pPr lvl="1"/>
            <a:r>
              <a:rPr lang="ja-JP" altLang="en-US" dirty="0"/>
              <a:t>個人用</a:t>
            </a:r>
            <a:endParaRPr kumimoji="1" lang="en-US" altLang="ja-JP" dirty="0"/>
          </a:p>
          <a:p>
            <a:r>
              <a:rPr lang="ja-JP" altLang="en-US" dirty="0"/>
              <a:t>大学のコンピュータ</a:t>
            </a:r>
            <a:endParaRPr lang="en-US" altLang="ja-JP" dirty="0"/>
          </a:p>
          <a:p>
            <a:pPr lvl="1"/>
            <a:r>
              <a:rPr kumimoji="1" lang="ja-JP" altLang="en-US" dirty="0"/>
              <a:t>同じ機械を他の人も使う</a:t>
            </a:r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汚さず、</a:t>
            </a:r>
            <a:r>
              <a:rPr kumimoji="1" lang="ja-JP" altLang="en-US" dirty="0"/>
              <a:t>静かに（図書館と一緒）</a:t>
            </a:r>
            <a:endParaRPr kumimoji="1" lang="en-US" altLang="ja-JP" dirty="0"/>
          </a:p>
          <a:p>
            <a:r>
              <a:rPr lang="ja-JP" altLang="en-US" dirty="0">
                <a:solidFill>
                  <a:srgbClr val="C00000"/>
                </a:solidFill>
              </a:rPr>
              <a:t>パスワードをしっかり管理する</a:t>
            </a:r>
            <a:endParaRPr kumimoji="1" lang="en-US" altLang="ja-JP" dirty="0">
              <a:solidFill>
                <a:srgbClr val="C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その他注意事項：共有</a:t>
            </a:r>
            <a:r>
              <a:rPr kumimoji="1" lang="en-US" altLang="ja-JP" dirty="0"/>
              <a:t>PC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24000" y="3676815"/>
            <a:ext cx="4235697" cy="893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i="1"/>
              <a:t>清潔に使いましょう！</a:t>
            </a:r>
            <a:endParaRPr kumimoji="1" lang="en-US" altLang="ja-JP" sz="2400" i="1" dirty="0"/>
          </a:p>
        </p:txBody>
      </p:sp>
    </p:spTree>
    <p:extLst>
      <p:ext uri="{BB962C8B-B14F-4D97-AF65-F5344CB8AC3E}">
        <p14:creationId xmlns:p14="http://schemas.microsoft.com/office/powerpoint/2010/main" val="327156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料金表</a:t>
            </a:r>
            <a:endParaRPr lang="en-US" altLang="ja-JP" dirty="0"/>
          </a:p>
          <a:p>
            <a:pPr lvl="1"/>
            <a:r>
              <a:rPr kumimoji="1" lang="en-US" altLang="ja-JP" dirty="0"/>
              <a:t>A4, B5</a:t>
            </a:r>
            <a:r>
              <a:rPr kumimoji="1" lang="ja-JP" altLang="en-US" dirty="0"/>
              <a:t>モノクロ</a:t>
            </a:r>
            <a:r>
              <a:rPr kumimoji="1" lang="en-US" altLang="ja-JP" dirty="0"/>
              <a:t>	</a:t>
            </a:r>
            <a:r>
              <a:rPr lang="ja-JP" altLang="en-US" dirty="0"/>
              <a:t>５ポイント</a:t>
            </a:r>
            <a:r>
              <a:rPr lang="en-US" altLang="ja-JP" dirty="0"/>
              <a:t>/</a:t>
            </a:r>
            <a:r>
              <a:rPr lang="ja-JP" altLang="en-US" dirty="0"/>
              <a:t>１枚</a:t>
            </a:r>
            <a:endParaRPr lang="en-US" altLang="ja-JP" dirty="0"/>
          </a:p>
          <a:p>
            <a:pPr lvl="1"/>
            <a:r>
              <a:rPr kumimoji="1" lang="en-US" altLang="ja-JP" dirty="0"/>
              <a:t>A4, B5 </a:t>
            </a:r>
            <a:r>
              <a:rPr kumimoji="1" lang="ja-JP" altLang="en-US" dirty="0"/>
              <a:t>カラー</a:t>
            </a:r>
            <a:r>
              <a:rPr lang="en-US" altLang="ja-JP" dirty="0"/>
              <a:t>	</a:t>
            </a:r>
            <a:r>
              <a:rPr kumimoji="1" lang="ja-JP" altLang="en-US" dirty="0"/>
              <a:t>１０ポイント</a:t>
            </a:r>
            <a:r>
              <a:rPr kumimoji="1" lang="en-US" altLang="ja-JP" dirty="0"/>
              <a:t>/</a:t>
            </a:r>
            <a:r>
              <a:rPr kumimoji="1" lang="ja-JP" altLang="en-US" dirty="0"/>
              <a:t>１</a:t>
            </a:r>
            <a:r>
              <a:rPr lang="ja-JP" altLang="en-US" dirty="0"/>
              <a:t>枚</a:t>
            </a:r>
            <a:endParaRPr lang="en-US" altLang="ja-JP" dirty="0"/>
          </a:p>
          <a:p>
            <a:pPr lvl="1"/>
            <a:r>
              <a:rPr kumimoji="1" lang="en-US" altLang="ja-JP" dirty="0"/>
              <a:t>A3, B4</a:t>
            </a:r>
            <a:r>
              <a:rPr kumimoji="1" lang="ja-JP" altLang="en-US" dirty="0"/>
              <a:t>モノクロ</a:t>
            </a:r>
            <a:r>
              <a:rPr kumimoji="1" lang="en-US" altLang="ja-JP" dirty="0"/>
              <a:t>	</a:t>
            </a:r>
            <a:r>
              <a:rPr kumimoji="1" lang="ja-JP" altLang="en-US" dirty="0"/>
              <a:t>１０ポイント</a:t>
            </a:r>
            <a:r>
              <a:rPr kumimoji="1" lang="en-US" altLang="ja-JP" dirty="0"/>
              <a:t>/</a:t>
            </a:r>
            <a:r>
              <a:rPr kumimoji="1" lang="ja-JP" altLang="en-US" dirty="0"/>
              <a:t>１枚（図書館のみ</a:t>
            </a:r>
            <a:endParaRPr kumimoji="1" lang="en-US" altLang="ja-JP" dirty="0"/>
          </a:p>
          <a:p>
            <a:pPr lvl="1"/>
            <a:r>
              <a:rPr lang="ja-JP" altLang="en-US" dirty="0"/>
              <a:t>毎年</a:t>
            </a:r>
            <a:r>
              <a:rPr lang="en-US" altLang="ja-JP" dirty="0"/>
              <a:t>4000</a:t>
            </a:r>
            <a:r>
              <a:rPr lang="ja-JP" altLang="en-US" dirty="0"/>
              <a:t>ポイントが無料で配布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ポイント</a:t>
            </a:r>
            <a:r>
              <a:rPr lang="en-US" altLang="ja-JP" dirty="0"/>
              <a:t>1</a:t>
            </a:r>
            <a:r>
              <a:rPr lang="ja-JP" altLang="en-US" dirty="0"/>
              <a:t>円、</a:t>
            </a:r>
            <a:r>
              <a:rPr lang="en-US" altLang="ja-JP" dirty="0"/>
              <a:t>100</a:t>
            </a:r>
            <a:r>
              <a:rPr lang="ja-JP" altLang="en-US" dirty="0"/>
              <a:t>ポイント単位で販売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購入方法</a:t>
            </a:r>
            <a:endParaRPr kumimoji="1" lang="en-US" altLang="ja-JP" dirty="0"/>
          </a:p>
          <a:p>
            <a:pPr lvl="1"/>
            <a:r>
              <a:rPr lang="ja-JP" altLang="en-US" dirty="0"/>
              <a:t>学務課</a:t>
            </a:r>
            <a:r>
              <a:rPr lang="en-US" altLang="ja-JP" dirty="0"/>
              <a:t>(2</a:t>
            </a:r>
            <a:r>
              <a:rPr lang="ja-JP" altLang="en-US" dirty="0"/>
              <a:t>号館</a:t>
            </a:r>
            <a:r>
              <a:rPr lang="en-US" altLang="ja-JP" dirty="0"/>
              <a:t>1</a:t>
            </a:r>
            <a:r>
              <a:rPr lang="ja-JP" altLang="en-US" dirty="0"/>
              <a:t>階</a:t>
            </a:r>
            <a:r>
              <a:rPr lang="en-US" altLang="ja-JP" dirty="0"/>
              <a:t>)</a:t>
            </a:r>
            <a:r>
              <a:rPr lang="ja-JP" altLang="en-US" dirty="0"/>
              <a:t>で証紙を購入</a:t>
            </a:r>
            <a:endParaRPr lang="en-US" altLang="ja-JP" dirty="0"/>
          </a:p>
          <a:p>
            <a:pPr lvl="1"/>
            <a:r>
              <a:rPr kumimoji="1" lang="ja-JP" altLang="en-US" dirty="0"/>
              <a:t>情報処理センターで証紙をポイントに変換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その他注意事項：</a:t>
            </a:r>
            <a:r>
              <a:rPr kumimoji="1" lang="ja-JP" altLang="en-US" dirty="0"/>
              <a:t>プリンター</a:t>
            </a:r>
          </a:p>
        </p:txBody>
      </p:sp>
    </p:spTree>
    <p:extLst>
      <p:ext uri="{BB962C8B-B14F-4D97-AF65-F5344CB8AC3E}">
        <p14:creationId xmlns:p14="http://schemas.microsoft.com/office/powerpoint/2010/main" val="178418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タイピング：キーボードに文字を打つこと</a:t>
            </a:r>
            <a:endParaRPr lang="en-US" altLang="ja-JP" dirty="0"/>
          </a:p>
          <a:p>
            <a:r>
              <a:rPr lang="ja-JP" altLang="en-US" dirty="0"/>
              <a:t>タイプライターの名残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タッチタイピング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03" y="2789364"/>
            <a:ext cx="4265744" cy="319930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376054" y="5988670"/>
            <a:ext cx="243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手動式タイプライター</a:t>
            </a:r>
            <a:r>
              <a:rPr kumimoji="1" lang="en-US" altLang="ja-JP" sz="1200" dirty="0"/>
              <a:t> from wiki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16022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試験日程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14</a:t>
            </a:r>
            <a:r>
              <a:rPr lang="ja-JP" altLang="en-US"/>
              <a:t>回授業日（</a:t>
            </a:r>
            <a:r>
              <a:rPr lang="en-US" altLang="ja-JP"/>
              <a:t>7</a:t>
            </a:r>
            <a:r>
              <a:rPr lang="ja-JP" altLang="en-US"/>
              <a:t>月</a:t>
            </a:r>
            <a:r>
              <a:rPr lang="en-US" altLang="ja-JP"/>
              <a:t>11</a:t>
            </a:r>
            <a:r>
              <a:rPr lang="ja-JP" altLang="en-US"/>
              <a:t>日の予定）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使用ソフト</a:t>
            </a:r>
            <a:endParaRPr lang="en-US" altLang="ja-JP" dirty="0"/>
          </a:p>
          <a:p>
            <a:pPr lvl="1"/>
            <a:r>
              <a:rPr lang="ja-JP" altLang="en-US" dirty="0"/>
              <a:t>タッチタイピングウェブアプリ（富士通）</a:t>
            </a:r>
            <a:endParaRPr lang="en-US" altLang="ja-JP" dirty="0"/>
          </a:p>
          <a:p>
            <a:pPr lvl="1"/>
            <a:r>
              <a:rPr lang="en-US" altLang="ja-JP" dirty="0">
                <a:hlinkClick r:id="rId2"/>
              </a:rPr>
              <a:t>http://azby.fmworld.net/usage/lesson/keyboard</a:t>
            </a:r>
            <a:r>
              <a:rPr lang="en-US" altLang="ja-JP">
                <a:hlinkClick r:id="rId2"/>
              </a:rPr>
              <a:t>/typing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タッチタイピングの試験</a:t>
            </a:r>
          </a:p>
        </p:txBody>
      </p:sp>
    </p:spTree>
    <p:extLst>
      <p:ext uri="{BB962C8B-B14F-4D97-AF65-F5344CB8AC3E}">
        <p14:creationId xmlns:p14="http://schemas.microsoft.com/office/powerpoint/2010/main" val="486002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試験予定日</a:t>
            </a:r>
            <a:endParaRPr lang="en-US" altLang="ja-JP" dirty="0"/>
          </a:p>
          <a:p>
            <a:pPr lvl="1"/>
            <a:r>
              <a:rPr lang="en-US" altLang="ja-JP"/>
              <a:t>7/11</a:t>
            </a:r>
            <a:r>
              <a:rPr lang="ja-JP" altLang="en-US"/>
              <a:t>：</a:t>
            </a:r>
            <a:r>
              <a:rPr lang="en-US" altLang="ja-JP" dirty="0"/>
              <a:t>	</a:t>
            </a:r>
            <a:r>
              <a:rPr lang="ja-JP" altLang="en-US" dirty="0"/>
              <a:t>タッチタイピング</a:t>
            </a:r>
            <a:endParaRPr lang="en-US" altLang="ja-JP" dirty="0"/>
          </a:p>
          <a:p>
            <a:pPr lvl="1"/>
            <a:r>
              <a:rPr lang="en-US" altLang="ja-JP" dirty="0"/>
              <a:t>8/1</a:t>
            </a:r>
            <a:r>
              <a:rPr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学期末試験</a:t>
            </a:r>
            <a:endParaRPr lang="en-US" altLang="ja-JP" dirty="0"/>
          </a:p>
          <a:p>
            <a:r>
              <a:rPr lang="ja-JP" altLang="en-US" dirty="0"/>
              <a:t>マウスとキーボードの基本操作</a:t>
            </a:r>
            <a:endParaRPr lang="en-US" altLang="ja-JP" dirty="0"/>
          </a:p>
          <a:p>
            <a:r>
              <a:rPr lang="en-US" altLang="ja-JP" dirty="0"/>
              <a:t>PC</a:t>
            </a:r>
            <a:r>
              <a:rPr lang="ja-JP" altLang="en-US" dirty="0"/>
              <a:t>のスタートの仕方を学んだ</a:t>
            </a:r>
            <a:endParaRPr lang="en-US" altLang="ja-JP" dirty="0"/>
          </a:p>
          <a:p>
            <a:pPr lvl="1"/>
            <a:r>
              <a:rPr lang="ja-JP" altLang="en-US" dirty="0"/>
              <a:t>ログイン</a:t>
            </a:r>
            <a:r>
              <a:rPr lang="en-US" altLang="ja-JP" dirty="0"/>
              <a:t>/</a:t>
            </a:r>
            <a:r>
              <a:rPr lang="ja-JP" altLang="en-US" dirty="0"/>
              <a:t>ログアウト</a:t>
            </a:r>
            <a:endParaRPr lang="en-US" altLang="ja-JP" dirty="0"/>
          </a:p>
          <a:p>
            <a:pPr lvl="1"/>
            <a:r>
              <a:rPr lang="ja-JP" altLang="en-US" dirty="0"/>
              <a:t>デスクトップ画面</a:t>
            </a:r>
            <a:endParaRPr lang="en-US" altLang="ja-JP" dirty="0"/>
          </a:p>
          <a:p>
            <a:r>
              <a:rPr lang="ja-JP" altLang="en-US" dirty="0"/>
              <a:t>プリンタの使い方について</a:t>
            </a:r>
            <a:endParaRPr lang="en-US" altLang="ja-JP" dirty="0"/>
          </a:p>
          <a:p>
            <a:pPr lvl="1"/>
            <a:r>
              <a:rPr lang="ja-JP" altLang="en-US" dirty="0"/>
              <a:t>毎年カラー</a:t>
            </a:r>
            <a:r>
              <a:rPr lang="en-US" altLang="ja-JP" dirty="0"/>
              <a:t>400</a:t>
            </a:r>
            <a:r>
              <a:rPr lang="ja-JP" altLang="en-US" dirty="0"/>
              <a:t>枚までは無料</a:t>
            </a:r>
            <a:endParaRPr lang="en-US" altLang="ja-JP" dirty="0"/>
          </a:p>
          <a:p>
            <a:r>
              <a:rPr lang="ja-JP" altLang="en-US" dirty="0"/>
              <a:t>宿題：来週までにパスワードを考えておく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本日のまとめ</a:t>
            </a:r>
          </a:p>
        </p:txBody>
      </p:sp>
    </p:spTree>
    <p:extLst>
      <p:ext uri="{BB962C8B-B14F-4D97-AF65-F5344CB8AC3E}">
        <p14:creationId xmlns:p14="http://schemas.microsoft.com/office/powerpoint/2010/main" val="201064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1ADE217-2565-4EC2-86BA-99CE6E6E9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429000"/>
            <a:ext cx="7745505" cy="2697162"/>
          </a:xfrm>
        </p:spPr>
        <p:txBody>
          <a:bodyPr/>
          <a:lstStyle/>
          <a:p>
            <a:r>
              <a:rPr kumimoji="1" lang="ja-JP" altLang="en-US"/>
              <a:t>単位</a:t>
            </a:r>
            <a:endParaRPr kumimoji="1" lang="en-US" altLang="ja-JP"/>
          </a:p>
          <a:p>
            <a:pPr lvl="1"/>
            <a:r>
              <a:rPr lang="ja-JP" altLang="en-US"/>
              <a:t>その科目の専門性を身に着けているという証明</a:t>
            </a:r>
            <a:endParaRPr lang="en-US" altLang="ja-JP"/>
          </a:p>
          <a:p>
            <a:pPr lvl="1"/>
            <a:r>
              <a:rPr kumimoji="1" lang="ja-JP" altLang="en-US"/>
              <a:t>就職・転職のたびに必要になります</a:t>
            </a:r>
            <a:endParaRPr kumimoji="1" lang="en-US" altLang="ja-JP"/>
          </a:p>
          <a:p>
            <a:r>
              <a:rPr lang="ja-JP" altLang="en-US"/>
              <a:t>卒業と卒業</a:t>
            </a:r>
            <a:endParaRPr kumimoji="1" lang="en-US" altLang="ja-JP"/>
          </a:p>
          <a:p>
            <a:pPr lvl="1"/>
            <a:r>
              <a:rPr kumimoji="1" lang="ja-JP" altLang="en-US"/>
              <a:t>単位が足りていれば卒業</a:t>
            </a:r>
            <a:endParaRPr kumimoji="1" lang="en-US" altLang="ja-JP"/>
          </a:p>
          <a:p>
            <a:pPr lvl="1"/>
            <a:r>
              <a:rPr kumimoji="1" lang="ja-JP" altLang="en-US"/>
              <a:t>学位取得条件</a:t>
            </a:r>
            <a:r>
              <a:rPr lang="ja-JP" altLang="en-US"/>
              <a:t>を満たせば修了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4E4689-2D68-4E1A-AC29-518DE816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B51029-5ABF-4066-B2ED-30E5A681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8401AA3-8994-4818-A015-8CA8D47B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つまり？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ACD7D1-A2FE-4062-B0A4-CA9EAB061785}"/>
              </a:ext>
            </a:extLst>
          </p:cNvPr>
          <p:cNvSpPr/>
          <p:nvPr/>
        </p:nvSpPr>
        <p:spPr>
          <a:xfrm>
            <a:off x="1287134" y="1898247"/>
            <a:ext cx="6558974" cy="1307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法的・国際的な栄誉称号「学位」を</a:t>
            </a:r>
            <a:endParaRPr kumimoji="1" lang="en-US" altLang="ja-JP" sz="2400"/>
          </a:p>
          <a:p>
            <a:pPr algn="ctr"/>
            <a:r>
              <a:rPr kumimoji="1" lang="ja-JP" altLang="en-US" sz="2400"/>
              <a:t>取得するための教育機関</a:t>
            </a:r>
          </a:p>
        </p:txBody>
      </p:sp>
      <p:sp>
        <p:nvSpPr>
          <p:cNvPr id="8" name="爆発: 14 pt 7">
            <a:extLst>
              <a:ext uri="{FF2B5EF4-FFF2-40B4-BE49-F238E27FC236}">
                <a16:creationId xmlns:a16="http://schemas.microsoft.com/office/drawing/2014/main" id="{72340000-069E-473E-96FC-37DAAE374934}"/>
              </a:ext>
            </a:extLst>
          </p:cNvPr>
          <p:cNvSpPr/>
          <p:nvPr/>
        </p:nvSpPr>
        <p:spPr>
          <a:xfrm>
            <a:off x="5116010" y="5197033"/>
            <a:ext cx="4266293" cy="1582109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/>
              <a:t>基準に満たなければ</a:t>
            </a:r>
            <a:endParaRPr kumimoji="1" lang="en-US" altLang="ja-JP"/>
          </a:p>
          <a:p>
            <a:pPr algn="ctr"/>
            <a:r>
              <a:rPr kumimoji="1" lang="ja-JP" altLang="en-US"/>
              <a:t>単位は出ません！</a:t>
            </a:r>
          </a:p>
        </p:txBody>
      </p:sp>
    </p:spTree>
    <p:extLst>
      <p:ext uri="{BB962C8B-B14F-4D97-AF65-F5344CB8AC3E}">
        <p14:creationId xmlns:p14="http://schemas.microsoft.com/office/powerpoint/2010/main" val="101076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0F4A7F-1724-4256-8D3E-99ABD3EA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627D5D-FEE8-45C0-A92E-C1EC836B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2CFA710-9BC5-42D1-869E-9DA300AF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どんな人になるのか</a:t>
            </a:r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158E3EB-11D9-404F-AC62-B9C2FAD3DC1D}"/>
              </a:ext>
            </a:extLst>
          </p:cNvPr>
          <p:cNvSpPr/>
          <p:nvPr/>
        </p:nvSpPr>
        <p:spPr>
          <a:xfrm>
            <a:off x="3993266" y="1798667"/>
            <a:ext cx="4451487" cy="330576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3200">
                <a:solidFill>
                  <a:schemeClr val="accent5">
                    <a:lumMod val="50000"/>
                  </a:schemeClr>
                </a:solidFill>
              </a:rPr>
              <a:t>　　できること</a:t>
            </a:r>
            <a:endParaRPr kumimoji="1" lang="en-US" altLang="ja-JP" sz="32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kumimoji="1" lang="en-US" altLang="ja-JP" sz="32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kumimoji="1" lang="ja-JP" altLang="en-US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DEC1335-300A-4DCA-8FE7-B9A61E1332AE}"/>
              </a:ext>
            </a:extLst>
          </p:cNvPr>
          <p:cNvSpPr/>
          <p:nvPr/>
        </p:nvSpPr>
        <p:spPr>
          <a:xfrm>
            <a:off x="699246" y="1798667"/>
            <a:ext cx="4451487" cy="330576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3200">
                <a:solidFill>
                  <a:schemeClr val="accent5">
                    <a:lumMod val="50000"/>
                  </a:schemeClr>
                </a:solidFill>
              </a:rPr>
              <a:t>やりたいこと　</a:t>
            </a:r>
            <a:endParaRPr kumimoji="1" lang="en-US" altLang="ja-JP" sz="32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kumimoji="1" lang="en-US" altLang="ja-JP" sz="32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kumimoji="1" lang="ja-JP" altLang="en-US" sz="32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0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0F4A7F-1724-4256-8D3E-99ABD3EA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627D5D-FEE8-45C0-A92E-C1EC836B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2CFA710-9BC5-42D1-869E-9DA300AF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どんな人になるのか</a:t>
            </a:r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158E3EB-11D9-404F-AC62-B9C2FAD3DC1D}"/>
              </a:ext>
            </a:extLst>
          </p:cNvPr>
          <p:cNvSpPr/>
          <p:nvPr/>
        </p:nvSpPr>
        <p:spPr>
          <a:xfrm>
            <a:off x="3993266" y="1798667"/>
            <a:ext cx="4451487" cy="330576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3200">
                <a:solidFill>
                  <a:schemeClr val="accent5">
                    <a:lumMod val="50000"/>
                  </a:schemeClr>
                </a:solidFill>
              </a:rPr>
              <a:t>　　できること</a:t>
            </a:r>
            <a:endParaRPr kumimoji="1" lang="en-US" altLang="ja-JP" sz="32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kumimoji="1" lang="en-US" altLang="ja-JP" sz="32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kumimoji="1" lang="ja-JP" altLang="en-US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DEC1335-300A-4DCA-8FE7-B9A61E1332AE}"/>
              </a:ext>
            </a:extLst>
          </p:cNvPr>
          <p:cNvSpPr/>
          <p:nvPr/>
        </p:nvSpPr>
        <p:spPr>
          <a:xfrm>
            <a:off x="699246" y="1798667"/>
            <a:ext cx="4451487" cy="330576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3200">
                <a:solidFill>
                  <a:schemeClr val="accent5">
                    <a:lumMod val="50000"/>
                  </a:schemeClr>
                </a:solidFill>
              </a:rPr>
              <a:t>やりたいこと　</a:t>
            </a:r>
            <a:endParaRPr kumimoji="1" lang="en-US" altLang="ja-JP" sz="32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kumimoji="1" lang="en-US" altLang="ja-JP" sz="32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kumimoji="1" lang="ja-JP" altLang="en-US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066C502-3ADD-4451-B938-04712E393719}"/>
              </a:ext>
            </a:extLst>
          </p:cNvPr>
          <p:cNvSpPr/>
          <p:nvPr/>
        </p:nvSpPr>
        <p:spPr>
          <a:xfrm>
            <a:off x="2340878" y="3046174"/>
            <a:ext cx="4451487" cy="3305768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3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kumimoji="1" lang="en-US" altLang="ja-JP" sz="3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kumimoji="1" lang="en-US" altLang="ja-JP" sz="3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accent5">
                    <a:lumMod val="50000"/>
                  </a:schemeClr>
                </a:solidFill>
              </a:rPr>
              <a:t>やって欲しいこと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5839544B-A638-4FEC-BC43-8A67CD0B9DCD}"/>
              </a:ext>
            </a:extLst>
          </p:cNvPr>
          <p:cNvSpPr/>
          <p:nvPr/>
        </p:nvSpPr>
        <p:spPr>
          <a:xfrm>
            <a:off x="6639264" y="5278056"/>
            <a:ext cx="2133600" cy="891250"/>
          </a:xfrm>
          <a:prstGeom prst="wedgeRoundRectCallout">
            <a:avLst>
              <a:gd name="adj1" fmla="val -53383"/>
              <a:gd name="adj2" fmla="val -92046"/>
              <a:gd name="adj3" fmla="val 16667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単位や資格で</a:t>
            </a:r>
            <a:endParaRPr kumimoji="1" lang="en-US" altLang="ja-JP">
              <a:solidFill>
                <a:schemeClr val="tx1"/>
              </a:solidFill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</a:rPr>
              <a:t>社会的価値を作る</a:t>
            </a:r>
          </a:p>
        </p:txBody>
      </p:sp>
    </p:spTree>
    <p:extLst>
      <p:ext uri="{BB962C8B-B14F-4D97-AF65-F5344CB8AC3E}">
        <p14:creationId xmlns:p14="http://schemas.microsoft.com/office/powerpoint/2010/main" val="176036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F7388D3-D7F7-41E5-B320-B225361E5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116" y="1909264"/>
            <a:ext cx="4474636" cy="4327495"/>
          </a:xfrm>
        </p:spPr>
        <p:txBody>
          <a:bodyPr/>
          <a:lstStyle/>
          <a:p>
            <a:r>
              <a:rPr kumimoji="1" lang="ja-JP" altLang="en-US"/>
              <a:t>勉強ができる人</a:t>
            </a:r>
            <a:endParaRPr kumimoji="1" lang="en-US" altLang="ja-JP"/>
          </a:p>
          <a:p>
            <a:pPr lvl="1"/>
            <a:r>
              <a:rPr lang="ja-JP" altLang="en-US"/>
              <a:t>理解＝入力</a:t>
            </a:r>
            <a:endParaRPr lang="en-US" altLang="ja-JP"/>
          </a:p>
          <a:p>
            <a:pPr lvl="1"/>
            <a:r>
              <a:rPr kumimoji="1" lang="ja-JP" altLang="en-US"/>
              <a:t>個人の価値に還元しやすい</a:t>
            </a:r>
            <a:endParaRPr kumimoji="1" lang="en-US" altLang="ja-JP"/>
          </a:p>
          <a:p>
            <a:endParaRPr lang="en-US" altLang="ja-JP"/>
          </a:p>
          <a:p>
            <a:endParaRPr lang="en-US" altLang="ja-JP"/>
          </a:p>
          <a:p>
            <a:r>
              <a:rPr kumimoji="1" lang="ja-JP" altLang="en-US"/>
              <a:t>アクティブな人</a:t>
            </a:r>
            <a:endParaRPr kumimoji="1" lang="en-US" altLang="ja-JP"/>
          </a:p>
          <a:p>
            <a:pPr lvl="1"/>
            <a:r>
              <a:rPr kumimoji="1" lang="ja-JP" altLang="en-US"/>
              <a:t>活動＝出力</a:t>
            </a:r>
            <a:endParaRPr kumimoji="1" lang="en-US" altLang="ja-JP"/>
          </a:p>
          <a:p>
            <a:pPr lvl="1"/>
            <a:r>
              <a:rPr kumimoji="1" lang="ja-JP" altLang="en-US"/>
              <a:t>社会の価値に還元しやすい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24E8D83-4D44-4148-95E1-2B4644C9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C5D96B-E736-4485-8F22-5BFB7553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7ADAF4A-2FC8-4F46-9258-6358BDF4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人ができる事とその価値</a:t>
            </a:r>
          </a:p>
        </p:txBody>
      </p:sp>
      <p:pic>
        <p:nvPicPr>
          <p:cNvPr id="1026" name="Picture 2" descr="https://2.bp.blogspot.com/-rIMvhkCuOuo/VRUSQgftWnI/AAAAAAAAsoY/fBGvp301hhE/s800/shingakki_girl_good.png">
            <a:extLst>
              <a:ext uri="{FF2B5EF4-FFF2-40B4-BE49-F238E27FC236}">
                <a16:creationId xmlns:a16="http://schemas.microsoft.com/office/drawing/2014/main" id="{009B0ED0-C909-4916-AABA-B35D1075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78" y="1669326"/>
            <a:ext cx="2403686" cy="24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4.bp.blogspot.com/--H27dRGXLV0/Ws2vFKp8h2I/AAAAAAABLTQ/iPbX4tTNHsYL4MFs2VCI_HRm4FVWbfheACLcBGAs/s800/kakuseiki_businesswoman_smile.png">
            <a:extLst>
              <a:ext uri="{FF2B5EF4-FFF2-40B4-BE49-F238E27FC236}">
                <a16:creationId xmlns:a16="http://schemas.microsoft.com/office/drawing/2014/main" id="{E2683295-C031-450F-A513-F3410B95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45" y="4302455"/>
            <a:ext cx="2365750" cy="21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10F0F88-6C37-411F-8513-C9F22F4B4F52}"/>
              </a:ext>
            </a:extLst>
          </p:cNvPr>
          <p:cNvSpPr/>
          <p:nvPr/>
        </p:nvSpPr>
        <p:spPr>
          <a:xfrm>
            <a:off x="5255229" y="5541714"/>
            <a:ext cx="3563475" cy="8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バランスが大事</a:t>
            </a:r>
          </a:p>
        </p:txBody>
      </p:sp>
    </p:spTree>
    <p:extLst>
      <p:ext uri="{BB962C8B-B14F-4D97-AF65-F5344CB8AC3E}">
        <p14:creationId xmlns:p14="http://schemas.microsoft.com/office/powerpoint/2010/main" val="338597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EDB8151-C8CC-4309-A1C9-1C0C9E169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148314"/>
            <a:ext cx="7745505" cy="2977848"/>
          </a:xfrm>
        </p:spPr>
        <p:txBody>
          <a:bodyPr>
            <a:normAutofit/>
          </a:bodyPr>
          <a:lstStyle/>
          <a:p>
            <a:r>
              <a:rPr kumimoji="1" lang="ja-JP" altLang="en-US" sz="2000"/>
              <a:t>専門を見つける</a:t>
            </a:r>
            <a:endParaRPr kumimoji="1" lang="en-US" altLang="ja-JP" sz="2000"/>
          </a:p>
          <a:p>
            <a:pPr lvl="1"/>
            <a:r>
              <a:rPr kumimoji="1" lang="ja-JP" altLang="en-US" sz="2000"/>
              <a:t>自分が得意なこと、問題へのアプローチを見つける</a:t>
            </a:r>
            <a:endParaRPr kumimoji="1" lang="en-US" altLang="ja-JP" sz="2000"/>
          </a:p>
          <a:p>
            <a:pPr lvl="1"/>
            <a:endParaRPr kumimoji="1" lang="en-US" altLang="ja-JP" sz="2000"/>
          </a:p>
          <a:p>
            <a:r>
              <a:rPr lang="ja-JP" altLang="en-US" sz="2000"/>
              <a:t>能力を示す</a:t>
            </a:r>
            <a:endParaRPr lang="en-US" altLang="ja-JP" sz="2000"/>
          </a:p>
          <a:p>
            <a:pPr lvl="1"/>
            <a:r>
              <a:rPr lang="ja-JP" altLang="en-US" sz="2000"/>
              <a:t>単位や資格、免許により自分の能力を増やそう</a:t>
            </a:r>
            <a:endParaRPr lang="en-US" altLang="ja-JP" sz="2000"/>
          </a:p>
          <a:p>
            <a:pPr lvl="1"/>
            <a:endParaRPr lang="en-US" altLang="ja-JP" sz="2000"/>
          </a:p>
          <a:p>
            <a:r>
              <a:rPr lang="ja-JP" altLang="en-US" sz="2000"/>
              <a:t>嗜好を知る</a:t>
            </a:r>
            <a:endParaRPr lang="en-US" altLang="ja-JP" sz="2000"/>
          </a:p>
          <a:p>
            <a:pPr lvl="1"/>
            <a:r>
              <a:rPr kumimoji="1" lang="ja-JP" altLang="en-US" sz="2000"/>
              <a:t>そもそも何をしたいか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24966E-D4A8-4909-B362-F843A8F5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FA348B-353C-412A-93C4-8BFB162C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BD87E2F-75A2-4353-9EBE-A3768F10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修了までにやって欲しいこと</a:t>
            </a:r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513D126-576E-41C4-BA74-BD02AAAE25C8}"/>
              </a:ext>
            </a:extLst>
          </p:cNvPr>
          <p:cNvSpPr/>
          <p:nvPr/>
        </p:nvSpPr>
        <p:spPr>
          <a:xfrm>
            <a:off x="1292513" y="1996559"/>
            <a:ext cx="6558974" cy="8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「やりたいこと」をやれる人になろう</a:t>
            </a:r>
          </a:p>
        </p:txBody>
      </p:sp>
    </p:spTree>
    <p:extLst>
      <p:ext uri="{BB962C8B-B14F-4D97-AF65-F5344CB8AC3E}">
        <p14:creationId xmlns:p14="http://schemas.microsoft.com/office/powerpoint/2010/main" val="2767179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1098</TotalTime>
  <Words>2159</Words>
  <Application>Microsoft Office PowerPoint</Application>
  <PresentationFormat>画面に合わせる (4:3)</PresentationFormat>
  <Paragraphs>675</Paragraphs>
  <Slides>46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1" baseType="lpstr">
      <vt:lpstr>HGS明朝E</vt:lpstr>
      <vt:lpstr>Yu Gothic</vt:lpstr>
      <vt:lpstr>Book Antiqua</vt:lpstr>
      <vt:lpstr>Wingdings</vt:lpstr>
      <vt:lpstr>ハードカバー</vt:lpstr>
      <vt:lpstr>情報処理技法(リテラシI)</vt:lpstr>
      <vt:lpstr>本日やること</vt:lpstr>
      <vt:lpstr>授業概要</vt:lpstr>
      <vt:lpstr>大学について</vt:lpstr>
      <vt:lpstr>つまり？</vt:lpstr>
      <vt:lpstr>どんな人になるのか</vt:lpstr>
      <vt:lpstr>どんな人になるのか</vt:lpstr>
      <vt:lpstr>人ができる事とその価値</vt:lpstr>
      <vt:lpstr>修了までにやって欲しいこと</vt:lpstr>
      <vt:lpstr>情報リテラシって必要？</vt:lpstr>
      <vt:lpstr>本授業で身につく力</vt:lpstr>
      <vt:lpstr>授業スケジュール</vt:lpstr>
      <vt:lpstr>授業についての確認</vt:lpstr>
      <vt:lpstr>授業評価（単位取得条件）</vt:lpstr>
      <vt:lpstr>授業で使うもの</vt:lpstr>
      <vt:lpstr>パスワード</vt:lpstr>
      <vt:lpstr>その他</vt:lpstr>
      <vt:lpstr>コンピュータ</vt:lpstr>
      <vt:lpstr>コンピュータ</vt:lpstr>
      <vt:lpstr>スマートフォンとスマホ比較</vt:lpstr>
      <vt:lpstr>操作：マウスとカーソル</vt:lpstr>
      <vt:lpstr>マウスの操作一覧</vt:lpstr>
      <vt:lpstr>キーボード（日本語109）</vt:lpstr>
      <vt:lpstr>キーボード（日本語109）</vt:lpstr>
      <vt:lpstr>基本操作</vt:lpstr>
      <vt:lpstr>修飾キー</vt:lpstr>
      <vt:lpstr>便利なショートカット</vt:lpstr>
      <vt:lpstr>その他のキー説明</vt:lpstr>
      <vt:lpstr>パソコンの操作</vt:lpstr>
      <vt:lpstr>演習：ログインしてみる</vt:lpstr>
      <vt:lpstr>基本画面</vt:lpstr>
      <vt:lpstr>演習：ログアウトしてみる</vt:lpstr>
      <vt:lpstr>強制終了について</vt:lpstr>
      <vt:lpstr>本学授業のために</vt:lpstr>
      <vt:lpstr>在学期間中にパソコンを使う機会</vt:lpstr>
      <vt:lpstr>インターネットにアクセスしよう</vt:lpstr>
      <vt:lpstr>演習：東女のウェブサイト表示</vt:lpstr>
      <vt:lpstr>演習：シラバスを表示</vt:lpstr>
      <vt:lpstr>演習：情報処理センターを表示</vt:lpstr>
      <vt:lpstr>履修登録の仕方</vt:lpstr>
      <vt:lpstr>パスワード</vt:lpstr>
      <vt:lpstr>その他注意事項：共有PC</vt:lpstr>
      <vt:lpstr>その他注意事項：プリンター</vt:lpstr>
      <vt:lpstr>タッチタイピング</vt:lpstr>
      <vt:lpstr>タッチタイピングの試験</vt:lpstr>
      <vt:lpstr>本日のまとめ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Shibata Atsushi</cp:lastModifiedBy>
  <cp:revision>88</cp:revision>
  <dcterms:created xsi:type="dcterms:W3CDTF">2016-01-16T07:36:29Z</dcterms:created>
  <dcterms:modified xsi:type="dcterms:W3CDTF">2019-04-10T23:47:08Z</dcterms:modified>
</cp:coreProperties>
</file>