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64" r:id="rId5"/>
    <p:sldId id="276" r:id="rId6"/>
    <p:sldId id="277" r:id="rId7"/>
    <p:sldId id="278" r:id="rId8"/>
    <p:sldId id="279" r:id="rId9"/>
    <p:sldId id="266" r:id="rId10"/>
    <p:sldId id="268" r:id="rId11"/>
    <p:sldId id="269" r:id="rId12"/>
    <p:sldId id="270" r:id="rId13"/>
    <p:sldId id="280" r:id="rId14"/>
    <p:sldId id="274" r:id="rId15"/>
  </p:sldIdLst>
  <p:sldSz cx="12188825" cy="6858000"/>
  <p:notesSz cx="6858000" cy="9144000"/>
  <p:defaultTextStyle>
    <a:defPPr rtl="0">
      <a:defRPr lang="ja-jp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071" autoAdjust="0"/>
  </p:normalViewPr>
  <p:slideViewPr>
    <p:cSldViewPr showGuides="1">
      <p:cViewPr varScale="1">
        <p:scale>
          <a:sx n="80" d="100"/>
          <a:sy n="80" d="100"/>
        </p:scale>
        <p:origin x="100" y="4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3552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ja-JP" altLang="en-US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5E6377C5-E368-414B-92B0-66E696C13B89}" type="datetime1">
              <a:rPr lang="ja-JP" altLang="en-US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 rtl="0"/>
              <a:t>2018/12/16</a:t>
            </a:fld>
            <a:endParaRPr lang="ja-JP" altLang="en-US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ja-JP" altLang="en-US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en-US" altLang="ja-JP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 algn="r" rtl="0"/>
              <a:t>‹#›</a:t>
            </a:fld>
            <a:endParaRPr lang="ja-JP" altLang="en-US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AA54005-90FB-457C-9DE0-C595FFB8AABC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ja-JP" altLang="en-US" noProof="0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ja-JP" altLang="en-US" noProof="0" dirty="0"/>
              <a:t>マスター テキストの書式設定</a:t>
            </a:r>
          </a:p>
          <a:p>
            <a:pPr lvl="1" rtl="0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 rtl="0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 rtl="0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 rtl="0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8796F01-7154-41E0-B48B-A6921757531A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5782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773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796F01-7154-41E0-B48B-A6921757531A}" type="slidenum">
              <a:rPr lang="en-US" altLang="ja-JP" smtClean="0"/>
              <a:pPr rtl="0"/>
              <a:t>11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34739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201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9300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749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1369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6055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4592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2736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altLang="ja-JP" smtClean="0"/>
              <a:pPr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7837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ja-JP" altLang="en-US" noProof="0"/>
              <a:t>マスター サブタイトルの書式設定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C2F8A2CC-83EA-44CF-86AD-905001F0ADF1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91C5AD9-787D-40FA-8A4D-16A055B9AF81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8DC26A9-A910-4940-82F6-DA00D3064203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91C5AD9-787D-40FA-8A4D-16A055B9AF81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algn="l"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4BF374EB-F736-4D96-9FF0-F1FD7BA1240A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A60BA0E-20D0-4E7C-B286-26C960A6788F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 ヘッダー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algn="l" rtl="0"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marL="2011328"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algn="l" rtl="0"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marL="2011328"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0F110953-F103-4950-89B2-F9924BD0F6EF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B37DED6-D4C7-42EE-AB49-D2E39E64FDE4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marL="2011328"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marL="2011328"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64F8FDF-BB89-49E4-889E-D3C420EFB379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B37DED6-D4C7-42EE-AB49-D2E39E64FDE4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6AF1882-5664-4A7B-9E26-8B5DCEF6B44C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B37DED6-D4C7-42EE-AB49-D2E39E64FDE4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8824EB70-18AF-47DB-B05F-6704DB01AF3C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B37DED6-D4C7-42EE-AB49-D2E39E64FDE4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長方形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ja-JP" altLang="en-US" noProof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algn="l" rtl="0"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 algn="l" rtl="0">
              <a:defRPr sz="18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2134851C-10EC-498D-B928-233CB9E6A653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2DFBB78A-01B4-41F2-96B0-677A4A282832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長方形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ja-JP" altLang="en-US" noProof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ja-JP" altLang="en-US" noProof="0" dirty="0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B963D3F-081F-43E5-B4CE-73ACC6F5359C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2DFBB78A-01B4-41F2-96B0-677A4A282832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長方形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ja-JP" altLang="en-US" noProof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ja-JP" altLang="en-US" noProof="0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ja-JP" altLang="en-US" noProof="0" dirty="0"/>
              <a:t>マスター テキストの書式設定</a:t>
            </a:r>
          </a:p>
          <a:p>
            <a:pPr lvl="1" rtl="0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 rtl="0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 rtl="0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 rtl="0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4D5D3208-622F-45EC-8DDC-6FD10447BD98}" type="datetime1">
              <a:rPr lang="ja-JP" altLang="en-US" smtClean="0"/>
              <a:pPr/>
              <a:t>2018/12/16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B37DED6-D4C7-42EE-AB49-D2E39E64FDE4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kumimoji="1" sz="4400" kern="1200" cap="none" baseline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kumimoji="1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agazinesummit.jp/interview/1367952161118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algn="ctr" rtl="0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編集者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　～職業調査～</a:t>
            </a: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322CB609-C331-44F4-9147-CA774B792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6</a:t>
            </a:r>
            <a:r>
              <a:rPr kumimoji="1" lang="ja-JP" altLang="en-US" dirty="0"/>
              <a:t>．有名人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B8A5AE3-4D8F-458D-85D0-D0A9493D0D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鈴木善行</a:t>
            </a:r>
            <a:r>
              <a:rPr kumimoji="1" lang="ja-JP" altLang="en-US" sz="2000" dirty="0"/>
              <a:t>（</a:t>
            </a:r>
            <a:r>
              <a:rPr kumimoji="1" lang="en-US" altLang="ja-JP" sz="2000" dirty="0"/>
              <a:t>『</a:t>
            </a:r>
            <a:r>
              <a:rPr kumimoji="1" lang="ja-JP" altLang="en-US" sz="2000" dirty="0"/>
              <a:t>オレンジページ</a:t>
            </a:r>
            <a:r>
              <a:rPr kumimoji="1" lang="en-US" altLang="ja-JP" sz="2000" dirty="0"/>
              <a:t>』</a:t>
            </a:r>
            <a:r>
              <a:rPr kumimoji="1" lang="ja-JP" altLang="en-US" sz="2000" dirty="0"/>
              <a:t>編集長）</a:t>
            </a:r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74DE510F-A25F-4942-AED4-50054C2F0E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ja-JP" altLang="en-US" dirty="0"/>
              <a:t>植野広生</a:t>
            </a:r>
            <a:r>
              <a:rPr kumimoji="1" lang="en-US" altLang="ja-JP" sz="2000" dirty="0"/>
              <a:t>(『dancyu』</a:t>
            </a:r>
            <a:r>
              <a:rPr kumimoji="1" lang="ja-JP" altLang="en-US" sz="2000" dirty="0"/>
              <a:t>編集長</a:t>
            </a:r>
            <a:r>
              <a:rPr kumimoji="1" lang="en-US" altLang="ja-JP" sz="2000" dirty="0"/>
              <a:t>)</a:t>
            </a:r>
            <a:endParaRPr kumimoji="1" lang="ja-JP" altLang="en-US" sz="2000" dirty="0"/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20EE2BD2-9453-4A57-9A58-CDC82BCC992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297613" y="2324695"/>
            <a:ext cx="4976812" cy="3732609"/>
          </a:xfrm>
          <a:prstGeom prst="rect">
            <a:avLst/>
          </a:prstGeom>
        </p:spPr>
      </p:pic>
      <p:pic>
        <p:nvPicPr>
          <p:cNvPr id="13" name="コンテンツ プレースホルダー 12">
            <a:extLst>
              <a:ext uri="{FF2B5EF4-FFF2-40B4-BE49-F238E27FC236}">
                <a16:creationId xmlns:a16="http://schemas.microsoft.com/office/drawing/2014/main" id="{1E96EB0D-B02A-4F04-9B08-D07FAEE35C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2408679"/>
            <a:ext cx="4976813" cy="3564642"/>
          </a:xfrm>
        </p:spPr>
      </p:pic>
    </p:spTree>
    <p:extLst>
      <p:ext uri="{BB962C8B-B14F-4D97-AF65-F5344CB8AC3E}">
        <p14:creationId xmlns:p14="http://schemas.microsoft.com/office/powerpoint/2010/main" val="175068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BDC578C8-C0CB-48D4-8CA7-B16B0D3B4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2589" y="465669"/>
            <a:ext cx="7008574" cy="992187"/>
          </a:xfrm>
        </p:spPr>
        <p:txBody>
          <a:bodyPr/>
          <a:lstStyle/>
          <a:p>
            <a:r>
              <a:rPr kumimoji="1" lang="ja-JP" altLang="en-US" dirty="0"/>
              <a:t>参考画像</a:t>
            </a:r>
          </a:p>
        </p:txBody>
      </p:sp>
      <p:sp>
        <p:nvSpPr>
          <p:cNvPr id="9" name="タイトル 8">
            <a:extLst>
              <a:ext uri="{FF2B5EF4-FFF2-40B4-BE49-F238E27FC236}">
                <a16:creationId xmlns:a16="http://schemas.microsoft.com/office/drawing/2014/main" id="{52B9BA70-24AF-486D-BFCF-B0F7BA7C4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589" y="1700809"/>
            <a:ext cx="7008574" cy="4674592"/>
          </a:xfrm>
        </p:spPr>
        <p:txBody>
          <a:bodyPr>
            <a:normAutofit/>
          </a:bodyPr>
          <a:lstStyle/>
          <a:p>
            <a:br>
              <a:rPr lang="en-US" altLang="ja-JP" sz="2000" dirty="0"/>
            </a:br>
            <a:br>
              <a:rPr lang="en-US" altLang="ja-JP" sz="2000" dirty="0"/>
            </a:br>
            <a:br>
              <a:rPr lang="en-US" altLang="ja-JP" sz="2000" dirty="0"/>
            </a:br>
            <a:r>
              <a:rPr lang="ja-JP" altLang="en-US" sz="2000" dirty="0"/>
              <a:t>いらすとや　</a:t>
            </a:r>
            <a:r>
              <a:rPr lang="en-US" altLang="ja-JP" sz="2000" dirty="0"/>
              <a:t>https://www.irasutoya.com/</a:t>
            </a:r>
            <a:br>
              <a:rPr lang="en-US" altLang="ja-JP" sz="2000" dirty="0"/>
            </a:br>
            <a:br>
              <a:rPr lang="en-US" altLang="ja-JP" sz="2000" dirty="0"/>
            </a:br>
            <a:r>
              <a:rPr lang="ja-JP" altLang="en-US" sz="2000" dirty="0"/>
              <a:t>鈴木善行さん　</a:t>
            </a:r>
            <a:r>
              <a:rPr lang="en-US" altLang="ja-JP" sz="2000" dirty="0">
                <a:hlinkClick r:id="rId3"/>
              </a:rPr>
              <a:t>http://magazinesummit.jp/interview/1367952161118</a:t>
            </a:r>
            <a:br>
              <a:rPr lang="en-US" altLang="ja-JP" sz="2000" dirty="0"/>
            </a:br>
            <a:br>
              <a:rPr lang="en-US" altLang="ja-JP" sz="2000" dirty="0"/>
            </a:br>
            <a:r>
              <a:rPr lang="ja-JP" altLang="en-US" sz="2000" dirty="0"/>
              <a:t>植野広生さん</a:t>
            </a:r>
            <a:br>
              <a:rPr lang="en-US" altLang="ja-JP" sz="2000" dirty="0"/>
            </a:br>
            <a:r>
              <a:rPr lang="en-US" altLang="ja-JP" sz="2000" dirty="0"/>
              <a:t>https://www.j-wave.co.jp/original/radiodonuts/sp/lifeisagift/426.html</a:t>
            </a:r>
            <a:br>
              <a:rPr lang="en-US" altLang="ja-JP" sz="2000" dirty="0"/>
            </a:br>
            <a:br>
              <a:rPr lang="en-US" altLang="ja-JP" sz="2000" dirty="0"/>
            </a:b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6130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目次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idx="1"/>
          </p:nvPr>
        </p:nvSpPr>
        <p:spPr>
          <a:xfrm>
            <a:off x="1117309" y="1412776"/>
            <a:ext cx="10157354" cy="4759424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endParaRPr lang="en-US" altLang="ja-JP" sz="2800" dirty="0"/>
          </a:p>
          <a:p>
            <a:pPr rtl="0"/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職業の市場推移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/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職業に就く人の男女比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/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雑誌編集の</a:t>
            </a: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日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/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人生の代表的な流れ</a:t>
            </a:r>
          </a:p>
          <a:p>
            <a:pPr rtl="0"/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向いている人</a:t>
            </a:r>
          </a:p>
          <a:p>
            <a:pPr rtl="0"/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職業の有名人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25FC686-6DDE-4E9F-8870-53BAF40B7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243" y="1078278"/>
            <a:ext cx="5428420" cy="542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．出版業界の市場推移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891D8E3-695D-428D-9141-0C97EE4C2E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出版物の推定販売額推移</a:t>
            </a:r>
            <a:r>
              <a:rPr lang="en-US" altLang="ja-JP" dirty="0"/>
              <a:t>】</a:t>
            </a:r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903E74FB-6511-4762-B895-88881B3B55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/>
              <a:t>　　</a:t>
            </a:r>
            <a:r>
              <a:rPr lang="en-US" altLang="ja-JP" dirty="0"/>
              <a:t>【</a:t>
            </a:r>
            <a:r>
              <a:rPr lang="ja-JP" altLang="en-US" dirty="0"/>
              <a:t>書店の総店舗数推移</a:t>
            </a:r>
            <a:r>
              <a:rPr lang="en-US" altLang="ja-JP" dirty="0"/>
              <a:t>】</a:t>
            </a:r>
            <a:endParaRPr kumimoji="1" lang="ja-JP" altLang="en-US" dirty="0"/>
          </a:p>
        </p:txBody>
      </p:sp>
      <p:pic>
        <p:nvPicPr>
          <p:cNvPr id="1026" name="Picture 2" descr="出版物の販売額推移">
            <a:extLst>
              <a:ext uri="{FF2B5EF4-FFF2-40B4-BE49-F238E27FC236}">
                <a16:creationId xmlns:a16="http://schemas.microsoft.com/office/drawing/2014/main" id="{1592E9E1-B7B4-4972-93B9-ADA8F3A5A51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82" y="2698957"/>
            <a:ext cx="4774481" cy="346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書店の総店舗数推移">
            <a:extLst>
              <a:ext uri="{FF2B5EF4-FFF2-40B4-BE49-F238E27FC236}">
                <a16:creationId xmlns:a16="http://schemas.microsoft.com/office/drawing/2014/main" id="{F421C471-6F9E-418C-8979-1F1AF6770204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622" y="3254188"/>
            <a:ext cx="4794017" cy="290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91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．出版業界の市場推移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marL="0" indent="0" rtl="0">
              <a:buNone/>
            </a:pPr>
            <a:endParaRPr lang="en-US" altLang="ja-JP" sz="3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 rtl="0">
              <a:buNone/>
            </a:pPr>
            <a:r>
              <a:rPr lang="ja-JP" altLang="en-US" sz="3600" dirty="0">
                <a:latin typeface="Meiryo UI" panose="020B0604030504040204" pitchFamily="50" charset="-128"/>
                <a:ea typeface="Meiryo UI" panose="020B0604030504040204" pitchFamily="50" charset="-128"/>
              </a:rPr>
              <a:t>業界を盛り返すカギ</a:t>
            </a:r>
            <a:endParaRPr lang="en-US" altLang="ja-JP" sz="3600" dirty="0"/>
          </a:p>
          <a:p>
            <a:pPr marL="0" indent="0" rtl="0">
              <a:buNone/>
            </a:pP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 rtl="0">
              <a:buNone/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 rtl="0">
              <a:buNone/>
            </a:pPr>
            <a:r>
              <a:rPr lang="en-US" altLang="ja-JP" sz="2800" dirty="0"/>
              <a:t>(ex)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/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インターネット書店</a:t>
            </a:r>
          </a:p>
          <a:p>
            <a:pPr rtl="0"/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電子書籍</a:t>
            </a:r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2B8019FA-F758-4199-847C-B20E469953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04526" y="1978478"/>
            <a:ext cx="4514850" cy="3971925"/>
          </a:xfrm>
          <a:prstGeom prst="rect">
            <a:avLst/>
          </a:prstGeom>
        </p:spPr>
      </p:pic>
      <p:sp>
        <p:nvSpPr>
          <p:cNvPr id="4" name="矢印: 右 3">
            <a:extLst>
              <a:ext uri="{FF2B5EF4-FFF2-40B4-BE49-F238E27FC236}">
                <a16:creationId xmlns:a16="http://schemas.microsoft.com/office/drawing/2014/main" id="{709D5A97-DFAE-4CC8-9A02-44F1C7C9B0FC}"/>
              </a:ext>
            </a:extLst>
          </p:cNvPr>
          <p:cNvSpPr/>
          <p:nvPr/>
        </p:nvSpPr>
        <p:spPr>
          <a:xfrm>
            <a:off x="1252835" y="3460385"/>
            <a:ext cx="129614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30DD53C-D14F-4FA6-B5A9-343321A9CAA7}"/>
              </a:ext>
            </a:extLst>
          </p:cNvPr>
          <p:cNvSpPr txBox="1"/>
          <p:nvPr/>
        </p:nvSpPr>
        <p:spPr>
          <a:xfrm>
            <a:off x="2650552" y="3358470"/>
            <a:ext cx="2885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デジタル化</a:t>
            </a:r>
          </a:p>
        </p:txBody>
      </p:sp>
    </p:spTree>
    <p:extLst>
      <p:ext uri="{BB962C8B-B14F-4D97-AF65-F5344CB8AC3E}">
        <p14:creationId xmlns:p14="http://schemas.microsoft.com/office/powerpoint/2010/main" val="686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．職業に就く人の男女比</a:t>
            </a:r>
          </a:p>
        </p:txBody>
      </p:sp>
      <p:pic>
        <p:nvPicPr>
          <p:cNvPr id="2050" name="Picture 2" descr="https://lh3.googleusercontent.com/VV03RV0Xw2HQPZo5PNLOo39j9kGdBF7UzKnwDP06OS_bpyMsVPUIQOha5KSY6cVi_xvZw9VTqbkaEi-IEjW_bpcvCxFSsmDXe1U-bayE3wn7QxoLhHyegsKYMbsGJnon--aBz5p_cfaGCcPYFg">
            <a:extLst>
              <a:ext uri="{FF2B5EF4-FFF2-40B4-BE49-F238E27FC236}">
                <a16:creationId xmlns:a16="http://schemas.microsoft.com/office/drawing/2014/main" id="{F9AE1DA6-4491-4F30-896E-8E0AF560864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7600" y="2456398"/>
            <a:ext cx="4976813" cy="296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>
          <a:xfrm>
            <a:off x="7097908" y="2132856"/>
            <a:ext cx="3973317" cy="3816424"/>
          </a:xfrm>
        </p:spPr>
        <p:txBody>
          <a:bodyPr rtlCol="0"/>
          <a:lstStyle/>
          <a:p>
            <a:pPr rtl="0"/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男性が多い</a:t>
            </a:r>
          </a:p>
          <a:p>
            <a:pPr rtl="0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女性特有のハンデ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 rtl="0">
              <a:buNone/>
            </a:pP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（結婚・出産など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...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。）</a:t>
            </a:r>
          </a:p>
          <a:p>
            <a:pPr rtl="0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体力勝負な仕事内容</a:t>
            </a:r>
          </a:p>
        </p:txBody>
      </p:sp>
    </p:spTree>
    <p:extLst>
      <p:ext uri="{BB962C8B-B14F-4D97-AF65-F5344CB8AC3E}">
        <p14:creationId xmlns:p14="http://schemas.microsoft.com/office/powerpoint/2010/main" val="1340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DCD88B2-7A0E-4757-9DA7-E4F47ED48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</a:t>
            </a:r>
            <a:r>
              <a:rPr kumimoji="1" lang="ja-JP" altLang="en-US" dirty="0"/>
              <a:t>．職業に就く人の男女比</a:t>
            </a:r>
          </a:p>
        </p:txBody>
      </p:sp>
      <p:pic>
        <p:nvPicPr>
          <p:cNvPr id="3074" name="Picture 2" descr="https://lh6.googleusercontent.com/atBye9Z6CfRfthU8k9KGpV6PSbi8i_FQtK-gDLxVG8m6dgSItqdtIRaPh0rRGFv9UKxnC10hZJMLXHWFGoMqzr6yuQBTmpqm1DmMQYaeRViJGkCT-jskOtyEOM3JNNrLkCqGxt2hUhwfvXEPMQ">
            <a:extLst>
              <a:ext uri="{FF2B5EF4-FFF2-40B4-BE49-F238E27FC236}">
                <a16:creationId xmlns:a16="http://schemas.microsoft.com/office/drawing/2014/main" id="{2A6A0422-D936-41F1-9924-E83C5844D04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2443956"/>
            <a:ext cx="4976813" cy="298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3.googleusercontent.com/aK4BJpxHMRalbIzN4MZlKEBgBtLWyV0AxcwQEeD-4HyX72r0Jh2P24XPg7tEhaNkmIZvj-SqP0iyCd2I85uqWnsJeWjAgJoC3DxiVyTjIQiGtgecmHVMYOUPFptsZ4riewNXRnWpvnogY1lydQ">
            <a:extLst>
              <a:ext uri="{FF2B5EF4-FFF2-40B4-BE49-F238E27FC236}">
                <a16:creationId xmlns:a16="http://schemas.microsoft.com/office/drawing/2014/main" id="{6B007A70-8048-41F2-AA4A-ABA0D157D1C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2" y="2219999"/>
            <a:ext cx="4976813" cy="34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0857BCE3-3BDC-4870-AA10-CD762EF5B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94212" y="691408"/>
            <a:ext cx="7008574" cy="1244600"/>
          </a:xfrm>
        </p:spPr>
        <p:txBody>
          <a:bodyPr/>
          <a:lstStyle/>
          <a:p>
            <a:r>
              <a:rPr kumimoji="1" lang="en-US" altLang="ja-JP" dirty="0"/>
              <a:t>3</a:t>
            </a:r>
            <a:r>
              <a:rPr kumimoji="1" lang="ja-JP" altLang="en-US" dirty="0"/>
              <a:t>．雑誌編集者の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330176F2-AF87-42AF-865E-5582203BF1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260" y="1936008"/>
            <a:ext cx="5709846" cy="476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94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8478" y="1196752"/>
            <a:ext cx="7292158" cy="1008955"/>
          </a:xfrm>
        </p:spPr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．人生の代表的な流れ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5E2297-CB6D-4EA8-BB68-4C81B6D758EB}"/>
              </a:ext>
            </a:extLst>
          </p:cNvPr>
          <p:cNvSpPr txBox="1"/>
          <p:nvPr/>
        </p:nvSpPr>
        <p:spPr>
          <a:xfrm>
            <a:off x="1269876" y="2708920"/>
            <a:ext cx="68407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/>
              <a:t>・村越周</a:t>
            </a:r>
            <a:endParaRPr kumimoji="1" lang="en-US" altLang="ja-JP" sz="4400" dirty="0"/>
          </a:p>
          <a:p>
            <a:endParaRPr kumimoji="1" lang="en-US" altLang="ja-JP" sz="1600" dirty="0"/>
          </a:p>
          <a:p>
            <a:r>
              <a:rPr kumimoji="1" lang="ja-JP" altLang="en-US" sz="4400" dirty="0"/>
              <a:t>・渡部彩</a:t>
            </a:r>
            <a:endParaRPr kumimoji="1" lang="en-US" altLang="ja-JP" sz="4400" dirty="0"/>
          </a:p>
          <a:p>
            <a:endParaRPr kumimoji="1" lang="en-US" altLang="ja-JP" sz="1400" dirty="0"/>
          </a:p>
          <a:p>
            <a:r>
              <a:rPr kumimoji="1" lang="ja-JP" altLang="en-US" sz="4400" dirty="0"/>
              <a:t>・渡邉里香</a:t>
            </a:r>
          </a:p>
        </p:txBody>
      </p:sp>
    </p:spTree>
    <p:extLst>
      <p:ext uri="{BB962C8B-B14F-4D97-AF65-F5344CB8AC3E}">
        <p14:creationId xmlns:p14="http://schemas.microsoft.com/office/powerpoint/2010/main" val="165394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9D975987-B506-46A4-B89F-0B5B3C4FD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5</a:t>
            </a:r>
            <a:r>
              <a:rPr kumimoji="1" lang="ja-JP" altLang="en-US" dirty="0"/>
              <a:t>．向いている人</a:t>
            </a:r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CA5CC88B-B8DF-40D1-BE38-108A388D4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/>
          </a:p>
          <a:p>
            <a:r>
              <a:rPr kumimoji="1" lang="ja-JP" altLang="en-US" sz="3600" dirty="0"/>
              <a:t>文系有利？</a:t>
            </a:r>
            <a:endParaRPr kumimoji="1" lang="en-US" altLang="ja-JP" sz="3600" dirty="0"/>
          </a:p>
          <a:p>
            <a:pPr marL="0" indent="0">
              <a:buNone/>
            </a:pPr>
            <a:endParaRPr kumimoji="1" lang="en-US" altLang="ja-JP" sz="1400" dirty="0"/>
          </a:p>
          <a:p>
            <a:r>
              <a:rPr lang="ja-JP" altLang="en-US" sz="3600" dirty="0"/>
              <a:t>“こども”は最強</a:t>
            </a:r>
            <a:endParaRPr lang="en-US" altLang="ja-JP" sz="3600" dirty="0"/>
          </a:p>
          <a:p>
            <a:endParaRPr lang="en-US" altLang="ja-JP" sz="1400" dirty="0"/>
          </a:p>
          <a:p>
            <a:r>
              <a:rPr lang="ja-JP" altLang="en-US" sz="3600" dirty="0"/>
              <a:t>人とは違う観点</a:t>
            </a:r>
            <a:endParaRPr lang="en-US" altLang="ja-JP" sz="3600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319D741F-B9F1-4668-BC59-3761CC1F81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340" y="1473200"/>
            <a:ext cx="2843752" cy="330668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81C49DDB-621B-4AE5-89C7-E7762B298F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911" y="2690669"/>
            <a:ext cx="2843752" cy="350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8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書籍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03_TF02787940_TF02787940" id="{96153958-6475-4794-A435-AE5387FF959B}" vid="{2EEF781C-8317-42B6-BCCB-48071D58E003}"/>
    </a:ext>
  </a:extLst>
</a:theme>
</file>

<file path=ppt/theme/theme2.xml><?xml version="1.0" encoding="utf-8"?>
<a:theme xmlns:a="http://schemas.openxmlformats.org/drawingml/2006/main" name="Office テーマ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01D382-32B0-43EE-932C-28906AF37617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873beb7-5857-4685-be1f-d57550cc96cc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青の本の山のプレゼンテーション (ワイドスクリーン)</Template>
  <TotalTime>0</TotalTime>
  <Words>172</Words>
  <Application>Microsoft Office PowerPoint</Application>
  <PresentationFormat>ユーザー設定</PresentationFormat>
  <Paragraphs>59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HGS創英角ｺﾞｼｯｸUB</vt:lpstr>
      <vt:lpstr>Meiryo UI</vt:lpstr>
      <vt:lpstr>Arial</vt:lpstr>
      <vt:lpstr>Century Gothic</vt:lpstr>
      <vt:lpstr>書籍 16x9</vt:lpstr>
      <vt:lpstr>編集者</vt:lpstr>
      <vt:lpstr>目次</vt:lpstr>
      <vt:lpstr>1．出版業界の市場推移 </vt:lpstr>
      <vt:lpstr>1．出版業界の市場推移</vt:lpstr>
      <vt:lpstr>2．職業に就く人の男女比</vt:lpstr>
      <vt:lpstr>2．職業に就く人の男女比</vt:lpstr>
      <vt:lpstr>3．雑誌編集者の1日</vt:lpstr>
      <vt:lpstr>4．人生の代表的な流れ</vt:lpstr>
      <vt:lpstr>5．向いている人</vt:lpstr>
      <vt:lpstr>6．有名人</vt:lpstr>
      <vt:lpstr>   いらすとや　https://www.irasutoya.com/  鈴木善行さん　http://magazinesummit.jp/interview/1367952161118  植野広生さん https://www.j-wave.co.jp/original/radiodonuts/sp/lifeisagift/426.html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2018-12-16T05:11:11Z</dcterms:created>
  <dcterms:modified xsi:type="dcterms:W3CDTF">2018-12-16T07:14:19Z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