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2" r:id="rId3"/>
    <p:sldId id="257" r:id="rId4"/>
    <p:sldId id="277" r:id="rId5"/>
    <p:sldId id="264" r:id="rId6"/>
    <p:sldId id="278" r:id="rId7"/>
    <p:sldId id="258" r:id="rId8"/>
    <p:sldId id="271" r:id="rId9"/>
    <p:sldId id="274" r:id="rId10"/>
    <p:sldId id="272" r:id="rId11"/>
    <p:sldId id="273" r:id="rId12"/>
    <p:sldId id="263" r:id="rId13"/>
    <p:sldId id="265" r:id="rId14"/>
    <p:sldId id="267" r:id="rId15"/>
    <p:sldId id="268" r:id="rId16"/>
    <p:sldId id="269" r:id="rId17"/>
    <p:sldId id="270" r:id="rId18"/>
    <p:sldId id="266" r:id="rId19"/>
    <p:sldId id="259" r:id="rId20"/>
    <p:sldId id="275" r:id="rId21"/>
    <p:sldId id="276" r:id="rId22"/>
    <p:sldId id="260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9" autoAdjust="0"/>
    <p:restoredTop sz="76985" autoAdjust="0"/>
  </p:normalViewPr>
  <p:slideViewPr>
    <p:cSldViewPr snapToGrid="0">
      <p:cViewPr varScale="1">
        <p:scale>
          <a:sx n="51" d="100"/>
          <a:sy n="51" d="100"/>
        </p:scale>
        <p:origin x="13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F879A-7159-4D78-81F6-643992FC2FEF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391E9-F3A7-4446-8A90-5EDB6EBB24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12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541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398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⇒編集と営業の二種について発表</a:t>
            </a:r>
            <a:r>
              <a:rPr lang="ja-JP" altLang="en-US" dirty="0"/>
              <a:t>することを伝える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8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この後印刷所へ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98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14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675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87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271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211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4391E9-F3A7-4446-8A90-5EDB6EBB241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357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148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43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540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96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24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59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375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9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11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9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951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BC64F-4BE8-4077-8031-0A9F6FCF4B1E}" type="datetimeFigureOut">
              <a:rPr kumimoji="1" lang="ja-JP" altLang="en-US" smtClean="0"/>
              <a:t>2018/12/20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E7D33-0FD8-4A3D-9800-0A5198E78B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80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E9647F-C2F6-48E2-A453-ABE9F60419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7200" dirty="0"/>
              <a:t>チーム</a:t>
            </a:r>
            <a:r>
              <a:rPr kumimoji="1" lang="ja-JP" altLang="en-US" sz="7200" dirty="0"/>
              <a:t>残業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A704DE3-80BB-48A9-86C1-9A9E629DB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145" y="3602038"/>
            <a:ext cx="11185743" cy="1655762"/>
          </a:xfrm>
        </p:spPr>
        <p:txBody>
          <a:bodyPr>
            <a:normAutofit/>
          </a:bodyPr>
          <a:lstStyle/>
          <a:p>
            <a:r>
              <a:rPr kumimoji="1" lang="en-US" altLang="ja-JP" sz="4000" dirty="0"/>
              <a:t>―</a:t>
            </a:r>
            <a:r>
              <a:rPr kumimoji="1" lang="ja-JP" altLang="en-US" sz="4000" dirty="0"/>
              <a:t>出版社における編集部と営業部の仕事</a:t>
            </a:r>
            <a:r>
              <a:rPr kumimoji="1" lang="en-US" altLang="ja-JP" sz="4000" dirty="0"/>
              <a:t>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389395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97F771-2686-4143-AFB5-55680D2EE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/>
              <a:t>編集者の一日</a:t>
            </a:r>
            <a:endParaRPr kumimoji="1" lang="ja-JP" altLang="en-US" sz="4800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B7EDE87E-5E07-41B8-B467-A3CC15910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00" y="1690688"/>
            <a:ext cx="11964199" cy="3580959"/>
          </a:xfrm>
        </p:spPr>
      </p:pic>
    </p:spTree>
    <p:extLst>
      <p:ext uri="{BB962C8B-B14F-4D97-AF65-F5344CB8AC3E}">
        <p14:creationId xmlns:p14="http://schemas.microsoft.com/office/powerpoint/2010/main" val="3651820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47FFAE-B748-46EA-B3BA-9C890CF58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編集者の一日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FF365C91-6F34-4B4C-95E9-4B57D1478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51" y="1690688"/>
            <a:ext cx="11434097" cy="4429729"/>
          </a:xfrm>
        </p:spPr>
      </p:pic>
    </p:spTree>
    <p:extLst>
      <p:ext uri="{BB962C8B-B14F-4D97-AF65-F5344CB8AC3E}">
        <p14:creationId xmlns:p14="http://schemas.microsoft.com/office/powerpoint/2010/main" val="3097525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511557-F7F6-487B-94FA-4C7660E0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編集の職業体験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EA7F22-94A6-4669-BCA8-7475F24AB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1">
            <a:normAutofit lnSpcReduction="10000"/>
          </a:bodyPr>
          <a:lstStyle/>
          <a:p>
            <a:r>
              <a:rPr kumimoji="1" lang="ja-JP" altLang="en-US" sz="3600" dirty="0"/>
              <a:t>児童文学研究会の部誌作成</a:t>
            </a:r>
            <a:endParaRPr kumimoji="1"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　⇒前年のものを見直し、今年の部誌を制作</a:t>
            </a:r>
            <a:endParaRPr lang="en-US" altLang="ja-JP" sz="3600" dirty="0"/>
          </a:p>
          <a:p>
            <a:pPr marL="0" indent="0">
              <a:buNone/>
            </a:pPr>
            <a:endParaRPr lang="en-US" altLang="ja-JP" sz="3600" dirty="0"/>
          </a:p>
          <a:p>
            <a:r>
              <a:rPr lang="ja-JP" altLang="en-US" sz="3600" dirty="0"/>
              <a:t>作業日数：</a:t>
            </a:r>
            <a:r>
              <a:rPr lang="en-US" altLang="ja-JP" sz="3600" dirty="0"/>
              <a:t>3.5</a:t>
            </a:r>
            <a:r>
              <a:rPr lang="ja-JP" altLang="en-US" sz="3600" dirty="0"/>
              <a:t>日</a:t>
            </a:r>
            <a:endParaRPr lang="en-US" altLang="ja-JP" sz="3600" dirty="0"/>
          </a:p>
          <a:p>
            <a:r>
              <a:rPr lang="ja-JP" altLang="en-US" sz="3600" dirty="0"/>
              <a:t>担当：矢澤朝香</a:t>
            </a:r>
            <a:endParaRPr lang="en-US" altLang="ja-JP" sz="3600" dirty="0"/>
          </a:p>
          <a:p>
            <a:pPr marL="0" indent="0">
              <a:buNone/>
            </a:pPr>
            <a:endParaRPr kumimoji="1" lang="en-US" altLang="ja-JP" sz="3600" dirty="0"/>
          </a:p>
          <a:p>
            <a:pPr marL="0" indent="0">
              <a:buNone/>
            </a:pPr>
            <a:br>
              <a:rPr lang="ja-JP" altLang="en-US" dirty="0"/>
            </a:b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23355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7EEB49-433C-463A-8EA4-D35BC3FE0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制作</a:t>
            </a:r>
            <a:r>
              <a:rPr kumimoji="1" lang="ja-JP" altLang="en-US" dirty="0"/>
              <a:t>の流れ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98FFA5-EAF6-4C42-8611-5AA9996D9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ja-JP" altLang="en-US" dirty="0"/>
              <a:t>　 </a:t>
            </a:r>
            <a:r>
              <a:rPr lang="en-US" altLang="ja-JP" sz="3800" dirty="0"/>
              <a:t>1.</a:t>
            </a:r>
            <a:r>
              <a:rPr lang="ja-JP" altLang="en-US" sz="3800" dirty="0"/>
              <a:t>昨年度の部誌から</a:t>
            </a:r>
            <a:endParaRPr lang="en-US" altLang="ja-JP" sz="3800" dirty="0"/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　改善点を洗い出す</a:t>
            </a:r>
            <a:endParaRPr lang="en-US" altLang="ja-JP" sz="3800" dirty="0"/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2.</a:t>
            </a:r>
            <a:r>
              <a:rPr lang="ja-JP" altLang="en-US" sz="3800" dirty="0"/>
              <a:t>大体の部数を確認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3.</a:t>
            </a:r>
            <a:r>
              <a:rPr lang="ja-JP" altLang="en-US" sz="3800" dirty="0"/>
              <a:t>表紙レイアウト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4.</a:t>
            </a:r>
            <a:r>
              <a:rPr lang="ja-JP" altLang="en-US" sz="3800" dirty="0"/>
              <a:t>本誌データ受理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5.</a:t>
            </a:r>
            <a:r>
              <a:rPr lang="ja-JP" altLang="en-US" sz="3800" dirty="0"/>
              <a:t>誤字脱字やページの抜けが</a:t>
            </a:r>
            <a:endParaRPr lang="en-US" altLang="ja-JP" sz="3800" dirty="0"/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　ないか、ページ数が合って</a:t>
            </a:r>
            <a:endParaRPr lang="en-US" altLang="ja-JP" sz="3800" dirty="0"/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　いるかなどの確認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6.</a:t>
            </a:r>
            <a:r>
              <a:rPr lang="ja-JP" altLang="en-US" sz="3800" dirty="0"/>
              <a:t>プレ印刷（今回は中綴じ）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7.</a:t>
            </a:r>
            <a:r>
              <a:rPr lang="ja-JP" altLang="en-US" sz="3800" dirty="0"/>
              <a:t>再度推敲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8.</a:t>
            </a:r>
            <a:r>
              <a:rPr lang="ja-JP" altLang="en-US" sz="3800" dirty="0"/>
              <a:t>表紙プレ印刷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9.</a:t>
            </a:r>
            <a:r>
              <a:rPr lang="ja-JP" altLang="en-US" sz="3800" dirty="0"/>
              <a:t>画質調整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10.</a:t>
            </a:r>
            <a:r>
              <a:rPr lang="ja-JP" altLang="en-US" sz="3800" dirty="0"/>
              <a:t>印刷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11.</a:t>
            </a:r>
            <a:r>
              <a:rPr lang="ja-JP" altLang="en-US" sz="3800" dirty="0"/>
              <a:t>整本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ja-JP" altLang="en-US" sz="3800" dirty="0"/>
              <a:t>　</a:t>
            </a:r>
            <a:r>
              <a:rPr lang="en-US" altLang="ja-JP" sz="3800" dirty="0"/>
              <a:t>12.</a:t>
            </a:r>
            <a:r>
              <a:rPr lang="ja-JP" altLang="en-US" sz="3800" dirty="0"/>
              <a:t>完成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6251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055170-D682-47EC-8680-B62BE35AC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改善点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74C5FD-EE79-47DB-A3E7-FE90D734C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ja-JP" altLang="en-US" dirty="0"/>
            </a:b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4990A6A-84B2-495A-A09A-1E089DE8DE4B}"/>
              </a:ext>
            </a:extLst>
          </p:cNvPr>
          <p:cNvSpPr/>
          <p:nvPr/>
        </p:nvSpPr>
        <p:spPr>
          <a:xfrm>
            <a:off x="1686000" y="1690688"/>
            <a:ext cx="8820000" cy="45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200000"/>
              </a:lnSpc>
            </a:pPr>
            <a:r>
              <a:rPr lang="en-US" altLang="ja-JP" sz="3200" b="1" dirty="0"/>
              <a:t>1.</a:t>
            </a:r>
            <a:r>
              <a:rPr lang="ja-JP" altLang="en-US" sz="3200" b="1" dirty="0"/>
              <a:t>表紙が雑、売り物に見えない。</a:t>
            </a:r>
          </a:p>
          <a:p>
            <a:pPr>
              <a:lnSpc>
                <a:spcPct val="200000"/>
              </a:lnSpc>
            </a:pPr>
            <a:r>
              <a:rPr lang="en-US" altLang="ja-JP" sz="3200" b="1" dirty="0"/>
              <a:t>2.</a:t>
            </a:r>
            <a:r>
              <a:rPr lang="ja-JP" altLang="en-US" sz="3200" b="1" dirty="0"/>
              <a:t>子供も見るのにホチキスの芯が丸見え</a:t>
            </a:r>
          </a:p>
          <a:p>
            <a:pPr>
              <a:lnSpc>
                <a:spcPct val="200000"/>
              </a:lnSpc>
            </a:pPr>
            <a:r>
              <a:rPr lang="en-US" altLang="ja-JP" sz="3200" b="1" dirty="0"/>
              <a:t>3.</a:t>
            </a:r>
            <a:r>
              <a:rPr lang="ja-JP" altLang="en-US" sz="3200" b="1" dirty="0"/>
              <a:t>宣伝が不十分</a:t>
            </a:r>
          </a:p>
        </p:txBody>
      </p:sp>
    </p:spTree>
    <p:extLst>
      <p:ext uri="{BB962C8B-B14F-4D97-AF65-F5344CB8AC3E}">
        <p14:creationId xmlns:p14="http://schemas.microsoft.com/office/powerpoint/2010/main" val="3767497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6213D5-5D1B-4FFC-A739-D4172B07D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/>
              <a:t>改善方法</a:t>
            </a:r>
            <a:endParaRPr kumimoji="1" lang="ja-JP" altLang="en-US" sz="4800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959CA9-022A-4244-8CC1-F96A4CED0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000" y="1690688"/>
            <a:ext cx="8820000" cy="45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ja-JP" sz="3200" b="1" dirty="0"/>
              <a:t>1.</a:t>
            </a:r>
            <a:r>
              <a:rPr lang="ja-JP" altLang="en-US" sz="3200" b="1" dirty="0"/>
              <a:t>紙を少し厚めにし、表紙絵をつける。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3200" b="1" dirty="0"/>
              <a:t>2.</a:t>
            </a:r>
            <a:r>
              <a:rPr lang="ja-JP" altLang="en-US" sz="3200" b="1" dirty="0"/>
              <a:t>製本テープをつける。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3200" b="1" dirty="0"/>
              <a:t>3.</a:t>
            </a:r>
            <a:r>
              <a:rPr lang="ja-JP" altLang="en-US" sz="3200" b="1" dirty="0"/>
              <a:t>公式</a:t>
            </a:r>
            <a:r>
              <a:rPr lang="en-US" altLang="ja-JP" sz="3200" b="1" dirty="0"/>
              <a:t>Twitter</a:t>
            </a:r>
            <a:r>
              <a:rPr lang="ja-JP" altLang="en-US" sz="3200" b="1" dirty="0" err="1"/>
              <a:t>にて</a:t>
            </a:r>
            <a:r>
              <a:rPr lang="ja-JP" altLang="en-US" sz="3200" b="1" dirty="0"/>
              <a:t>宣伝。売り場の最前に並べ</a:t>
            </a:r>
            <a:endParaRPr lang="en-US" altLang="ja-JP" sz="3200" b="1" dirty="0"/>
          </a:p>
          <a:p>
            <a:pPr marL="0" indent="0">
              <a:buNone/>
            </a:pPr>
            <a:r>
              <a:rPr lang="ja-JP" altLang="en-US" sz="3200" b="1" dirty="0"/>
              <a:t>   る。興味を示した人に積極的</a:t>
            </a:r>
            <a:r>
              <a:rPr lang="ja-JP" altLang="en-US" sz="3200" b="1"/>
              <a:t>に売り込む。</a:t>
            </a:r>
            <a:br>
              <a:rPr lang="ja-JP" altLang="en-US" dirty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5186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80E14E-EDA2-444E-8E8C-D612B94DD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データ受理後の作業内容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60F14A-2592-4C38-8A3E-1AE1E5491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/>
              <a:t>1.</a:t>
            </a:r>
            <a:r>
              <a:rPr lang="ja-JP" altLang="en-US" sz="3200" dirty="0"/>
              <a:t>データのダウンロード、確認</a:t>
            </a:r>
          </a:p>
          <a:p>
            <a:pPr marL="0" indent="0">
              <a:buNone/>
            </a:pPr>
            <a:r>
              <a:rPr lang="en-US" altLang="ja-JP" sz="3200" dirty="0"/>
              <a:t>2.</a:t>
            </a:r>
            <a:r>
              <a:rPr lang="ja-JP" altLang="en-US" sz="3200" dirty="0"/>
              <a:t>前書き・後書き・後付けのデータと本編データの合併</a:t>
            </a:r>
          </a:p>
          <a:p>
            <a:pPr marL="0" indent="0">
              <a:buNone/>
            </a:pPr>
            <a:r>
              <a:rPr lang="en-US" altLang="ja-JP" sz="3200" dirty="0"/>
              <a:t>3.</a:t>
            </a:r>
            <a:r>
              <a:rPr lang="ja-JP" altLang="en-US" sz="3200" dirty="0"/>
              <a:t>ページ番号の振り直し</a:t>
            </a:r>
          </a:p>
          <a:p>
            <a:pPr marL="0" indent="0">
              <a:buNone/>
            </a:pPr>
            <a:r>
              <a:rPr lang="en-US" altLang="ja-JP" sz="3200" dirty="0"/>
              <a:t>4.</a:t>
            </a:r>
            <a:r>
              <a:rPr lang="ja-JP" altLang="en-US" sz="3200" dirty="0"/>
              <a:t>中綴じ用に総ページ数を</a:t>
            </a:r>
            <a:r>
              <a:rPr lang="en-US" altLang="ja-JP" sz="3200" dirty="0"/>
              <a:t>4</a:t>
            </a:r>
            <a:r>
              <a:rPr lang="ja-JP" altLang="en-US" sz="3200" dirty="0"/>
              <a:t>の倍数にする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今回は</a:t>
            </a:r>
            <a:r>
              <a:rPr lang="en-US" altLang="ja-JP" sz="3200" dirty="0"/>
              <a:t>36</a:t>
            </a:r>
            <a:r>
              <a:rPr lang="ja-JP" altLang="en-US" sz="3200" dirty="0"/>
              <a:t>ページ</a:t>
            </a:r>
          </a:p>
          <a:p>
            <a:pPr marL="0" indent="0">
              <a:buNone/>
            </a:pPr>
            <a:r>
              <a:rPr lang="en-US" altLang="ja-JP" sz="3200" dirty="0"/>
              <a:t>5.</a:t>
            </a:r>
            <a:r>
              <a:rPr lang="ja-JP" altLang="en-US" sz="3200" dirty="0"/>
              <a:t>誤字・脱字及びイラスト挿入部の確認</a:t>
            </a:r>
          </a:p>
          <a:p>
            <a:pPr marL="0" indent="0">
              <a:buNone/>
            </a:pPr>
            <a:r>
              <a:rPr lang="en-US" altLang="ja-JP" sz="3200" dirty="0"/>
              <a:t>6.</a:t>
            </a:r>
            <a:r>
              <a:rPr lang="ja-JP" altLang="en-US" sz="3200" dirty="0"/>
              <a:t>印刷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214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6432FC-7773-4C9D-BC0C-DCAE46AB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表紙イラストの制作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D1E8A4-D44C-4801-8987-A4402CE87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en-US" altLang="ja-JP" sz="3200" dirty="0"/>
              <a:t>1.</a:t>
            </a:r>
            <a:r>
              <a:rPr lang="ja-JP" altLang="en-US" sz="3200" dirty="0"/>
              <a:t>パソコンで描く</a:t>
            </a:r>
          </a:p>
          <a:p>
            <a:pPr marL="0" indent="0">
              <a:buNone/>
            </a:pPr>
            <a:r>
              <a:rPr lang="en-US" altLang="ja-JP" sz="3200" dirty="0"/>
              <a:t>2.</a:t>
            </a:r>
            <a:r>
              <a:rPr lang="ja-JP" altLang="en-US" sz="3200" dirty="0"/>
              <a:t>ドライブに転送</a:t>
            </a:r>
          </a:p>
          <a:p>
            <a:pPr marL="0" indent="0">
              <a:buNone/>
            </a:pPr>
            <a:r>
              <a:rPr lang="en-US" altLang="ja-JP" sz="3200" dirty="0"/>
              <a:t>3.</a:t>
            </a:r>
            <a:r>
              <a:rPr lang="ja-JP" altLang="en-US" sz="3200" dirty="0"/>
              <a:t>仮印刷</a:t>
            </a:r>
          </a:p>
          <a:p>
            <a:pPr marL="0" indent="0">
              <a:buNone/>
            </a:pPr>
            <a:r>
              <a:rPr lang="en-US" altLang="ja-JP" sz="3200" dirty="0"/>
              <a:t>4.</a:t>
            </a:r>
            <a:r>
              <a:rPr lang="ja-JP" altLang="en-US" sz="3200" dirty="0"/>
              <a:t> 画質改善の為、データ調整</a:t>
            </a:r>
          </a:p>
          <a:p>
            <a:pPr marL="0" indent="0">
              <a:buNone/>
            </a:pPr>
            <a:r>
              <a:rPr lang="en-US" altLang="ja-JP" sz="3200" dirty="0"/>
              <a:t>5.</a:t>
            </a:r>
            <a:r>
              <a:rPr lang="ja-JP" altLang="en-US" sz="3200" dirty="0"/>
              <a:t>印刷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5985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F34FC4-D264-4368-A905-EE19A94C5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/>
              <a:t>完成品</a:t>
            </a:r>
            <a:endParaRPr kumimoji="1" lang="ja-JP" altLang="en-US" sz="4800" dirty="0"/>
          </a:p>
        </p:txBody>
      </p:sp>
      <p:pic>
        <p:nvPicPr>
          <p:cNvPr id="1028" name="Picture 4" descr="IMG_20181109_154622.jpg">
            <a:extLst>
              <a:ext uri="{FF2B5EF4-FFF2-40B4-BE49-F238E27FC236}">
                <a16:creationId xmlns:a16="http://schemas.microsoft.com/office/drawing/2014/main" id="{ADA5DB75-D35E-422D-A3E6-C47704F44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809" y="1772060"/>
            <a:ext cx="4970143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_20181115_201240.JPG">
            <a:extLst>
              <a:ext uri="{FF2B5EF4-FFF2-40B4-BE49-F238E27FC236}">
                <a16:creationId xmlns:a16="http://schemas.microsoft.com/office/drawing/2014/main" id="{FA8F7786-C892-4348-A8DA-955C33D654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72" y="1772060"/>
            <a:ext cx="4427419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0F3EFB6-94C4-4360-BF6C-0108D4531FBF}"/>
              </a:ext>
            </a:extLst>
          </p:cNvPr>
          <p:cNvSpPr/>
          <p:nvPr/>
        </p:nvSpPr>
        <p:spPr>
          <a:xfrm>
            <a:off x="7111880" y="5085940"/>
            <a:ext cx="4140000" cy="864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今年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07B2210-1805-437F-A49A-4E250EBA0BED}"/>
              </a:ext>
            </a:extLst>
          </p:cNvPr>
          <p:cNvSpPr/>
          <p:nvPr/>
        </p:nvSpPr>
        <p:spPr>
          <a:xfrm>
            <a:off x="1211481" y="5085940"/>
            <a:ext cx="4140000" cy="864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去年</a:t>
            </a:r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0484E589-84A8-40E6-BC25-FB22E93E1012}"/>
              </a:ext>
            </a:extLst>
          </p:cNvPr>
          <p:cNvSpPr/>
          <p:nvPr/>
        </p:nvSpPr>
        <p:spPr>
          <a:xfrm rot="5400000">
            <a:off x="5376000" y="3159000"/>
            <a:ext cx="1440000" cy="540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2537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83109-0252-4EE8-B0C3-CBC613D1C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営業の仕事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52577AF-7995-469E-AA89-3DCF64BDE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5995049-2C6C-490D-B445-83522C89C5FF}"/>
              </a:ext>
            </a:extLst>
          </p:cNvPr>
          <p:cNvSpPr>
            <a:spLocks noChangeAspect="1"/>
          </p:cNvSpPr>
          <p:nvPr/>
        </p:nvSpPr>
        <p:spPr>
          <a:xfrm>
            <a:off x="838200" y="2651294"/>
            <a:ext cx="2700000" cy="27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書店営業</a:t>
            </a:r>
            <a:endParaRPr kumimoji="1" lang="en-US" altLang="ja-JP" sz="2800" b="1" dirty="0">
              <a:solidFill>
                <a:schemeClr val="bg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CBD8372-90B0-45C1-A574-2FDA87BDF932}"/>
              </a:ext>
            </a:extLst>
          </p:cNvPr>
          <p:cNvSpPr>
            <a:spLocks noChangeAspect="1"/>
          </p:cNvSpPr>
          <p:nvPr/>
        </p:nvSpPr>
        <p:spPr>
          <a:xfrm>
            <a:off x="4746000" y="2651294"/>
            <a:ext cx="2700000" cy="27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広告営業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1DA93B7-2427-44A9-8E3D-DEA8155582B0}"/>
              </a:ext>
            </a:extLst>
          </p:cNvPr>
          <p:cNvSpPr>
            <a:spLocks noChangeAspect="1"/>
          </p:cNvSpPr>
          <p:nvPr/>
        </p:nvSpPr>
        <p:spPr>
          <a:xfrm>
            <a:off x="8653800" y="2651294"/>
            <a:ext cx="2700000" cy="27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企画</a:t>
            </a:r>
          </a:p>
        </p:txBody>
      </p:sp>
    </p:spTree>
    <p:extLst>
      <p:ext uri="{BB962C8B-B14F-4D97-AF65-F5344CB8AC3E}">
        <p14:creationId xmlns:p14="http://schemas.microsoft.com/office/powerpoint/2010/main" val="411287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4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4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078790-4D66-4F21-AF39-FD1F58F4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目次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373A25-CC1A-48B9-9DE1-B31B1F38D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3600" dirty="0"/>
              <a:t>出版社とは</a:t>
            </a:r>
            <a:endParaRPr kumimoji="1"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　⇒年間売り上げ</a:t>
            </a:r>
            <a:endParaRPr kumimoji="1" lang="en-US" altLang="ja-JP" sz="3600" dirty="0"/>
          </a:p>
          <a:p>
            <a:r>
              <a:rPr lang="ja-JP" altLang="en-US" sz="3600" dirty="0"/>
              <a:t>編集</a:t>
            </a:r>
            <a:r>
              <a:rPr kumimoji="1" lang="ja-JP" altLang="en-US" sz="3600" dirty="0"/>
              <a:t>の仕事</a:t>
            </a:r>
            <a:endParaRPr lang="en-US" altLang="ja-JP" sz="3600" dirty="0"/>
          </a:p>
          <a:p>
            <a:pPr marL="0" indent="0">
              <a:buNone/>
            </a:pPr>
            <a:r>
              <a:rPr kumimoji="1" lang="ja-JP" altLang="en-US" sz="3600" dirty="0"/>
              <a:t>　</a:t>
            </a:r>
            <a:r>
              <a:rPr lang="ja-JP" altLang="en-US" sz="3600" dirty="0"/>
              <a:t>⇒職業調査・職業体験</a:t>
            </a:r>
            <a:endParaRPr lang="en-US" altLang="ja-JP" sz="3600" dirty="0"/>
          </a:p>
          <a:p>
            <a:r>
              <a:rPr lang="ja-JP" altLang="en-US" sz="3600" dirty="0"/>
              <a:t>営業</a:t>
            </a:r>
            <a:r>
              <a:rPr kumimoji="1" lang="ja-JP" altLang="en-US" sz="3600" dirty="0"/>
              <a:t>の仕事</a:t>
            </a:r>
            <a:endParaRPr kumimoji="1" lang="en-US" altLang="ja-JP" sz="3600" dirty="0"/>
          </a:p>
          <a:p>
            <a:pPr marL="0" indent="0">
              <a:buNone/>
            </a:pPr>
            <a:r>
              <a:rPr kumimoji="1" lang="ja-JP" altLang="en-US" sz="3600" dirty="0"/>
              <a:t>　⇒職業調査</a:t>
            </a:r>
            <a:endParaRPr kumimoji="1" lang="en-US" altLang="ja-JP" sz="3600" dirty="0"/>
          </a:p>
          <a:p>
            <a:r>
              <a:rPr lang="ja-JP" altLang="en-US" sz="3600" dirty="0"/>
              <a:t>年収の推移</a:t>
            </a:r>
            <a:endParaRPr kumimoji="1" lang="en-US" altLang="ja-JP" sz="360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7750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B54C54-E54B-406A-B924-56D69E78E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営業の年収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82CA84-017C-4532-9415-2B7C7886A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大手企業の場合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⇒８００万円～１０００万円</a:t>
            </a:r>
            <a:endParaRPr lang="en-US" altLang="ja-JP" sz="3200" dirty="0"/>
          </a:p>
          <a:p>
            <a:endParaRPr kumimoji="1" lang="en-US" altLang="ja-JP" sz="3200" dirty="0"/>
          </a:p>
          <a:p>
            <a:r>
              <a:rPr kumimoji="1" lang="ja-JP" altLang="en-US" sz="3200" dirty="0"/>
              <a:t>中小企業の場合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⇒大手の１／３程度と厳しい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29273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1FA99C-7F12-4425-9A54-13906D9C6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営業に向いている人</a:t>
            </a:r>
          </a:p>
        </p:txBody>
      </p:sp>
      <p:sp>
        <p:nvSpPr>
          <p:cNvPr id="27" name="コンテンツ プレースホルダー 26">
            <a:extLst>
              <a:ext uri="{FF2B5EF4-FFF2-40B4-BE49-F238E27FC236}">
                <a16:creationId xmlns:a16="http://schemas.microsoft.com/office/drawing/2014/main" id="{8F79601A-CBD8-49D4-8F5C-271DB95B5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　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9091591-FF0A-433D-B74B-5DFE3584A5E1}"/>
              </a:ext>
            </a:extLst>
          </p:cNvPr>
          <p:cNvSpPr/>
          <p:nvPr/>
        </p:nvSpPr>
        <p:spPr>
          <a:xfrm>
            <a:off x="1074099" y="1993598"/>
            <a:ext cx="4847573" cy="7390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人と話すのが好き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FF63D94-37D1-44F2-ADE3-30740F30FD5D}"/>
              </a:ext>
            </a:extLst>
          </p:cNvPr>
          <p:cNvSpPr/>
          <p:nvPr/>
        </p:nvSpPr>
        <p:spPr>
          <a:xfrm>
            <a:off x="1102288" y="3143824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小綺麗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851361F-75AC-45B5-824C-9E77D2FDE347}"/>
              </a:ext>
            </a:extLst>
          </p:cNvPr>
          <p:cNvSpPr/>
          <p:nvPr/>
        </p:nvSpPr>
        <p:spPr>
          <a:xfrm>
            <a:off x="1102288" y="4292463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/>
              <a:t>計画的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CCD52BD-B132-41C4-B6B0-A2599D0C6256}"/>
              </a:ext>
            </a:extLst>
          </p:cNvPr>
          <p:cNvSpPr/>
          <p:nvPr/>
        </p:nvSpPr>
        <p:spPr>
          <a:xfrm>
            <a:off x="1074100" y="5441102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/>
              <a:t>自己分析できる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840CCA2-9442-4BFC-A954-FE8A8A3D329E}"/>
              </a:ext>
            </a:extLst>
          </p:cNvPr>
          <p:cNvSpPr/>
          <p:nvPr/>
        </p:nvSpPr>
        <p:spPr>
          <a:xfrm>
            <a:off x="6270326" y="1995185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/>
              <a:t>好奇心旺盛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6F04946-029C-49E9-B223-A71C5A21766F}"/>
              </a:ext>
            </a:extLst>
          </p:cNvPr>
          <p:cNvSpPr/>
          <p:nvPr/>
        </p:nvSpPr>
        <p:spPr>
          <a:xfrm>
            <a:off x="6270327" y="3143824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/>
              <a:t>新しいものに敏感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2D3FC19-36B9-46E6-B79A-57B3161226E8}"/>
              </a:ext>
            </a:extLst>
          </p:cNvPr>
          <p:cNvSpPr/>
          <p:nvPr/>
        </p:nvSpPr>
        <p:spPr>
          <a:xfrm>
            <a:off x="6270327" y="4292463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/>
              <a:t>常に勉強し続ける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10074FD-6CF3-488E-9D4B-9B5BE947FD4B}"/>
              </a:ext>
            </a:extLst>
          </p:cNvPr>
          <p:cNvSpPr/>
          <p:nvPr/>
        </p:nvSpPr>
        <p:spPr>
          <a:xfrm>
            <a:off x="6270327" y="5441102"/>
            <a:ext cx="4847573" cy="73586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800" b="1" dirty="0"/>
              <a:t>活字媒体が好き</a:t>
            </a:r>
          </a:p>
        </p:txBody>
      </p:sp>
    </p:spTree>
    <p:extLst>
      <p:ext uri="{BB962C8B-B14F-4D97-AF65-F5344CB8AC3E}">
        <p14:creationId xmlns:p14="http://schemas.microsoft.com/office/powerpoint/2010/main" val="3899516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1C1B7C-3153-4320-9E2D-EE443D9FE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年収推移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F2D858F0-09A5-47BC-9BC6-82DADFFC08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561" y="1530850"/>
            <a:ext cx="8228877" cy="4962025"/>
          </a:xfrm>
        </p:spPr>
      </p:pic>
    </p:spTree>
    <p:extLst>
      <p:ext uri="{BB962C8B-B14F-4D97-AF65-F5344CB8AC3E}">
        <p14:creationId xmlns:p14="http://schemas.microsoft.com/office/powerpoint/2010/main" val="3048240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6128DC-6F90-4F7E-BB14-D6637519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全体的な書籍離れ化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3C9E2440-52E6-4E0C-BA38-E4FC27F87D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32" y="1462264"/>
            <a:ext cx="5184229" cy="5291563"/>
          </a:xfrm>
        </p:spPr>
      </p:pic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C1573C75-EF6F-40D4-AB4B-16796EC9322D}"/>
              </a:ext>
            </a:extLst>
          </p:cNvPr>
          <p:cNvSpPr/>
          <p:nvPr/>
        </p:nvSpPr>
        <p:spPr>
          <a:xfrm>
            <a:off x="8499389" y="1150883"/>
            <a:ext cx="2511407" cy="1647498"/>
          </a:xfrm>
          <a:prstGeom prst="wedgeRectCallout">
            <a:avLst>
              <a:gd name="adj1" fmla="val -79070"/>
              <a:gd name="adj2" fmla="val 4194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約三分の一の人が本を読まなくなっている</a:t>
            </a:r>
          </a:p>
        </p:txBody>
      </p:sp>
    </p:spTree>
    <p:extLst>
      <p:ext uri="{BB962C8B-B14F-4D97-AF65-F5344CB8AC3E}">
        <p14:creationId xmlns:p14="http://schemas.microsoft.com/office/powerpoint/2010/main" val="2571597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74E5C-6B4B-4E51-A2A9-D4619EA50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出版社とは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01019E-D7B7-4E7A-A135-C96B1743B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書籍や雑誌などの出版物を発行する企業のこと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└大手例：集英社・講談社・小学館等</a:t>
            </a:r>
            <a:endParaRPr lang="en-US" altLang="ja-JP" sz="3200" dirty="0"/>
          </a:p>
          <a:p>
            <a:pPr marL="0" indent="0">
              <a:buNone/>
            </a:pPr>
            <a:endParaRPr lang="en-US" altLang="ja-JP" sz="3200" dirty="0"/>
          </a:p>
          <a:p>
            <a:r>
              <a:rPr lang="ja-JP" altLang="en-US" sz="3200" dirty="0"/>
              <a:t>様々な職種がある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⇒今回紹介するのは</a:t>
            </a:r>
            <a:endParaRPr lang="en-US" altLang="ja-JP" sz="3200" dirty="0"/>
          </a:p>
          <a:p>
            <a:pPr marL="0" indent="0" algn="ctr">
              <a:buNone/>
            </a:pPr>
            <a:r>
              <a:rPr lang="ja-JP" altLang="en-US" sz="4800" dirty="0"/>
              <a:t>編集・営業</a:t>
            </a:r>
            <a:r>
              <a:rPr lang="ja-JP" altLang="en-US" sz="3600" dirty="0"/>
              <a:t>　</a:t>
            </a:r>
            <a:r>
              <a:rPr lang="ja-JP" altLang="en-US" sz="3200" dirty="0"/>
              <a:t>の二種</a:t>
            </a:r>
            <a:endParaRPr lang="en-US" altLang="ja-JP" sz="3600" dirty="0"/>
          </a:p>
          <a:p>
            <a:pPr marL="0" indent="0">
              <a:buNone/>
            </a:pPr>
            <a:endParaRPr lang="en-US" altLang="ja-JP" sz="3600" dirty="0"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endParaRPr lang="en-US" altLang="ja-JP" sz="3600" dirty="0">
              <a:latin typeface="游ゴシック Light" panose="020B0300000000000000" pitchFamily="50" charset="-128"/>
              <a:ea typeface="游ゴシック Light" panose="020B0300000000000000" pitchFamily="50" charset="-128"/>
            </a:endParaRPr>
          </a:p>
          <a:p>
            <a:pPr marL="0" indent="0">
              <a:buNone/>
            </a:pPr>
            <a:endParaRPr kumimoji="1"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86616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45DB53-DCE1-403A-8CD3-B9E1791E5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/>
              <a:t>出版社の年間売上高</a:t>
            </a:r>
            <a:endParaRPr kumimoji="1" lang="ja-JP" altLang="en-US" sz="4800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22A2B557-AB26-4A19-83FE-58641F049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573" y="1690688"/>
            <a:ext cx="8010853" cy="5048315"/>
          </a:xfrm>
        </p:spPr>
      </p:pic>
    </p:spTree>
    <p:extLst>
      <p:ext uri="{BB962C8B-B14F-4D97-AF65-F5344CB8AC3E}">
        <p14:creationId xmlns:p14="http://schemas.microsoft.com/office/powerpoint/2010/main" val="1621393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3C8850-97EB-45F0-A24F-43779B03F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出版社の年間売上高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71B7CD77-1DF0-497B-9BAE-F622779FE3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173" y="1690688"/>
            <a:ext cx="7907653" cy="4611210"/>
          </a:xfrm>
        </p:spPr>
      </p:pic>
    </p:spTree>
    <p:extLst>
      <p:ext uri="{BB962C8B-B14F-4D97-AF65-F5344CB8AC3E}">
        <p14:creationId xmlns:p14="http://schemas.microsoft.com/office/powerpoint/2010/main" val="3454774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F3B334-F48A-4244-A269-1C9844A28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/>
              <a:t>2011</a:t>
            </a:r>
            <a:r>
              <a:rPr kumimoji="1" lang="ja-JP" altLang="en-US" sz="4800" dirty="0"/>
              <a:t>年と</a:t>
            </a:r>
            <a:r>
              <a:rPr kumimoji="1" lang="en-US" altLang="ja-JP" sz="4800" dirty="0"/>
              <a:t>2016</a:t>
            </a:r>
            <a:r>
              <a:rPr kumimoji="1" lang="ja-JP" altLang="en-US" sz="4800" dirty="0"/>
              <a:t>年の比較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93ECECF0-0D6D-4364-83F6-434204CE67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724" y="1690688"/>
            <a:ext cx="7860552" cy="5032375"/>
          </a:xfrm>
        </p:spPr>
      </p:pic>
    </p:spTree>
    <p:extLst>
      <p:ext uri="{BB962C8B-B14F-4D97-AF65-F5344CB8AC3E}">
        <p14:creationId xmlns:p14="http://schemas.microsoft.com/office/powerpoint/2010/main" val="857086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F2252C-FE16-4419-AFA5-1704CC55F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編集の仕事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A81B8E-3725-4209-A7D2-5AF865452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D2DBC-9797-49C8-9676-04473EB5946D}"/>
              </a:ext>
            </a:extLst>
          </p:cNvPr>
          <p:cNvSpPr>
            <a:spLocks noChangeAspect="1"/>
          </p:cNvSpPr>
          <p:nvPr/>
        </p:nvSpPr>
        <p:spPr>
          <a:xfrm>
            <a:off x="838200" y="2656800"/>
            <a:ext cx="2700000" cy="27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企画立ち上げ</a:t>
            </a:r>
            <a:endParaRPr kumimoji="1" lang="en-US" altLang="ja-JP" sz="2800" b="1" dirty="0">
              <a:solidFill>
                <a:schemeClr val="bg1"/>
              </a:solidFill>
            </a:endParaRPr>
          </a:p>
          <a:p>
            <a:pPr algn="ctr"/>
            <a:r>
              <a:rPr lang="ja-JP" altLang="en-US" sz="2800" b="1" dirty="0">
                <a:solidFill>
                  <a:schemeClr val="bg1"/>
                </a:solidFill>
              </a:rPr>
              <a:t>・</a:t>
            </a:r>
            <a:endParaRPr lang="en-US" altLang="ja-JP" sz="2800" b="1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b="1" dirty="0">
                <a:solidFill>
                  <a:schemeClr val="bg1"/>
                </a:solidFill>
              </a:rPr>
              <a:t>予算取り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A6EB0A0-2192-4BF9-9204-4EE82CC2FD80}"/>
              </a:ext>
            </a:extLst>
          </p:cNvPr>
          <p:cNvSpPr/>
          <p:nvPr/>
        </p:nvSpPr>
        <p:spPr>
          <a:xfrm>
            <a:off x="4752975" y="2656345"/>
            <a:ext cx="2700000" cy="27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取材</a:t>
            </a:r>
            <a:endParaRPr kumimoji="1" lang="en-US" altLang="ja-JP" sz="2800" b="1" dirty="0"/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b="1" dirty="0"/>
              <a:t>自分たちで行う</a:t>
            </a:r>
            <a:endParaRPr kumimoji="1" lang="en-US" altLang="ja-JP" b="1" dirty="0"/>
          </a:p>
          <a:p>
            <a:pPr algn="ctr"/>
            <a:r>
              <a:rPr lang="ja-JP" altLang="en-US" b="1" dirty="0"/>
              <a:t>もしくは</a:t>
            </a:r>
            <a:endParaRPr lang="en-US" altLang="ja-JP" b="1" dirty="0"/>
          </a:p>
          <a:p>
            <a:pPr algn="ctr"/>
            <a:r>
              <a:rPr kumimoji="1" lang="ja-JP" altLang="en-US" b="1" dirty="0"/>
              <a:t>外部に依頼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A98D5A4-4CA4-4B41-802E-1019ECF1FF5B}"/>
              </a:ext>
            </a:extLst>
          </p:cNvPr>
          <p:cNvSpPr/>
          <p:nvPr/>
        </p:nvSpPr>
        <p:spPr>
          <a:xfrm>
            <a:off x="8667750" y="2656345"/>
            <a:ext cx="2700000" cy="2700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記事の編集</a:t>
            </a:r>
            <a:endParaRPr kumimoji="1" lang="en-US" altLang="ja-JP" sz="2800" b="1" dirty="0"/>
          </a:p>
          <a:p>
            <a:pPr algn="ctr"/>
            <a:r>
              <a:rPr lang="ja-JP" altLang="en-US" sz="2800" b="1" dirty="0"/>
              <a:t>・</a:t>
            </a:r>
            <a:endParaRPr lang="en-US" altLang="ja-JP" sz="2800" b="1" dirty="0"/>
          </a:p>
          <a:p>
            <a:pPr algn="ctr"/>
            <a:r>
              <a:rPr kumimoji="1" lang="ja-JP" altLang="en-US" sz="2800" b="1" dirty="0"/>
              <a:t>装丁</a:t>
            </a:r>
          </a:p>
        </p:txBody>
      </p:sp>
      <p:sp>
        <p:nvSpPr>
          <p:cNvPr id="10" name="二等辺三角形 9">
            <a:extLst>
              <a:ext uri="{FF2B5EF4-FFF2-40B4-BE49-F238E27FC236}">
                <a16:creationId xmlns:a16="http://schemas.microsoft.com/office/drawing/2014/main" id="{1C48F418-3D93-4721-861D-2501C6ABE930}"/>
              </a:ext>
            </a:extLst>
          </p:cNvPr>
          <p:cNvSpPr/>
          <p:nvPr/>
        </p:nvSpPr>
        <p:spPr>
          <a:xfrm rot="5400000">
            <a:off x="3439125" y="3751205"/>
            <a:ext cx="1440000" cy="540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二等辺三角形 10">
            <a:extLst>
              <a:ext uri="{FF2B5EF4-FFF2-40B4-BE49-F238E27FC236}">
                <a16:creationId xmlns:a16="http://schemas.microsoft.com/office/drawing/2014/main" id="{7721818E-431A-4E46-BDD9-EBCBF9980ADE}"/>
              </a:ext>
            </a:extLst>
          </p:cNvPr>
          <p:cNvSpPr/>
          <p:nvPr/>
        </p:nvSpPr>
        <p:spPr>
          <a:xfrm rot="5400000">
            <a:off x="7353899" y="3751204"/>
            <a:ext cx="1440000" cy="5400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264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865EF-8EFC-4771-BC9B-61CB7C794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編集者の仕事の特徴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DA6406-38A4-4ABD-99B3-7026907F1D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/>
              <a:t>分野によって仕事内容が異なる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└例：書籍・雑誌、</a:t>
            </a:r>
            <a:r>
              <a:rPr lang="en-US" altLang="ja-JP" sz="3200" dirty="0"/>
              <a:t>Web</a:t>
            </a:r>
            <a:r>
              <a:rPr lang="ja-JP" altLang="en-US" sz="3200" dirty="0"/>
              <a:t>マガジン、ポータルサイト等</a:t>
            </a:r>
            <a:endParaRPr lang="en-US" altLang="ja-JP" sz="3200" dirty="0"/>
          </a:p>
          <a:p>
            <a:r>
              <a:rPr kumimoji="1" lang="ja-JP" altLang="en-US" sz="3200" dirty="0"/>
              <a:t>実力主義の世界</a:t>
            </a:r>
            <a:endParaRPr kumimoji="1"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⇒実力に応じて給料が上がる一方、数年で挫折する人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も</a:t>
            </a:r>
            <a:endParaRPr lang="en-US" altLang="ja-JP" sz="3200" dirty="0"/>
          </a:p>
          <a:p>
            <a:r>
              <a:rPr lang="ja-JP" altLang="en-US" sz="3200" dirty="0"/>
              <a:t>そもそも給料が低く、体力も必要とされる職種</a:t>
            </a:r>
            <a:endParaRPr lang="en-US" altLang="ja-JP" sz="3200" dirty="0"/>
          </a:p>
          <a:p>
            <a:pPr marL="0" indent="0">
              <a:buNone/>
            </a:pPr>
            <a:r>
              <a:rPr lang="ja-JP" altLang="en-US" sz="3200" dirty="0"/>
              <a:t>　⇒仕事への愛がなければ厳しい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2782610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05497B-591E-4DF5-A331-5D0E3A71C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/>
              <a:t>編集者の年収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C3A713-9916-4C52-A6E9-5C7C6222C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3200" dirty="0"/>
              <a:t>年収</a:t>
            </a:r>
            <a:endParaRPr kumimoji="1" lang="en-US" altLang="ja-JP" sz="3200" dirty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sz="3200" dirty="0"/>
              <a:t>⇒約２５０万円～７００万円</a:t>
            </a:r>
            <a:endParaRPr kumimoji="1" lang="en-US" altLang="ja-JP" sz="3200" dirty="0"/>
          </a:p>
          <a:p>
            <a:r>
              <a:rPr kumimoji="1" lang="ja-JP" altLang="en-US" sz="3200" dirty="0"/>
              <a:t>平均</a:t>
            </a:r>
            <a:endParaRPr kumimoji="1" lang="en-US" altLang="ja-JP" sz="3200" dirty="0"/>
          </a:p>
          <a:p>
            <a:pPr marL="0" indent="0">
              <a:buNone/>
            </a:pPr>
            <a:r>
              <a:rPr kumimoji="1" lang="ja-JP" altLang="en-US" dirty="0"/>
              <a:t>　</a:t>
            </a:r>
            <a:r>
              <a:rPr kumimoji="1" lang="ja-JP" altLang="en-US" sz="3200" dirty="0"/>
              <a:t>⇒</a:t>
            </a:r>
            <a:r>
              <a:rPr kumimoji="1" lang="ja-JP" altLang="en-US" sz="4400" u="sng" dirty="0"/>
              <a:t>約</a:t>
            </a:r>
            <a:r>
              <a:rPr lang="ja-JP" altLang="en-US" sz="4400" u="sng" dirty="0"/>
              <a:t>４００</a:t>
            </a:r>
            <a:r>
              <a:rPr kumimoji="1" lang="ja-JP" altLang="en-US" sz="4400" u="sng" dirty="0"/>
              <a:t>万円～５００万円</a:t>
            </a:r>
            <a:endParaRPr kumimoji="1" lang="en-US" altLang="ja-JP" sz="4000" u="sng" dirty="0"/>
          </a:p>
          <a:p>
            <a:pPr marL="0" indent="0">
              <a:buNone/>
            </a:pPr>
            <a:endParaRPr lang="en-US" altLang="ja-JP" sz="4000" dirty="0"/>
          </a:p>
          <a:p>
            <a:r>
              <a:rPr kumimoji="1" lang="ja-JP" altLang="en-US" sz="3200" dirty="0"/>
              <a:t>ただし、才能があれば１０００万円越えも可能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2737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344</Words>
  <Application>Microsoft Office PowerPoint</Application>
  <PresentationFormat>ワイド画面</PresentationFormat>
  <Paragraphs>136</Paragraphs>
  <Slides>23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9" baseType="lpstr">
      <vt:lpstr>游ゴシック</vt:lpstr>
      <vt:lpstr>游ゴシック Light</vt:lpstr>
      <vt:lpstr>Arial</vt:lpstr>
      <vt:lpstr>Calibri</vt:lpstr>
      <vt:lpstr>Calibri Light</vt:lpstr>
      <vt:lpstr>Office Theme</vt:lpstr>
      <vt:lpstr>チーム残業</vt:lpstr>
      <vt:lpstr>目次</vt:lpstr>
      <vt:lpstr>出版社とは</vt:lpstr>
      <vt:lpstr>出版社の年間売上高</vt:lpstr>
      <vt:lpstr>出版社の年間売上高</vt:lpstr>
      <vt:lpstr>2011年と2016年の比較</vt:lpstr>
      <vt:lpstr>編集の仕事</vt:lpstr>
      <vt:lpstr>編集者の仕事の特徴</vt:lpstr>
      <vt:lpstr>編集者の年収</vt:lpstr>
      <vt:lpstr>編集者の一日</vt:lpstr>
      <vt:lpstr>編集者の一日</vt:lpstr>
      <vt:lpstr>編集の職業体験</vt:lpstr>
      <vt:lpstr>制作の流れ</vt:lpstr>
      <vt:lpstr>改善点</vt:lpstr>
      <vt:lpstr>改善方法</vt:lpstr>
      <vt:lpstr>データ受理後の作業内容</vt:lpstr>
      <vt:lpstr>表紙イラストの制作</vt:lpstr>
      <vt:lpstr>完成品</vt:lpstr>
      <vt:lpstr>営業の仕事</vt:lpstr>
      <vt:lpstr>営業の年収</vt:lpstr>
      <vt:lpstr>営業に向いている人</vt:lpstr>
      <vt:lpstr>年収推移</vt:lpstr>
      <vt:lpstr>全体的な書籍離れ化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チーム残業</dc:title>
  <dc:creator>めい 矢尾板</dc:creator>
  <cp:lastModifiedBy>めい 矢尾板</cp:lastModifiedBy>
  <cp:revision>41</cp:revision>
  <dcterms:created xsi:type="dcterms:W3CDTF">2018-12-11T02:09:09Z</dcterms:created>
  <dcterms:modified xsi:type="dcterms:W3CDTF">2018-12-20T00:04:13Z</dcterms:modified>
</cp:coreProperties>
</file>