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58" r:id="rId3"/>
    <p:sldId id="306" r:id="rId4"/>
    <p:sldId id="455" r:id="rId5"/>
    <p:sldId id="456" r:id="rId6"/>
    <p:sldId id="457" r:id="rId7"/>
    <p:sldId id="459" r:id="rId8"/>
    <p:sldId id="458" r:id="rId9"/>
    <p:sldId id="460" r:id="rId10"/>
    <p:sldId id="454" r:id="rId11"/>
    <p:sldId id="461" r:id="rId12"/>
    <p:sldId id="462" r:id="rId13"/>
    <p:sldId id="463" r:id="rId14"/>
    <p:sldId id="464" r:id="rId15"/>
    <p:sldId id="465" r:id="rId16"/>
    <p:sldId id="466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306"/>
            <p14:sldId id="455"/>
            <p14:sldId id="456"/>
            <p14:sldId id="457"/>
            <p14:sldId id="459"/>
            <p14:sldId id="458"/>
            <p14:sldId id="460"/>
            <p14:sldId id="454"/>
            <p14:sldId id="461"/>
            <p14:sldId id="462"/>
            <p14:sldId id="463"/>
            <p14:sldId id="464"/>
            <p14:sldId id="465"/>
            <p14:sldId id="4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FF0000"/>
    <a:srgbClr val="B043FC"/>
    <a:srgbClr val="3166CE"/>
    <a:srgbClr val="CCCCFF"/>
    <a:srgbClr val="99CCCC"/>
    <a:srgbClr val="FFCE01"/>
    <a:srgbClr val="FB9A02"/>
    <a:srgbClr val="389738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6" autoAdjust="0"/>
    <p:restoredTop sz="60832" autoAdjust="0"/>
  </p:normalViewPr>
  <p:slideViewPr>
    <p:cSldViewPr snapToGrid="0" snapToObjects="1">
      <p:cViewPr varScale="1">
        <p:scale>
          <a:sx n="84" d="100"/>
          <a:sy n="84" d="100"/>
        </p:scale>
        <p:origin x="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前回復習</a:t>
            </a:r>
            <a:endParaRPr lang="en-US" altLang="ja-JP" dirty="0"/>
          </a:p>
          <a:p>
            <a:r>
              <a:rPr lang="ja-JP" altLang="en-US" dirty="0"/>
              <a:t>チーム活動クライマックス</a:t>
            </a:r>
            <a:endParaRPr lang="en-US" altLang="ja-JP" dirty="0"/>
          </a:p>
          <a:p>
            <a:pPr lvl="1"/>
            <a:r>
              <a:rPr lang="ja-JP" altLang="en-US" dirty="0"/>
              <a:t>活動概要</a:t>
            </a:r>
            <a:endParaRPr lang="en-US" altLang="ja-JP" dirty="0"/>
          </a:p>
          <a:p>
            <a:pPr lvl="1"/>
            <a:r>
              <a:rPr lang="ja-JP" altLang="en-US" dirty="0"/>
              <a:t>提出物</a:t>
            </a:r>
            <a:endParaRPr lang="en-US" altLang="ja-JP" dirty="0"/>
          </a:p>
          <a:p>
            <a:pPr lvl="1"/>
            <a:r>
              <a:rPr lang="ja-JP" altLang="en-US" dirty="0"/>
              <a:t>発表</a:t>
            </a:r>
            <a:endParaRPr lang="en-US" altLang="ja-JP" dirty="0"/>
          </a:p>
          <a:p>
            <a:r>
              <a:rPr lang="ja-JP" altLang="en-US" dirty="0"/>
              <a:t>学術</a:t>
            </a:r>
            <a:endParaRPr lang="en-US" altLang="ja-JP" dirty="0"/>
          </a:p>
          <a:p>
            <a:pPr lvl="1"/>
            <a:r>
              <a:rPr lang="ja-JP" altLang="en-US" dirty="0"/>
              <a:t>文系</a:t>
            </a:r>
            <a:r>
              <a:rPr lang="en-US" altLang="ja-JP" dirty="0"/>
              <a:t>/</a:t>
            </a:r>
            <a:r>
              <a:rPr lang="ja-JP" altLang="en-US" dirty="0"/>
              <a:t>理系</a:t>
            </a:r>
            <a:r>
              <a:rPr lang="en-US" altLang="ja-JP" dirty="0"/>
              <a:t>/</a:t>
            </a:r>
            <a:r>
              <a:rPr lang="ja-JP" altLang="en-US" dirty="0"/>
              <a:t>工学系</a:t>
            </a:r>
            <a:r>
              <a:rPr lang="en-US" altLang="ja-JP" dirty="0"/>
              <a:t>/</a:t>
            </a:r>
            <a:r>
              <a:rPr lang="ja-JP" altLang="en-US" dirty="0"/>
              <a:t>国際</a:t>
            </a:r>
            <a:endParaRPr lang="en-US" altLang="ja-JP" dirty="0"/>
          </a:p>
          <a:p>
            <a:pPr lvl="1"/>
            <a:r>
              <a:rPr lang="ja-JP" altLang="en-US" dirty="0"/>
              <a:t>文学部でやること</a:t>
            </a:r>
            <a:endParaRPr lang="en-US" altLang="ja-JP" dirty="0"/>
          </a:p>
          <a:p>
            <a:r>
              <a:rPr lang="ja-JP" altLang="en-US" dirty="0"/>
              <a:t>発表について</a:t>
            </a:r>
            <a:endParaRPr lang="en-US" altLang="ja-JP" dirty="0"/>
          </a:p>
          <a:p>
            <a:pPr lvl="1"/>
            <a:r>
              <a:rPr lang="ja-JP" altLang="en-US" dirty="0"/>
              <a:t>社会における発表の機会</a:t>
            </a:r>
            <a:endParaRPr lang="en-US" altLang="ja-JP" dirty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78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46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239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46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42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有名になるとオファーが来るかも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livedoor.blogimg.jp/newsch777/imgs/4/f/4fe3a47e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livedoor.blogimg.jp/newsch777/imgs/4/f/4fe3a47e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kumimoji="1" lang="en-US" altLang="ja-JP"/>
              <a:t>12</a:t>
            </a:r>
            <a:r>
              <a:rPr kumimoji="1" lang="ja-JP" altLang="en-US"/>
              <a:t>回</a:t>
            </a:r>
            <a:r>
              <a:rPr kumimoji="1" lang="ja-JP" altLang="en-US" dirty="0"/>
              <a:t>：</a:t>
            </a:r>
            <a:r>
              <a:rPr lang="en-US" altLang="ja-JP"/>
              <a:t>PowerPoint</a:t>
            </a:r>
            <a:r>
              <a:rPr kumimoji="1" lang="en-US" altLang="ja-JP"/>
              <a:t> (3/3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447D583E-E9A3-7A46-BA6C-2C22B2DF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発表資料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C5A776F5-CEDC-3A4F-B37A-4CEB8F0711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9A541D-421C-40F7-95B6-D485E564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C8202F-FE38-4932-8AE5-9CA497A73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E7692B-1611-4AAF-BFAA-7D912F56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362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2699A09-8011-4C4C-99BE-893F0FAE0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/>
              <a:t>意味</a:t>
            </a:r>
            <a:endParaRPr kumimoji="1" lang="en-US" altLang="ja-JP" dirty="0"/>
          </a:p>
          <a:p>
            <a:pPr lvl="1"/>
            <a:r>
              <a:rPr lang="ja-JP" altLang="en-US"/>
              <a:t>世の中に公表すること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/>
              <a:t>人生における発表の機会</a:t>
            </a:r>
            <a:endParaRPr kumimoji="1" lang="en-US" altLang="ja-JP" dirty="0"/>
          </a:p>
          <a:p>
            <a:pPr lvl="1"/>
            <a:r>
              <a:rPr lang="ja-JP" altLang="en-US"/>
              <a:t>大学で</a:t>
            </a:r>
            <a:endParaRPr lang="en-US" altLang="ja-JP" dirty="0"/>
          </a:p>
          <a:p>
            <a:pPr lvl="2"/>
            <a:r>
              <a:rPr lang="ja-JP" altLang="en-US"/>
              <a:t>大学授業</a:t>
            </a:r>
            <a:endParaRPr lang="en-US" altLang="ja-JP" dirty="0"/>
          </a:p>
          <a:p>
            <a:pPr lvl="2"/>
            <a:r>
              <a:rPr kumimoji="1" lang="ja-JP" altLang="en-US"/>
              <a:t>大学卒業研究の発表</a:t>
            </a:r>
            <a:endParaRPr kumimoji="1" lang="en-US" altLang="ja-JP" dirty="0"/>
          </a:p>
          <a:p>
            <a:pPr lvl="2"/>
            <a:r>
              <a:rPr kumimoji="1" lang="ja-JP" altLang="en-US"/>
              <a:t>入社試験</a:t>
            </a:r>
            <a:endParaRPr kumimoji="1" lang="en-US" altLang="ja-JP" dirty="0"/>
          </a:p>
          <a:p>
            <a:pPr lvl="1"/>
            <a:r>
              <a:rPr kumimoji="1" lang="ja-JP" altLang="en-US"/>
              <a:t>社会で</a:t>
            </a:r>
            <a:endParaRPr kumimoji="1" lang="en-US" altLang="ja-JP" dirty="0"/>
          </a:p>
          <a:p>
            <a:pPr lvl="2"/>
            <a:r>
              <a:rPr lang="ja-JP" altLang="en-US"/>
              <a:t>製品紹介</a:t>
            </a:r>
            <a:endParaRPr lang="en-US" altLang="ja-JP" dirty="0"/>
          </a:p>
          <a:p>
            <a:pPr lvl="2"/>
            <a:r>
              <a:rPr kumimoji="1" lang="ja-JP" altLang="en-US"/>
              <a:t>授業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96545C-3670-FB49-93A3-7CDCB75B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C52384-BB0A-F847-A5DD-3F102E0F9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B17A28-6751-5548-86C7-D317A9AF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2B6656F-4AB6-9C44-8FBE-B79876EA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発表</a:t>
            </a:r>
          </a:p>
        </p:txBody>
      </p:sp>
    </p:spTree>
    <p:extLst>
      <p:ext uri="{BB962C8B-B14F-4D97-AF65-F5344CB8AC3E}">
        <p14:creationId xmlns:p14="http://schemas.microsoft.com/office/powerpoint/2010/main" val="406441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017FDBD-94F8-1946-BA61-272BD9800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SlideShare</a:t>
            </a:r>
          </a:p>
          <a:p>
            <a:pPr lvl="1"/>
            <a:r>
              <a:rPr kumimoji="1" lang="ja-JP" altLang="en-US"/>
              <a:t>ビジネス向け</a:t>
            </a:r>
            <a:r>
              <a:rPr kumimoji="1" lang="en-US" altLang="ja-JP" dirty="0"/>
              <a:t>SNS</a:t>
            </a:r>
            <a:r>
              <a:rPr kumimoji="1" lang="ja-JP" altLang="en-US"/>
              <a:t>「</a:t>
            </a:r>
            <a:r>
              <a:rPr kumimoji="1" lang="en-US" altLang="ja-JP" dirty="0"/>
              <a:t>LinkedIn</a:t>
            </a:r>
            <a:r>
              <a:rPr kumimoji="1" lang="ja-JP" altLang="en-US"/>
              <a:t>」のサービス</a:t>
            </a:r>
            <a:endParaRPr kumimoji="1" lang="en-US" altLang="ja-JP" dirty="0"/>
          </a:p>
          <a:p>
            <a:pPr lvl="1"/>
            <a:r>
              <a:rPr lang="ja-JP" altLang="en-US"/>
              <a:t>資料を公開するサービス</a:t>
            </a:r>
            <a:endParaRPr lang="en-US" altLang="ja-JP" dirty="0"/>
          </a:p>
          <a:p>
            <a:pPr lvl="1"/>
            <a:r>
              <a:rPr kumimoji="1" lang="ja-JP" altLang="en-US"/>
              <a:t>よく勉強会の資料がアップロードされている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A07D99-E8F7-F84F-B96E-C66D91F7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36BEF4-232D-4C4C-B539-A4A1510C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DC2343-9748-6347-A36C-3DA0E08B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EBA025F-15B9-7F49-B812-8C24C2AD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kumimoji="1" lang="en-US" altLang="ja-JP" dirty="0"/>
              <a:t>lideShare</a:t>
            </a:r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1C7366C-FB6C-FC4B-A8E7-99C440FA6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17" y="3723739"/>
            <a:ext cx="3525408" cy="240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09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467855AF-CDDC-9244-A8E1-6CE72D3A67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396" y="1798638"/>
            <a:ext cx="5249208" cy="4327525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7A3C9E-E2BB-0242-B05B-340295F2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7704E3-A969-E445-BF7B-9653AF249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C1E3CD-AA8E-544B-A163-5C7624337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963C66D-64DB-4A46-AA57-1282523C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/>
              <a:t>アカデミック・プレゼンテーションのコツ</a:t>
            </a:r>
          </a:p>
        </p:txBody>
      </p:sp>
    </p:spTree>
    <p:extLst>
      <p:ext uri="{BB962C8B-B14F-4D97-AF65-F5344CB8AC3E}">
        <p14:creationId xmlns:p14="http://schemas.microsoft.com/office/powerpoint/2010/main" val="3793672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9578D9C-3CC6-224D-877A-7CC8142E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学部</a:t>
            </a:r>
            <a:endParaRPr kumimoji="1" lang="en-US" altLang="ja-JP" dirty="0"/>
          </a:p>
          <a:p>
            <a:pPr lvl="1"/>
            <a:r>
              <a:rPr lang="ja-JP" altLang="en-US"/>
              <a:t>大まかな学問の区分け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r>
              <a:rPr kumimoji="1" lang="ja-JP" altLang="en-US"/>
              <a:t>よくある学部</a:t>
            </a:r>
            <a:endParaRPr kumimoji="1" lang="en-US" altLang="ja-JP" dirty="0"/>
          </a:p>
          <a:p>
            <a:pPr lvl="1"/>
            <a:r>
              <a:rPr kumimoji="1" lang="ja-JP" altLang="en-US"/>
              <a:t>理学：自然に存在する法則性の理解</a:t>
            </a:r>
            <a:endParaRPr kumimoji="1" lang="en-US" altLang="ja-JP" dirty="0"/>
          </a:p>
          <a:p>
            <a:pPr lvl="1"/>
            <a:r>
              <a:rPr lang="ja-JP" altLang="en-US"/>
              <a:t>文学：文化に対する理解</a:t>
            </a:r>
            <a:endParaRPr kumimoji="1" lang="en-US" altLang="ja-JP" dirty="0"/>
          </a:p>
          <a:p>
            <a:pPr lvl="1"/>
            <a:r>
              <a:rPr lang="ja-JP" altLang="en-US"/>
              <a:t>工学：製品・サービスの作成</a:t>
            </a:r>
            <a:endParaRPr lang="en-US" altLang="ja-JP" dirty="0"/>
          </a:p>
          <a:p>
            <a:pPr lvl="1"/>
            <a:r>
              <a:rPr kumimoji="1" lang="ja-JP" altLang="en-US"/>
              <a:t>医学：医療に関する知識・技術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0E7F03-6689-BD43-B16B-305BA3C2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49E499-30FB-504C-A024-CBAB64FB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464588-4CC7-C345-818D-21B9E875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C3DACAE-25D1-CC40-AB51-0C5F3D88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大学で学ぶべきこと</a:t>
            </a:r>
          </a:p>
        </p:txBody>
      </p:sp>
    </p:spTree>
    <p:extLst>
      <p:ext uri="{BB962C8B-B14F-4D97-AF65-F5344CB8AC3E}">
        <p14:creationId xmlns:p14="http://schemas.microsoft.com/office/powerpoint/2010/main" val="2651688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888F666-A1A2-F24C-9EE5-318438697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83280"/>
            <a:ext cx="7745505" cy="2742882"/>
          </a:xfrm>
        </p:spPr>
        <p:txBody>
          <a:bodyPr>
            <a:normAutofit lnSpcReduction="10000"/>
          </a:bodyPr>
          <a:lstStyle/>
          <a:p>
            <a:r>
              <a:rPr lang="ja-JP" altLang="en-US"/>
              <a:t>第１：教養</a:t>
            </a:r>
            <a:endParaRPr lang="en-US" altLang="ja-JP" dirty="0"/>
          </a:p>
          <a:p>
            <a:pPr lvl="1"/>
            <a:r>
              <a:rPr lang="ja-JP" altLang="en-US"/>
              <a:t>メール</a:t>
            </a:r>
            <a:endParaRPr lang="en-US" altLang="ja-JP" dirty="0"/>
          </a:p>
          <a:p>
            <a:pPr lvl="1"/>
            <a:r>
              <a:rPr lang="ja-JP" altLang="en-US"/>
              <a:t>レポート</a:t>
            </a:r>
            <a:endParaRPr lang="en-US" altLang="ja-JP" dirty="0"/>
          </a:p>
          <a:p>
            <a:pPr lvl="1"/>
            <a:r>
              <a:rPr lang="ja-JP" altLang="en-US"/>
              <a:t>情報リテラシ（マナーやセキュリティ意識）</a:t>
            </a:r>
            <a:endParaRPr lang="en-US" altLang="ja-JP" dirty="0"/>
          </a:p>
          <a:p>
            <a:r>
              <a:rPr lang="ja-JP" altLang="en-US"/>
              <a:t>第２：思考力</a:t>
            </a:r>
            <a:endParaRPr lang="en-US" altLang="ja-JP" dirty="0"/>
          </a:p>
          <a:p>
            <a:pPr lvl="1"/>
            <a:r>
              <a:rPr lang="ja-JP" altLang="en-US"/>
              <a:t>物事の捉え方</a:t>
            </a:r>
            <a:endParaRPr lang="en-US" altLang="ja-JP" dirty="0"/>
          </a:p>
          <a:p>
            <a:pPr lvl="1"/>
            <a:r>
              <a:rPr lang="ja-JP" altLang="en-US"/>
              <a:t>発表の仕方</a:t>
            </a:r>
            <a:endParaRPr lang="en-US" altLang="ja-JP" dirty="0"/>
          </a:p>
          <a:p>
            <a:endParaRPr lang="en-US" altLang="ja-JP" dirty="0"/>
          </a:p>
          <a:p>
            <a:pPr lvl="1"/>
            <a:endParaRPr lang="en-US" altLang="ja-JP" dirty="0"/>
          </a:p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A427FC-2D92-6746-8C3A-55582D84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BE3FD8-C19E-3F41-AD60-3A2DBB0A9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A02B0C-6054-6E4B-B695-AFF7B880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40E4B93-0480-A643-AE22-BEA4F05C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教養</a:t>
            </a:r>
            <a:r>
              <a:rPr lang="en-US" altLang="ja-JP" dirty="0"/>
              <a:t>〜</a:t>
            </a:r>
            <a:r>
              <a:rPr lang="ja-JP" altLang="en-US"/>
              <a:t>や文学</a:t>
            </a:r>
            <a:r>
              <a:rPr lang="en-US" altLang="ja-JP" dirty="0"/>
              <a:t>〜</a:t>
            </a:r>
            <a:r>
              <a:rPr lang="ja-JP" altLang="en-US"/>
              <a:t>で求められること</a:t>
            </a:r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23DD5C-34D0-1247-80A2-61111A50BB49}"/>
              </a:ext>
            </a:extLst>
          </p:cNvPr>
          <p:cNvSpPr/>
          <p:nvPr/>
        </p:nvSpPr>
        <p:spPr>
          <a:xfrm>
            <a:off x="1975745" y="2013090"/>
            <a:ext cx="5181752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/>
              <a:t>一般教養の獲得と思考力</a:t>
            </a:r>
          </a:p>
        </p:txBody>
      </p:sp>
    </p:spTree>
    <p:extLst>
      <p:ext uri="{BB962C8B-B14F-4D97-AF65-F5344CB8AC3E}">
        <p14:creationId xmlns:p14="http://schemas.microsoft.com/office/powerpoint/2010/main" val="3140519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F499CEA-592C-3141-9741-B42744CB1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KPT</a:t>
            </a:r>
            <a:r>
              <a:rPr kumimoji="1" lang="ja-JP" altLang="en-US"/>
              <a:t>提出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/>
              <a:t>チーム活動</a:t>
            </a:r>
            <a:endParaRPr kumimoji="1" lang="en-US" altLang="ja-JP" dirty="0"/>
          </a:p>
          <a:p>
            <a:pPr lvl="1"/>
            <a:r>
              <a:rPr kumimoji="1" lang="ja-JP" altLang="en-US"/>
              <a:t>発表会に向けた最終調整</a:t>
            </a:r>
            <a:endParaRPr kumimoji="1" lang="en-US" altLang="ja-JP" dirty="0"/>
          </a:p>
          <a:p>
            <a:pPr lvl="1"/>
            <a:r>
              <a:rPr kumimoji="1" lang="ja-JP" altLang="en-US"/>
              <a:t>成果のまとめ</a:t>
            </a:r>
            <a:endParaRPr kumimoji="1" lang="en-US" altLang="ja-JP" dirty="0"/>
          </a:p>
          <a:p>
            <a:pPr lvl="1"/>
            <a:r>
              <a:rPr lang="ja-JP" altLang="en-US"/>
              <a:t>発表資料作成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A607C0-F631-234C-930C-54554CF3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7F84D98-C74F-3241-9E66-91AFB62D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62D0A2-7953-AC4D-BE49-486BACCB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3E30D1E-2D8F-D045-9DC7-842A4721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残り時間</a:t>
            </a:r>
          </a:p>
        </p:txBody>
      </p:sp>
    </p:spTree>
    <p:extLst>
      <p:ext uri="{BB962C8B-B14F-4D97-AF65-F5344CB8AC3E}">
        <p14:creationId xmlns:p14="http://schemas.microsoft.com/office/powerpoint/2010/main" val="151358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前回復習</a:t>
            </a:r>
            <a:endParaRPr lang="en-US" altLang="ja-JP" dirty="0"/>
          </a:p>
          <a:p>
            <a:r>
              <a:rPr lang="ja-JP" altLang="en-US" dirty="0"/>
              <a:t>チーム活動クライマックス</a:t>
            </a:r>
            <a:endParaRPr lang="en-US" altLang="ja-JP" dirty="0"/>
          </a:p>
          <a:p>
            <a:pPr lvl="1"/>
            <a:r>
              <a:rPr lang="ja-JP" altLang="en-US" dirty="0"/>
              <a:t>活動概要</a:t>
            </a:r>
            <a:endParaRPr lang="en-US" altLang="ja-JP" dirty="0"/>
          </a:p>
          <a:p>
            <a:pPr lvl="1"/>
            <a:r>
              <a:rPr lang="ja-JP" altLang="en-US" dirty="0"/>
              <a:t>提出物</a:t>
            </a:r>
            <a:endParaRPr lang="en-US" altLang="ja-JP" dirty="0"/>
          </a:p>
          <a:p>
            <a:pPr lvl="1"/>
            <a:r>
              <a:rPr lang="ja-JP" altLang="en-US" dirty="0"/>
              <a:t>発表</a:t>
            </a:r>
            <a:endParaRPr lang="en-US" altLang="ja-JP" dirty="0"/>
          </a:p>
          <a:p>
            <a:r>
              <a:rPr lang="ja-JP" altLang="en-US" dirty="0"/>
              <a:t>学術</a:t>
            </a:r>
            <a:endParaRPr lang="en-US" altLang="ja-JP" dirty="0"/>
          </a:p>
          <a:p>
            <a:pPr lvl="1"/>
            <a:r>
              <a:rPr lang="ja-JP" altLang="en-US" dirty="0"/>
              <a:t>文系</a:t>
            </a:r>
            <a:r>
              <a:rPr lang="en-US" altLang="ja-JP" dirty="0"/>
              <a:t>/</a:t>
            </a:r>
            <a:r>
              <a:rPr lang="ja-JP" altLang="en-US" dirty="0"/>
              <a:t>理系</a:t>
            </a:r>
            <a:r>
              <a:rPr lang="en-US" altLang="ja-JP" dirty="0"/>
              <a:t>/</a:t>
            </a:r>
            <a:r>
              <a:rPr lang="ja-JP" altLang="en-US" dirty="0"/>
              <a:t>工学系</a:t>
            </a:r>
            <a:r>
              <a:rPr lang="en-US" altLang="ja-JP" dirty="0"/>
              <a:t>/</a:t>
            </a:r>
            <a:r>
              <a:rPr lang="ja-JP" altLang="en-US" dirty="0"/>
              <a:t>国際</a:t>
            </a:r>
            <a:endParaRPr lang="en-US" altLang="ja-JP" dirty="0"/>
          </a:p>
          <a:p>
            <a:pPr lvl="1"/>
            <a:r>
              <a:rPr lang="ja-JP" altLang="en-US" dirty="0"/>
              <a:t>文学部でやること</a:t>
            </a:r>
            <a:endParaRPr lang="en-US" altLang="ja-JP" dirty="0"/>
          </a:p>
          <a:p>
            <a:r>
              <a:rPr lang="ja-JP" altLang="en-US" dirty="0"/>
              <a:t>発表について</a:t>
            </a:r>
            <a:endParaRPr lang="en-US" altLang="ja-JP" dirty="0"/>
          </a:p>
          <a:p>
            <a:pPr lvl="1"/>
            <a:r>
              <a:rPr lang="ja-JP" altLang="en-US" dirty="0"/>
              <a:t>社会における発表の機会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7E0B4D-276A-4117-9DC3-31FF1101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377" y="1798667"/>
            <a:ext cx="6401244" cy="4327495"/>
          </a:xfrm>
        </p:spPr>
        <p:txBody>
          <a:bodyPr numCol="2"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チームアップ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アイデア・計画書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情報収集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情報共有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Excel (</a:t>
            </a:r>
            <a:r>
              <a:rPr kumimoji="1" lang="ja-JP" altLang="en-US" dirty="0">
                <a:solidFill>
                  <a:schemeClr val="accent6"/>
                </a:solidFill>
              </a:rPr>
              <a:t>統計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グラフ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Word (</a:t>
            </a:r>
            <a:r>
              <a:rPr kumimoji="1" lang="ja-JP" altLang="en-US" dirty="0">
                <a:solidFill>
                  <a:schemeClr val="accent6"/>
                </a:solidFill>
              </a:rPr>
              <a:t>文章作成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Word (</a:t>
            </a:r>
            <a:r>
              <a:rPr lang="ja-JP" altLang="en-US" dirty="0">
                <a:solidFill>
                  <a:schemeClr val="accent6"/>
                </a:solidFill>
              </a:rPr>
              <a:t>書類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</a:t>
            </a:r>
            <a:r>
              <a:rPr kumimoji="1" lang="en-US" altLang="ja-JP" dirty="0">
                <a:solidFill>
                  <a:schemeClr val="accent6"/>
                </a:solidFill>
              </a:rPr>
              <a:t>PT (</a:t>
            </a:r>
            <a:r>
              <a:rPr kumimoji="1" lang="ja-JP" altLang="en-US" dirty="0">
                <a:solidFill>
                  <a:schemeClr val="accent6"/>
                </a:solidFill>
              </a:rPr>
              <a:t>デザイン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PPT (</a:t>
            </a:r>
            <a:r>
              <a:rPr kumimoji="1" lang="ja-JP" altLang="en-US" dirty="0">
                <a:solidFill>
                  <a:schemeClr val="accent6"/>
                </a:solidFill>
              </a:rPr>
              <a:t>学術発表資料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発表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(1/2)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(2/2)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DE3F30-B82F-4DE2-B591-49776420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2F5DD9-B454-44C3-8EE8-2627BB0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9F5330-738E-4282-A48E-943CA51E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F28A037-2C4F-4566-BF83-B8CEC55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授業予定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4A47546-0A8D-4C5C-A084-C76560EC8F6E}"/>
              </a:ext>
            </a:extLst>
          </p:cNvPr>
          <p:cNvSpPr/>
          <p:nvPr/>
        </p:nvSpPr>
        <p:spPr>
          <a:xfrm>
            <a:off x="52840" y="2025327"/>
            <a:ext cx="1271300" cy="531392"/>
          </a:xfrm>
          <a:prstGeom prst="wedgeRoundRectCallout">
            <a:avLst>
              <a:gd name="adj1" fmla="val 63465"/>
              <a:gd name="adj2" fmla="val 3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4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チーム発足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C31074F-97F3-4919-A801-E37D56F9AF08}"/>
              </a:ext>
            </a:extLst>
          </p:cNvPr>
          <p:cNvSpPr/>
          <p:nvPr/>
        </p:nvSpPr>
        <p:spPr>
          <a:xfrm>
            <a:off x="43249" y="3230487"/>
            <a:ext cx="1349510" cy="526131"/>
          </a:xfrm>
          <a:prstGeom prst="wedgeRoundRectCallout">
            <a:avLst>
              <a:gd name="adj1" fmla="val 60358"/>
              <a:gd name="adj2" fmla="val -32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計画書作成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4DF04C41-CF27-4945-A79D-4AC66C580D75}"/>
              </a:ext>
            </a:extLst>
          </p:cNvPr>
          <p:cNvSpPr/>
          <p:nvPr/>
        </p:nvSpPr>
        <p:spPr>
          <a:xfrm>
            <a:off x="6562058" y="3952149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6CB981-164D-473A-9A23-4B3040273D2E}"/>
              </a:ext>
            </a:extLst>
          </p:cNvPr>
          <p:cNvSpPr/>
          <p:nvPr/>
        </p:nvSpPr>
        <p:spPr>
          <a:xfrm>
            <a:off x="6562058" y="4683530"/>
            <a:ext cx="1484461" cy="526131"/>
          </a:xfrm>
          <a:prstGeom prst="wedgeRoundRectCallout">
            <a:avLst>
              <a:gd name="adj1" fmla="val -66460"/>
              <a:gd name="adj2" fmla="val -247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10606D0-2CED-4AE8-85B2-ADF683CAB226}"/>
              </a:ext>
            </a:extLst>
          </p:cNvPr>
          <p:cNvSpPr/>
          <p:nvPr/>
        </p:nvSpPr>
        <p:spPr>
          <a:xfrm>
            <a:off x="6198723" y="5564436"/>
            <a:ext cx="1484461" cy="526131"/>
          </a:xfrm>
          <a:prstGeom prst="wedgeRoundRectCallout">
            <a:avLst>
              <a:gd name="adj1" fmla="val -69845"/>
              <a:gd name="adj2" fmla="val -58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反省会</a:t>
            </a:r>
            <a:endParaRPr kumimoji="1" lang="en-US" altLang="ja-JP" sz="16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58A1DD-5CE4-4F3C-A080-186705AFFC89}"/>
              </a:ext>
            </a:extLst>
          </p:cNvPr>
          <p:cNvSpPr/>
          <p:nvPr/>
        </p:nvSpPr>
        <p:spPr>
          <a:xfrm>
            <a:off x="7167340" y="1601473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22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中間報告書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70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32EB0F2-DC30-4818-BE1E-AA7D67305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日程：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  <a:r>
              <a:rPr lang="en-US" altLang="ja-JP" dirty="0"/>
              <a:t>20</a:t>
            </a:r>
            <a:r>
              <a:rPr lang="ja-JP" altLang="en-US" dirty="0"/>
              <a:t>日</a:t>
            </a:r>
            <a:br>
              <a:rPr lang="en-US" altLang="ja-JP" dirty="0"/>
            </a:br>
            <a:r>
              <a:rPr lang="en-US" altLang="ja-JP" dirty="0"/>
              <a:t>	</a:t>
            </a:r>
            <a:r>
              <a:rPr kumimoji="1" lang="ja-JP" altLang="en-US" dirty="0"/>
              <a:t>各</a:t>
            </a:r>
            <a:r>
              <a:rPr lang="ja-JP" altLang="en-US" dirty="0"/>
              <a:t>班</a:t>
            </a:r>
            <a:r>
              <a:rPr lang="en-US" altLang="ja-JP" dirty="0"/>
              <a:t>20</a:t>
            </a:r>
            <a:r>
              <a:rPr lang="ja-JP" altLang="en-US" dirty="0"/>
              <a:t>分の発表、</a:t>
            </a:r>
            <a:r>
              <a:rPr lang="en-US" altLang="ja-JP" dirty="0"/>
              <a:t>5</a:t>
            </a:r>
            <a:r>
              <a:rPr lang="ja-JP" altLang="en-US" dirty="0"/>
              <a:t>分の質疑応答</a:t>
            </a:r>
            <a:endParaRPr lang="en-US" altLang="ja-JP" dirty="0"/>
          </a:p>
          <a:p>
            <a:r>
              <a:rPr kumimoji="1" lang="ja-JP" altLang="en-US" dirty="0"/>
              <a:t>発表班</a:t>
            </a:r>
            <a:endParaRPr kumimoji="1" lang="en-US" altLang="ja-JP" dirty="0"/>
          </a:p>
          <a:p>
            <a:pPr lvl="1"/>
            <a:r>
              <a:rPr lang="en-US" altLang="ja-JP" dirty="0"/>
              <a:t>2</a:t>
            </a:r>
            <a:r>
              <a:rPr lang="ja-JP" altLang="en-US" dirty="0"/>
              <a:t>班「チーム残業」</a:t>
            </a:r>
            <a:r>
              <a:rPr lang="en-US" altLang="ja-JP" dirty="0"/>
              <a:t>	</a:t>
            </a:r>
            <a:r>
              <a:rPr lang="ja-JP" altLang="en-US" dirty="0"/>
              <a:t>職業：出版社社員</a:t>
            </a:r>
          </a:p>
          <a:p>
            <a:pPr lvl="1"/>
            <a:r>
              <a:rPr lang="en-US" altLang="ja-JP" dirty="0"/>
              <a:t>4</a:t>
            </a:r>
            <a:r>
              <a:rPr lang="ja-JP" altLang="en-US" dirty="0"/>
              <a:t>班「チーム</a:t>
            </a:r>
            <a:r>
              <a:rPr lang="en-US" altLang="ja-JP" dirty="0"/>
              <a:t>POSCA</a:t>
            </a:r>
            <a:r>
              <a:rPr lang="ja-JP" altLang="en-US" dirty="0"/>
              <a:t>」</a:t>
            </a:r>
            <a:r>
              <a:rPr lang="en-US" altLang="ja-JP" dirty="0"/>
              <a:t>	</a:t>
            </a:r>
            <a:r>
              <a:rPr lang="ja-JP" altLang="en-US" dirty="0"/>
              <a:t>職業：雑誌編集者</a:t>
            </a:r>
          </a:p>
          <a:p>
            <a:pPr lvl="1"/>
            <a:r>
              <a:rPr lang="en-US" altLang="ja-JP" dirty="0"/>
              <a:t>6</a:t>
            </a:r>
            <a:r>
              <a:rPr lang="ja-JP" altLang="en-US" dirty="0"/>
              <a:t>班「リテラシックス」職業：国語教員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FC1AA9C-0B21-483E-8DA3-71F1C4EA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CA5800-C4D6-4D5C-B9E0-50E5652D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FFAA76-06AD-4C23-BD92-4EE6C388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81B50CA-FEFE-4983-8050-3217235E2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回成果発表会</a:t>
            </a:r>
          </a:p>
        </p:txBody>
      </p:sp>
    </p:spTree>
    <p:extLst>
      <p:ext uri="{BB962C8B-B14F-4D97-AF65-F5344CB8AC3E}">
        <p14:creationId xmlns:p14="http://schemas.microsoft.com/office/powerpoint/2010/main" val="236481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6FAB875-91BC-4BBC-95A0-6FF4A5C58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成果物</a:t>
            </a:r>
            <a:r>
              <a:rPr kumimoji="1" lang="en-US" altLang="ja-JP" dirty="0"/>
              <a:t>(</a:t>
            </a:r>
            <a:r>
              <a:rPr kumimoji="1" lang="ja-JP" altLang="en-US" dirty="0"/>
              <a:t>まとめて圧縮して提出</a:t>
            </a:r>
            <a:r>
              <a:rPr kumimoji="1" lang="en-US" altLang="ja-JP" dirty="0"/>
              <a:t>)</a:t>
            </a:r>
          </a:p>
          <a:p>
            <a:pPr lvl="1"/>
            <a:r>
              <a:rPr lang="ja-JP" altLang="en-US" dirty="0"/>
              <a:t>職業調査資料</a:t>
            </a:r>
            <a:endParaRPr lang="en-US" altLang="ja-JP" dirty="0"/>
          </a:p>
          <a:p>
            <a:pPr lvl="2"/>
            <a:r>
              <a:rPr lang="ja-JP" altLang="en-US" dirty="0"/>
              <a:t>概要：職業についての基本情報をまとめたもの</a:t>
            </a:r>
            <a:endParaRPr lang="en-US" altLang="ja-JP" dirty="0"/>
          </a:p>
          <a:p>
            <a:pPr lvl="2"/>
            <a:r>
              <a:rPr lang="ja-JP" altLang="en-US" dirty="0"/>
              <a:t>形式：</a:t>
            </a:r>
            <a:r>
              <a:rPr lang="en-US" altLang="ja-JP" dirty="0"/>
              <a:t>Microsoft Word</a:t>
            </a:r>
            <a:r>
              <a:rPr lang="ja-JP" altLang="en-US" dirty="0"/>
              <a:t>など印刷できる形式</a:t>
            </a:r>
            <a:endParaRPr lang="en-US" altLang="ja-JP" dirty="0"/>
          </a:p>
          <a:p>
            <a:pPr lvl="1"/>
            <a:r>
              <a:rPr lang="ja-JP" altLang="en-US" dirty="0"/>
              <a:t>職業体験資料</a:t>
            </a:r>
            <a:endParaRPr lang="en-US" altLang="ja-JP" dirty="0"/>
          </a:p>
          <a:p>
            <a:pPr lvl="2"/>
            <a:r>
              <a:rPr lang="ja-JP" altLang="en-US" dirty="0"/>
              <a:t>概要：職業の仕事の一つを体験した成果物</a:t>
            </a:r>
            <a:br>
              <a:rPr lang="en-US" altLang="ja-JP" dirty="0"/>
            </a:br>
            <a:r>
              <a:rPr lang="ja-JP" altLang="en-US" dirty="0"/>
              <a:t>　編集者ならパンフレット、国語教員なら授業資料など</a:t>
            </a:r>
            <a:endParaRPr lang="en-US" altLang="ja-JP" dirty="0"/>
          </a:p>
          <a:p>
            <a:pPr lvl="2"/>
            <a:r>
              <a:rPr lang="ja-JP" altLang="en-US" dirty="0"/>
              <a:t>形式：自由</a:t>
            </a:r>
            <a:endParaRPr lang="en-US" altLang="ja-JP" dirty="0"/>
          </a:p>
          <a:p>
            <a:pPr lvl="2"/>
            <a:endParaRPr lang="en-US" altLang="ja-JP" dirty="0"/>
          </a:p>
          <a:p>
            <a:r>
              <a:rPr kumimoji="1" lang="ja-JP" altLang="en-US" dirty="0"/>
              <a:t>発表資料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発表会で使用する発表資料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322D98-A99A-4B38-AFED-BC9DC50B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943171-AB8A-413A-9A9C-F7E45603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E4E0489-BE78-4DBF-97B1-ABE52753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09A3D98-F59A-415D-BEB3-F95F281E7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それまでに提出するもの</a:t>
            </a:r>
          </a:p>
        </p:txBody>
      </p:sp>
    </p:spTree>
    <p:extLst>
      <p:ext uri="{BB962C8B-B14F-4D97-AF65-F5344CB8AC3E}">
        <p14:creationId xmlns:p14="http://schemas.microsoft.com/office/powerpoint/2010/main" val="2867950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E492571-D431-49EF-A3CA-DA8BE18FE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4587631"/>
            <a:ext cx="7745505" cy="1538531"/>
          </a:xfrm>
        </p:spPr>
        <p:txBody>
          <a:bodyPr/>
          <a:lstStyle/>
          <a:p>
            <a:r>
              <a:rPr lang="ja-JP" altLang="en-US" dirty="0"/>
              <a:t>記憶媒体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01</a:t>
            </a:r>
            <a:r>
              <a:rPr kumimoji="1" lang="ja-JP" altLang="en-US" dirty="0"/>
              <a:t>で表記された情報を書き込む装置</a:t>
            </a:r>
            <a:endParaRPr kumimoji="1" lang="en-US" altLang="ja-JP" dirty="0"/>
          </a:p>
          <a:p>
            <a:pPr lvl="1"/>
            <a:r>
              <a:rPr lang="ja-JP" altLang="en-US" dirty="0"/>
              <a:t>今なら</a:t>
            </a:r>
            <a:r>
              <a:rPr lang="en-US" altLang="ja-JP" dirty="0"/>
              <a:t>HDD</a:t>
            </a:r>
            <a:r>
              <a:rPr lang="ja-JP" altLang="en-US" dirty="0"/>
              <a:t>や</a:t>
            </a:r>
            <a:r>
              <a:rPr lang="en-US" altLang="ja-JP" dirty="0"/>
              <a:t>SSD</a:t>
            </a:r>
            <a:r>
              <a:rPr lang="ja-JP" altLang="en-US" dirty="0" err="1"/>
              <a:t>、</a:t>
            </a:r>
            <a:r>
              <a:rPr lang="ja-JP" altLang="en-US" dirty="0"/>
              <a:t>持ち運び用なら</a:t>
            </a:r>
            <a:r>
              <a:rPr lang="en-US" altLang="ja-JP" dirty="0"/>
              <a:t>USB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D96F16-82CD-4AAC-87B8-47925175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2EE92E-8289-4FCC-98F5-48F04DD6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F8CB95-BD22-4912-A0EB-6A00F2C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636AAA8-6829-485E-8124-7F3D8178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21114"/>
            <a:ext cx="7756263" cy="871281"/>
          </a:xfrm>
        </p:spPr>
        <p:txBody>
          <a:bodyPr/>
          <a:lstStyle/>
          <a:p>
            <a:r>
              <a:rPr lang="ja-JP" altLang="en-US" dirty="0"/>
              <a:t>記憶媒体</a:t>
            </a:r>
            <a:endParaRPr kumimoji="1" lang="ja-JP" altLang="en-US" dirty="0"/>
          </a:p>
        </p:txBody>
      </p:sp>
      <p:pic>
        <p:nvPicPr>
          <p:cNvPr id="1026" name="Picture 2" descr="ãUSBã¡ã¢ãªãã®ç»åæ¤ç´¢çµæ">
            <a:extLst>
              <a:ext uri="{FF2B5EF4-FFF2-40B4-BE49-F238E27FC236}">
                <a16:creationId xmlns:a16="http://schemas.microsoft.com/office/drawing/2014/main" id="{7523446B-A48F-4F6F-9B2F-CF0115ED8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231" y="2001843"/>
            <a:ext cx="1990001" cy="1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rr.img.naver.jp/mig?src=http%3A%2F%2Flivedoor.blogimg.jp%2Fnewsch777%2Fimgs%2F4%2Ff%2F4fe3a47e.jpg&amp;twidth=1000&amp;theight=0&amp;qlt=80&amp;res_format=jpg&amp;op=r">
            <a:hlinkClick r:id="rId4"/>
            <a:extLst>
              <a:ext uri="{FF2B5EF4-FFF2-40B4-BE49-F238E27FC236}">
                <a16:creationId xmlns:a16="http://schemas.microsoft.com/office/drawing/2014/main" id="{EF2EF2DE-7196-4595-9551-4B3DBE223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06" y="1916952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3D2904-5222-45E8-8E6F-4E655B5B883C}"/>
              </a:ext>
            </a:extLst>
          </p:cNvPr>
          <p:cNvSpPr txBox="1"/>
          <p:nvPr/>
        </p:nvSpPr>
        <p:spPr>
          <a:xfrm>
            <a:off x="5361125" y="3668319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今の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メモリ：</a:t>
            </a:r>
            <a:r>
              <a:rPr kumimoji="1" lang="en-US" altLang="ja-JP" dirty="0"/>
              <a:t>8G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1TB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086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E492571-D431-49EF-A3CA-DA8BE18FE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9378" y="1985108"/>
            <a:ext cx="4035376" cy="17584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補助単位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k(</a:t>
            </a:r>
            <a:r>
              <a:rPr kumimoji="1" lang="ja-JP" altLang="en-US" dirty="0"/>
              <a:t>キロ</a:t>
            </a:r>
            <a:r>
              <a:rPr kumimoji="1" lang="en-US" altLang="ja-JP" dirty="0"/>
              <a:t>)	1000</a:t>
            </a:r>
            <a:r>
              <a:rPr kumimoji="1" lang="ja-JP" altLang="en-US" dirty="0"/>
              <a:t>倍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M(</a:t>
            </a:r>
            <a:r>
              <a:rPr lang="ja-JP" altLang="en-US" dirty="0"/>
              <a:t>メガ</a:t>
            </a:r>
            <a:r>
              <a:rPr lang="en-US" altLang="ja-JP" dirty="0"/>
              <a:t>)	1'000'000</a:t>
            </a:r>
            <a:r>
              <a:rPr lang="ja-JP" altLang="en-US" dirty="0"/>
              <a:t>倍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T(</a:t>
            </a:r>
            <a:r>
              <a:rPr kumimoji="1" lang="ja-JP" altLang="en-US" dirty="0"/>
              <a:t>テラ</a:t>
            </a:r>
            <a:r>
              <a:rPr kumimoji="1" lang="en-US" altLang="ja-JP" dirty="0"/>
              <a:t>)	</a:t>
            </a:r>
            <a:r>
              <a:rPr lang="en-US" altLang="ja-JP" dirty="0"/>
              <a:t>1'000'000'000</a:t>
            </a:r>
            <a:r>
              <a:rPr lang="ja-JP" altLang="en-US" dirty="0"/>
              <a:t>倍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D96F16-82CD-4AAC-87B8-47925175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2EE92E-8289-4FCC-98F5-48F04DD69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F8CB95-BD22-4912-A0EB-6A00F2C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636AAA8-6829-485E-8124-7F3D8178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321114"/>
            <a:ext cx="7756263" cy="871281"/>
          </a:xfrm>
        </p:spPr>
        <p:txBody>
          <a:bodyPr/>
          <a:lstStyle/>
          <a:p>
            <a:r>
              <a:rPr kumimoji="1" lang="ja-JP" altLang="en-US" dirty="0"/>
              <a:t>記憶媒体の容量</a:t>
            </a:r>
          </a:p>
        </p:txBody>
      </p:sp>
      <p:pic>
        <p:nvPicPr>
          <p:cNvPr id="1026" name="Picture 2" descr="ãUSBã¡ã¢ãªãã®ç»åæ¤ç´¢çµæ">
            <a:extLst>
              <a:ext uri="{FF2B5EF4-FFF2-40B4-BE49-F238E27FC236}">
                <a16:creationId xmlns:a16="http://schemas.microsoft.com/office/drawing/2014/main" id="{7523446B-A48F-4F6F-9B2F-CF0115ED8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415" y="4402084"/>
            <a:ext cx="1990001" cy="1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rr.img.naver.jp/mig?src=http%3A%2F%2Flivedoor.blogimg.jp%2Fnewsch777%2Fimgs%2F4%2Ff%2F4fe3a47e.jpg&amp;twidth=1000&amp;theight=0&amp;qlt=80&amp;res_format=jpg&amp;op=r">
            <a:hlinkClick r:id="rId4"/>
            <a:extLst>
              <a:ext uri="{FF2B5EF4-FFF2-40B4-BE49-F238E27FC236}">
                <a16:creationId xmlns:a16="http://schemas.microsoft.com/office/drawing/2014/main" id="{EF2EF2DE-7196-4595-9551-4B3DBE223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06" y="1916952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71CD3F1-7613-4173-8236-65E5B96B2406}"/>
              </a:ext>
            </a:extLst>
          </p:cNvPr>
          <p:cNvSpPr txBox="1"/>
          <p:nvPr/>
        </p:nvSpPr>
        <p:spPr>
          <a:xfrm>
            <a:off x="1206754" y="5894584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今の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メモリ：</a:t>
            </a:r>
            <a:r>
              <a:rPr kumimoji="1" lang="en-US" altLang="ja-JP" dirty="0"/>
              <a:t>8G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1TB</a:t>
            </a:r>
            <a:endParaRPr kumimoji="1" lang="ja-JP" altLang="en-US" dirty="0"/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3A556797-1ED7-4EAD-A9F4-A6936BA54854}"/>
              </a:ext>
            </a:extLst>
          </p:cNvPr>
          <p:cNvSpPr/>
          <p:nvPr/>
        </p:nvSpPr>
        <p:spPr>
          <a:xfrm>
            <a:off x="164122" y="3258094"/>
            <a:ext cx="1117601" cy="369332"/>
          </a:xfrm>
          <a:prstGeom prst="wedgeRoundRectCallout">
            <a:avLst>
              <a:gd name="adj1" fmla="val 65453"/>
              <a:gd name="adj2" fmla="val 54722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1990</a:t>
            </a:r>
            <a:r>
              <a:rPr kumimoji="1" lang="ja-JP" altLang="en-US" dirty="0"/>
              <a:t>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5924CD-A39D-45C9-8BB4-4EB02FECD947}"/>
              </a:ext>
            </a:extLst>
          </p:cNvPr>
          <p:cNvSpPr/>
          <p:nvPr/>
        </p:nvSpPr>
        <p:spPr>
          <a:xfrm>
            <a:off x="4642338" y="4642338"/>
            <a:ext cx="3802415" cy="11957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30</a:t>
            </a:r>
            <a:r>
              <a:rPr kumimoji="1" lang="ja-JP" altLang="en-US" sz="2400" dirty="0"/>
              <a:t>年で</a:t>
            </a:r>
            <a:r>
              <a:rPr kumimoji="1" lang="en-US" altLang="ja-JP" sz="2400" dirty="0"/>
              <a:t>1000</a:t>
            </a:r>
            <a:r>
              <a:rPr kumimoji="1" lang="ja-JP" altLang="en-US" sz="2400" dirty="0"/>
              <a:t>倍保存できて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値段は</a:t>
            </a:r>
            <a:r>
              <a:rPr kumimoji="1" lang="en-US" altLang="ja-JP" sz="2400" dirty="0"/>
              <a:t>1/20</a:t>
            </a:r>
            <a:r>
              <a:rPr kumimoji="1" lang="ja-JP" altLang="en-US" sz="2400" dirty="0"/>
              <a:t>に！</a:t>
            </a:r>
          </a:p>
        </p:txBody>
      </p:sp>
    </p:spTree>
    <p:extLst>
      <p:ext uri="{BB962C8B-B14F-4D97-AF65-F5344CB8AC3E}">
        <p14:creationId xmlns:p14="http://schemas.microsoft.com/office/powerpoint/2010/main" val="339310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90C396F-E700-4D64-9AE2-34AD84B01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圧縮</a:t>
            </a:r>
            <a:r>
              <a:rPr lang="en-US" altLang="ja-JP" dirty="0"/>
              <a:t>(compression)</a:t>
            </a:r>
          </a:p>
          <a:p>
            <a:pPr lvl="1"/>
            <a:r>
              <a:rPr kumimoji="1" lang="ja-JP" altLang="en-US" dirty="0"/>
              <a:t>データを整理し直し、サイズを小さくしたもの</a:t>
            </a:r>
            <a:endParaRPr kumimoji="1" lang="en-US" altLang="ja-JP" dirty="0"/>
          </a:p>
          <a:p>
            <a:pPr lvl="1"/>
            <a:r>
              <a:rPr lang="ja-JP" altLang="en-US" dirty="0"/>
              <a:t>圧縮状態ではアプリケーションは利用不可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解凍</a:t>
            </a:r>
            <a:r>
              <a:rPr lang="en-US" altLang="ja-JP" dirty="0"/>
              <a:t>(</a:t>
            </a:r>
            <a:r>
              <a:rPr lang="en-US" altLang="ja-JP" dirty="0" err="1"/>
              <a:t>decompresison</a:t>
            </a:r>
            <a:r>
              <a:rPr lang="en-US" altLang="ja-JP" dirty="0"/>
              <a:t>)</a:t>
            </a:r>
          </a:p>
          <a:p>
            <a:pPr lvl="1"/>
            <a:r>
              <a:rPr kumimoji="1" lang="ja-JP" altLang="en-US" dirty="0"/>
              <a:t>圧縮したデータをもとのデータに戻すこと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8CC47C-2759-4F6F-84B7-46EDDB24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2FC98E2-4D16-4E9F-A11C-A8B10900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A63DC2-B3A0-4606-B66E-A270F10F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ACDB90F-B82C-4DC3-8F31-B35515B1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圧縮</a:t>
            </a:r>
            <a:r>
              <a:rPr kumimoji="1" lang="en-US" altLang="ja-JP" dirty="0"/>
              <a:t>/</a:t>
            </a:r>
            <a:r>
              <a:rPr kumimoji="1" lang="ja-JP" altLang="en-US" dirty="0"/>
              <a:t>解凍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D3EDA2F-74BD-4380-ACFD-A66357690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457" y="4704632"/>
            <a:ext cx="1321748" cy="1297044"/>
          </a:xfrm>
          <a:prstGeom prst="rect">
            <a:avLst/>
          </a:prstGeom>
        </p:spPr>
      </p:pic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DEE42F5E-24D0-4DCE-B040-9F8AFB5DD21F}"/>
              </a:ext>
            </a:extLst>
          </p:cNvPr>
          <p:cNvSpPr/>
          <p:nvPr/>
        </p:nvSpPr>
        <p:spPr>
          <a:xfrm>
            <a:off x="5113670" y="4654851"/>
            <a:ext cx="3331082" cy="817496"/>
          </a:xfrm>
          <a:prstGeom prst="wedgeRoundRectCallout">
            <a:avLst>
              <a:gd name="adj1" fmla="val -58111"/>
              <a:gd name="adj2" fmla="val 44020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Windows</a:t>
            </a:r>
            <a:r>
              <a:rPr kumimoji="1" lang="ja-JP" altLang="en-US" dirty="0"/>
              <a:t>だと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チャック付きフォルダ表示</a:t>
            </a:r>
          </a:p>
        </p:txBody>
      </p:sp>
    </p:spTree>
    <p:extLst>
      <p:ext uri="{BB962C8B-B14F-4D97-AF65-F5344CB8AC3E}">
        <p14:creationId xmlns:p14="http://schemas.microsoft.com/office/powerpoint/2010/main" val="363291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AFE54FD-B377-40DE-9D92-7C524C75A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手順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：圧縮するファイルを準備する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複数ある場合はフォルダを作り、中にまとめる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手順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：右クリック</a:t>
            </a:r>
            <a:endParaRPr kumimoji="1" lang="en-US" altLang="ja-JP" dirty="0"/>
          </a:p>
          <a:p>
            <a:pPr lvl="1"/>
            <a:r>
              <a:rPr lang="ja-JP" altLang="en-US" dirty="0"/>
              <a:t>圧縮したいファイルを選択し、右クリックする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手順</a:t>
            </a:r>
            <a:r>
              <a:rPr lang="en-US" altLang="ja-JP" dirty="0"/>
              <a:t>3</a:t>
            </a:r>
            <a:r>
              <a:rPr lang="ja-JP" altLang="en-US" dirty="0"/>
              <a:t>：圧縮</a:t>
            </a:r>
            <a:endParaRPr lang="en-US" altLang="ja-JP" dirty="0"/>
          </a:p>
          <a:p>
            <a:pPr lvl="1"/>
            <a:r>
              <a:rPr kumimoji="1" lang="ja-JP" altLang="en-US" dirty="0"/>
              <a:t>メニューから「圧縮」を選択</a:t>
            </a:r>
            <a:endParaRPr kumimoji="1" lang="en-US" altLang="ja-JP" dirty="0"/>
          </a:p>
          <a:p>
            <a:pPr lvl="1"/>
            <a:r>
              <a:rPr lang="ja-JP" altLang="en-US" dirty="0"/>
              <a:t>解凍する場合は同様に「解凍」や「展開」を選択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D0E201-829E-4683-BC3B-F7C72F6F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2018/12/6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3A59EE-A962-43EC-AA03-0865D80A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8D7FF9-7AC7-46DC-9BE3-56B85A160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C6B26E9-24AD-4BCD-90E5-FE5907071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Windows/Mac</a:t>
            </a:r>
            <a:r>
              <a:rPr kumimoji="1" lang="ja-JP" altLang="en-US" dirty="0"/>
              <a:t>でファイルを圧縮</a:t>
            </a:r>
          </a:p>
        </p:txBody>
      </p:sp>
    </p:spTree>
    <p:extLst>
      <p:ext uri="{BB962C8B-B14F-4D97-AF65-F5344CB8AC3E}">
        <p14:creationId xmlns:p14="http://schemas.microsoft.com/office/powerpoint/2010/main" val="2271927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2526</TotalTime>
  <Words>720</Words>
  <Application>Microsoft Macintosh PowerPoint</Application>
  <PresentationFormat>画面に合わせる (4:3)</PresentationFormat>
  <Paragraphs>201</Paragraphs>
  <Slides>16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HGS明朝E</vt:lpstr>
      <vt:lpstr>Yu Gothic</vt:lpstr>
      <vt:lpstr>Book Antiqua</vt:lpstr>
      <vt:lpstr>Wingdings</vt:lpstr>
      <vt:lpstr>ハードカバー</vt:lpstr>
      <vt:lpstr>情報処理技法（リテラシ）II</vt:lpstr>
      <vt:lpstr>もくじ</vt:lpstr>
      <vt:lpstr>授業予定</vt:lpstr>
      <vt:lpstr>第1回成果発表会</vt:lpstr>
      <vt:lpstr>それまでに提出するもの</vt:lpstr>
      <vt:lpstr>記憶媒体</vt:lpstr>
      <vt:lpstr>記憶媒体の容量</vt:lpstr>
      <vt:lpstr>圧縮/解凍</vt:lpstr>
      <vt:lpstr>Windows/Macでファイルを圧縮</vt:lpstr>
      <vt:lpstr>発表資料</vt:lpstr>
      <vt:lpstr>発表</vt:lpstr>
      <vt:lpstr>SlideShare</vt:lpstr>
      <vt:lpstr>アカデミック・プレゼンテーションのコツ</vt:lpstr>
      <vt:lpstr>大学で学ぶべきこと</vt:lpstr>
      <vt:lpstr>教養〜や文学〜で求められること</vt:lpstr>
      <vt:lpstr>残り時間</vt:lpstr>
    </vt:vector>
  </TitlesOfParts>
  <Company>東京工業大学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Microsoft Office ユーザー</cp:lastModifiedBy>
  <cp:revision>338</cp:revision>
  <dcterms:created xsi:type="dcterms:W3CDTF">2016-01-16T07:36:29Z</dcterms:created>
  <dcterms:modified xsi:type="dcterms:W3CDTF">2018-12-13T00:00:47Z</dcterms:modified>
</cp:coreProperties>
</file>