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58" r:id="rId3"/>
    <p:sldId id="306" r:id="rId4"/>
    <p:sldId id="447" r:id="rId5"/>
    <p:sldId id="452" r:id="rId6"/>
    <p:sldId id="405" r:id="rId7"/>
    <p:sldId id="446" r:id="rId8"/>
    <p:sldId id="449" r:id="rId9"/>
    <p:sldId id="461" r:id="rId10"/>
    <p:sldId id="455" r:id="rId11"/>
    <p:sldId id="456" r:id="rId12"/>
    <p:sldId id="457" r:id="rId13"/>
    <p:sldId id="458" r:id="rId14"/>
    <p:sldId id="459" r:id="rId15"/>
    <p:sldId id="432" r:id="rId16"/>
    <p:sldId id="445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51" r:id="rId26"/>
    <p:sldId id="327" r:id="rId27"/>
    <p:sldId id="339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306"/>
            <p14:sldId id="447"/>
            <p14:sldId id="452"/>
            <p14:sldId id="405"/>
            <p14:sldId id="446"/>
            <p14:sldId id="449"/>
            <p14:sldId id="461"/>
            <p14:sldId id="455"/>
            <p14:sldId id="456"/>
            <p14:sldId id="457"/>
            <p14:sldId id="458"/>
            <p14:sldId id="459"/>
            <p14:sldId id="432"/>
            <p14:sldId id="445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51"/>
            <p14:sldId id="327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FF0000"/>
    <a:srgbClr val="B043FC"/>
    <a:srgbClr val="3166CE"/>
    <a:srgbClr val="CCCCFF"/>
    <a:srgbClr val="99CCCC"/>
    <a:srgbClr val="FFCE01"/>
    <a:srgbClr val="FB9A02"/>
    <a:srgbClr val="389738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9" autoAdjust="0"/>
    <p:restoredTop sz="83133" autoAdjust="0"/>
  </p:normalViewPr>
  <p:slideViewPr>
    <p:cSldViewPr snapToGrid="0" snapToObjects="1">
      <p:cViewPr varScale="1">
        <p:scale>
          <a:sx n="62" d="100"/>
          <a:sy n="62" d="100"/>
        </p:scale>
        <p:origin x="462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47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今だに多くの読者を抱える新聞。日経新聞で約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万、朝日新聞で約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万、毎日新聞で約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万、読売新聞で約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980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万、と、主だった新聞の朝刊発行部数だけでも、延べ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2,420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万人の読者がいます。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日経新聞｜</a:t>
            </a:r>
            <a:r>
              <a:rPr kumimoji="1"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段広告　：</a:t>
            </a:r>
            <a:r>
              <a:rPr kumimoji="1"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2040</a:t>
            </a:r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チラシ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都区内の新聞への折り込み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18.9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/70,000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枚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dirty="0"/>
              <a:t>・</a:t>
            </a:r>
            <a:r>
              <a:rPr kumimoji="1" lang="en-US" altLang="ja-JP" dirty="0" err="1"/>
              <a:t>CanCam</a:t>
            </a:r>
            <a:r>
              <a:rPr kumimoji="1" lang="ja-JP" altLang="en-US" dirty="0"/>
              <a:t>｜表</a:t>
            </a:r>
            <a:r>
              <a:rPr kumimoji="1" lang="en-US" altLang="ja-JP" dirty="0"/>
              <a:t>2</a:t>
            </a:r>
            <a:r>
              <a:rPr kumimoji="1" lang="ja-JP" altLang="en-US" dirty="0"/>
              <a:t>見開き　：</a:t>
            </a:r>
            <a:r>
              <a:rPr kumimoji="1" lang="en-US" altLang="ja-JP" dirty="0"/>
              <a:t>520</a:t>
            </a:r>
            <a:r>
              <a:rPr kumimoji="1" lang="ja-JP" altLang="en-US" dirty="0"/>
              <a:t>万円（発行部数 約</a:t>
            </a:r>
            <a:r>
              <a:rPr kumimoji="1" lang="en-US" altLang="ja-JP" dirty="0"/>
              <a:t>11</a:t>
            </a:r>
            <a:r>
              <a:rPr kumimoji="1" lang="ja-JP" altLang="en-US" dirty="0"/>
              <a:t>万部）</a:t>
            </a:r>
          </a:p>
          <a:p>
            <a:r>
              <a:rPr kumimoji="1" lang="ja-JP" altLang="en-US" dirty="0"/>
              <a:t>・</a:t>
            </a:r>
            <a:r>
              <a:rPr kumimoji="1" lang="en-US" altLang="ja-JP" dirty="0" err="1"/>
              <a:t>ViVi</a:t>
            </a:r>
            <a:r>
              <a:rPr kumimoji="1" lang="ja-JP" altLang="en-US" dirty="0"/>
              <a:t>｜表紙</a:t>
            </a:r>
            <a:r>
              <a:rPr kumimoji="1" lang="en-US" altLang="ja-JP" dirty="0"/>
              <a:t>2</a:t>
            </a:r>
            <a:r>
              <a:rPr kumimoji="1" lang="ja-JP" altLang="en-US" dirty="0"/>
              <a:t>見開き　：</a:t>
            </a:r>
            <a:r>
              <a:rPr kumimoji="1" lang="en-US" altLang="ja-JP" dirty="0"/>
              <a:t>400</a:t>
            </a:r>
            <a:r>
              <a:rPr kumimoji="1" lang="ja-JP" altLang="en-US" dirty="0"/>
              <a:t>万円（発行部数 約</a:t>
            </a:r>
            <a:r>
              <a:rPr kumimoji="1" lang="en-US" altLang="ja-JP" dirty="0"/>
              <a:t>20</a:t>
            </a:r>
            <a:r>
              <a:rPr kumimoji="1" lang="ja-JP" altLang="en-US" dirty="0"/>
              <a:t>万部）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913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プラトン</a:t>
            </a:r>
            <a:endParaRPr kumimoji="1" lang="en-US" altLang="ja-JP" dirty="0"/>
          </a:p>
          <a:p>
            <a:r>
              <a:rPr kumimoji="1" lang="ja-JP" altLang="en-US" dirty="0"/>
              <a:t>紀元前</a:t>
            </a:r>
            <a:r>
              <a:rPr kumimoji="1" lang="en-US" altLang="ja-JP" dirty="0"/>
              <a:t>327-</a:t>
            </a:r>
            <a:r>
              <a:rPr kumimoji="1" lang="ja-JP" altLang="en-US" dirty="0"/>
              <a:t>紀元前</a:t>
            </a:r>
            <a:r>
              <a:rPr kumimoji="1" lang="en-US" altLang="ja-JP" dirty="0"/>
              <a:t>347</a:t>
            </a:r>
          </a:p>
          <a:p>
            <a:r>
              <a:rPr kumimoji="1" lang="ja-JP" altLang="en-US" dirty="0"/>
              <a:t>イデアとか唱えた人。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ソクラテス（無知の知、の人。）</a:t>
            </a:r>
            <a:endParaRPr kumimoji="1" lang="en-US" altLang="ja-JP" dirty="0"/>
          </a:p>
          <a:p>
            <a:r>
              <a:rPr kumimoji="1" lang="ja-JP" altLang="en-US" dirty="0"/>
              <a:t>↓弟子</a:t>
            </a:r>
            <a:endParaRPr kumimoji="1" lang="en-US" altLang="ja-JP" dirty="0"/>
          </a:p>
          <a:p>
            <a:r>
              <a:rPr kumimoji="1" lang="ja-JP" altLang="en-US" dirty="0"/>
              <a:t>プラトン</a:t>
            </a:r>
            <a:endParaRPr kumimoji="1" lang="en-US" altLang="ja-JP" dirty="0"/>
          </a:p>
          <a:p>
            <a:r>
              <a:rPr kumimoji="1" lang="ja-JP" altLang="en-US" dirty="0"/>
              <a:t>↓弟子</a:t>
            </a:r>
            <a:endParaRPr kumimoji="1" lang="en-US" altLang="ja-JP" dirty="0"/>
          </a:p>
          <a:p>
            <a:r>
              <a:rPr kumimoji="1" lang="ja-JP" altLang="en-US" dirty="0"/>
              <a:t>アリストテレス（フィロソフィアの人、古代で一番有名な哲学者らしい）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757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でもそれってどうなの？と思わなくもない</a:t>
            </a:r>
            <a:endParaRPr kumimoji="1" lang="en-US" altLang="ja-JP" dirty="0"/>
          </a:p>
          <a:p>
            <a:r>
              <a:rPr kumimoji="1" lang="ja-JP" altLang="en-US" dirty="0"/>
              <a:t>とりあえず学んでおいて損はないとは思うので、皆様は愚直にトレースしよう</a:t>
            </a:r>
            <a:endParaRPr kumimoji="1" lang="en-US" altLang="ja-JP" dirty="0"/>
          </a:p>
          <a:p>
            <a:r>
              <a:rPr kumimoji="1" lang="ja-JP" altLang="en-US" dirty="0"/>
              <a:t>あとから振り返って有用かどうか判断する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109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これ毎回言ってる気がするけど、重要なので何回も言っちゃう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80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6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アカデミックプレゼンテーション</a:t>
            </a:r>
            <a:endParaRPr kumimoji="1" lang="en-US" altLang="ja-JP" dirty="0"/>
          </a:p>
          <a:p>
            <a:r>
              <a:rPr kumimoji="1" lang="ja-JP" altLang="en-US" dirty="0"/>
              <a:t>広告の価値について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今大学に来るまでに見た広告の数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7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これ毎回言ってる気がするけど、重要なので何回も言っちゃう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108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スタバの珈琲利益率が</a:t>
            </a:r>
            <a:r>
              <a:rPr kumimoji="1" lang="en-US" altLang="ja-JP" dirty="0"/>
              <a:t>13</a:t>
            </a:r>
            <a:r>
              <a:rPr kumimoji="1" lang="ja-JP" altLang="en-US" dirty="0"/>
              <a:t>％らしい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192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109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フォーラムビジョン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255.6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/30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日（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×30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=1800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回）</a:t>
            </a:r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回当たり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1420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5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東急ハチ公・南館のビックシート広告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週間（別途製作費が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?720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26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・山手線｜中吊りポスター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週間</a:t>
            </a:r>
            <a:br>
              <a:rPr lang="ja-JP" altLang="en-US" dirty="0"/>
            </a:b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・山手線｜車体広告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週間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両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編成</a:t>
            </a:r>
            <a:br>
              <a:rPr lang="ja-JP" altLang="en-US" dirty="0"/>
            </a:b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・山手線など複数路線｜トレインチャンネル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470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/15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週間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021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FM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東京｜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秒スポット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本分　：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kumimoji="1"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7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lang="en-US" altLang="ja-JP" dirty="0"/>
              <a:t>1</a:t>
            </a:r>
            <a:r>
              <a:rPr kumimoji="1" lang="ja-JP" altLang="en-US" dirty="0"/>
              <a:t>回：</a:t>
            </a:r>
            <a:r>
              <a:rPr lang="en-US" altLang="ja-JP" dirty="0"/>
              <a:t>PowerPoint</a:t>
            </a:r>
            <a:r>
              <a:rPr kumimoji="1" lang="en-US" altLang="ja-JP" dirty="0"/>
              <a:t> (2/3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46B7FD0-615B-4672-8091-35CB272C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BCB5B4-4DE7-489D-B754-D38BE0D5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45C9BC-B35E-46F9-85FF-C1B58958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CBF001-88D5-4F27-89B2-0C777EFA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BC8BB67-E876-4CF2-B62D-0ADB9005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オーロラビジョン</a:t>
            </a:r>
          </a:p>
        </p:txBody>
      </p:sp>
      <p:pic>
        <p:nvPicPr>
          <p:cNvPr id="2050" name="Picture 2" descr="10ãªã¼ã­ã©">
            <a:extLst>
              <a:ext uri="{FF2B5EF4-FFF2-40B4-BE49-F238E27FC236}">
                <a16:creationId xmlns:a16="http://schemas.microsoft.com/office/drawing/2014/main" id="{34AEB877-DF00-4B81-9985-8806F6A83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34" y="1798667"/>
            <a:ext cx="7226332" cy="254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DB7B8F-BA28-4268-85D8-E3D1DBC2F07D}"/>
              </a:ext>
            </a:extLst>
          </p:cNvPr>
          <p:cNvSpPr/>
          <p:nvPr/>
        </p:nvSpPr>
        <p:spPr>
          <a:xfrm>
            <a:off x="1791198" y="5231594"/>
            <a:ext cx="5550845" cy="100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1</a:t>
            </a:r>
            <a:r>
              <a:rPr kumimoji="1" lang="ja-JP" altLang="en-US" sz="2800" dirty="0"/>
              <a:t>回</a:t>
            </a:r>
            <a:r>
              <a:rPr kumimoji="1" lang="en-US" altLang="ja-JP" sz="2800" dirty="0"/>
              <a:t>1420</a:t>
            </a:r>
            <a:r>
              <a:rPr kumimoji="1" lang="ja-JP" altLang="en-US" sz="2800" dirty="0"/>
              <a:t>円、一日</a:t>
            </a:r>
            <a:r>
              <a:rPr kumimoji="1" lang="en-US" altLang="ja-JP" sz="2800" dirty="0"/>
              <a:t>8</a:t>
            </a:r>
            <a:r>
              <a:rPr kumimoji="1" lang="ja-JP" altLang="en-US" sz="2800" dirty="0"/>
              <a:t>万</a:t>
            </a:r>
            <a:r>
              <a:rPr kumimoji="1" lang="en-US" altLang="ja-JP" sz="2800" dirty="0"/>
              <a:t>5</a:t>
            </a:r>
            <a:r>
              <a:rPr kumimoji="1" lang="ja-JP" altLang="en-US" sz="2800" dirty="0"/>
              <a:t>千円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75965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8FA555-592B-4754-A894-BBB50357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0C5C18-96CF-4098-8F07-CA12BC22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66DEB2-6D6E-4804-B089-D22A9668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3582641-2B23-4609-A447-4ACD131C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シート、看板広告</a:t>
            </a:r>
            <a:endParaRPr kumimoji="1" lang="ja-JP" altLang="en-US" dirty="0"/>
          </a:p>
        </p:txBody>
      </p:sp>
      <p:pic>
        <p:nvPicPr>
          <p:cNvPr id="3074" name="Picture 2" descr="11ããå¬">
            <a:extLst>
              <a:ext uri="{FF2B5EF4-FFF2-40B4-BE49-F238E27FC236}">
                <a16:creationId xmlns:a16="http://schemas.microsoft.com/office/drawing/2014/main" id="{DFC0BF9A-E83F-4AA2-91CB-E8C8D257DA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96" y="1765367"/>
            <a:ext cx="54292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999510-3293-45BC-BE1D-C85F225C2ED4}"/>
              </a:ext>
            </a:extLst>
          </p:cNvPr>
          <p:cNvSpPr/>
          <p:nvPr/>
        </p:nvSpPr>
        <p:spPr>
          <a:xfrm>
            <a:off x="503124" y="5231594"/>
            <a:ext cx="8126993" cy="100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1500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/2</a:t>
            </a:r>
            <a:r>
              <a:rPr kumimoji="1" lang="ja-JP" altLang="en-US" sz="2800" dirty="0"/>
              <a:t>週間、製作費</a:t>
            </a:r>
            <a:r>
              <a:rPr kumimoji="1" lang="en-US" altLang="ja-JP" sz="2800" dirty="0"/>
              <a:t>500</a:t>
            </a:r>
            <a:r>
              <a:rPr kumimoji="1" lang="ja-JP" altLang="en-US" sz="2800" dirty="0"/>
              <a:t>万円～</a:t>
            </a:r>
            <a:r>
              <a:rPr kumimoji="1" lang="en-US" altLang="ja-JP" sz="2800" dirty="0"/>
              <a:t>750</a:t>
            </a:r>
            <a:r>
              <a:rPr kumimoji="1" lang="ja-JP" altLang="en-US" sz="2800" dirty="0"/>
              <a:t>万円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5974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EFA143-4A0B-4233-9148-5EEFA63D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3ACA0B-A395-428C-94D0-94A03B82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9757A90-9F05-40E1-BCE9-3EE431C6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0D952AC-C223-4EAC-B477-06A7B2B4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電車広告</a:t>
            </a:r>
          </a:p>
        </p:txBody>
      </p:sp>
      <p:pic>
        <p:nvPicPr>
          <p:cNvPr id="4098" name="Picture 2" descr="05é»è»">
            <a:extLst>
              <a:ext uri="{FF2B5EF4-FFF2-40B4-BE49-F238E27FC236}">
                <a16:creationId xmlns:a16="http://schemas.microsoft.com/office/drawing/2014/main" id="{689594CA-B5A6-404F-A370-8F333E9B68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96" y="1935176"/>
            <a:ext cx="542925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E474D1-5351-422F-BA1A-A9F7E4BA35A7}"/>
              </a:ext>
            </a:extLst>
          </p:cNvPr>
          <p:cNvSpPr/>
          <p:nvPr/>
        </p:nvSpPr>
        <p:spPr>
          <a:xfrm>
            <a:off x="503124" y="4671892"/>
            <a:ext cx="8126993" cy="15671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中</a:t>
            </a:r>
            <a:r>
              <a:rPr kumimoji="1" lang="ja-JP" altLang="en-US" sz="2800" dirty="0" err="1"/>
              <a:t>づり</a:t>
            </a:r>
            <a:r>
              <a:rPr kumimoji="1" lang="ja-JP" altLang="en-US" sz="2800" dirty="0"/>
              <a:t>広告</a:t>
            </a:r>
            <a:r>
              <a:rPr kumimoji="1" lang="en-US" altLang="ja-JP" sz="2800" dirty="0"/>
              <a:t>310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/2</a:t>
            </a:r>
            <a:r>
              <a:rPr kumimoji="1" lang="ja-JP" altLang="en-US" sz="2800" dirty="0"/>
              <a:t>週間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車体広告</a:t>
            </a:r>
            <a:r>
              <a:rPr kumimoji="1" lang="en-US" altLang="ja-JP" sz="2800" dirty="0"/>
              <a:t>600</a:t>
            </a:r>
            <a:r>
              <a:rPr kumimoji="1" lang="ja-JP" altLang="en-US" sz="2800" dirty="0"/>
              <a:t>万</a:t>
            </a:r>
            <a:r>
              <a:rPr kumimoji="1" lang="en-US" altLang="ja-JP" sz="2800" dirty="0"/>
              <a:t>/2</a:t>
            </a:r>
            <a:r>
              <a:rPr kumimoji="1" lang="ja-JP" altLang="en-US" sz="2800" dirty="0"/>
              <a:t>週間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トレインチャンネル</a:t>
            </a:r>
            <a:r>
              <a:rPr kumimoji="1" lang="en-US" altLang="ja-JP" sz="2800" dirty="0"/>
              <a:t>470</a:t>
            </a:r>
            <a:r>
              <a:rPr kumimoji="1" lang="ja-JP" altLang="en-US" sz="2800" dirty="0"/>
              <a:t>万</a:t>
            </a:r>
            <a:r>
              <a:rPr kumimoji="1" lang="en-US" altLang="ja-JP" sz="2800" dirty="0"/>
              <a:t>/15</a:t>
            </a:r>
            <a:r>
              <a:rPr kumimoji="1" lang="ja-JP" altLang="en-US" sz="2800" dirty="0"/>
              <a:t>秒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週間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989069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048117-FCBC-4414-9070-9FDCECDE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D6540C-B0A1-4AAE-ADCC-9189FF23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B079FE-977D-48DA-988E-E999A443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E796D5E-73DF-4C9C-936E-F7BE93C2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テレビ</a:t>
            </a:r>
            <a:r>
              <a:rPr kumimoji="1" lang="en-US" altLang="ja-JP" dirty="0"/>
              <a:t>/</a:t>
            </a:r>
            <a:r>
              <a:rPr kumimoji="1" lang="ja-JP" altLang="en-US" dirty="0"/>
              <a:t>ラジオ</a:t>
            </a:r>
          </a:p>
        </p:txBody>
      </p:sp>
      <p:pic>
        <p:nvPicPr>
          <p:cNvPr id="2050" name="Picture 2" descr="ããã¬ããã®ç»åæ¤ç´¢çµæ">
            <a:extLst>
              <a:ext uri="{FF2B5EF4-FFF2-40B4-BE49-F238E27FC236}">
                <a16:creationId xmlns:a16="http://schemas.microsoft.com/office/drawing/2014/main" id="{FE1DEBAF-50D2-49FB-A1C0-340308E8CD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0" y="1627633"/>
            <a:ext cx="3884895" cy="268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ãã©ã¸ãªãã®ç»åæ¤ç´¢çµæ">
            <a:extLst>
              <a:ext uri="{FF2B5EF4-FFF2-40B4-BE49-F238E27FC236}">
                <a16:creationId xmlns:a16="http://schemas.microsoft.com/office/drawing/2014/main" id="{AC752B9E-AA0E-40BD-B4DD-1C835F39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020" y="2054147"/>
            <a:ext cx="2003073" cy="200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C0D00A-446F-4F45-ADF1-905A62CBDC71}"/>
              </a:ext>
            </a:extLst>
          </p:cNvPr>
          <p:cNvSpPr/>
          <p:nvPr/>
        </p:nvSpPr>
        <p:spPr>
          <a:xfrm>
            <a:off x="1208359" y="4717997"/>
            <a:ext cx="6716523" cy="15210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ラジオ：</a:t>
            </a:r>
            <a:r>
              <a:rPr kumimoji="1" lang="en-US" altLang="ja-JP" sz="2800" dirty="0"/>
              <a:t>7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/20</a:t>
            </a:r>
            <a:r>
              <a:rPr kumimoji="1" lang="ja-JP" altLang="en-US" sz="2800" dirty="0"/>
              <a:t>秒スポット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本分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テレビ：</a:t>
            </a:r>
            <a:r>
              <a:rPr kumimoji="1" lang="en-US" altLang="ja-JP" sz="2800" dirty="0"/>
              <a:t>20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/15</a:t>
            </a:r>
            <a:r>
              <a:rPr kumimoji="1" lang="ja-JP" altLang="en-US" sz="2800" dirty="0"/>
              <a:t>秒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本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16845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EC2172-EEFB-484D-872F-6411FE42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C30A74-F1D6-49FD-A6FF-82287D1D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4C71B3-E8CA-4C62-A63C-1D175E99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0040EAE-D947-4654-8A59-CFC028B4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雑誌</a:t>
            </a:r>
            <a:r>
              <a:rPr kumimoji="1" lang="en-US" altLang="ja-JP" dirty="0"/>
              <a:t>/</a:t>
            </a:r>
            <a:r>
              <a:rPr lang="ja-JP" altLang="en-US" dirty="0"/>
              <a:t>新聞</a:t>
            </a:r>
            <a:r>
              <a:rPr kumimoji="1" lang="en-US" altLang="ja-JP" dirty="0"/>
              <a:t>/</a:t>
            </a:r>
            <a:r>
              <a:rPr kumimoji="1" lang="ja-JP" altLang="en-US" dirty="0"/>
              <a:t>折り込みチラシ</a:t>
            </a:r>
          </a:p>
        </p:txBody>
      </p:sp>
      <p:pic>
        <p:nvPicPr>
          <p:cNvPr id="1026" name="Picture 2" descr="04éèª">
            <a:extLst>
              <a:ext uri="{FF2B5EF4-FFF2-40B4-BE49-F238E27FC236}">
                <a16:creationId xmlns:a16="http://schemas.microsoft.com/office/drawing/2014/main" id="{B6B8A756-88C3-429A-80AE-F952262B4A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96" y="1934416"/>
            <a:ext cx="54292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C0FCB1-5F48-45DF-8D45-B00B2E528153}"/>
              </a:ext>
            </a:extLst>
          </p:cNvPr>
          <p:cNvSpPr/>
          <p:nvPr/>
        </p:nvSpPr>
        <p:spPr>
          <a:xfrm>
            <a:off x="1208359" y="4925466"/>
            <a:ext cx="6716523" cy="13135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雑誌：</a:t>
            </a:r>
            <a:r>
              <a:rPr kumimoji="1" lang="en-US" altLang="ja-JP" sz="2800" dirty="0"/>
              <a:t>450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</a:t>
            </a:r>
            <a:r>
              <a:rPr kumimoji="1" lang="ja-JP" altLang="en-US" sz="2800" dirty="0"/>
              <a:t>見開き、</a:t>
            </a:r>
            <a:r>
              <a:rPr kumimoji="1" lang="en-US" altLang="ja-JP" sz="2800" dirty="0"/>
              <a:t>20</a:t>
            </a:r>
            <a:r>
              <a:rPr kumimoji="1" lang="ja-JP" altLang="en-US" sz="2800" dirty="0"/>
              <a:t>万部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新聞：</a:t>
            </a:r>
            <a:r>
              <a:rPr kumimoji="1" lang="en-US" altLang="ja-JP" sz="2800" dirty="0"/>
              <a:t>2040</a:t>
            </a:r>
            <a:r>
              <a:rPr kumimoji="1" lang="ja-JP" altLang="en-US" sz="2800" dirty="0"/>
              <a:t>万円</a:t>
            </a:r>
            <a:r>
              <a:rPr kumimoji="1" lang="en-US" altLang="ja-JP" sz="2800" dirty="0"/>
              <a:t>/15</a:t>
            </a:r>
            <a:r>
              <a:rPr kumimoji="1" lang="ja-JP" altLang="en-US" sz="2800" dirty="0"/>
              <a:t>段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チラシ：</a:t>
            </a:r>
            <a:r>
              <a:rPr kumimoji="1" lang="en-US" altLang="ja-JP" sz="2800" dirty="0"/>
              <a:t>20</a:t>
            </a:r>
            <a:r>
              <a:rPr kumimoji="1" lang="ja-JP" altLang="en-US" sz="2800" dirty="0"/>
              <a:t>万</a:t>
            </a:r>
            <a:r>
              <a:rPr kumimoji="1" lang="en-US" altLang="ja-JP" sz="2800" dirty="0"/>
              <a:t>/70'000</a:t>
            </a:r>
            <a:r>
              <a:rPr kumimoji="1" lang="ja-JP" altLang="en-US" sz="2800" dirty="0"/>
              <a:t>枚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38789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D299020A-5D04-4447-B3C8-9B6AA9B4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学術発表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67B5549-C61A-4D1E-9E0D-1ED3CCD10A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D8EAB8-7437-4E99-AF4D-F0F0776B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0C1F1D-716F-489D-A7EA-B6BAD7ED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DDF408-843C-4F47-A055-CB8FAA9F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9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4D7A90A-A633-4E03-AA9D-C4D7ED3D6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Academy</a:t>
            </a:r>
          </a:p>
          <a:p>
            <a:pPr lvl="1"/>
            <a:r>
              <a:rPr kumimoji="1" lang="ja-JP" altLang="en-US" dirty="0"/>
              <a:t>プラトンがアテネに開いた</a:t>
            </a:r>
            <a:r>
              <a:rPr lang="el-GR" altLang="ja-JP" dirty="0"/>
              <a:t>Ἀκαδημ</a:t>
            </a:r>
            <a:r>
              <a:rPr lang="en-US" altLang="ja-JP" dirty="0"/>
              <a:t>(</a:t>
            </a:r>
            <a:r>
              <a:rPr lang="ja-JP" altLang="en-US" dirty="0"/>
              <a:t>ｱｶﾃﾞﾒｲｱｰ</a:t>
            </a:r>
            <a:r>
              <a:rPr lang="en-US" altLang="ja-JP" dirty="0"/>
              <a:t>)</a:t>
            </a:r>
            <a:r>
              <a:rPr lang="ja-JP" altLang="en-US" dirty="0"/>
              <a:t>が由来</a:t>
            </a:r>
            <a:endParaRPr lang="en-US" altLang="ja-JP" dirty="0"/>
          </a:p>
          <a:p>
            <a:pPr lvl="1"/>
            <a:r>
              <a:rPr lang="ja-JP" altLang="en-US" dirty="0"/>
              <a:t>ルネサンス期以降：</a:t>
            </a:r>
            <a:r>
              <a:rPr kumimoji="1" lang="ja-JP" altLang="en-US" dirty="0"/>
              <a:t>学術団体、学会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現代：大学など教育機構全般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学術的な（</a:t>
            </a:r>
            <a:r>
              <a:rPr lang="en-US" altLang="ja-JP" dirty="0"/>
              <a:t>Academic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正統な理論にのっとった</a:t>
            </a:r>
            <a:r>
              <a:rPr lang="ja-JP" altLang="en-US" sz="1600" dirty="0"/>
              <a:t>（しばしば古臭いともとられる）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A00CAC-11B7-4925-9AA6-99ACCB2F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620DEDC-ABE8-4954-916A-13FB927E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7CDDDC-FD3F-435D-B7CE-4C5BDCFD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9450BA7-B776-4B13-A944-DE454E0F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学術？</a:t>
            </a:r>
          </a:p>
        </p:txBody>
      </p:sp>
    </p:spTree>
    <p:extLst>
      <p:ext uri="{BB962C8B-B14F-4D97-AF65-F5344CB8AC3E}">
        <p14:creationId xmlns:p14="http://schemas.microsoft.com/office/powerpoint/2010/main" val="116525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21DEA07-16AA-40CE-BA50-3F79F3E8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05282"/>
            <a:ext cx="7745505" cy="2820880"/>
          </a:xfrm>
        </p:spPr>
        <p:txBody>
          <a:bodyPr/>
          <a:lstStyle/>
          <a:p>
            <a:r>
              <a:rPr kumimoji="1" lang="ja-JP" altLang="en-US" dirty="0"/>
              <a:t>とりあえずわかり易いとされる構成をまねる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順番は序論</a:t>
            </a:r>
            <a:r>
              <a:rPr lang="ja-JP" altLang="en-US" dirty="0"/>
              <a:t>、</a:t>
            </a:r>
            <a:r>
              <a:rPr kumimoji="1" lang="ja-JP" altLang="en-US" dirty="0"/>
              <a:t>本論</a:t>
            </a:r>
            <a:r>
              <a:rPr lang="ja-JP" altLang="en-US" dirty="0"/>
              <a:t>、</a:t>
            </a:r>
            <a:r>
              <a:rPr kumimoji="1" lang="ja-JP" altLang="en-US" dirty="0"/>
              <a:t>結論</a:t>
            </a:r>
            <a:endParaRPr kumimoji="1" lang="en-US" altLang="ja-JP" dirty="0"/>
          </a:p>
          <a:p>
            <a:pPr lvl="1"/>
            <a:r>
              <a:rPr lang="ja-JP" altLang="en-US" dirty="0"/>
              <a:t>先に主張、後で根拠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483872-F51F-4C7B-B578-3D54DBAD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054730-5E8B-436A-8E55-BB4802E4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B53FD7-43AD-4057-B0D7-03787994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17C9454-3270-4714-BBD2-98D0D40F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学問の発表における正統？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8B1271-9250-4A19-BD09-A2D96F7C2927}"/>
              </a:ext>
            </a:extLst>
          </p:cNvPr>
          <p:cNvSpPr/>
          <p:nvPr/>
        </p:nvSpPr>
        <p:spPr>
          <a:xfrm>
            <a:off x="1453842" y="1798667"/>
            <a:ext cx="6225558" cy="100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先人の作った法則を流用しよう</a:t>
            </a:r>
          </a:p>
        </p:txBody>
      </p:sp>
    </p:spTree>
    <p:extLst>
      <p:ext uri="{BB962C8B-B14F-4D97-AF65-F5344CB8AC3E}">
        <p14:creationId xmlns:p14="http://schemas.microsoft.com/office/powerpoint/2010/main" val="4128996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9E99529-1BC2-45E2-9997-1AA4DE0E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625232"/>
            <a:ext cx="7745505" cy="250093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昔</a:t>
            </a:r>
            <a:endParaRPr kumimoji="1" lang="en-US" altLang="ja-JP" dirty="0"/>
          </a:p>
          <a:p>
            <a:pPr lvl="1"/>
            <a:r>
              <a:rPr lang="ja-JP" altLang="en-US" dirty="0"/>
              <a:t>論文に</a:t>
            </a:r>
            <a:r>
              <a:rPr lang="en-US" altLang="ja-JP" dirty="0"/>
              <a:t>I</a:t>
            </a:r>
            <a:r>
              <a:rPr lang="ja-JP" altLang="en-US" dirty="0"/>
              <a:t>や</a:t>
            </a:r>
            <a:r>
              <a:rPr lang="en-US" altLang="ja-JP" dirty="0"/>
              <a:t>We</a:t>
            </a:r>
            <a:r>
              <a:rPr lang="ja-JP" altLang="en-US" dirty="0"/>
              <a:t>は使わない</a:t>
            </a:r>
            <a:endParaRPr lang="en-US" altLang="ja-JP" dirty="0"/>
          </a:p>
          <a:p>
            <a:pPr lvl="1"/>
            <a:r>
              <a:rPr lang="ja-JP" altLang="en-US" dirty="0"/>
              <a:t>図のタイトルは簡素で短く</a:t>
            </a:r>
          </a:p>
          <a:p>
            <a:endParaRPr lang="en-US" altLang="ja-JP" dirty="0"/>
          </a:p>
          <a:p>
            <a:r>
              <a:rPr kumimoji="1" lang="ja-JP" altLang="en-US" dirty="0"/>
              <a:t>今</a:t>
            </a:r>
          </a:p>
          <a:p>
            <a:pPr lvl="1"/>
            <a:r>
              <a:rPr lang="ja-JP" altLang="en-US" dirty="0"/>
              <a:t>わかり易ければ</a:t>
            </a:r>
            <a:r>
              <a:rPr lang="en-US" altLang="ja-JP" dirty="0"/>
              <a:t>OK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39285B-2253-447B-AA4D-2EDD85C5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81FF68-4E06-4060-BE6F-26BA2DCB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AA3BC4-9719-40C5-8218-E74E13C5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966E206-277E-4493-BABB-8E7120C0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現代における学術発表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A1926D-AA05-4EFB-BC6E-4389DEC62DD5}"/>
              </a:ext>
            </a:extLst>
          </p:cNvPr>
          <p:cNvSpPr/>
          <p:nvPr/>
        </p:nvSpPr>
        <p:spPr>
          <a:xfrm>
            <a:off x="1142564" y="1692884"/>
            <a:ext cx="6848114" cy="12190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わかり易ければ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形式通りでなくても許容されうる</a:t>
            </a:r>
          </a:p>
        </p:txBody>
      </p:sp>
    </p:spTree>
    <p:extLst>
      <p:ext uri="{BB962C8B-B14F-4D97-AF65-F5344CB8AC3E}">
        <p14:creationId xmlns:p14="http://schemas.microsoft.com/office/powerpoint/2010/main" val="302667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1981598-712A-43E3-B825-756FD3972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成果を事実を「正確に、誤解なく」伝える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制限</a:t>
            </a:r>
            <a:endParaRPr lang="en-US" altLang="ja-JP" dirty="0"/>
          </a:p>
          <a:p>
            <a:pPr lvl="1"/>
            <a:r>
              <a:rPr lang="ja-JP" altLang="en-US" dirty="0"/>
              <a:t>限られた時間</a:t>
            </a:r>
            <a:endParaRPr lang="en-US" altLang="ja-JP" dirty="0"/>
          </a:p>
          <a:p>
            <a:pPr lvl="1"/>
            <a:r>
              <a:rPr lang="ja-JP" altLang="en-US" dirty="0"/>
              <a:t>限られた資料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手法</a:t>
            </a:r>
            <a:endParaRPr lang="en-US" altLang="ja-JP" dirty="0"/>
          </a:p>
          <a:p>
            <a:pPr lvl="1"/>
            <a:r>
              <a:rPr lang="en-US" altLang="ja-JP" dirty="0"/>
              <a:t>PPT</a:t>
            </a:r>
            <a:r>
              <a:rPr lang="ja-JP" altLang="en-US" dirty="0" err="1"/>
              <a:t>、</a:t>
            </a:r>
            <a:r>
              <a:rPr lang="ja-JP" altLang="en-US" dirty="0"/>
              <a:t>配布資料、デモ、</a:t>
            </a:r>
            <a:r>
              <a:rPr lang="en-US" altLang="ja-JP" dirty="0" err="1"/>
              <a:t>etc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439CF1-9CF9-4A38-BCF2-F9D87FB8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C23798-5955-4913-8A2F-2F3756F8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3A80AB-1300-41D9-880E-5994E1E4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2681FCC-7CF3-471A-865E-A56824A6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学術発表に求められるもの</a:t>
            </a:r>
          </a:p>
        </p:txBody>
      </p:sp>
    </p:spTree>
    <p:extLst>
      <p:ext uri="{BB962C8B-B14F-4D97-AF65-F5344CB8AC3E}">
        <p14:creationId xmlns:p14="http://schemas.microsoft.com/office/powerpoint/2010/main" val="203558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前回の復習</a:t>
            </a:r>
            <a:endParaRPr lang="en-US" altLang="ja-JP" dirty="0"/>
          </a:p>
          <a:p>
            <a:r>
              <a:rPr lang="ja-JP" altLang="en-US" dirty="0"/>
              <a:t>広告の価値</a:t>
            </a:r>
            <a:endParaRPr lang="en-US" altLang="ja-JP" dirty="0"/>
          </a:p>
          <a:p>
            <a:r>
              <a:rPr lang="ja-JP" altLang="en-US" dirty="0"/>
              <a:t>学術発表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0447619-BC0F-487F-92CF-586821F2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概要を書く</a:t>
            </a:r>
            <a:endParaRPr kumimoji="1" lang="en-US" altLang="ja-JP" dirty="0"/>
          </a:p>
          <a:p>
            <a:pPr lvl="1"/>
            <a:r>
              <a:rPr lang="en-US" altLang="ja-JP" dirty="0"/>
              <a:t>200</a:t>
            </a:r>
            <a:r>
              <a:rPr lang="ja-JP" altLang="en-US" dirty="0"/>
              <a:t>字程度で趣旨をまとめる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ストーリーラインを考える</a:t>
            </a:r>
            <a:endParaRPr kumimoji="1" lang="en-US" altLang="ja-JP" dirty="0"/>
          </a:p>
          <a:p>
            <a:pPr lvl="1"/>
            <a:r>
              <a:rPr lang="ja-JP" altLang="en-US" dirty="0"/>
              <a:t>論理的な説明の流れを考える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章立て</a:t>
            </a:r>
            <a:endParaRPr lang="en-US" altLang="ja-JP" dirty="0"/>
          </a:p>
          <a:p>
            <a:pPr lvl="1"/>
            <a:r>
              <a:rPr lang="ja-JP" altLang="en-US" dirty="0"/>
              <a:t>ストーリーラインを大分類、小分類と分ける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資料作成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A6C173-27D2-43B2-8171-2E730C03A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F8CCB9-AA67-46F0-84E4-F536D2DD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DA05F0-7F5F-4B4C-B230-2726180F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6F873B2-8BDF-4977-8A34-8D5724FA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具体的な執筆手順</a:t>
            </a:r>
          </a:p>
        </p:txBody>
      </p:sp>
    </p:spTree>
    <p:extLst>
      <p:ext uri="{BB962C8B-B14F-4D97-AF65-F5344CB8AC3E}">
        <p14:creationId xmlns:p14="http://schemas.microsoft.com/office/powerpoint/2010/main" val="2565002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8EC2F521-4083-4E20-8D74-E547A4E15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267" y="1630161"/>
            <a:ext cx="7997465" cy="4664479"/>
          </a:xfrm>
          <a:prstGeom prst="rect">
            <a:avLst/>
          </a:prstGeo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5079E3-1898-44CA-A18D-878F0D62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1CD3CE-E8EA-4C1A-8695-F546591C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200EAD-3E9E-4E57-8F61-E1AFD5EF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6B51587-051E-4D70-961A-9B27B465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投入時間 </a:t>
            </a:r>
            <a:r>
              <a:rPr kumimoji="1" lang="en-US" altLang="ja-JP" dirty="0"/>
              <a:t>vs </a:t>
            </a:r>
            <a:r>
              <a:rPr kumimoji="1" lang="ja-JP" altLang="en-US" dirty="0"/>
              <a:t>発表校正</a:t>
            </a:r>
          </a:p>
        </p:txBody>
      </p:sp>
    </p:spTree>
    <p:extLst>
      <p:ext uri="{BB962C8B-B14F-4D97-AF65-F5344CB8AC3E}">
        <p14:creationId xmlns:p14="http://schemas.microsoft.com/office/powerpoint/2010/main" val="3729145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4FFCD55-71C2-4FE8-AA2E-F0CA2581A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1. </a:t>
            </a:r>
            <a:r>
              <a:rPr lang="ja-JP" altLang="en-US" dirty="0"/>
              <a:t>秤と粉を用意します</a:t>
            </a:r>
          </a:p>
          <a:p>
            <a:pPr marL="0" indent="0">
              <a:buNone/>
            </a:pPr>
            <a:r>
              <a:rPr lang="en-US" altLang="ja-JP" dirty="0"/>
              <a:t>2. </a:t>
            </a:r>
            <a:r>
              <a:rPr lang="ja-JP" altLang="en-US" dirty="0"/>
              <a:t>粉を</a:t>
            </a:r>
            <a:r>
              <a:rPr lang="en-US" altLang="ja-JP" dirty="0"/>
              <a:t>200</a:t>
            </a:r>
            <a:r>
              <a:rPr lang="ja-JP" altLang="en-US" dirty="0"/>
              <a:t>グラム測り、水を加えて練ります</a:t>
            </a:r>
          </a:p>
          <a:p>
            <a:pPr marL="0" indent="0">
              <a:buNone/>
            </a:pPr>
            <a:r>
              <a:rPr lang="en-US" altLang="ja-JP" dirty="0"/>
              <a:t>3. </a:t>
            </a:r>
            <a:r>
              <a:rPr lang="ja-JP" altLang="en-US" dirty="0"/>
              <a:t>ホイップクリームをつくる準備をしておきます</a:t>
            </a:r>
          </a:p>
          <a:p>
            <a:pPr marL="0" indent="0">
              <a:buNone/>
            </a:pPr>
            <a:r>
              <a:rPr lang="en-US" altLang="ja-JP" dirty="0"/>
              <a:t>4. </a:t>
            </a:r>
            <a:r>
              <a:rPr lang="ja-JP" altLang="en-US" dirty="0"/>
              <a:t>生クリームと砂糖を用意します</a:t>
            </a:r>
          </a:p>
          <a:p>
            <a:pPr marL="0" indent="0">
              <a:buNone/>
            </a:pPr>
            <a:r>
              <a:rPr lang="en-US" altLang="ja-JP" dirty="0"/>
              <a:t>5. </a:t>
            </a:r>
            <a:r>
              <a:rPr lang="ja-JP" altLang="en-US" dirty="0"/>
              <a:t>練った粉をフライパンで焼きます</a:t>
            </a:r>
          </a:p>
          <a:p>
            <a:pPr marL="0" indent="0">
              <a:buNone/>
            </a:pPr>
            <a:r>
              <a:rPr lang="en-US" altLang="ja-JP" dirty="0"/>
              <a:t>6. </a:t>
            </a:r>
            <a:r>
              <a:rPr lang="ja-JP" altLang="en-US" dirty="0"/>
              <a:t>生クリームを泡立てます</a:t>
            </a:r>
          </a:p>
          <a:p>
            <a:pPr marL="0" indent="0">
              <a:buNone/>
            </a:pPr>
            <a:r>
              <a:rPr lang="en-US" altLang="ja-JP" dirty="0"/>
              <a:t>7. </a:t>
            </a:r>
            <a:r>
              <a:rPr lang="ja-JP" altLang="en-US" dirty="0"/>
              <a:t>焼いた生地に生クリームをのせます</a:t>
            </a:r>
          </a:p>
          <a:p>
            <a:pPr marL="0" indent="0">
              <a:buNone/>
            </a:pPr>
            <a:r>
              <a:rPr lang="en-US" altLang="ja-JP" dirty="0"/>
              <a:t>8. </a:t>
            </a:r>
            <a:r>
              <a:rPr lang="ja-JP" altLang="en-US" dirty="0"/>
              <a:t>チョコレートをふりかけて出来上がり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8D982C-0991-4639-8E45-FDF0E806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CA8E98-5D2A-4841-A5A4-87D51BA4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929B5D-AC29-4DCA-9803-ED92B460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18A7E1D-2760-4F18-B8DD-6E2CAA2A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悪い例：一直線</a:t>
            </a:r>
          </a:p>
        </p:txBody>
      </p:sp>
    </p:spTree>
    <p:extLst>
      <p:ext uri="{BB962C8B-B14F-4D97-AF65-F5344CB8AC3E}">
        <p14:creationId xmlns:p14="http://schemas.microsoft.com/office/powerpoint/2010/main" val="4048363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1FC29A4-DF4F-44A9-AE66-AEA02BE39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kumimoji="1" lang="ja-JP" altLang="en-US" dirty="0"/>
              <a:t>ホットケーキの作り方</a:t>
            </a:r>
            <a:endParaRPr kumimoji="1" lang="en-US" altLang="ja-JP" dirty="0"/>
          </a:p>
          <a:p>
            <a:pPr marL="411480" lvl="1" indent="0">
              <a:buNone/>
            </a:pPr>
            <a:r>
              <a:rPr lang="en-US" altLang="ja-JP" dirty="0">
                <a:solidFill>
                  <a:schemeClr val="accent5"/>
                </a:solidFill>
              </a:rPr>
              <a:t>0:</a:t>
            </a:r>
            <a:r>
              <a:rPr lang="en-US" altLang="ja-JP" dirty="0"/>
              <a:t> </a:t>
            </a:r>
            <a:r>
              <a:rPr lang="ja-JP" altLang="en-US" dirty="0"/>
              <a:t>材料</a:t>
            </a:r>
            <a:endParaRPr lang="en-US" altLang="ja-JP" dirty="0"/>
          </a:p>
          <a:p>
            <a:pPr lvl="2"/>
            <a:r>
              <a:rPr kumimoji="1" lang="ja-JP" altLang="en-US" dirty="0"/>
              <a:t>小麦粉</a:t>
            </a:r>
            <a:r>
              <a:rPr kumimoji="1" lang="en-US" altLang="ja-JP" dirty="0"/>
              <a:t>200</a:t>
            </a:r>
            <a:r>
              <a:rPr kumimoji="1" lang="ja-JP" altLang="en-US" dirty="0"/>
              <a:t>グラム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水</a:t>
            </a:r>
            <a:r>
              <a:rPr lang="en-US" altLang="ja-JP" dirty="0"/>
              <a:t>30cc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marL="411480" lvl="1" indent="0">
              <a:buNone/>
            </a:pPr>
            <a:r>
              <a:rPr lang="en-US" altLang="ja-JP" dirty="0">
                <a:solidFill>
                  <a:schemeClr val="accent5"/>
                </a:solidFill>
              </a:rPr>
              <a:t>1: </a:t>
            </a:r>
            <a:r>
              <a:rPr lang="ja-JP" altLang="en-US" dirty="0"/>
              <a:t>生地</a:t>
            </a:r>
            <a:endParaRPr lang="en-US" altLang="ja-JP" dirty="0"/>
          </a:p>
          <a:p>
            <a:pPr lvl="2"/>
            <a:r>
              <a:rPr lang="ja-JP" altLang="en-US" dirty="0"/>
              <a:t>粉を篩にかける</a:t>
            </a:r>
            <a:endParaRPr lang="en-US" altLang="ja-JP" dirty="0"/>
          </a:p>
          <a:p>
            <a:pPr lvl="2"/>
            <a:r>
              <a:rPr lang="ja-JP" altLang="en-US" dirty="0"/>
              <a:t>水とよく混ぜる</a:t>
            </a:r>
            <a:endParaRPr lang="en-US" altLang="ja-JP" dirty="0"/>
          </a:p>
          <a:p>
            <a:pPr marL="411480" lvl="1" indent="0">
              <a:buNone/>
            </a:pPr>
            <a:r>
              <a:rPr lang="en-US" altLang="ja-JP" dirty="0">
                <a:solidFill>
                  <a:schemeClr val="accent5"/>
                </a:solidFill>
              </a:rPr>
              <a:t>2: </a:t>
            </a:r>
            <a:r>
              <a:rPr kumimoji="1" lang="ja-JP" altLang="en-US" dirty="0"/>
              <a:t>焼く</a:t>
            </a:r>
            <a:endParaRPr kumimoji="1" lang="en-US" altLang="ja-JP" dirty="0"/>
          </a:p>
          <a:p>
            <a:pPr lvl="2"/>
            <a:r>
              <a:rPr lang="ja-JP" altLang="en-US" dirty="0"/>
              <a:t>フライパンで焼く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2"/>
            <a:r>
              <a:rPr lang="ja-JP" altLang="en-US" dirty="0"/>
              <a:t>生クリーム適量</a:t>
            </a:r>
            <a:endParaRPr lang="en-US" altLang="ja-JP" dirty="0"/>
          </a:p>
          <a:p>
            <a:pPr lvl="2"/>
            <a:r>
              <a:rPr lang="ja-JP" altLang="en-US" dirty="0"/>
              <a:t>チョコ適量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marL="411480" lvl="1" indent="0">
              <a:buNone/>
            </a:pPr>
            <a:r>
              <a:rPr lang="en-US" altLang="ja-JP" dirty="0">
                <a:solidFill>
                  <a:schemeClr val="accent5"/>
                </a:solidFill>
              </a:rPr>
              <a:t>3: </a:t>
            </a:r>
            <a:r>
              <a:rPr lang="ja-JP" altLang="en-US" dirty="0"/>
              <a:t>飾り付け</a:t>
            </a:r>
            <a:endParaRPr lang="en-US" altLang="ja-JP" dirty="0"/>
          </a:p>
          <a:p>
            <a:pPr lvl="2"/>
            <a:r>
              <a:rPr lang="ja-JP" altLang="en-US" dirty="0"/>
              <a:t>生</a:t>
            </a:r>
            <a:r>
              <a:rPr kumimoji="1" lang="ja-JP" altLang="en-US" dirty="0"/>
              <a:t>クリームを乗せる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チョコをかける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26C2B7-0EA9-4F14-AD59-AF16C2B6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F6BD71-C9AB-41CD-AD75-A0849F7F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78DED7-A122-4C4D-BE01-F40AD742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EC9E451-0FE5-48BA-9EEE-BB8B599E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良い例：構造化</a:t>
            </a:r>
          </a:p>
        </p:txBody>
      </p:sp>
    </p:spTree>
    <p:extLst>
      <p:ext uri="{BB962C8B-B14F-4D97-AF65-F5344CB8AC3E}">
        <p14:creationId xmlns:p14="http://schemas.microsoft.com/office/powerpoint/2010/main" val="116948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932E6AC-49C0-46B6-9496-BB5C61F9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概要：</a:t>
            </a:r>
            <a:r>
              <a:rPr kumimoji="1" lang="en-US" altLang="ja-JP" dirty="0"/>
              <a:t>PPT</a:t>
            </a:r>
            <a:r>
              <a:rPr kumimoji="1" lang="ja-JP" altLang="en-US" dirty="0"/>
              <a:t>を使って〇〇の作り方の説明資料を作る</a:t>
            </a:r>
            <a:br>
              <a:rPr kumimoji="1" lang="en-US" altLang="ja-JP" dirty="0"/>
            </a:br>
            <a:r>
              <a:rPr kumimoji="1" lang="en-US" altLang="ja-JP" dirty="0"/>
              <a:t>	</a:t>
            </a:r>
            <a:r>
              <a:rPr kumimoji="1" lang="ja-JP" altLang="en-US" dirty="0"/>
              <a:t>ただし内容は小学生向けとする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手順</a:t>
            </a:r>
            <a:endParaRPr kumimoji="1" lang="en-US" altLang="ja-JP" dirty="0"/>
          </a:p>
          <a:p>
            <a:pPr lvl="1"/>
            <a:r>
              <a:rPr lang="ja-JP" altLang="en-US" dirty="0"/>
              <a:t>白紙のスライド作成</a:t>
            </a:r>
            <a:endParaRPr lang="en-US" altLang="ja-JP" dirty="0"/>
          </a:p>
          <a:p>
            <a:pPr lvl="1"/>
            <a:r>
              <a:rPr lang="ja-JP" altLang="en-US" dirty="0"/>
              <a:t>企画</a:t>
            </a:r>
            <a:endParaRPr lang="en-US" altLang="ja-JP" dirty="0"/>
          </a:p>
          <a:p>
            <a:pPr lvl="2"/>
            <a:r>
              <a:rPr lang="ja-JP" altLang="en-US" dirty="0"/>
              <a:t>何を作るか決める</a:t>
            </a:r>
            <a:endParaRPr lang="en-US" altLang="ja-JP" dirty="0"/>
          </a:p>
          <a:p>
            <a:pPr lvl="1"/>
            <a:r>
              <a:rPr lang="ja-JP" altLang="en-US" dirty="0"/>
              <a:t>テーマ決め</a:t>
            </a:r>
            <a:endParaRPr lang="en-US" altLang="ja-JP" dirty="0"/>
          </a:p>
          <a:p>
            <a:pPr lvl="2"/>
            <a:r>
              <a:rPr lang="ja-JP" altLang="en-US" dirty="0"/>
              <a:t>どの様に発表するか、色選び、図やフォント剪定</a:t>
            </a:r>
            <a:endParaRPr lang="en-US" altLang="ja-JP" dirty="0"/>
          </a:p>
          <a:p>
            <a:pPr lvl="1"/>
            <a:r>
              <a:rPr lang="ja-JP" altLang="en-US" dirty="0"/>
              <a:t>目次作成</a:t>
            </a:r>
            <a:endParaRPr lang="en-US" altLang="ja-JP" dirty="0"/>
          </a:p>
          <a:p>
            <a:pPr lvl="2"/>
            <a:r>
              <a:rPr lang="ja-JP" altLang="en-US" dirty="0"/>
              <a:t>話の流れ、ストーリーラインを作成</a:t>
            </a:r>
            <a:endParaRPr lang="en-US" altLang="ja-JP" dirty="0"/>
          </a:p>
          <a:p>
            <a:pPr lvl="1"/>
            <a:r>
              <a:rPr lang="ja-JP" altLang="en-US" dirty="0"/>
              <a:t>スライド作成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89039C-E533-47E4-A919-7CBDE430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E6E653-668D-4131-8F22-E23F2B71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E0CE4D-90BB-413A-8DB8-56054B14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6B24516-4B9D-43CE-B92F-2D111065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演習：小学生でもわかるレシピ作成</a:t>
            </a:r>
          </a:p>
        </p:txBody>
      </p:sp>
    </p:spTree>
    <p:extLst>
      <p:ext uri="{BB962C8B-B14F-4D97-AF65-F5344CB8AC3E}">
        <p14:creationId xmlns:p14="http://schemas.microsoft.com/office/powerpoint/2010/main" val="2629894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820B482-967E-4446-B91E-AC879BCF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67219"/>
            <a:ext cx="7745505" cy="2758943"/>
          </a:xfrm>
        </p:spPr>
        <p:txBody>
          <a:bodyPr/>
          <a:lstStyle/>
          <a:p>
            <a:r>
              <a:rPr kumimoji="1" lang="ja-JP" altLang="en-US" dirty="0"/>
              <a:t>メッセージ＋主張</a:t>
            </a:r>
            <a:endParaRPr kumimoji="1" lang="en-US" altLang="ja-JP" dirty="0"/>
          </a:p>
          <a:p>
            <a:pPr lvl="1"/>
            <a:r>
              <a:rPr lang="ja-JP" altLang="en-US" dirty="0"/>
              <a:t>アカデミックライティング</a:t>
            </a:r>
            <a:r>
              <a:rPr kumimoji="1" lang="ja-JP" altLang="en-US" dirty="0"/>
              <a:t>と同様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学術発表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意図が間違わずに伝わるようにする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EB8581-66DF-4568-ACA0-2A1EDF3A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81F501-99A2-4FA9-8016-B64E1259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FCC0B0-AD92-4631-9EFE-D31BC279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BEA3ED3-CE30-4FD6-BC06-473F25FC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CDE64E-1A63-402C-94AF-C2876F8099CB}"/>
              </a:ext>
            </a:extLst>
          </p:cNvPr>
          <p:cNvSpPr/>
          <p:nvPr/>
        </p:nvSpPr>
        <p:spPr>
          <a:xfrm>
            <a:off x="1453841" y="1917059"/>
            <a:ext cx="6225558" cy="8326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学術的に正確な発表をしよう</a:t>
            </a:r>
          </a:p>
        </p:txBody>
      </p:sp>
    </p:spTree>
    <p:extLst>
      <p:ext uri="{BB962C8B-B14F-4D97-AF65-F5344CB8AC3E}">
        <p14:creationId xmlns:p14="http://schemas.microsoft.com/office/powerpoint/2010/main" val="2221770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E1BA89C-41D9-4FDE-B13C-A4E43F25D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12</a:t>
            </a:r>
            <a:r>
              <a:rPr kumimoji="1" lang="ja-JP" altLang="en-US" dirty="0"/>
              <a:t>回：</a:t>
            </a:r>
            <a:r>
              <a:rPr kumimoji="1" lang="en-US" altLang="ja-JP" dirty="0"/>
              <a:t>PowerPoint(3/3)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13</a:t>
            </a:r>
            <a:r>
              <a:rPr lang="ja-JP" altLang="en-US" dirty="0"/>
              <a:t>回、第</a:t>
            </a:r>
            <a:r>
              <a:rPr lang="en-US" altLang="ja-JP" dirty="0"/>
              <a:t>14</a:t>
            </a:r>
            <a:r>
              <a:rPr lang="ja-JP" altLang="en-US" dirty="0"/>
              <a:t>回の準備</a:t>
            </a:r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B32BE2-2FF4-47F1-A456-CB5C8768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D06852-585D-4590-B39C-E02F55AD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BD1A33-CC53-4D88-A38F-AFCDD330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0BA5A-1384-4BF0-AD8B-C0564858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次回予定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437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825F2E8-C2AB-4720-A9AE-B425C5BD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近況報告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チームに分かれて近況報告をする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チーム活動</a:t>
            </a:r>
            <a:endParaRPr kumimoji="1" lang="en-US" altLang="ja-JP" dirty="0"/>
          </a:p>
          <a:p>
            <a:pPr lvl="1"/>
            <a:r>
              <a:rPr lang="ja-JP" altLang="en-US" dirty="0"/>
              <a:t>各々でチーム活動をする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今日の課題提出</a:t>
            </a:r>
            <a:endParaRPr kumimoji="1" lang="en-US" altLang="ja-JP" dirty="0"/>
          </a:p>
          <a:p>
            <a:pPr lvl="1"/>
            <a:r>
              <a:rPr lang="en-US" altLang="ja-JP" dirty="0"/>
              <a:t>KPT</a:t>
            </a:r>
            <a:r>
              <a:rPr lang="ja-JP" altLang="en-US" dirty="0"/>
              <a:t>と課題提出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728267-429F-4525-8AC4-33A7D1B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6B2D0C-C62B-46CD-9A69-634CD276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857FFC-D49B-4D3F-B0CE-356D0CFB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86A8606-14E5-49F7-B97A-7AF852F5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残りの時間</a:t>
            </a:r>
          </a:p>
        </p:txBody>
      </p:sp>
    </p:spTree>
    <p:extLst>
      <p:ext uri="{BB962C8B-B14F-4D97-AF65-F5344CB8AC3E}">
        <p14:creationId xmlns:p14="http://schemas.microsoft.com/office/powerpoint/2010/main" val="169402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7E0B4D-276A-4117-9DC3-31FF1101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377" y="1798667"/>
            <a:ext cx="6401244" cy="4327495"/>
          </a:xfrm>
        </p:spPr>
        <p:txBody>
          <a:bodyPr numCol="2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チームアップ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アイデア・計画書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情報収集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情報共有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Excel (</a:t>
            </a:r>
            <a:r>
              <a:rPr kumimoji="1" lang="ja-JP" altLang="en-US" dirty="0">
                <a:solidFill>
                  <a:schemeClr val="accent6"/>
                </a:solidFill>
              </a:rPr>
              <a:t>統計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グラフ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Word (</a:t>
            </a:r>
            <a:r>
              <a:rPr kumimoji="1" lang="ja-JP" altLang="en-US" dirty="0">
                <a:solidFill>
                  <a:schemeClr val="accent6"/>
                </a:solidFill>
              </a:rPr>
              <a:t>文章作成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Word (</a:t>
            </a:r>
            <a:r>
              <a:rPr lang="ja-JP" altLang="en-US" dirty="0">
                <a:solidFill>
                  <a:schemeClr val="accent6"/>
                </a:solidFill>
              </a:rPr>
              <a:t>書類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</a:t>
            </a:r>
            <a:r>
              <a:rPr kumimoji="1" lang="en-US" altLang="ja-JP" dirty="0">
                <a:solidFill>
                  <a:schemeClr val="accent6"/>
                </a:solidFill>
              </a:rPr>
              <a:t>PT (</a:t>
            </a:r>
            <a:r>
              <a:rPr kumimoji="1" lang="ja-JP" altLang="en-US" dirty="0">
                <a:solidFill>
                  <a:schemeClr val="accent6"/>
                </a:solidFill>
              </a:rPr>
              <a:t>デザイン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PPT (</a:t>
            </a:r>
            <a:r>
              <a:rPr kumimoji="1" lang="ja-JP" altLang="en-US" dirty="0">
                <a:solidFill>
                  <a:schemeClr val="accent6"/>
                </a:solidFill>
              </a:rPr>
              <a:t>学術発表資料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発表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(1/2)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(2/2)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DE3F30-B82F-4DE2-B591-49776420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2F5DD9-B454-44C3-8EE8-2627BB0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9F5330-738E-4282-A48E-943CA51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F28A037-2C4F-4566-BF83-B8CEC55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授業予定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4A47546-0A8D-4C5C-A084-C76560EC8F6E}"/>
              </a:ext>
            </a:extLst>
          </p:cNvPr>
          <p:cNvSpPr/>
          <p:nvPr/>
        </p:nvSpPr>
        <p:spPr>
          <a:xfrm>
            <a:off x="52840" y="2025327"/>
            <a:ext cx="1271300" cy="531392"/>
          </a:xfrm>
          <a:prstGeom prst="wedgeRoundRectCallout">
            <a:avLst>
              <a:gd name="adj1" fmla="val 63465"/>
              <a:gd name="adj2" fmla="val 3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4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チーム発足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EC31074F-97F3-4919-A801-E37D56F9AF08}"/>
              </a:ext>
            </a:extLst>
          </p:cNvPr>
          <p:cNvSpPr/>
          <p:nvPr/>
        </p:nvSpPr>
        <p:spPr>
          <a:xfrm>
            <a:off x="43249" y="3230487"/>
            <a:ext cx="1349510" cy="526131"/>
          </a:xfrm>
          <a:prstGeom prst="wedgeRoundRectCallout">
            <a:avLst>
              <a:gd name="adj1" fmla="val 60358"/>
              <a:gd name="adj2" fmla="val -3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計画書作成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4DF04C41-CF27-4945-A79D-4AC66C580D75}"/>
              </a:ext>
            </a:extLst>
          </p:cNvPr>
          <p:cNvSpPr/>
          <p:nvPr/>
        </p:nvSpPr>
        <p:spPr>
          <a:xfrm>
            <a:off x="6562058" y="3952149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6CB981-164D-473A-9A23-4B3040273D2E}"/>
              </a:ext>
            </a:extLst>
          </p:cNvPr>
          <p:cNvSpPr/>
          <p:nvPr/>
        </p:nvSpPr>
        <p:spPr>
          <a:xfrm>
            <a:off x="6562058" y="4683530"/>
            <a:ext cx="1484461" cy="526131"/>
          </a:xfrm>
          <a:prstGeom prst="wedgeRoundRectCallout">
            <a:avLst>
              <a:gd name="adj1" fmla="val -66460"/>
              <a:gd name="adj2" fmla="val -2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10606D0-2CED-4AE8-85B2-ADF683CAB226}"/>
              </a:ext>
            </a:extLst>
          </p:cNvPr>
          <p:cNvSpPr/>
          <p:nvPr/>
        </p:nvSpPr>
        <p:spPr>
          <a:xfrm>
            <a:off x="6198723" y="5564436"/>
            <a:ext cx="1484461" cy="526131"/>
          </a:xfrm>
          <a:prstGeom prst="wedgeRoundRectCallout">
            <a:avLst>
              <a:gd name="adj1" fmla="val -69845"/>
              <a:gd name="adj2" fmla="val -58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反省会</a:t>
            </a:r>
            <a:endParaRPr kumimoji="1" lang="en-US" altLang="ja-JP" sz="16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58A1DD-5CE4-4F3C-A080-186705AFFC89}"/>
              </a:ext>
            </a:extLst>
          </p:cNvPr>
          <p:cNvSpPr/>
          <p:nvPr/>
        </p:nvSpPr>
        <p:spPr>
          <a:xfrm>
            <a:off x="7167340" y="1601473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22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中間報告書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70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D120C0E-E312-431C-A9DB-0999EC6E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127402"/>
            <a:ext cx="7745505" cy="2998760"/>
          </a:xfrm>
        </p:spPr>
        <p:txBody>
          <a:bodyPr/>
          <a:lstStyle/>
          <a:p>
            <a:r>
              <a:rPr kumimoji="1" lang="ja-JP" altLang="en-US" dirty="0"/>
              <a:t>アイデア</a:t>
            </a:r>
            <a:endParaRPr kumimoji="1" lang="en-US" altLang="ja-JP" dirty="0"/>
          </a:p>
          <a:p>
            <a:pPr lvl="1"/>
            <a:r>
              <a:rPr lang="ja-JP" altLang="en-US" dirty="0"/>
              <a:t>発想のこと、</a:t>
            </a:r>
            <a:r>
              <a:rPr kumimoji="1" lang="ja-JP" altLang="en-US" dirty="0"/>
              <a:t>自体は脳内にある概念</a:t>
            </a:r>
            <a:br>
              <a:rPr lang="en-US" altLang="ja-JP" dirty="0"/>
            </a:br>
            <a:r>
              <a:rPr lang="en-US" altLang="ja-JP" dirty="0"/>
              <a:t>			</a:t>
            </a:r>
            <a:r>
              <a:rPr kumimoji="1" lang="ja-JP" altLang="en-US" dirty="0"/>
              <a:t>→形にしないと意味がない！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デザイン業</a:t>
            </a:r>
            <a:endParaRPr kumimoji="1" lang="en-US" altLang="ja-JP" dirty="0"/>
          </a:p>
          <a:p>
            <a:pPr lvl="1"/>
            <a:r>
              <a:rPr lang="ja-JP" altLang="en-US" dirty="0"/>
              <a:t>アイデアを絵や図、設計図、計画書、アートで表現</a:t>
            </a:r>
            <a:endParaRPr lang="en-US" altLang="ja-JP" dirty="0"/>
          </a:p>
          <a:p>
            <a:pPr lvl="1"/>
            <a:r>
              <a:rPr kumimoji="1" lang="ja-JP" altLang="en-US" dirty="0"/>
              <a:t>特に視覚的に訴えるデザインは強い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070ECA-121E-470E-BF6F-5B779F72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6386F8-F887-4A36-8520-8C733D2A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C50F2C-5263-4A6A-8885-5F095751C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D0A2C63-A0B8-4977-A20F-C674FC4F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前回の復習：デザイン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F47AE0-4A6E-4572-915C-8F4DD63A907B}"/>
              </a:ext>
            </a:extLst>
          </p:cNvPr>
          <p:cNvSpPr/>
          <p:nvPr/>
        </p:nvSpPr>
        <p:spPr>
          <a:xfrm>
            <a:off x="1994076" y="1989311"/>
            <a:ext cx="5145089" cy="688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デザイン＝アイデアを形にすること</a:t>
            </a:r>
          </a:p>
        </p:txBody>
      </p:sp>
    </p:spTree>
    <p:extLst>
      <p:ext uri="{BB962C8B-B14F-4D97-AF65-F5344CB8AC3E}">
        <p14:creationId xmlns:p14="http://schemas.microsoft.com/office/powerpoint/2010/main" val="387002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820B482-967E-4446-B91E-AC879BCF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67219"/>
            <a:ext cx="7745505" cy="2758943"/>
          </a:xfrm>
        </p:spPr>
        <p:txBody>
          <a:bodyPr/>
          <a:lstStyle/>
          <a:p>
            <a:r>
              <a:rPr kumimoji="1" lang="ja-JP" altLang="en-US" dirty="0"/>
              <a:t>メッセージ＋主張</a:t>
            </a:r>
            <a:endParaRPr kumimoji="1" lang="en-US" altLang="ja-JP" dirty="0"/>
          </a:p>
          <a:p>
            <a:pPr lvl="1"/>
            <a:r>
              <a:rPr lang="ja-JP" altLang="en-US" dirty="0"/>
              <a:t>アカデミックライティング</a:t>
            </a:r>
            <a:r>
              <a:rPr kumimoji="1" lang="ja-JP" altLang="en-US" dirty="0"/>
              <a:t>と同様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学術発表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意図が間違わずに伝わるようにする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EB8581-66DF-4568-ACA0-2A1EDF3A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81F501-99A2-4FA9-8016-B64E1259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FCC0B0-AD92-4631-9EFE-D31BC279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BEA3ED3-CE30-4FD6-BC06-473F25FC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今日の目標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CDE64E-1A63-402C-94AF-C2876F8099CB}"/>
              </a:ext>
            </a:extLst>
          </p:cNvPr>
          <p:cNvSpPr/>
          <p:nvPr/>
        </p:nvSpPr>
        <p:spPr>
          <a:xfrm>
            <a:off x="1453841" y="1917059"/>
            <a:ext cx="6225558" cy="8326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学術的に正確な発表をしよう</a:t>
            </a:r>
          </a:p>
        </p:txBody>
      </p:sp>
    </p:spTree>
    <p:extLst>
      <p:ext uri="{BB962C8B-B14F-4D97-AF65-F5344CB8AC3E}">
        <p14:creationId xmlns:p14="http://schemas.microsoft.com/office/powerpoint/2010/main" val="233303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2490D72-8AE5-466A-A06A-40300FD0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広告の価値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57C078C9-07DF-40C4-AC8E-18CADB961B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EA5720-B2A6-495E-9F6B-A4D9EE5A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05BCE2-A80D-4916-A249-1B62A32F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2854DD-4A02-4182-8B60-5835B22E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7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CC93CE5-E97D-4199-95EA-463977FA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598751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/>
              <a:t>公に告げること→広く知らせること</a:t>
            </a:r>
            <a:endParaRPr kumimoji="1" lang="en-US" altLang="ja-JP" dirty="0"/>
          </a:p>
          <a:p>
            <a:r>
              <a:rPr lang="ja-JP" altLang="en-US" dirty="0"/>
              <a:t>特に製品やイベントなどを知らせ、関心を引くこと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ED67D2-2330-4846-854B-6055BBD4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98A13F-223F-4583-B345-A5315486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21DEC1-2890-446A-96AF-65868BE1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BC3AFC3-E5B9-4408-9A11-D2C8AFE8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 </a:t>
            </a:r>
            <a:r>
              <a:rPr kumimoji="1" lang="en-US" altLang="ja-JP" dirty="0"/>
              <a:t>(advertising)</a:t>
            </a:r>
            <a:endParaRPr kumimoji="1" lang="ja-JP" altLang="en-US" dirty="0"/>
          </a:p>
        </p:txBody>
      </p:sp>
      <p:pic>
        <p:nvPicPr>
          <p:cNvPr id="1028" name="Picture 4" descr="ãæ¸è°·ãã®ç»åæ¤ç´¢çµæ">
            <a:extLst>
              <a:ext uri="{FF2B5EF4-FFF2-40B4-BE49-F238E27FC236}">
                <a16:creationId xmlns:a16="http://schemas.microsoft.com/office/drawing/2014/main" id="{01C77052-F6C6-4B17-A4EE-0A469775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262" y="2378584"/>
            <a:ext cx="5677705" cy="378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矢印: 下 6">
            <a:extLst>
              <a:ext uri="{FF2B5EF4-FFF2-40B4-BE49-F238E27FC236}">
                <a16:creationId xmlns:a16="http://schemas.microsoft.com/office/drawing/2014/main" id="{87931512-26BD-48A3-B1F1-3A09395E77F4}"/>
              </a:ext>
            </a:extLst>
          </p:cNvPr>
          <p:cNvSpPr/>
          <p:nvPr/>
        </p:nvSpPr>
        <p:spPr>
          <a:xfrm rot="4877745">
            <a:off x="7352599" y="2404062"/>
            <a:ext cx="706931" cy="3651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6AD7F504-3AA4-49DE-9033-100ABD9FB11C}"/>
              </a:ext>
            </a:extLst>
          </p:cNvPr>
          <p:cNvSpPr/>
          <p:nvPr/>
        </p:nvSpPr>
        <p:spPr>
          <a:xfrm rot="5210103">
            <a:off x="7352598" y="4073921"/>
            <a:ext cx="706931" cy="3651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26CBEF6-43DD-4B79-B68E-DA211FFA8F22}"/>
              </a:ext>
            </a:extLst>
          </p:cNvPr>
          <p:cNvSpPr/>
          <p:nvPr/>
        </p:nvSpPr>
        <p:spPr>
          <a:xfrm rot="19004543">
            <a:off x="3609192" y="2497970"/>
            <a:ext cx="706931" cy="365125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9885505-D665-49C2-BC7C-703EB4FE8D95}"/>
              </a:ext>
            </a:extLst>
          </p:cNvPr>
          <p:cNvSpPr/>
          <p:nvPr/>
        </p:nvSpPr>
        <p:spPr>
          <a:xfrm rot="19493814">
            <a:off x="2517538" y="3787029"/>
            <a:ext cx="432745" cy="21289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B9450FC0-F9C8-4E3C-A98E-8212006070DE}"/>
              </a:ext>
            </a:extLst>
          </p:cNvPr>
          <p:cNvSpPr/>
          <p:nvPr/>
        </p:nvSpPr>
        <p:spPr>
          <a:xfrm>
            <a:off x="2908170" y="3534064"/>
            <a:ext cx="432745" cy="21289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E0C294F0-AD36-4F12-AEB2-26EB7359D932}"/>
              </a:ext>
            </a:extLst>
          </p:cNvPr>
          <p:cNvSpPr/>
          <p:nvPr/>
        </p:nvSpPr>
        <p:spPr>
          <a:xfrm rot="3794318">
            <a:off x="4768701" y="3810183"/>
            <a:ext cx="432745" cy="21289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02DB2156-ED91-402C-B00E-B29DBE71D723}"/>
              </a:ext>
            </a:extLst>
          </p:cNvPr>
          <p:cNvSpPr/>
          <p:nvPr/>
        </p:nvSpPr>
        <p:spPr>
          <a:xfrm rot="15712255">
            <a:off x="1451661" y="4592406"/>
            <a:ext cx="432745" cy="21289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2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93D7986-AE0E-43B3-B509-3AFBE8CB4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96450"/>
            <a:ext cx="7745505" cy="2829712"/>
          </a:xfrm>
        </p:spPr>
        <p:txBody>
          <a:bodyPr/>
          <a:lstStyle/>
          <a:p>
            <a:r>
              <a:rPr kumimoji="1" lang="ja-JP" altLang="en-US" dirty="0"/>
              <a:t>人が集まる所には大量の広告！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今朝の電車の中だけで</a:t>
            </a:r>
            <a:r>
              <a:rPr kumimoji="1" lang="en-US" altLang="ja-JP" dirty="0"/>
              <a:t>30</a:t>
            </a:r>
            <a:r>
              <a:rPr kumimoji="1" lang="ja-JP" altLang="en-US" dirty="0"/>
              <a:t>件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最近は情報化</a:t>
            </a:r>
            <a:endParaRPr lang="en-US" altLang="ja-JP" dirty="0"/>
          </a:p>
          <a:p>
            <a:pPr lvl="1"/>
            <a:r>
              <a:rPr lang="ja-JP" altLang="en-US" dirty="0"/>
              <a:t>スマホの画面も広告だらけ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544BBF-3B97-4646-9538-2BDC43C6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976B59-1B01-4744-8D53-0AC772B7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115E6B-1BBC-49A7-A7C7-26D6CCCC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98C6F3A-E701-493C-ADBC-2F73389F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人が一日で見る広告数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03F06A-16EF-4C4E-9868-4552F35874B5}"/>
              </a:ext>
            </a:extLst>
          </p:cNvPr>
          <p:cNvSpPr/>
          <p:nvPr/>
        </p:nvSpPr>
        <p:spPr>
          <a:xfrm>
            <a:off x="2440550" y="1829635"/>
            <a:ext cx="4252140" cy="100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3000</a:t>
            </a:r>
            <a:r>
              <a:rPr kumimoji="1" lang="ja-JP" altLang="en-US" sz="4000" dirty="0"/>
              <a:t>件</a:t>
            </a:r>
            <a:r>
              <a:rPr kumimoji="1" lang="en-US" altLang="ja-JP" sz="4000" dirty="0"/>
              <a:t>/1</a:t>
            </a:r>
            <a:r>
              <a:rPr kumimoji="1" lang="ja-JP" altLang="en-US" sz="40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00047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DEFF32E-7401-4C03-9914-B376E236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例：珈琲</a:t>
            </a:r>
            <a:r>
              <a:rPr kumimoji="1" lang="en-US" altLang="ja-JP" dirty="0"/>
              <a:t>1</a:t>
            </a:r>
            <a:r>
              <a:rPr kumimoji="1" lang="ja-JP" altLang="en-US" dirty="0"/>
              <a:t>杯</a:t>
            </a:r>
            <a:endParaRPr kumimoji="1" lang="en-US" altLang="ja-JP" dirty="0"/>
          </a:p>
          <a:p>
            <a:pPr lvl="1"/>
            <a:r>
              <a:rPr lang="en-US" altLang="ja-JP" dirty="0"/>
              <a:t>500</a:t>
            </a:r>
            <a:r>
              <a:rPr lang="ja-JP" altLang="en-US" dirty="0"/>
              <a:t>円 </a:t>
            </a:r>
            <a:r>
              <a:rPr lang="en-US" altLang="ja-JP" dirty="0"/>
              <a:t>―</a:t>
            </a:r>
            <a:r>
              <a:rPr lang="ja-JP" altLang="en-US" dirty="0"/>
              <a:t>（原価＋給与＋場所代金）＝</a:t>
            </a:r>
            <a:r>
              <a:rPr lang="en-US" altLang="ja-JP" dirty="0"/>
              <a:t>50</a:t>
            </a:r>
            <a:r>
              <a:rPr lang="ja-JP" altLang="en-US" dirty="0"/>
              <a:t>円だと仮定</a:t>
            </a:r>
            <a:endParaRPr lang="en-US" altLang="ja-JP" dirty="0"/>
          </a:p>
          <a:p>
            <a:pPr lvl="1"/>
            <a:r>
              <a:rPr kumimoji="1" lang="ja-JP" altLang="en-US" dirty="0"/>
              <a:t>日に</a:t>
            </a:r>
            <a:r>
              <a:rPr lang="en-US" altLang="ja-JP" dirty="0"/>
              <a:t>3</a:t>
            </a:r>
            <a:r>
              <a:rPr kumimoji="1" lang="en-US" altLang="ja-JP" dirty="0"/>
              <a:t>00</a:t>
            </a:r>
            <a:r>
              <a:rPr kumimoji="1" lang="ja-JP" altLang="en-US" dirty="0"/>
              <a:t>杯</a:t>
            </a:r>
            <a:r>
              <a:rPr kumimoji="1" lang="en-US" altLang="ja-JP" dirty="0"/>
              <a:t>×50</a:t>
            </a:r>
            <a:r>
              <a:rPr kumimoji="1" lang="ja-JP" altLang="en-US" dirty="0"/>
              <a:t>円＝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</a:t>
            </a:r>
            <a:r>
              <a:rPr kumimoji="1" lang="en-US" altLang="ja-JP" dirty="0"/>
              <a:t>15'</a:t>
            </a:r>
            <a:r>
              <a:rPr lang="en-US" altLang="ja-JP" dirty="0"/>
              <a:t>000</a:t>
            </a:r>
            <a:r>
              <a:rPr kumimoji="1" lang="ja-JP" altLang="en-US" dirty="0"/>
              <a:t>円、月</a:t>
            </a:r>
            <a:r>
              <a:rPr kumimoji="1" lang="en-US" altLang="ja-JP" dirty="0"/>
              <a:t>4</a:t>
            </a:r>
            <a:r>
              <a:rPr lang="en-US" altLang="ja-JP" dirty="0"/>
              <a:t>5</a:t>
            </a:r>
            <a:r>
              <a:rPr lang="ja-JP" altLang="en-US" dirty="0"/>
              <a:t>万円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45</a:t>
            </a:r>
            <a:r>
              <a:rPr lang="ja-JP" altLang="en-US" dirty="0"/>
              <a:t>万円の投資先</a:t>
            </a:r>
            <a:endParaRPr lang="en-US" altLang="ja-JP" dirty="0"/>
          </a:p>
          <a:p>
            <a:pPr lvl="1"/>
            <a:r>
              <a:rPr lang="ja-JP" altLang="en-US" dirty="0"/>
              <a:t>設備：満足度上昇</a:t>
            </a:r>
            <a:endParaRPr lang="en-US" altLang="ja-JP" dirty="0"/>
          </a:p>
          <a:p>
            <a:pPr lvl="1"/>
            <a:r>
              <a:rPr lang="ja-JP" altLang="en-US" dirty="0"/>
              <a:t>イベント：満足度上昇、新規顧客獲得</a:t>
            </a:r>
            <a:endParaRPr lang="en-US" altLang="ja-JP" dirty="0"/>
          </a:p>
          <a:p>
            <a:pPr lvl="1"/>
            <a:r>
              <a:rPr lang="ja-JP" altLang="en-US" dirty="0"/>
              <a:t>広告：新規顧客獲得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B0C886-4378-4AB0-8D8C-2B735BEF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3C6A1E-7754-496F-8F21-EA661CF0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7AAF01-05DA-4E52-985D-4ABBC1CB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AFD7690-0FDC-4E95-9B49-4AAC3194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広告の価値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F2801B-9418-4A55-94B6-276DAF24C9F1}"/>
              </a:ext>
            </a:extLst>
          </p:cNvPr>
          <p:cNvSpPr/>
          <p:nvPr/>
        </p:nvSpPr>
        <p:spPr>
          <a:xfrm>
            <a:off x="1791198" y="5231594"/>
            <a:ext cx="5550845" cy="1007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人が来ないと</a:t>
            </a:r>
            <a:r>
              <a:rPr kumimoji="1" lang="ja-JP" altLang="en-US" sz="3200" u="sng" dirty="0"/>
              <a:t>収入</a:t>
            </a:r>
            <a:r>
              <a:rPr kumimoji="1" lang="en-US" altLang="ja-JP" sz="3200" u="sng" dirty="0"/>
              <a:t>0</a:t>
            </a:r>
            <a:r>
              <a:rPr kumimoji="1" lang="ja-JP" altLang="en-US" sz="3200" u="sng" dirty="0"/>
              <a:t>円</a:t>
            </a:r>
          </a:p>
        </p:txBody>
      </p:sp>
    </p:spTree>
    <p:extLst>
      <p:ext uri="{BB962C8B-B14F-4D97-AF65-F5344CB8AC3E}">
        <p14:creationId xmlns:p14="http://schemas.microsoft.com/office/powerpoint/2010/main" val="1691814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ハードカバー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</TotalTime>
  <Words>1266</Words>
  <Application>Microsoft Office PowerPoint</Application>
  <PresentationFormat>画面に合わせる (4:3)</PresentationFormat>
  <Paragraphs>318</Paragraphs>
  <Slides>27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HGS明朝E</vt:lpstr>
      <vt:lpstr>新細明體</vt:lpstr>
      <vt:lpstr>Yu Gothic</vt:lpstr>
      <vt:lpstr>Arial</vt:lpstr>
      <vt:lpstr>Book Antiqua</vt:lpstr>
      <vt:lpstr>Times New Roman</vt:lpstr>
      <vt:lpstr>Wingdings</vt:lpstr>
      <vt:lpstr>ハードカバー</vt:lpstr>
      <vt:lpstr>情報処理技法（リテラシ）II</vt:lpstr>
      <vt:lpstr>もくじ</vt:lpstr>
      <vt:lpstr>授業予定</vt:lpstr>
      <vt:lpstr>前回の復習：デザイン</vt:lpstr>
      <vt:lpstr>今日の目標</vt:lpstr>
      <vt:lpstr>広告の価値</vt:lpstr>
      <vt:lpstr>広告 (advertising)</vt:lpstr>
      <vt:lpstr>人が一日で見る広告数</vt:lpstr>
      <vt:lpstr>広告の価値</vt:lpstr>
      <vt:lpstr>オーロラビジョン</vt:lpstr>
      <vt:lpstr>シート、看板広告</vt:lpstr>
      <vt:lpstr>電車広告</vt:lpstr>
      <vt:lpstr>テレビ/ラジオ</vt:lpstr>
      <vt:lpstr>雑誌/新聞/折り込みチラシ</vt:lpstr>
      <vt:lpstr>学術発表</vt:lpstr>
      <vt:lpstr>学術？</vt:lpstr>
      <vt:lpstr>学問の発表における正統？</vt:lpstr>
      <vt:lpstr>現代における学術発表</vt:lpstr>
      <vt:lpstr>学術発表に求められるもの</vt:lpstr>
      <vt:lpstr>具体的な執筆手順</vt:lpstr>
      <vt:lpstr>投入時間 vs 発表校正</vt:lpstr>
      <vt:lpstr>悪い例：一直線</vt:lpstr>
      <vt:lpstr>良い例：構造化</vt:lpstr>
      <vt:lpstr>演習：小学生でもわかるレシピ作成</vt:lpstr>
      <vt:lpstr>まとめ</vt:lpstr>
      <vt:lpstr>次回予定</vt:lpstr>
      <vt:lpstr>残りの時間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Shibata Atsushi</cp:lastModifiedBy>
  <cp:revision>323</cp:revision>
  <dcterms:created xsi:type="dcterms:W3CDTF">2016-01-16T07:36:29Z</dcterms:created>
  <dcterms:modified xsi:type="dcterms:W3CDTF">2018-12-06T00:00:03Z</dcterms:modified>
</cp:coreProperties>
</file>