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29"/>
  </p:notesMasterIdLst>
  <p:sldIdLst>
    <p:sldId id="256" r:id="rId2"/>
    <p:sldId id="258" r:id="rId3"/>
    <p:sldId id="306" r:id="rId4"/>
    <p:sldId id="447" r:id="rId5"/>
    <p:sldId id="452" r:id="rId6"/>
    <p:sldId id="405" r:id="rId7"/>
    <p:sldId id="446" r:id="rId8"/>
    <p:sldId id="449" r:id="rId9"/>
    <p:sldId id="461" r:id="rId10"/>
    <p:sldId id="455" r:id="rId11"/>
    <p:sldId id="456" r:id="rId12"/>
    <p:sldId id="457" r:id="rId13"/>
    <p:sldId id="458" r:id="rId14"/>
    <p:sldId id="459" r:id="rId15"/>
    <p:sldId id="432" r:id="rId16"/>
    <p:sldId id="445" r:id="rId17"/>
    <p:sldId id="462" r:id="rId18"/>
    <p:sldId id="463" r:id="rId19"/>
    <p:sldId id="464" r:id="rId20"/>
    <p:sldId id="465" r:id="rId21"/>
    <p:sldId id="466" r:id="rId22"/>
    <p:sldId id="467" r:id="rId23"/>
    <p:sldId id="468" r:id="rId24"/>
    <p:sldId id="469" r:id="rId25"/>
    <p:sldId id="451" r:id="rId26"/>
    <p:sldId id="327" r:id="rId27"/>
    <p:sldId id="339" r:id="rId2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3D84D949-C00C-9B4F-9877-35F982B9A884}">
          <p14:sldIdLst>
            <p14:sldId id="256"/>
            <p14:sldId id="258"/>
            <p14:sldId id="306"/>
            <p14:sldId id="447"/>
            <p14:sldId id="452"/>
            <p14:sldId id="405"/>
            <p14:sldId id="446"/>
            <p14:sldId id="449"/>
            <p14:sldId id="461"/>
            <p14:sldId id="455"/>
            <p14:sldId id="456"/>
            <p14:sldId id="457"/>
            <p14:sldId id="458"/>
            <p14:sldId id="459"/>
            <p14:sldId id="432"/>
            <p14:sldId id="445"/>
            <p14:sldId id="462"/>
            <p14:sldId id="463"/>
            <p14:sldId id="464"/>
            <p14:sldId id="465"/>
            <p14:sldId id="466"/>
            <p14:sldId id="467"/>
            <p14:sldId id="468"/>
            <p14:sldId id="469"/>
            <p14:sldId id="451"/>
            <p14:sldId id="327"/>
            <p14:sldId id="33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5"/>
    <a:srgbClr val="FF0000"/>
    <a:srgbClr val="B043FC"/>
    <a:srgbClr val="3166CE"/>
    <a:srgbClr val="CCCCFF"/>
    <a:srgbClr val="99CCCC"/>
    <a:srgbClr val="FFCE01"/>
    <a:srgbClr val="FB9A02"/>
    <a:srgbClr val="389738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9" autoAdjust="0"/>
    <p:restoredTop sz="83133" autoAdjust="0"/>
  </p:normalViewPr>
  <p:slideViewPr>
    <p:cSldViewPr snapToGrid="0" snapToObjects="1">
      <p:cViewPr varScale="1">
        <p:scale>
          <a:sx n="62" d="100"/>
          <a:sy n="62" d="100"/>
        </p:scale>
        <p:origin x="462" y="3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-477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6272EC-8893-CD49-B4E3-DE3FECA1EEE7}" type="datetimeFigureOut">
              <a:rPr kumimoji="1" lang="ja-JP" altLang="en-US" smtClean="0"/>
              <a:t>2018/12/6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F4876-1B89-D240-983C-8FA6DDFF7D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823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43604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今だに多くの読者を抱える新聞。日経新聞で約</a:t>
            </a:r>
            <a:r>
              <a:rPr kumimoji="1" lang="en-US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300</a:t>
            </a: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万、朝日新聞で約</a:t>
            </a:r>
            <a:r>
              <a:rPr kumimoji="1" lang="en-US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800</a:t>
            </a: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万、毎日新聞で約</a:t>
            </a:r>
            <a:r>
              <a:rPr kumimoji="1" lang="en-US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340</a:t>
            </a: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万、読売新聞で約</a:t>
            </a:r>
            <a:r>
              <a:rPr kumimoji="1" lang="en-US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980</a:t>
            </a: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万、と、主だった新聞の朝刊発行部数だけでも、延べ</a:t>
            </a:r>
            <a:r>
              <a:rPr kumimoji="1" lang="en-US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2,420</a:t>
            </a: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万人の読者がいます。</a:t>
            </a:r>
            <a:endParaRPr kumimoji="1" lang="en-US" altLang="ja-JP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日経新聞｜</a:t>
            </a:r>
            <a:r>
              <a:rPr kumimoji="1"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kumimoji="1"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段広告　：</a:t>
            </a:r>
            <a:r>
              <a:rPr kumimoji="1"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2040</a:t>
            </a:r>
            <a:r>
              <a:rPr kumimoji="1"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万円</a:t>
            </a:r>
            <a:endParaRPr kumimoji="1" lang="en-US" altLang="ja-JP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en-US" altLang="ja-JP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チラシ</a:t>
            </a:r>
            <a:endParaRPr kumimoji="1" lang="en-US" altLang="ja-JP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都区内の新聞への折り込み　：</a:t>
            </a:r>
            <a:r>
              <a:rPr kumimoji="1" lang="en-US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18.9</a:t>
            </a: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万円</a:t>
            </a:r>
            <a:r>
              <a:rPr kumimoji="1" lang="en-US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/70,000</a:t>
            </a: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枚</a:t>
            </a:r>
            <a:endParaRPr kumimoji="1" lang="en-US" altLang="ja-JP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en-US" altLang="ja-JP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ja-JP" altLang="en-US" dirty="0"/>
              <a:t>・</a:t>
            </a:r>
            <a:r>
              <a:rPr kumimoji="1" lang="en-US" altLang="ja-JP" dirty="0" err="1"/>
              <a:t>CanCam</a:t>
            </a:r>
            <a:r>
              <a:rPr kumimoji="1" lang="ja-JP" altLang="en-US" dirty="0"/>
              <a:t>｜表</a:t>
            </a:r>
            <a:r>
              <a:rPr kumimoji="1" lang="en-US" altLang="ja-JP" dirty="0"/>
              <a:t>2</a:t>
            </a:r>
            <a:r>
              <a:rPr kumimoji="1" lang="ja-JP" altLang="en-US" dirty="0"/>
              <a:t>見開き　：</a:t>
            </a:r>
            <a:r>
              <a:rPr kumimoji="1" lang="en-US" altLang="ja-JP" dirty="0"/>
              <a:t>520</a:t>
            </a:r>
            <a:r>
              <a:rPr kumimoji="1" lang="ja-JP" altLang="en-US" dirty="0"/>
              <a:t>万円（発行部数 約</a:t>
            </a:r>
            <a:r>
              <a:rPr kumimoji="1" lang="en-US" altLang="ja-JP" dirty="0"/>
              <a:t>11</a:t>
            </a:r>
            <a:r>
              <a:rPr kumimoji="1" lang="ja-JP" altLang="en-US" dirty="0"/>
              <a:t>万部）</a:t>
            </a:r>
          </a:p>
          <a:p>
            <a:r>
              <a:rPr kumimoji="1" lang="ja-JP" altLang="en-US" dirty="0"/>
              <a:t>・</a:t>
            </a:r>
            <a:r>
              <a:rPr kumimoji="1" lang="en-US" altLang="ja-JP" dirty="0" err="1"/>
              <a:t>ViVi</a:t>
            </a:r>
            <a:r>
              <a:rPr kumimoji="1" lang="ja-JP" altLang="en-US" dirty="0"/>
              <a:t>｜表紙</a:t>
            </a:r>
            <a:r>
              <a:rPr kumimoji="1" lang="en-US" altLang="ja-JP" dirty="0"/>
              <a:t>2</a:t>
            </a:r>
            <a:r>
              <a:rPr kumimoji="1" lang="ja-JP" altLang="en-US" dirty="0"/>
              <a:t>見開き　：</a:t>
            </a:r>
            <a:r>
              <a:rPr kumimoji="1" lang="en-US" altLang="ja-JP" dirty="0"/>
              <a:t>400</a:t>
            </a:r>
            <a:r>
              <a:rPr kumimoji="1" lang="ja-JP" altLang="en-US" dirty="0"/>
              <a:t>万円（発行部数 約</a:t>
            </a:r>
            <a:r>
              <a:rPr kumimoji="1" lang="en-US" altLang="ja-JP" dirty="0"/>
              <a:t>20</a:t>
            </a:r>
            <a:r>
              <a:rPr kumimoji="1" lang="ja-JP" altLang="en-US" dirty="0"/>
              <a:t>万部）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9133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プラトン</a:t>
            </a:r>
            <a:endParaRPr kumimoji="1" lang="en-US" altLang="ja-JP" dirty="0"/>
          </a:p>
          <a:p>
            <a:r>
              <a:rPr kumimoji="1" lang="ja-JP" altLang="en-US" dirty="0"/>
              <a:t>紀元前</a:t>
            </a:r>
            <a:r>
              <a:rPr kumimoji="1" lang="en-US" altLang="ja-JP" dirty="0"/>
              <a:t>327-</a:t>
            </a:r>
            <a:r>
              <a:rPr kumimoji="1" lang="ja-JP" altLang="en-US" dirty="0"/>
              <a:t>紀元前</a:t>
            </a:r>
            <a:r>
              <a:rPr kumimoji="1" lang="en-US" altLang="ja-JP" dirty="0"/>
              <a:t>347</a:t>
            </a:r>
          </a:p>
          <a:p>
            <a:r>
              <a:rPr kumimoji="1" lang="ja-JP" altLang="en-US" dirty="0"/>
              <a:t>イデアとか唱えた人。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ソクラテス（無知の知、の人。）</a:t>
            </a:r>
            <a:endParaRPr kumimoji="1" lang="en-US" altLang="ja-JP" dirty="0"/>
          </a:p>
          <a:p>
            <a:r>
              <a:rPr kumimoji="1" lang="ja-JP" altLang="en-US" dirty="0"/>
              <a:t>↓弟子</a:t>
            </a:r>
            <a:endParaRPr kumimoji="1" lang="en-US" altLang="ja-JP" dirty="0"/>
          </a:p>
          <a:p>
            <a:r>
              <a:rPr kumimoji="1" lang="ja-JP" altLang="en-US" dirty="0"/>
              <a:t>プラトン</a:t>
            </a:r>
            <a:endParaRPr kumimoji="1" lang="en-US" altLang="ja-JP" dirty="0"/>
          </a:p>
          <a:p>
            <a:r>
              <a:rPr kumimoji="1" lang="ja-JP" altLang="en-US" dirty="0"/>
              <a:t>↓弟子</a:t>
            </a:r>
            <a:endParaRPr kumimoji="1" lang="en-US" altLang="ja-JP" dirty="0"/>
          </a:p>
          <a:p>
            <a:r>
              <a:rPr kumimoji="1" lang="ja-JP" altLang="en-US" dirty="0"/>
              <a:t>アリストテレス（フィロソフィアの人、古代で一番有名な哲学者らしい）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47574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でもそれってどうなの？と思わなくもない</a:t>
            </a:r>
            <a:endParaRPr kumimoji="1" lang="en-US" altLang="ja-JP" dirty="0"/>
          </a:p>
          <a:p>
            <a:r>
              <a:rPr kumimoji="1" lang="ja-JP" altLang="en-US" dirty="0"/>
              <a:t>とりあえず学んでおいて損はないとは思うので、皆様は愚直にトレースしよう</a:t>
            </a:r>
            <a:endParaRPr kumimoji="1" lang="en-US" altLang="ja-JP" dirty="0"/>
          </a:p>
          <a:p>
            <a:r>
              <a:rPr kumimoji="1" lang="ja-JP" altLang="en-US" dirty="0"/>
              <a:t>あとから振り返って有用かどうか判断する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01092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これ毎回言ってる気がするけど、重要なので何回も言っちゃう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40801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0868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アカデミックプレゼンテーション</a:t>
            </a:r>
            <a:endParaRPr kumimoji="1" lang="en-US" altLang="ja-JP" dirty="0"/>
          </a:p>
          <a:p>
            <a:r>
              <a:rPr kumimoji="1" lang="ja-JP" altLang="en-US" dirty="0"/>
              <a:t>広告の価値について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今大学に来るまでに見た広告の数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133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92788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これ毎回言ってる気がするけど、重要なので何回も言っちゃう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01085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スタバの珈琲利益率が</a:t>
            </a:r>
            <a:r>
              <a:rPr kumimoji="1" lang="en-US" altLang="ja-JP" dirty="0"/>
              <a:t>13</a:t>
            </a:r>
            <a:r>
              <a:rPr kumimoji="1" lang="ja-JP" altLang="en-US" dirty="0"/>
              <a:t>％らしい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31926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109</a:t>
            </a: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フォーラムビジョン　：</a:t>
            </a:r>
            <a:r>
              <a:rPr kumimoji="1" lang="en-US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255.6</a:t>
            </a: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万円</a:t>
            </a:r>
            <a:r>
              <a:rPr kumimoji="1" lang="en-US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/30</a:t>
            </a: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日（</a:t>
            </a:r>
            <a:r>
              <a:rPr kumimoji="1" lang="en-US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60</a:t>
            </a: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回</a:t>
            </a:r>
            <a:r>
              <a:rPr kumimoji="1" lang="en-US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×30</a:t>
            </a: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日</a:t>
            </a:r>
            <a:r>
              <a:rPr kumimoji="1" lang="en-US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=1800</a:t>
            </a: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回）</a:t>
            </a:r>
            <a:endParaRPr kumimoji="1" lang="en-US" altLang="ja-JP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US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回当たり</a:t>
            </a:r>
            <a:r>
              <a:rPr kumimoji="1" lang="en-US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1420</a:t>
            </a: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円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50542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東急ハチ公・南館のビックシート広告　：</a:t>
            </a:r>
            <a:r>
              <a:rPr kumimoji="1" lang="en-US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1500</a:t>
            </a: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万円</a:t>
            </a:r>
            <a:r>
              <a:rPr kumimoji="1" lang="en-US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/2</a:t>
            </a: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週間（別途製作費が</a:t>
            </a:r>
            <a:r>
              <a:rPr kumimoji="1" lang="en-US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580</a:t>
            </a: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万円</a:t>
            </a:r>
            <a:r>
              <a:rPr kumimoji="1" lang="en-US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?720</a:t>
            </a: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万円）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03262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・山手線｜中吊りポスター　：</a:t>
            </a:r>
            <a:r>
              <a:rPr kumimoji="1" lang="en-US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310</a:t>
            </a: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万円</a:t>
            </a:r>
            <a:r>
              <a:rPr kumimoji="1" lang="en-US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/2</a:t>
            </a: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週間</a:t>
            </a:r>
            <a:br>
              <a:rPr lang="ja-JP" altLang="en-US" dirty="0"/>
            </a:b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・山手線｜車体広告　：</a:t>
            </a:r>
            <a:r>
              <a:rPr kumimoji="1" lang="en-US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600</a:t>
            </a: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万円</a:t>
            </a:r>
            <a:r>
              <a:rPr kumimoji="1" lang="en-US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/2</a:t>
            </a: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週間</a:t>
            </a:r>
            <a:r>
              <a:rPr kumimoji="1" lang="en-US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</a:t>
            </a: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両</a:t>
            </a:r>
            <a:r>
              <a:rPr kumimoji="1" lang="en-US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編成</a:t>
            </a:r>
            <a:br>
              <a:rPr lang="ja-JP" altLang="en-US" dirty="0"/>
            </a:b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・山手線など複数路線｜トレインチャンネル　：</a:t>
            </a:r>
            <a:r>
              <a:rPr kumimoji="1" lang="en-US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470</a:t>
            </a: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万円</a:t>
            </a:r>
            <a:r>
              <a:rPr kumimoji="1" lang="en-US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/15</a:t>
            </a: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秒</a:t>
            </a:r>
            <a:r>
              <a:rPr kumimoji="1" lang="en-US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週間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00218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  <a:p>
            <a:r>
              <a:rPr kumimoji="1" lang="en-US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FM</a:t>
            </a: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東京｜</a:t>
            </a:r>
            <a:r>
              <a:rPr kumimoji="1" lang="en-US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</a:t>
            </a: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秒スポット</a:t>
            </a:r>
            <a:r>
              <a:rPr kumimoji="1" lang="en-US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本分　：</a:t>
            </a:r>
            <a:r>
              <a:rPr kumimoji="1" lang="en-US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</a:t>
            </a: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万円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0472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299129"/>
            <a:ext cx="6777318" cy="975179"/>
          </a:xfrm>
        </p:spPr>
        <p:txBody>
          <a:bodyPr anchor="t"/>
          <a:lstStyle>
            <a:lvl1pPr algn="ctr">
              <a:defRPr sz="3600"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23952"/>
            <a:ext cx="6400800" cy="692146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2155272" y="3869369"/>
            <a:ext cx="4902996" cy="914400"/>
          </a:xfrm>
        </p:spPr>
        <p:txBody>
          <a:bodyPr wrap="none"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kumimoji="1" lang="ja-JP" altLang="en-US" dirty="0"/>
              <a:t>製作者情報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1798667"/>
            <a:ext cx="7745505" cy="432749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0378" y="6351942"/>
            <a:ext cx="2133600" cy="365125"/>
          </a:xfrm>
        </p:spPr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1942"/>
            <a:ext cx="2895600" cy="365125"/>
          </a:xfrm>
        </p:spPr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39264" y="6351942"/>
            <a:ext cx="2133600" cy="365125"/>
          </a:xfrm>
        </p:spPr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88490" y="245260"/>
            <a:ext cx="7756263" cy="1054250"/>
          </a:xfrm>
        </p:spPr>
        <p:txBody>
          <a:bodyPr/>
          <a:lstStyle>
            <a:lvl1pPr>
              <a:defRPr sz="36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87533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4400" b="0" cap="none" baseline="0">
                <a:solidFill>
                  <a:schemeClr val="tx2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プレースホルダーまでドラッグするかアイコンをクリックして図を追加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kumimoji="1"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/>
              <a:t>情報処理技法（リテラシ）</a:t>
            </a:r>
            <a:r>
              <a:rPr kumimoji="1" lang="en-US" altLang="ja-JP"/>
              <a:t>II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lang="en-US" altLang="ja-JP" dirty="0"/>
              <a:t>1</a:t>
            </a:r>
            <a:r>
              <a:rPr kumimoji="1" lang="ja-JP" altLang="en-US" dirty="0"/>
              <a:t>回：</a:t>
            </a:r>
            <a:r>
              <a:rPr lang="en-US" altLang="ja-JP" dirty="0"/>
              <a:t>PowerPoint</a:t>
            </a:r>
            <a:r>
              <a:rPr kumimoji="1" lang="en-US" altLang="ja-JP" dirty="0"/>
              <a:t> (2/3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/>
              <a:t>産業技術大学院大学</a:t>
            </a:r>
            <a:r>
              <a:rPr lang="ja-JP" altLang="en-US" dirty="0"/>
              <a:t> 情報アーキテクチャ専攻</a:t>
            </a:r>
            <a:endParaRPr lang="en-US" altLang="ja-JP" dirty="0"/>
          </a:p>
          <a:p>
            <a:r>
              <a:rPr kumimoji="1" lang="ja-JP" altLang="en-US" dirty="0"/>
              <a:t>助教　　柴田　淳司</a:t>
            </a:r>
          </a:p>
        </p:txBody>
      </p:sp>
    </p:spTree>
    <p:extLst>
      <p:ext uri="{BB962C8B-B14F-4D97-AF65-F5344CB8AC3E}">
        <p14:creationId xmlns:p14="http://schemas.microsoft.com/office/powerpoint/2010/main" val="2857086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C46B7FD0-615B-4672-8091-35CB272CA3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2BCB5B4-4DE7-489D-B754-D38BE0D59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B45C9BC-B35E-46F9-85FF-C1B589585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CCBF001-88D5-4F27-89B2-0C777EFA2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10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2BC8BB67-E876-4CF2-B62D-0ADB9005D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オーロラビジョン</a:t>
            </a:r>
          </a:p>
        </p:txBody>
      </p:sp>
      <p:pic>
        <p:nvPicPr>
          <p:cNvPr id="2050" name="Picture 2" descr="10ãªã¼ã­ã©">
            <a:extLst>
              <a:ext uri="{FF2B5EF4-FFF2-40B4-BE49-F238E27FC236}">
                <a16:creationId xmlns:a16="http://schemas.microsoft.com/office/drawing/2014/main" id="{34AEB877-DF00-4B81-9985-8806F6A837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834" y="1798667"/>
            <a:ext cx="7226332" cy="2548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1DB7B8F-BA28-4268-85D8-E3D1DBC2F07D}"/>
              </a:ext>
            </a:extLst>
          </p:cNvPr>
          <p:cNvSpPr/>
          <p:nvPr/>
        </p:nvSpPr>
        <p:spPr>
          <a:xfrm>
            <a:off x="1791198" y="5231594"/>
            <a:ext cx="5550845" cy="100745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/>
              <a:t>1</a:t>
            </a:r>
            <a:r>
              <a:rPr kumimoji="1" lang="ja-JP" altLang="en-US" sz="2800" dirty="0"/>
              <a:t>回</a:t>
            </a:r>
            <a:r>
              <a:rPr kumimoji="1" lang="en-US" altLang="ja-JP" sz="2800" dirty="0"/>
              <a:t>1420</a:t>
            </a:r>
            <a:r>
              <a:rPr kumimoji="1" lang="ja-JP" altLang="en-US" sz="2800" dirty="0"/>
              <a:t>円、一日</a:t>
            </a:r>
            <a:r>
              <a:rPr kumimoji="1" lang="en-US" altLang="ja-JP" sz="2800" dirty="0"/>
              <a:t>8</a:t>
            </a:r>
            <a:r>
              <a:rPr kumimoji="1" lang="ja-JP" altLang="en-US" sz="2800" dirty="0"/>
              <a:t>万</a:t>
            </a:r>
            <a:r>
              <a:rPr kumimoji="1" lang="en-US" altLang="ja-JP" sz="2800" dirty="0"/>
              <a:t>5</a:t>
            </a:r>
            <a:r>
              <a:rPr kumimoji="1" lang="ja-JP" altLang="en-US" sz="2800" dirty="0"/>
              <a:t>千円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759653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28FA555-592B-4754-A894-BBB50357C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20C5C18-96CF-4098-8F07-CA12BC22B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066DEB2-6D6E-4804-B089-D22A96685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11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B3582641-2B23-4609-A447-4ACD131C0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シート、看板広告</a:t>
            </a:r>
            <a:endParaRPr kumimoji="1" lang="ja-JP" altLang="en-US" dirty="0"/>
          </a:p>
        </p:txBody>
      </p:sp>
      <p:pic>
        <p:nvPicPr>
          <p:cNvPr id="3074" name="Picture 2" descr="11ããå¬">
            <a:extLst>
              <a:ext uri="{FF2B5EF4-FFF2-40B4-BE49-F238E27FC236}">
                <a16:creationId xmlns:a16="http://schemas.microsoft.com/office/drawing/2014/main" id="{DFC0BF9A-E83F-4AA2-91CB-E8C8D257DA4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996" y="1765367"/>
            <a:ext cx="5429250" cy="2657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A999510-3293-45BC-BE1D-C85F225C2ED4}"/>
              </a:ext>
            </a:extLst>
          </p:cNvPr>
          <p:cNvSpPr/>
          <p:nvPr/>
        </p:nvSpPr>
        <p:spPr>
          <a:xfrm>
            <a:off x="503124" y="5231594"/>
            <a:ext cx="8126993" cy="100745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/>
              <a:t>1500</a:t>
            </a:r>
            <a:r>
              <a:rPr kumimoji="1" lang="ja-JP" altLang="en-US" sz="2800" dirty="0"/>
              <a:t>万円</a:t>
            </a:r>
            <a:r>
              <a:rPr kumimoji="1" lang="en-US" altLang="ja-JP" sz="2800" dirty="0"/>
              <a:t>/2</a:t>
            </a:r>
            <a:r>
              <a:rPr kumimoji="1" lang="ja-JP" altLang="en-US" sz="2800" dirty="0"/>
              <a:t>週間、製作費</a:t>
            </a:r>
            <a:r>
              <a:rPr kumimoji="1" lang="en-US" altLang="ja-JP" sz="2800" dirty="0"/>
              <a:t>500</a:t>
            </a:r>
            <a:r>
              <a:rPr kumimoji="1" lang="ja-JP" altLang="en-US" sz="2800" dirty="0"/>
              <a:t>万円～</a:t>
            </a:r>
            <a:r>
              <a:rPr kumimoji="1" lang="en-US" altLang="ja-JP" sz="2800" dirty="0"/>
              <a:t>750</a:t>
            </a:r>
            <a:r>
              <a:rPr kumimoji="1" lang="ja-JP" altLang="en-US" sz="2800" dirty="0"/>
              <a:t>万円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2459747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CEFA143-4A0B-4233-9148-5EEFA63D1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B3ACA0B-A395-428C-94D0-94A03B82D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9757A90-9F05-40E1-BCE9-3EE431C69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12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60D952AC-C223-4EAC-B477-06A7B2B4B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電車広告</a:t>
            </a:r>
          </a:p>
        </p:txBody>
      </p:sp>
      <p:pic>
        <p:nvPicPr>
          <p:cNvPr id="4098" name="Picture 2" descr="05é»è»">
            <a:extLst>
              <a:ext uri="{FF2B5EF4-FFF2-40B4-BE49-F238E27FC236}">
                <a16:creationId xmlns:a16="http://schemas.microsoft.com/office/drawing/2014/main" id="{689594CA-B5A6-404F-A370-8F333E9B680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996" y="1935176"/>
            <a:ext cx="5429250" cy="260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8E474D1-5351-422F-BA1A-A9F7E4BA35A7}"/>
              </a:ext>
            </a:extLst>
          </p:cNvPr>
          <p:cNvSpPr/>
          <p:nvPr/>
        </p:nvSpPr>
        <p:spPr>
          <a:xfrm>
            <a:off x="503124" y="4671892"/>
            <a:ext cx="8126993" cy="156716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中</a:t>
            </a:r>
            <a:r>
              <a:rPr kumimoji="1" lang="ja-JP" altLang="en-US" sz="2800" dirty="0" err="1"/>
              <a:t>づり</a:t>
            </a:r>
            <a:r>
              <a:rPr kumimoji="1" lang="ja-JP" altLang="en-US" sz="2800" dirty="0"/>
              <a:t>広告</a:t>
            </a:r>
            <a:r>
              <a:rPr kumimoji="1" lang="en-US" altLang="ja-JP" sz="2800" dirty="0"/>
              <a:t>310</a:t>
            </a:r>
            <a:r>
              <a:rPr kumimoji="1" lang="ja-JP" altLang="en-US" sz="2800" dirty="0"/>
              <a:t>万円</a:t>
            </a:r>
            <a:r>
              <a:rPr kumimoji="1" lang="en-US" altLang="ja-JP" sz="2800" dirty="0"/>
              <a:t>/2</a:t>
            </a:r>
            <a:r>
              <a:rPr kumimoji="1" lang="ja-JP" altLang="en-US" sz="2800" dirty="0"/>
              <a:t>週間</a:t>
            </a:r>
            <a:endParaRPr kumimoji="1" lang="en-US" altLang="ja-JP" sz="2800" dirty="0"/>
          </a:p>
          <a:p>
            <a:pPr algn="ctr"/>
            <a:r>
              <a:rPr kumimoji="1" lang="ja-JP" altLang="en-US" sz="2800" dirty="0"/>
              <a:t>車体広告</a:t>
            </a:r>
            <a:r>
              <a:rPr kumimoji="1" lang="en-US" altLang="ja-JP" sz="2800" dirty="0"/>
              <a:t>600</a:t>
            </a:r>
            <a:r>
              <a:rPr kumimoji="1" lang="ja-JP" altLang="en-US" sz="2800" dirty="0"/>
              <a:t>万</a:t>
            </a:r>
            <a:r>
              <a:rPr kumimoji="1" lang="en-US" altLang="ja-JP" sz="2800" dirty="0"/>
              <a:t>/2</a:t>
            </a:r>
            <a:r>
              <a:rPr kumimoji="1" lang="ja-JP" altLang="en-US" sz="2800" dirty="0"/>
              <a:t>週間</a:t>
            </a:r>
            <a:endParaRPr kumimoji="1" lang="en-US" altLang="ja-JP" sz="2800" dirty="0"/>
          </a:p>
          <a:p>
            <a:pPr algn="ctr"/>
            <a:r>
              <a:rPr kumimoji="1" lang="ja-JP" altLang="en-US" sz="2800" dirty="0"/>
              <a:t>トレインチャンネル</a:t>
            </a:r>
            <a:r>
              <a:rPr kumimoji="1" lang="en-US" altLang="ja-JP" sz="2800" dirty="0"/>
              <a:t>470</a:t>
            </a:r>
            <a:r>
              <a:rPr kumimoji="1" lang="ja-JP" altLang="en-US" sz="2800" dirty="0"/>
              <a:t>万</a:t>
            </a:r>
            <a:r>
              <a:rPr kumimoji="1" lang="en-US" altLang="ja-JP" sz="2800" dirty="0"/>
              <a:t>/15</a:t>
            </a:r>
            <a:r>
              <a:rPr kumimoji="1" lang="ja-JP" altLang="en-US" sz="2800" dirty="0"/>
              <a:t>秒</a:t>
            </a:r>
            <a:r>
              <a:rPr kumimoji="1" lang="en-US" altLang="ja-JP" sz="2800" dirty="0"/>
              <a:t>1</a:t>
            </a:r>
            <a:r>
              <a:rPr kumimoji="1" lang="ja-JP" altLang="en-US" sz="2800" dirty="0"/>
              <a:t>週間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9890694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3048117-FCBC-4414-9070-9FDCECDE3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ED6540C-B0A1-4AAE-ADCC-9189FF23D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BB079FE-977D-48DA-988E-E999A443B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13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8E796D5E-73DF-4C9C-936E-F7BE93C25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テレビ</a:t>
            </a:r>
            <a:r>
              <a:rPr kumimoji="1" lang="en-US" altLang="ja-JP" dirty="0"/>
              <a:t>/</a:t>
            </a:r>
            <a:r>
              <a:rPr kumimoji="1" lang="ja-JP" altLang="en-US" dirty="0"/>
              <a:t>ラジオ</a:t>
            </a:r>
          </a:p>
        </p:txBody>
      </p:sp>
      <p:pic>
        <p:nvPicPr>
          <p:cNvPr id="2050" name="Picture 2" descr="ããã¬ããã®ç»åæ¤ç´¢çµæ">
            <a:extLst>
              <a:ext uri="{FF2B5EF4-FFF2-40B4-BE49-F238E27FC236}">
                <a16:creationId xmlns:a16="http://schemas.microsoft.com/office/drawing/2014/main" id="{FE1DEBAF-50D2-49FB-A1C0-340308E8CDD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490" y="1627633"/>
            <a:ext cx="3884895" cy="2687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ãã©ã¸ãªãã®ç»åæ¤ç´¢çµæ">
            <a:extLst>
              <a:ext uri="{FF2B5EF4-FFF2-40B4-BE49-F238E27FC236}">
                <a16:creationId xmlns:a16="http://schemas.microsoft.com/office/drawing/2014/main" id="{AC752B9E-AA0E-40BD-B4DD-1C835F3907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4020" y="2054147"/>
            <a:ext cx="2003073" cy="2003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6C0D00A-446F-4F45-ADF1-905A62CBDC71}"/>
              </a:ext>
            </a:extLst>
          </p:cNvPr>
          <p:cNvSpPr/>
          <p:nvPr/>
        </p:nvSpPr>
        <p:spPr>
          <a:xfrm>
            <a:off x="1208359" y="4717997"/>
            <a:ext cx="6716523" cy="152105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ラジオ：</a:t>
            </a:r>
            <a:r>
              <a:rPr kumimoji="1" lang="en-US" altLang="ja-JP" sz="2800" dirty="0"/>
              <a:t>7</a:t>
            </a:r>
            <a:r>
              <a:rPr kumimoji="1" lang="ja-JP" altLang="en-US" sz="2800" dirty="0"/>
              <a:t>万円</a:t>
            </a:r>
            <a:r>
              <a:rPr kumimoji="1" lang="en-US" altLang="ja-JP" sz="2800" dirty="0"/>
              <a:t>/20</a:t>
            </a:r>
            <a:r>
              <a:rPr kumimoji="1" lang="ja-JP" altLang="en-US" sz="2800" dirty="0"/>
              <a:t>秒スポット</a:t>
            </a:r>
            <a:r>
              <a:rPr kumimoji="1" lang="en-US" altLang="ja-JP" sz="2800" dirty="0"/>
              <a:t>1</a:t>
            </a:r>
            <a:r>
              <a:rPr kumimoji="1" lang="ja-JP" altLang="en-US" sz="2800" dirty="0"/>
              <a:t>本分</a:t>
            </a:r>
            <a:endParaRPr kumimoji="1" lang="en-US" altLang="ja-JP" sz="2800" dirty="0"/>
          </a:p>
          <a:p>
            <a:pPr algn="ctr"/>
            <a:r>
              <a:rPr kumimoji="1" lang="ja-JP" altLang="en-US" sz="2800" dirty="0"/>
              <a:t>テレビ：</a:t>
            </a:r>
            <a:r>
              <a:rPr kumimoji="1" lang="en-US" altLang="ja-JP" sz="2800" dirty="0"/>
              <a:t>20</a:t>
            </a:r>
            <a:r>
              <a:rPr kumimoji="1" lang="ja-JP" altLang="en-US" sz="2800" dirty="0"/>
              <a:t>万円</a:t>
            </a:r>
            <a:r>
              <a:rPr kumimoji="1" lang="en-US" altLang="ja-JP" sz="2800" dirty="0"/>
              <a:t>/15</a:t>
            </a:r>
            <a:r>
              <a:rPr kumimoji="1" lang="ja-JP" altLang="en-US" sz="2800" dirty="0"/>
              <a:t>秒</a:t>
            </a:r>
            <a:r>
              <a:rPr kumimoji="1" lang="en-US" altLang="ja-JP" sz="2800" dirty="0"/>
              <a:t>1</a:t>
            </a:r>
            <a:r>
              <a:rPr kumimoji="1" lang="ja-JP" altLang="en-US" sz="2800" dirty="0"/>
              <a:t>本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41684539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DEC2172-EEFB-484D-872F-6411FE425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5C30A74-F1D6-49FD-A6FF-82287D1D4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F4C71B3-E8CA-4C62-A63C-1D175E997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14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A0040EAE-D947-4654-8A59-CFC028B44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雑誌</a:t>
            </a:r>
            <a:r>
              <a:rPr kumimoji="1" lang="en-US" altLang="ja-JP" dirty="0"/>
              <a:t>/</a:t>
            </a:r>
            <a:r>
              <a:rPr lang="ja-JP" altLang="en-US" dirty="0"/>
              <a:t>新聞</a:t>
            </a:r>
            <a:r>
              <a:rPr kumimoji="1" lang="en-US" altLang="ja-JP" dirty="0"/>
              <a:t>/</a:t>
            </a:r>
            <a:r>
              <a:rPr kumimoji="1" lang="ja-JP" altLang="en-US" dirty="0"/>
              <a:t>折り込みチラシ</a:t>
            </a:r>
          </a:p>
        </p:txBody>
      </p:sp>
      <p:pic>
        <p:nvPicPr>
          <p:cNvPr id="1026" name="Picture 2" descr="04éèª">
            <a:extLst>
              <a:ext uri="{FF2B5EF4-FFF2-40B4-BE49-F238E27FC236}">
                <a16:creationId xmlns:a16="http://schemas.microsoft.com/office/drawing/2014/main" id="{B6B8A756-88C3-429A-80AE-F952262B4A3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996" y="1934416"/>
            <a:ext cx="5429250" cy="2657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6C0FCB1-5F48-45DF-8D45-B00B2E528153}"/>
              </a:ext>
            </a:extLst>
          </p:cNvPr>
          <p:cNvSpPr/>
          <p:nvPr/>
        </p:nvSpPr>
        <p:spPr>
          <a:xfrm>
            <a:off x="1208359" y="4925466"/>
            <a:ext cx="6716523" cy="131358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雑誌：</a:t>
            </a:r>
            <a:r>
              <a:rPr kumimoji="1" lang="en-US" altLang="ja-JP" sz="2800" dirty="0"/>
              <a:t>450</a:t>
            </a:r>
            <a:r>
              <a:rPr kumimoji="1" lang="ja-JP" altLang="en-US" sz="2800" dirty="0"/>
              <a:t>万円</a:t>
            </a:r>
            <a:r>
              <a:rPr kumimoji="1" lang="en-US" altLang="ja-JP" sz="2800" dirty="0"/>
              <a:t>/</a:t>
            </a:r>
            <a:r>
              <a:rPr kumimoji="1" lang="ja-JP" altLang="en-US" sz="2800" dirty="0"/>
              <a:t>見開き、</a:t>
            </a:r>
            <a:r>
              <a:rPr kumimoji="1" lang="en-US" altLang="ja-JP" sz="2800" dirty="0"/>
              <a:t>20</a:t>
            </a:r>
            <a:r>
              <a:rPr kumimoji="1" lang="ja-JP" altLang="en-US" sz="2800" dirty="0"/>
              <a:t>万部</a:t>
            </a:r>
            <a:endParaRPr kumimoji="1" lang="en-US" altLang="ja-JP" sz="2800" dirty="0"/>
          </a:p>
          <a:p>
            <a:pPr algn="ctr"/>
            <a:r>
              <a:rPr kumimoji="1" lang="ja-JP" altLang="en-US" sz="2800" dirty="0"/>
              <a:t>新聞：</a:t>
            </a:r>
            <a:r>
              <a:rPr kumimoji="1" lang="en-US" altLang="ja-JP" sz="2800" dirty="0"/>
              <a:t>2040</a:t>
            </a:r>
            <a:r>
              <a:rPr kumimoji="1" lang="ja-JP" altLang="en-US" sz="2800" dirty="0"/>
              <a:t>万円</a:t>
            </a:r>
            <a:r>
              <a:rPr kumimoji="1" lang="en-US" altLang="ja-JP" sz="2800" dirty="0"/>
              <a:t>/15</a:t>
            </a:r>
            <a:r>
              <a:rPr kumimoji="1" lang="ja-JP" altLang="en-US" sz="2800" dirty="0"/>
              <a:t>段</a:t>
            </a:r>
            <a:endParaRPr kumimoji="1" lang="en-US" altLang="ja-JP" sz="2800" dirty="0"/>
          </a:p>
          <a:p>
            <a:pPr algn="ctr"/>
            <a:r>
              <a:rPr kumimoji="1" lang="ja-JP" altLang="en-US" sz="2800" dirty="0"/>
              <a:t>チラシ：</a:t>
            </a:r>
            <a:r>
              <a:rPr kumimoji="1" lang="en-US" altLang="ja-JP" sz="2800" dirty="0"/>
              <a:t>20</a:t>
            </a:r>
            <a:r>
              <a:rPr kumimoji="1" lang="ja-JP" altLang="en-US" sz="2800" dirty="0"/>
              <a:t>万</a:t>
            </a:r>
            <a:r>
              <a:rPr kumimoji="1" lang="en-US" altLang="ja-JP" sz="2800" dirty="0"/>
              <a:t>/70'000</a:t>
            </a:r>
            <a:r>
              <a:rPr kumimoji="1" lang="ja-JP" altLang="en-US" sz="2800" dirty="0"/>
              <a:t>枚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13878951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D299020A-5D04-4447-B3C8-9B6AA9B4B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学術発表</a:t>
            </a:r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467B5549-C61A-4D1E-9E0D-1ED3CCD10A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2D8EAB8-7437-4E99-AF4D-F0F0776BE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90C1F1D-716F-489D-A7EA-B6BAD7ED4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DDF408-843C-4F47-A055-CB8FAA9F1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15</a:t>
            </a:fld>
            <a:endParaRPr kumimoji="0"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8932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D4D7A90A-A633-4E03-AA9D-C4D7ED3D6F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Academy</a:t>
            </a:r>
          </a:p>
          <a:p>
            <a:pPr lvl="1"/>
            <a:r>
              <a:rPr kumimoji="1" lang="ja-JP" altLang="en-US" dirty="0"/>
              <a:t>プラトンがアテネに開いた</a:t>
            </a:r>
            <a:r>
              <a:rPr lang="el-GR" altLang="ja-JP" dirty="0"/>
              <a:t>Ἀκαδημ</a:t>
            </a:r>
            <a:r>
              <a:rPr lang="en-US" altLang="ja-JP" dirty="0"/>
              <a:t>(</a:t>
            </a:r>
            <a:r>
              <a:rPr lang="ja-JP" altLang="en-US" dirty="0"/>
              <a:t>ｱｶﾃﾞﾒｲｱｰ</a:t>
            </a:r>
            <a:r>
              <a:rPr lang="en-US" altLang="ja-JP" dirty="0"/>
              <a:t>)</a:t>
            </a:r>
            <a:r>
              <a:rPr lang="ja-JP" altLang="en-US" dirty="0"/>
              <a:t>が由来</a:t>
            </a:r>
            <a:endParaRPr lang="en-US" altLang="ja-JP" dirty="0"/>
          </a:p>
          <a:p>
            <a:pPr lvl="1"/>
            <a:r>
              <a:rPr lang="ja-JP" altLang="en-US" dirty="0"/>
              <a:t>ルネサンス期以降：</a:t>
            </a:r>
            <a:r>
              <a:rPr kumimoji="1" lang="ja-JP" altLang="en-US" dirty="0"/>
              <a:t>学術団体、学会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現代：大学など教育機構全般</a:t>
            </a:r>
            <a:endParaRPr kumimoji="1" lang="en-US" altLang="ja-JP" dirty="0"/>
          </a:p>
          <a:p>
            <a:endParaRPr lang="en-US" altLang="ja-JP" dirty="0"/>
          </a:p>
          <a:p>
            <a:r>
              <a:rPr lang="ja-JP" altLang="en-US" dirty="0"/>
              <a:t>学術的な（</a:t>
            </a:r>
            <a:r>
              <a:rPr lang="en-US" altLang="ja-JP" dirty="0"/>
              <a:t>Academic</a:t>
            </a:r>
            <a:r>
              <a:rPr lang="ja-JP" altLang="en-US" dirty="0"/>
              <a:t>）</a:t>
            </a:r>
            <a:endParaRPr lang="en-US" altLang="ja-JP" dirty="0"/>
          </a:p>
          <a:p>
            <a:pPr lvl="1"/>
            <a:r>
              <a:rPr lang="ja-JP" altLang="en-US" dirty="0"/>
              <a:t>正統な理論にのっとった</a:t>
            </a:r>
            <a:r>
              <a:rPr lang="ja-JP" altLang="en-US" sz="1600" dirty="0"/>
              <a:t>（しばしば古臭いともとられる）</a:t>
            </a:r>
            <a:endParaRPr lang="en-US" altLang="ja-JP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1A00CAC-11B7-4925-9AA6-99ACCB2F1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620DEDC-ABE8-4954-916A-13FB927E0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97CDDDC-FD3F-435D-B7CE-4C5BDCFDC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16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89450BA7-B776-4B13-A944-DE454E0F9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学術？</a:t>
            </a:r>
          </a:p>
        </p:txBody>
      </p:sp>
    </p:spTree>
    <p:extLst>
      <p:ext uri="{BB962C8B-B14F-4D97-AF65-F5344CB8AC3E}">
        <p14:creationId xmlns:p14="http://schemas.microsoft.com/office/powerpoint/2010/main" val="11652573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C21DEA07-16AA-40CE-BA50-3F79F3E8B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3305282"/>
            <a:ext cx="7745505" cy="2820880"/>
          </a:xfrm>
        </p:spPr>
        <p:txBody>
          <a:bodyPr/>
          <a:lstStyle/>
          <a:p>
            <a:r>
              <a:rPr kumimoji="1" lang="ja-JP" altLang="en-US" dirty="0"/>
              <a:t>とりあえずわかり易いとされる構成をまねる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順番は序論</a:t>
            </a:r>
            <a:r>
              <a:rPr lang="ja-JP" altLang="en-US" dirty="0"/>
              <a:t>、</a:t>
            </a:r>
            <a:r>
              <a:rPr kumimoji="1" lang="ja-JP" altLang="en-US" dirty="0"/>
              <a:t>本論</a:t>
            </a:r>
            <a:r>
              <a:rPr lang="ja-JP" altLang="en-US" dirty="0"/>
              <a:t>、</a:t>
            </a:r>
            <a:r>
              <a:rPr kumimoji="1" lang="ja-JP" altLang="en-US" dirty="0"/>
              <a:t>結論</a:t>
            </a:r>
            <a:endParaRPr kumimoji="1" lang="en-US" altLang="ja-JP" dirty="0"/>
          </a:p>
          <a:p>
            <a:pPr lvl="1"/>
            <a:r>
              <a:rPr lang="ja-JP" altLang="en-US" dirty="0"/>
              <a:t>先に主張、後で根拠</a:t>
            </a:r>
            <a:endParaRPr lang="en-US" altLang="ja-JP" dirty="0"/>
          </a:p>
          <a:p>
            <a:pPr lvl="1"/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B483872-F51F-4C7B-B578-3D54DBADD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F054730-5E8B-436A-8E55-BB4802E4A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EB53FD7-43AD-4057-B0D7-03787994A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17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117C9454-3270-4714-BBD2-98D0D40F7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学問の発表における正統？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48B1271-9250-4A19-BD09-A2D96F7C2927}"/>
              </a:ext>
            </a:extLst>
          </p:cNvPr>
          <p:cNvSpPr/>
          <p:nvPr/>
        </p:nvSpPr>
        <p:spPr>
          <a:xfrm>
            <a:off x="1453842" y="1798667"/>
            <a:ext cx="6225558" cy="100745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/>
              <a:t>先人の作った法則を流用しよう</a:t>
            </a:r>
          </a:p>
        </p:txBody>
      </p:sp>
    </p:spTree>
    <p:extLst>
      <p:ext uri="{BB962C8B-B14F-4D97-AF65-F5344CB8AC3E}">
        <p14:creationId xmlns:p14="http://schemas.microsoft.com/office/powerpoint/2010/main" val="41289964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19E99529-1BC2-45E2-9997-1AA4DE0EE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3625232"/>
            <a:ext cx="7745505" cy="2500930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/>
              <a:t>昔</a:t>
            </a:r>
            <a:endParaRPr kumimoji="1" lang="en-US" altLang="ja-JP" dirty="0"/>
          </a:p>
          <a:p>
            <a:pPr lvl="1"/>
            <a:r>
              <a:rPr lang="ja-JP" altLang="en-US" dirty="0"/>
              <a:t>論文に</a:t>
            </a:r>
            <a:r>
              <a:rPr lang="en-US" altLang="ja-JP" dirty="0"/>
              <a:t>I</a:t>
            </a:r>
            <a:r>
              <a:rPr lang="ja-JP" altLang="en-US" dirty="0"/>
              <a:t>や</a:t>
            </a:r>
            <a:r>
              <a:rPr lang="en-US" altLang="ja-JP" dirty="0"/>
              <a:t>We</a:t>
            </a:r>
            <a:r>
              <a:rPr lang="ja-JP" altLang="en-US" dirty="0"/>
              <a:t>は使わない</a:t>
            </a:r>
            <a:endParaRPr lang="en-US" altLang="ja-JP" dirty="0"/>
          </a:p>
          <a:p>
            <a:pPr lvl="1"/>
            <a:r>
              <a:rPr lang="ja-JP" altLang="en-US" dirty="0"/>
              <a:t>図のタイトルは簡素で短く</a:t>
            </a:r>
          </a:p>
          <a:p>
            <a:endParaRPr lang="en-US" altLang="ja-JP" dirty="0"/>
          </a:p>
          <a:p>
            <a:r>
              <a:rPr kumimoji="1" lang="ja-JP" altLang="en-US" dirty="0"/>
              <a:t>今</a:t>
            </a:r>
          </a:p>
          <a:p>
            <a:pPr lvl="1"/>
            <a:r>
              <a:rPr lang="ja-JP" altLang="en-US" dirty="0"/>
              <a:t>わかり易ければ</a:t>
            </a:r>
            <a:r>
              <a:rPr lang="en-US" altLang="ja-JP" dirty="0"/>
              <a:t>OK</a:t>
            </a:r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039285B-2253-447B-AA4D-2EDD85C5D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981FF68-4E06-4060-BE6F-26BA2DCBD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5AA3BC4-9719-40C5-8218-E74E13C59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18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9966E206-277E-4493-BABB-8E7120C02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現代における学術発表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4A1926D-AA05-4EFB-BC6E-4389DEC62DD5}"/>
              </a:ext>
            </a:extLst>
          </p:cNvPr>
          <p:cNvSpPr/>
          <p:nvPr/>
        </p:nvSpPr>
        <p:spPr>
          <a:xfrm>
            <a:off x="1142564" y="1692884"/>
            <a:ext cx="6848114" cy="121902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わかり易ければ</a:t>
            </a:r>
            <a:endParaRPr kumimoji="1" lang="en-US" altLang="ja-JP" sz="2800" dirty="0"/>
          </a:p>
          <a:p>
            <a:pPr algn="ctr"/>
            <a:r>
              <a:rPr kumimoji="1" lang="ja-JP" altLang="en-US" sz="2800" dirty="0"/>
              <a:t>形式通りでなくても許容されうる</a:t>
            </a:r>
          </a:p>
        </p:txBody>
      </p:sp>
    </p:spTree>
    <p:extLst>
      <p:ext uri="{BB962C8B-B14F-4D97-AF65-F5344CB8AC3E}">
        <p14:creationId xmlns:p14="http://schemas.microsoft.com/office/powerpoint/2010/main" val="30266773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81981598-712A-43E3-B825-756FD3972C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目的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成果を事実を「正確に、誤解なく」伝える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制限</a:t>
            </a:r>
            <a:endParaRPr lang="en-US" altLang="ja-JP" dirty="0"/>
          </a:p>
          <a:p>
            <a:pPr lvl="1"/>
            <a:r>
              <a:rPr lang="ja-JP" altLang="en-US" dirty="0"/>
              <a:t>限られた時間</a:t>
            </a:r>
            <a:endParaRPr lang="en-US" altLang="ja-JP" dirty="0"/>
          </a:p>
          <a:p>
            <a:pPr lvl="1"/>
            <a:r>
              <a:rPr lang="ja-JP" altLang="en-US" dirty="0"/>
              <a:t>限られた資料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手法</a:t>
            </a:r>
            <a:endParaRPr lang="en-US" altLang="ja-JP" dirty="0"/>
          </a:p>
          <a:p>
            <a:pPr lvl="1"/>
            <a:r>
              <a:rPr lang="en-US" altLang="ja-JP" dirty="0"/>
              <a:t>PPT</a:t>
            </a:r>
            <a:r>
              <a:rPr lang="ja-JP" altLang="en-US" dirty="0" err="1"/>
              <a:t>、</a:t>
            </a:r>
            <a:r>
              <a:rPr lang="ja-JP" altLang="en-US" dirty="0"/>
              <a:t>配布資料、デモ、</a:t>
            </a:r>
            <a:r>
              <a:rPr lang="en-US" altLang="ja-JP" dirty="0" err="1"/>
              <a:t>etc</a:t>
            </a:r>
            <a:endParaRPr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439CF1-9CF9-4A38-BCF2-F9D87FB8E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EC23798-5955-4913-8A2F-2F3756F81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93A80AB-1300-41D9-880E-5994E1E40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19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82681FCC-7CF3-471A-865E-A56824A63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学術発表に求められるもの</a:t>
            </a:r>
          </a:p>
        </p:txBody>
      </p:sp>
    </p:spTree>
    <p:extLst>
      <p:ext uri="{BB962C8B-B14F-4D97-AF65-F5344CB8AC3E}">
        <p14:creationId xmlns:p14="http://schemas.microsoft.com/office/powerpoint/2010/main" val="2035585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CB1A13C8-C6FB-4521-839A-F14679911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前回の復習</a:t>
            </a:r>
            <a:endParaRPr lang="en-US" altLang="ja-JP" dirty="0"/>
          </a:p>
          <a:p>
            <a:r>
              <a:rPr lang="ja-JP" altLang="en-US" dirty="0"/>
              <a:t>広告の価値</a:t>
            </a:r>
            <a:endParaRPr lang="en-US" altLang="ja-JP" dirty="0"/>
          </a:p>
          <a:p>
            <a:r>
              <a:rPr lang="ja-JP" altLang="en-US" dirty="0"/>
              <a:t>学術発表</a:t>
            </a:r>
            <a:endParaRPr lang="en-US" altLang="ja-JP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4C87D18-D8B8-43A4-A562-FBA62DF05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F2FA7F2-F891-4856-808E-6CE4245D7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86D8130-0F56-4E01-B2D9-AC9BF4DC5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04E2C944-46BD-454F-B40D-86FBCA275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もくじ</a:t>
            </a:r>
          </a:p>
        </p:txBody>
      </p:sp>
    </p:spTree>
    <p:extLst>
      <p:ext uri="{BB962C8B-B14F-4D97-AF65-F5344CB8AC3E}">
        <p14:creationId xmlns:p14="http://schemas.microsoft.com/office/powerpoint/2010/main" val="11840653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C0447619-BC0F-487F-92CF-586821F23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概要を書く</a:t>
            </a:r>
            <a:endParaRPr kumimoji="1" lang="en-US" altLang="ja-JP" dirty="0"/>
          </a:p>
          <a:p>
            <a:pPr lvl="1"/>
            <a:r>
              <a:rPr lang="en-US" altLang="ja-JP" dirty="0"/>
              <a:t>200</a:t>
            </a:r>
            <a:r>
              <a:rPr lang="ja-JP" altLang="en-US" dirty="0"/>
              <a:t>字程度で趣旨をまとめる</a:t>
            </a:r>
            <a:endParaRPr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ストーリーラインを考える</a:t>
            </a:r>
            <a:endParaRPr kumimoji="1" lang="en-US" altLang="ja-JP" dirty="0"/>
          </a:p>
          <a:p>
            <a:pPr lvl="1"/>
            <a:r>
              <a:rPr lang="ja-JP" altLang="en-US" dirty="0"/>
              <a:t>論理的な説明の流れを考える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章立て</a:t>
            </a:r>
            <a:endParaRPr lang="en-US" altLang="ja-JP" dirty="0"/>
          </a:p>
          <a:p>
            <a:pPr lvl="1"/>
            <a:r>
              <a:rPr lang="ja-JP" altLang="en-US" dirty="0"/>
              <a:t>ストーリーラインを大分類、小分類と分ける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資料作成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8A6C173-27D2-43B2-8171-2E730C03A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9F8CCB9-AA67-46F0-84E4-F536D2DD8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9DA05F0-7F5F-4B4C-B230-2726180FC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20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56F873B2-8BDF-4977-8A34-8D5724FA8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具体的な執筆手順</a:t>
            </a:r>
          </a:p>
        </p:txBody>
      </p:sp>
    </p:spTree>
    <p:extLst>
      <p:ext uri="{BB962C8B-B14F-4D97-AF65-F5344CB8AC3E}">
        <p14:creationId xmlns:p14="http://schemas.microsoft.com/office/powerpoint/2010/main" val="25650029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コンテンツ プレースホルダー 6">
            <a:extLst>
              <a:ext uri="{FF2B5EF4-FFF2-40B4-BE49-F238E27FC236}">
                <a16:creationId xmlns:a16="http://schemas.microsoft.com/office/drawing/2014/main" id="{8EC2F521-4083-4E20-8D74-E547A4E151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3267" y="1630161"/>
            <a:ext cx="7997465" cy="4664479"/>
          </a:xfrm>
          <a:prstGeom prst="rect">
            <a:avLst/>
          </a:prstGeom>
        </p:spPr>
      </p:pic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75079E3-1898-44CA-A18D-878F0D62F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01CD3CE-E8EA-4C1A-8695-F546591CC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5200EAD-3E9E-4E57-8F61-E1AFD5EF0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21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66B51587-051E-4D70-961A-9B27B465C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投入時間 </a:t>
            </a:r>
            <a:r>
              <a:rPr kumimoji="1" lang="en-US" altLang="ja-JP" dirty="0"/>
              <a:t>vs </a:t>
            </a:r>
            <a:r>
              <a:rPr kumimoji="1" lang="ja-JP" altLang="en-US" dirty="0"/>
              <a:t>発表校正</a:t>
            </a:r>
          </a:p>
        </p:txBody>
      </p:sp>
    </p:spTree>
    <p:extLst>
      <p:ext uri="{BB962C8B-B14F-4D97-AF65-F5344CB8AC3E}">
        <p14:creationId xmlns:p14="http://schemas.microsoft.com/office/powerpoint/2010/main" val="37291452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D4FFCD55-71C2-4FE8-AA2E-F0CA2581A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dirty="0"/>
              <a:t>1. </a:t>
            </a:r>
            <a:r>
              <a:rPr lang="ja-JP" altLang="en-US" dirty="0"/>
              <a:t>秤と粉を用意します</a:t>
            </a:r>
          </a:p>
          <a:p>
            <a:pPr marL="0" indent="0">
              <a:buNone/>
            </a:pPr>
            <a:r>
              <a:rPr lang="en-US" altLang="ja-JP" dirty="0"/>
              <a:t>2. </a:t>
            </a:r>
            <a:r>
              <a:rPr lang="ja-JP" altLang="en-US" dirty="0"/>
              <a:t>粉を</a:t>
            </a:r>
            <a:r>
              <a:rPr lang="en-US" altLang="ja-JP" dirty="0"/>
              <a:t>200</a:t>
            </a:r>
            <a:r>
              <a:rPr lang="ja-JP" altLang="en-US" dirty="0"/>
              <a:t>グラム測り、水を加えて練ります</a:t>
            </a:r>
          </a:p>
          <a:p>
            <a:pPr marL="0" indent="0">
              <a:buNone/>
            </a:pPr>
            <a:r>
              <a:rPr lang="en-US" altLang="ja-JP" dirty="0"/>
              <a:t>3. </a:t>
            </a:r>
            <a:r>
              <a:rPr lang="ja-JP" altLang="en-US" dirty="0"/>
              <a:t>ホイップクリームをつくる準備をしておきます</a:t>
            </a:r>
          </a:p>
          <a:p>
            <a:pPr marL="0" indent="0">
              <a:buNone/>
            </a:pPr>
            <a:r>
              <a:rPr lang="en-US" altLang="ja-JP" dirty="0"/>
              <a:t>4. </a:t>
            </a:r>
            <a:r>
              <a:rPr lang="ja-JP" altLang="en-US" dirty="0"/>
              <a:t>生クリームと砂糖を用意します</a:t>
            </a:r>
          </a:p>
          <a:p>
            <a:pPr marL="0" indent="0">
              <a:buNone/>
            </a:pPr>
            <a:r>
              <a:rPr lang="en-US" altLang="ja-JP" dirty="0"/>
              <a:t>5. </a:t>
            </a:r>
            <a:r>
              <a:rPr lang="ja-JP" altLang="en-US" dirty="0"/>
              <a:t>練った粉をフライパンで焼きます</a:t>
            </a:r>
          </a:p>
          <a:p>
            <a:pPr marL="0" indent="0">
              <a:buNone/>
            </a:pPr>
            <a:r>
              <a:rPr lang="en-US" altLang="ja-JP" dirty="0"/>
              <a:t>6. </a:t>
            </a:r>
            <a:r>
              <a:rPr lang="ja-JP" altLang="en-US" dirty="0"/>
              <a:t>生クリームを泡立てます</a:t>
            </a:r>
          </a:p>
          <a:p>
            <a:pPr marL="0" indent="0">
              <a:buNone/>
            </a:pPr>
            <a:r>
              <a:rPr lang="en-US" altLang="ja-JP" dirty="0"/>
              <a:t>7. </a:t>
            </a:r>
            <a:r>
              <a:rPr lang="ja-JP" altLang="en-US" dirty="0"/>
              <a:t>焼いた生地に生クリームをのせます</a:t>
            </a:r>
          </a:p>
          <a:p>
            <a:pPr marL="0" indent="0">
              <a:buNone/>
            </a:pPr>
            <a:r>
              <a:rPr lang="en-US" altLang="ja-JP" dirty="0"/>
              <a:t>8. </a:t>
            </a:r>
            <a:r>
              <a:rPr lang="ja-JP" altLang="en-US" dirty="0"/>
              <a:t>チョコレートをふりかけて出来上がり</a:t>
            </a:r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C8D982C-0991-4639-8E45-FDF0E8069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ACA8E98-5D2A-4841-A5A4-87D51BA46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7929B5D-AC29-4DCA-9803-ED92B4605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22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618A7E1D-2760-4F18-B8DD-6E2CAA2A1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悪い例：一直線</a:t>
            </a:r>
          </a:p>
        </p:txBody>
      </p:sp>
    </p:spTree>
    <p:extLst>
      <p:ext uri="{BB962C8B-B14F-4D97-AF65-F5344CB8AC3E}">
        <p14:creationId xmlns:p14="http://schemas.microsoft.com/office/powerpoint/2010/main" val="40483638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81FC29A4-DF4F-44A9-AE66-AEA02BE390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kumimoji="1" lang="ja-JP" altLang="en-US" dirty="0"/>
              <a:t>ホットケーキの作り方</a:t>
            </a:r>
            <a:endParaRPr kumimoji="1" lang="en-US" altLang="ja-JP" dirty="0"/>
          </a:p>
          <a:p>
            <a:pPr marL="411480" lvl="1" indent="0">
              <a:buNone/>
            </a:pPr>
            <a:r>
              <a:rPr lang="en-US" altLang="ja-JP" dirty="0">
                <a:solidFill>
                  <a:schemeClr val="accent5"/>
                </a:solidFill>
              </a:rPr>
              <a:t>0:</a:t>
            </a:r>
            <a:r>
              <a:rPr lang="en-US" altLang="ja-JP" dirty="0"/>
              <a:t> </a:t>
            </a:r>
            <a:r>
              <a:rPr lang="ja-JP" altLang="en-US" dirty="0"/>
              <a:t>材料</a:t>
            </a:r>
            <a:endParaRPr lang="en-US" altLang="ja-JP" dirty="0"/>
          </a:p>
          <a:p>
            <a:pPr lvl="2"/>
            <a:r>
              <a:rPr kumimoji="1" lang="ja-JP" altLang="en-US" dirty="0"/>
              <a:t>小麦粉</a:t>
            </a:r>
            <a:r>
              <a:rPr kumimoji="1" lang="en-US" altLang="ja-JP" dirty="0"/>
              <a:t>200</a:t>
            </a:r>
            <a:r>
              <a:rPr kumimoji="1" lang="ja-JP" altLang="en-US" dirty="0"/>
              <a:t>グラム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水</a:t>
            </a:r>
            <a:r>
              <a:rPr lang="en-US" altLang="ja-JP" dirty="0"/>
              <a:t>30cc</a:t>
            </a:r>
          </a:p>
          <a:p>
            <a:pPr lvl="2"/>
            <a:endParaRPr lang="en-US" altLang="ja-JP" dirty="0"/>
          </a:p>
          <a:p>
            <a:pPr lvl="2"/>
            <a:endParaRPr lang="en-US" altLang="ja-JP" dirty="0"/>
          </a:p>
          <a:p>
            <a:pPr marL="411480" lvl="1" indent="0">
              <a:buNone/>
            </a:pPr>
            <a:r>
              <a:rPr lang="en-US" altLang="ja-JP" dirty="0">
                <a:solidFill>
                  <a:schemeClr val="accent5"/>
                </a:solidFill>
              </a:rPr>
              <a:t>1: </a:t>
            </a:r>
            <a:r>
              <a:rPr lang="ja-JP" altLang="en-US" dirty="0"/>
              <a:t>生地</a:t>
            </a:r>
            <a:endParaRPr lang="en-US" altLang="ja-JP" dirty="0"/>
          </a:p>
          <a:p>
            <a:pPr lvl="2"/>
            <a:r>
              <a:rPr lang="ja-JP" altLang="en-US" dirty="0"/>
              <a:t>粉を篩にかける</a:t>
            </a:r>
            <a:endParaRPr lang="en-US" altLang="ja-JP" dirty="0"/>
          </a:p>
          <a:p>
            <a:pPr lvl="2"/>
            <a:r>
              <a:rPr lang="ja-JP" altLang="en-US" dirty="0"/>
              <a:t>水とよく混ぜる</a:t>
            </a:r>
            <a:endParaRPr lang="en-US" altLang="ja-JP" dirty="0"/>
          </a:p>
          <a:p>
            <a:pPr marL="411480" lvl="1" indent="0">
              <a:buNone/>
            </a:pPr>
            <a:r>
              <a:rPr lang="en-US" altLang="ja-JP" dirty="0">
                <a:solidFill>
                  <a:schemeClr val="accent5"/>
                </a:solidFill>
              </a:rPr>
              <a:t>2: </a:t>
            </a:r>
            <a:r>
              <a:rPr kumimoji="1" lang="ja-JP" altLang="en-US" dirty="0"/>
              <a:t>焼く</a:t>
            </a:r>
            <a:endParaRPr kumimoji="1" lang="en-US" altLang="ja-JP" dirty="0"/>
          </a:p>
          <a:p>
            <a:pPr lvl="2"/>
            <a:r>
              <a:rPr lang="ja-JP" altLang="en-US" dirty="0"/>
              <a:t>フライパンで焼く</a:t>
            </a:r>
            <a:endParaRPr kumimoji="1" lang="en-US" altLang="ja-JP" dirty="0"/>
          </a:p>
          <a:p>
            <a:pPr lvl="1"/>
            <a:endParaRPr lang="en-US" altLang="ja-JP" dirty="0"/>
          </a:p>
          <a:p>
            <a:pPr lvl="1"/>
            <a:endParaRPr lang="en-US" altLang="ja-JP" dirty="0"/>
          </a:p>
          <a:p>
            <a:pPr lvl="2"/>
            <a:r>
              <a:rPr lang="ja-JP" altLang="en-US" dirty="0"/>
              <a:t>生クリーム適量</a:t>
            </a:r>
            <a:endParaRPr lang="en-US" altLang="ja-JP" dirty="0"/>
          </a:p>
          <a:p>
            <a:pPr lvl="2"/>
            <a:r>
              <a:rPr lang="ja-JP" altLang="en-US" dirty="0"/>
              <a:t>チョコ適量</a:t>
            </a:r>
            <a:endParaRPr lang="en-US" altLang="ja-JP" dirty="0"/>
          </a:p>
          <a:p>
            <a:pPr lvl="1"/>
            <a:endParaRPr lang="en-US" altLang="ja-JP" dirty="0"/>
          </a:p>
          <a:p>
            <a:pPr lvl="1"/>
            <a:endParaRPr lang="en-US" altLang="ja-JP" dirty="0"/>
          </a:p>
          <a:p>
            <a:pPr marL="411480" lvl="1" indent="0">
              <a:buNone/>
            </a:pPr>
            <a:r>
              <a:rPr lang="en-US" altLang="ja-JP" dirty="0">
                <a:solidFill>
                  <a:schemeClr val="accent5"/>
                </a:solidFill>
              </a:rPr>
              <a:t>3: </a:t>
            </a:r>
            <a:r>
              <a:rPr lang="ja-JP" altLang="en-US" dirty="0"/>
              <a:t>飾り付け</a:t>
            </a:r>
            <a:endParaRPr lang="en-US" altLang="ja-JP" dirty="0"/>
          </a:p>
          <a:p>
            <a:pPr lvl="2"/>
            <a:r>
              <a:rPr lang="ja-JP" altLang="en-US" dirty="0"/>
              <a:t>生</a:t>
            </a:r>
            <a:r>
              <a:rPr kumimoji="1" lang="ja-JP" altLang="en-US" dirty="0"/>
              <a:t>クリームを乗せる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チョコをかける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426C2B7-0EA9-4F14-AD59-AF16C2B6A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9F6BD71-C9AB-41CD-AD75-A0849F7F8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378DED7-A122-4C4D-BE01-F40AD7425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23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FEC9E451-0FE5-48BA-9EEE-BB8B599E4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良い例：構造化</a:t>
            </a:r>
          </a:p>
        </p:txBody>
      </p:sp>
    </p:spTree>
    <p:extLst>
      <p:ext uri="{BB962C8B-B14F-4D97-AF65-F5344CB8AC3E}">
        <p14:creationId xmlns:p14="http://schemas.microsoft.com/office/powerpoint/2010/main" val="11694886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C932E6AC-49C0-46B6-9496-BB5C61F94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/>
              <a:t>概要：</a:t>
            </a:r>
            <a:r>
              <a:rPr kumimoji="1" lang="en-US" altLang="ja-JP" dirty="0"/>
              <a:t>PPT</a:t>
            </a:r>
            <a:r>
              <a:rPr kumimoji="1" lang="ja-JP" altLang="en-US" dirty="0"/>
              <a:t>を使って〇〇の作り方の説明資料を作る</a:t>
            </a:r>
            <a:br>
              <a:rPr kumimoji="1" lang="en-US" altLang="ja-JP" dirty="0"/>
            </a:br>
            <a:r>
              <a:rPr kumimoji="1" lang="en-US" altLang="ja-JP" dirty="0"/>
              <a:t>	</a:t>
            </a:r>
            <a:r>
              <a:rPr kumimoji="1" lang="ja-JP" altLang="en-US" dirty="0"/>
              <a:t>ただし内容は小学生向けとする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手順</a:t>
            </a:r>
            <a:endParaRPr kumimoji="1" lang="en-US" altLang="ja-JP" dirty="0"/>
          </a:p>
          <a:p>
            <a:pPr lvl="1"/>
            <a:r>
              <a:rPr lang="ja-JP" altLang="en-US" dirty="0"/>
              <a:t>白紙のスライド作成</a:t>
            </a:r>
            <a:endParaRPr lang="en-US" altLang="ja-JP" dirty="0"/>
          </a:p>
          <a:p>
            <a:pPr lvl="1"/>
            <a:r>
              <a:rPr lang="ja-JP" altLang="en-US" dirty="0"/>
              <a:t>企画</a:t>
            </a:r>
            <a:endParaRPr lang="en-US" altLang="ja-JP" dirty="0"/>
          </a:p>
          <a:p>
            <a:pPr lvl="2"/>
            <a:r>
              <a:rPr lang="ja-JP" altLang="en-US" dirty="0"/>
              <a:t>何を作るか決める</a:t>
            </a:r>
            <a:endParaRPr lang="en-US" altLang="ja-JP" dirty="0"/>
          </a:p>
          <a:p>
            <a:pPr lvl="1"/>
            <a:r>
              <a:rPr lang="ja-JP" altLang="en-US" dirty="0"/>
              <a:t>テーマ決め</a:t>
            </a:r>
            <a:endParaRPr lang="en-US" altLang="ja-JP" dirty="0"/>
          </a:p>
          <a:p>
            <a:pPr lvl="2"/>
            <a:r>
              <a:rPr lang="ja-JP" altLang="en-US" dirty="0"/>
              <a:t>どの様に発表するか、色選び、図やフォント剪定</a:t>
            </a:r>
            <a:endParaRPr lang="en-US" altLang="ja-JP" dirty="0"/>
          </a:p>
          <a:p>
            <a:pPr lvl="1"/>
            <a:r>
              <a:rPr lang="ja-JP" altLang="en-US" dirty="0"/>
              <a:t>目次作成</a:t>
            </a:r>
            <a:endParaRPr lang="en-US" altLang="ja-JP" dirty="0"/>
          </a:p>
          <a:p>
            <a:pPr lvl="2"/>
            <a:r>
              <a:rPr lang="ja-JP" altLang="en-US" dirty="0"/>
              <a:t>話の流れ、ストーリーラインを作成</a:t>
            </a:r>
            <a:endParaRPr lang="en-US" altLang="ja-JP" dirty="0"/>
          </a:p>
          <a:p>
            <a:pPr lvl="1"/>
            <a:r>
              <a:rPr lang="ja-JP" altLang="en-US" dirty="0"/>
              <a:t>スライド作成</a:t>
            </a:r>
            <a:endParaRPr lang="en-US" altLang="ja-JP" dirty="0"/>
          </a:p>
          <a:p>
            <a:pPr lvl="1"/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189039C-E533-47E4-A919-7CBDE430A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3E6E653-668D-4131-8F22-E23F2B714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5E0CE4D-90BB-413A-8DB8-56054B14C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24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26B24516-4B9D-43CE-B92F-2D111065A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演習：小学生でもわかるレシピ作成</a:t>
            </a:r>
          </a:p>
        </p:txBody>
      </p:sp>
    </p:spTree>
    <p:extLst>
      <p:ext uri="{BB962C8B-B14F-4D97-AF65-F5344CB8AC3E}">
        <p14:creationId xmlns:p14="http://schemas.microsoft.com/office/powerpoint/2010/main" val="26298944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1820B482-967E-4446-B91E-AC879BCFA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3367219"/>
            <a:ext cx="7745505" cy="2758943"/>
          </a:xfrm>
        </p:spPr>
        <p:txBody>
          <a:bodyPr/>
          <a:lstStyle/>
          <a:p>
            <a:r>
              <a:rPr kumimoji="1" lang="ja-JP" altLang="en-US" dirty="0"/>
              <a:t>メッセージ＋主張</a:t>
            </a:r>
            <a:endParaRPr kumimoji="1" lang="en-US" altLang="ja-JP" dirty="0"/>
          </a:p>
          <a:p>
            <a:pPr lvl="1"/>
            <a:r>
              <a:rPr lang="ja-JP" altLang="en-US" dirty="0"/>
              <a:t>アカデミックライティング</a:t>
            </a:r>
            <a:r>
              <a:rPr kumimoji="1" lang="ja-JP" altLang="en-US" dirty="0"/>
              <a:t>と同様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学術発表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意図が間違わずに伝わるようにする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BEB8581-66DF-4568-ACA0-2A1EDF3AF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C81F501-99A2-4FA9-8016-B64E12592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6FCC0B0-AD92-4631-9EFE-D31BC279D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25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FBEA3ED3-CE30-4FD6-BC06-473F25FCE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まとめ</a:t>
            </a:r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4CDE64E-1A63-402C-94AF-C2876F8099CB}"/>
              </a:ext>
            </a:extLst>
          </p:cNvPr>
          <p:cNvSpPr/>
          <p:nvPr/>
        </p:nvSpPr>
        <p:spPr>
          <a:xfrm>
            <a:off x="1453841" y="1917059"/>
            <a:ext cx="6225558" cy="83261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</a:rPr>
              <a:t>学術的に正確な発表をしよう</a:t>
            </a:r>
          </a:p>
        </p:txBody>
      </p:sp>
    </p:spTree>
    <p:extLst>
      <p:ext uri="{BB962C8B-B14F-4D97-AF65-F5344CB8AC3E}">
        <p14:creationId xmlns:p14="http://schemas.microsoft.com/office/powerpoint/2010/main" val="22217701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AE1BA89C-41D9-4FDE-B13C-A4E43F25D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第</a:t>
            </a:r>
            <a:r>
              <a:rPr kumimoji="1" lang="en-US" altLang="ja-JP" dirty="0"/>
              <a:t>12</a:t>
            </a:r>
            <a:r>
              <a:rPr kumimoji="1" lang="ja-JP" altLang="en-US" dirty="0"/>
              <a:t>回：</a:t>
            </a:r>
            <a:r>
              <a:rPr kumimoji="1" lang="en-US" altLang="ja-JP" dirty="0"/>
              <a:t>PowerPoint(3/3)</a:t>
            </a:r>
          </a:p>
          <a:p>
            <a:pPr lvl="1"/>
            <a:r>
              <a:rPr lang="ja-JP" altLang="en-US" dirty="0"/>
              <a:t>第</a:t>
            </a:r>
            <a:r>
              <a:rPr lang="en-US" altLang="ja-JP" dirty="0"/>
              <a:t>13</a:t>
            </a:r>
            <a:r>
              <a:rPr lang="ja-JP" altLang="en-US" dirty="0"/>
              <a:t>回、第</a:t>
            </a:r>
            <a:r>
              <a:rPr lang="en-US" altLang="ja-JP" dirty="0"/>
              <a:t>14</a:t>
            </a:r>
            <a:r>
              <a:rPr lang="ja-JP" altLang="en-US" dirty="0"/>
              <a:t>回の準備</a:t>
            </a:r>
            <a:endParaRPr lang="en-US" altLang="ja-JP" dirty="0"/>
          </a:p>
          <a:p>
            <a:pPr lvl="1"/>
            <a:endParaRPr kumimoji="1" lang="en-US" altLang="ja-JP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8B32BE2-2FF4-47F1-A456-CB5C8768D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1D06852-585D-4590-B39C-E02F55ADC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9BD1A33-CC53-4D88-A38F-AFCDD330D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26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D600BA5A-1384-4BF0-AD8B-C05648585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次回予定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564378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825F2E8-C2AB-4720-A9AE-B425C5BD6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近況報告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チームに分かれて近況報告をする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チーム活動</a:t>
            </a:r>
            <a:endParaRPr kumimoji="1" lang="en-US" altLang="ja-JP" dirty="0"/>
          </a:p>
          <a:p>
            <a:pPr lvl="1"/>
            <a:r>
              <a:rPr lang="ja-JP" altLang="en-US" dirty="0"/>
              <a:t>各々でチーム活動をする</a:t>
            </a:r>
            <a:endParaRPr lang="en-US" altLang="ja-JP" dirty="0"/>
          </a:p>
          <a:p>
            <a:pPr lvl="1"/>
            <a:endParaRPr kumimoji="1" lang="en-US" altLang="ja-JP" dirty="0"/>
          </a:p>
          <a:p>
            <a:r>
              <a:rPr kumimoji="1" lang="ja-JP" altLang="en-US" dirty="0"/>
              <a:t>今日の課題提出</a:t>
            </a:r>
            <a:endParaRPr kumimoji="1" lang="en-US" altLang="ja-JP" dirty="0"/>
          </a:p>
          <a:p>
            <a:pPr lvl="1"/>
            <a:r>
              <a:rPr lang="en-US" altLang="ja-JP" dirty="0"/>
              <a:t>KPT</a:t>
            </a:r>
            <a:r>
              <a:rPr lang="ja-JP" altLang="en-US" dirty="0"/>
              <a:t>と課題提出</a:t>
            </a:r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E728267-429F-4525-8AC4-33A7D1B31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46B2D0C-C62B-46CD-9A69-634CD2762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E857FFC-D49B-4D3F-B0CE-356D0CFB1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27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B86A8606-14E5-49F7-B97A-7AF852F5B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残りの時間</a:t>
            </a:r>
          </a:p>
        </p:txBody>
      </p:sp>
    </p:spTree>
    <p:extLst>
      <p:ext uri="{BB962C8B-B14F-4D97-AF65-F5344CB8AC3E}">
        <p14:creationId xmlns:p14="http://schemas.microsoft.com/office/powerpoint/2010/main" val="1694020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F7E0B4D-276A-4117-9DC3-31FF11017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377" y="1798667"/>
            <a:ext cx="6401244" cy="4327495"/>
          </a:xfrm>
        </p:spPr>
        <p:txBody>
          <a:bodyPr numCol="2">
            <a:normAutofit fontScale="92500" lnSpcReduction="10000"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ja-JP" altLang="en-US" dirty="0"/>
              <a:t>授業概要</a:t>
            </a:r>
            <a:endParaRPr lang="en-US" altLang="ja-JP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ja-JP" altLang="en-US" dirty="0"/>
              <a:t>チームアップ</a:t>
            </a:r>
            <a:endParaRPr lang="en-US" altLang="ja-JP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dirty="0"/>
              <a:t>アイデア・計画書</a:t>
            </a:r>
            <a:endParaRPr kumimoji="1" lang="en-US" altLang="ja-JP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ja-JP" altLang="en-US" dirty="0"/>
              <a:t>情報収集</a:t>
            </a:r>
            <a:endParaRPr lang="en-US" altLang="ja-JP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ja-JP" dirty="0">
                <a:solidFill>
                  <a:schemeClr val="accent6"/>
                </a:solidFill>
              </a:rPr>
              <a:t>Excel (</a:t>
            </a:r>
            <a:r>
              <a:rPr lang="ja-JP" altLang="en-US" dirty="0">
                <a:solidFill>
                  <a:schemeClr val="accent6"/>
                </a:solidFill>
              </a:rPr>
              <a:t>情報共有</a:t>
            </a:r>
            <a:r>
              <a:rPr lang="en-US" altLang="ja-JP" dirty="0">
                <a:solidFill>
                  <a:schemeClr val="accent6"/>
                </a:solidFill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-US" altLang="ja-JP" dirty="0">
                <a:solidFill>
                  <a:schemeClr val="accent6"/>
                </a:solidFill>
              </a:rPr>
              <a:t>Excel (</a:t>
            </a:r>
            <a:r>
              <a:rPr kumimoji="1" lang="ja-JP" altLang="en-US" dirty="0">
                <a:solidFill>
                  <a:schemeClr val="accent6"/>
                </a:solidFill>
              </a:rPr>
              <a:t>統計</a:t>
            </a:r>
            <a:r>
              <a:rPr kumimoji="1" lang="en-US" altLang="ja-JP" dirty="0">
                <a:solidFill>
                  <a:schemeClr val="accent6"/>
                </a:solidFill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ja-JP" dirty="0">
                <a:solidFill>
                  <a:schemeClr val="accent6"/>
                </a:solidFill>
              </a:rPr>
              <a:t>Excel (</a:t>
            </a:r>
            <a:r>
              <a:rPr lang="ja-JP" altLang="en-US" dirty="0">
                <a:solidFill>
                  <a:schemeClr val="accent6"/>
                </a:solidFill>
              </a:rPr>
              <a:t>グラフ</a:t>
            </a:r>
            <a:r>
              <a:rPr lang="en-US" altLang="ja-JP" dirty="0">
                <a:solidFill>
                  <a:schemeClr val="accent6"/>
                </a:solidFill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-US" altLang="ja-JP" dirty="0">
                <a:solidFill>
                  <a:schemeClr val="accent6"/>
                </a:solidFill>
              </a:rPr>
              <a:t>Word (</a:t>
            </a:r>
            <a:r>
              <a:rPr kumimoji="1" lang="ja-JP" altLang="en-US" dirty="0">
                <a:solidFill>
                  <a:schemeClr val="accent6"/>
                </a:solidFill>
              </a:rPr>
              <a:t>文章作成</a:t>
            </a:r>
            <a:r>
              <a:rPr kumimoji="1" lang="en-US" altLang="ja-JP" dirty="0">
                <a:solidFill>
                  <a:schemeClr val="accent6"/>
                </a:solidFill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ja-JP" dirty="0">
                <a:solidFill>
                  <a:schemeClr val="accent6"/>
                </a:solidFill>
              </a:rPr>
              <a:t>Word (</a:t>
            </a:r>
            <a:r>
              <a:rPr lang="ja-JP" altLang="en-US" dirty="0">
                <a:solidFill>
                  <a:schemeClr val="accent6"/>
                </a:solidFill>
              </a:rPr>
              <a:t>書類</a:t>
            </a:r>
            <a:r>
              <a:rPr lang="en-US" altLang="ja-JP" dirty="0">
                <a:solidFill>
                  <a:schemeClr val="accent6"/>
                </a:solidFill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ja-JP" dirty="0">
                <a:solidFill>
                  <a:schemeClr val="accent6"/>
                </a:solidFill>
              </a:rPr>
              <a:t>P</a:t>
            </a:r>
            <a:r>
              <a:rPr kumimoji="1" lang="en-US" altLang="ja-JP" dirty="0">
                <a:solidFill>
                  <a:schemeClr val="accent6"/>
                </a:solidFill>
              </a:rPr>
              <a:t>PT (</a:t>
            </a:r>
            <a:r>
              <a:rPr kumimoji="1" lang="ja-JP" altLang="en-US" dirty="0">
                <a:solidFill>
                  <a:schemeClr val="accent6"/>
                </a:solidFill>
              </a:rPr>
              <a:t>デザイン</a:t>
            </a:r>
            <a:r>
              <a:rPr kumimoji="1" lang="en-US" altLang="ja-JP" dirty="0">
                <a:solidFill>
                  <a:schemeClr val="accent6"/>
                </a:solidFill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-US" altLang="ja-JP" dirty="0">
                <a:solidFill>
                  <a:schemeClr val="accent6"/>
                </a:solidFill>
              </a:rPr>
              <a:t>PPT (</a:t>
            </a:r>
            <a:r>
              <a:rPr kumimoji="1" lang="ja-JP" altLang="en-US" dirty="0">
                <a:solidFill>
                  <a:schemeClr val="accent6"/>
                </a:solidFill>
              </a:rPr>
              <a:t>学術発表資料</a:t>
            </a:r>
            <a:r>
              <a:rPr kumimoji="1" lang="en-US" altLang="ja-JP" dirty="0">
                <a:solidFill>
                  <a:schemeClr val="accent6"/>
                </a:solidFill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ja-JP" dirty="0">
                <a:solidFill>
                  <a:schemeClr val="accent6"/>
                </a:solidFill>
              </a:rPr>
              <a:t>PPT (</a:t>
            </a:r>
            <a:r>
              <a:rPr lang="ja-JP" altLang="en-US" dirty="0">
                <a:solidFill>
                  <a:schemeClr val="accent6"/>
                </a:solidFill>
              </a:rPr>
              <a:t>発表</a:t>
            </a:r>
            <a:r>
              <a:rPr lang="en-US" altLang="ja-JP" dirty="0">
                <a:solidFill>
                  <a:schemeClr val="accent6"/>
                </a:solidFill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ja-JP" altLang="en-US" dirty="0"/>
              <a:t>発表</a:t>
            </a:r>
            <a:r>
              <a:rPr lang="en-US" altLang="ja-JP" dirty="0"/>
              <a:t>(1/2)</a:t>
            </a:r>
            <a:endParaRPr kumimoji="1" lang="en-US" altLang="ja-JP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ja-JP" altLang="en-US" dirty="0"/>
              <a:t>発表</a:t>
            </a:r>
            <a:r>
              <a:rPr lang="en-US" altLang="ja-JP" dirty="0"/>
              <a:t>(2/2)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dirty="0"/>
              <a:t>まとめ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CDE3F30-B82F-4DE2-B591-497764204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B2F5DD9-B454-44C3-8EE8-2627BB0A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19F5330-738E-4282-A48E-943CA51E3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3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9F28A037-2C4F-4566-BF83-B8CEC55C3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授業予定</a:t>
            </a:r>
          </a:p>
        </p:txBody>
      </p:sp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74A47546-0A8D-4C5C-A084-C76560EC8F6E}"/>
              </a:ext>
            </a:extLst>
          </p:cNvPr>
          <p:cNvSpPr/>
          <p:nvPr/>
        </p:nvSpPr>
        <p:spPr>
          <a:xfrm>
            <a:off x="52840" y="2025327"/>
            <a:ext cx="1271300" cy="531392"/>
          </a:xfrm>
          <a:prstGeom prst="wedgeRoundRectCallout">
            <a:avLst>
              <a:gd name="adj1" fmla="val 63465"/>
              <a:gd name="adj2" fmla="val 3599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/>
              <a:t>10</a:t>
            </a:r>
            <a:r>
              <a:rPr kumimoji="1" lang="ja-JP" altLang="en-US" sz="1400" dirty="0"/>
              <a:t>月</a:t>
            </a:r>
            <a:r>
              <a:rPr kumimoji="1" lang="en-US" altLang="ja-JP" sz="1400" dirty="0"/>
              <a:t>4</a:t>
            </a:r>
            <a:r>
              <a:rPr kumimoji="1" lang="ja-JP" altLang="en-US" sz="1400" dirty="0"/>
              <a:t>日</a:t>
            </a:r>
            <a:endParaRPr kumimoji="1" lang="en-US" altLang="ja-JP" sz="1400" dirty="0"/>
          </a:p>
          <a:p>
            <a:pPr algn="ctr"/>
            <a:r>
              <a:rPr kumimoji="1" lang="ja-JP" altLang="en-US" sz="1600" dirty="0"/>
              <a:t>チーム発足</a:t>
            </a: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EC31074F-97F3-4919-A801-E37D56F9AF08}"/>
              </a:ext>
            </a:extLst>
          </p:cNvPr>
          <p:cNvSpPr/>
          <p:nvPr/>
        </p:nvSpPr>
        <p:spPr>
          <a:xfrm>
            <a:off x="43249" y="3230487"/>
            <a:ext cx="1349510" cy="526131"/>
          </a:xfrm>
          <a:prstGeom prst="wedgeRoundRectCallout">
            <a:avLst>
              <a:gd name="adj1" fmla="val 60358"/>
              <a:gd name="adj2" fmla="val -3273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/>
              <a:t>10</a:t>
            </a:r>
            <a:r>
              <a:rPr kumimoji="1" lang="ja-JP" altLang="en-US" sz="1400" dirty="0"/>
              <a:t>月</a:t>
            </a:r>
            <a:r>
              <a:rPr kumimoji="1" lang="en-US" altLang="ja-JP" sz="1400" dirty="0"/>
              <a:t>11</a:t>
            </a:r>
            <a:r>
              <a:rPr kumimoji="1" lang="ja-JP" altLang="en-US" sz="1400" dirty="0"/>
              <a:t>日</a:t>
            </a:r>
            <a:endParaRPr kumimoji="1" lang="en-US" altLang="ja-JP" sz="1400" dirty="0"/>
          </a:p>
          <a:p>
            <a:pPr algn="ctr"/>
            <a:r>
              <a:rPr kumimoji="1" lang="ja-JP" altLang="en-US" sz="1600" dirty="0"/>
              <a:t>計画書作成</a:t>
            </a:r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4DF04C41-CF27-4945-A79D-4AC66C580D75}"/>
              </a:ext>
            </a:extLst>
          </p:cNvPr>
          <p:cNvSpPr/>
          <p:nvPr/>
        </p:nvSpPr>
        <p:spPr>
          <a:xfrm>
            <a:off x="6562058" y="3952149"/>
            <a:ext cx="1484461" cy="526131"/>
          </a:xfrm>
          <a:prstGeom prst="wedgeRoundRectCallout">
            <a:avLst>
              <a:gd name="adj1" fmla="val -65106"/>
              <a:gd name="adj2" fmla="val 3085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/>
              <a:t>12</a:t>
            </a:r>
            <a:r>
              <a:rPr kumimoji="1" lang="ja-JP" altLang="en-US" sz="1400" dirty="0"/>
              <a:t>月</a:t>
            </a:r>
            <a:r>
              <a:rPr kumimoji="1" lang="en-US" altLang="ja-JP" sz="1400" dirty="0"/>
              <a:t>20</a:t>
            </a:r>
            <a:r>
              <a:rPr kumimoji="1" lang="ja-JP" altLang="en-US" sz="1400" dirty="0"/>
              <a:t>日</a:t>
            </a:r>
            <a:endParaRPr kumimoji="1" lang="en-US" altLang="ja-JP" sz="1400" dirty="0"/>
          </a:p>
          <a:p>
            <a:pPr algn="ctr"/>
            <a:r>
              <a:rPr kumimoji="1" lang="ja-JP" altLang="en-US" sz="1600" dirty="0"/>
              <a:t>第</a:t>
            </a:r>
            <a:r>
              <a:rPr kumimoji="1" lang="en-US" altLang="ja-JP" sz="1600" dirty="0"/>
              <a:t>1</a:t>
            </a:r>
            <a:r>
              <a:rPr kumimoji="1" lang="ja-JP" altLang="en-US" sz="1600" dirty="0"/>
              <a:t>陣発表</a:t>
            </a:r>
            <a:endParaRPr kumimoji="1" lang="en-US" altLang="ja-JP" sz="1600" dirty="0"/>
          </a:p>
        </p:txBody>
      </p:sp>
      <p:sp>
        <p:nvSpPr>
          <p:cNvPr id="10" name="吹き出し: 角を丸めた四角形 9">
            <a:extLst>
              <a:ext uri="{FF2B5EF4-FFF2-40B4-BE49-F238E27FC236}">
                <a16:creationId xmlns:a16="http://schemas.microsoft.com/office/drawing/2014/main" id="{966CB981-164D-473A-9A23-4B3040273D2E}"/>
              </a:ext>
            </a:extLst>
          </p:cNvPr>
          <p:cNvSpPr/>
          <p:nvPr/>
        </p:nvSpPr>
        <p:spPr>
          <a:xfrm>
            <a:off x="6562058" y="4683530"/>
            <a:ext cx="1484461" cy="526131"/>
          </a:xfrm>
          <a:prstGeom prst="wedgeRoundRectCallout">
            <a:avLst>
              <a:gd name="adj1" fmla="val -66460"/>
              <a:gd name="adj2" fmla="val -2478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/>
              <a:t>1</a:t>
            </a:r>
            <a:r>
              <a:rPr kumimoji="1" lang="ja-JP" altLang="en-US" sz="1400" dirty="0"/>
              <a:t>月</a:t>
            </a:r>
            <a:r>
              <a:rPr kumimoji="1" lang="en-US" altLang="ja-JP" sz="1400" dirty="0"/>
              <a:t>10</a:t>
            </a:r>
            <a:r>
              <a:rPr kumimoji="1" lang="ja-JP" altLang="en-US" sz="1400" dirty="0"/>
              <a:t>日</a:t>
            </a:r>
            <a:endParaRPr kumimoji="1" lang="en-US" altLang="ja-JP" sz="1400" dirty="0"/>
          </a:p>
          <a:p>
            <a:pPr algn="ctr"/>
            <a:r>
              <a:rPr kumimoji="1" lang="ja-JP" altLang="en-US" sz="1600" dirty="0"/>
              <a:t>第</a:t>
            </a:r>
            <a:r>
              <a:rPr kumimoji="1" lang="en-US" altLang="ja-JP" sz="1600" dirty="0"/>
              <a:t>2</a:t>
            </a:r>
            <a:r>
              <a:rPr kumimoji="1" lang="ja-JP" altLang="en-US" sz="1600" dirty="0"/>
              <a:t>陣発表</a:t>
            </a:r>
            <a:endParaRPr kumimoji="1" lang="en-US" altLang="ja-JP" sz="1600" dirty="0"/>
          </a:p>
        </p:txBody>
      </p:sp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310606D0-2CED-4AE8-85B2-ADF683CAB226}"/>
              </a:ext>
            </a:extLst>
          </p:cNvPr>
          <p:cNvSpPr/>
          <p:nvPr/>
        </p:nvSpPr>
        <p:spPr>
          <a:xfrm>
            <a:off x="6198723" y="5564436"/>
            <a:ext cx="1484461" cy="526131"/>
          </a:xfrm>
          <a:prstGeom prst="wedgeRoundRectCallout">
            <a:avLst>
              <a:gd name="adj1" fmla="val -69845"/>
              <a:gd name="adj2" fmla="val -5857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/>
              <a:t>1</a:t>
            </a:r>
            <a:r>
              <a:rPr kumimoji="1" lang="ja-JP" altLang="en-US" sz="1400" dirty="0"/>
              <a:t>月</a:t>
            </a:r>
            <a:r>
              <a:rPr kumimoji="1" lang="en-US" altLang="ja-JP" sz="1400" dirty="0"/>
              <a:t>17</a:t>
            </a:r>
            <a:r>
              <a:rPr kumimoji="1" lang="ja-JP" altLang="en-US" sz="1400" dirty="0"/>
              <a:t>日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反省会</a:t>
            </a:r>
            <a:endParaRPr kumimoji="1" lang="en-US" altLang="ja-JP" sz="1600" dirty="0"/>
          </a:p>
        </p:txBody>
      </p:sp>
      <p:sp>
        <p:nvSpPr>
          <p:cNvPr id="12" name="吹き出し: 角を丸めた四角形 11">
            <a:extLst>
              <a:ext uri="{FF2B5EF4-FFF2-40B4-BE49-F238E27FC236}">
                <a16:creationId xmlns:a16="http://schemas.microsoft.com/office/drawing/2014/main" id="{E058A1DD-5CE4-4F3C-A080-186705AFFC89}"/>
              </a:ext>
            </a:extLst>
          </p:cNvPr>
          <p:cNvSpPr/>
          <p:nvPr/>
        </p:nvSpPr>
        <p:spPr>
          <a:xfrm>
            <a:off x="7167340" y="1601473"/>
            <a:ext cx="1484461" cy="526131"/>
          </a:xfrm>
          <a:prstGeom prst="wedgeRoundRectCallout">
            <a:avLst>
              <a:gd name="adj1" fmla="val -65106"/>
              <a:gd name="adj2" fmla="val 3085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/>
              <a:t>11</a:t>
            </a:r>
            <a:r>
              <a:rPr kumimoji="1" lang="ja-JP" altLang="en-US" sz="1400" dirty="0"/>
              <a:t>月</a:t>
            </a:r>
            <a:r>
              <a:rPr kumimoji="1" lang="en-US" altLang="ja-JP" sz="1400" dirty="0"/>
              <a:t>22</a:t>
            </a:r>
            <a:r>
              <a:rPr kumimoji="1" lang="ja-JP" altLang="en-US" sz="1400" dirty="0"/>
              <a:t>日</a:t>
            </a:r>
            <a:endParaRPr kumimoji="1" lang="en-US" altLang="ja-JP" sz="1400" dirty="0"/>
          </a:p>
          <a:p>
            <a:pPr algn="ctr"/>
            <a:r>
              <a:rPr kumimoji="1" lang="ja-JP" altLang="en-US" sz="1600" dirty="0"/>
              <a:t>中間報告書</a:t>
            </a:r>
            <a:endParaRPr kumimoji="1"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197705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AD120C0E-E312-431C-A9DB-0999EC6E5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3127402"/>
            <a:ext cx="7745505" cy="2998760"/>
          </a:xfrm>
        </p:spPr>
        <p:txBody>
          <a:bodyPr/>
          <a:lstStyle/>
          <a:p>
            <a:r>
              <a:rPr kumimoji="1" lang="ja-JP" altLang="en-US" dirty="0"/>
              <a:t>アイデア</a:t>
            </a:r>
            <a:endParaRPr kumimoji="1" lang="en-US" altLang="ja-JP" dirty="0"/>
          </a:p>
          <a:p>
            <a:pPr lvl="1"/>
            <a:r>
              <a:rPr lang="ja-JP" altLang="en-US" dirty="0"/>
              <a:t>発想のこと、</a:t>
            </a:r>
            <a:r>
              <a:rPr kumimoji="1" lang="ja-JP" altLang="en-US" dirty="0"/>
              <a:t>自体は脳内にある概念</a:t>
            </a:r>
            <a:br>
              <a:rPr lang="en-US" altLang="ja-JP" dirty="0"/>
            </a:br>
            <a:r>
              <a:rPr lang="en-US" altLang="ja-JP" dirty="0"/>
              <a:t>			</a:t>
            </a:r>
            <a:r>
              <a:rPr kumimoji="1" lang="ja-JP" altLang="en-US" dirty="0"/>
              <a:t>→形にしないと意味がない！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デザイン業</a:t>
            </a:r>
            <a:endParaRPr kumimoji="1" lang="en-US" altLang="ja-JP" dirty="0"/>
          </a:p>
          <a:p>
            <a:pPr lvl="1"/>
            <a:r>
              <a:rPr lang="ja-JP" altLang="en-US" dirty="0"/>
              <a:t>アイデアを絵や図、設計図、計画書、アートで表現</a:t>
            </a:r>
            <a:endParaRPr lang="en-US" altLang="ja-JP" dirty="0"/>
          </a:p>
          <a:p>
            <a:pPr lvl="1"/>
            <a:r>
              <a:rPr kumimoji="1" lang="ja-JP" altLang="en-US" dirty="0"/>
              <a:t>特に視覚的に訴えるデザインは強い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C070ECA-121E-470E-BF6F-5B779F72A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A6386F8-F887-4A36-8520-8C733D2A5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CC50F2C-5263-4A6A-8885-5F095751C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4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3D0A2C63-A0B8-4977-A20F-C674FC4FD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前回の復習：デザイン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7F47AE0-4A6E-4572-915C-8F4DD63A907B}"/>
              </a:ext>
            </a:extLst>
          </p:cNvPr>
          <p:cNvSpPr/>
          <p:nvPr/>
        </p:nvSpPr>
        <p:spPr>
          <a:xfrm>
            <a:off x="1994076" y="1989311"/>
            <a:ext cx="5145089" cy="688107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デザイン＝アイデアを形にすること</a:t>
            </a:r>
          </a:p>
        </p:txBody>
      </p:sp>
    </p:spTree>
    <p:extLst>
      <p:ext uri="{BB962C8B-B14F-4D97-AF65-F5344CB8AC3E}">
        <p14:creationId xmlns:p14="http://schemas.microsoft.com/office/powerpoint/2010/main" val="3870027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1820B482-967E-4446-B91E-AC879BCFA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3367219"/>
            <a:ext cx="7745505" cy="2758943"/>
          </a:xfrm>
        </p:spPr>
        <p:txBody>
          <a:bodyPr/>
          <a:lstStyle/>
          <a:p>
            <a:r>
              <a:rPr kumimoji="1" lang="ja-JP" altLang="en-US" dirty="0"/>
              <a:t>メッセージ＋主張</a:t>
            </a:r>
            <a:endParaRPr kumimoji="1" lang="en-US" altLang="ja-JP" dirty="0"/>
          </a:p>
          <a:p>
            <a:pPr lvl="1"/>
            <a:r>
              <a:rPr lang="ja-JP" altLang="en-US" dirty="0"/>
              <a:t>アカデミックライティング</a:t>
            </a:r>
            <a:r>
              <a:rPr kumimoji="1" lang="ja-JP" altLang="en-US" dirty="0"/>
              <a:t>と同様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学術発表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意図が間違わずに伝わるようにする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BEB8581-66DF-4568-ACA0-2A1EDF3AF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C81F501-99A2-4FA9-8016-B64E12592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6FCC0B0-AD92-4631-9EFE-D31BC279D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5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FBEA3ED3-CE30-4FD6-BC06-473F25FCE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今日の目標</a:t>
            </a:r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4CDE64E-1A63-402C-94AF-C2876F8099CB}"/>
              </a:ext>
            </a:extLst>
          </p:cNvPr>
          <p:cNvSpPr/>
          <p:nvPr/>
        </p:nvSpPr>
        <p:spPr>
          <a:xfrm>
            <a:off x="1453841" y="1917059"/>
            <a:ext cx="6225558" cy="83261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</a:rPr>
              <a:t>学術的に正確な発表をしよう</a:t>
            </a:r>
          </a:p>
        </p:txBody>
      </p:sp>
    </p:spTree>
    <p:extLst>
      <p:ext uri="{BB962C8B-B14F-4D97-AF65-F5344CB8AC3E}">
        <p14:creationId xmlns:p14="http://schemas.microsoft.com/office/powerpoint/2010/main" val="2333038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82490D72-8AE5-466A-A06A-40300FD09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広告の価値</a:t>
            </a:r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57C078C9-07DF-40C4-AC8E-18CADB961B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EEA5720-B2A6-495E-9F6B-A4D9EE5AE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305BCE2-A80D-4916-A249-1B62A32F4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32854DD-4A02-4182-8B60-5835B22E3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6</a:t>
            </a:fld>
            <a:endParaRPr kumimoji="0"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473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5CC93CE5-E97D-4199-95EA-463977FAB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1798667"/>
            <a:ext cx="7745505" cy="598751"/>
          </a:xfrm>
        </p:spPr>
        <p:txBody>
          <a:bodyPr>
            <a:normAutofit fontScale="70000" lnSpcReduction="20000"/>
          </a:bodyPr>
          <a:lstStyle/>
          <a:p>
            <a:r>
              <a:rPr kumimoji="1" lang="ja-JP" altLang="en-US" dirty="0"/>
              <a:t>公に告げること→広く知らせること</a:t>
            </a:r>
            <a:endParaRPr kumimoji="1" lang="en-US" altLang="ja-JP" dirty="0"/>
          </a:p>
          <a:p>
            <a:r>
              <a:rPr lang="ja-JP" altLang="en-US" dirty="0"/>
              <a:t>特に製品やイベントなどを知らせ、関心を引くこと</a:t>
            </a:r>
            <a:endParaRPr lang="en-US" altLang="ja-JP" dirty="0"/>
          </a:p>
          <a:p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AED67D2-2330-4846-854B-6055BBD47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898A13F-223F-4583-B345-A5315486C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E21DEC1-2890-446A-96AF-65868BE19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7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6BC3AFC3-E5B9-4408-9A11-D2C8AFE8C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広告 </a:t>
            </a:r>
            <a:r>
              <a:rPr kumimoji="1" lang="en-US" altLang="ja-JP" dirty="0"/>
              <a:t>(advertising)</a:t>
            </a:r>
            <a:endParaRPr kumimoji="1" lang="ja-JP" altLang="en-US" dirty="0"/>
          </a:p>
        </p:txBody>
      </p:sp>
      <p:pic>
        <p:nvPicPr>
          <p:cNvPr id="1028" name="Picture 4" descr="ãæ¸è°·ãã®ç»åæ¤ç´¢çµæ">
            <a:extLst>
              <a:ext uri="{FF2B5EF4-FFF2-40B4-BE49-F238E27FC236}">
                <a16:creationId xmlns:a16="http://schemas.microsoft.com/office/drawing/2014/main" id="{01C77052-F6C6-4B17-A4EE-0A4697756E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8262" y="2378584"/>
            <a:ext cx="5677705" cy="3784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矢印: 下 6">
            <a:extLst>
              <a:ext uri="{FF2B5EF4-FFF2-40B4-BE49-F238E27FC236}">
                <a16:creationId xmlns:a16="http://schemas.microsoft.com/office/drawing/2014/main" id="{87931512-26BD-48A3-B1F1-3A09395E77F4}"/>
              </a:ext>
            </a:extLst>
          </p:cNvPr>
          <p:cNvSpPr/>
          <p:nvPr/>
        </p:nvSpPr>
        <p:spPr>
          <a:xfrm rot="4877745">
            <a:off x="7352599" y="2404062"/>
            <a:ext cx="706931" cy="365125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矢印: 下 9">
            <a:extLst>
              <a:ext uri="{FF2B5EF4-FFF2-40B4-BE49-F238E27FC236}">
                <a16:creationId xmlns:a16="http://schemas.microsoft.com/office/drawing/2014/main" id="{6AD7F504-3AA4-49DE-9033-100ABD9FB11C}"/>
              </a:ext>
            </a:extLst>
          </p:cNvPr>
          <p:cNvSpPr/>
          <p:nvPr/>
        </p:nvSpPr>
        <p:spPr>
          <a:xfrm rot="5210103">
            <a:off x="7352598" y="4073921"/>
            <a:ext cx="706931" cy="365125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矢印: 下 10">
            <a:extLst>
              <a:ext uri="{FF2B5EF4-FFF2-40B4-BE49-F238E27FC236}">
                <a16:creationId xmlns:a16="http://schemas.microsoft.com/office/drawing/2014/main" id="{326CBEF6-43DD-4B79-B68E-DA211FFA8F22}"/>
              </a:ext>
            </a:extLst>
          </p:cNvPr>
          <p:cNvSpPr/>
          <p:nvPr/>
        </p:nvSpPr>
        <p:spPr>
          <a:xfrm rot="19004543">
            <a:off x="3609192" y="2497970"/>
            <a:ext cx="706931" cy="365125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矢印: 下 11">
            <a:extLst>
              <a:ext uri="{FF2B5EF4-FFF2-40B4-BE49-F238E27FC236}">
                <a16:creationId xmlns:a16="http://schemas.microsoft.com/office/drawing/2014/main" id="{C9885505-D665-49C2-BC7C-703EB4FE8D95}"/>
              </a:ext>
            </a:extLst>
          </p:cNvPr>
          <p:cNvSpPr/>
          <p:nvPr/>
        </p:nvSpPr>
        <p:spPr>
          <a:xfrm rot="19493814">
            <a:off x="2517538" y="3787029"/>
            <a:ext cx="432745" cy="212898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矢印: 下 12">
            <a:extLst>
              <a:ext uri="{FF2B5EF4-FFF2-40B4-BE49-F238E27FC236}">
                <a16:creationId xmlns:a16="http://schemas.microsoft.com/office/drawing/2014/main" id="{B9450FC0-F9C8-4E3C-A98E-8212006070DE}"/>
              </a:ext>
            </a:extLst>
          </p:cNvPr>
          <p:cNvSpPr/>
          <p:nvPr/>
        </p:nvSpPr>
        <p:spPr>
          <a:xfrm>
            <a:off x="2908170" y="3534064"/>
            <a:ext cx="432745" cy="212898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矢印: 下 13">
            <a:extLst>
              <a:ext uri="{FF2B5EF4-FFF2-40B4-BE49-F238E27FC236}">
                <a16:creationId xmlns:a16="http://schemas.microsoft.com/office/drawing/2014/main" id="{E0C294F0-AD36-4F12-AEB2-26EB7359D932}"/>
              </a:ext>
            </a:extLst>
          </p:cNvPr>
          <p:cNvSpPr/>
          <p:nvPr/>
        </p:nvSpPr>
        <p:spPr>
          <a:xfrm rot="3794318">
            <a:off x="4768701" y="3810183"/>
            <a:ext cx="432745" cy="212898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矢印: 下 14">
            <a:extLst>
              <a:ext uri="{FF2B5EF4-FFF2-40B4-BE49-F238E27FC236}">
                <a16:creationId xmlns:a16="http://schemas.microsoft.com/office/drawing/2014/main" id="{02DB2156-ED91-402C-B00E-B29DBE71D723}"/>
              </a:ext>
            </a:extLst>
          </p:cNvPr>
          <p:cNvSpPr/>
          <p:nvPr/>
        </p:nvSpPr>
        <p:spPr>
          <a:xfrm rot="15712255">
            <a:off x="1451661" y="4592406"/>
            <a:ext cx="432745" cy="212898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64226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F93D7986-AE0E-43B3-B509-3AFBE8CB4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3296450"/>
            <a:ext cx="7745505" cy="2829712"/>
          </a:xfrm>
        </p:spPr>
        <p:txBody>
          <a:bodyPr/>
          <a:lstStyle/>
          <a:p>
            <a:r>
              <a:rPr kumimoji="1" lang="ja-JP" altLang="en-US" dirty="0"/>
              <a:t>人が集まる所には大量の広告！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今朝の電車の中だけで</a:t>
            </a:r>
            <a:r>
              <a:rPr kumimoji="1" lang="en-US" altLang="ja-JP" dirty="0"/>
              <a:t>30</a:t>
            </a:r>
            <a:r>
              <a:rPr kumimoji="1" lang="ja-JP" altLang="en-US" dirty="0"/>
              <a:t>件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最近は情報化</a:t>
            </a:r>
            <a:endParaRPr lang="en-US" altLang="ja-JP" dirty="0"/>
          </a:p>
          <a:p>
            <a:pPr lvl="1"/>
            <a:r>
              <a:rPr lang="ja-JP" altLang="en-US" dirty="0"/>
              <a:t>スマホの画面も広告だらけ</a:t>
            </a:r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F544BBF-3B97-4646-9538-2BDC43C65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3976B59-1B01-4744-8D53-0AC772B76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F115E6B-1BBC-49A7-A7C7-26D6CCCCB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8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F98C6F3A-E701-493C-ADBC-2F73389F8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人が一日で見る広告数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603F06A-16EF-4C4E-9868-4552F35874B5}"/>
              </a:ext>
            </a:extLst>
          </p:cNvPr>
          <p:cNvSpPr/>
          <p:nvPr/>
        </p:nvSpPr>
        <p:spPr>
          <a:xfrm>
            <a:off x="2440550" y="1829635"/>
            <a:ext cx="4252140" cy="100745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/>
              <a:t>3000</a:t>
            </a:r>
            <a:r>
              <a:rPr kumimoji="1" lang="ja-JP" altLang="en-US" sz="4000" dirty="0"/>
              <a:t>件</a:t>
            </a:r>
            <a:r>
              <a:rPr kumimoji="1" lang="en-US" altLang="ja-JP" sz="4000" dirty="0"/>
              <a:t>/1</a:t>
            </a:r>
            <a:r>
              <a:rPr kumimoji="1" lang="ja-JP" altLang="en-US" sz="4000" dirty="0"/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3400047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3DEFF32E-7401-4C03-9914-B376E2367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例：珈琲</a:t>
            </a:r>
            <a:r>
              <a:rPr kumimoji="1" lang="en-US" altLang="ja-JP" dirty="0"/>
              <a:t>1</a:t>
            </a:r>
            <a:r>
              <a:rPr kumimoji="1" lang="ja-JP" altLang="en-US" dirty="0"/>
              <a:t>杯</a:t>
            </a:r>
            <a:endParaRPr kumimoji="1" lang="en-US" altLang="ja-JP" dirty="0"/>
          </a:p>
          <a:p>
            <a:pPr lvl="1"/>
            <a:r>
              <a:rPr lang="en-US" altLang="ja-JP" dirty="0"/>
              <a:t>500</a:t>
            </a:r>
            <a:r>
              <a:rPr lang="ja-JP" altLang="en-US" dirty="0"/>
              <a:t>円 </a:t>
            </a:r>
            <a:r>
              <a:rPr lang="en-US" altLang="ja-JP" dirty="0"/>
              <a:t>―</a:t>
            </a:r>
            <a:r>
              <a:rPr lang="ja-JP" altLang="en-US" dirty="0"/>
              <a:t>（原価＋給与＋場所代金）＝</a:t>
            </a:r>
            <a:r>
              <a:rPr lang="en-US" altLang="ja-JP" dirty="0"/>
              <a:t>50</a:t>
            </a:r>
            <a:r>
              <a:rPr lang="ja-JP" altLang="en-US" dirty="0"/>
              <a:t>円だと仮定</a:t>
            </a:r>
            <a:endParaRPr lang="en-US" altLang="ja-JP" dirty="0"/>
          </a:p>
          <a:p>
            <a:pPr lvl="1"/>
            <a:r>
              <a:rPr kumimoji="1" lang="ja-JP" altLang="en-US" dirty="0"/>
              <a:t>日に</a:t>
            </a:r>
            <a:r>
              <a:rPr lang="en-US" altLang="ja-JP" dirty="0"/>
              <a:t>3</a:t>
            </a:r>
            <a:r>
              <a:rPr kumimoji="1" lang="en-US" altLang="ja-JP" dirty="0"/>
              <a:t>00</a:t>
            </a:r>
            <a:r>
              <a:rPr kumimoji="1" lang="ja-JP" altLang="en-US" dirty="0"/>
              <a:t>杯</a:t>
            </a:r>
            <a:r>
              <a:rPr kumimoji="1" lang="en-US" altLang="ja-JP" dirty="0"/>
              <a:t>×50</a:t>
            </a:r>
            <a:r>
              <a:rPr kumimoji="1" lang="ja-JP" altLang="en-US" dirty="0"/>
              <a:t>円＝</a:t>
            </a:r>
            <a:r>
              <a:rPr kumimoji="1" lang="en-US" altLang="ja-JP" dirty="0"/>
              <a:t>1</a:t>
            </a:r>
            <a:r>
              <a:rPr kumimoji="1" lang="ja-JP" altLang="en-US" dirty="0"/>
              <a:t>日</a:t>
            </a:r>
            <a:r>
              <a:rPr kumimoji="1" lang="en-US" altLang="ja-JP" dirty="0"/>
              <a:t>15'</a:t>
            </a:r>
            <a:r>
              <a:rPr lang="en-US" altLang="ja-JP" dirty="0"/>
              <a:t>000</a:t>
            </a:r>
            <a:r>
              <a:rPr kumimoji="1" lang="ja-JP" altLang="en-US" dirty="0"/>
              <a:t>円、月</a:t>
            </a:r>
            <a:r>
              <a:rPr kumimoji="1" lang="en-US" altLang="ja-JP" dirty="0"/>
              <a:t>4</a:t>
            </a:r>
            <a:r>
              <a:rPr lang="en-US" altLang="ja-JP" dirty="0"/>
              <a:t>5</a:t>
            </a:r>
            <a:r>
              <a:rPr lang="ja-JP" altLang="en-US" dirty="0"/>
              <a:t>万円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lang="en-US" altLang="ja-JP" dirty="0"/>
              <a:t>45</a:t>
            </a:r>
            <a:r>
              <a:rPr lang="ja-JP" altLang="en-US" dirty="0"/>
              <a:t>万円の投資先</a:t>
            </a:r>
            <a:endParaRPr lang="en-US" altLang="ja-JP" dirty="0"/>
          </a:p>
          <a:p>
            <a:pPr lvl="1"/>
            <a:r>
              <a:rPr lang="ja-JP" altLang="en-US" dirty="0"/>
              <a:t>設備：満足度上昇</a:t>
            </a:r>
            <a:endParaRPr lang="en-US" altLang="ja-JP" dirty="0"/>
          </a:p>
          <a:p>
            <a:pPr lvl="1"/>
            <a:r>
              <a:rPr lang="ja-JP" altLang="en-US" dirty="0"/>
              <a:t>イベント：満足度上昇、新規顧客獲得</a:t>
            </a:r>
            <a:endParaRPr lang="en-US" altLang="ja-JP" dirty="0"/>
          </a:p>
          <a:p>
            <a:pPr lvl="1"/>
            <a:r>
              <a:rPr lang="ja-JP" altLang="en-US" dirty="0"/>
              <a:t>広告：新規顧客獲得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CB0C886-4378-4AB0-8D8C-2B735BEF4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13C6A1E-7754-496F-8F21-EA661CF0B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37AAF01-05DA-4E52-985D-4ABBC1CBD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9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3AFD7690-0FDC-4E95-9B49-4AAC31948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広告の価値</a:t>
            </a:r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BF2801B-9418-4A55-94B6-276DAF24C9F1}"/>
              </a:ext>
            </a:extLst>
          </p:cNvPr>
          <p:cNvSpPr/>
          <p:nvPr/>
        </p:nvSpPr>
        <p:spPr>
          <a:xfrm>
            <a:off x="1791198" y="5231594"/>
            <a:ext cx="5550845" cy="100745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人が来ないと</a:t>
            </a:r>
            <a:r>
              <a:rPr kumimoji="1" lang="ja-JP" altLang="en-US" sz="3200" u="sng" dirty="0"/>
              <a:t>収入</a:t>
            </a:r>
            <a:r>
              <a:rPr kumimoji="1" lang="en-US" altLang="ja-JP" sz="3200" u="sng" dirty="0"/>
              <a:t>0</a:t>
            </a:r>
            <a:r>
              <a:rPr kumimoji="1" lang="ja-JP" altLang="en-US" sz="3200" u="sng" dirty="0"/>
              <a:t>円</a:t>
            </a:r>
          </a:p>
        </p:txBody>
      </p:sp>
    </p:spTree>
    <p:extLst>
      <p:ext uri="{BB962C8B-B14F-4D97-AF65-F5344CB8AC3E}">
        <p14:creationId xmlns:p14="http://schemas.microsoft.com/office/powerpoint/2010/main" val="16918140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ハードカバー">
  <a:themeElements>
    <a:clrScheme name="ハードカバー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ハードカバー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ハードカバー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ハードカバー">
    <a:dk1>
      <a:sysClr val="windowText" lastClr="000000"/>
    </a:dk1>
    <a:lt1>
      <a:sysClr val="window" lastClr="FFFFFF"/>
    </a:lt1>
    <a:dk2>
      <a:srgbClr val="895D1D"/>
    </a:dk2>
    <a:lt2>
      <a:srgbClr val="ECE9C6"/>
    </a:lt2>
    <a:accent1>
      <a:srgbClr val="873624"/>
    </a:accent1>
    <a:accent2>
      <a:srgbClr val="D6862D"/>
    </a:accent2>
    <a:accent3>
      <a:srgbClr val="D0BE40"/>
    </a:accent3>
    <a:accent4>
      <a:srgbClr val="877F6C"/>
    </a:accent4>
    <a:accent5>
      <a:srgbClr val="972109"/>
    </a:accent5>
    <a:accent6>
      <a:srgbClr val="AEB795"/>
    </a:accent6>
    <a:hlink>
      <a:srgbClr val="CC9900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2303</TotalTime>
  <Words>1266</Words>
  <Application>Microsoft Office PowerPoint</Application>
  <PresentationFormat>画面に合わせる (4:3)</PresentationFormat>
  <Paragraphs>318</Paragraphs>
  <Slides>27</Slides>
  <Notes>14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27</vt:i4>
      </vt:variant>
    </vt:vector>
  </HeadingPairs>
  <TitlesOfParts>
    <vt:vector size="35" baseType="lpstr">
      <vt:lpstr>HGS明朝E</vt:lpstr>
      <vt:lpstr>新細明體</vt:lpstr>
      <vt:lpstr>Yu Gothic</vt:lpstr>
      <vt:lpstr>Arial</vt:lpstr>
      <vt:lpstr>Book Antiqua</vt:lpstr>
      <vt:lpstr>Times New Roman</vt:lpstr>
      <vt:lpstr>Wingdings</vt:lpstr>
      <vt:lpstr>ハードカバー</vt:lpstr>
      <vt:lpstr>情報処理技法（リテラシ）II</vt:lpstr>
      <vt:lpstr>もくじ</vt:lpstr>
      <vt:lpstr>授業予定</vt:lpstr>
      <vt:lpstr>前回の復習：デザイン</vt:lpstr>
      <vt:lpstr>今日の目標</vt:lpstr>
      <vt:lpstr>広告の価値</vt:lpstr>
      <vt:lpstr>広告 (advertising)</vt:lpstr>
      <vt:lpstr>人が一日で見る広告数</vt:lpstr>
      <vt:lpstr>広告の価値</vt:lpstr>
      <vt:lpstr>オーロラビジョン</vt:lpstr>
      <vt:lpstr>シート、看板広告</vt:lpstr>
      <vt:lpstr>電車広告</vt:lpstr>
      <vt:lpstr>テレビ/ラジオ</vt:lpstr>
      <vt:lpstr>雑誌/新聞/折り込みチラシ</vt:lpstr>
      <vt:lpstr>学術発表</vt:lpstr>
      <vt:lpstr>学術？</vt:lpstr>
      <vt:lpstr>学問の発表における正統？</vt:lpstr>
      <vt:lpstr>現代における学術発表</vt:lpstr>
      <vt:lpstr>学術発表に求められるもの</vt:lpstr>
      <vt:lpstr>具体的な執筆手順</vt:lpstr>
      <vt:lpstr>投入時間 vs 発表校正</vt:lpstr>
      <vt:lpstr>悪い例：一直線</vt:lpstr>
      <vt:lpstr>良い例：構造化</vt:lpstr>
      <vt:lpstr>演習：小学生でもわかるレシピ作成</vt:lpstr>
      <vt:lpstr>まとめ</vt:lpstr>
      <vt:lpstr>次回予定</vt:lpstr>
      <vt:lpstr>残りの時間</vt:lpstr>
    </vt:vector>
  </TitlesOfParts>
  <Company>東京工業大学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情報リテラシー</dc:title>
  <dc:creator>柴田 淳司</dc:creator>
  <cp:lastModifiedBy>Shibata Atsushi</cp:lastModifiedBy>
  <cp:revision>323</cp:revision>
  <dcterms:created xsi:type="dcterms:W3CDTF">2016-01-16T07:36:29Z</dcterms:created>
  <dcterms:modified xsi:type="dcterms:W3CDTF">2018-12-06T00:00:03Z</dcterms:modified>
</cp:coreProperties>
</file>