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6"/>
  </p:notesMasterIdLst>
  <p:sldIdLst>
    <p:sldId id="256" r:id="rId2"/>
    <p:sldId id="258" r:id="rId3"/>
    <p:sldId id="306" r:id="rId4"/>
    <p:sldId id="385" r:id="rId5"/>
    <p:sldId id="450" r:id="rId6"/>
    <p:sldId id="405" r:id="rId7"/>
    <p:sldId id="419" r:id="rId8"/>
    <p:sldId id="420" r:id="rId9"/>
    <p:sldId id="428" r:id="rId10"/>
    <p:sldId id="421" r:id="rId11"/>
    <p:sldId id="431" r:id="rId12"/>
    <p:sldId id="423" r:id="rId13"/>
    <p:sldId id="429" r:id="rId14"/>
    <p:sldId id="430" r:id="rId15"/>
    <p:sldId id="432" r:id="rId16"/>
    <p:sldId id="433" r:id="rId17"/>
    <p:sldId id="434" r:id="rId18"/>
    <p:sldId id="435" r:id="rId19"/>
    <p:sldId id="436" r:id="rId20"/>
    <p:sldId id="437" r:id="rId21"/>
    <p:sldId id="438" r:id="rId22"/>
    <p:sldId id="441" r:id="rId23"/>
    <p:sldId id="439" r:id="rId24"/>
    <p:sldId id="440" r:id="rId25"/>
    <p:sldId id="444" r:id="rId26"/>
    <p:sldId id="445" r:id="rId27"/>
    <p:sldId id="449" r:id="rId28"/>
    <p:sldId id="447" r:id="rId29"/>
    <p:sldId id="448" r:id="rId30"/>
    <p:sldId id="442" r:id="rId31"/>
    <p:sldId id="443" r:id="rId32"/>
    <p:sldId id="381" r:id="rId33"/>
    <p:sldId id="327" r:id="rId34"/>
    <p:sldId id="339" r:id="rId35"/>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D84D949-C00C-9B4F-9877-35F982B9A884}">
          <p14:sldIdLst>
            <p14:sldId id="256"/>
            <p14:sldId id="258"/>
            <p14:sldId id="306"/>
            <p14:sldId id="385"/>
            <p14:sldId id="450"/>
            <p14:sldId id="405"/>
            <p14:sldId id="419"/>
            <p14:sldId id="420"/>
            <p14:sldId id="428"/>
            <p14:sldId id="421"/>
            <p14:sldId id="431"/>
            <p14:sldId id="423"/>
            <p14:sldId id="429"/>
            <p14:sldId id="430"/>
            <p14:sldId id="432"/>
            <p14:sldId id="433"/>
            <p14:sldId id="434"/>
            <p14:sldId id="435"/>
            <p14:sldId id="436"/>
            <p14:sldId id="437"/>
            <p14:sldId id="438"/>
            <p14:sldId id="441"/>
            <p14:sldId id="439"/>
            <p14:sldId id="440"/>
            <p14:sldId id="444"/>
            <p14:sldId id="445"/>
            <p14:sldId id="449"/>
            <p14:sldId id="447"/>
            <p14:sldId id="448"/>
            <p14:sldId id="442"/>
            <p14:sldId id="443"/>
            <p14:sldId id="381"/>
            <p14:sldId id="327"/>
            <p14:sldId id="33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AFB0"/>
    <a:srgbClr val="DFDFDF"/>
    <a:srgbClr val="FFDA00"/>
    <a:srgbClr val="929292"/>
    <a:srgbClr val="929293"/>
    <a:srgbClr val="CDCCCD"/>
    <a:srgbClr val="FFFFFF"/>
    <a:srgbClr val="FFFF65"/>
    <a:srgbClr val="FF0000"/>
    <a:srgbClr val="B043F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7" autoAdjust="0"/>
    <p:restoredTop sz="97158" autoAdjust="0"/>
  </p:normalViewPr>
  <p:slideViewPr>
    <p:cSldViewPr snapToGrid="0" snapToObjects="1">
      <p:cViewPr varScale="1">
        <p:scale>
          <a:sx n="155" d="100"/>
          <a:sy n="155" d="100"/>
        </p:scale>
        <p:origin x="368"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6272EC-8893-CD49-B4E3-DE3FECA1EEE7}" type="datetimeFigureOut">
              <a:rPr kumimoji="1" lang="ja-JP" altLang="en-US" smtClean="0"/>
              <a:t>2018/11/29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9F4876-1B89-D240-983C-8FA6DDFF7DBD}" type="slidenum">
              <a:rPr kumimoji="1" lang="ja-JP" altLang="en-US" smtClean="0"/>
              <a:t>‹#›</a:t>
            </a:fld>
            <a:endParaRPr kumimoji="1" lang="ja-JP" altLang="en-US"/>
          </a:p>
        </p:txBody>
      </p:sp>
    </p:spTree>
    <p:extLst>
      <p:ext uri="{BB962C8B-B14F-4D97-AF65-F5344CB8AC3E}">
        <p14:creationId xmlns:p14="http://schemas.microsoft.com/office/powerpoint/2010/main" val="13738235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a:t>
            </a:fld>
            <a:endParaRPr kumimoji="1" lang="ja-JP" altLang="en-US"/>
          </a:p>
        </p:txBody>
      </p:sp>
    </p:spTree>
    <p:extLst>
      <p:ext uri="{BB962C8B-B14F-4D97-AF65-F5344CB8AC3E}">
        <p14:creationId xmlns:p14="http://schemas.microsoft.com/office/powerpoint/2010/main" val="774360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本学の文系女性学生で、ウェブ系をやり始めたきっかけは広告系の企業でウェブデザインをさせられたから、という人が多い</a:t>
            </a:r>
            <a:endParaRPr kumimoji="1" lang="en-US" altLang="ja-JP" dirty="0"/>
          </a:p>
          <a:p>
            <a:r>
              <a:rPr kumimoji="1" lang="ja-JP" altLang="en-US" dirty="0"/>
              <a:t>ウェブデザインはデザインだけでなく実際に作る力が必要になるので、コンピュータの仕組みを理解していないとつらい</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13</a:t>
            </a:fld>
            <a:endParaRPr kumimoji="1" lang="ja-JP" altLang="en-US"/>
          </a:p>
        </p:txBody>
      </p:sp>
    </p:spTree>
    <p:extLst>
      <p:ext uri="{BB962C8B-B14F-4D97-AF65-F5344CB8AC3E}">
        <p14:creationId xmlns:p14="http://schemas.microsoft.com/office/powerpoint/2010/main" val="1427187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出版も手書きから</a:t>
            </a:r>
            <a:r>
              <a:rPr kumimoji="1" lang="en-US" altLang="ja-JP" dirty="0"/>
              <a:t>PC</a:t>
            </a:r>
            <a:r>
              <a:rPr kumimoji="1" lang="ja-JP" altLang="en-US" dirty="0"/>
              <a:t>に移り変わる時代</a:t>
            </a:r>
            <a:endParaRPr kumimoji="1" lang="en-US" altLang="ja-JP" dirty="0"/>
          </a:p>
          <a:p>
            <a:r>
              <a:rPr kumimoji="1" lang="en-US" altLang="ja-JP" dirty="0"/>
              <a:t>DTP</a:t>
            </a:r>
            <a:r>
              <a:rPr kumimoji="1" lang="ja-JP" altLang="en-US" dirty="0"/>
              <a:t>は歴史ある分、しがらみが多そう。</a:t>
            </a:r>
            <a:endParaRPr kumimoji="1" lang="en-US" altLang="ja-JP" dirty="0"/>
          </a:p>
          <a:p>
            <a:endParaRPr kumimoji="1" lang="en-US" altLang="ja-JP" dirty="0"/>
          </a:p>
          <a:p>
            <a:r>
              <a:rPr kumimoji="1" lang="en-US" altLang="ja-JP" dirty="0"/>
              <a:t>DTP</a:t>
            </a:r>
            <a:r>
              <a:rPr kumimoji="1" lang="ja-JP" altLang="en-US" dirty="0"/>
              <a:t>は</a:t>
            </a:r>
            <a:endParaRPr kumimoji="1" lang="en-US" altLang="ja-JP" dirty="0"/>
          </a:p>
          <a:p>
            <a:r>
              <a:rPr kumimoji="1" lang="en-US" altLang="ja-JP" dirty="0"/>
              <a:t>1</a:t>
            </a:r>
            <a:r>
              <a:rPr kumimoji="1" lang="ja-JP" altLang="en-US" dirty="0"/>
              <a:t>種なら</a:t>
            </a:r>
            <a:r>
              <a:rPr kumimoji="1" lang="en-US" altLang="ja-JP" dirty="0"/>
              <a:t>Word</a:t>
            </a:r>
            <a:r>
              <a:rPr kumimoji="1" lang="ja-JP" altLang="en-US" dirty="0" err="1"/>
              <a:t>、</a:t>
            </a:r>
            <a:endParaRPr kumimoji="1" lang="en-US" altLang="ja-JP" dirty="0"/>
          </a:p>
          <a:p>
            <a:r>
              <a:rPr kumimoji="1" lang="en-US" altLang="ja-JP" dirty="0"/>
              <a:t>2</a:t>
            </a:r>
            <a:r>
              <a:rPr kumimoji="1" lang="ja-JP" altLang="en-US" dirty="0"/>
              <a:t>種なら各種ソフト</a:t>
            </a:r>
            <a:endParaRPr kumimoji="1" lang="en-US" altLang="ja-JP" dirty="0"/>
          </a:p>
          <a:p>
            <a:r>
              <a:rPr kumimoji="1" lang="en-US" altLang="ja-JP" dirty="0"/>
              <a:t>3</a:t>
            </a:r>
            <a:r>
              <a:rPr kumimoji="1" lang="ja-JP" altLang="en-US" dirty="0"/>
              <a:t>種なら</a:t>
            </a:r>
            <a:r>
              <a:rPr kumimoji="1" lang="en-US" altLang="ja-JP" dirty="0"/>
              <a:t>Illustrator</a:t>
            </a:r>
            <a:r>
              <a:rPr kumimoji="1" lang="ja-JP" altLang="en-US" dirty="0"/>
              <a:t>や</a:t>
            </a:r>
            <a:r>
              <a:rPr kumimoji="1" lang="en-US" altLang="ja-JP" dirty="0"/>
              <a:t>Photoshop</a:t>
            </a:r>
          </a:p>
          <a:p>
            <a:r>
              <a:rPr kumimoji="1" lang="ja-JP" altLang="en-US" dirty="0"/>
              <a:t>と用途重視だし、学生の間でも取りやすい印象</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14</a:t>
            </a:fld>
            <a:endParaRPr kumimoji="1" lang="ja-JP" altLang="en-US"/>
          </a:p>
        </p:txBody>
      </p:sp>
    </p:spTree>
    <p:extLst>
      <p:ext uri="{BB962C8B-B14F-4D97-AF65-F5344CB8AC3E}">
        <p14:creationId xmlns:p14="http://schemas.microsoft.com/office/powerpoint/2010/main" val="1452950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18</a:t>
            </a:fld>
            <a:endParaRPr kumimoji="1" lang="ja-JP" altLang="en-US"/>
          </a:p>
        </p:txBody>
      </p:sp>
    </p:spTree>
    <p:extLst>
      <p:ext uri="{BB962C8B-B14F-4D97-AF65-F5344CB8AC3E}">
        <p14:creationId xmlns:p14="http://schemas.microsoft.com/office/powerpoint/2010/main" val="1075668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桿体細胞の数、</a:t>
            </a:r>
            <a:r>
              <a:rPr kumimoji="1" lang="zh-TW" altLang="en-US" sz="1200" b="0" i="0" kern="1200" dirty="0">
                <a:solidFill>
                  <a:schemeClr val="tx1"/>
                </a:solidFill>
                <a:effectLst/>
                <a:latin typeface="+mn-lt"/>
                <a:ea typeface="+mn-ea"/>
                <a:cs typeface="+mn-cs"/>
              </a:rPr>
              <a:t>約</a:t>
            </a:r>
            <a:r>
              <a:rPr kumimoji="1" lang="en-US" altLang="zh-TW" sz="1200" b="0" i="0" kern="1200" dirty="0">
                <a:solidFill>
                  <a:schemeClr val="tx1"/>
                </a:solidFill>
                <a:effectLst/>
                <a:latin typeface="+mn-lt"/>
                <a:ea typeface="+mn-ea"/>
                <a:cs typeface="+mn-cs"/>
              </a:rPr>
              <a:t>1</a:t>
            </a:r>
            <a:r>
              <a:rPr kumimoji="1" lang="zh-TW" altLang="en-US" sz="1200" b="0" i="0" kern="1200" dirty="0">
                <a:solidFill>
                  <a:schemeClr val="tx1"/>
                </a:solidFill>
                <a:effectLst/>
                <a:latin typeface="+mn-lt"/>
                <a:ea typeface="+mn-ea"/>
                <a:cs typeface="+mn-cs"/>
              </a:rPr>
              <a:t>億</a:t>
            </a:r>
            <a:r>
              <a:rPr kumimoji="1" lang="en-US" altLang="zh-TW" sz="1200" b="0" i="0" kern="1200" dirty="0">
                <a:solidFill>
                  <a:schemeClr val="tx1"/>
                </a:solidFill>
                <a:effectLst/>
                <a:latin typeface="+mn-lt"/>
                <a:ea typeface="+mn-ea"/>
                <a:cs typeface="+mn-cs"/>
              </a:rPr>
              <a:t>2000</a:t>
            </a:r>
            <a:r>
              <a:rPr kumimoji="1" lang="zh-TW" altLang="en-US" sz="1200" b="0" i="0" kern="1200" dirty="0">
                <a:solidFill>
                  <a:schemeClr val="tx1"/>
                </a:solidFill>
                <a:effectLst/>
                <a:latin typeface="+mn-lt"/>
                <a:ea typeface="+mn-ea"/>
                <a:cs typeface="+mn-cs"/>
              </a:rPr>
              <a:t>万個</a:t>
            </a:r>
            <a:endParaRPr kumimoji="1" lang="en-US" altLang="ja-JP" dirty="0"/>
          </a:p>
          <a:p>
            <a:endParaRPr kumimoji="1" lang="en-US" altLang="ja-JP" dirty="0"/>
          </a:p>
          <a:p>
            <a:r>
              <a:rPr kumimoji="1" lang="ja-JP" altLang="en-US" dirty="0"/>
              <a:t>人によって細胞の数の割合が違う。</a:t>
            </a:r>
            <a:endParaRPr kumimoji="1" lang="en-US" altLang="ja-JP" dirty="0"/>
          </a:p>
          <a:p>
            <a:r>
              <a:rPr kumimoji="1" lang="ja-JP" altLang="en-US" dirty="0"/>
              <a:t>特に</a:t>
            </a:r>
            <a:r>
              <a:rPr kumimoji="1" lang="en-US" altLang="ja-JP" dirty="0"/>
              <a:t>S</a:t>
            </a:r>
            <a:r>
              <a:rPr kumimoji="1" lang="ja-JP" altLang="en-US" dirty="0"/>
              <a:t>錐体細胞は個人差が</a:t>
            </a:r>
            <a:r>
              <a:rPr kumimoji="1" lang="en-US" altLang="ja-JP" dirty="0"/>
              <a:t>10</a:t>
            </a:r>
            <a:r>
              <a:rPr kumimoji="1" lang="ja-JP" altLang="en-US" dirty="0"/>
              <a:t>倍ある</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19</a:t>
            </a:fld>
            <a:endParaRPr kumimoji="1" lang="ja-JP" altLang="en-US"/>
          </a:p>
        </p:txBody>
      </p:sp>
    </p:spTree>
    <p:extLst>
      <p:ext uri="{BB962C8B-B14F-4D97-AF65-F5344CB8AC3E}">
        <p14:creationId xmlns:p14="http://schemas.microsoft.com/office/powerpoint/2010/main" val="10402937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zh-TW" altLang="en-US" sz="1200" b="0" i="0" kern="1200" dirty="0">
                <a:solidFill>
                  <a:schemeClr val="tx1"/>
                </a:solidFill>
                <a:effectLst/>
                <a:latin typeface="+mn-lt"/>
                <a:ea typeface="+mn-ea"/>
                <a:cs typeface="+mn-cs"/>
              </a:rPr>
              <a:t>先天赤緑色覚異常</a:t>
            </a:r>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20</a:t>
            </a:fld>
            <a:endParaRPr kumimoji="1" lang="ja-JP" altLang="en-US"/>
          </a:p>
        </p:txBody>
      </p:sp>
    </p:spTree>
    <p:extLst>
      <p:ext uri="{BB962C8B-B14F-4D97-AF65-F5344CB8AC3E}">
        <p14:creationId xmlns:p14="http://schemas.microsoft.com/office/powerpoint/2010/main" val="15981024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32</a:t>
            </a:fld>
            <a:endParaRPr kumimoji="1" lang="ja-JP" altLang="en-US"/>
          </a:p>
        </p:txBody>
      </p:sp>
    </p:spTree>
    <p:extLst>
      <p:ext uri="{BB962C8B-B14F-4D97-AF65-F5344CB8AC3E}">
        <p14:creationId xmlns:p14="http://schemas.microsoft.com/office/powerpoint/2010/main" val="2964182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33</a:t>
            </a:fld>
            <a:endParaRPr kumimoji="1" lang="ja-JP" altLang="en-US"/>
          </a:p>
        </p:txBody>
      </p:sp>
    </p:spTree>
    <p:extLst>
      <p:ext uri="{BB962C8B-B14F-4D97-AF65-F5344CB8AC3E}">
        <p14:creationId xmlns:p14="http://schemas.microsoft.com/office/powerpoint/2010/main" val="288086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アカデミックライティング</a:t>
            </a:r>
            <a:endParaRPr kumimoji="1" lang="en-US" altLang="ja-JP" dirty="0"/>
          </a:p>
          <a:p>
            <a:endParaRPr kumimoji="1" lang="en-US" altLang="ja-JP" dirty="0"/>
          </a:p>
          <a:p>
            <a:r>
              <a:rPr kumimoji="1" lang="ja-JP" altLang="en-US" dirty="0"/>
              <a:t>文章を正確に書く練習</a:t>
            </a:r>
            <a:endParaRPr kumimoji="1" lang="en-US" altLang="ja-JP" dirty="0"/>
          </a:p>
          <a:p>
            <a:r>
              <a:rPr kumimoji="1" lang="en-US" altLang="ja-JP" dirty="0"/>
              <a:t>- </a:t>
            </a:r>
            <a:r>
              <a:rPr kumimoji="1" lang="ja-JP" altLang="en-US" dirty="0"/>
              <a:t>文章</a:t>
            </a:r>
            <a:endParaRPr kumimoji="1" lang="en-US" altLang="ja-JP" dirty="0"/>
          </a:p>
          <a:p>
            <a:r>
              <a:rPr kumimoji="1" lang="en-US" altLang="ja-JP" dirty="0"/>
              <a:t>- </a:t>
            </a:r>
            <a:r>
              <a:rPr kumimoji="1" lang="ja-JP" altLang="en-US" dirty="0"/>
              <a:t>言葉の意味と印象</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a:t>
            </a:fld>
            <a:endParaRPr kumimoji="1" lang="ja-JP" altLang="en-US"/>
          </a:p>
        </p:txBody>
      </p:sp>
    </p:spTree>
    <p:extLst>
      <p:ext uri="{BB962C8B-B14F-4D97-AF65-F5344CB8AC3E}">
        <p14:creationId xmlns:p14="http://schemas.microsoft.com/office/powerpoint/2010/main" val="674133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3</a:t>
            </a:fld>
            <a:endParaRPr kumimoji="1" lang="ja-JP" altLang="en-US"/>
          </a:p>
        </p:txBody>
      </p:sp>
    </p:spTree>
    <p:extLst>
      <p:ext uri="{BB962C8B-B14F-4D97-AF65-F5344CB8AC3E}">
        <p14:creationId xmlns:p14="http://schemas.microsoft.com/office/powerpoint/2010/main" val="1379278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5</a:t>
            </a:fld>
            <a:endParaRPr kumimoji="1" lang="ja-JP" altLang="en-US"/>
          </a:p>
        </p:txBody>
      </p:sp>
    </p:spTree>
    <p:extLst>
      <p:ext uri="{BB962C8B-B14F-4D97-AF65-F5344CB8AC3E}">
        <p14:creationId xmlns:p14="http://schemas.microsoft.com/office/powerpoint/2010/main" val="3643658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デッサンと同じ語源</a:t>
            </a:r>
            <a:endParaRPr kumimoji="1" lang="en-US" altLang="ja-JP" dirty="0"/>
          </a:p>
          <a:p>
            <a:r>
              <a:rPr kumimoji="1" lang="en-US" altLang="ja-JP" dirty="0"/>
              <a:t>de + sign + are</a:t>
            </a:r>
          </a:p>
          <a:p>
            <a:r>
              <a:rPr kumimoji="1" lang="ja-JP" altLang="en-US" dirty="0"/>
              <a:t>する　記号に　こと</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7</a:t>
            </a:fld>
            <a:endParaRPr kumimoji="1" lang="ja-JP" altLang="en-US"/>
          </a:p>
        </p:txBody>
      </p:sp>
    </p:spTree>
    <p:extLst>
      <p:ext uri="{BB962C8B-B14F-4D97-AF65-F5344CB8AC3E}">
        <p14:creationId xmlns:p14="http://schemas.microsoft.com/office/powerpoint/2010/main" val="1376872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present</a:t>
            </a:r>
            <a:r>
              <a:rPr kumimoji="1" lang="ja-JP" altLang="en-US" dirty="0"/>
              <a:t>の語源</a:t>
            </a:r>
            <a:endParaRPr kumimoji="1" lang="en-US" altLang="ja-JP" dirty="0"/>
          </a:p>
          <a:p>
            <a:pPr lvl="1"/>
            <a:r>
              <a:rPr lang="ja-JP" altLang="en-US" dirty="0"/>
              <a:t>予め在るもの→事前に準備したモノ→プレゼント</a:t>
            </a:r>
            <a:endParaRPr lang="en-US" altLang="ja-JP" dirty="0"/>
          </a:p>
          <a:p>
            <a:r>
              <a:rPr lang="en-US" altLang="ja-JP" dirty="0"/>
              <a:t>presentation</a:t>
            </a:r>
            <a:r>
              <a:rPr lang="ja-JP" altLang="en-US" dirty="0"/>
              <a:t>の意味</a:t>
            </a:r>
            <a:endParaRPr lang="en-US" altLang="ja-JP" dirty="0"/>
          </a:p>
          <a:p>
            <a:pPr lvl="1"/>
            <a:r>
              <a:rPr kumimoji="1" lang="ja-JP" altLang="en-US" dirty="0"/>
              <a:t>他者にわかり易いよう表現すること</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9</a:t>
            </a:fld>
            <a:endParaRPr kumimoji="1" lang="ja-JP" altLang="en-US"/>
          </a:p>
        </p:txBody>
      </p:sp>
    </p:spTree>
    <p:extLst>
      <p:ext uri="{BB962C8B-B14F-4D97-AF65-F5344CB8AC3E}">
        <p14:creationId xmlns:p14="http://schemas.microsoft.com/office/powerpoint/2010/main" val="1206909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10</a:t>
            </a:fld>
            <a:endParaRPr kumimoji="1" lang="ja-JP" altLang="en-US"/>
          </a:p>
        </p:txBody>
      </p:sp>
    </p:spTree>
    <p:extLst>
      <p:ext uri="{BB962C8B-B14F-4D97-AF65-F5344CB8AC3E}">
        <p14:creationId xmlns:p14="http://schemas.microsoft.com/office/powerpoint/2010/main" val="805904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医師免許→医療行為を許可する証</a:t>
            </a:r>
            <a:endParaRPr kumimoji="1" lang="en-US" altLang="ja-JP" dirty="0"/>
          </a:p>
          <a:p>
            <a:r>
              <a:rPr kumimoji="1" lang="ja-JP" altLang="en-US" dirty="0"/>
              <a:t>診断：病気を断定する（診察は医師免許なし</a:t>
            </a:r>
            <a:r>
              <a:rPr kumimoji="1" lang="en-US" altLang="ja-JP" dirty="0"/>
              <a:t>OK</a:t>
            </a:r>
            <a:r>
              <a:rPr kumimoji="1" lang="ja-JP" altLang="en-US" dirty="0"/>
              <a:t>）</a:t>
            </a:r>
            <a:endParaRPr kumimoji="1" lang="en-US" altLang="ja-JP" dirty="0"/>
          </a:p>
          <a:p>
            <a:r>
              <a:rPr kumimoji="1" lang="ja-JP" altLang="en-US" dirty="0"/>
              <a:t>侵襲性の治療：手術などのこと。注射も医療行為</a:t>
            </a:r>
            <a:endParaRPr kumimoji="1" lang="en-US" altLang="ja-JP" dirty="0"/>
          </a:p>
          <a:p>
            <a:endParaRPr kumimoji="1" lang="en-US" altLang="ja-JP" dirty="0"/>
          </a:p>
          <a:p>
            <a:r>
              <a:rPr kumimoji="1" lang="ja-JP" altLang="en-US" dirty="0"/>
              <a:t>大学も学士や修士、博士の学位を与えるので、一種の資格付与機関</a:t>
            </a:r>
            <a:endParaRPr kumimoji="1" lang="en-US" altLang="ja-JP" dirty="0"/>
          </a:p>
          <a:p>
            <a:r>
              <a:rPr kumimoji="1" lang="ja-JP" altLang="en-US" dirty="0"/>
              <a:t>因みにその保証は文部科学省→認可大学→学生という関係</a:t>
            </a:r>
            <a:endParaRPr kumimoji="1" lang="en-US" altLang="ja-JP" dirty="0"/>
          </a:p>
          <a:p>
            <a:endParaRPr kumimoji="1" lang="en-US" altLang="ja-JP" dirty="0"/>
          </a:p>
          <a:p>
            <a:r>
              <a:rPr kumimoji="1" lang="ja-JP" altLang="en-US" dirty="0"/>
              <a:t>資格はなくても問題ないが、あったほうが仕事はしやすい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11</a:t>
            </a:fld>
            <a:endParaRPr kumimoji="1" lang="ja-JP" altLang="en-US"/>
          </a:p>
        </p:txBody>
      </p:sp>
    </p:spTree>
    <p:extLst>
      <p:ext uri="{BB962C8B-B14F-4D97-AF65-F5344CB8AC3E}">
        <p14:creationId xmlns:p14="http://schemas.microsoft.com/office/powerpoint/2010/main" val="2915860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職場によるが、カラーコーディネーターのほうがより製品の色彩に特化していて難易度も高い</a:t>
            </a:r>
            <a:endParaRPr kumimoji="1" lang="en-US" altLang="ja-JP" dirty="0"/>
          </a:p>
          <a:p>
            <a:r>
              <a:rPr kumimoji="1" lang="ja-JP" altLang="en-US" dirty="0"/>
              <a:t>色彩検定の方が応用が利く、が、この場合の応用が利くは「専門性が無く、他の資格に一歩劣る」という意味合いもあるので注意</a:t>
            </a:r>
            <a:endParaRPr kumimoji="1" lang="en-US" altLang="ja-JP" dirty="0"/>
          </a:p>
          <a:p>
            <a:endParaRPr kumimoji="1" lang="en-US" altLang="ja-JP" dirty="0"/>
          </a:p>
          <a:p>
            <a:r>
              <a:rPr kumimoji="1" lang="ja-JP" altLang="en-US" dirty="0"/>
              <a:t>とりあえず、ウェブページのデザインでは色彩検定の勝利</a:t>
            </a:r>
            <a:endParaRPr kumimoji="1" lang="en-US" altLang="ja-JP" dirty="0"/>
          </a:p>
          <a:p>
            <a:endParaRPr kumimoji="1" lang="en-US" altLang="ja-JP" dirty="0"/>
          </a:p>
          <a:p>
            <a:r>
              <a:rPr kumimoji="1" lang="ja-JP" altLang="en-US" dirty="0"/>
              <a:t>使える仕事は</a:t>
            </a:r>
            <a:endParaRPr kumimoji="1" lang="en-US" altLang="ja-JP" dirty="0"/>
          </a:p>
          <a:p>
            <a:r>
              <a:rPr kumimoji="1" lang="en-US" altLang="ja-JP" dirty="0"/>
              <a:t>https://www.aft.or.jp/activity/index.html</a:t>
            </a:r>
          </a:p>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12</a:t>
            </a:fld>
            <a:endParaRPr kumimoji="1" lang="ja-JP" altLang="en-US"/>
          </a:p>
        </p:txBody>
      </p:sp>
    </p:spTree>
    <p:extLst>
      <p:ext uri="{BB962C8B-B14F-4D97-AF65-F5344CB8AC3E}">
        <p14:creationId xmlns:p14="http://schemas.microsoft.com/office/powerpoint/2010/main" val="22895231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lgn="l" eaLnBrk="1" latinLnBrk="0" hangingPunct="1"/>
            <a:r>
              <a:rPr lang="en-US" altLang="ja-JP"/>
              <a:t>2018/11/8</a:t>
            </a:r>
            <a:endParaRPr lang="en-US">
              <a:solidFill>
                <a:schemeClr val="tx1"/>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C0B181F-CDAB-404C-A660-15C015D83A29}" type="slidenum">
              <a:rPr kumimoji="0" lang="en-US" smtClean="0"/>
              <a:pPr eaLnBrk="1" latinLnBrk="0" hangingPunct="1"/>
              <a:t>‹#›</a:t>
            </a:fld>
            <a:endParaRPr kumimoji="0" lang="en-US">
              <a:solidFill>
                <a:schemeClr val="tx1"/>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299129"/>
            <a:ext cx="6777318" cy="975179"/>
          </a:xfrm>
        </p:spPr>
        <p:txBody>
          <a:bodyPr anchor="t"/>
          <a:lstStyle>
            <a:lvl1pPr algn="ctr">
              <a:defRPr sz="3600">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371600" y="2423952"/>
            <a:ext cx="6400800" cy="692146"/>
          </a:xfrm>
        </p:spPr>
        <p:txBody>
          <a:bodyPr>
            <a:normAutofit/>
          </a:bodyPr>
          <a:lstStyle>
            <a:lvl1pPr marL="0" indent="0" algn="ctr">
              <a:buNone/>
              <a:defRPr sz="2800">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dirty="0"/>
              <a:t>マスター サブタイトルの書式設定</a:t>
            </a:r>
            <a:endParaRPr lang="en-US" dirty="0"/>
          </a:p>
        </p:txBody>
      </p:sp>
      <p:sp>
        <p:nvSpPr>
          <p:cNvPr id="13" name="テキスト プレースホルダー 12"/>
          <p:cNvSpPr>
            <a:spLocks noGrp="1"/>
          </p:cNvSpPr>
          <p:nvPr>
            <p:ph type="body" sz="quarter" idx="13" hasCustomPrompt="1"/>
          </p:nvPr>
        </p:nvSpPr>
        <p:spPr>
          <a:xfrm>
            <a:off x="2155272" y="3869369"/>
            <a:ext cx="4902996" cy="914400"/>
          </a:xfrm>
        </p:spPr>
        <p:txBody>
          <a:bodyPr wrap="none">
            <a:noAutofit/>
          </a:bodyPr>
          <a:lstStyle>
            <a:lvl1pPr marL="0" indent="0">
              <a:buNone/>
              <a:defRPr sz="2000"/>
            </a:lvl1pPr>
          </a:lstStyle>
          <a:p>
            <a:pPr lvl="0"/>
            <a:r>
              <a:rPr kumimoji="1" lang="ja-JP" altLang="en-US" dirty="0"/>
              <a:t>製作者情報</a:t>
            </a: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5" name="Footer Placeholder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5" name="Footer Placeholder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1798667"/>
            <a:ext cx="7745505" cy="43274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360378" y="6351942"/>
            <a:ext cx="2133600" cy="365125"/>
          </a:xfrm>
        </p:spPr>
        <p:txBody>
          <a:bodyPr/>
          <a:lstStyle/>
          <a:p>
            <a:pPr algn="l" eaLnBrk="1" latinLnBrk="0" hangingPunct="1"/>
            <a:r>
              <a:rPr lang="en-US" altLang="ja-JP"/>
              <a:t>2018/11/8</a:t>
            </a:r>
            <a:endParaRPr lang="en-US">
              <a:solidFill>
                <a:schemeClr val="tx1"/>
              </a:solidFill>
            </a:endParaRPr>
          </a:p>
        </p:txBody>
      </p:sp>
      <p:sp>
        <p:nvSpPr>
          <p:cNvPr id="5" name="Footer Placeholder 4"/>
          <p:cNvSpPr>
            <a:spLocks noGrp="1"/>
          </p:cNvSpPr>
          <p:nvPr>
            <p:ph type="ftr" sz="quarter" idx="11"/>
          </p:nvPr>
        </p:nvSpPr>
        <p:spPr>
          <a:xfrm>
            <a:off x="3124200" y="6351942"/>
            <a:ext cx="2895600" cy="365125"/>
          </a:xfrm>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a:xfrm>
            <a:off x="6639264" y="6351942"/>
            <a:ext cx="2133600" cy="365125"/>
          </a:xfrm>
        </p:spPr>
        <p:txBody>
          <a:bodyPr/>
          <a:lstStyle/>
          <a:p>
            <a:fld id="{4C0B181F-CDAB-404C-A660-15C015D83A29}" type="slidenum">
              <a:rPr kumimoji="0" lang="en-US" smtClean="0"/>
              <a:pPr eaLnBrk="1" latinLnBrk="0" hangingPunct="1"/>
              <a:t>‹#›</a:t>
            </a:fld>
            <a:endParaRPr kumimoji="0" lang="en-US">
              <a:solidFill>
                <a:schemeClr val="tx1"/>
              </a:solidFill>
            </a:endParaRPr>
          </a:p>
        </p:txBody>
      </p:sp>
      <p:sp>
        <p:nvSpPr>
          <p:cNvPr id="11" name="Title 10"/>
          <p:cNvSpPr>
            <a:spLocks noGrp="1"/>
          </p:cNvSpPr>
          <p:nvPr>
            <p:ph type="title"/>
          </p:nvPr>
        </p:nvSpPr>
        <p:spPr>
          <a:xfrm>
            <a:off x="688490" y="245260"/>
            <a:ext cx="7756263" cy="1054250"/>
          </a:xfrm>
        </p:spPr>
        <p:txBody>
          <a:bodyPr/>
          <a:lstStyle>
            <a:lvl1pPr>
              <a:defRPr sz="3600"/>
            </a:lvl1pPr>
          </a:lstStyle>
          <a:p>
            <a:r>
              <a:rPr lang="ja-JP" altLang="en-US" dirty="0"/>
              <a:t>マスター タイトルの書式設定</a:t>
            </a:r>
            <a:endParaRPr lang="en-US" dirty="0"/>
          </a:p>
        </p:txBody>
      </p:sp>
      <p:grpSp>
        <p:nvGrpSpPr>
          <p:cNvPr id="12" name="Group 11"/>
          <p:cNvGrpSpPr/>
          <p:nvPr/>
        </p:nvGrpSpPr>
        <p:grpSpPr>
          <a:xfrm>
            <a:off x="1172584" y="87533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4400" b="0" cap="none" baseline="0">
                <a:solidFill>
                  <a:schemeClr val="tx2"/>
                </a:solidFill>
              </a:defRPr>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5" name="Footer Placeholder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6" name="Footer Placeholder 5"/>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
        <p:nvSpPr>
          <p:cNvPr id="12" name="Title 1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8" name="Footer Placeholder 7"/>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9" name="Slide Number Placeholder 8"/>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Footer Placeholder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Slide Number Placeholder 4"/>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3" name="Footer Placeholder 2"/>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4" name="Slide Number Placeholder 3"/>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ja-JP" altLang="en-US"/>
              <a:t>マスター タイトルの書式設定</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6" name="Footer Placeholder 5"/>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ja-JP" altLang="en-US"/>
              <a:t>マスター タイトルの書式設定</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6" name="Footer Placeholder 5"/>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pPr algn="l" eaLnBrk="1" latinLnBrk="0" hangingPunct="1"/>
            <a:r>
              <a:rPr lang="en-US" altLang="ja-JP"/>
              <a:t>2018/11/8</a:t>
            </a:r>
            <a:endParaRPr lang="en-US">
              <a:solidFill>
                <a:schemeClr val="tx1"/>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C0B181F-CDAB-404C-A660-15C015D83A29}" type="slidenum">
              <a:rPr kumimoji="0" lang="en-US" smtClean="0"/>
              <a:pPr eaLnBrk="1" latinLnBrk="0" hangingPunct="1"/>
              <a:t>‹#›</a:t>
            </a:fld>
            <a:endParaRPr kumimoji="0" 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ctr" defTabSz="914400" rtl="0" eaLnBrk="1" latinLnBrk="0" hangingPunct="1">
        <a:spcBef>
          <a:spcPct val="0"/>
        </a:spcBef>
        <a:buNone/>
        <a:defRPr kumimoji="1" sz="440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kumimoji="1"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kumimoji="1"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kumimoji="1"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kumimoji="1"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kumimoji="1"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a:t>情報処理技法（リテラシ）</a:t>
            </a:r>
            <a:r>
              <a:rPr kumimoji="1" lang="en-US" altLang="ja-JP"/>
              <a:t>II</a:t>
            </a:r>
            <a:endParaRPr kumimoji="1" lang="ja-JP" altLang="en-US" dirty="0"/>
          </a:p>
        </p:txBody>
      </p:sp>
      <p:sp>
        <p:nvSpPr>
          <p:cNvPr id="3" name="サブタイトル 2"/>
          <p:cNvSpPr>
            <a:spLocks noGrp="1"/>
          </p:cNvSpPr>
          <p:nvPr>
            <p:ph type="subTitle" idx="1"/>
          </p:nvPr>
        </p:nvSpPr>
        <p:spPr/>
        <p:txBody>
          <a:bodyPr/>
          <a:lstStyle/>
          <a:p>
            <a:r>
              <a:rPr kumimoji="1" lang="ja-JP" altLang="en-US" dirty="0"/>
              <a:t>第</a:t>
            </a:r>
            <a:r>
              <a:rPr kumimoji="1" lang="en-US" altLang="ja-JP" dirty="0"/>
              <a:t>10</a:t>
            </a:r>
            <a:r>
              <a:rPr kumimoji="1" lang="ja-JP" altLang="en-US" dirty="0"/>
              <a:t>回：</a:t>
            </a:r>
            <a:r>
              <a:rPr lang="en-US" altLang="ja-JP" dirty="0"/>
              <a:t>PowerPoint</a:t>
            </a:r>
            <a:r>
              <a:rPr kumimoji="1" lang="en-US" altLang="ja-JP" dirty="0"/>
              <a:t> (1/3</a:t>
            </a:r>
            <a:r>
              <a:rPr lang="en-US" altLang="ja-JP" dirty="0"/>
              <a:t>)</a:t>
            </a:r>
            <a:endParaRPr kumimoji="1" lang="ja-JP" altLang="en-US" dirty="0"/>
          </a:p>
        </p:txBody>
      </p:sp>
      <p:sp>
        <p:nvSpPr>
          <p:cNvPr id="6" name="テキスト プレースホルダー 5"/>
          <p:cNvSpPr>
            <a:spLocks noGrp="1"/>
          </p:cNvSpPr>
          <p:nvPr>
            <p:ph type="body" sz="quarter" idx="13"/>
          </p:nvPr>
        </p:nvSpPr>
        <p:spPr/>
        <p:txBody>
          <a:bodyPr/>
          <a:lstStyle/>
          <a:p>
            <a:r>
              <a:rPr kumimoji="1" lang="ja-JP" altLang="en-US" dirty="0"/>
              <a:t>産業技術大学院大学</a:t>
            </a:r>
            <a:r>
              <a:rPr lang="ja-JP" altLang="en-US" dirty="0"/>
              <a:t> 情報アーキテクチャ専攻</a:t>
            </a:r>
            <a:endParaRPr lang="en-US" altLang="ja-JP" dirty="0"/>
          </a:p>
          <a:p>
            <a:r>
              <a:rPr kumimoji="1" lang="ja-JP" altLang="en-US" dirty="0"/>
              <a:t>助教　　柴田　淳司</a:t>
            </a:r>
          </a:p>
        </p:txBody>
      </p:sp>
    </p:spTree>
    <p:extLst>
      <p:ext uri="{BB962C8B-B14F-4D97-AF65-F5344CB8AC3E}">
        <p14:creationId xmlns:p14="http://schemas.microsoft.com/office/powerpoint/2010/main" val="2857086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1427C9D-3506-458A-BFB7-B73993C55A86}"/>
              </a:ext>
            </a:extLst>
          </p:cNvPr>
          <p:cNvSpPr>
            <a:spLocks noGrp="1"/>
          </p:cNvSpPr>
          <p:nvPr>
            <p:ph idx="1"/>
          </p:nvPr>
        </p:nvSpPr>
        <p:spPr/>
        <p:txBody>
          <a:bodyPr numCol="2">
            <a:normAutofit/>
          </a:bodyPr>
          <a:lstStyle/>
          <a:p>
            <a:r>
              <a:rPr kumimoji="1" lang="ja-JP" altLang="en-US" sz="2000" dirty="0"/>
              <a:t>色全般</a:t>
            </a:r>
            <a:endParaRPr kumimoji="1" lang="en-US" altLang="ja-JP" sz="2000" dirty="0"/>
          </a:p>
          <a:p>
            <a:pPr lvl="1"/>
            <a:r>
              <a:rPr kumimoji="1" lang="ja-JP" altLang="en-US" sz="2000" dirty="0"/>
              <a:t>色彩検定</a:t>
            </a:r>
            <a:endParaRPr kumimoji="1" lang="en-US" altLang="ja-JP" sz="2000" dirty="0"/>
          </a:p>
          <a:p>
            <a:pPr lvl="1"/>
            <a:r>
              <a:rPr kumimoji="1" lang="ja-JP" altLang="en-US" sz="2000" dirty="0"/>
              <a:t>カラーコーディネート</a:t>
            </a:r>
            <a:endParaRPr kumimoji="1" lang="en-US" altLang="ja-JP" sz="2000" dirty="0"/>
          </a:p>
          <a:p>
            <a:r>
              <a:rPr lang="ja-JP" altLang="en-US" sz="2000" dirty="0"/>
              <a:t>ウェブ系</a:t>
            </a:r>
            <a:endParaRPr kumimoji="1" lang="en-US" altLang="ja-JP" sz="2000" dirty="0"/>
          </a:p>
          <a:p>
            <a:pPr lvl="1"/>
            <a:r>
              <a:rPr lang="ja-JP" altLang="en-US" sz="2000" dirty="0"/>
              <a:t>ウェブデザイン技能検定</a:t>
            </a:r>
            <a:endParaRPr lang="en-US" altLang="ja-JP" sz="2000" dirty="0"/>
          </a:p>
          <a:p>
            <a:pPr lvl="1"/>
            <a:r>
              <a:rPr lang="en-US" altLang="ja-JP" sz="2000" dirty="0"/>
              <a:t>Web</a:t>
            </a:r>
            <a:r>
              <a:rPr lang="ja-JP" altLang="en-US" sz="2000" dirty="0"/>
              <a:t>デザイナー検定</a:t>
            </a:r>
            <a:endParaRPr lang="en-US" altLang="ja-JP" sz="2000" dirty="0"/>
          </a:p>
          <a:p>
            <a:r>
              <a:rPr lang="en-US" altLang="ja-JP" sz="2000" dirty="0"/>
              <a:t>CG</a:t>
            </a:r>
          </a:p>
          <a:p>
            <a:pPr lvl="1"/>
            <a:r>
              <a:rPr lang="en-US" altLang="ja-JP" sz="2000" dirty="0"/>
              <a:t>CG</a:t>
            </a:r>
            <a:r>
              <a:rPr lang="ja-JP" altLang="en-US" sz="2000" dirty="0"/>
              <a:t>エンジニア検定</a:t>
            </a:r>
            <a:endParaRPr lang="en-US" altLang="ja-JP" sz="2000" dirty="0"/>
          </a:p>
          <a:p>
            <a:pPr lvl="1"/>
            <a:r>
              <a:rPr lang="en-US" altLang="ja-JP" sz="2000" dirty="0"/>
              <a:t>CG</a:t>
            </a:r>
            <a:r>
              <a:rPr lang="ja-JP" altLang="en-US" sz="2000" dirty="0"/>
              <a:t>クリエイター検定</a:t>
            </a:r>
            <a:endParaRPr lang="en-US" altLang="ja-JP" sz="2000" dirty="0"/>
          </a:p>
          <a:p>
            <a:r>
              <a:rPr lang="ja-JP" altLang="en-US" sz="2000" dirty="0"/>
              <a:t>モノ</a:t>
            </a:r>
            <a:endParaRPr lang="en-US" altLang="ja-JP" sz="2000" dirty="0"/>
          </a:p>
          <a:p>
            <a:pPr lvl="1"/>
            <a:r>
              <a:rPr lang="ja-JP" altLang="en-US" sz="1800" dirty="0"/>
              <a:t>インテリアコーディネーター</a:t>
            </a:r>
            <a:endParaRPr lang="en-US" altLang="ja-JP" sz="1800" dirty="0"/>
          </a:p>
          <a:p>
            <a:r>
              <a:rPr kumimoji="1" lang="ja-JP" altLang="en-US" sz="2000" dirty="0"/>
              <a:t>印刷系</a:t>
            </a:r>
            <a:endParaRPr kumimoji="1" lang="en-US" altLang="ja-JP" sz="2000" dirty="0"/>
          </a:p>
          <a:p>
            <a:pPr lvl="1"/>
            <a:r>
              <a:rPr lang="en-US" altLang="ja-JP" sz="2000" dirty="0"/>
              <a:t>DTP</a:t>
            </a:r>
            <a:r>
              <a:rPr lang="ja-JP" altLang="en-US" sz="2000" dirty="0"/>
              <a:t>エキスパート</a:t>
            </a:r>
            <a:endParaRPr lang="en-US" altLang="ja-JP" sz="2000" dirty="0"/>
          </a:p>
          <a:p>
            <a:pPr lvl="1"/>
            <a:r>
              <a:rPr lang="en-US" altLang="ja-JP" sz="2000" dirty="0"/>
              <a:t>DTP</a:t>
            </a:r>
            <a:r>
              <a:rPr lang="ja-JP" altLang="en-US" sz="2000" dirty="0"/>
              <a:t>検定</a:t>
            </a:r>
            <a:endParaRPr lang="en-US" altLang="ja-JP" sz="2000" dirty="0"/>
          </a:p>
          <a:p>
            <a:r>
              <a:rPr lang="ja-JP" altLang="en-US" sz="2000" dirty="0"/>
              <a:t>その他</a:t>
            </a:r>
            <a:endParaRPr lang="en-US" altLang="ja-JP" sz="2000" dirty="0"/>
          </a:p>
          <a:p>
            <a:pPr lvl="1"/>
            <a:r>
              <a:rPr kumimoji="1" lang="en-US" altLang="ja-JP" sz="2000" dirty="0"/>
              <a:t>Illustrator</a:t>
            </a:r>
            <a:r>
              <a:rPr lang="ja-JP" altLang="en-US" sz="2000" dirty="0"/>
              <a:t>クリエイター能力認定試験</a:t>
            </a:r>
            <a:endParaRPr kumimoji="1" lang="en-US" altLang="ja-JP" sz="2000" dirty="0"/>
          </a:p>
          <a:p>
            <a:pPr lvl="1"/>
            <a:r>
              <a:rPr lang="en-US" altLang="ja-JP" sz="2000" dirty="0"/>
              <a:t>Flash</a:t>
            </a:r>
            <a:r>
              <a:rPr lang="ja-JP" altLang="en-US" sz="2000" dirty="0"/>
              <a:t>クリエイター能力認定試験</a:t>
            </a:r>
            <a:endParaRPr lang="en-US" altLang="ja-JP" sz="2000" dirty="0"/>
          </a:p>
          <a:p>
            <a:pPr lvl="1"/>
            <a:r>
              <a:rPr kumimoji="1" lang="en-US" altLang="ja-JP" sz="2000" dirty="0"/>
              <a:t>Photoshop</a:t>
            </a:r>
            <a:r>
              <a:rPr lang="ja-JP" altLang="en-US" sz="2000" dirty="0"/>
              <a:t>クリエイター能力認定試験</a:t>
            </a:r>
            <a:endParaRPr kumimoji="1" lang="ja-JP" altLang="en-US" sz="2000" dirty="0"/>
          </a:p>
        </p:txBody>
      </p:sp>
      <p:sp>
        <p:nvSpPr>
          <p:cNvPr id="3" name="日付プレースホルダー 2">
            <a:extLst>
              <a:ext uri="{FF2B5EF4-FFF2-40B4-BE49-F238E27FC236}">
                <a16:creationId xmlns:a16="http://schemas.microsoft.com/office/drawing/2014/main" id="{195D6439-347C-4803-8B77-EE36A1318506}"/>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2F6D7899-F87F-4A6A-98EC-935F074CB52E}"/>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7655547B-1FA6-46E8-B09E-94CF687120B6}"/>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10</a:t>
            </a:fld>
            <a:endParaRPr kumimoji="0" lang="en-US">
              <a:solidFill>
                <a:schemeClr val="tx1"/>
              </a:solidFill>
            </a:endParaRPr>
          </a:p>
        </p:txBody>
      </p:sp>
      <p:sp>
        <p:nvSpPr>
          <p:cNvPr id="6" name="タイトル 5">
            <a:extLst>
              <a:ext uri="{FF2B5EF4-FFF2-40B4-BE49-F238E27FC236}">
                <a16:creationId xmlns:a16="http://schemas.microsoft.com/office/drawing/2014/main" id="{1F7846A2-2DB2-4C28-A6EF-DE283AC6CD45}"/>
              </a:ext>
            </a:extLst>
          </p:cNvPr>
          <p:cNvSpPr>
            <a:spLocks noGrp="1"/>
          </p:cNvSpPr>
          <p:nvPr>
            <p:ph type="title"/>
          </p:nvPr>
        </p:nvSpPr>
        <p:spPr/>
        <p:txBody>
          <a:bodyPr/>
          <a:lstStyle/>
          <a:p>
            <a:r>
              <a:rPr kumimoji="1" lang="ja-JP" altLang="en-US" dirty="0"/>
              <a:t>デザイン関連の資格一覧</a:t>
            </a:r>
          </a:p>
        </p:txBody>
      </p:sp>
    </p:spTree>
    <p:extLst>
      <p:ext uri="{BB962C8B-B14F-4D97-AF65-F5344CB8AC3E}">
        <p14:creationId xmlns:p14="http://schemas.microsoft.com/office/powerpoint/2010/main" val="3465386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F5BA80F-B3EC-4DCE-8E28-1C7D43B5A745}"/>
              </a:ext>
            </a:extLst>
          </p:cNvPr>
          <p:cNvSpPr>
            <a:spLocks noGrp="1"/>
          </p:cNvSpPr>
          <p:nvPr>
            <p:ph idx="1"/>
          </p:nvPr>
        </p:nvSpPr>
        <p:spPr>
          <a:xfrm>
            <a:off x="699247" y="1798668"/>
            <a:ext cx="7745505" cy="3568204"/>
          </a:xfrm>
        </p:spPr>
        <p:txBody>
          <a:bodyPr>
            <a:normAutofit/>
          </a:bodyPr>
          <a:lstStyle/>
          <a:p>
            <a:r>
              <a:rPr kumimoji="1" lang="ja-JP" altLang="en-US" dirty="0"/>
              <a:t>資格：技能を示す証</a:t>
            </a:r>
            <a:endParaRPr kumimoji="1" lang="en-US" altLang="ja-JP" dirty="0"/>
          </a:p>
          <a:p>
            <a:r>
              <a:rPr lang="ja-JP" altLang="en-US" dirty="0"/>
              <a:t>免許：一部の禁止行為を行える技能を示す証</a:t>
            </a:r>
            <a:endParaRPr lang="en-US" altLang="ja-JP" dirty="0"/>
          </a:p>
          <a:p>
            <a:pPr lvl="1"/>
            <a:endParaRPr lang="en-US" altLang="ja-JP" dirty="0"/>
          </a:p>
          <a:p>
            <a:r>
              <a:rPr lang="ja-JP" altLang="en-US" dirty="0"/>
              <a:t>資格の例</a:t>
            </a:r>
            <a:endParaRPr lang="en-US" altLang="ja-JP" dirty="0"/>
          </a:p>
          <a:p>
            <a:pPr lvl="1"/>
            <a:r>
              <a:rPr lang="en-US" altLang="ja-JP" dirty="0"/>
              <a:t>MOS</a:t>
            </a:r>
            <a:r>
              <a:rPr lang="ja-JP" altLang="en-US" dirty="0"/>
              <a:t>資格：</a:t>
            </a:r>
            <a:r>
              <a:rPr lang="en-US" altLang="ja-JP" dirty="0"/>
              <a:t>Microsoft Office</a:t>
            </a:r>
            <a:r>
              <a:rPr lang="ja-JP" altLang="en-US" dirty="0"/>
              <a:t>を使える証</a:t>
            </a:r>
            <a:endParaRPr lang="en-US" altLang="ja-JP" dirty="0"/>
          </a:p>
          <a:p>
            <a:r>
              <a:rPr kumimoji="1" lang="ja-JP" altLang="en-US" dirty="0"/>
              <a:t>免許の例</a:t>
            </a:r>
            <a:endParaRPr kumimoji="1" lang="en-US" altLang="ja-JP" dirty="0"/>
          </a:p>
          <a:p>
            <a:pPr lvl="1"/>
            <a:r>
              <a:rPr lang="ja-JP" altLang="en-US" dirty="0"/>
              <a:t>運転免許：公道を車両走行する許可書</a:t>
            </a:r>
            <a:r>
              <a:rPr lang="ja-JP" altLang="en-US" sz="1600" dirty="0"/>
              <a:t>（私道はなくて</a:t>
            </a:r>
            <a:r>
              <a:rPr lang="en-US" altLang="ja-JP" sz="1600" dirty="0"/>
              <a:t>OK</a:t>
            </a:r>
            <a:r>
              <a:rPr lang="ja-JP" altLang="en-US" sz="1600" dirty="0"/>
              <a:t>）</a:t>
            </a:r>
            <a:endParaRPr kumimoji="1" lang="en-US" altLang="ja-JP" dirty="0"/>
          </a:p>
          <a:p>
            <a:pPr lvl="1"/>
            <a:endParaRPr kumimoji="1" lang="ja-JP" altLang="en-US" dirty="0"/>
          </a:p>
        </p:txBody>
      </p:sp>
      <p:sp>
        <p:nvSpPr>
          <p:cNvPr id="3" name="日付プレースホルダー 2">
            <a:extLst>
              <a:ext uri="{FF2B5EF4-FFF2-40B4-BE49-F238E27FC236}">
                <a16:creationId xmlns:a16="http://schemas.microsoft.com/office/drawing/2014/main" id="{262B756A-1429-4F08-B82D-FD63B4E1B173}"/>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DC39EED9-63EE-4D0D-8420-81F6A170FA5B}"/>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38C49FAC-647A-4CB9-98CD-3A7B354A29CB}"/>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11</a:t>
            </a:fld>
            <a:endParaRPr kumimoji="0" lang="en-US">
              <a:solidFill>
                <a:schemeClr val="tx1"/>
              </a:solidFill>
            </a:endParaRPr>
          </a:p>
        </p:txBody>
      </p:sp>
      <p:sp>
        <p:nvSpPr>
          <p:cNvPr id="6" name="タイトル 5">
            <a:extLst>
              <a:ext uri="{FF2B5EF4-FFF2-40B4-BE49-F238E27FC236}">
                <a16:creationId xmlns:a16="http://schemas.microsoft.com/office/drawing/2014/main" id="{520A60CA-C36E-4CAD-970B-A7EBF514818A}"/>
              </a:ext>
            </a:extLst>
          </p:cNvPr>
          <p:cNvSpPr>
            <a:spLocks noGrp="1"/>
          </p:cNvSpPr>
          <p:nvPr>
            <p:ph type="title"/>
          </p:nvPr>
        </p:nvSpPr>
        <p:spPr/>
        <p:txBody>
          <a:bodyPr/>
          <a:lstStyle/>
          <a:p>
            <a:r>
              <a:rPr kumimoji="1" lang="ja-JP" altLang="en-US" dirty="0"/>
              <a:t>資格</a:t>
            </a:r>
            <a:r>
              <a:rPr kumimoji="1" lang="en-US" altLang="ja-JP" dirty="0"/>
              <a:t>(certification)</a:t>
            </a:r>
            <a:endParaRPr kumimoji="1" lang="ja-JP" altLang="en-US" dirty="0"/>
          </a:p>
        </p:txBody>
      </p:sp>
      <p:sp>
        <p:nvSpPr>
          <p:cNvPr id="7" name="正方形/長方形 6">
            <a:extLst>
              <a:ext uri="{FF2B5EF4-FFF2-40B4-BE49-F238E27FC236}">
                <a16:creationId xmlns:a16="http://schemas.microsoft.com/office/drawing/2014/main" id="{1DB87E4C-21B3-44FC-AE3F-E7EC0850872A}"/>
              </a:ext>
            </a:extLst>
          </p:cNvPr>
          <p:cNvSpPr/>
          <p:nvPr/>
        </p:nvSpPr>
        <p:spPr>
          <a:xfrm>
            <a:off x="1142563" y="5336454"/>
            <a:ext cx="6848114" cy="83261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2400" dirty="0"/>
              <a:t>資格＝一定水準の技量を担保してくれる</a:t>
            </a:r>
          </a:p>
        </p:txBody>
      </p:sp>
    </p:spTree>
    <p:extLst>
      <p:ext uri="{BB962C8B-B14F-4D97-AF65-F5344CB8AC3E}">
        <p14:creationId xmlns:p14="http://schemas.microsoft.com/office/powerpoint/2010/main" val="2666437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7C1A3CF-C766-43C3-960D-69207007BFDC}"/>
              </a:ext>
            </a:extLst>
          </p:cNvPr>
          <p:cNvSpPr>
            <a:spLocks noGrp="1"/>
          </p:cNvSpPr>
          <p:nvPr>
            <p:ph idx="1"/>
          </p:nvPr>
        </p:nvSpPr>
        <p:spPr/>
        <p:txBody>
          <a:bodyPr>
            <a:normAutofit/>
          </a:bodyPr>
          <a:lstStyle/>
          <a:p>
            <a:r>
              <a:rPr kumimoji="1" lang="ja-JP" altLang="en-US" dirty="0"/>
              <a:t>色全般</a:t>
            </a:r>
            <a:endParaRPr kumimoji="1" lang="en-US" altLang="ja-JP" dirty="0"/>
          </a:p>
          <a:p>
            <a:pPr lvl="1"/>
            <a:r>
              <a:rPr kumimoji="1" lang="ja-JP" altLang="en-US" dirty="0"/>
              <a:t>色仕事で使う色使いに対する基礎知識を保証する資格</a:t>
            </a:r>
            <a:endParaRPr kumimoji="1" lang="en-US" altLang="ja-JP" dirty="0"/>
          </a:p>
          <a:p>
            <a:pPr lvl="1"/>
            <a:r>
              <a:rPr kumimoji="1" lang="ja-JP" altLang="en-US" dirty="0"/>
              <a:t>ネイルなどの職人系から売り場係員まで幅広い活躍</a:t>
            </a:r>
            <a:endParaRPr kumimoji="1" lang="en-US" altLang="ja-JP" dirty="0"/>
          </a:p>
        </p:txBody>
      </p:sp>
      <p:sp>
        <p:nvSpPr>
          <p:cNvPr id="3" name="日付プレースホルダー 2">
            <a:extLst>
              <a:ext uri="{FF2B5EF4-FFF2-40B4-BE49-F238E27FC236}">
                <a16:creationId xmlns:a16="http://schemas.microsoft.com/office/drawing/2014/main" id="{82BD7E54-3828-4A60-A30F-DCBC748B405C}"/>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B69D447F-FA40-4AB7-AE3A-896801AC6C94}"/>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FD7E3FD9-65E5-4A26-A780-3BB19ACDC123}"/>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12</a:t>
            </a:fld>
            <a:endParaRPr kumimoji="0" lang="en-US">
              <a:solidFill>
                <a:schemeClr val="tx1"/>
              </a:solidFill>
            </a:endParaRPr>
          </a:p>
        </p:txBody>
      </p:sp>
      <p:sp>
        <p:nvSpPr>
          <p:cNvPr id="6" name="タイトル 5">
            <a:extLst>
              <a:ext uri="{FF2B5EF4-FFF2-40B4-BE49-F238E27FC236}">
                <a16:creationId xmlns:a16="http://schemas.microsoft.com/office/drawing/2014/main" id="{E84BA509-65F3-4ADD-A8D4-F4C27B8A1B96}"/>
              </a:ext>
            </a:extLst>
          </p:cNvPr>
          <p:cNvSpPr>
            <a:spLocks noGrp="1"/>
          </p:cNvSpPr>
          <p:nvPr>
            <p:ph type="title"/>
          </p:nvPr>
        </p:nvSpPr>
        <p:spPr/>
        <p:txBody>
          <a:bodyPr/>
          <a:lstStyle/>
          <a:p>
            <a:r>
              <a:rPr kumimoji="1" lang="ja-JP" altLang="en-US" dirty="0"/>
              <a:t>色彩検定</a:t>
            </a:r>
            <a:r>
              <a:rPr kumimoji="1" lang="en-US" altLang="ja-JP" dirty="0"/>
              <a:t>/</a:t>
            </a:r>
            <a:r>
              <a:rPr kumimoji="1" lang="ja-JP" altLang="en-US" dirty="0"/>
              <a:t>カラーコーディネーター</a:t>
            </a:r>
          </a:p>
        </p:txBody>
      </p:sp>
      <p:graphicFrame>
        <p:nvGraphicFramePr>
          <p:cNvPr id="7" name="表 6">
            <a:extLst>
              <a:ext uri="{FF2B5EF4-FFF2-40B4-BE49-F238E27FC236}">
                <a16:creationId xmlns:a16="http://schemas.microsoft.com/office/drawing/2014/main" id="{5E191BDC-07E3-4BD3-916D-D93618697692}"/>
              </a:ext>
            </a:extLst>
          </p:cNvPr>
          <p:cNvGraphicFramePr>
            <a:graphicFrameLocks noGrp="1"/>
          </p:cNvGraphicFramePr>
          <p:nvPr>
            <p:extLst>
              <p:ext uri="{D42A27DB-BD31-4B8C-83A1-F6EECF244321}">
                <p14:modId xmlns:p14="http://schemas.microsoft.com/office/powerpoint/2010/main" val="4104317597"/>
              </p:ext>
            </p:extLst>
          </p:nvPr>
        </p:nvGraphicFramePr>
        <p:xfrm>
          <a:off x="1162878" y="3334592"/>
          <a:ext cx="6808305" cy="2291080"/>
        </p:xfrm>
        <a:graphic>
          <a:graphicData uri="http://schemas.openxmlformats.org/drawingml/2006/table">
            <a:tbl>
              <a:tblPr firstRow="1" bandRow="1">
                <a:tableStyleId>{7DF18680-E054-41AD-8BC1-D1AEF772440D}</a:tableStyleId>
              </a:tblPr>
              <a:tblGrid>
                <a:gridCol w="1284415">
                  <a:extLst>
                    <a:ext uri="{9D8B030D-6E8A-4147-A177-3AD203B41FA5}">
                      <a16:colId xmlns:a16="http://schemas.microsoft.com/office/drawing/2014/main" val="4201286119"/>
                    </a:ext>
                  </a:extLst>
                </a:gridCol>
                <a:gridCol w="2820446">
                  <a:extLst>
                    <a:ext uri="{9D8B030D-6E8A-4147-A177-3AD203B41FA5}">
                      <a16:colId xmlns:a16="http://schemas.microsoft.com/office/drawing/2014/main" val="459554744"/>
                    </a:ext>
                  </a:extLst>
                </a:gridCol>
                <a:gridCol w="2703444">
                  <a:extLst>
                    <a:ext uri="{9D8B030D-6E8A-4147-A177-3AD203B41FA5}">
                      <a16:colId xmlns:a16="http://schemas.microsoft.com/office/drawing/2014/main" val="2717486147"/>
                    </a:ext>
                  </a:extLst>
                </a:gridCol>
              </a:tblGrid>
              <a:tr h="370840">
                <a:tc>
                  <a:txBody>
                    <a:bodyPr/>
                    <a:lstStyle/>
                    <a:p>
                      <a:endParaRPr kumimoji="1" lang="ja-JP" altLang="en-US" dirty="0"/>
                    </a:p>
                  </a:txBody>
                  <a:tcPr/>
                </a:tc>
                <a:tc>
                  <a:txBody>
                    <a:bodyPr/>
                    <a:lstStyle/>
                    <a:p>
                      <a:pPr algn="ctr"/>
                      <a:r>
                        <a:rPr kumimoji="1" lang="ja-JP" altLang="en-US" dirty="0"/>
                        <a:t>色彩検定</a:t>
                      </a:r>
                    </a:p>
                  </a:txBody>
                  <a:tcPr anchor="ctr"/>
                </a:tc>
                <a:tc>
                  <a:txBody>
                    <a:bodyPr/>
                    <a:lstStyle/>
                    <a:p>
                      <a:pPr algn="ctr"/>
                      <a:r>
                        <a:rPr kumimoji="1" lang="ja-JP" altLang="en-US" dirty="0"/>
                        <a:t>カラーコーディネーター検定試験</a:t>
                      </a:r>
                    </a:p>
                  </a:txBody>
                  <a:tcPr anchor="ctr"/>
                </a:tc>
                <a:extLst>
                  <a:ext uri="{0D108BD9-81ED-4DB2-BD59-A6C34878D82A}">
                    <a16:rowId xmlns:a16="http://schemas.microsoft.com/office/drawing/2014/main" val="1064668429"/>
                  </a:ext>
                </a:extLst>
              </a:tr>
              <a:tr h="370840">
                <a:tc>
                  <a:txBody>
                    <a:bodyPr/>
                    <a:lstStyle/>
                    <a:p>
                      <a:pPr algn="ctr"/>
                      <a:r>
                        <a:rPr kumimoji="1" lang="ja-JP" altLang="en-US" dirty="0"/>
                        <a:t>主催</a:t>
                      </a:r>
                    </a:p>
                  </a:txBody>
                  <a:tcPr/>
                </a:tc>
                <a:tc>
                  <a:txBody>
                    <a:bodyPr/>
                    <a:lstStyle/>
                    <a:p>
                      <a:r>
                        <a:rPr lang="ja-JP" altLang="en-US" dirty="0"/>
                        <a:t>公益社団法人</a:t>
                      </a:r>
                      <a:endParaRPr lang="en-US" altLang="ja-JP" dirty="0"/>
                    </a:p>
                    <a:p>
                      <a:r>
                        <a:rPr lang="ja-JP" altLang="en-US" dirty="0"/>
                        <a:t>色彩検定協会</a:t>
                      </a:r>
                      <a:endParaRPr kumimoji="1" lang="ja-JP" altLang="en-US" dirty="0"/>
                    </a:p>
                  </a:txBody>
                  <a:tcPr/>
                </a:tc>
                <a:tc>
                  <a:txBody>
                    <a:bodyPr/>
                    <a:lstStyle/>
                    <a:p>
                      <a:pPr algn="l"/>
                      <a:r>
                        <a:rPr kumimoji="1" lang="ja-JP" altLang="en-US" dirty="0"/>
                        <a:t>東京商工会議所</a:t>
                      </a:r>
                    </a:p>
                  </a:txBody>
                  <a:tcPr/>
                </a:tc>
                <a:extLst>
                  <a:ext uri="{0D108BD9-81ED-4DB2-BD59-A6C34878D82A}">
                    <a16:rowId xmlns:a16="http://schemas.microsoft.com/office/drawing/2014/main" val="1980061232"/>
                  </a:ext>
                </a:extLst>
              </a:tr>
              <a:tr h="370840">
                <a:tc>
                  <a:txBody>
                    <a:bodyPr/>
                    <a:lstStyle/>
                    <a:p>
                      <a:pPr algn="ctr"/>
                      <a:r>
                        <a:rPr kumimoji="1" lang="ja-JP" altLang="en-US" dirty="0"/>
                        <a:t>特色</a:t>
                      </a:r>
                    </a:p>
                  </a:txBody>
                  <a:tcPr/>
                </a:tc>
                <a:tc>
                  <a:txBody>
                    <a:bodyPr/>
                    <a:lstStyle/>
                    <a:p>
                      <a:r>
                        <a:rPr lang="ja-JP" altLang="en-US" dirty="0"/>
                        <a:t>ファッション系由来、</a:t>
                      </a:r>
                      <a:r>
                        <a:rPr lang="en-US" altLang="ja-JP" dirty="0"/>
                        <a:t>20</a:t>
                      </a:r>
                      <a:r>
                        <a:rPr lang="ja-JP" altLang="en-US" dirty="0"/>
                        <a:t>年以上の歴史</a:t>
                      </a:r>
                      <a:endParaRPr kumimoji="1" lang="ja-JP" altLang="en-US" dirty="0"/>
                    </a:p>
                  </a:txBody>
                  <a:tcPr/>
                </a:tc>
                <a:tc>
                  <a:txBody>
                    <a:bodyPr/>
                    <a:lstStyle/>
                    <a:p>
                      <a:r>
                        <a:rPr kumimoji="1" lang="ja-JP" altLang="en-US" dirty="0"/>
                        <a:t>プロダクトカラーや環境色彩に強く専門性が高い</a:t>
                      </a:r>
                    </a:p>
                  </a:txBody>
                  <a:tcPr/>
                </a:tc>
                <a:extLst>
                  <a:ext uri="{0D108BD9-81ED-4DB2-BD59-A6C34878D82A}">
                    <a16:rowId xmlns:a16="http://schemas.microsoft.com/office/drawing/2014/main" val="809565823"/>
                  </a:ext>
                </a:extLst>
              </a:tr>
              <a:tr h="370840">
                <a:tc>
                  <a:txBody>
                    <a:bodyPr/>
                    <a:lstStyle/>
                    <a:p>
                      <a:pPr algn="ctr"/>
                      <a:r>
                        <a:rPr kumimoji="1" lang="en-US" altLang="ja-JP" dirty="0"/>
                        <a:t>URL</a:t>
                      </a:r>
                      <a:endParaRPr kumimoji="1" lang="ja-JP" altLang="en-US" dirty="0"/>
                    </a:p>
                  </a:txBody>
                  <a:tcPr/>
                </a:tc>
                <a:tc>
                  <a:txBody>
                    <a:bodyPr/>
                    <a:lstStyle/>
                    <a:p>
                      <a:r>
                        <a:rPr lang="en-US" altLang="ja-JP" sz="1200" dirty="0"/>
                        <a:t>https://www.aft.or.jp/</a:t>
                      </a:r>
                      <a:endParaRPr kumimoji="1" lang="ja-JP" altLang="en-US" sz="1200" dirty="0"/>
                    </a:p>
                  </a:txBody>
                  <a:tcPr/>
                </a:tc>
                <a:tc>
                  <a:txBody>
                    <a:bodyPr/>
                    <a:lstStyle/>
                    <a:p>
                      <a:r>
                        <a:rPr lang="en-US" altLang="ja-JP" sz="1200" dirty="0"/>
                        <a:t>https://www.kentei.org/color/</a:t>
                      </a:r>
                      <a:endParaRPr kumimoji="1" lang="ja-JP" altLang="en-US" sz="1200" dirty="0"/>
                    </a:p>
                  </a:txBody>
                  <a:tcPr/>
                </a:tc>
                <a:extLst>
                  <a:ext uri="{0D108BD9-81ED-4DB2-BD59-A6C34878D82A}">
                    <a16:rowId xmlns:a16="http://schemas.microsoft.com/office/drawing/2014/main" val="965141485"/>
                  </a:ext>
                </a:extLst>
              </a:tr>
            </a:tbl>
          </a:graphicData>
        </a:graphic>
      </p:graphicFrame>
    </p:spTree>
    <p:extLst>
      <p:ext uri="{BB962C8B-B14F-4D97-AF65-F5344CB8AC3E}">
        <p14:creationId xmlns:p14="http://schemas.microsoft.com/office/powerpoint/2010/main" val="602305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7C1A3CF-C766-43C3-960D-69207007BFDC}"/>
              </a:ext>
            </a:extLst>
          </p:cNvPr>
          <p:cNvSpPr>
            <a:spLocks noGrp="1"/>
          </p:cNvSpPr>
          <p:nvPr>
            <p:ph idx="1"/>
          </p:nvPr>
        </p:nvSpPr>
        <p:spPr/>
        <p:txBody>
          <a:bodyPr>
            <a:normAutofit/>
          </a:bodyPr>
          <a:lstStyle/>
          <a:p>
            <a:r>
              <a:rPr lang="ja-JP" altLang="en-US" dirty="0"/>
              <a:t>ウェブ系</a:t>
            </a:r>
            <a:endParaRPr kumimoji="1" lang="en-US" altLang="ja-JP" dirty="0"/>
          </a:p>
          <a:p>
            <a:pPr lvl="1"/>
            <a:r>
              <a:rPr kumimoji="1" lang="ja-JP" altLang="en-US" dirty="0"/>
              <a:t>ウェブサイトやウェブ広告をデザインする職</a:t>
            </a:r>
            <a:endParaRPr kumimoji="1" lang="en-US" altLang="ja-JP" dirty="0"/>
          </a:p>
          <a:p>
            <a:pPr lvl="1"/>
            <a:r>
              <a:rPr lang="ja-JP" altLang="en-US" dirty="0"/>
              <a:t>文系→情報系に鞍替えするきっかけになり易い仕事</a:t>
            </a:r>
            <a:endParaRPr kumimoji="1" lang="en-US" altLang="ja-JP" dirty="0"/>
          </a:p>
        </p:txBody>
      </p:sp>
      <p:sp>
        <p:nvSpPr>
          <p:cNvPr id="3" name="日付プレースホルダー 2">
            <a:extLst>
              <a:ext uri="{FF2B5EF4-FFF2-40B4-BE49-F238E27FC236}">
                <a16:creationId xmlns:a16="http://schemas.microsoft.com/office/drawing/2014/main" id="{82BD7E54-3828-4A60-A30F-DCBC748B405C}"/>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B69D447F-FA40-4AB7-AE3A-896801AC6C94}"/>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FD7E3FD9-65E5-4A26-A780-3BB19ACDC123}"/>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13</a:t>
            </a:fld>
            <a:endParaRPr kumimoji="0" lang="en-US">
              <a:solidFill>
                <a:schemeClr val="tx1"/>
              </a:solidFill>
            </a:endParaRPr>
          </a:p>
        </p:txBody>
      </p:sp>
      <p:sp>
        <p:nvSpPr>
          <p:cNvPr id="6" name="タイトル 5">
            <a:extLst>
              <a:ext uri="{FF2B5EF4-FFF2-40B4-BE49-F238E27FC236}">
                <a16:creationId xmlns:a16="http://schemas.microsoft.com/office/drawing/2014/main" id="{E84BA509-65F3-4ADD-A8D4-F4C27B8A1B96}"/>
              </a:ext>
            </a:extLst>
          </p:cNvPr>
          <p:cNvSpPr>
            <a:spLocks noGrp="1"/>
          </p:cNvSpPr>
          <p:nvPr>
            <p:ph type="title"/>
          </p:nvPr>
        </p:nvSpPr>
        <p:spPr/>
        <p:txBody>
          <a:bodyPr/>
          <a:lstStyle/>
          <a:p>
            <a:r>
              <a:rPr lang="ja-JP" altLang="en-US" dirty="0"/>
              <a:t>ウェブデザイン技能検定</a:t>
            </a:r>
            <a:br>
              <a:rPr lang="en-US" altLang="ja-JP" dirty="0"/>
            </a:br>
            <a:r>
              <a:rPr lang="en-US" altLang="ja-JP" dirty="0"/>
              <a:t>Web</a:t>
            </a:r>
            <a:r>
              <a:rPr lang="ja-JP" altLang="en-US" dirty="0"/>
              <a:t>デザイナー検定</a:t>
            </a:r>
            <a:endParaRPr kumimoji="1" lang="ja-JP" altLang="en-US" dirty="0"/>
          </a:p>
        </p:txBody>
      </p:sp>
      <p:graphicFrame>
        <p:nvGraphicFramePr>
          <p:cNvPr id="7" name="表 6">
            <a:extLst>
              <a:ext uri="{FF2B5EF4-FFF2-40B4-BE49-F238E27FC236}">
                <a16:creationId xmlns:a16="http://schemas.microsoft.com/office/drawing/2014/main" id="{5E191BDC-07E3-4BD3-916D-D93618697692}"/>
              </a:ext>
            </a:extLst>
          </p:cNvPr>
          <p:cNvGraphicFramePr>
            <a:graphicFrameLocks noGrp="1"/>
          </p:cNvGraphicFramePr>
          <p:nvPr>
            <p:extLst>
              <p:ext uri="{D42A27DB-BD31-4B8C-83A1-F6EECF244321}">
                <p14:modId xmlns:p14="http://schemas.microsoft.com/office/powerpoint/2010/main" val="706804721"/>
              </p:ext>
            </p:extLst>
          </p:nvPr>
        </p:nvGraphicFramePr>
        <p:xfrm>
          <a:off x="1162878" y="3334592"/>
          <a:ext cx="6808305" cy="2570480"/>
        </p:xfrm>
        <a:graphic>
          <a:graphicData uri="http://schemas.openxmlformats.org/drawingml/2006/table">
            <a:tbl>
              <a:tblPr firstRow="1" bandRow="1">
                <a:tableStyleId>{7DF18680-E054-41AD-8BC1-D1AEF772440D}</a:tableStyleId>
              </a:tblPr>
              <a:tblGrid>
                <a:gridCol w="1284415">
                  <a:extLst>
                    <a:ext uri="{9D8B030D-6E8A-4147-A177-3AD203B41FA5}">
                      <a16:colId xmlns:a16="http://schemas.microsoft.com/office/drawing/2014/main" val="4201286119"/>
                    </a:ext>
                  </a:extLst>
                </a:gridCol>
                <a:gridCol w="2820446">
                  <a:extLst>
                    <a:ext uri="{9D8B030D-6E8A-4147-A177-3AD203B41FA5}">
                      <a16:colId xmlns:a16="http://schemas.microsoft.com/office/drawing/2014/main" val="459554744"/>
                    </a:ext>
                  </a:extLst>
                </a:gridCol>
                <a:gridCol w="2703444">
                  <a:extLst>
                    <a:ext uri="{9D8B030D-6E8A-4147-A177-3AD203B41FA5}">
                      <a16:colId xmlns:a16="http://schemas.microsoft.com/office/drawing/2014/main" val="2717486147"/>
                    </a:ext>
                  </a:extLst>
                </a:gridCol>
              </a:tblGrid>
              <a:tr h="370840">
                <a:tc>
                  <a:txBody>
                    <a:bodyPr/>
                    <a:lstStyle/>
                    <a:p>
                      <a:endParaRPr kumimoji="1" lang="ja-JP" altLang="en-US" dirty="0"/>
                    </a:p>
                  </a:txBody>
                  <a:tcPr/>
                </a:tc>
                <a:tc>
                  <a:txBody>
                    <a:bodyPr/>
                    <a:lstStyle/>
                    <a:p>
                      <a:pPr algn="ctr"/>
                      <a:r>
                        <a:rPr kumimoji="1" lang="ja-JP" altLang="en-US" dirty="0"/>
                        <a:t>ウェブデザイン技能検定</a:t>
                      </a:r>
                    </a:p>
                  </a:txBody>
                  <a:tcPr anchor="ctr"/>
                </a:tc>
                <a:tc>
                  <a:txBody>
                    <a:bodyPr/>
                    <a:lstStyle/>
                    <a:p>
                      <a:pPr algn="ctr"/>
                      <a:r>
                        <a:rPr kumimoji="1" lang="en-US" altLang="ja-JP" dirty="0"/>
                        <a:t>Web</a:t>
                      </a:r>
                      <a:r>
                        <a:rPr kumimoji="1" lang="ja-JP" altLang="en-US" dirty="0"/>
                        <a:t>デザイナー検定</a:t>
                      </a:r>
                    </a:p>
                  </a:txBody>
                  <a:tcPr anchor="ctr"/>
                </a:tc>
                <a:extLst>
                  <a:ext uri="{0D108BD9-81ED-4DB2-BD59-A6C34878D82A}">
                    <a16:rowId xmlns:a16="http://schemas.microsoft.com/office/drawing/2014/main" val="1064668429"/>
                  </a:ext>
                </a:extLst>
              </a:tr>
              <a:tr h="370840">
                <a:tc>
                  <a:txBody>
                    <a:bodyPr/>
                    <a:lstStyle/>
                    <a:p>
                      <a:pPr algn="ctr"/>
                      <a:r>
                        <a:rPr kumimoji="1" lang="ja-JP" altLang="en-US" dirty="0"/>
                        <a:t>主催</a:t>
                      </a:r>
                    </a:p>
                  </a:txBody>
                  <a:tcPr/>
                </a:tc>
                <a:tc>
                  <a:txBody>
                    <a:bodyPr/>
                    <a:lstStyle/>
                    <a:p>
                      <a:r>
                        <a:rPr kumimoji="1" lang="ja-JP" altLang="en-US" dirty="0"/>
                        <a:t>特定非営利活動法人インターネットスキル認定普及協会</a:t>
                      </a:r>
                    </a:p>
                  </a:txBody>
                  <a:tcPr/>
                </a:tc>
                <a:tc>
                  <a:txBody>
                    <a:bodyPr/>
                    <a:lstStyle/>
                    <a:p>
                      <a:pPr algn="l"/>
                      <a:r>
                        <a:rPr kumimoji="1" lang="ja-JP" altLang="en-US" dirty="0"/>
                        <a:t>公益財団法人</a:t>
                      </a:r>
                      <a:endParaRPr kumimoji="1" lang="en-US" altLang="ja-JP" dirty="0"/>
                    </a:p>
                    <a:p>
                      <a:pPr algn="l"/>
                      <a:r>
                        <a:rPr kumimoji="1" lang="ja-JP" altLang="en-US" dirty="0"/>
                        <a:t>画像情報教育振興機構</a:t>
                      </a:r>
                    </a:p>
                  </a:txBody>
                  <a:tcPr/>
                </a:tc>
                <a:extLst>
                  <a:ext uri="{0D108BD9-81ED-4DB2-BD59-A6C34878D82A}">
                    <a16:rowId xmlns:a16="http://schemas.microsoft.com/office/drawing/2014/main" val="1980061232"/>
                  </a:ext>
                </a:extLst>
              </a:tr>
              <a:tr h="370840">
                <a:tc>
                  <a:txBody>
                    <a:bodyPr/>
                    <a:lstStyle/>
                    <a:p>
                      <a:pPr algn="ctr"/>
                      <a:r>
                        <a:rPr kumimoji="1" lang="ja-JP" altLang="en-US" dirty="0"/>
                        <a:t>特色</a:t>
                      </a:r>
                    </a:p>
                  </a:txBody>
                  <a:tcPr/>
                </a:tc>
                <a:tc>
                  <a:txBody>
                    <a:bodyPr/>
                    <a:lstStyle/>
                    <a:p>
                      <a:r>
                        <a:rPr lang="ja-JP" altLang="en-US" dirty="0"/>
                        <a:t>国家資格、ウェブデザインの技術＋色彩などの技量も検査される上級検定</a:t>
                      </a:r>
                      <a:endParaRPr kumimoji="1" lang="ja-JP" altLang="en-US" dirty="0"/>
                    </a:p>
                  </a:txBody>
                  <a:tcPr/>
                </a:tc>
                <a:tc>
                  <a:txBody>
                    <a:bodyPr/>
                    <a:lstStyle/>
                    <a:p>
                      <a:r>
                        <a:rPr kumimoji="1" lang="ja-JP" altLang="en-US" dirty="0"/>
                        <a:t>実務にすぐ使えるウェブデザインができる技能の資格</a:t>
                      </a:r>
                    </a:p>
                  </a:txBody>
                  <a:tcPr/>
                </a:tc>
                <a:extLst>
                  <a:ext uri="{0D108BD9-81ED-4DB2-BD59-A6C34878D82A}">
                    <a16:rowId xmlns:a16="http://schemas.microsoft.com/office/drawing/2014/main" val="809565823"/>
                  </a:ext>
                </a:extLst>
              </a:tr>
              <a:tr h="370840">
                <a:tc>
                  <a:txBody>
                    <a:bodyPr/>
                    <a:lstStyle/>
                    <a:p>
                      <a:pPr algn="ctr"/>
                      <a:r>
                        <a:rPr kumimoji="1" lang="en-US" altLang="ja-JP" dirty="0"/>
                        <a:t>URL</a:t>
                      </a:r>
                      <a:endParaRPr kumimoji="1" lang="ja-JP" altLang="en-US" dirty="0"/>
                    </a:p>
                  </a:txBody>
                  <a:tcPr/>
                </a:tc>
                <a:tc>
                  <a:txBody>
                    <a:bodyPr/>
                    <a:lstStyle/>
                    <a:p>
                      <a:r>
                        <a:rPr lang="en-US" altLang="ja-JP" sz="1200" dirty="0"/>
                        <a:t>http://www.webdesign.gr.jp/</a:t>
                      </a:r>
                      <a:endParaRPr kumimoji="1" lang="ja-JP" altLang="en-US" sz="1200" dirty="0"/>
                    </a:p>
                  </a:txBody>
                  <a:tcPr/>
                </a:tc>
                <a:tc>
                  <a:txBody>
                    <a:bodyPr/>
                    <a:lstStyle/>
                    <a:p>
                      <a:r>
                        <a:rPr lang="en-US" altLang="ja-JP" sz="1200" dirty="0"/>
                        <a:t>https://www.kentei.org/color/</a:t>
                      </a:r>
                      <a:endParaRPr kumimoji="1" lang="ja-JP" altLang="en-US" sz="1200" dirty="0"/>
                    </a:p>
                  </a:txBody>
                  <a:tcPr/>
                </a:tc>
                <a:extLst>
                  <a:ext uri="{0D108BD9-81ED-4DB2-BD59-A6C34878D82A}">
                    <a16:rowId xmlns:a16="http://schemas.microsoft.com/office/drawing/2014/main" val="965141485"/>
                  </a:ext>
                </a:extLst>
              </a:tr>
            </a:tbl>
          </a:graphicData>
        </a:graphic>
      </p:graphicFrame>
    </p:spTree>
    <p:extLst>
      <p:ext uri="{BB962C8B-B14F-4D97-AF65-F5344CB8AC3E}">
        <p14:creationId xmlns:p14="http://schemas.microsoft.com/office/powerpoint/2010/main" val="665836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7C1A3CF-C766-43C3-960D-69207007BFDC}"/>
              </a:ext>
            </a:extLst>
          </p:cNvPr>
          <p:cNvSpPr>
            <a:spLocks noGrp="1"/>
          </p:cNvSpPr>
          <p:nvPr>
            <p:ph idx="1"/>
          </p:nvPr>
        </p:nvSpPr>
        <p:spPr/>
        <p:txBody>
          <a:bodyPr>
            <a:normAutofit/>
          </a:bodyPr>
          <a:lstStyle/>
          <a:p>
            <a:r>
              <a:rPr lang="en-US" altLang="ja-JP" dirty="0"/>
              <a:t>DTP</a:t>
            </a:r>
            <a:r>
              <a:rPr lang="ja-JP" altLang="en-US" dirty="0"/>
              <a:t>系</a:t>
            </a:r>
            <a:endParaRPr kumimoji="1" lang="en-US" altLang="ja-JP" dirty="0"/>
          </a:p>
          <a:p>
            <a:pPr lvl="1"/>
            <a:r>
              <a:rPr kumimoji="1" lang="en-US" altLang="ja-JP" b="1" dirty="0">
                <a:solidFill>
                  <a:srgbClr val="FF0000"/>
                </a:solidFill>
              </a:rPr>
              <a:t>D</a:t>
            </a:r>
            <a:r>
              <a:rPr kumimoji="1" lang="en-US" altLang="ja-JP" dirty="0"/>
              <a:t>esk</a:t>
            </a:r>
            <a:r>
              <a:rPr kumimoji="1" lang="en-US" altLang="ja-JP" b="1" dirty="0">
                <a:solidFill>
                  <a:srgbClr val="FF0000"/>
                </a:solidFill>
              </a:rPr>
              <a:t>t</a:t>
            </a:r>
            <a:r>
              <a:rPr kumimoji="1" lang="en-US" altLang="ja-JP" dirty="0"/>
              <a:t>op </a:t>
            </a:r>
            <a:r>
              <a:rPr kumimoji="1" lang="en-US" altLang="ja-JP" b="1" dirty="0">
                <a:solidFill>
                  <a:srgbClr val="FF0000"/>
                </a:solidFill>
              </a:rPr>
              <a:t>P</a:t>
            </a:r>
            <a:r>
              <a:rPr kumimoji="1" lang="en-US" altLang="ja-JP" dirty="0"/>
              <a:t>ublishing</a:t>
            </a:r>
            <a:r>
              <a:rPr kumimoji="1" lang="ja-JP" altLang="en-US" dirty="0" err="1"/>
              <a:t>、</a:t>
            </a:r>
            <a:r>
              <a:rPr lang="ja-JP" altLang="en-US" dirty="0"/>
              <a:t>つまり</a:t>
            </a:r>
            <a:r>
              <a:rPr kumimoji="1" lang="en-US" altLang="ja-JP" dirty="0"/>
              <a:t>PC</a:t>
            </a:r>
            <a:r>
              <a:rPr kumimoji="1" lang="ja-JP" altLang="en-US" dirty="0"/>
              <a:t>で印刷物のデザイン</a:t>
            </a:r>
            <a:endParaRPr kumimoji="1" lang="en-US" altLang="ja-JP" dirty="0"/>
          </a:p>
          <a:p>
            <a:pPr lvl="1"/>
            <a:endParaRPr kumimoji="1" lang="en-US" altLang="ja-JP" dirty="0"/>
          </a:p>
        </p:txBody>
      </p:sp>
      <p:sp>
        <p:nvSpPr>
          <p:cNvPr id="3" name="日付プレースホルダー 2">
            <a:extLst>
              <a:ext uri="{FF2B5EF4-FFF2-40B4-BE49-F238E27FC236}">
                <a16:creationId xmlns:a16="http://schemas.microsoft.com/office/drawing/2014/main" id="{82BD7E54-3828-4A60-A30F-DCBC748B405C}"/>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B69D447F-FA40-4AB7-AE3A-896801AC6C94}"/>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FD7E3FD9-65E5-4A26-A780-3BB19ACDC123}"/>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14</a:t>
            </a:fld>
            <a:endParaRPr kumimoji="0" lang="en-US">
              <a:solidFill>
                <a:schemeClr val="tx1"/>
              </a:solidFill>
            </a:endParaRPr>
          </a:p>
        </p:txBody>
      </p:sp>
      <p:sp>
        <p:nvSpPr>
          <p:cNvPr id="6" name="タイトル 5">
            <a:extLst>
              <a:ext uri="{FF2B5EF4-FFF2-40B4-BE49-F238E27FC236}">
                <a16:creationId xmlns:a16="http://schemas.microsoft.com/office/drawing/2014/main" id="{E84BA509-65F3-4ADD-A8D4-F4C27B8A1B96}"/>
              </a:ext>
            </a:extLst>
          </p:cNvPr>
          <p:cNvSpPr>
            <a:spLocks noGrp="1"/>
          </p:cNvSpPr>
          <p:nvPr>
            <p:ph type="title"/>
          </p:nvPr>
        </p:nvSpPr>
        <p:spPr/>
        <p:txBody>
          <a:bodyPr/>
          <a:lstStyle/>
          <a:p>
            <a:r>
              <a:rPr lang="en-US" altLang="ja-JP" dirty="0"/>
              <a:t>DTP</a:t>
            </a:r>
            <a:r>
              <a:rPr lang="ja-JP" altLang="en-US" dirty="0"/>
              <a:t>エキスパート</a:t>
            </a:r>
            <a:br>
              <a:rPr lang="ja-JP" altLang="en-US" dirty="0"/>
            </a:br>
            <a:r>
              <a:rPr lang="en-US" altLang="ja-JP" dirty="0"/>
              <a:t>DTP</a:t>
            </a:r>
            <a:r>
              <a:rPr lang="ja-JP" altLang="en-US" dirty="0"/>
              <a:t>検定</a:t>
            </a:r>
          </a:p>
        </p:txBody>
      </p:sp>
      <p:graphicFrame>
        <p:nvGraphicFramePr>
          <p:cNvPr id="7" name="表 6">
            <a:extLst>
              <a:ext uri="{FF2B5EF4-FFF2-40B4-BE49-F238E27FC236}">
                <a16:creationId xmlns:a16="http://schemas.microsoft.com/office/drawing/2014/main" id="{5E191BDC-07E3-4BD3-916D-D93618697692}"/>
              </a:ext>
            </a:extLst>
          </p:cNvPr>
          <p:cNvGraphicFramePr>
            <a:graphicFrameLocks noGrp="1"/>
          </p:cNvGraphicFramePr>
          <p:nvPr>
            <p:extLst>
              <p:ext uri="{D42A27DB-BD31-4B8C-83A1-F6EECF244321}">
                <p14:modId xmlns:p14="http://schemas.microsoft.com/office/powerpoint/2010/main" val="1481058978"/>
              </p:ext>
            </p:extLst>
          </p:nvPr>
        </p:nvGraphicFramePr>
        <p:xfrm>
          <a:off x="1162878" y="3334592"/>
          <a:ext cx="6808305" cy="2296160"/>
        </p:xfrm>
        <a:graphic>
          <a:graphicData uri="http://schemas.openxmlformats.org/drawingml/2006/table">
            <a:tbl>
              <a:tblPr firstRow="1" bandRow="1">
                <a:tableStyleId>{7DF18680-E054-41AD-8BC1-D1AEF772440D}</a:tableStyleId>
              </a:tblPr>
              <a:tblGrid>
                <a:gridCol w="1284415">
                  <a:extLst>
                    <a:ext uri="{9D8B030D-6E8A-4147-A177-3AD203B41FA5}">
                      <a16:colId xmlns:a16="http://schemas.microsoft.com/office/drawing/2014/main" val="4201286119"/>
                    </a:ext>
                  </a:extLst>
                </a:gridCol>
                <a:gridCol w="2820446">
                  <a:extLst>
                    <a:ext uri="{9D8B030D-6E8A-4147-A177-3AD203B41FA5}">
                      <a16:colId xmlns:a16="http://schemas.microsoft.com/office/drawing/2014/main" val="459554744"/>
                    </a:ext>
                  </a:extLst>
                </a:gridCol>
                <a:gridCol w="2703444">
                  <a:extLst>
                    <a:ext uri="{9D8B030D-6E8A-4147-A177-3AD203B41FA5}">
                      <a16:colId xmlns:a16="http://schemas.microsoft.com/office/drawing/2014/main" val="2717486147"/>
                    </a:ext>
                  </a:extLst>
                </a:gridCol>
              </a:tblGrid>
              <a:tr h="370840">
                <a:tc>
                  <a:txBody>
                    <a:bodyPr/>
                    <a:lstStyle/>
                    <a:p>
                      <a:endParaRPr kumimoji="1" lang="ja-JP" altLang="en-US" dirty="0"/>
                    </a:p>
                  </a:txBody>
                  <a:tcPr/>
                </a:tc>
                <a:tc>
                  <a:txBody>
                    <a:bodyPr/>
                    <a:lstStyle/>
                    <a:p>
                      <a:pPr algn="ctr"/>
                      <a:r>
                        <a:rPr kumimoji="1" lang="en-US" altLang="ja-JP" dirty="0"/>
                        <a:t>DTP</a:t>
                      </a:r>
                      <a:r>
                        <a:rPr kumimoji="1" lang="ja-JP" altLang="en-US" dirty="0"/>
                        <a:t>エキスパート</a:t>
                      </a:r>
                      <a:endParaRPr kumimoji="1" lang="en-US" altLang="ja-JP" dirty="0"/>
                    </a:p>
                  </a:txBody>
                  <a:tcPr anchor="ctr"/>
                </a:tc>
                <a:tc>
                  <a:txBody>
                    <a:bodyPr/>
                    <a:lstStyle/>
                    <a:p>
                      <a:pPr algn="ctr"/>
                      <a:r>
                        <a:rPr kumimoji="1" lang="en-US" altLang="ja-JP" dirty="0"/>
                        <a:t>DTP</a:t>
                      </a:r>
                      <a:r>
                        <a:rPr kumimoji="1" lang="ja-JP" altLang="en-US" dirty="0"/>
                        <a:t>検定</a:t>
                      </a:r>
                    </a:p>
                  </a:txBody>
                  <a:tcPr anchor="ctr"/>
                </a:tc>
                <a:extLst>
                  <a:ext uri="{0D108BD9-81ED-4DB2-BD59-A6C34878D82A}">
                    <a16:rowId xmlns:a16="http://schemas.microsoft.com/office/drawing/2014/main" val="1064668429"/>
                  </a:ext>
                </a:extLst>
              </a:tr>
              <a:tr h="370840">
                <a:tc>
                  <a:txBody>
                    <a:bodyPr/>
                    <a:lstStyle/>
                    <a:p>
                      <a:pPr algn="ctr"/>
                      <a:r>
                        <a:rPr kumimoji="1" lang="ja-JP" altLang="en-US" dirty="0"/>
                        <a:t>主催</a:t>
                      </a:r>
                    </a:p>
                  </a:txBody>
                  <a:tcPr/>
                </a:tc>
                <a:tc>
                  <a:txBody>
                    <a:bodyPr/>
                    <a:lstStyle/>
                    <a:p>
                      <a:r>
                        <a:rPr kumimoji="1" lang="ja-JP" altLang="en-US" dirty="0"/>
                        <a:t>社団法人</a:t>
                      </a:r>
                      <a:endParaRPr kumimoji="1" lang="en-US" altLang="ja-JP" dirty="0"/>
                    </a:p>
                    <a:p>
                      <a:r>
                        <a:rPr kumimoji="1" lang="ja-JP" altLang="en-US" dirty="0"/>
                        <a:t>日本印刷技術協会</a:t>
                      </a:r>
                    </a:p>
                  </a:txBody>
                  <a:tcPr/>
                </a:tc>
                <a:tc>
                  <a:txBody>
                    <a:bodyPr/>
                    <a:lstStyle/>
                    <a:p>
                      <a:pPr algn="l"/>
                      <a:r>
                        <a:rPr kumimoji="1" lang="ja-JP" altLang="en-US" dirty="0"/>
                        <a:t>株式会社ワークスコーポレーション</a:t>
                      </a:r>
                    </a:p>
                  </a:txBody>
                  <a:tcPr/>
                </a:tc>
                <a:extLst>
                  <a:ext uri="{0D108BD9-81ED-4DB2-BD59-A6C34878D82A}">
                    <a16:rowId xmlns:a16="http://schemas.microsoft.com/office/drawing/2014/main" val="1980061232"/>
                  </a:ext>
                </a:extLst>
              </a:tr>
              <a:tr h="370840">
                <a:tc>
                  <a:txBody>
                    <a:bodyPr/>
                    <a:lstStyle/>
                    <a:p>
                      <a:pPr algn="ctr"/>
                      <a:r>
                        <a:rPr kumimoji="1" lang="ja-JP" altLang="en-US" dirty="0"/>
                        <a:t>特色</a:t>
                      </a:r>
                    </a:p>
                  </a:txBody>
                  <a:tcPr/>
                </a:tc>
                <a:tc>
                  <a:txBody>
                    <a:bodyPr/>
                    <a:lstStyle/>
                    <a:p>
                      <a:r>
                        <a:rPr kumimoji="1" lang="en-US" altLang="ja-JP" dirty="0"/>
                        <a:t>20</a:t>
                      </a:r>
                      <a:r>
                        <a:rPr kumimoji="1" lang="ja-JP" altLang="en-US" dirty="0"/>
                        <a:t>年の歴史</a:t>
                      </a:r>
                      <a:endParaRPr kumimoji="1" lang="en-US" altLang="ja-JP" dirty="0"/>
                    </a:p>
                    <a:p>
                      <a:r>
                        <a:rPr kumimoji="1" lang="ja-JP" altLang="en-US" dirty="0"/>
                        <a:t>色や印刷物の知識の他、歴史も聞かれる</a:t>
                      </a:r>
                    </a:p>
                  </a:txBody>
                  <a:tcPr/>
                </a:tc>
                <a:tc>
                  <a:txBody>
                    <a:bodyPr/>
                    <a:lstStyle/>
                    <a:p>
                      <a:r>
                        <a:rPr kumimoji="1" lang="ja-JP" altLang="en-US" dirty="0"/>
                        <a:t>目的に合わせた</a:t>
                      </a:r>
                      <a:r>
                        <a:rPr kumimoji="1" lang="en-US" altLang="ja-JP" dirty="0"/>
                        <a:t>3</a:t>
                      </a:r>
                      <a:r>
                        <a:rPr kumimoji="1" lang="ja-JP" altLang="en-US" dirty="0" err="1"/>
                        <a:t>つの</a:t>
                      </a:r>
                      <a:r>
                        <a:rPr kumimoji="1" lang="ja-JP" altLang="en-US" dirty="0"/>
                        <a:t>カテゴリがある</a:t>
                      </a:r>
                      <a:endParaRPr kumimoji="1" lang="en-US" altLang="ja-JP" dirty="0"/>
                    </a:p>
                    <a:p>
                      <a:r>
                        <a:rPr kumimoji="1" lang="ja-JP" altLang="en-US" dirty="0"/>
                        <a:t>実力主義チック</a:t>
                      </a:r>
                    </a:p>
                  </a:txBody>
                  <a:tcPr/>
                </a:tc>
                <a:extLst>
                  <a:ext uri="{0D108BD9-81ED-4DB2-BD59-A6C34878D82A}">
                    <a16:rowId xmlns:a16="http://schemas.microsoft.com/office/drawing/2014/main" val="809565823"/>
                  </a:ext>
                </a:extLst>
              </a:tr>
              <a:tr h="370840">
                <a:tc>
                  <a:txBody>
                    <a:bodyPr/>
                    <a:lstStyle/>
                    <a:p>
                      <a:pPr algn="ctr"/>
                      <a:r>
                        <a:rPr kumimoji="1" lang="en-US" altLang="ja-JP" dirty="0"/>
                        <a:t>URL</a:t>
                      </a:r>
                      <a:endParaRPr kumimoji="1" lang="ja-JP" altLang="en-US" dirty="0"/>
                    </a:p>
                  </a:txBody>
                  <a:tcPr/>
                </a:tc>
                <a:tc>
                  <a:txBody>
                    <a:bodyPr/>
                    <a:lstStyle/>
                    <a:p>
                      <a:r>
                        <a:rPr lang="en-US" altLang="ja-JP" sz="1200" dirty="0"/>
                        <a:t>http://www.webdesign.gr.jp/</a:t>
                      </a:r>
                      <a:endParaRPr kumimoji="1" lang="ja-JP" altLang="en-US" sz="1200" dirty="0"/>
                    </a:p>
                  </a:txBody>
                  <a:tcPr/>
                </a:tc>
                <a:tc>
                  <a:txBody>
                    <a:bodyPr/>
                    <a:lstStyle/>
                    <a:p>
                      <a:r>
                        <a:rPr lang="en-US" altLang="ja-JP" sz="1200" dirty="0"/>
                        <a:t>https://www.kentei.org/color/</a:t>
                      </a:r>
                      <a:endParaRPr kumimoji="1" lang="ja-JP" altLang="en-US" sz="1200" dirty="0"/>
                    </a:p>
                  </a:txBody>
                  <a:tcPr/>
                </a:tc>
                <a:extLst>
                  <a:ext uri="{0D108BD9-81ED-4DB2-BD59-A6C34878D82A}">
                    <a16:rowId xmlns:a16="http://schemas.microsoft.com/office/drawing/2014/main" val="965141485"/>
                  </a:ext>
                </a:extLst>
              </a:tr>
            </a:tbl>
          </a:graphicData>
        </a:graphic>
      </p:graphicFrame>
    </p:spTree>
    <p:extLst>
      <p:ext uri="{BB962C8B-B14F-4D97-AF65-F5344CB8AC3E}">
        <p14:creationId xmlns:p14="http://schemas.microsoft.com/office/powerpoint/2010/main" val="4196640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D299020A-5D04-4447-B3C8-9B6AA9B4B9F2}"/>
              </a:ext>
            </a:extLst>
          </p:cNvPr>
          <p:cNvSpPr>
            <a:spLocks noGrp="1"/>
          </p:cNvSpPr>
          <p:nvPr>
            <p:ph type="title"/>
          </p:nvPr>
        </p:nvSpPr>
        <p:spPr/>
        <p:txBody>
          <a:bodyPr/>
          <a:lstStyle/>
          <a:p>
            <a:r>
              <a:rPr kumimoji="1" lang="ja-JP" altLang="en-US" dirty="0"/>
              <a:t>デザインをやってみよう</a:t>
            </a:r>
          </a:p>
        </p:txBody>
      </p:sp>
      <p:sp>
        <p:nvSpPr>
          <p:cNvPr id="8" name="テキスト プレースホルダー 7">
            <a:extLst>
              <a:ext uri="{FF2B5EF4-FFF2-40B4-BE49-F238E27FC236}">
                <a16:creationId xmlns:a16="http://schemas.microsoft.com/office/drawing/2014/main" id="{467B5549-C61A-4D1E-9E0D-1ED3CCD10AB4}"/>
              </a:ext>
            </a:extLst>
          </p:cNvPr>
          <p:cNvSpPr>
            <a:spLocks noGrp="1"/>
          </p:cNvSpPr>
          <p:nvPr>
            <p:ph type="body" idx="1"/>
          </p:nvPr>
        </p:nvSpPr>
        <p:spPr/>
        <p:txBody>
          <a:bodyPr/>
          <a:lstStyle/>
          <a:p>
            <a:endParaRPr kumimoji="1" lang="ja-JP" altLang="en-US"/>
          </a:p>
        </p:txBody>
      </p:sp>
      <p:sp>
        <p:nvSpPr>
          <p:cNvPr id="3" name="日付プレースホルダー 2">
            <a:extLst>
              <a:ext uri="{FF2B5EF4-FFF2-40B4-BE49-F238E27FC236}">
                <a16:creationId xmlns:a16="http://schemas.microsoft.com/office/drawing/2014/main" id="{42D8EAB8-7437-4E99-AF4D-F0F0776BE96B}"/>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C90C1F1D-716F-489D-A7EA-B6BAD7ED4903}"/>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A6DDF408-843C-4F47-A055-CB8FAA9F133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15</a:t>
            </a:fld>
            <a:endParaRPr kumimoji="0" lang="en-US">
              <a:solidFill>
                <a:schemeClr val="tx1"/>
              </a:solidFill>
            </a:endParaRPr>
          </a:p>
        </p:txBody>
      </p:sp>
    </p:spTree>
    <p:extLst>
      <p:ext uri="{BB962C8B-B14F-4D97-AF65-F5344CB8AC3E}">
        <p14:creationId xmlns:p14="http://schemas.microsoft.com/office/powerpoint/2010/main" val="472893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9302F41-D497-4095-97C8-B1FD87110697}"/>
              </a:ext>
            </a:extLst>
          </p:cNvPr>
          <p:cNvSpPr>
            <a:spLocks noGrp="1"/>
          </p:cNvSpPr>
          <p:nvPr>
            <p:ph idx="1"/>
          </p:nvPr>
        </p:nvSpPr>
        <p:spPr/>
        <p:txBody>
          <a:bodyPr>
            <a:normAutofit lnSpcReduction="10000"/>
          </a:bodyPr>
          <a:lstStyle/>
          <a:p>
            <a:r>
              <a:rPr lang="ja-JP" altLang="en-US" dirty="0"/>
              <a:t>専門</a:t>
            </a:r>
            <a:r>
              <a:rPr kumimoji="1" lang="ja-JP" altLang="en-US" dirty="0"/>
              <a:t>知識</a:t>
            </a:r>
            <a:endParaRPr kumimoji="1" lang="en-US" altLang="ja-JP" dirty="0"/>
          </a:p>
          <a:p>
            <a:pPr lvl="1"/>
            <a:r>
              <a:rPr lang="ja-JP" altLang="en-US" dirty="0"/>
              <a:t>その資格、業界専門の知識</a:t>
            </a:r>
            <a:endParaRPr lang="en-US" altLang="ja-JP" dirty="0"/>
          </a:p>
          <a:p>
            <a:pPr lvl="2"/>
            <a:r>
              <a:rPr kumimoji="1" lang="ja-JP" altLang="en-US" dirty="0"/>
              <a:t>印刷なら紙の種類、特性、発注する側</a:t>
            </a:r>
            <a:r>
              <a:rPr kumimoji="1" lang="en-US" altLang="ja-JP" dirty="0"/>
              <a:t>/</a:t>
            </a:r>
            <a:r>
              <a:rPr kumimoji="1" lang="ja-JP" altLang="en-US" dirty="0"/>
              <a:t>される側の知識</a:t>
            </a:r>
            <a:endParaRPr kumimoji="1" lang="en-US" altLang="ja-JP" dirty="0"/>
          </a:p>
          <a:p>
            <a:r>
              <a:rPr kumimoji="1" lang="ja-JP" altLang="en-US" dirty="0"/>
              <a:t>色彩の知識</a:t>
            </a:r>
            <a:endParaRPr kumimoji="1" lang="en-US" altLang="ja-JP" dirty="0"/>
          </a:p>
          <a:p>
            <a:pPr lvl="1"/>
            <a:r>
              <a:rPr lang="ja-JP" altLang="en-US" dirty="0"/>
              <a:t>色の知覚</a:t>
            </a:r>
            <a:endParaRPr lang="en-US" altLang="ja-JP" dirty="0"/>
          </a:p>
          <a:p>
            <a:pPr lvl="1"/>
            <a:r>
              <a:rPr lang="ja-JP" altLang="en-US" dirty="0"/>
              <a:t>色の印象</a:t>
            </a:r>
            <a:endParaRPr lang="en-US" altLang="ja-JP" dirty="0"/>
          </a:p>
          <a:p>
            <a:pPr lvl="1"/>
            <a:r>
              <a:rPr kumimoji="1" lang="ja-JP" altLang="en-US" dirty="0"/>
              <a:t>色の組み合わせ</a:t>
            </a:r>
            <a:endParaRPr kumimoji="1" lang="en-US" altLang="ja-JP" dirty="0"/>
          </a:p>
          <a:p>
            <a:pPr lvl="1"/>
            <a:r>
              <a:rPr kumimoji="1" lang="ja-JP" altLang="en-US" dirty="0"/>
              <a:t>形の効果</a:t>
            </a:r>
            <a:endParaRPr kumimoji="1" lang="en-US" altLang="ja-JP" dirty="0"/>
          </a:p>
          <a:p>
            <a:pPr lvl="1"/>
            <a:r>
              <a:rPr kumimoji="1" lang="ja-JP" altLang="en-US" dirty="0"/>
              <a:t>配置</a:t>
            </a:r>
            <a:endParaRPr kumimoji="1" lang="en-US" altLang="ja-JP" dirty="0"/>
          </a:p>
          <a:p>
            <a:r>
              <a:rPr kumimoji="1" lang="ja-JP" altLang="en-US" dirty="0"/>
              <a:t>コンピュータ基礎知識</a:t>
            </a:r>
            <a:endParaRPr kumimoji="1" lang="en-US" altLang="ja-JP" dirty="0"/>
          </a:p>
          <a:p>
            <a:pPr lvl="1"/>
            <a:r>
              <a:rPr lang="ja-JP" altLang="en-US" dirty="0"/>
              <a:t>オフィスソフト＋デザイン用ソフト</a:t>
            </a:r>
            <a:endParaRPr kumimoji="1" lang="ja-JP" altLang="en-US" dirty="0"/>
          </a:p>
        </p:txBody>
      </p:sp>
      <p:sp>
        <p:nvSpPr>
          <p:cNvPr id="3" name="日付プレースホルダー 2">
            <a:extLst>
              <a:ext uri="{FF2B5EF4-FFF2-40B4-BE49-F238E27FC236}">
                <a16:creationId xmlns:a16="http://schemas.microsoft.com/office/drawing/2014/main" id="{A835B144-1A63-42BA-B321-EA35DB6E8214}"/>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E2C877C8-1201-4C06-8333-106520A948C6}"/>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EC45F348-B3B1-4379-AFEB-41ED93C496D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16</a:t>
            </a:fld>
            <a:endParaRPr kumimoji="0" lang="en-US">
              <a:solidFill>
                <a:schemeClr val="tx1"/>
              </a:solidFill>
            </a:endParaRPr>
          </a:p>
        </p:txBody>
      </p:sp>
      <p:sp>
        <p:nvSpPr>
          <p:cNvPr id="6" name="タイトル 5">
            <a:extLst>
              <a:ext uri="{FF2B5EF4-FFF2-40B4-BE49-F238E27FC236}">
                <a16:creationId xmlns:a16="http://schemas.microsoft.com/office/drawing/2014/main" id="{712966F2-DB88-4C52-AFB2-81975BB0F0A5}"/>
              </a:ext>
            </a:extLst>
          </p:cNvPr>
          <p:cNvSpPr>
            <a:spLocks noGrp="1"/>
          </p:cNvSpPr>
          <p:nvPr>
            <p:ph type="title"/>
          </p:nvPr>
        </p:nvSpPr>
        <p:spPr/>
        <p:txBody>
          <a:bodyPr/>
          <a:lstStyle/>
          <a:p>
            <a:r>
              <a:rPr kumimoji="1" lang="ja-JP" altLang="en-US" dirty="0"/>
              <a:t>デザインに必要な技能</a:t>
            </a:r>
          </a:p>
        </p:txBody>
      </p:sp>
    </p:spTree>
    <p:extLst>
      <p:ext uri="{BB962C8B-B14F-4D97-AF65-F5344CB8AC3E}">
        <p14:creationId xmlns:p14="http://schemas.microsoft.com/office/powerpoint/2010/main" val="2018907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DABBDDA-0AC8-4796-AEE6-724B7E94698E}"/>
              </a:ext>
            </a:extLst>
          </p:cNvPr>
          <p:cNvSpPr>
            <a:spLocks noGrp="1"/>
          </p:cNvSpPr>
          <p:nvPr>
            <p:ph idx="1"/>
          </p:nvPr>
        </p:nvSpPr>
        <p:spPr/>
        <p:txBody>
          <a:bodyPr/>
          <a:lstStyle/>
          <a:p>
            <a:r>
              <a:rPr lang="ja-JP" altLang="en-US" dirty="0"/>
              <a:t>色彩の知識</a:t>
            </a:r>
            <a:endParaRPr lang="en-US" altLang="ja-JP" dirty="0"/>
          </a:p>
          <a:p>
            <a:pPr lvl="1"/>
            <a:r>
              <a:rPr lang="ja-JP" altLang="en-US" dirty="0"/>
              <a:t>色の知覚</a:t>
            </a:r>
            <a:r>
              <a:rPr lang="en-US" altLang="ja-JP" dirty="0"/>
              <a:t>	</a:t>
            </a:r>
            <a:r>
              <a:rPr lang="ja-JP" altLang="en-US" dirty="0"/>
              <a:t>←遺伝による</a:t>
            </a:r>
            <a:endParaRPr lang="en-US" altLang="ja-JP" dirty="0"/>
          </a:p>
          <a:p>
            <a:pPr lvl="1"/>
            <a:r>
              <a:rPr lang="ja-JP" altLang="en-US" dirty="0"/>
              <a:t>色の印象</a:t>
            </a:r>
            <a:r>
              <a:rPr lang="en-US" altLang="ja-JP" dirty="0"/>
              <a:t>	</a:t>
            </a:r>
            <a:r>
              <a:rPr lang="ja-JP" altLang="en-US" dirty="0"/>
              <a:t>←センス＋知識</a:t>
            </a:r>
            <a:endParaRPr lang="en-US" altLang="ja-JP" dirty="0"/>
          </a:p>
          <a:p>
            <a:pPr lvl="1"/>
            <a:r>
              <a:rPr lang="ja-JP" altLang="en-US" dirty="0"/>
              <a:t>色の組み合わせ</a:t>
            </a:r>
            <a:r>
              <a:rPr lang="en-US" altLang="ja-JP" dirty="0"/>
              <a:t>	</a:t>
            </a:r>
            <a:r>
              <a:rPr lang="ja-JP" altLang="en-US" dirty="0"/>
              <a:t>←センス＋知識</a:t>
            </a:r>
            <a:endParaRPr lang="en-US" altLang="ja-JP" dirty="0"/>
          </a:p>
          <a:p>
            <a:pPr lvl="1"/>
            <a:r>
              <a:rPr lang="ja-JP" altLang="en-US" dirty="0"/>
              <a:t>形の効果</a:t>
            </a:r>
            <a:r>
              <a:rPr lang="en-US" altLang="ja-JP" dirty="0"/>
              <a:t>	</a:t>
            </a:r>
            <a:r>
              <a:rPr lang="ja-JP" altLang="en-US" dirty="0"/>
              <a:t>←センス＋知識</a:t>
            </a:r>
            <a:endParaRPr lang="en-US" altLang="ja-JP" dirty="0"/>
          </a:p>
          <a:p>
            <a:pPr lvl="1"/>
            <a:r>
              <a:rPr lang="ja-JP" altLang="en-US" dirty="0"/>
              <a:t>配置</a:t>
            </a:r>
            <a:r>
              <a:rPr lang="en-US" altLang="ja-JP" dirty="0"/>
              <a:t>		</a:t>
            </a:r>
            <a:r>
              <a:rPr lang="ja-JP" altLang="en-US" dirty="0"/>
              <a:t>←センス＋知識</a:t>
            </a:r>
            <a:endParaRPr lang="en-US" altLang="ja-JP" dirty="0"/>
          </a:p>
          <a:p>
            <a:endParaRPr kumimoji="1" lang="ja-JP" altLang="en-US" dirty="0"/>
          </a:p>
        </p:txBody>
      </p:sp>
      <p:sp>
        <p:nvSpPr>
          <p:cNvPr id="3" name="日付プレースホルダー 2">
            <a:extLst>
              <a:ext uri="{FF2B5EF4-FFF2-40B4-BE49-F238E27FC236}">
                <a16:creationId xmlns:a16="http://schemas.microsoft.com/office/drawing/2014/main" id="{CF6FD03E-0DEA-4193-829D-FDA3002FBBFE}"/>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86BE2FB3-8995-48AF-B115-D33BC07006D9}"/>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282319DC-2727-4128-B099-732553672F63}"/>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17</a:t>
            </a:fld>
            <a:endParaRPr kumimoji="0" lang="en-US">
              <a:solidFill>
                <a:schemeClr val="tx1"/>
              </a:solidFill>
            </a:endParaRPr>
          </a:p>
        </p:txBody>
      </p:sp>
      <p:sp>
        <p:nvSpPr>
          <p:cNvPr id="6" name="タイトル 5">
            <a:extLst>
              <a:ext uri="{FF2B5EF4-FFF2-40B4-BE49-F238E27FC236}">
                <a16:creationId xmlns:a16="http://schemas.microsoft.com/office/drawing/2014/main" id="{AFE09391-9B9D-4CBA-92B4-E2E029ADEE2F}"/>
              </a:ext>
            </a:extLst>
          </p:cNvPr>
          <p:cNvSpPr>
            <a:spLocks noGrp="1"/>
          </p:cNvSpPr>
          <p:nvPr>
            <p:ph type="title"/>
          </p:nvPr>
        </p:nvSpPr>
        <p:spPr/>
        <p:txBody>
          <a:bodyPr/>
          <a:lstStyle/>
          <a:p>
            <a:r>
              <a:rPr kumimoji="1" lang="ja-JP" altLang="en-US" dirty="0"/>
              <a:t>色彩とデザイン</a:t>
            </a:r>
          </a:p>
        </p:txBody>
      </p:sp>
      <p:sp>
        <p:nvSpPr>
          <p:cNvPr id="7" name="右大かっこ 6">
            <a:extLst>
              <a:ext uri="{FF2B5EF4-FFF2-40B4-BE49-F238E27FC236}">
                <a16:creationId xmlns:a16="http://schemas.microsoft.com/office/drawing/2014/main" id="{135F51FE-7FFD-464E-994C-B7D126A46F1D}"/>
              </a:ext>
            </a:extLst>
          </p:cNvPr>
          <p:cNvSpPr/>
          <p:nvPr/>
        </p:nvSpPr>
        <p:spPr>
          <a:xfrm>
            <a:off x="5677647" y="2665506"/>
            <a:ext cx="342153" cy="1607670"/>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224A3D6-345D-47AC-949D-E306216630BA}"/>
              </a:ext>
            </a:extLst>
          </p:cNvPr>
          <p:cNvSpPr txBox="1"/>
          <p:nvPr/>
        </p:nvSpPr>
        <p:spPr>
          <a:xfrm>
            <a:off x="6084048" y="3105834"/>
            <a:ext cx="2276585" cy="646331"/>
          </a:xfrm>
          <a:prstGeom prst="rect">
            <a:avLst/>
          </a:prstGeom>
          <a:noFill/>
        </p:spPr>
        <p:txBody>
          <a:bodyPr wrap="none" rtlCol="0">
            <a:spAutoFit/>
          </a:bodyPr>
          <a:lstStyle/>
          <a:p>
            <a:r>
              <a:rPr kumimoji="1" lang="ja-JP" altLang="en-US" b="1" dirty="0">
                <a:solidFill>
                  <a:schemeClr val="accent5"/>
                </a:solidFill>
              </a:rPr>
              <a:t>大抵のことは</a:t>
            </a:r>
            <a:endParaRPr kumimoji="1" lang="en-US" altLang="ja-JP" b="1" dirty="0">
              <a:solidFill>
                <a:schemeClr val="accent5"/>
              </a:solidFill>
            </a:endParaRPr>
          </a:p>
          <a:p>
            <a:r>
              <a:rPr kumimoji="1" lang="ja-JP" altLang="en-US" b="1" dirty="0">
                <a:solidFill>
                  <a:schemeClr val="accent5"/>
                </a:solidFill>
              </a:rPr>
              <a:t>練習でどうにかなる</a:t>
            </a:r>
          </a:p>
        </p:txBody>
      </p:sp>
    </p:spTree>
    <p:extLst>
      <p:ext uri="{BB962C8B-B14F-4D97-AF65-F5344CB8AC3E}">
        <p14:creationId xmlns:p14="http://schemas.microsoft.com/office/powerpoint/2010/main" val="2974198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38F59778-345C-4B99-AC1C-0DD9D658D5DC}"/>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CF1BDCE2-E1F3-4F99-9B7C-F12FF3EA30CA}"/>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8CEC58D9-D6A9-46CC-B8F2-E1B7ACCBFDC2}"/>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18</a:t>
            </a:fld>
            <a:endParaRPr kumimoji="0" lang="en-US">
              <a:solidFill>
                <a:schemeClr val="tx1"/>
              </a:solidFill>
            </a:endParaRPr>
          </a:p>
        </p:txBody>
      </p:sp>
      <p:sp>
        <p:nvSpPr>
          <p:cNvPr id="6" name="タイトル 5">
            <a:extLst>
              <a:ext uri="{FF2B5EF4-FFF2-40B4-BE49-F238E27FC236}">
                <a16:creationId xmlns:a16="http://schemas.microsoft.com/office/drawing/2014/main" id="{83A1704A-ABCF-429C-AE2A-397E242825B8}"/>
              </a:ext>
            </a:extLst>
          </p:cNvPr>
          <p:cNvSpPr>
            <a:spLocks noGrp="1"/>
          </p:cNvSpPr>
          <p:nvPr>
            <p:ph type="title"/>
          </p:nvPr>
        </p:nvSpPr>
        <p:spPr/>
        <p:txBody>
          <a:bodyPr/>
          <a:lstStyle/>
          <a:p>
            <a:r>
              <a:rPr lang="ja-JP" altLang="en-US" dirty="0"/>
              <a:t>目の仕組み</a:t>
            </a:r>
            <a:endParaRPr kumimoji="1" lang="ja-JP" altLang="en-US" dirty="0"/>
          </a:p>
        </p:txBody>
      </p:sp>
      <p:pic>
        <p:nvPicPr>
          <p:cNvPr id="1026" name="Picture 2" descr="ãç®ãåå®¹ä½ãã®ç»åæ¤ç´¢çµæ">
            <a:extLst>
              <a:ext uri="{FF2B5EF4-FFF2-40B4-BE49-F238E27FC236}">
                <a16:creationId xmlns:a16="http://schemas.microsoft.com/office/drawing/2014/main" id="{A0A3B815-B9C9-4DEC-A45C-3F6203042C4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94607" y="1531840"/>
            <a:ext cx="5758502" cy="4932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0398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5B7142F-B752-42F4-ADFA-32CBA6E99C1C}"/>
              </a:ext>
            </a:extLst>
          </p:cNvPr>
          <p:cNvSpPr>
            <a:spLocks noGrp="1"/>
          </p:cNvSpPr>
          <p:nvPr>
            <p:ph idx="1"/>
          </p:nvPr>
        </p:nvSpPr>
        <p:spPr>
          <a:xfrm>
            <a:off x="699247" y="1798667"/>
            <a:ext cx="7745505" cy="1383281"/>
          </a:xfrm>
        </p:spPr>
        <p:txBody>
          <a:bodyPr numCol="2">
            <a:normAutofit/>
          </a:bodyPr>
          <a:lstStyle/>
          <a:p>
            <a:r>
              <a:rPr kumimoji="1" lang="ja-JP" altLang="en-US" sz="1800" dirty="0"/>
              <a:t>錐体細胞（約</a:t>
            </a:r>
            <a:r>
              <a:rPr kumimoji="1" lang="en-US" altLang="ja-JP" sz="1800" dirty="0"/>
              <a:t>650</a:t>
            </a:r>
            <a:r>
              <a:rPr kumimoji="1" lang="ja-JP" altLang="en-US" sz="1800" dirty="0"/>
              <a:t>万個）</a:t>
            </a:r>
            <a:endParaRPr kumimoji="1" lang="en-US" altLang="ja-JP" sz="1800" dirty="0"/>
          </a:p>
          <a:p>
            <a:pPr lvl="1"/>
            <a:r>
              <a:rPr lang="en-US" altLang="ja-JP" sz="1800" dirty="0"/>
              <a:t>L</a:t>
            </a:r>
            <a:r>
              <a:rPr lang="ja-JP" altLang="en-US" sz="1800" dirty="0"/>
              <a:t>錐体細胞</a:t>
            </a:r>
            <a:r>
              <a:rPr lang="en-US" altLang="ja-JP" sz="1800" dirty="0"/>
              <a:t>(60%)</a:t>
            </a:r>
            <a:r>
              <a:rPr lang="ja-JP" altLang="en-US" sz="1800" dirty="0"/>
              <a:t>：</a:t>
            </a:r>
            <a:r>
              <a:rPr lang="en-US" altLang="ja-JP" sz="1800" dirty="0"/>
              <a:t>	</a:t>
            </a:r>
            <a:r>
              <a:rPr lang="ja-JP" altLang="en-US" sz="1800"/>
              <a:t>赤</a:t>
            </a:r>
            <a:r>
              <a:rPr lang="en-US" altLang="ja-JP" sz="1800" dirty="0"/>
              <a:t>(R)</a:t>
            </a:r>
          </a:p>
          <a:p>
            <a:pPr lvl="1"/>
            <a:r>
              <a:rPr kumimoji="1" lang="en-US" altLang="ja-JP" sz="1800" dirty="0"/>
              <a:t>M</a:t>
            </a:r>
            <a:r>
              <a:rPr kumimoji="1" lang="ja-JP" altLang="en-US" sz="1800" dirty="0"/>
              <a:t>錐体細胞</a:t>
            </a:r>
            <a:r>
              <a:rPr kumimoji="1" lang="en-US" altLang="ja-JP" sz="1800" dirty="0"/>
              <a:t>(30%)</a:t>
            </a:r>
            <a:r>
              <a:rPr kumimoji="1" lang="ja-JP" altLang="en-US" sz="1800" dirty="0"/>
              <a:t>：</a:t>
            </a:r>
            <a:r>
              <a:rPr kumimoji="1" lang="en-US" altLang="ja-JP" sz="1800" dirty="0"/>
              <a:t>	</a:t>
            </a:r>
            <a:r>
              <a:rPr kumimoji="1" lang="ja-JP" altLang="en-US" sz="1800"/>
              <a:t>緑</a:t>
            </a:r>
            <a:r>
              <a:rPr kumimoji="1" lang="en-US" altLang="ja-JP" sz="1800" dirty="0"/>
              <a:t>(G)</a:t>
            </a:r>
          </a:p>
          <a:p>
            <a:pPr lvl="1"/>
            <a:r>
              <a:rPr lang="en-US" altLang="ja-JP" sz="1800" dirty="0"/>
              <a:t>S</a:t>
            </a:r>
            <a:r>
              <a:rPr lang="ja-JP" altLang="en-US" sz="1800" dirty="0"/>
              <a:t>錐体細胞</a:t>
            </a:r>
            <a:r>
              <a:rPr lang="en-US" altLang="ja-JP" sz="1800" dirty="0"/>
              <a:t>(10%)</a:t>
            </a:r>
            <a:r>
              <a:rPr lang="ja-JP" altLang="en-US" sz="1800" dirty="0"/>
              <a:t>：</a:t>
            </a:r>
            <a:r>
              <a:rPr lang="en-US" altLang="ja-JP" sz="1800" dirty="0"/>
              <a:t>	</a:t>
            </a:r>
            <a:r>
              <a:rPr lang="ja-JP" altLang="en-US" sz="1800"/>
              <a:t>青</a:t>
            </a:r>
            <a:r>
              <a:rPr lang="en-US" altLang="ja-JP" sz="1800" dirty="0"/>
              <a:t>(B)</a:t>
            </a:r>
          </a:p>
          <a:p>
            <a:r>
              <a:rPr kumimoji="1" lang="ja-JP" altLang="en-US" sz="2000" dirty="0"/>
              <a:t>桿体細胞（約</a:t>
            </a:r>
            <a:r>
              <a:rPr kumimoji="1" lang="en-US" altLang="ja-JP" sz="2000" dirty="0"/>
              <a:t>1</a:t>
            </a:r>
            <a:r>
              <a:rPr kumimoji="1" lang="ja-JP" altLang="en-US" sz="2000" dirty="0"/>
              <a:t>億</a:t>
            </a:r>
            <a:r>
              <a:rPr kumimoji="1" lang="en-US" altLang="ja-JP" sz="2000" dirty="0"/>
              <a:t>2</a:t>
            </a:r>
            <a:r>
              <a:rPr kumimoji="1" lang="ja-JP" altLang="en-US" sz="2000" dirty="0"/>
              <a:t>千万個）</a:t>
            </a:r>
            <a:endParaRPr kumimoji="1" lang="en-US" altLang="ja-JP" sz="2000" dirty="0"/>
          </a:p>
          <a:p>
            <a:pPr lvl="1"/>
            <a:r>
              <a:rPr kumimoji="1" lang="ja-JP" altLang="en-US" sz="1800" dirty="0"/>
              <a:t>青緑（感度が強い＝夜用）</a:t>
            </a:r>
            <a:endParaRPr kumimoji="1" lang="en-US" altLang="ja-JP" sz="1800" dirty="0"/>
          </a:p>
        </p:txBody>
      </p:sp>
      <p:sp>
        <p:nvSpPr>
          <p:cNvPr id="3" name="日付プレースホルダー 2">
            <a:extLst>
              <a:ext uri="{FF2B5EF4-FFF2-40B4-BE49-F238E27FC236}">
                <a16:creationId xmlns:a16="http://schemas.microsoft.com/office/drawing/2014/main" id="{78147006-4946-46D2-B7E3-CEFFC5FCAF58}"/>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12098AF0-6AC3-41DB-8BD8-5A0C632307B9}"/>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F412962F-E7A4-4304-846F-B20BA44EAC29}"/>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19</a:t>
            </a:fld>
            <a:endParaRPr kumimoji="0" lang="en-US">
              <a:solidFill>
                <a:schemeClr val="tx1"/>
              </a:solidFill>
            </a:endParaRPr>
          </a:p>
        </p:txBody>
      </p:sp>
      <p:sp>
        <p:nvSpPr>
          <p:cNvPr id="6" name="タイトル 5">
            <a:extLst>
              <a:ext uri="{FF2B5EF4-FFF2-40B4-BE49-F238E27FC236}">
                <a16:creationId xmlns:a16="http://schemas.microsoft.com/office/drawing/2014/main" id="{177F0F30-F867-4980-A7E5-9724E1037105}"/>
              </a:ext>
            </a:extLst>
          </p:cNvPr>
          <p:cNvSpPr>
            <a:spLocks noGrp="1"/>
          </p:cNvSpPr>
          <p:nvPr>
            <p:ph type="title"/>
          </p:nvPr>
        </p:nvSpPr>
        <p:spPr/>
        <p:txBody>
          <a:bodyPr/>
          <a:lstStyle/>
          <a:p>
            <a:r>
              <a:rPr lang="ja-JP" altLang="en-US" dirty="0"/>
              <a:t>錐体細胞と桿体細胞</a:t>
            </a:r>
            <a:endParaRPr kumimoji="1" lang="ja-JP" altLang="en-US" dirty="0"/>
          </a:p>
        </p:txBody>
      </p:sp>
      <p:pic>
        <p:nvPicPr>
          <p:cNvPr id="2050" name="Picture 2" descr="ãã¡ã¤ã«:Cone-response-en.png">
            <a:extLst>
              <a:ext uri="{FF2B5EF4-FFF2-40B4-BE49-F238E27FC236}">
                <a16:creationId xmlns:a16="http://schemas.microsoft.com/office/drawing/2014/main" id="{E0E9506D-1797-477B-A2C1-6C9F2537EA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7246" y="3181948"/>
            <a:ext cx="5238750" cy="3295650"/>
          </a:xfrm>
          <a:prstGeom prst="rect">
            <a:avLst/>
          </a:prstGeom>
          <a:noFill/>
          <a:extLst>
            <a:ext uri="{909E8E84-426E-40DD-AFC4-6F175D3DCCD1}">
              <a14:hiddenFill xmlns:a14="http://schemas.microsoft.com/office/drawing/2010/main">
                <a:solidFill>
                  <a:srgbClr val="FFFFFF"/>
                </a:solidFill>
              </a14:hiddenFill>
            </a:ext>
          </a:extLst>
        </p:spPr>
      </p:pic>
      <p:sp>
        <p:nvSpPr>
          <p:cNvPr id="7" name="吹き出し: 角を丸めた四角形 6">
            <a:extLst>
              <a:ext uri="{FF2B5EF4-FFF2-40B4-BE49-F238E27FC236}">
                <a16:creationId xmlns:a16="http://schemas.microsoft.com/office/drawing/2014/main" id="{E172CBBE-30E6-44A1-B63D-A49CA03AD16C}"/>
              </a:ext>
            </a:extLst>
          </p:cNvPr>
          <p:cNvSpPr/>
          <p:nvPr/>
        </p:nvSpPr>
        <p:spPr>
          <a:xfrm>
            <a:off x="360378" y="3466352"/>
            <a:ext cx="1500094" cy="693272"/>
          </a:xfrm>
          <a:prstGeom prst="wedgeRoundRectCallout">
            <a:avLst>
              <a:gd name="adj1" fmla="val 39724"/>
              <a:gd name="adj2" fmla="val -82194"/>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たまにない人がいる</a:t>
            </a:r>
          </a:p>
        </p:txBody>
      </p:sp>
    </p:spTree>
    <p:extLst>
      <p:ext uri="{BB962C8B-B14F-4D97-AF65-F5344CB8AC3E}">
        <p14:creationId xmlns:p14="http://schemas.microsoft.com/office/powerpoint/2010/main" val="3821336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B1A13C8-C6FB-4521-839A-F146799119C2}"/>
              </a:ext>
            </a:extLst>
          </p:cNvPr>
          <p:cNvSpPr>
            <a:spLocks noGrp="1"/>
          </p:cNvSpPr>
          <p:nvPr>
            <p:ph idx="1"/>
          </p:nvPr>
        </p:nvSpPr>
        <p:spPr/>
        <p:txBody>
          <a:bodyPr>
            <a:normAutofit/>
          </a:bodyPr>
          <a:lstStyle/>
          <a:p>
            <a:r>
              <a:rPr lang="ja-JP" altLang="en-US" dirty="0"/>
              <a:t>前回の復習</a:t>
            </a:r>
            <a:endParaRPr lang="en-US" altLang="ja-JP" dirty="0"/>
          </a:p>
          <a:p>
            <a:r>
              <a:rPr lang="ja-JP" altLang="en-US" dirty="0"/>
              <a:t>デザインの仕事</a:t>
            </a:r>
            <a:endParaRPr lang="en-US" altLang="ja-JP" dirty="0"/>
          </a:p>
          <a:p>
            <a:r>
              <a:rPr lang="ja-JP" altLang="en-US" dirty="0"/>
              <a:t>誰でも</a:t>
            </a:r>
            <a:r>
              <a:rPr lang="ja-JP" altLang="en-US"/>
              <a:t>できるデザインテンプレート</a:t>
            </a:r>
            <a:endParaRPr lang="en-US" altLang="ja-JP" dirty="0"/>
          </a:p>
        </p:txBody>
      </p:sp>
      <p:sp>
        <p:nvSpPr>
          <p:cNvPr id="3" name="日付プレースホルダー 2">
            <a:extLst>
              <a:ext uri="{FF2B5EF4-FFF2-40B4-BE49-F238E27FC236}">
                <a16:creationId xmlns:a16="http://schemas.microsoft.com/office/drawing/2014/main" id="{74C87D18-D8B8-43A4-A562-FBA62DF05DB0}"/>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2F2FA7F2-F891-4856-808E-6CE4245D7DBE}"/>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186D8130-0F56-4E01-B2D9-AC9BF4DC5ED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a:t>
            </a:fld>
            <a:endParaRPr kumimoji="0" lang="en-US">
              <a:solidFill>
                <a:schemeClr val="tx1"/>
              </a:solidFill>
            </a:endParaRPr>
          </a:p>
        </p:txBody>
      </p:sp>
      <p:sp>
        <p:nvSpPr>
          <p:cNvPr id="6" name="タイトル 5">
            <a:extLst>
              <a:ext uri="{FF2B5EF4-FFF2-40B4-BE49-F238E27FC236}">
                <a16:creationId xmlns:a16="http://schemas.microsoft.com/office/drawing/2014/main" id="{04E2C944-46BD-454F-B40D-86FBCA275FFE}"/>
              </a:ext>
            </a:extLst>
          </p:cNvPr>
          <p:cNvSpPr>
            <a:spLocks noGrp="1"/>
          </p:cNvSpPr>
          <p:nvPr>
            <p:ph type="title"/>
          </p:nvPr>
        </p:nvSpPr>
        <p:spPr/>
        <p:txBody>
          <a:bodyPr/>
          <a:lstStyle/>
          <a:p>
            <a:r>
              <a:rPr kumimoji="1" lang="ja-JP" altLang="en-US" dirty="0"/>
              <a:t>もくじ</a:t>
            </a:r>
          </a:p>
        </p:txBody>
      </p:sp>
    </p:spTree>
    <p:extLst>
      <p:ext uri="{BB962C8B-B14F-4D97-AF65-F5344CB8AC3E}">
        <p14:creationId xmlns:p14="http://schemas.microsoft.com/office/powerpoint/2010/main" val="11840653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526099C-5FCA-444B-9F3F-D0CFCF189656}"/>
              </a:ext>
            </a:extLst>
          </p:cNvPr>
          <p:cNvSpPr>
            <a:spLocks noGrp="1"/>
          </p:cNvSpPr>
          <p:nvPr>
            <p:ph idx="1"/>
          </p:nvPr>
        </p:nvSpPr>
        <p:spPr/>
        <p:txBody>
          <a:bodyPr/>
          <a:lstStyle/>
          <a:p>
            <a:r>
              <a:rPr lang="ja-JP" altLang="en-US" dirty="0"/>
              <a:t>日本人の</a:t>
            </a:r>
            <a:r>
              <a:rPr lang="en-US" altLang="ja-JP" dirty="0"/>
              <a:t>250</a:t>
            </a:r>
            <a:r>
              <a:rPr lang="ja-JP" altLang="en-US" dirty="0"/>
              <a:t>万人は色弱</a:t>
            </a:r>
            <a:endParaRPr lang="en-US" altLang="ja-JP" dirty="0"/>
          </a:p>
          <a:p>
            <a:pPr lvl="1"/>
            <a:r>
              <a:rPr kumimoji="1" lang="ja-JP" altLang="en-US" dirty="0"/>
              <a:t>男性：</a:t>
            </a:r>
            <a:r>
              <a:rPr kumimoji="1" lang="en-US" altLang="ja-JP" dirty="0"/>
              <a:t>20</a:t>
            </a:r>
            <a:r>
              <a:rPr kumimoji="1" lang="ja-JP" altLang="en-US" dirty="0"/>
              <a:t>人に</a:t>
            </a:r>
            <a:r>
              <a:rPr kumimoji="1" lang="en-US" altLang="ja-JP" dirty="0"/>
              <a:t>1</a:t>
            </a:r>
            <a:r>
              <a:rPr kumimoji="1" lang="ja-JP" altLang="en-US" dirty="0"/>
              <a:t>人は先天性赤緑色覚異常</a:t>
            </a:r>
            <a:endParaRPr kumimoji="1" lang="en-US" altLang="ja-JP" dirty="0"/>
          </a:p>
          <a:p>
            <a:pPr lvl="1"/>
            <a:r>
              <a:rPr lang="ja-JP" altLang="en-US" dirty="0"/>
              <a:t>女性：</a:t>
            </a:r>
            <a:r>
              <a:rPr lang="en-US" altLang="ja-JP" dirty="0"/>
              <a:t>500</a:t>
            </a:r>
            <a:r>
              <a:rPr lang="ja-JP" altLang="en-US" dirty="0"/>
              <a:t>人に</a:t>
            </a:r>
            <a:r>
              <a:rPr lang="en-US" altLang="ja-JP" dirty="0"/>
              <a:t>1</a:t>
            </a:r>
            <a:r>
              <a:rPr lang="ja-JP" altLang="en-US" dirty="0"/>
              <a:t>人は先天性赤緑色覚異常</a:t>
            </a:r>
            <a:endParaRPr lang="en-US" altLang="ja-JP" dirty="0"/>
          </a:p>
          <a:p>
            <a:endParaRPr kumimoji="1" lang="en-US" altLang="ja-JP" dirty="0"/>
          </a:p>
          <a:p>
            <a:r>
              <a:rPr kumimoji="1" lang="ja-JP" altLang="en-US" dirty="0"/>
              <a:t>色弱への対策</a:t>
            </a:r>
            <a:endParaRPr kumimoji="1" lang="en-US" altLang="ja-JP" dirty="0"/>
          </a:p>
          <a:p>
            <a:pPr lvl="1"/>
            <a:r>
              <a:rPr lang="ja-JP" altLang="en-US" dirty="0"/>
              <a:t>色弱対策した色表記</a:t>
            </a:r>
            <a:endParaRPr lang="en-US" altLang="ja-JP" dirty="0"/>
          </a:p>
          <a:p>
            <a:pPr lvl="1"/>
            <a:r>
              <a:rPr kumimoji="1" lang="ja-JP" altLang="en-US" dirty="0"/>
              <a:t>色覚補正眼鏡</a:t>
            </a:r>
          </a:p>
        </p:txBody>
      </p:sp>
      <p:sp>
        <p:nvSpPr>
          <p:cNvPr id="3" name="日付プレースホルダー 2">
            <a:extLst>
              <a:ext uri="{FF2B5EF4-FFF2-40B4-BE49-F238E27FC236}">
                <a16:creationId xmlns:a16="http://schemas.microsoft.com/office/drawing/2014/main" id="{96F8DBE4-9AF2-457A-AB3A-68E0E90E3852}"/>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3F212D09-D6BF-46A6-93E2-F95997F35B20}"/>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EB237B30-A89F-4CFD-AB6B-0FAA12BA5332}"/>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20</a:t>
            </a:fld>
            <a:endParaRPr kumimoji="0" lang="en-US">
              <a:solidFill>
                <a:schemeClr val="tx1"/>
              </a:solidFill>
            </a:endParaRPr>
          </a:p>
        </p:txBody>
      </p:sp>
      <p:sp>
        <p:nvSpPr>
          <p:cNvPr id="6" name="タイトル 5">
            <a:extLst>
              <a:ext uri="{FF2B5EF4-FFF2-40B4-BE49-F238E27FC236}">
                <a16:creationId xmlns:a16="http://schemas.microsoft.com/office/drawing/2014/main" id="{8D6B11DB-57A2-477B-87BB-4FC993CAFC7C}"/>
              </a:ext>
            </a:extLst>
          </p:cNvPr>
          <p:cNvSpPr>
            <a:spLocks noGrp="1"/>
          </p:cNvSpPr>
          <p:nvPr>
            <p:ph type="title"/>
          </p:nvPr>
        </p:nvSpPr>
        <p:spPr/>
        <p:txBody>
          <a:bodyPr/>
          <a:lstStyle/>
          <a:p>
            <a:r>
              <a:rPr kumimoji="1" lang="ja-JP" altLang="en-US" dirty="0"/>
              <a:t>色の知覚</a:t>
            </a:r>
          </a:p>
        </p:txBody>
      </p:sp>
      <p:sp>
        <p:nvSpPr>
          <p:cNvPr id="7" name="吹き出し: 角を丸めた四角形 6">
            <a:extLst>
              <a:ext uri="{FF2B5EF4-FFF2-40B4-BE49-F238E27FC236}">
                <a16:creationId xmlns:a16="http://schemas.microsoft.com/office/drawing/2014/main" id="{0FEBFFF1-5AEB-46E8-A8FB-CF69650CCC40}"/>
              </a:ext>
            </a:extLst>
          </p:cNvPr>
          <p:cNvSpPr/>
          <p:nvPr/>
        </p:nvSpPr>
        <p:spPr>
          <a:xfrm>
            <a:off x="6705005" y="1685365"/>
            <a:ext cx="2002117" cy="573742"/>
          </a:xfrm>
          <a:prstGeom prst="wedgeRoundRectCallout">
            <a:avLst>
              <a:gd name="adj1" fmla="val -47716"/>
              <a:gd name="adj2" fmla="val 87391"/>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狩猟において</a:t>
            </a:r>
            <a:endParaRPr kumimoji="1" lang="en-US" altLang="ja-JP" dirty="0"/>
          </a:p>
          <a:p>
            <a:pPr algn="ctr"/>
            <a:r>
              <a:rPr kumimoji="1" lang="ja-JP" altLang="en-US" dirty="0"/>
              <a:t>色＜動体視力</a:t>
            </a:r>
          </a:p>
        </p:txBody>
      </p:sp>
    </p:spTree>
    <p:extLst>
      <p:ext uri="{BB962C8B-B14F-4D97-AF65-F5344CB8AC3E}">
        <p14:creationId xmlns:p14="http://schemas.microsoft.com/office/powerpoint/2010/main" val="84666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399A869-19D0-4DA9-A088-A8895B7C8792}"/>
              </a:ext>
            </a:extLst>
          </p:cNvPr>
          <p:cNvSpPr>
            <a:spLocks noGrp="1"/>
          </p:cNvSpPr>
          <p:nvPr>
            <p:ph idx="1"/>
          </p:nvPr>
        </p:nvSpPr>
        <p:spPr>
          <a:xfrm>
            <a:off x="699247" y="1798667"/>
            <a:ext cx="7745505" cy="1054251"/>
          </a:xfrm>
        </p:spPr>
        <p:txBody>
          <a:bodyPr numCol="2">
            <a:normAutofit/>
          </a:bodyPr>
          <a:lstStyle/>
          <a:p>
            <a:r>
              <a:rPr lang="ja-JP" altLang="en-US" dirty="0"/>
              <a:t>色の印象</a:t>
            </a:r>
            <a:endParaRPr lang="en-US" altLang="ja-JP" dirty="0"/>
          </a:p>
          <a:p>
            <a:r>
              <a:rPr lang="ja-JP" altLang="en-US" dirty="0"/>
              <a:t>色の組み合わせ</a:t>
            </a:r>
            <a:endParaRPr lang="en-US" altLang="ja-JP" dirty="0"/>
          </a:p>
          <a:p>
            <a:r>
              <a:rPr lang="ja-JP" altLang="en-US" dirty="0"/>
              <a:t>形の効果</a:t>
            </a:r>
            <a:endParaRPr lang="en-US" altLang="ja-JP" dirty="0"/>
          </a:p>
          <a:p>
            <a:r>
              <a:rPr lang="ja-JP" altLang="en-US" dirty="0"/>
              <a:t>配置</a:t>
            </a:r>
            <a:endParaRPr kumimoji="1" lang="ja-JP" altLang="en-US" dirty="0"/>
          </a:p>
        </p:txBody>
      </p:sp>
      <p:sp>
        <p:nvSpPr>
          <p:cNvPr id="3" name="日付プレースホルダー 2">
            <a:extLst>
              <a:ext uri="{FF2B5EF4-FFF2-40B4-BE49-F238E27FC236}">
                <a16:creationId xmlns:a16="http://schemas.microsoft.com/office/drawing/2014/main" id="{F22B9380-63E1-4B5E-9888-19ECBC993BF7}"/>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5F2A812E-153E-4E88-A347-A0AAEB1AC85B}"/>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8F9F7E72-73C3-48C8-809F-5F75C9508CE8}"/>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21</a:t>
            </a:fld>
            <a:endParaRPr kumimoji="0" lang="en-US">
              <a:solidFill>
                <a:schemeClr val="tx1"/>
              </a:solidFill>
            </a:endParaRPr>
          </a:p>
        </p:txBody>
      </p:sp>
      <p:sp>
        <p:nvSpPr>
          <p:cNvPr id="6" name="タイトル 5">
            <a:extLst>
              <a:ext uri="{FF2B5EF4-FFF2-40B4-BE49-F238E27FC236}">
                <a16:creationId xmlns:a16="http://schemas.microsoft.com/office/drawing/2014/main" id="{0361BA11-FA59-4AA1-9480-385F8CB83A3A}"/>
              </a:ext>
            </a:extLst>
          </p:cNvPr>
          <p:cNvSpPr>
            <a:spLocks noGrp="1"/>
          </p:cNvSpPr>
          <p:nvPr>
            <p:ph type="title"/>
          </p:nvPr>
        </p:nvSpPr>
        <p:spPr/>
        <p:txBody>
          <a:bodyPr/>
          <a:lstStyle/>
          <a:p>
            <a:r>
              <a:rPr kumimoji="1" lang="ja-JP" altLang="en-US" dirty="0"/>
              <a:t>誰でもできるデザイン練習</a:t>
            </a:r>
          </a:p>
        </p:txBody>
      </p:sp>
      <p:sp>
        <p:nvSpPr>
          <p:cNvPr id="7" name="矢印: 下 6">
            <a:extLst>
              <a:ext uri="{FF2B5EF4-FFF2-40B4-BE49-F238E27FC236}">
                <a16:creationId xmlns:a16="http://schemas.microsoft.com/office/drawing/2014/main" id="{7FF4CC9B-D8B0-41C1-B822-E7423CC5B1D2}"/>
              </a:ext>
            </a:extLst>
          </p:cNvPr>
          <p:cNvSpPr/>
          <p:nvPr/>
        </p:nvSpPr>
        <p:spPr>
          <a:xfrm>
            <a:off x="3771750" y="3068637"/>
            <a:ext cx="1589741" cy="365125"/>
          </a:xfrm>
          <a:prstGeom prst="downArrow">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00A133AD-03D5-4B05-81CC-D093A5534586}"/>
              </a:ext>
            </a:extLst>
          </p:cNvPr>
          <p:cNvSpPr/>
          <p:nvPr/>
        </p:nvSpPr>
        <p:spPr>
          <a:xfrm>
            <a:off x="1142563" y="3941484"/>
            <a:ext cx="6848114" cy="83261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2400" dirty="0"/>
              <a:t>テンプレートを作る</a:t>
            </a:r>
            <a:r>
              <a:rPr kumimoji="1" lang="en-US" altLang="ja-JP" sz="2400" dirty="0"/>
              <a:t>/</a:t>
            </a:r>
            <a:r>
              <a:rPr kumimoji="1" lang="ja-JP" altLang="en-US" sz="2400" dirty="0"/>
              <a:t>覚える</a:t>
            </a:r>
          </a:p>
        </p:txBody>
      </p:sp>
    </p:spTree>
    <p:extLst>
      <p:ext uri="{BB962C8B-B14F-4D97-AF65-F5344CB8AC3E}">
        <p14:creationId xmlns:p14="http://schemas.microsoft.com/office/powerpoint/2010/main" val="848627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9808160-FD00-4C21-9116-41D822D15C33}"/>
              </a:ext>
            </a:extLst>
          </p:cNvPr>
          <p:cNvSpPr>
            <a:spLocks noGrp="1"/>
          </p:cNvSpPr>
          <p:nvPr>
            <p:ph idx="1"/>
          </p:nvPr>
        </p:nvSpPr>
        <p:spPr/>
        <p:txBody>
          <a:bodyPr/>
          <a:lstStyle/>
          <a:p>
            <a:r>
              <a:rPr kumimoji="1" lang="ja-JP" altLang="en-US" dirty="0"/>
              <a:t>概要：テンプレ通りの架空ブックカバー</a:t>
            </a:r>
            <a:r>
              <a:rPr kumimoji="1" lang="ja-JP" altLang="en-US"/>
              <a:t>を作ろう</a:t>
            </a:r>
            <a:endParaRPr kumimoji="1" lang="en-US" altLang="ja-JP" dirty="0"/>
          </a:p>
          <a:p>
            <a:endParaRPr lang="en-US" altLang="ja-JP" dirty="0"/>
          </a:p>
          <a:p>
            <a:r>
              <a:rPr kumimoji="1" lang="ja-JP" altLang="en-US"/>
              <a:t>例</a:t>
            </a:r>
            <a:endParaRPr lang="en-US" altLang="ja-JP" dirty="0"/>
          </a:p>
          <a:p>
            <a:pPr lvl="1"/>
            <a:r>
              <a:rPr kumimoji="1" lang="ja-JP" altLang="en-US"/>
              <a:t>ビジネス書：インパクトある文字</a:t>
            </a:r>
            <a:endParaRPr kumimoji="1" lang="en-US" altLang="ja-JP" dirty="0"/>
          </a:p>
          <a:p>
            <a:pPr lvl="1"/>
            <a:r>
              <a:rPr lang="ja-JP" altLang="en-US"/>
              <a:t>物語：写真や絵＋文字</a:t>
            </a:r>
            <a:endParaRPr kumimoji="1" lang="en-US" altLang="ja-JP" dirty="0"/>
          </a:p>
          <a:p>
            <a:endParaRPr kumimoji="1" lang="en-US" altLang="ja-JP" dirty="0"/>
          </a:p>
          <a:p>
            <a:endParaRPr kumimoji="1" lang="en-US" altLang="ja-JP" dirty="0"/>
          </a:p>
          <a:p>
            <a:endParaRPr lang="en-US" altLang="ja-JP" dirty="0"/>
          </a:p>
          <a:p>
            <a:endParaRPr kumimoji="1" lang="ja-JP" altLang="en-US" dirty="0"/>
          </a:p>
        </p:txBody>
      </p:sp>
      <p:sp>
        <p:nvSpPr>
          <p:cNvPr id="3" name="日付プレースホルダー 2">
            <a:extLst>
              <a:ext uri="{FF2B5EF4-FFF2-40B4-BE49-F238E27FC236}">
                <a16:creationId xmlns:a16="http://schemas.microsoft.com/office/drawing/2014/main" id="{3828C54C-8618-48A1-BC13-DBADD9F10602}"/>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E19C832A-F079-4655-B488-B0282282A02B}"/>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21D24393-908E-4FCD-847D-BEE679B60C3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22</a:t>
            </a:fld>
            <a:endParaRPr kumimoji="0" lang="en-US">
              <a:solidFill>
                <a:schemeClr val="tx1"/>
              </a:solidFill>
            </a:endParaRPr>
          </a:p>
        </p:txBody>
      </p:sp>
      <p:sp>
        <p:nvSpPr>
          <p:cNvPr id="6" name="タイトル 5">
            <a:extLst>
              <a:ext uri="{FF2B5EF4-FFF2-40B4-BE49-F238E27FC236}">
                <a16:creationId xmlns:a16="http://schemas.microsoft.com/office/drawing/2014/main" id="{006E7B69-C6E5-45DD-B3CE-FE2D146D5A72}"/>
              </a:ext>
            </a:extLst>
          </p:cNvPr>
          <p:cNvSpPr>
            <a:spLocks noGrp="1"/>
          </p:cNvSpPr>
          <p:nvPr>
            <p:ph type="title"/>
          </p:nvPr>
        </p:nvSpPr>
        <p:spPr/>
        <p:txBody>
          <a:bodyPr/>
          <a:lstStyle/>
          <a:p>
            <a:r>
              <a:rPr kumimoji="1" lang="ja-JP" altLang="en-US" dirty="0"/>
              <a:t>今日の演習：ブックカバーを作ろう</a:t>
            </a:r>
          </a:p>
        </p:txBody>
      </p:sp>
    </p:spTree>
    <p:extLst>
      <p:ext uri="{BB962C8B-B14F-4D97-AF65-F5344CB8AC3E}">
        <p14:creationId xmlns:p14="http://schemas.microsoft.com/office/powerpoint/2010/main" val="3493107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1A01A81-6276-4421-AC41-DAFE2E83F60D}"/>
              </a:ext>
            </a:extLst>
          </p:cNvPr>
          <p:cNvSpPr>
            <a:spLocks noGrp="1"/>
          </p:cNvSpPr>
          <p:nvPr>
            <p:ph idx="1"/>
          </p:nvPr>
        </p:nvSpPr>
        <p:spPr/>
        <p:txBody>
          <a:bodyPr/>
          <a:lstStyle/>
          <a:p>
            <a:r>
              <a:rPr kumimoji="1" lang="ja-JP" altLang="en-US" dirty="0"/>
              <a:t>用途：ビジネス書など</a:t>
            </a:r>
            <a:endParaRPr kumimoji="1" lang="en-US" altLang="ja-JP" dirty="0"/>
          </a:p>
          <a:p>
            <a:endParaRPr lang="en-US" altLang="ja-JP" dirty="0"/>
          </a:p>
          <a:p>
            <a:r>
              <a:rPr kumimoji="1" lang="ja-JP" altLang="en-US" dirty="0"/>
              <a:t>手順</a:t>
            </a:r>
            <a:endParaRPr kumimoji="1" lang="en-US" altLang="ja-JP" dirty="0"/>
          </a:p>
          <a:p>
            <a:pPr lvl="1"/>
            <a:r>
              <a:rPr kumimoji="1" lang="en-US" altLang="ja-JP" dirty="0"/>
              <a:t>PPT</a:t>
            </a:r>
            <a:r>
              <a:rPr kumimoji="1" lang="ja-JP" altLang="en-US" dirty="0"/>
              <a:t>で白紙の</a:t>
            </a:r>
            <a:r>
              <a:rPr lang="ja-JP" altLang="en-US" dirty="0"/>
              <a:t>スライド準備</a:t>
            </a:r>
            <a:endParaRPr lang="en-US" altLang="ja-JP" dirty="0"/>
          </a:p>
          <a:p>
            <a:pPr lvl="1"/>
            <a:r>
              <a:rPr kumimoji="1" lang="ja-JP" altLang="en-US" dirty="0"/>
              <a:t>テキストボックスでタイトルを付ける</a:t>
            </a:r>
            <a:endParaRPr kumimoji="1" lang="en-US" altLang="ja-JP" dirty="0"/>
          </a:p>
          <a:p>
            <a:pPr lvl="1"/>
            <a:r>
              <a:rPr lang="ja-JP" altLang="en-US" dirty="0"/>
              <a:t>フォントを準備</a:t>
            </a:r>
            <a:endParaRPr lang="en-US" altLang="ja-JP" dirty="0"/>
          </a:p>
          <a:p>
            <a:pPr lvl="2"/>
            <a:r>
              <a:rPr kumimoji="1" lang="ja-JP" altLang="en-US" dirty="0"/>
              <a:t>太字で力強く</a:t>
            </a:r>
            <a:r>
              <a:rPr kumimoji="1" lang="en-US" altLang="ja-JP" dirty="0"/>
              <a:t>or</a:t>
            </a:r>
            <a:r>
              <a:rPr kumimoji="1" lang="ja-JP" altLang="en-US" dirty="0"/>
              <a:t>細字で読みやすく</a:t>
            </a:r>
            <a:endParaRPr kumimoji="1" lang="en-US" altLang="ja-JP" dirty="0"/>
          </a:p>
          <a:p>
            <a:pPr lvl="1"/>
            <a:r>
              <a:rPr lang="ja-JP" altLang="en-US" dirty="0"/>
              <a:t>強調するところだけフォントを変える</a:t>
            </a:r>
            <a:endParaRPr lang="en-US" altLang="ja-JP" dirty="0"/>
          </a:p>
          <a:p>
            <a:pPr lvl="2"/>
            <a:r>
              <a:rPr kumimoji="1" lang="ja-JP" altLang="en-US" dirty="0"/>
              <a:t>蛍光ペン</a:t>
            </a:r>
            <a:r>
              <a:rPr kumimoji="1" lang="en-US" altLang="ja-JP" dirty="0"/>
              <a:t>or</a:t>
            </a:r>
            <a:r>
              <a:rPr kumimoji="1" lang="ja-JP" altLang="en-US" dirty="0"/>
              <a:t>別の太字フォント</a:t>
            </a:r>
            <a:endParaRPr kumimoji="1" lang="en-US" altLang="ja-JP" dirty="0"/>
          </a:p>
          <a:p>
            <a:endParaRPr kumimoji="1" lang="ja-JP" altLang="en-US" dirty="0"/>
          </a:p>
        </p:txBody>
      </p:sp>
      <p:sp>
        <p:nvSpPr>
          <p:cNvPr id="3" name="日付プレースホルダー 2">
            <a:extLst>
              <a:ext uri="{FF2B5EF4-FFF2-40B4-BE49-F238E27FC236}">
                <a16:creationId xmlns:a16="http://schemas.microsoft.com/office/drawing/2014/main" id="{8E05181C-8389-44D3-9FF7-DF7DA566D6CC}"/>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52CF3FA7-B4AB-43CE-A3B0-AEFEB3DE2FD9}"/>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82866495-719F-4A9B-A6EE-312F9757529A}"/>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23</a:t>
            </a:fld>
            <a:endParaRPr kumimoji="0" lang="en-US">
              <a:solidFill>
                <a:schemeClr val="tx1"/>
              </a:solidFill>
            </a:endParaRPr>
          </a:p>
        </p:txBody>
      </p:sp>
      <p:sp>
        <p:nvSpPr>
          <p:cNvPr id="6" name="タイトル 5">
            <a:extLst>
              <a:ext uri="{FF2B5EF4-FFF2-40B4-BE49-F238E27FC236}">
                <a16:creationId xmlns:a16="http://schemas.microsoft.com/office/drawing/2014/main" id="{D4FA0525-B61F-45B0-ACCF-7D41B27519AE}"/>
              </a:ext>
            </a:extLst>
          </p:cNvPr>
          <p:cNvSpPr>
            <a:spLocks noGrp="1"/>
          </p:cNvSpPr>
          <p:nvPr>
            <p:ph type="title"/>
          </p:nvPr>
        </p:nvSpPr>
        <p:spPr/>
        <p:txBody>
          <a:bodyPr/>
          <a:lstStyle/>
          <a:p>
            <a:r>
              <a:rPr kumimoji="1" lang="ja-JP" altLang="en-US" dirty="0"/>
              <a:t>演習</a:t>
            </a:r>
            <a:r>
              <a:rPr kumimoji="1" lang="en-US" altLang="ja-JP" dirty="0"/>
              <a:t>1</a:t>
            </a:r>
            <a:r>
              <a:rPr kumimoji="1" lang="ja-JP" altLang="en-US" dirty="0"/>
              <a:t>：シンプル＋フォント強調</a:t>
            </a:r>
          </a:p>
        </p:txBody>
      </p:sp>
    </p:spTree>
    <p:extLst>
      <p:ext uri="{BB962C8B-B14F-4D97-AF65-F5344CB8AC3E}">
        <p14:creationId xmlns:p14="http://schemas.microsoft.com/office/powerpoint/2010/main" val="38843563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01726C27-20A6-42DE-8E21-3E39EEE4BC18}"/>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173AE092-7884-415D-BB48-F873590DB73B}"/>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CECC7D89-EE23-4492-AAFB-4788C882898B}"/>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24</a:t>
            </a:fld>
            <a:endParaRPr kumimoji="0" lang="en-US">
              <a:solidFill>
                <a:schemeClr val="tx1"/>
              </a:solidFill>
            </a:endParaRPr>
          </a:p>
        </p:txBody>
      </p:sp>
      <p:sp>
        <p:nvSpPr>
          <p:cNvPr id="7" name="正方形/長方形 6">
            <a:extLst>
              <a:ext uri="{FF2B5EF4-FFF2-40B4-BE49-F238E27FC236}">
                <a16:creationId xmlns:a16="http://schemas.microsoft.com/office/drawing/2014/main" id="{4EB0A5CD-2572-4BCE-AFA4-6EE7FDC4FB1C}"/>
              </a:ext>
            </a:extLst>
          </p:cNvPr>
          <p:cNvSpPr/>
          <p:nvPr/>
        </p:nvSpPr>
        <p:spPr>
          <a:xfrm>
            <a:off x="597419" y="614204"/>
            <a:ext cx="3793118" cy="47628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F9050E6A-C959-40E6-B781-388D0A3D0BF8}"/>
              </a:ext>
            </a:extLst>
          </p:cNvPr>
          <p:cNvSpPr txBox="1"/>
          <p:nvPr/>
        </p:nvSpPr>
        <p:spPr>
          <a:xfrm>
            <a:off x="975681" y="1021354"/>
            <a:ext cx="3158330" cy="923330"/>
          </a:xfrm>
          <a:prstGeom prst="rect">
            <a:avLst/>
          </a:prstGeom>
          <a:noFill/>
        </p:spPr>
        <p:txBody>
          <a:bodyPr wrap="square" rtlCol="0">
            <a:spAutoFit/>
          </a:bodyPr>
          <a:lstStyle/>
          <a:p>
            <a:r>
              <a:rPr kumimoji="1" lang="ja-JP" altLang="en-US" b="1" dirty="0">
                <a:solidFill>
                  <a:schemeClr val="bg1"/>
                </a:solidFill>
                <a:highlight>
                  <a:srgbClr val="808080"/>
                </a:highlight>
                <a:latin typeface="UD デジタル 教科書体 NK-R" panose="02020400000000000000" pitchFamily="18" charset="-128"/>
                <a:ea typeface="UD デジタル 教科書体 NK-R" panose="02020400000000000000" pitchFamily="18" charset="-128"/>
              </a:rPr>
              <a:t>フォント</a:t>
            </a:r>
            <a:r>
              <a:rPr kumimoji="1" lang="ja-JP" altLang="en-US" dirty="0">
                <a:latin typeface="UD デジタル 教科書体 NK-R" panose="02020400000000000000" pitchFamily="18" charset="-128"/>
                <a:ea typeface="UD デジタル 教科書体 NK-R" panose="02020400000000000000" pitchFamily="18" charset="-128"/>
              </a:rPr>
              <a:t>だけで</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表紙を作成する</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楽々書籍カバー</a:t>
            </a:r>
            <a:endParaRPr kumimoji="1" lang="en-US" altLang="ja-JP"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a:extLst>
              <a:ext uri="{FF2B5EF4-FFF2-40B4-BE49-F238E27FC236}">
                <a16:creationId xmlns:a16="http://schemas.microsoft.com/office/drawing/2014/main" id="{AFC82BC6-AC53-41FB-B90D-4EFDA8F936BE}"/>
              </a:ext>
            </a:extLst>
          </p:cNvPr>
          <p:cNvSpPr txBox="1"/>
          <p:nvPr/>
        </p:nvSpPr>
        <p:spPr>
          <a:xfrm>
            <a:off x="2173972" y="5512025"/>
            <a:ext cx="415498" cy="369332"/>
          </a:xfrm>
          <a:prstGeom prst="rect">
            <a:avLst/>
          </a:prstGeom>
          <a:noFill/>
        </p:spPr>
        <p:txBody>
          <a:bodyPr wrap="none" rtlCol="0">
            <a:spAutoFit/>
          </a:bodyPr>
          <a:lstStyle/>
          <a:p>
            <a:r>
              <a:rPr kumimoji="1" lang="ja-JP" altLang="en-US"/>
              <a:t>例</a:t>
            </a:r>
            <a:endParaRPr kumimoji="1" lang="ja-JP" altLang="en-US" dirty="0"/>
          </a:p>
        </p:txBody>
      </p:sp>
      <p:sp>
        <p:nvSpPr>
          <p:cNvPr id="10" name="正方形/長方形 9">
            <a:extLst>
              <a:ext uri="{FF2B5EF4-FFF2-40B4-BE49-F238E27FC236}">
                <a16:creationId xmlns:a16="http://schemas.microsoft.com/office/drawing/2014/main" id="{8C0773E9-FFA2-4CCA-9CCD-166A69C83C82}"/>
              </a:ext>
            </a:extLst>
          </p:cNvPr>
          <p:cNvSpPr/>
          <p:nvPr/>
        </p:nvSpPr>
        <p:spPr>
          <a:xfrm>
            <a:off x="4979746" y="568100"/>
            <a:ext cx="3793118" cy="47628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76E3C0E5-37A6-430F-B5CA-C3369CED19E7}"/>
              </a:ext>
            </a:extLst>
          </p:cNvPr>
          <p:cNvSpPr txBox="1"/>
          <p:nvPr/>
        </p:nvSpPr>
        <p:spPr>
          <a:xfrm>
            <a:off x="4977642" y="869108"/>
            <a:ext cx="3821579" cy="1446550"/>
          </a:xfrm>
          <a:prstGeom prst="rect">
            <a:avLst/>
          </a:prstGeom>
          <a:noFill/>
        </p:spPr>
        <p:txBody>
          <a:bodyPr wrap="square" rtlCol="0">
            <a:spAutoFit/>
          </a:bodyPr>
          <a:lstStyle/>
          <a:p>
            <a:pPr algn="ctr"/>
            <a:r>
              <a:rPr kumimoji="1" lang="en-US" altLang="ja-JP" sz="2800" spc="-150" dirty="0">
                <a:solidFill>
                  <a:schemeClr val="tx1">
                    <a:lumMod val="65000"/>
                    <a:lumOff val="35000"/>
                  </a:schemeClr>
                </a:solidFill>
                <a:latin typeface="Segoe UI Black" panose="020B0A02040204020203" pitchFamily="34" charset="0"/>
                <a:ea typeface="Segoe UI Black" panose="020B0A02040204020203" pitchFamily="34" charset="0"/>
              </a:rPr>
              <a:t>HOW</a:t>
            </a:r>
            <a:r>
              <a:rPr kumimoji="1" lang="ja-JP" altLang="en-US" sz="2800" spc="-150" dirty="0">
                <a:solidFill>
                  <a:schemeClr val="tx1">
                    <a:lumMod val="65000"/>
                    <a:lumOff val="35000"/>
                  </a:schemeClr>
                </a:solidFill>
                <a:latin typeface="Segoe UI Black" panose="020B0A02040204020203" pitchFamily="34" charset="0"/>
                <a:ea typeface="HGS創英角ﾎﾟｯﾌﾟ体" panose="040B0A00000000000000" pitchFamily="50" charset="-128"/>
              </a:rPr>
              <a:t> </a:t>
            </a:r>
            <a:r>
              <a:rPr kumimoji="1" lang="en-US" altLang="ja-JP" sz="2800" spc="-150" dirty="0">
                <a:solidFill>
                  <a:schemeClr val="tx1">
                    <a:lumMod val="65000"/>
                    <a:lumOff val="35000"/>
                  </a:schemeClr>
                </a:solidFill>
                <a:latin typeface="Segoe UI Black" panose="020B0A02040204020203" pitchFamily="34" charset="0"/>
                <a:ea typeface="Segoe UI Black" panose="020B0A02040204020203" pitchFamily="34" charset="0"/>
              </a:rPr>
              <a:t>TO</a:t>
            </a:r>
            <a:r>
              <a:rPr kumimoji="1" lang="ja-JP" altLang="en-US" sz="2800" spc="-150" dirty="0">
                <a:solidFill>
                  <a:schemeClr val="tx1">
                    <a:lumMod val="65000"/>
                    <a:lumOff val="35000"/>
                  </a:schemeClr>
                </a:solidFill>
                <a:latin typeface="Segoe UI Black" panose="020B0A02040204020203" pitchFamily="34" charset="0"/>
                <a:ea typeface="HGS創英角ﾎﾟｯﾌﾟ体" panose="040B0A00000000000000" pitchFamily="50" charset="-128"/>
              </a:rPr>
              <a:t> </a:t>
            </a:r>
            <a:r>
              <a:rPr kumimoji="1" lang="en-US" altLang="ja-JP" sz="2800" spc="-150" dirty="0">
                <a:solidFill>
                  <a:schemeClr val="tx1">
                    <a:lumMod val="65000"/>
                    <a:lumOff val="35000"/>
                  </a:schemeClr>
                </a:solidFill>
                <a:latin typeface="Segoe UI Black" panose="020B0A02040204020203" pitchFamily="34" charset="0"/>
                <a:ea typeface="Segoe UI Black" panose="020B0A02040204020203" pitchFamily="34" charset="0"/>
              </a:rPr>
              <a:t>MAKE</a:t>
            </a:r>
          </a:p>
          <a:p>
            <a:pPr algn="ctr"/>
            <a:r>
              <a:rPr kumimoji="1" lang="en-US" altLang="ja-JP" sz="2800" spc="-150" dirty="0">
                <a:solidFill>
                  <a:schemeClr val="tx1">
                    <a:lumMod val="65000"/>
                    <a:lumOff val="35000"/>
                  </a:schemeClr>
                </a:solidFill>
                <a:latin typeface="Segoe UI Black" panose="020B0A02040204020203" pitchFamily="34" charset="0"/>
                <a:ea typeface="Segoe UI Black" panose="020B0A02040204020203" pitchFamily="34" charset="0"/>
              </a:rPr>
              <a:t>Book cover with</a:t>
            </a:r>
          </a:p>
          <a:p>
            <a:pPr algn="ctr"/>
            <a:r>
              <a:rPr kumimoji="1" lang="en-US" altLang="ja-JP" sz="3200" spc="-150" dirty="0">
                <a:solidFill>
                  <a:schemeClr val="tx1">
                    <a:lumMod val="85000"/>
                    <a:lumOff val="15000"/>
                  </a:schemeClr>
                </a:solidFill>
                <a:latin typeface="Showcard Gothic" panose="04020904020102020604" pitchFamily="82" charset="0"/>
                <a:ea typeface="Segoe UI Black" panose="020B0A02040204020203" pitchFamily="34" charset="0"/>
              </a:rPr>
              <a:t>FONT</a:t>
            </a:r>
            <a:endParaRPr kumimoji="1" lang="en-US" altLang="ja-JP" sz="2800" dirty="0">
              <a:solidFill>
                <a:schemeClr val="tx1">
                  <a:lumMod val="85000"/>
                  <a:lumOff val="15000"/>
                </a:schemeClr>
              </a:solidFill>
              <a:latin typeface="Showcard Gothic" panose="04020904020102020604" pitchFamily="82" charset="0"/>
              <a:ea typeface="Segoe UI Black" panose="020B0A02040204020203" pitchFamily="34" charset="0"/>
            </a:endParaRPr>
          </a:p>
        </p:txBody>
      </p:sp>
      <p:sp>
        <p:nvSpPr>
          <p:cNvPr id="12" name="テキスト ボックス 11">
            <a:extLst>
              <a:ext uri="{FF2B5EF4-FFF2-40B4-BE49-F238E27FC236}">
                <a16:creationId xmlns:a16="http://schemas.microsoft.com/office/drawing/2014/main" id="{826FB936-CA7F-44CF-9FD5-D32BA46AF8CA}"/>
              </a:ext>
            </a:extLst>
          </p:cNvPr>
          <p:cNvSpPr txBox="1"/>
          <p:nvPr/>
        </p:nvSpPr>
        <p:spPr>
          <a:xfrm>
            <a:off x="6556299" y="5512025"/>
            <a:ext cx="415498" cy="369332"/>
          </a:xfrm>
          <a:prstGeom prst="rect">
            <a:avLst/>
          </a:prstGeom>
          <a:noFill/>
        </p:spPr>
        <p:txBody>
          <a:bodyPr wrap="none" rtlCol="0">
            <a:spAutoFit/>
          </a:bodyPr>
          <a:lstStyle/>
          <a:p>
            <a:r>
              <a:rPr kumimoji="1" lang="ja-JP" altLang="en-US"/>
              <a:t>例</a:t>
            </a:r>
            <a:endParaRPr kumimoji="1" lang="ja-JP" altLang="en-US" dirty="0"/>
          </a:p>
        </p:txBody>
      </p:sp>
      <p:cxnSp>
        <p:nvCxnSpPr>
          <p:cNvPr id="6" name="直線コネクタ 5">
            <a:extLst>
              <a:ext uri="{FF2B5EF4-FFF2-40B4-BE49-F238E27FC236}">
                <a16:creationId xmlns:a16="http://schemas.microsoft.com/office/drawing/2014/main" id="{470D1EC8-8D39-0B46-8FAE-7226B5371D82}"/>
              </a:ext>
            </a:extLst>
          </p:cNvPr>
          <p:cNvCxnSpPr/>
          <p:nvPr/>
        </p:nvCxnSpPr>
        <p:spPr>
          <a:xfrm>
            <a:off x="5617029" y="2231571"/>
            <a:ext cx="253637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52186813-54EB-FD46-A914-D7E1BF5B76FB}"/>
              </a:ext>
            </a:extLst>
          </p:cNvPr>
          <p:cNvCxnSpPr/>
          <p:nvPr/>
        </p:nvCxnSpPr>
        <p:spPr>
          <a:xfrm>
            <a:off x="5617029" y="2283000"/>
            <a:ext cx="2536371" cy="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499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B78606F4-023D-4894-B6C0-D8EE4B94C732}"/>
              </a:ext>
            </a:extLst>
          </p:cNvPr>
          <p:cNvSpPr>
            <a:spLocks noGrp="1"/>
          </p:cNvSpPr>
          <p:nvPr>
            <p:ph idx="1"/>
          </p:nvPr>
        </p:nvSpPr>
        <p:spPr/>
        <p:txBody>
          <a:bodyPr/>
          <a:lstStyle/>
          <a:p>
            <a:r>
              <a:rPr kumimoji="1" lang="ja-JP" altLang="en-US"/>
              <a:t>用途：</a:t>
            </a:r>
            <a:r>
              <a:rPr lang="ja-JP" altLang="en-US"/>
              <a:t>写真をメインで使いたい時</a:t>
            </a:r>
            <a:endParaRPr lang="en-US" altLang="ja-JP" dirty="0"/>
          </a:p>
          <a:p>
            <a:endParaRPr lang="en-US" altLang="ja-JP" dirty="0"/>
          </a:p>
          <a:p>
            <a:r>
              <a:rPr lang="ja-JP" altLang="en-US"/>
              <a:t>手順</a:t>
            </a:r>
            <a:endParaRPr lang="en-US" altLang="ja-JP" dirty="0"/>
          </a:p>
          <a:p>
            <a:pPr lvl="1"/>
            <a:r>
              <a:rPr kumimoji="1" lang="ja-JP" altLang="en-US"/>
              <a:t>写真を準備</a:t>
            </a:r>
            <a:endParaRPr kumimoji="1" lang="en-US" altLang="ja-JP" dirty="0"/>
          </a:p>
          <a:p>
            <a:pPr lvl="1"/>
            <a:r>
              <a:rPr lang="ja-JP" altLang="en-US"/>
              <a:t>テキストボックスに適当な文字を入れる</a:t>
            </a:r>
            <a:endParaRPr lang="en-US" altLang="ja-JP" dirty="0"/>
          </a:p>
          <a:p>
            <a:pPr lvl="1"/>
            <a:r>
              <a:rPr lang="ja-JP" altLang="en-US"/>
              <a:t>文字は白色、背景は</a:t>
            </a:r>
            <a:r>
              <a:rPr kumimoji="1" lang="ja-JP" altLang="en-US"/>
              <a:t>白または灰色の半透明</a:t>
            </a:r>
            <a:endParaRPr kumimoji="1" lang="en-US" altLang="ja-JP" dirty="0"/>
          </a:p>
          <a:p>
            <a:pPr lvl="1"/>
            <a:endParaRPr kumimoji="1" lang="en-US" altLang="ja-JP" dirty="0"/>
          </a:p>
          <a:p>
            <a:endParaRPr lang="en-US" altLang="ja-JP" dirty="0"/>
          </a:p>
          <a:p>
            <a:endParaRPr kumimoji="1" lang="en-US" altLang="ja-JP" dirty="0"/>
          </a:p>
        </p:txBody>
      </p:sp>
      <p:sp>
        <p:nvSpPr>
          <p:cNvPr id="2" name="日付プレースホルダー 1">
            <a:extLst>
              <a:ext uri="{FF2B5EF4-FFF2-40B4-BE49-F238E27FC236}">
                <a16:creationId xmlns:a16="http://schemas.microsoft.com/office/drawing/2014/main" id="{10787C12-FE8A-4A17-8327-92907C78A45C}"/>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3" name="フッター プレースホルダー 2">
            <a:extLst>
              <a:ext uri="{FF2B5EF4-FFF2-40B4-BE49-F238E27FC236}">
                <a16:creationId xmlns:a16="http://schemas.microsoft.com/office/drawing/2014/main" id="{626BB94D-DBC2-4CCB-AEAB-8B06AB24587D}"/>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4" name="スライド番号プレースホルダー 3">
            <a:extLst>
              <a:ext uri="{FF2B5EF4-FFF2-40B4-BE49-F238E27FC236}">
                <a16:creationId xmlns:a16="http://schemas.microsoft.com/office/drawing/2014/main" id="{2043DAEC-DCD9-451D-9CFC-E1B4F3D444BA}"/>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25</a:t>
            </a:fld>
            <a:endParaRPr kumimoji="0" lang="en-US">
              <a:solidFill>
                <a:schemeClr val="tx1"/>
              </a:solidFill>
            </a:endParaRPr>
          </a:p>
        </p:txBody>
      </p:sp>
      <p:sp>
        <p:nvSpPr>
          <p:cNvPr id="5" name="タイトル 4">
            <a:extLst>
              <a:ext uri="{FF2B5EF4-FFF2-40B4-BE49-F238E27FC236}">
                <a16:creationId xmlns:a16="http://schemas.microsoft.com/office/drawing/2014/main" id="{9215F520-8524-410A-B92D-8EA2BCFA3356}"/>
              </a:ext>
            </a:extLst>
          </p:cNvPr>
          <p:cNvSpPr>
            <a:spLocks noGrp="1"/>
          </p:cNvSpPr>
          <p:nvPr>
            <p:ph type="title"/>
          </p:nvPr>
        </p:nvSpPr>
        <p:spPr/>
        <p:txBody>
          <a:bodyPr/>
          <a:lstStyle/>
          <a:p>
            <a:r>
              <a:rPr lang="ja-JP" altLang="en-US" dirty="0"/>
              <a:t>演習</a:t>
            </a:r>
            <a:r>
              <a:rPr lang="en-US" altLang="ja-JP" dirty="0"/>
              <a:t>2</a:t>
            </a:r>
            <a:r>
              <a:rPr lang="ja-JP" altLang="en-US"/>
              <a:t>：写真と文字</a:t>
            </a:r>
            <a:endParaRPr kumimoji="1" lang="ja-JP" altLang="en-US" dirty="0"/>
          </a:p>
        </p:txBody>
      </p:sp>
    </p:spTree>
    <p:extLst>
      <p:ext uri="{BB962C8B-B14F-4D97-AF65-F5344CB8AC3E}">
        <p14:creationId xmlns:p14="http://schemas.microsoft.com/office/powerpoint/2010/main" val="2086387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01726C27-20A6-42DE-8E21-3E39EEE4BC18}"/>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173AE092-7884-415D-BB48-F873590DB73B}"/>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CECC7D89-EE23-4492-AAFB-4788C882898B}"/>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26</a:t>
            </a:fld>
            <a:endParaRPr kumimoji="0" lang="en-US">
              <a:solidFill>
                <a:schemeClr val="tx1"/>
              </a:solidFill>
            </a:endParaRPr>
          </a:p>
        </p:txBody>
      </p:sp>
      <p:sp>
        <p:nvSpPr>
          <p:cNvPr id="7" name="正方形/長方形 6">
            <a:extLst>
              <a:ext uri="{FF2B5EF4-FFF2-40B4-BE49-F238E27FC236}">
                <a16:creationId xmlns:a16="http://schemas.microsoft.com/office/drawing/2014/main" id="{4EB0A5CD-2572-4BCE-AFA4-6EE7FDC4FB1C}"/>
              </a:ext>
            </a:extLst>
          </p:cNvPr>
          <p:cNvSpPr/>
          <p:nvPr/>
        </p:nvSpPr>
        <p:spPr>
          <a:xfrm>
            <a:off x="597419" y="614204"/>
            <a:ext cx="3793118" cy="476283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AFC82BC6-AC53-41FB-B90D-4EFDA8F936BE}"/>
              </a:ext>
            </a:extLst>
          </p:cNvPr>
          <p:cNvSpPr txBox="1"/>
          <p:nvPr/>
        </p:nvSpPr>
        <p:spPr>
          <a:xfrm>
            <a:off x="2173972" y="5512025"/>
            <a:ext cx="415498" cy="369332"/>
          </a:xfrm>
          <a:prstGeom prst="rect">
            <a:avLst/>
          </a:prstGeom>
          <a:noFill/>
        </p:spPr>
        <p:txBody>
          <a:bodyPr wrap="none" rtlCol="0">
            <a:spAutoFit/>
          </a:bodyPr>
          <a:lstStyle/>
          <a:p>
            <a:r>
              <a:rPr kumimoji="1" lang="ja-JP" altLang="en-US"/>
              <a:t>例</a:t>
            </a:r>
            <a:endParaRPr kumimoji="1" lang="ja-JP" altLang="en-US" dirty="0"/>
          </a:p>
        </p:txBody>
      </p:sp>
      <p:sp>
        <p:nvSpPr>
          <p:cNvPr id="10" name="正方形/長方形 9">
            <a:extLst>
              <a:ext uri="{FF2B5EF4-FFF2-40B4-BE49-F238E27FC236}">
                <a16:creationId xmlns:a16="http://schemas.microsoft.com/office/drawing/2014/main" id="{8C0773E9-FFA2-4CCA-9CCD-166A69C83C82}"/>
              </a:ext>
            </a:extLst>
          </p:cNvPr>
          <p:cNvSpPr/>
          <p:nvPr/>
        </p:nvSpPr>
        <p:spPr>
          <a:xfrm>
            <a:off x="4979746" y="568100"/>
            <a:ext cx="3793118" cy="47628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826FB936-CA7F-44CF-9FD5-D32BA46AF8CA}"/>
              </a:ext>
            </a:extLst>
          </p:cNvPr>
          <p:cNvSpPr txBox="1"/>
          <p:nvPr/>
        </p:nvSpPr>
        <p:spPr>
          <a:xfrm>
            <a:off x="6556299" y="5512025"/>
            <a:ext cx="415498" cy="369332"/>
          </a:xfrm>
          <a:prstGeom prst="rect">
            <a:avLst/>
          </a:prstGeom>
          <a:noFill/>
        </p:spPr>
        <p:txBody>
          <a:bodyPr wrap="none" rtlCol="0">
            <a:spAutoFit/>
          </a:bodyPr>
          <a:lstStyle/>
          <a:p>
            <a:r>
              <a:rPr kumimoji="1" lang="ja-JP" altLang="en-US"/>
              <a:t>例</a:t>
            </a:r>
            <a:endParaRPr kumimoji="1" lang="ja-JP" altLang="en-US" dirty="0"/>
          </a:p>
        </p:txBody>
      </p:sp>
      <p:pic>
        <p:nvPicPr>
          <p:cNvPr id="6" name="図 5">
            <a:extLst>
              <a:ext uri="{FF2B5EF4-FFF2-40B4-BE49-F238E27FC236}">
                <a16:creationId xmlns:a16="http://schemas.microsoft.com/office/drawing/2014/main" id="{D236A6E5-84CA-1746-AB0C-0481E0055D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419" y="1788752"/>
            <a:ext cx="3793118" cy="2341066"/>
          </a:xfrm>
          <a:prstGeom prst="rect">
            <a:avLst/>
          </a:prstGeom>
        </p:spPr>
      </p:pic>
      <p:sp>
        <p:nvSpPr>
          <p:cNvPr id="8" name="テキスト ボックス 7">
            <a:extLst>
              <a:ext uri="{FF2B5EF4-FFF2-40B4-BE49-F238E27FC236}">
                <a16:creationId xmlns:a16="http://schemas.microsoft.com/office/drawing/2014/main" id="{F9050E6A-C959-40E6-B781-388D0A3D0BF8}"/>
              </a:ext>
            </a:extLst>
          </p:cNvPr>
          <p:cNvSpPr txBox="1"/>
          <p:nvPr/>
        </p:nvSpPr>
        <p:spPr>
          <a:xfrm>
            <a:off x="597419" y="3358301"/>
            <a:ext cx="3793118" cy="461665"/>
          </a:xfrm>
          <a:prstGeom prst="rect">
            <a:avLst/>
          </a:prstGeom>
          <a:solidFill>
            <a:srgbClr val="FFFFFF">
              <a:alpha val="34902"/>
            </a:srgbClr>
          </a:solidFill>
        </p:spPr>
        <p:txBody>
          <a:bodyPr wrap="square" rtlCol="0">
            <a:spAutoFit/>
          </a:bodyPr>
          <a:lstStyle/>
          <a:p>
            <a:pPr algn="ctr"/>
            <a:r>
              <a:rPr kumimoji="1" lang="ja-JP" altLang="en-US" sz="2400">
                <a:solidFill>
                  <a:schemeClr val="bg1"/>
                </a:solidFill>
                <a:latin typeface="Hiragino Sans GB W3" panose="020B0300000000000000" pitchFamily="34" charset="-128"/>
                <a:ea typeface="Hiragino Sans GB W3" panose="020B0300000000000000" pitchFamily="34" charset="-128"/>
              </a:rPr>
              <a:t>不夜城</a:t>
            </a:r>
            <a:endParaRPr kumimoji="1" lang="en-US" altLang="ja-JP" sz="2400" dirty="0">
              <a:solidFill>
                <a:schemeClr val="bg1"/>
              </a:solidFill>
              <a:latin typeface="Hiragino Sans GB W3" panose="020B0300000000000000" pitchFamily="34" charset="-128"/>
              <a:ea typeface="Hiragino Sans GB W3" panose="020B0300000000000000" pitchFamily="34" charset="-128"/>
            </a:endParaRPr>
          </a:p>
        </p:txBody>
      </p:sp>
      <p:pic>
        <p:nvPicPr>
          <p:cNvPr id="14" name="図 13">
            <a:extLst>
              <a:ext uri="{FF2B5EF4-FFF2-40B4-BE49-F238E27FC236}">
                <a16:creationId xmlns:a16="http://schemas.microsoft.com/office/drawing/2014/main" id="{7D630C56-1F08-3042-8DD7-C5432C9F3F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4898" y="1695872"/>
            <a:ext cx="3447065" cy="2299839"/>
          </a:xfrm>
          <a:prstGeom prst="rect">
            <a:avLst/>
          </a:prstGeom>
        </p:spPr>
      </p:pic>
      <p:sp>
        <p:nvSpPr>
          <p:cNvPr id="11" name="テキスト ボックス 10">
            <a:extLst>
              <a:ext uri="{FF2B5EF4-FFF2-40B4-BE49-F238E27FC236}">
                <a16:creationId xmlns:a16="http://schemas.microsoft.com/office/drawing/2014/main" id="{76E3C0E5-37A6-430F-B5CA-C3369CED19E7}"/>
              </a:ext>
            </a:extLst>
          </p:cNvPr>
          <p:cNvSpPr txBox="1"/>
          <p:nvPr/>
        </p:nvSpPr>
        <p:spPr>
          <a:xfrm>
            <a:off x="5282909" y="2122516"/>
            <a:ext cx="3158330" cy="1384995"/>
          </a:xfrm>
          <a:prstGeom prst="rect">
            <a:avLst/>
          </a:prstGeom>
          <a:solidFill>
            <a:srgbClr val="929293">
              <a:alpha val="34902"/>
            </a:srgbClr>
          </a:solidFill>
          <a:ln>
            <a:solidFill>
              <a:schemeClr val="accent1"/>
            </a:solidFill>
          </a:ln>
        </p:spPr>
        <p:txBody>
          <a:bodyPr wrap="square" rtlCol="0" anchor="ctr">
            <a:spAutoFit/>
          </a:bodyPr>
          <a:lstStyle/>
          <a:p>
            <a:pPr algn="ctr"/>
            <a:r>
              <a:rPr kumimoji="1" lang="en-US" altLang="ja-JP" sz="2800" spc="-150" dirty="0">
                <a:solidFill>
                  <a:schemeClr val="bg1"/>
                </a:solidFill>
                <a:latin typeface="Edwardian Script ITC" panose="030303020407070D0804" pitchFamily="66" charset="0"/>
                <a:ea typeface="Segoe UI Black" panose="020B0A02040204020203" pitchFamily="34" charset="0"/>
              </a:rPr>
              <a:t>Merry Christmas</a:t>
            </a:r>
          </a:p>
          <a:p>
            <a:pPr algn="ctr"/>
            <a:r>
              <a:rPr kumimoji="1" lang="en-US" altLang="ja-JP" sz="2400" spc="-150" dirty="0">
                <a:solidFill>
                  <a:schemeClr val="bg1"/>
                </a:solidFill>
                <a:latin typeface="Edwardian Script ITC" panose="030303020407070D0804" pitchFamily="66" charset="0"/>
                <a:ea typeface="Segoe UI Black" panose="020B0A02040204020203" pitchFamily="34" charset="0"/>
              </a:rPr>
              <a:t>and</a:t>
            </a:r>
          </a:p>
          <a:p>
            <a:pPr algn="ctr"/>
            <a:r>
              <a:rPr kumimoji="1" lang="en-US" altLang="ja-JP" sz="3200" spc="-150" dirty="0">
                <a:solidFill>
                  <a:schemeClr val="bg1"/>
                </a:solidFill>
                <a:latin typeface="Edwardian Script ITC" panose="030303020407070D0804" pitchFamily="66" charset="0"/>
                <a:ea typeface="Segoe UI Black" panose="020B0A02040204020203" pitchFamily="34" charset="0"/>
              </a:rPr>
              <a:t>Happy New Year</a:t>
            </a:r>
            <a:endParaRPr kumimoji="1" lang="en-US" altLang="ja-JP" sz="2800" dirty="0">
              <a:solidFill>
                <a:schemeClr val="bg1"/>
              </a:solidFill>
              <a:latin typeface="Edwardian Script ITC" panose="030303020407070D0804" pitchFamily="66" charset="0"/>
              <a:ea typeface="Segoe UI Black" panose="020B0A02040204020203" pitchFamily="34" charset="0"/>
            </a:endParaRPr>
          </a:p>
        </p:txBody>
      </p:sp>
    </p:spTree>
    <p:extLst>
      <p:ext uri="{BB962C8B-B14F-4D97-AF65-F5344CB8AC3E}">
        <p14:creationId xmlns:p14="http://schemas.microsoft.com/office/powerpoint/2010/main" val="2164371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0787C12-FE8A-4A17-8327-92907C78A45C}"/>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3" name="フッター プレースホルダー 2">
            <a:extLst>
              <a:ext uri="{FF2B5EF4-FFF2-40B4-BE49-F238E27FC236}">
                <a16:creationId xmlns:a16="http://schemas.microsoft.com/office/drawing/2014/main" id="{626BB94D-DBC2-4CCB-AEAB-8B06AB24587D}"/>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4" name="スライド番号プレースホルダー 3">
            <a:extLst>
              <a:ext uri="{FF2B5EF4-FFF2-40B4-BE49-F238E27FC236}">
                <a16:creationId xmlns:a16="http://schemas.microsoft.com/office/drawing/2014/main" id="{2043DAEC-DCD9-451D-9CFC-E1B4F3D444BA}"/>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27</a:t>
            </a:fld>
            <a:endParaRPr kumimoji="0" lang="en-US">
              <a:solidFill>
                <a:schemeClr val="tx1"/>
              </a:solidFill>
            </a:endParaRPr>
          </a:p>
        </p:txBody>
      </p:sp>
      <p:sp>
        <p:nvSpPr>
          <p:cNvPr id="5" name="タイトル 4">
            <a:extLst>
              <a:ext uri="{FF2B5EF4-FFF2-40B4-BE49-F238E27FC236}">
                <a16:creationId xmlns:a16="http://schemas.microsoft.com/office/drawing/2014/main" id="{9215F520-8524-410A-B92D-8EA2BCFA3356}"/>
              </a:ext>
            </a:extLst>
          </p:cNvPr>
          <p:cNvSpPr>
            <a:spLocks noGrp="1"/>
          </p:cNvSpPr>
          <p:nvPr>
            <p:ph type="title"/>
          </p:nvPr>
        </p:nvSpPr>
        <p:spPr/>
        <p:txBody>
          <a:bodyPr/>
          <a:lstStyle/>
          <a:p>
            <a:r>
              <a:rPr lang="ja-JP" altLang="en-US"/>
              <a:t>その他の例</a:t>
            </a:r>
            <a:endParaRPr kumimoji="1" lang="ja-JP" altLang="en-US" dirty="0"/>
          </a:p>
        </p:txBody>
      </p:sp>
      <p:pic>
        <p:nvPicPr>
          <p:cNvPr id="14" name="コンテンツ プレースホルダー 13">
            <a:extLst>
              <a:ext uri="{FF2B5EF4-FFF2-40B4-BE49-F238E27FC236}">
                <a16:creationId xmlns:a16="http://schemas.microsoft.com/office/drawing/2014/main" id="{CE17DB5B-1ECF-7D47-9386-0329EA92ABF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8076" r="14162"/>
          <a:stretch/>
        </p:blipFill>
        <p:spPr>
          <a:xfrm>
            <a:off x="531551" y="1613642"/>
            <a:ext cx="3450771" cy="2955758"/>
          </a:xfrm>
        </p:spPr>
      </p:pic>
      <p:sp>
        <p:nvSpPr>
          <p:cNvPr id="12" name="テキスト ボックス 11">
            <a:extLst>
              <a:ext uri="{FF2B5EF4-FFF2-40B4-BE49-F238E27FC236}">
                <a16:creationId xmlns:a16="http://schemas.microsoft.com/office/drawing/2014/main" id="{EBCF9783-8165-FD46-B5D4-1DAB970B3E4D}"/>
              </a:ext>
            </a:extLst>
          </p:cNvPr>
          <p:cNvSpPr txBox="1"/>
          <p:nvPr/>
        </p:nvSpPr>
        <p:spPr>
          <a:xfrm>
            <a:off x="2504749" y="1798667"/>
            <a:ext cx="1338828" cy="1292854"/>
          </a:xfrm>
          <a:prstGeom prst="rect">
            <a:avLst/>
          </a:prstGeom>
          <a:solidFill>
            <a:srgbClr val="AFAFB0">
              <a:alpha val="69020"/>
            </a:srgbClr>
          </a:solidFill>
          <a:ln>
            <a:solidFill>
              <a:schemeClr val="tx1"/>
            </a:solidFill>
          </a:ln>
        </p:spPr>
        <p:txBody>
          <a:bodyPr wrap="none" rtlCol="0">
            <a:spAutoFit/>
          </a:bodyPr>
          <a:lstStyle/>
          <a:p>
            <a:pPr>
              <a:lnSpc>
                <a:spcPct val="150000"/>
              </a:lnSpc>
            </a:pPr>
            <a:r>
              <a:rPr kumimoji="1" lang="ja-JP" altLang="en-US">
                <a:effectLst>
                  <a:glow rad="139700">
                    <a:schemeClr val="bg1">
                      <a:lumMod val="65000"/>
                      <a:alpha val="34000"/>
                    </a:schemeClr>
                  </a:glow>
                </a:effectLst>
              </a:rPr>
              <a:t>四角に文字</a:t>
            </a:r>
            <a:endParaRPr kumimoji="1" lang="en-US" altLang="ja-JP" dirty="0">
              <a:effectLst>
                <a:glow rad="139700">
                  <a:schemeClr val="bg1">
                    <a:lumMod val="65000"/>
                    <a:alpha val="34000"/>
                  </a:schemeClr>
                </a:glow>
              </a:effectLst>
            </a:endParaRPr>
          </a:p>
          <a:p>
            <a:pPr>
              <a:lnSpc>
                <a:spcPct val="150000"/>
              </a:lnSpc>
            </a:pPr>
            <a:r>
              <a:rPr kumimoji="1" lang="ja-JP" altLang="en-US">
                <a:effectLst>
                  <a:glow rad="139700">
                    <a:schemeClr val="bg1">
                      <a:lumMod val="65000"/>
                      <a:alpha val="34000"/>
                    </a:schemeClr>
                  </a:glow>
                </a:effectLst>
              </a:rPr>
              <a:t>を入れると</a:t>
            </a:r>
            <a:endParaRPr kumimoji="1" lang="en-US" altLang="ja-JP" dirty="0">
              <a:effectLst>
                <a:glow rad="139700">
                  <a:schemeClr val="bg1">
                    <a:lumMod val="65000"/>
                    <a:alpha val="34000"/>
                  </a:schemeClr>
                </a:glow>
              </a:effectLst>
            </a:endParaRPr>
          </a:p>
          <a:p>
            <a:pPr>
              <a:lnSpc>
                <a:spcPct val="150000"/>
              </a:lnSpc>
            </a:pPr>
            <a:r>
              <a:rPr kumimoji="1" lang="ja-JP" altLang="en-US">
                <a:effectLst>
                  <a:glow rad="139700">
                    <a:schemeClr val="bg1">
                      <a:lumMod val="65000"/>
                      <a:alpha val="34000"/>
                    </a:schemeClr>
                  </a:glow>
                </a:effectLst>
              </a:rPr>
              <a:t>それっぽい</a:t>
            </a:r>
          </a:p>
        </p:txBody>
      </p:sp>
      <p:sp>
        <p:nvSpPr>
          <p:cNvPr id="15" name="テキスト ボックス 14">
            <a:extLst>
              <a:ext uri="{FF2B5EF4-FFF2-40B4-BE49-F238E27FC236}">
                <a16:creationId xmlns:a16="http://schemas.microsoft.com/office/drawing/2014/main" id="{F897AE9D-6366-2344-817B-9576AD22506B}"/>
              </a:ext>
            </a:extLst>
          </p:cNvPr>
          <p:cNvSpPr txBox="1"/>
          <p:nvPr/>
        </p:nvSpPr>
        <p:spPr>
          <a:xfrm>
            <a:off x="1241273" y="4754425"/>
            <a:ext cx="2031325" cy="646331"/>
          </a:xfrm>
          <a:prstGeom prst="rect">
            <a:avLst/>
          </a:prstGeom>
          <a:noFill/>
        </p:spPr>
        <p:txBody>
          <a:bodyPr wrap="none" rtlCol="0">
            <a:spAutoFit/>
          </a:bodyPr>
          <a:lstStyle/>
          <a:p>
            <a:r>
              <a:rPr kumimoji="1" lang="ja-JP" altLang="en-US"/>
              <a:t>四角に文字</a:t>
            </a:r>
            <a:endParaRPr kumimoji="1" lang="en-US" altLang="ja-JP" dirty="0"/>
          </a:p>
          <a:p>
            <a:r>
              <a:rPr kumimoji="1" lang="ja-JP" altLang="en-US"/>
              <a:t>光彩で目立たせる</a:t>
            </a:r>
          </a:p>
        </p:txBody>
      </p:sp>
      <p:pic>
        <p:nvPicPr>
          <p:cNvPr id="17" name="図 16">
            <a:extLst>
              <a:ext uri="{FF2B5EF4-FFF2-40B4-BE49-F238E27FC236}">
                <a16:creationId xmlns:a16="http://schemas.microsoft.com/office/drawing/2014/main" id="{854B562D-7740-FE42-B5C3-1A3102423781}"/>
              </a:ext>
            </a:extLst>
          </p:cNvPr>
          <p:cNvPicPr>
            <a:picLocks noChangeAspect="1"/>
          </p:cNvPicPr>
          <p:nvPr/>
        </p:nvPicPr>
        <p:blipFill rotWithShape="1">
          <a:blip r:embed="rId3">
            <a:extLst>
              <a:ext uri="{28A0092B-C50C-407E-A947-70E740481C1C}">
                <a14:useLocalDpi xmlns:a14="http://schemas.microsoft.com/office/drawing/2010/main" val="0"/>
              </a:ext>
            </a:extLst>
          </a:blip>
          <a:srcRect l="20837" r="22707"/>
          <a:stretch/>
        </p:blipFill>
        <p:spPr>
          <a:xfrm>
            <a:off x="4952898" y="1623232"/>
            <a:ext cx="3656681" cy="4318000"/>
          </a:xfrm>
          <a:prstGeom prst="rect">
            <a:avLst/>
          </a:prstGeom>
        </p:spPr>
      </p:pic>
      <p:sp>
        <p:nvSpPr>
          <p:cNvPr id="18" name="テキスト ボックス 17">
            <a:extLst>
              <a:ext uri="{FF2B5EF4-FFF2-40B4-BE49-F238E27FC236}">
                <a16:creationId xmlns:a16="http://schemas.microsoft.com/office/drawing/2014/main" id="{D7EBC33E-5C2D-344F-880B-4DF4C42E0D03}"/>
              </a:ext>
            </a:extLst>
          </p:cNvPr>
          <p:cNvSpPr txBox="1"/>
          <p:nvPr/>
        </p:nvSpPr>
        <p:spPr>
          <a:xfrm rot="20702774">
            <a:off x="4234893" y="1841714"/>
            <a:ext cx="4602542" cy="954107"/>
          </a:xfrm>
          <a:prstGeom prst="rect">
            <a:avLst/>
          </a:prstGeom>
          <a:solidFill>
            <a:srgbClr val="DFDFDF">
              <a:alpha val="58824"/>
            </a:srgbClr>
          </a:solidFill>
        </p:spPr>
        <p:txBody>
          <a:bodyPr wrap="none" rtlCol="0">
            <a:spAutoFit/>
          </a:bodyPr>
          <a:lstStyle/>
          <a:p>
            <a:r>
              <a:rPr kumimoji="1" lang="ja-JP" altLang="en-US" sz="2800" spc="-150">
                <a:solidFill>
                  <a:srgbClr val="FFDA00"/>
                </a:solidFill>
                <a:latin typeface="Hiragino Maru Gothic Pro W4" panose="020F0400000000000000" pitchFamily="34" charset="-128"/>
                <a:ea typeface="Hiragino Maru Gothic Pro W4" panose="020F0400000000000000" pitchFamily="34" charset="-128"/>
              </a:rPr>
              <a:t>　　私が東京女子大学　　　</a:t>
            </a:r>
            <a:endParaRPr kumimoji="1" lang="en-US" altLang="ja-JP" sz="2800" spc="-150" dirty="0">
              <a:solidFill>
                <a:srgbClr val="FFDA00"/>
              </a:solidFill>
              <a:latin typeface="Hiragino Maru Gothic Pro W4" panose="020F0400000000000000" pitchFamily="34" charset="-128"/>
              <a:ea typeface="Hiragino Maru Gothic Pro W4" panose="020F0400000000000000" pitchFamily="34" charset="-128"/>
            </a:endParaRPr>
          </a:p>
          <a:p>
            <a:r>
              <a:rPr kumimoji="1" lang="ja-JP" altLang="en-US" sz="2800" spc="-150">
                <a:solidFill>
                  <a:srgbClr val="FFDA00"/>
                </a:solidFill>
                <a:latin typeface="Hiragino Maru Gothic Pro W4" panose="020F0400000000000000" pitchFamily="34" charset="-128"/>
                <a:ea typeface="Hiragino Maru Gothic Pro W4" panose="020F0400000000000000" pitchFamily="34" charset="-128"/>
              </a:rPr>
              <a:t>　　に入った訳　</a:t>
            </a:r>
          </a:p>
        </p:txBody>
      </p:sp>
      <p:sp>
        <p:nvSpPr>
          <p:cNvPr id="19" name="テキスト ボックス 18">
            <a:extLst>
              <a:ext uri="{FF2B5EF4-FFF2-40B4-BE49-F238E27FC236}">
                <a16:creationId xmlns:a16="http://schemas.microsoft.com/office/drawing/2014/main" id="{27E79BEB-127C-C748-ABD5-BD30BD4505F9}"/>
              </a:ext>
            </a:extLst>
          </p:cNvPr>
          <p:cNvSpPr txBox="1"/>
          <p:nvPr/>
        </p:nvSpPr>
        <p:spPr>
          <a:xfrm>
            <a:off x="6458072" y="5961921"/>
            <a:ext cx="646331" cy="369332"/>
          </a:xfrm>
          <a:prstGeom prst="rect">
            <a:avLst/>
          </a:prstGeom>
          <a:noFill/>
        </p:spPr>
        <p:txBody>
          <a:bodyPr wrap="none" rtlCol="0">
            <a:spAutoFit/>
          </a:bodyPr>
          <a:lstStyle/>
          <a:p>
            <a:r>
              <a:rPr kumimoji="1" lang="ja-JP" altLang="en-US"/>
              <a:t>斜体</a:t>
            </a:r>
          </a:p>
        </p:txBody>
      </p:sp>
    </p:spTree>
    <p:extLst>
      <p:ext uri="{BB962C8B-B14F-4D97-AF65-F5344CB8AC3E}">
        <p14:creationId xmlns:p14="http://schemas.microsoft.com/office/powerpoint/2010/main" val="22950041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B78606F4-023D-4894-B6C0-D8EE4B94C732}"/>
              </a:ext>
            </a:extLst>
          </p:cNvPr>
          <p:cNvSpPr>
            <a:spLocks noGrp="1"/>
          </p:cNvSpPr>
          <p:nvPr>
            <p:ph idx="1"/>
          </p:nvPr>
        </p:nvSpPr>
        <p:spPr/>
        <p:txBody>
          <a:bodyPr/>
          <a:lstStyle/>
          <a:p>
            <a:r>
              <a:rPr lang="ja-JP" altLang="en-US"/>
              <a:t>自分で一つ作ってみよう</a:t>
            </a:r>
            <a:endParaRPr lang="en-US" altLang="ja-JP" dirty="0"/>
          </a:p>
          <a:p>
            <a:endParaRPr lang="en-US" altLang="ja-JP" dirty="0"/>
          </a:p>
          <a:p>
            <a:r>
              <a:rPr lang="ja-JP" altLang="en-US"/>
              <a:t>テンプレ例</a:t>
            </a:r>
            <a:endParaRPr lang="en-US" altLang="ja-JP" dirty="0"/>
          </a:p>
          <a:p>
            <a:pPr lvl="1"/>
            <a:r>
              <a:rPr kumimoji="1" lang="ja-JP" altLang="en-US"/>
              <a:t>フォントのみ：シンプルですっとした印象</a:t>
            </a:r>
            <a:endParaRPr kumimoji="1" lang="en-US" altLang="ja-JP" dirty="0"/>
          </a:p>
          <a:p>
            <a:pPr lvl="1"/>
            <a:r>
              <a:rPr kumimoji="1" lang="ja-JP" altLang="en-US"/>
              <a:t>写真と文字：写真の印象を強く残す</a:t>
            </a:r>
            <a:endParaRPr kumimoji="1" lang="en-US" altLang="ja-JP" dirty="0"/>
          </a:p>
          <a:p>
            <a:pPr lvl="1"/>
            <a:r>
              <a:rPr lang="ja-JP" altLang="en-US"/>
              <a:t>四角で囲う：角張ってすんなりとした印象</a:t>
            </a:r>
            <a:endParaRPr lang="en-US" altLang="ja-JP" dirty="0"/>
          </a:p>
          <a:p>
            <a:pPr lvl="1"/>
            <a:r>
              <a:rPr kumimoji="1" lang="ja-JP" altLang="en-US"/>
              <a:t>線を入れる：アクセントに</a:t>
            </a:r>
            <a:endParaRPr kumimoji="1" lang="en-US" altLang="ja-JP" dirty="0"/>
          </a:p>
          <a:p>
            <a:pPr lvl="1"/>
            <a:endParaRPr kumimoji="1" lang="en-US" altLang="ja-JP" dirty="0"/>
          </a:p>
          <a:p>
            <a:endParaRPr lang="en-US" altLang="ja-JP" dirty="0"/>
          </a:p>
          <a:p>
            <a:endParaRPr kumimoji="1" lang="en-US" altLang="ja-JP" dirty="0"/>
          </a:p>
        </p:txBody>
      </p:sp>
      <p:sp>
        <p:nvSpPr>
          <p:cNvPr id="2" name="日付プレースホルダー 1">
            <a:extLst>
              <a:ext uri="{FF2B5EF4-FFF2-40B4-BE49-F238E27FC236}">
                <a16:creationId xmlns:a16="http://schemas.microsoft.com/office/drawing/2014/main" id="{10787C12-FE8A-4A17-8327-92907C78A45C}"/>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3" name="フッター プレースホルダー 2">
            <a:extLst>
              <a:ext uri="{FF2B5EF4-FFF2-40B4-BE49-F238E27FC236}">
                <a16:creationId xmlns:a16="http://schemas.microsoft.com/office/drawing/2014/main" id="{626BB94D-DBC2-4CCB-AEAB-8B06AB24587D}"/>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4" name="スライド番号プレースホルダー 3">
            <a:extLst>
              <a:ext uri="{FF2B5EF4-FFF2-40B4-BE49-F238E27FC236}">
                <a16:creationId xmlns:a16="http://schemas.microsoft.com/office/drawing/2014/main" id="{2043DAEC-DCD9-451D-9CFC-E1B4F3D444BA}"/>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28</a:t>
            </a:fld>
            <a:endParaRPr kumimoji="0" lang="en-US">
              <a:solidFill>
                <a:schemeClr val="tx1"/>
              </a:solidFill>
            </a:endParaRPr>
          </a:p>
        </p:txBody>
      </p:sp>
      <p:sp>
        <p:nvSpPr>
          <p:cNvPr id="5" name="タイトル 4">
            <a:extLst>
              <a:ext uri="{FF2B5EF4-FFF2-40B4-BE49-F238E27FC236}">
                <a16:creationId xmlns:a16="http://schemas.microsoft.com/office/drawing/2014/main" id="{9215F520-8524-410A-B92D-8EA2BCFA3356}"/>
              </a:ext>
            </a:extLst>
          </p:cNvPr>
          <p:cNvSpPr>
            <a:spLocks noGrp="1"/>
          </p:cNvSpPr>
          <p:nvPr>
            <p:ph type="title"/>
          </p:nvPr>
        </p:nvSpPr>
        <p:spPr/>
        <p:txBody>
          <a:bodyPr/>
          <a:lstStyle/>
          <a:p>
            <a:r>
              <a:rPr lang="ja-JP" altLang="en-US"/>
              <a:t>演習</a:t>
            </a:r>
            <a:r>
              <a:rPr lang="en-US" altLang="ja-JP" dirty="0"/>
              <a:t>3</a:t>
            </a:r>
            <a:r>
              <a:rPr lang="ja-JP" altLang="en-US"/>
              <a:t>：自由課題</a:t>
            </a:r>
            <a:endParaRPr kumimoji="1" lang="ja-JP" altLang="en-US" dirty="0"/>
          </a:p>
        </p:txBody>
      </p:sp>
    </p:spTree>
    <p:extLst>
      <p:ext uri="{BB962C8B-B14F-4D97-AF65-F5344CB8AC3E}">
        <p14:creationId xmlns:p14="http://schemas.microsoft.com/office/powerpoint/2010/main" val="3247798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01726C27-20A6-42DE-8E21-3E39EEE4BC18}"/>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173AE092-7884-415D-BB48-F873590DB73B}"/>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CECC7D89-EE23-4492-AAFB-4788C882898B}"/>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29</a:t>
            </a:fld>
            <a:endParaRPr kumimoji="0" lang="en-US">
              <a:solidFill>
                <a:schemeClr val="tx1"/>
              </a:solidFill>
            </a:endParaRPr>
          </a:p>
        </p:txBody>
      </p:sp>
      <p:sp>
        <p:nvSpPr>
          <p:cNvPr id="7" name="正方形/長方形 6">
            <a:extLst>
              <a:ext uri="{FF2B5EF4-FFF2-40B4-BE49-F238E27FC236}">
                <a16:creationId xmlns:a16="http://schemas.microsoft.com/office/drawing/2014/main" id="{4EB0A5CD-2572-4BCE-AFA4-6EE7FDC4FB1C}"/>
              </a:ext>
            </a:extLst>
          </p:cNvPr>
          <p:cNvSpPr/>
          <p:nvPr/>
        </p:nvSpPr>
        <p:spPr>
          <a:xfrm>
            <a:off x="597419" y="614204"/>
            <a:ext cx="3793118" cy="476283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AFC82BC6-AC53-41FB-B90D-4EFDA8F936BE}"/>
              </a:ext>
            </a:extLst>
          </p:cNvPr>
          <p:cNvSpPr txBox="1"/>
          <p:nvPr/>
        </p:nvSpPr>
        <p:spPr>
          <a:xfrm>
            <a:off x="2173972" y="5512025"/>
            <a:ext cx="530915" cy="369332"/>
          </a:xfrm>
          <a:prstGeom prst="rect">
            <a:avLst/>
          </a:prstGeom>
          <a:noFill/>
        </p:spPr>
        <p:txBody>
          <a:bodyPr wrap="none" rtlCol="0">
            <a:spAutoFit/>
          </a:bodyPr>
          <a:lstStyle/>
          <a:p>
            <a:r>
              <a:rPr kumimoji="1" lang="ja-JP" altLang="en-US" dirty="0"/>
              <a:t>例</a:t>
            </a:r>
            <a:r>
              <a:rPr kumimoji="1" lang="en-US" altLang="ja-JP" dirty="0"/>
              <a:t>1</a:t>
            </a:r>
            <a:endParaRPr kumimoji="1" lang="ja-JP" altLang="en-US" dirty="0"/>
          </a:p>
        </p:txBody>
      </p:sp>
      <p:sp>
        <p:nvSpPr>
          <p:cNvPr id="10" name="正方形/長方形 9">
            <a:extLst>
              <a:ext uri="{FF2B5EF4-FFF2-40B4-BE49-F238E27FC236}">
                <a16:creationId xmlns:a16="http://schemas.microsoft.com/office/drawing/2014/main" id="{8C0773E9-FFA2-4CCA-9CCD-166A69C83C82}"/>
              </a:ext>
            </a:extLst>
          </p:cNvPr>
          <p:cNvSpPr/>
          <p:nvPr/>
        </p:nvSpPr>
        <p:spPr>
          <a:xfrm>
            <a:off x="4979746" y="568100"/>
            <a:ext cx="3793118" cy="47628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826FB936-CA7F-44CF-9FD5-D32BA46AF8CA}"/>
              </a:ext>
            </a:extLst>
          </p:cNvPr>
          <p:cNvSpPr txBox="1"/>
          <p:nvPr/>
        </p:nvSpPr>
        <p:spPr>
          <a:xfrm>
            <a:off x="6556299" y="5512025"/>
            <a:ext cx="530915" cy="369332"/>
          </a:xfrm>
          <a:prstGeom prst="rect">
            <a:avLst/>
          </a:prstGeom>
          <a:noFill/>
        </p:spPr>
        <p:txBody>
          <a:bodyPr wrap="none" rtlCol="0">
            <a:spAutoFit/>
          </a:bodyPr>
          <a:lstStyle/>
          <a:p>
            <a:r>
              <a:rPr kumimoji="1" lang="ja-JP" altLang="en-US" dirty="0"/>
              <a:t>例</a:t>
            </a:r>
            <a:r>
              <a:rPr kumimoji="1" lang="en-US" altLang="ja-JP" dirty="0"/>
              <a:t>1</a:t>
            </a:r>
            <a:endParaRPr kumimoji="1" lang="ja-JP" altLang="en-US" dirty="0"/>
          </a:p>
        </p:txBody>
      </p:sp>
      <p:pic>
        <p:nvPicPr>
          <p:cNvPr id="6" name="図 5">
            <a:extLst>
              <a:ext uri="{FF2B5EF4-FFF2-40B4-BE49-F238E27FC236}">
                <a16:creationId xmlns:a16="http://schemas.microsoft.com/office/drawing/2014/main" id="{D236A6E5-84CA-1746-AB0C-0481E0055D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419" y="1788752"/>
            <a:ext cx="3793118" cy="2341066"/>
          </a:xfrm>
          <a:prstGeom prst="rect">
            <a:avLst/>
          </a:prstGeom>
        </p:spPr>
      </p:pic>
      <p:sp>
        <p:nvSpPr>
          <p:cNvPr id="8" name="テキスト ボックス 7">
            <a:extLst>
              <a:ext uri="{FF2B5EF4-FFF2-40B4-BE49-F238E27FC236}">
                <a16:creationId xmlns:a16="http://schemas.microsoft.com/office/drawing/2014/main" id="{F9050E6A-C959-40E6-B781-388D0A3D0BF8}"/>
              </a:ext>
            </a:extLst>
          </p:cNvPr>
          <p:cNvSpPr txBox="1"/>
          <p:nvPr/>
        </p:nvSpPr>
        <p:spPr>
          <a:xfrm>
            <a:off x="597419" y="3358301"/>
            <a:ext cx="3793118" cy="461665"/>
          </a:xfrm>
          <a:prstGeom prst="rect">
            <a:avLst/>
          </a:prstGeom>
          <a:solidFill>
            <a:srgbClr val="FFFFFF">
              <a:alpha val="34902"/>
            </a:srgbClr>
          </a:solidFill>
        </p:spPr>
        <p:txBody>
          <a:bodyPr wrap="square" rtlCol="0">
            <a:spAutoFit/>
          </a:bodyPr>
          <a:lstStyle/>
          <a:p>
            <a:pPr algn="ctr"/>
            <a:r>
              <a:rPr kumimoji="1" lang="ja-JP" altLang="en-US" sz="2400">
                <a:solidFill>
                  <a:schemeClr val="bg1"/>
                </a:solidFill>
                <a:latin typeface="Hiragino Sans GB W3" panose="020B0300000000000000" pitchFamily="34" charset="-128"/>
                <a:ea typeface="Hiragino Sans GB W3" panose="020B0300000000000000" pitchFamily="34" charset="-128"/>
              </a:rPr>
              <a:t>不夜城</a:t>
            </a:r>
            <a:endParaRPr kumimoji="1" lang="en-US" altLang="ja-JP" sz="2400" dirty="0">
              <a:solidFill>
                <a:schemeClr val="bg1"/>
              </a:solidFill>
              <a:latin typeface="Hiragino Sans GB W3" panose="020B0300000000000000" pitchFamily="34" charset="-128"/>
              <a:ea typeface="Hiragino Sans GB W3" panose="020B0300000000000000" pitchFamily="34" charset="-128"/>
            </a:endParaRPr>
          </a:p>
        </p:txBody>
      </p:sp>
      <p:pic>
        <p:nvPicPr>
          <p:cNvPr id="14" name="図 13">
            <a:extLst>
              <a:ext uri="{FF2B5EF4-FFF2-40B4-BE49-F238E27FC236}">
                <a16:creationId xmlns:a16="http://schemas.microsoft.com/office/drawing/2014/main" id="{7D630C56-1F08-3042-8DD7-C5432C9F3F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4898" y="1695872"/>
            <a:ext cx="3447065" cy="2299839"/>
          </a:xfrm>
          <a:prstGeom prst="rect">
            <a:avLst/>
          </a:prstGeom>
        </p:spPr>
      </p:pic>
      <p:sp>
        <p:nvSpPr>
          <p:cNvPr id="11" name="テキスト ボックス 10">
            <a:extLst>
              <a:ext uri="{FF2B5EF4-FFF2-40B4-BE49-F238E27FC236}">
                <a16:creationId xmlns:a16="http://schemas.microsoft.com/office/drawing/2014/main" id="{76E3C0E5-37A6-430F-B5CA-C3369CED19E7}"/>
              </a:ext>
            </a:extLst>
          </p:cNvPr>
          <p:cNvSpPr txBox="1"/>
          <p:nvPr/>
        </p:nvSpPr>
        <p:spPr>
          <a:xfrm>
            <a:off x="5282909" y="2122516"/>
            <a:ext cx="3158330" cy="1384995"/>
          </a:xfrm>
          <a:prstGeom prst="rect">
            <a:avLst/>
          </a:prstGeom>
          <a:solidFill>
            <a:srgbClr val="929293">
              <a:alpha val="34902"/>
            </a:srgbClr>
          </a:solidFill>
          <a:ln>
            <a:solidFill>
              <a:schemeClr val="accent1"/>
            </a:solidFill>
          </a:ln>
        </p:spPr>
        <p:txBody>
          <a:bodyPr wrap="square" rtlCol="0" anchor="ctr">
            <a:spAutoFit/>
          </a:bodyPr>
          <a:lstStyle/>
          <a:p>
            <a:pPr algn="ctr"/>
            <a:r>
              <a:rPr kumimoji="1" lang="en-US" altLang="ja-JP" sz="2800" spc="-150" dirty="0">
                <a:solidFill>
                  <a:schemeClr val="bg1"/>
                </a:solidFill>
                <a:latin typeface="Edwardian Script ITC" panose="030303020407070D0804" pitchFamily="66" charset="0"/>
                <a:ea typeface="Segoe UI Black" panose="020B0A02040204020203" pitchFamily="34" charset="0"/>
              </a:rPr>
              <a:t>Merry Christmas</a:t>
            </a:r>
          </a:p>
          <a:p>
            <a:pPr algn="ctr"/>
            <a:r>
              <a:rPr kumimoji="1" lang="en-US" altLang="ja-JP" sz="2400" spc="-150" dirty="0">
                <a:solidFill>
                  <a:schemeClr val="bg1"/>
                </a:solidFill>
                <a:latin typeface="Edwardian Script ITC" panose="030303020407070D0804" pitchFamily="66" charset="0"/>
                <a:ea typeface="Segoe UI Black" panose="020B0A02040204020203" pitchFamily="34" charset="0"/>
              </a:rPr>
              <a:t>and</a:t>
            </a:r>
          </a:p>
          <a:p>
            <a:pPr algn="ctr"/>
            <a:r>
              <a:rPr kumimoji="1" lang="en-US" altLang="ja-JP" sz="3200" spc="-150" dirty="0">
                <a:solidFill>
                  <a:schemeClr val="bg1"/>
                </a:solidFill>
                <a:latin typeface="Edwardian Script ITC" panose="030303020407070D0804" pitchFamily="66" charset="0"/>
                <a:ea typeface="Segoe UI Black" panose="020B0A02040204020203" pitchFamily="34" charset="0"/>
              </a:rPr>
              <a:t>Happy New Year</a:t>
            </a:r>
            <a:endParaRPr kumimoji="1" lang="en-US" altLang="ja-JP" sz="2800" dirty="0">
              <a:solidFill>
                <a:schemeClr val="bg1"/>
              </a:solidFill>
              <a:latin typeface="Edwardian Script ITC" panose="030303020407070D0804" pitchFamily="66" charset="0"/>
              <a:ea typeface="Segoe UI Black" panose="020B0A02040204020203" pitchFamily="34" charset="0"/>
            </a:endParaRPr>
          </a:p>
        </p:txBody>
      </p:sp>
    </p:spTree>
    <p:extLst>
      <p:ext uri="{BB962C8B-B14F-4D97-AF65-F5344CB8AC3E}">
        <p14:creationId xmlns:p14="http://schemas.microsoft.com/office/powerpoint/2010/main" val="3762274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7E0B4D-276A-4117-9DC3-31FF11017BC2}"/>
              </a:ext>
            </a:extLst>
          </p:cNvPr>
          <p:cNvSpPr>
            <a:spLocks noGrp="1"/>
          </p:cNvSpPr>
          <p:nvPr>
            <p:ph idx="1"/>
          </p:nvPr>
        </p:nvSpPr>
        <p:spPr>
          <a:xfrm>
            <a:off x="1371377" y="1798667"/>
            <a:ext cx="6401244" cy="4327495"/>
          </a:xfrm>
        </p:spPr>
        <p:txBody>
          <a:bodyPr numCol="2">
            <a:normAutofit fontScale="92500" lnSpcReduction="10000"/>
          </a:bodyPr>
          <a:lstStyle/>
          <a:p>
            <a:pPr marL="457200" indent="-457200">
              <a:lnSpc>
                <a:spcPct val="150000"/>
              </a:lnSpc>
              <a:buFont typeface="+mj-lt"/>
              <a:buAutoNum type="arabicPeriod"/>
            </a:pPr>
            <a:r>
              <a:rPr lang="ja-JP" altLang="en-US" dirty="0"/>
              <a:t>授業概要</a:t>
            </a:r>
            <a:endParaRPr lang="en-US" altLang="ja-JP" dirty="0"/>
          </a:p>
          <a:p>
            <a:pPr marL="457200" indent="-457200">
              <a:lnSpc>
                <a:spcPct val="150000"/>
              </a:lnSpc>
              <a:buFont typeface="+mj-lt"/>
              <a:buAutoNum type="arabicPeriod"/>
            </a:pPr>
            <a:r>
              <a:rPr lang="ja-JP" altLang="en-US" dirty="0"/>
              <a:t>チームアップ</a:t>
            </a:r>
            <a:endParaRPr lang="en-US" altLang="ja-JP" dirty="0"/>
          </a:p>
          <a:p>
            <a:pPr marL="457200" indent="-457200">
              <a:lnSpc>
                <a:spcPct val="150000"/>
              </a:lnSpc>
              <a:buFont typeface="+mj-lt"/>
              <a:buAutoNum type="arabicPeriod"/>
            </a:pPr>
            <a:r>
              <a:rPr kumimoji="1" lang="ja-JP" altLang="en-US" dirty="0"/>
              <a:t>アイデア・計画書</a:t>
            </a:r>
            <a:endParaRPr kumimoji="1" lang="en-US" altLang="ja-JP" dirty="0"/>
          </a:p>
          <a:p>
            <a:pPr marL="457200" indent="-457200">
              <a:lnSpc>
                <a:spcPct val="150000"/>
              </a:lnSpc>
              <a:buFont typeface="+mj-lt"/>
              <a:buAutoNum type="arabicPeriod"/>
            </a:pPr>
            <a:r>
              <a:rPr lang="ja-JP" altLang="en-US" dirty="0"/>
              <a:t>情報収集</a:t>
            </a:r>
            <a:endParaRPr lang="en-US" altLang="ja-JP" dirty="0"/>
          </a:p>
          <a:p>
            <a:pPr marL="457200" indent="-457200">
              <a:lnSpc>
                <a:spcPct val="150000"/>
              </a:lnSpc>
              <a:buFont typeface="+mj-lt"/>
              <a:buAutoNum type="arabicPeriod"/>
            </a:pPr>
            <a:r>
              <a:rPr lang="en-US" altLang="ja-JP" dirty="0">
                <a:solidFill>
                  <a:schemeClr val="accent6"/>
                </a:solidFill>
              </a:rPr>
              <a:t>Excel (</a:t>
            </a:r>
            <a:r>
              <a:rPr lang="ja-JP" altLang="en-US" dirty="0">
                <a:solidFill>
                  <a:schemeClr val="accent6"/>
                </a:solidFill>
              </a:rPr>
              <a:t>情報共有</a:t>
            </a:r>
            <a:r>
              <a:rPr lang="en-US" altLang="ja-JP" dirty="0">
                <a:solidFill>
                  <a:schemeClr val="accent6"/>
                </a:solidFill>
              </a:rPr>
              <a:t>)</a:t>
            </a:r>
          </a:p>
          <a:p>
            <a:pPr marL="457200" indent="-457200">
              <a:lnSpc>
                <a:spcPct val="150000"/>
              </a:lnSpc>
              <a:buFont typeface="+mj-lt"/>
              <a:buAutoNum type="arabicPeriod"/>
            </a:pPr>
            <a:r>
              <a:rPr kumimoji="1" lang="en-US" altLang="ja-JP" dirty="0">
                <a:solidFill>
                  <a:schemeClr val="accent6"/>
                </a:solidFill>
              </a:rPr>
              <a:t>Excel (</a:t>
            </a:r>
            <a:r>
              <a:rPr kumimoji="1" lang="ja-JP" altLang="en-US" dirty="0">
                <a:solidFill>
                  <a:schemeClr val="accent6"/>
                </a:solidFill>
              </a:rPr>
              <a:t>統計</a:t>
            </a:r>
            <a:r>
              <a:rPr kumimoji="1" lang="en-US" altLang="ja-JP" dirty="0">
                <a:solidFill>
                  <a:schemeClr val="accent6"/>
                </a:solidFill>
              </a:rPr>
              <a:t>)</a:t>
            </a:r>
          </a:p>
          <a:p>
            <a:pPr marL="457200" indent="-457200">
              <a:lnSpc>
                <a:spcPct val="150000"/>
              </a:lnSpc>
              <a:buFont typeface="+mj-lt"/>
              <a:buAutoNum type="arabicPeriod"/>
            </a:pPr>
            <a:r>
              <a:rPr lang="en-US" altLang="ja-JP" dirty="0">
                <a:solidFill>
                  <a:schemeClr val="accent6"/>
                </a:solidFill>
              </a:rPr>
              <a:t>Excel (</a:t>
            </a:r>
            <a:r>
              <a:rPr lang="ja-JP" altLang="en-US" dirty="0">
                <a:solidFill>
                  <a:schemeClr val="accent6"/>
                </a:solidFill>
              </a:rPr>
              <a:t>グラフ</a:t>
            </a:r>
            <a:r>
              <a:rPr lang="en-US" altLang="ja-JP" dirty="0">
                <a:solidFill>
                  <a:schemeClr val="accent6"/>
                </a:solidFill>
              </a:rPr>
              <a:t>)</a:t>
            </a:r>
          </a:p>
          <a:p>
            <a:pPr marL="457200" indent="-457200">
              <a:lnSpc>
                <a:spcPct val="150000"/>
              </a:lnSpc>
              <a:buFont typeface="+mj-lt"/>
              <a:buAutoNum type="arabicPeriod"/>
            </a:pPr>
            <a:r>
              <a:rPr kumimoji="1" lang="en-US" altLang="ja-JP" dirty="0">
                <a:solidFill>
                  <a:schemeClr val="accent6"/>
                </a:solidFill>
              </a:rPr>
              <a:t>Word (</a:t>
            </a:r>
            <a:r>
              <a:rPr kumimoji="1" lang="ja-JP" altLang="en-US" dirty="0">
                <a:solidFill>
                  <a:schemeClr val="accent6"/>
                </a:solidFill>
              </a:rPr>
              <a:t>文章作成</a:t>
            </a:r>
            <a:r>
              <a:rPr kumimoji="1" lang="en-US" altLang="ja-JP" dirty="0">
                <a:solidFill>
                  <a:schemeClr val="accent6"/>
                </a:solidFill>
              </a:rPr>
              <a:t>)</a:t>
            </a:r>
          </a:p>
          <a:p>
            <a:pPr marL="457200" indent="-457200">
              <a:lnSpc>
                <a:spcPct val="150000"/>
              </a:lnSpc>
              <a:buFont typeface="+mj-lt"/>
              <a:buAutoNum type="arabicPeriod"/>
            </a:pPr>
            <a:r>
              <a:rPr lang="en-US" altLang="ja-JP" dirty="0">
                <a:solidFill>
                  <a:schemeClr val="accent6"/>
                </a:solidFill>
              </a:rPr>
              <a:t>Word (</a:t>
            </a:r>
            <a:r>
              <a:rPr lang="ja-JP" altLang="en-US" dirty="0">
                <a:solidFill>
                  <a:schemeClr val="accent6"/>
                </a:solidFill>
              </a:rPr>
              <a:t>書類</a:t>
            </a:r>
            <a:r>
              <a:rPr lang="en-US" altLang="ja-JP" dirty="0">
                <a:solidFill>
                  <a:schemeClr val="accent6"/>
                </a:solidFill>
              </a:rPr>
              <a:t>)</a:t>
            </a:r>
          </a:p>
          <a:p>
            <a:pPr marL="457200" indent="-457200">
              <a:lnSpc>
                <a:spcPct val="150000"/>
              </a:lnSpc>
              <a:buFont typeface="+mj-lt"/>
              <a:buAutoNum type="arabicPeriod"/>
            </a:pPr>
            <a:r>
              <a:rPr lang="en-US" altLang="ja-JP" dirty="0">
                <a:solidFill>
                  <a:schemeClr val="accent6"/>
                </a:solidFill>
              </a:rPr>
              <a:t>P</a:t>
            </a:r>
            <a:r>
              <a:rPr kumimoji="1" lang="en-US" altLang="ja-JP" dirty="0">
                <a:solidFill>
                  <a:schemeClr val="accent6"/>
                </a:solidFill>
              </a:rPr>
              <a:t>PT (</a:t>
            </a:r>
            <a:r>
              <a:rPr kumimoji="1" lang="ja-JP" altLang="en-US" dirty="0">
                <a:solidFill>
                  <a:schemeClr val="accent6"/>
                </a:solidFill>
              </a:rPr>
              <a:t>デザイン</a:t>
            </a:r>
            <a:r>
              <a:rPr kumimoji="1" lang="en-US" altLang="ja-JP" dirty="0">
                <a:solidFill>
                  <a:schemeClr val="accent6"/>
                </a:solidFill>
              </a:rPr>
              <a:t>)</a:t>
            </a:r>
          </a:p>
          <a:p>
            <a:pPr marL="457200" indent="-457200">
              <a:lnSpc>
                <a:spcPct val="150000"/>
              </a:lnSpc>
              <a:buFont typeface="+mj-lt"/>
              <a:buAutoNum type="arabicPeriod"/>
            </a:pPr>
            <a:r>
              <a:rPr kumimoji="1" lang="en-US" altLang="ja-JP" dirty="0">
                <a:solidFill>
                  <a:schemeClr val="accent6"/>
                </a:solidFill>
              </a:rPr>
              <a:t>PPT (</a:t>
            </a:r>
            <a:r>
              <a:rPr kumimoji="1" lang="ja-JP" altLang="en-US" dirty="0">
                <a:solidFill>
                  <a:schemeClr val="accent6"/>
                </a:solidFill>
              </a:rPr>
              <a:t>学術発表資料</a:t>
            </a:r>
            <a:r>
              <a:rPr kumimoji="1" lang="en-US" altLang="ja-JP" dirty="0">
                <a:solidFill>
                  <a:schemeClr val="accent6"/>
                </a:solidFill>
              </a:rPr>
              <a:t>)</a:t>
            </a:r>
          </a:p>
          <a:p>
            <a:pPr marL="457200" indent="-457200">
              <a:lnSpc>
                <a:spcPct val="150000"/>
              </a:lnSpc>
              <a:buFont typeface="+mj-lt"/>
              <a:buAutoNum type="arabicPeriod"/>
            </a:pPr>
            <a:r>
              <a:rPr lang="en-US" altLang="ja-JP" dirty="0">
                <a:solidFill>
                  <a:schemeClr val="accent6"/>
                </a:solidFill>
              </a:rPr>
              <a:t>PPT (</a:t>
            </a:r>
            <a:r>
              <a:rPr lang="ja-JP" altLang="en-US" dirty="0">
                <a:solidFill>
                  <a:schemeClr val="accent6"/>
                </a:solidFill>
              </a:rPr>
              <a:t>発表</a:t>
            </a:r>
            <a:r>
              <a:rPr lang="en-US" altLang="ja-JP" dirty="0">
                <a:solidFill>
                  <a:schemeClr val="accent6"/>
                </a:solidFill>
              </a:rPr>
              <a:t>)</a:t>
            </a:r>
          </a:p>
          <a:p>
            <a:pPr marL="457200" indent="-457200">
              <a:lnSpc>
                <a:spcPct val="150000"/>
              </a:lnSpc>
              <a:buFont typeface="+mj-lt"/>
              <a:buAutoNum type="arabicPeriod"/>
            </a:pPr>
            <a:r>
              <a:rPr lang="ja-JP" altLang="en-US" dirty="0"/>
              <a:t>発表</a:t>
            </a:r>
            <a:r>
              <a:rPr lang="en-US" altLang="ja-JP" dirty="0"/>
              <a:t>(1/2)</a:t>
            </a:r>
            <a:endParaRPr kumimoji="1" lang="en-US" altLang="ja-JP" dirty="0"/>
          </a:p>
          <a:p>
            <a:pPr marL="457200" indent="-457200">
              <a:lnSpc>
                <a:spcPct val="150000"/>
              </a:lnSpc>
              <a:buFont typeface="+mj-lt"/>
              <a:buAutoNum type="arabicPeriod"/>
            </a:pPr>
            <a:r>
              <a:rPr lang="ja-JP" altLang="en-US" dirty="0"/>
              <a:t>発表</a:t>
            </a:r>
            <a:r>
              <a:rPr lang="en-US" altLang="ja-JP" dirty="0"/>
              <a:t>(2/2)</a:t>
            </a:r>
          </a:p>
          <a:p>
            <a:pPr marL="457200" indent="-457200">
              <a:lnSpc>
                <a:spcPct val="150000"/>
              </a:lnSpc>
              <a:buFont typeface="+mj-lt"/>
              <a:buAutoNum type="arabicPeriod"/>
            </a:pPr>
            <a:r>
              <a:rPr kumimoji="1" lang="ja-JP" altLang="en-US" dirty="0"/>
              <a:t>まとめ</a:t>
            </a:r>
          </a:p>
        </p:txBody>
      </p:sp>
      <p:sp>
        <p:nvSpPr>
          <p:cNvPr id="3" name="日付プレースホルダー 2">
            <a:extLst>
              <a:ext uri="{FF2B5EF4-FFF2-40B4-BE49-F238E27FC236}">
                <a16:creationId xmlns:a16="http://schemas.microsoft.com/office/drawing/2014/main" id="{3CDE3F30-B82F-4DE2-B591-497764204128}"/>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CB2F5DD9-B454-44C3-8EE8-2627BB0AB2BD}"/>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519F5330-738E-4282-A48E-943CA51E3EC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a:t>
            </a:fld>
            <a:endParaRPr kumimoji="0" lang="en-US">
              <a:solidFill>
                <a:schemeClr val="tx1"/>
              </a:solidFill>
            </a:endParaRPr>
          </a:p>
        </p:txBody>
      </p:sp>
      <p:sp>
        <p:nvSpPr>
          <p:cNvPr id="6" name="タイトル 5">
            <a:extLst>
              <a:ext uri="{FF2B5EF4-FFF2-40B4-BE49-F238E27FC236}">
                <a16:creationId xmlns:a16="http://schemas.microsoft.com/office/drawing/2014/main" id="{9F28A037-2C4F-4566-BF83-B8CEC55C38F7}"/>
              </a:ext>
            </a:extLst>
          </p:cNvPr>
          <p:cNvSpPr>
            <a:spLocks noGrp="1"/>
          </p:cNvSpPr>
          <p:nvPr>
            <p:ph type="title"/>
          </p:nvPr>
        </p:nvSpPr>
        <p:spPr/>
        <p:txBody>
          <a:bodyPr/>
          <a:lstStyle/>
          <a:p>
            <a:r>
              <a:rPr kumimoji="1" lang="ja-JP" altLang="en-US" dirty="0"/>
              <a:t>授業予定</a:t>
            </a:r>
          </a:p>
        </p:txBody>
      </p:sp>
      <p:sp>
        <p:nvSpPr>
          <p:cNvPr id="7" name="吹き出し: 角を丸めた四角形 6">
            <a:extLst>
              <a:ext uri="{FF2B5EF4-FFF2-40B4-BE49-F238E27FC236}">
                <a16:creationId xmlns:a16="http://schemas.microsoft.com/office/drawing/2014/main" id="{74A47546-0A8D-4C5C-A084-C76560EC8F6E}"/>
              </a:ext>
            </a:extLst>
          </p:cNvPr>
          <p:cNvSpPr/>
          <p:nvPr/>
        </p:nvSpPr>
        <p:spPr>
          <a:xfrm>
            <a:off x="52840" y="2025327"/>
            <a:ext cx="1271300" cy="531392"/>
          </a:xfrm>
          <a:prstGeom prst="wedgeRoundRectCallout">
            <a:avLst>
              <a:gd name="adj1" fmla="val 63465"/>
              <a:gd name="adj2" fmla="val 3599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10</a:t>
            </a:r>
            <a:r>
              <a:rPr kumimoji="1" lang="ja-JP" altLang="en-US" sz="1400" dirty="0"/>
              <a:t>月</a:t>
            </a:r>
            <a:r>
              <a:rPr kumimoji="1" lang="en-US" altLang="ja-JP" sz="1400" dirty="0"/>
              <a:t>4</a:t>
            </a:r>
            <a:r>
              <a:rPr kumimoji="1" lang="ja-JP" altLang="en-US" sz="1400" dirty="0"/>
              <a:t>日</a:t>
            </a:r>
            <a:endParaRPr kumimoji="1" lang="en-US" altLang="ja-JP" sz="1400" dirty="0"/>
          </a:p>
          <a:p>
            <a:pPr algn="ctr"/>
            <a:r>
              <a:rPr kumimoji="1" lang="ja-JP" altLang="en-US" sz="1600" dirty="0"/>
              <a:t>チーム発足</a:t>
            </a:r>
          </a:p>
        </p:txBody>
      </p:sp>
      <p:sp>
        <p:nvSpPr>
          <p:cNvPr id="8" name="吹き出し: 角を丸めた四角形 7">
            <a:extLst>
              <a:ext uri="{FF2B5EF4-FFF2-40B4-BE49-F238E27FC236}">
                <a16:creationId xmlns:a16="http://schemas.microsoft.com/office/drawing/2014/main" id="{EC31074F-97F3-4919-A801-E37D56F9AF08}"/>
              </a:ext>
            </a:extLst>
          </p:cNvPr>
          <p:cNvSpPr/>
          <p:nvPr/>
        </p:nvSpPr>
        <p:spPr>
          <a:xfrm>
            <a:off x="43249" y="3230487"/>
            <a:ext cx="1349510" cy="526131"/>
          </a:xfrm>
          <a:prstGeom prst="wedgeRoundRectCallout">
            <a:avLst>
              <a:gd name="adj1" fmla="val 60358"/>
              <a:gd name="adj2" fmla="val -3273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10</a:t>
            </a:r>
            <a:r>
              <a:rPr kumimoji="1" lang="ja-JP" altLang="en-US" sz="1400" dirty="0"/>
              <a:t>月</a:t>
            </a:r>
            <a:r>
              <a:rPr kumimoji="1" lang="en-US" altLang="ja-JP" sz="1400" dirty="0"/>
              <a:t>11</a:t>
            </a:r>
            <a:r>
              <a:rPr kumimoji="1" lang="ja-JP" altLang="en-US" sz="1400" dirty="0"/>
              <a:t>日</a:t>
            </a:r>
            <a:endParaRPr kumimoji="1" lang="en-US" altLang="ja-JP" sz="1400" dirty="0"/>
          </a:p>
          <a:p>
            <a:pPr algn="ctr"/>
            <a:r>
              <a:rPr kumimoji="1" lang="ja-JP" altLang="en-US" sz="1600" dirty="0"/>
              <a:t>計画書作成</a:t>
            </a:r>
          </a:p>
        </p:txBody>
      </p:sp>
      <p:sp>
        <p:nvSpPr>
          <p:cNvPr id="9" name="吹き出し: 角を丸めた四角形 8">
            <a:extLst>
              <a:ext uri="{FF2B5EF4-FFF2-40B4-BE49-F238E27FC236}">
                <a16:creationId xmlns:a16="http://schemas.microsoft.com/office/drawing/2014/main" id="{4DF04C41-CF27-4945-A79D-4AC66C580D75}"/>
              </a:ext>
            </a:extLst>
          </p:cNvPr>
          <p:cNvSpPr/>
          <p:nvPr/>
        </p:nvSpPr>
        <p:spPr>
          <a:xfrm>
            <a:off x="6562058" y="3952149"/>
            <a:ext cx="1484461" cy="526131"/>
          </a:xfrm>
          <a:prstGeom prst="wedgeRoundRectCallout">
            <a:avLst>
              <a:gd name="adj1" fmla="val -65106"/>
              <a:gd name="adj2" fmla="val 308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12</a:t>
            </a:r>
            <a:r>
              <a:rPr kumimoji="1" lang="ja-JP" altLang="en-US" sz="1400" dirty="0"/>
              <a:t>月</a:t>
            </a:r>
            <a:r>
              <a:rPr kumimoji="1" lang="en-US" altLang="ja-JP" sz="1400" dirty="0"/>
              <a:t>20</a:t>
            </a:r>
            <a:r>
              <a:rPr kumimoji="1" lang="ja-JP" altLang="en-US" sz="1400" dirty="0"/>
              <a:t>日</a:t>
            </a:r>
            <a:endParaRPr kumimoji="1" lang="en-US" altLang="ja-JP" sz="1400" dirty="0"/>
          </a:p>
          <a:p>
            <a:pPr algn="ctr"/>
            <a:r>
              <a:rPr kumimoji="1" lang="ja-JP" altLang="en-US" sz="1600" dirty="0"/>
              <a:t>第</a:t>
            </a:r>
            <a:r>
              <a:rPr kumimoji="1" lang="en-US" altLang="ja-JP" sz="1600" dirty="0"/>
              <a:t>1</a:t>
            </a:r>
            <a:r>
              <a:rPr kumimoji="1" lang="ja-JP" altLang="en-US" sz="1600" dirty="0"/>
              <a:t>陣発表</a:t>
            </a:r>
            <a:endParaRPr kumimoji="1" lang="en-US" altLang="ja-JP" sz="1600" dirty="0"/>
          </a:p>
        </p:txBody>
      </p:sp>
      <p:sp>
        <p:nvSpPr>
          <p:cNvPr id="10" name="吹き出し: 角を丸めた四角形 9">
            <a:extLst>
              <a:ext uri="{FF2B5EF4-FFF2-40B4-BE49-F238E27FC236}">
                <a16:creationId xmlns:a16="http://schemas.microsoft.com/office/drawing/2014/main" id="{966CB981-164D-473A-9A23-4B3040273D2E}"/>
              </a:ext>
            </a:extLst>
          </p:cNvPr>
          <p:cNvSpPr/>
          <p:nvPr/>
        </p:nvSpPr>
        <p:spPr>
          <a:xfrm>
            <a:off x="6562058" y="4683530"/>
            <a:ext cx="1484461" cy="526131"/>
          </a:xfrm>
          <a:prstGeom prst="wedgeRoundRectCallout">
            <a:avLst>
              <a:gd name="adj1" fmla="val -66460"/>
              <a:gd name="adj2" fmla="val -2478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a:t>
            </a:r>
            <a:r>
              <a:rPr kumimoji="1" lang="ja-JP" altLang="en-US" sz="1400" dirty="0"/>
              <a:t>月</a:t>
            </a:r>
            <a:r>
              <a:rPr kumimoji="1" lang="en-US" altLang="ja-JP" sz="1400" dirty="0"/>
              <a:t>10</a:t>
            </a:r>
            <a:r>
              <a:rPr kumimoji="1" lang="ja-JP" altLang="en-US" sz="1400" dirty="0"/>
              <a:t>日</a:t>
            </a:r>
            <a:endParaRPr kumimoji="1" lang="en-US" altLang="ja-JP" sz="1400" dirty="0"/>
          </a:p>
          <a:p>
            <a:pPr algn="ctr"/>
            <a:r>
              <a:rPr kumimoji="1" lang="ja-JP" altLang="en-US" sz="1600" dirty="0"/>
              <a:t>第</a:t>
            </a:r>
            <a:r>
              <a:rPr kumimoji="1" lang="en-US" altLang="ja-JP" sz="1600" dirty="0"/>
              <a:t>2</a:t>
            </a:r>
            <a:r>
              <a:rPr kumimoji="1" lang="ja-JP" altLang="en-US" sz="1600" dirty="0"/>
              <a:t>陣発表</a:t>
            </a:r>
            <a:endParaRPr kumimoji="1" lang="en-US" altLang="ja-JP" sz="1600" dirty="0"/>
          </a:p>
        </p:txBody>
      </p:sp>
      <p:sp>
        <p:nvSpPr>
          <p:cNvPr id="11" name="吹き出し: 角を丸めた四角形 10">
            <a:extLst>
              <a:ext uri="{FF2B5EF4-FFF2-40B4-BE49-F238E27FC236}">
                <a16:creationId xmlns:a16="http://schemas.microsoft.com/office/drawing/2014/main" id="{310606D0-2CED-4AE8-85B2-ADF683CAB226}"/>
              </a:ext>
            </a:extLst>
          </p:cNvPr>
          <p:cNvSpPr/>
          <p:nvPr/>
        </p:nvSpPr>
        <p:spPr>
          <a:xfrm>
            <a:off x="6198723" y="5564436"/>
            <a:ext cx="1484461" cy="526131"/>
          </a:xfrm>
          <a:prstGeom prst="wedgeRoundRectCallout">
            <a:avLst>
              <a:gd name="adj1" fmla="val -69845"/>
              <a:gd name="adj2" fmla="val -585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a:t>
            </a:r>
            <a:r>
              <a:rPr kumimoji="1" lang="ja-JP" altLang="en-US" sz="1400" dirty="0"/>
              <a:t>月</a:t>
            </a:r>
            <a:r>
              <a:rPr kumimoji="1" lang="en-US" altLang="ja-JP" sz="1400" dirty="0"/>
              <a:t>17</a:t>
            </a:r>
            <a:r>
              <a:rPr kumimoji="1" lang="ja-JP" altLang="en-US" sz="1400" dirty="0"/>
              <a:t>日</a:t>
            </a:r>
            <a:endParaRPr kumimoji="1" lang="en-US" altLang="ja-JP" sz="1600" dirty="0"/>
          </a:p>
          <a:p>
            <a:pPr algn="ctr"/>
            <a:r>
              <a:rPr kumimoji="1" lang="ja-JP" altLang="en-US" sz="1600" dirty="0"/>
              <a:t>反省会</a:t>
            </a:r>
            <a:endParaRPr kumimoji="1" lang="en-US" altLang="ja-JP" sz="1600" dirty="0"/>
          </a:p>
        </p:txBody>
      </p:sp>
      <p:sp>
        <p:nvSpPr>
          <p:cNvPr id="12" name="吹き出し: 角を丸めた四角形 11">
            <a:extLst>
              <a:ext uri="{FF2B5EF4-FFF2-40B4-BE49-F238E27FC236}">
                <a16:creationId xmlns:a16="http://schemas.microsoft.com/office/drawing/2014/main" id="{E058A1DD-5CE4-4F3C-A080-186705AFFC89}"/>
              </a:ext>
            </a:extLst>
          </p:cNvPr>
          <p:cNvSpPr/>
          <p:nvPr/>
        </p:nvSpPr>
        <p:spPr>
          <a:xfrm>
            <a:off x="7167340" y="1601473"/>
            <a:ext cx="1484461" cy="526131"/>
          </a:xfrm>
          <a:prstGeom prst="wedgeRoundRectCallout">
            <a:avLst>
              <a:gd name="adj1" fmla="val -65106"/>
              <a:gd name="adj2" fmla="val 308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11</a:t>
            </a:r>
            <a:r>
              <a:rPr kumimoji="1" lang="ja-JP" altLang="en-US" sz="1400" dirty="0"/>
              <a:t>月</a:t>
            </a:r>
            <a:r>
              <a:rPr kumimoji="1" lang="en-US" altLang="ja-JP" sz="1400" dirty="0"/>
              <a:t>22</a:t>
            </a:r>
            <a:r>
              <a:rPr kumimoji="1" lang="ja-JP" altLang="en-US" sz="1400" dirty="0"/>
              <a:t>日</a:t>
            </a:r>
            <a:endParaRPr kumimoji="1" lang="en-US" altLang="ja-JP" sz="1400" dirty="0"/>
          </a:p>
          <a:p>
            <a:pPr algn="ctr"/>
            <a:r>
              <a:rPr kumimoji="1" lang="ja-JP" altLang="en-US" sz="1600" dirty="0"/>
              <a:t>中間報告書</a:t>
            </a:r>
            <a:endParaRPr kumimoji="1" lang="en-US" altLang="ja-JP" sz="1600" dirty="0"/>
          </a:p>
        </p:txBody>
      </p:sp>
    </p:spTree>
    <p:extLst>
      <p:ext uri="{BB962C8B-B14F-4D97-AF65-F5344CB8AC3E}">
        <p14:creationId xmlns:p14="http://schemas.microsoft.com/office/powerpoint/2010/main" val="1977054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4A80DE35-1A90-483C-8942-E916EBCBD55A}"/>
              </a:ext>
            </a:extLst>
          </p:cNvPr>
          <p:cNvSpPr>
            <a:spLocks noGrp="1"/>
          </p:cNvSpPr>
          <p:nvPr>
            <p:ph idx="1"/>
          </p:nvPr>
        </p:nvSpPr>
        <p:spPr/>
        <p:txBody>
          <a:bodyPr/>
          <a:lstStyle/>
          <a:p>
            <a:r>
              <a:rPr kumimoji="1" lang="ja-JP" altLang="en-US" dirty="0"/>
              <a:t>手順</a:t>
            </a:r>
            <a:endParaRPr kumimoji="1" lang="en-US" altLang="ja-JP" dirty="0"/>
          </a:p>
          <a:p>
            <a:pPr lvl="1"/>
            <a:r>
              <a:rPr kumimoji="1" lang="ja-JP" altLang="en-US" dirty="0"/>
              <a:t>予めフォントファイルをダウンロード</a:t>
            </a:r>
            <a:endParaRPr kumimoji="1" lang="en-US" altLang="ja-JP" dirty="0"/>
          </a:p>
          <a:p>
            <a:pPr lvl="1"/>
            <a:r>
              <a:rPr lang="ja-JP" altLang="en-US" dirty="0"/>
              <a:t>コントロールパネル→</a:t>
            </a:r>
            <a:r>
              <a:rPr kumimoji="1" lang="ja-JP" altLang="en-US" dirty="0"/>
              <a:t>デスクトップのカスタマイズ</a:t>
            </a:r>
            <a:endParaRPr kumimoji="1" lang="en-US" altLang="ja-JP" dirty="0"/>
          </a:p>
          <a:p>
            <a:pPr lvl="1"/>
            <a:r>
              <a:rPr lang="ja-JP" altLang="en-US" dirty="0"/>
              <a:t>フォント</a:t>
            </a:r>
            <a:endParaRPr lang="en-US" altLang="ja-JP" dirty="0"/>
          </a:p>
          <a:p>
            <a:pPr lvl="1"/>
            <a:r>
              <a:rPr kumimoji="1" lang="ja-JP" altLang="en-US" dirty="0"/>
              <a:t>新しいフォントファイル</a:t>
            </a:r>
            <a:r>
              <a:rPr kumimoji="1" lang="en-US" altLang="ja-JP" dirty="0"/>
              <a:t>(.</a:t>
            </a:r>
            <a:r>
              <a:rPr kumimoji="1" lang="en-US" altLang="ja-JP" dirty="0" err="1"/>
              <a:t>ttf</a:t>
            </a:r>
            <a:r>
              <a:rPr kumimoji="1" lang="en-US" altLang="ja-JP" dirty="0"/>
              <a:t>)</a:t>
            </a:r>
            <a:r>
              <a:rPr kumimoji="1" lang="ja-JP" altLang="en-US" dirty="0"/>
              <a:t>をドラッグ</a:t>
            </a:r>
            <a:r>
              <a:rPr kumimoji="1" lang="en-US" altLang="ja-JP" dirty="0"/>
              <a:t>&amp;</a:t>
            </a:r>
            <a:r>
              <a:rPr kumimoji="1" lang="ja-JP" altLang="en-US" dirty="0"/>
              <a:t>ドロップ</a:t>
            </a:r>
          </a:p>
        </p:txBody>
      </p:sp>
      <p:sp>
        <p:nvSpPr>
          <p:cNvPr id="2" name="日付プレースホルダー 1">
            <a:extLst>
              <a:ext uri="{FF2B5EF4-FFF2-40B4-BE49-F238E27FC236}">
                <a16:creationId xmlns:a16="http://schemas.microsoft.com/office/drawing/2014/main" id="{3A237887-565F-4EF1-A082-317C35FD0FB0}"/>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3" name="フッター プレースホルダー 2">
            <a:extLst>
              <a:ext uri="{FF2B5EF4-FFF2-40B4-BE49-F238E27FC236}">
                <a16:creationId xmlns:a16="http://schemas.microsoft.com/office/drawing/2014/main" id="{76F18452-698D-447E-83B7-674541D8928E}"/>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4" name="スライド番号プレースホルダー 3">
            <a:extLst>
              <a:ext uri="{FF2B5EF4-FFF2-40B4-BE49-F238E27FC236}">
                <a16:creationId xmlns:a16="http://schemas.microsoft.com/office/drawing/2014/main" id="{6134BAD4-B155-4AB9-A6B3-E5BBD9F398A2}"/>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30</a:t>
            </a:fld>
            <a:endParaRPr kumimoji="0" lang="en-US">
              <a:solidFill>
                <a:schemeClr val="tx1"/>
              </a:solidFill>
            </a:endParaRPr>
          </a:p>
        </p:txBody>
      </p:sp>
      <p:sp>
        <p:nvSpPr>
          <p:cNvPr id="5" name="タイトル 4">
            <a:extLst>
              <a:ext uri="{FF2B5EF4-FFF2-40B4-BE49-F238E27FC236}">
                <a16:creationId xmlns:a16="http://schemas.microsoft.com/office/drawing/2014/main" id="{085A7C46-5F56-4B12-BA67-EAB26A0352E8}"/>
              </a:ext>
            </a:extLst>
          </p:cNvPr>
          <p:cNvSpPr>
            <a:spLocks noGrp="1"/>
          </p:cNvSpPr>
          <p:nvPr>
            <p:ph type="title"/>
          </p:nvPr>
        </p:nvSpPr>
        <p:spPr/>
        <p:txBody>
          <a:bodyPr/>
          <a:lstStyle/>
          <a:p>
            <a:r>
              <a:rPr kumimoji="1" lang="ja-JP" altLang="en-US" dirty="0"/>
              <a:t>おまけ：</a:t>
            </a:r>
            <a:r>
              <a:rPr kumimoji="1" lang="en-US" altLang="ja-JP" dirty="0"/>
              <a:t>Windows</a:t>
            </a:r>
            <a:r>
              <a:rPr kumimoji="1" lang="ja-JP" altLang="en-US" dirty="0"/>
              <a:t>のフォント変更</a:t>
            </a:r>
          </a:p>
        </p:txBody>
      </p:sp>
    </p:spTree>
    <p:extLst>
      <p:ext uri="{BB962C8B-B14F-4D97-AF65-F5344CB8AC3E}">
        <p14:creationId xmlns:p14="http://schemas.microsoft.com/office/powerpoint/2010/main" val="17661602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96C6EBE-13FF-4313-A71B-B791B4E7FAEE}"/>
              </a:ext>
            </a:extLst>
          </p:cNvPr>
          <p:cNvSpPr>
            <a:spLocks noGrp="1"/>
          </p:cNvSpPr>
          <p:nvPr>
            <p:ph idx="1"/>
          </p:nvPr>
        </p:nvSpPr>
        <p:spPr/>
        <p:txBody>
          <a:bodyPr/>
          <a:lstStyle/>
          <a:p>
            <a:r>
              <a:rPr kumimoji="1" lang="ja-JP" altLang="en-US" dirty="0">
                <a:latin typeface="源ノ角ゴシック Code JP M" panose="020B0600000000000000" pitchFamily="34" charset="-128"/>
                <a:ea typeface="源ノ角ゴシック Code JP M" panose="020B0600000000000000" pitchFamily="34" charset="-128"/>
              </a:rPr>
              <a:t>源ノ角ゴシック（</a:t>
            </a:r>
            <a:r>
              <a:rPr kumimoji="1" lang="en-US" altLang="ja-JP" dirty="0" err="1">
                <a:latin typeface="源ノ角ゴシック Code JP M" panose="020B0600000000000000" pitchFamily="34" charset="-128"/>
                <a:ea typeface="源ノ角ゴシック Code JP M" panose="020B0600000000000000" pitchFamily="34" charset="-128"/>
              </a:rPr>
              <a:t>noto</a:t>
            </a:r>
            <a:r>
              <a:rPr kumimoji="1" lang="en-US" altLang="ja-JP" dirty="0">
                <a:latin typeface="源ノ角ゴシック Code JP M" panose="020B0600000000000000" pitchFamily="34" charset="-128"/>
                <a:ea typeface="源ノ角ゴシック Code JP M" panose="020B0600000000000000" pitchFamily="34" charset="-128"/>
              </a:rPr>
              <a:t> sans CJK</a:t>
            </a:r>
            <a:r>
              <a:rPr kumimoji="1" lang="ja-JP" altLang="en-US" dirty="0">
                <a:latin typeface="源ノ角ゴシック Code JP M" panose="020B0600000000000000" pitchFamily="34" charset="-128"/>
                <a:ea typeface="源ノ角ゴシック Code JP M" panose="020B0600000000000000" pitchFamily="34" charset="-128"/>
              </a:rPr>
              <a:t>）</a:t>
            </a:r>
            <a:endParaRPr lang="en-US" altLang="ja-JP" dirty="0">
              <a:latin typeface="源ノ角ゴシック Code JP M" panose="020B0600000000000000" pitchFamily="34" charset="-128"/>
              <a:ea typeface="源ノ角ゴシック Code JP M" panose="020B0600000000000000" pitchFamily="34" charset="-128"/>
            </a:endParaRPr>
          </a:p>
          <a:p>
            <a:pPr lvl="1"/>
            <a:r>
              <a:rPr kumimoji="1" lang="ja-JP" altLang="en-US" dirty="0">
                <a:latin typeface="源ノ角ゴシック Code JP M" panose="020B0600000000000000" pitchFamily="34" charset="-128"/>
                <a:ea typeface="源ノ角ゴシック Code JP M" panose="020B0600000000000000" pitchFamily="34" charset="-128"/>
              </a:rPr>
              <a:t>最近のフリーフォントでかなり読みやすい部類</a:t>
            </a:r>
            <a:endParaRPr kumimoji="1" lang="en-US" altLang="ja-JP" dirty="0"/>
          </a:p>
          <a:p>
            <a:pPr lvl="1"/>
            <a:endParaRPr kumimoji="1" lang="en-US" altLang="ja-JP" dirty="0"/>
          </a:p>
          <a:p>
            <a:r>
              <a:rPr lang="ja-JP" altLang="en-US" dirty="0">
                <a:latin typeface="Nu きなこもち 標準" panose="00000500000000000000" pitchFamily="50" charset="-128"/>
                <a:ea typeface="Nu きなこもち 標準" panose="00000500000000000000" pitchFamily="50" charset="-128"/>
              </a:rPr>
              <a:t>きなこもちフォント</a:t>
            </a:r>
            <a:endParaRPr lang="en-US" altLang="ja-JP" dirty="0">
              <a:latin typeface="Nu きなこもち 標準" panose="00000500000000000000" pitchFamily="50" charset="-128"/>
              <a:ea typeface="Nu きなこもち 標準" panose="00000500000000000000" pitchFamily="50" charset="-128"/>
            </a:endParaRPr>
          </a:p>
          <a:p>
            <a:pPr lvl="1"/>
            <a:r>
              <a:rPr lang="ja-JP" altLang="en-US" dirty="0">
                <a:latin typeface="Nu きなこもち 標準" panose="00000500000000000000" pitchFamily="50" charset="-128"/>
                <a:ea typeface="Nu きなこもち 標準" panose="00000500000000000000" pitchFamily="50" charset="-128"/>
              </a:rPr>
              <a:t>アナログゲーム風のフォント</a:t>
            </a:r>
            <a:endParaRPr lang="en-US" altLang="ja-JP" dirty="0"/>
          </a:p>
          <a:p>
            <a:endParaRPr kumimoji="1" lang="en-US" altLang="ja-JP" dirty="0"/>
          </a:p>
          <a:p>
            <a:r>
              <a:rPr lang="ja-JP" altLang="en-US" dirty="0">
                <a:latin typeface="園児フォント" panose="02000609000000000000" pitchFamily="1" charset="-128"/>
                <a:ea typeface="園児フォント" panose="02000609000000000000" pitchFamily="1" charset="-128"/>
              </a:rPr>
              <a:t>えんじ</a:t>
            </a:r>
            <a:r>
              <a:rPr kumimoji="1" lang="ja-JP" altLang="en-US" dirty="0">
                <a:latin typeface="園児フォント" panose="02000609000000000000" pitchFamily="1" charset="-128"/>
                <a:ea typeface="園児フォント" panose="02000609000000000000" pitchFamily="1" charset="-128"/>
              </a:rPr>
              <a:t>フォント</a:t>
            </a:r>
            <a:endParaRPr kumimoji="1" lang="en-US" altLang="ja-JP" dirty="0">
              <a:latin typeface="園児フォント" panose="02000609000000000000" pitchFamily="1" charset="-128"/>
              <a:ea typeface="園児フォント" panose="02000609000000000000" pitchFamily="1" charset="-128"/>
            </a:endParaRPr>
          </a:p>
          <a:p>
            <a:pPr lvl="1"/>
            <a:r>
              <a:rPr lang="ja-JP" altLang="en-US" dirty="0">
                <a:latin typeface="園児フォント" panose="02000609000000000000" pitchFamily="1" charset="-128"/>
                <a:ea typeface="園児フォント" panose="02000609000000000000" pitchFamily="1" charset="-128"/>
              </a:rPr>
              <a:t>ようちえんじがかいたようなフォント</a:t>
            </a:r>
            <a:endParaRPr kumimoji="1" lang="ja-JP" altLang="en-US" dirty="0">
              <a:latin typeface="園児フォント" panose="02000609000000000000" pitchFamily="1" charset="-128"/>
              <a:ea typeface="園児フォント" panose="02000609000000000000" pitchFamily="1" charset="-128"/>
            </a:endParaRPr>
          </a:p>
        </p:txBody>
      </p:sp>
      <p:sp>
        <p:nvSpPr>
          <p:cNvPr id="3" name="日付プレースホルダー 2">
            <a:extLst>
              <a:ext uri="{FF2B5EF4-FFF2-40B4-BE49-F238E27FC236}">
                <a16:creationId xmlns:a16="http://schemas.microsoft.com/office/drawing/2014/main" id="{85639409-E010-4925-B8AA-DF0DA393EE57}"/>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EFC02572-C85F-467D-BF3A-127E10D49BC3}"/>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72B45026-241B-4E18-969E-9753350380C3}"/>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31</a:t>
            </a:fld>
            <a:endParaRPr kumimoji="0" lang="en-US">
              <a:solidFill>
                <a:schemeClr val="tx1"/>
              </a:solidFill>
            </a:endParaRPr>
          </a:p>
        </p:txBody>
      </p:sp>
      <p:sp>
        <p:nvSpPr>
          <p:cNvPr id="6" name="タイトル 5">
            <a:extLst>
              <a:ext uri="{FF2B5EF4-FFF2-40B4-BE49-F238E27FC236}">
                <a16:creationId xmlns:a16="http://schemas.microsoft.com/office/drawing/2014/main" id="{F4A11E9A-D13E-4F3E-973D-7E697E633F85}"/>
              </a:ext>
            </a:extLst>
          </p:cNvPr>
          <p:cNvSpPr>
            <a:spLocks noGrp="1"/>
          </p:cNvSpPr>
          <p:nvPr>
            <p:ph type="title"/>
          </p:nvPr>
        </p:nvSpPr>
        <p:spPr/>
        <p:txBody>
          <a:bodyPr/>
          <a:lstStyle/>
          <a:p>
            <a:r>
              <a:rPr kumimoji="1" lang="ja-JP" altLang="en-US" dirty="0"/>
              <a:t>おまけ：おすすめフォント</a:t>
            </a:r>
          </a:p>
        </p:txBody>
      </p:sp>
    </p:spTree>
    <p:extLst>
      <p:ext uri="{BB962C8B-B14F-4D97-AF65-F5344CB8AC3E}">
        <p14:creationId xmlns:p14="http://schemas.microsoft.com/office/powerpoint/2010/main" val="210952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818F88F-92FF-4C40-8708-818B3738F5C2}"/>
              </a:ext>
            </a:extLst>
          </p:cNvPr>
          <p:cNvSpPr>
            <a:spLocks noGrp="1"/>
          </p:cNvSpPr>
          <p:nvPr>
            <p:ph idx="1"/>
          </p:nvPr>
        </p:nvSpPr>
        <p:spPr>
          <a:xfrm>
            <a:off x="699247" y="3827206"/>
            <a:ext cx="7745505" cy="2298955"/>
          </a:xfrm>
        </p:spPr>
        <p:txBody>
          <a:bodyPr>
            <a:normAutofit/>
          </a:bodyPr>
          <a:lstStyle/>
          <a:p>
            <a:r>
              <a:rPr lang="ja-JP" altLang="en-US"/>
              <a:t>その職業で必要な技術を資格から逆算</a:t>
            </a:r>
            <a:endParaRPr lang="en-US" altLang="ja-JP" dirty="0"/>
          </a:p>
          <a:p>
            <a:r>
              <a:rPr kumimoji="1" lang="ja-JP" altLang="en-US"/>
              <a:t>色彩＋情報処理技術＋専門知識</a:t>
            </a:r>
            <a:endParaRPr kumimoji="1" lang="en-US" altLang="ja-JP" dirty="0"/>
          </a:p>
          <a:p>
            <a:r>
              <a:rPr lang="ja-JP" altLang="en-US"/>
              <a:t>色彩の大半は経験で補うことができる</a:t>
            </a:r>
            <a:endParaRPr kumimoji="1" lang="en-US" altLang="ja-JP" dirty="0"/>
          </a:p>
        </p:txBody>
      </p:sp>
      <p:sp>
        <p:nvSpPr>
          <p:cNvPr id="3" name="日付プレースホルダー 2">
            <a:extLst>
              <a:ext uri="{FF2B5EF4-FFF2-40B4-BE49-F238E27FC236}">
                <a16:creationId xmlns:a16="http://schemas.microsoft.com/office/drawing/2014/main" id="{7B48869D-3408-443D-8359-AB9407293F57}"/>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9FAFB222-8CB6-4D99-BA9D-708D8C0170EA}"/>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AF12594D-7111-46F2-829C-77113720D35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32</a:t>
            </a:fld>
            <a:endParaRPr kumimoji="0" lang="en-US">
              <a:solidFill>
                <a:schemeClr val="tx1"/>
              </a:solidFill>
            </a:endParaRPr>
          </a:p>
        </p:txBody>
      </p:sp>
      <p:sp>
        <p:nvSpPr>
          <p:cNvPr id="6" name="タイトル 5">
            <a:extLst>
              <a:ext uri="{FF2B5EF4-FFF2-40B4-BE49-F238E27FC236}">
                <a16:creationId xmlns:a16="http://schemas.microsoft.com/office/drawing/2014/main" id="{1FED5720-0F0F-4A74-BC84-2A956A335712}"/>
              </a:ext>
            </a:extLst>
          </p:cNvPr>
          <p:cNvSpPr>
            <a:spLocks noGrp="1"/>
          </p:cNvSpPr>
          <p:nvPr>
            <p:ph type="title"/>
          </p:nvPr>
        </p:nvSpPr>
        <p:spPr/>
        <p:txBody>
          <a:bodyPr/>
          <a:lstStyle/>
          <a:p>
            <a:r>
              <a:rPr kumimoji="1" lang="ja-JP" altLang="en-US" dirty="0"/>
              <a:t>本日の</a:t>
            </a:r>
            <a:r>
              <a:rPr lang="ja-JP" altLang="en-US" dirty="0"/>
              <a:t>まとめ</a:t>
            </a:r>
            <a:endParaRPr kumimoji="1" lang="ja-JP" altLang="en-US" dirty="0"/>
          </a:p>
        </p:txBody>
      </p:sp>
      <p:sp>
        <p:nvSpPr>
          <p:cNvPr id="7" name="正方形/長方形 6">
            <a:extLst>
              <a:ext uri="{FF2B5EF4-FFF2-40B4-BE49-F238E27FC236}">
                <a16:creationId xmlns:a16="http://schemas.microsoft.com/office/drawing/2014/main" id="{BE37122A-9031-42E2-B02B-C97D8131E828}"/>
              </a:ext>
            </a:extLst>
          </p:cNvPr>
          <p:cNvSpPr/>
          <p:nvPr/>
        </p:nvSpPr>
        <p:spPr>
          <a:xfrm>
            <a:off x="1340274" y="2361491"/>
            <a:ext cx="6414408" cy="831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t>テンプレでデザインは補える</a:t>
            </a:r>
            <a:endParaRPr kumimoji="1" lang="ja-JP" altLang="en-US" sz="2800" dirty="0"/>
          </a:p>
        </p:txBody>
      </p:sp>
    </p:spTree>
    <p:extLst>
      <p:ext uri="{BB962C8B-B14F-4D97-AF65-F5344CB8AC3E}">
        <p14:creationId xmlns:p14="http://schemas.microsoft.com/office/powerpoint/2010/main" val="1261645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E1BA89C-41D9-4FDE-B13C-A4E43F25DEC3}"/>
              </a:ext>
            </a:extLst>
          </p:cNvPr>
          <p:cNvSpPr>
            <a:spLocks noGrp="1"/>
          </p:cNvSpPr>
          <p:nvPr>
            <p:ph idx="1"/>
          </p:nvPr>
        </p:nvSpPr>
        <p:spPr/>
        <p:txBody>
          <a:bodyPr/>
          <a:lstStyle/>
          <a:p>
            <a:r>
              <a:rPr kumimoji="1" lang="ja-JP" altLang="en-US" dirty="0"/>
              <a:t>第</a:t>
            </a:r>
            <a:r>
              <a:rPr kumimoji="1" lang="en-US" altLang="ja-JP" dirty="0"/>
              <a:t>10</a:t>
            </a:r>
            <a:r>
              <a:rPr kumimoji="1" lang="ja-JP" altLang="en-US" dirty="0"/>
              <a:t>回</a:t>
            </a:r>
            <a:r>
              <a:rPr kumimoji="1" lang="ja-JP" altLang="en-US"/>
              <a:t>：</a:t>
            </a:r>
            <a:r>
              <a:rPr kumimoji="1" lang="en-US" altLang="ja-JP" dirty="0"/>
              <a:t>(2/3)</a:t>
            </a:r>
          </a:p>
          <a:p>
            <a:pPr lvl="1"/>
            <a:r>
              <a:rPr lang="ja-JP" altLang="en-US"/>
              <a:t>アカデミックプレゼンテーション</a:t>
            </a:r>
            <a:endParaRPr lang="en-US" altLang="ja-JP" dirty="0"/>
          </a:p>
          <a:p>
            <a:pPr lvl="1"/>
            <a:endParaRPr kumimoji="1" lang="en-US" altLang="ja-JP" dirty="0"/>
          </a:p>
        </p:txBody>
      </p:sp>
      <p:sp>
        <p:nvSpPr>
          <p:cNvPr id="3" name="日付プレースホルダー 2">
            <a:extLst>
              <a:ext uri="{FF2B5EF4-FFF2-40B4-BE49-F238E27FC236}">
                <a16:creationId xmlns:a16="http://schemas.microsoft.com/office/drawing/2014/main" id="{E8B32BE2-2FF4-47F1-A456-CB5C8768DD76}"/>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F1D06852-585D-4590-B39C-E02F55ADCDE5}"/>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69BD1A33-CC53-4D88-A38F-AFCDD330DB2D}"/>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33</a:t>
            </a:fld>
            <a:endParaRPr kumimoji="0" lang="en-US">
              <a:solidFill>
                <a:schemeClr val="tx1"/>
              </a:solidFill>
            </a:endParaRPr>
          </a:p>
        </p:txBody>
      </p:sp>
      <p:sp>
        <p:nvSpPr>
          <p:cNvPr id="6" name="タイトル 5">
            <a:extLst>
              <a:ext uri="{FF2B5EF4-FFF2-40B4-BE49-F238E27FC236}">
                <a16:creationId xmlns:a16="http://schemas.microsoft.com/office/drawing/2014/main" id="{D600BA5A-1384-4BF0-AD8B-C0564858554E}"/>
              </a:ext>
            </a:extLst>
          </p:cNvPr>
          <p:cNvSpPr>
            <a:spLocks noGrp="1"/>
          </p:cNvSpPr>
          <p:nvPr>
            <p:ph type="title"/>
          </p:nvPr>
        </p:nvSpPr>
        <p:spPr/>
        <p:txBody>
          <a:bodyPr/>
          <a:lstStyle/>
          <a:p>
            <a:r>
              <a:rPr lang="ja-JP" altLang="en-US" dirty="0"/>
              <a:t>次回予定</a:t>
            </a:r>
            <a:endParaRPr kumimoji="1" lang="ja-JP" altLang="en-US" dirty="0"/>
          </a:p>
        </p:txBody>
      </p:sp>
    </p:spTree>
    <p:extLst>
      <p:ext uri="{BB962C8B-B14F-4D97-AF65-F5344CB8AC3E}">
        <p14:creationId xmlns:p14="http://schemas.microsoft.com/office/powerpoint/2010/main" val="7564378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825F2E8-C2AB-4720-A9AE-B425C5BD654C}"/>
              </a:ext>
            </a:extLst>
          </p:cNvPr>
          <p:cNvSpPr>
            <a:spLocks noGrp="1"/>
          </p:cNvSpPr>
          <p:nvPr>
            <p:ph idx="1"/>
          </p:nvPr>
        </p:nvSpPr>
        <p:spPr/>
        <p:txBody>
          <a:bodyPr/>
          <a:lstStyle/>
          <a:p>
            <a:r>
              <a:rPr kumimoji="1" lang="ja-JP" altLang="en-US" dirty="0"/>
              <a:t>近況報告</a:t>
            </a:r>
            <a:endParaRPr kumimoji="1" lang="en-US" altLang="ja-JP" dirty="0"/>
          </a:p>
          <a:p>
            <a:pPr lvl="1"/>
            <a:r>
              <a:rPr kumimoji="1" lang="ja-JP" altLang="en-US" dirty="0"/>
              <a:t>チームに分かれて近況報告をする</a:t>
            </a:r>
            <a:endParaRPr kumimoji="1" lang="en-US" altLang="ja-JP" dirty="0"/>
          </a:p>
          <a:p>
            <a:endParaRPr kumimoji="1" lang="en-US" altLang="ja-JP" dirty="0"/>
          </a:p>
          <a:p>
            <a:r>
              <a:rPr kumimoji="1" lang="ja-JP" altLang="en-US" dirty="0"/>
              <a:t>チーム活動</a:t>
            </a:r>
            <a:endParaRPr kumimoji="1" lang="en-US" altLang="ja-JP" dirty="0"/>
          </a:p>
          <a:p>
            <a:pPr lvl="1"/>
            <a:r>
              <a:rPr lang="ja-JP" altLang="en-US" dirty="0"/>
              <a:t>各々でチーム活動をする</a:t>
            </a:r>
            <a:endParaRPr lang="en-US" altLang="ja-JP" dirty="0"/>
          </a:p>
          <a:p>
            <a:pPr lvl="1"/>
            <a:endParaRPr kumimoji="1" lang="en-US" altLang="ja-JP" dirty="0"/>
          </a:p>
          <a:p>
            <a:r>
              <a:rPr kumimoji="1" lang="ja-JP" altLang="en-US" dirty="0"/>
              <a:t>今日の課題提出</a:t>
            </a:r>
            <a:endParaRPr kumimoji="1" lang="en-US" altLang="ja-JP" dirty="0"/>
          </a:p>
          <a:p>
            <a:pPr lvl="1"/>
            <a:r>
              <a:rPr lang="en-US" altLang="ja-JP" dirty="0"/>
              <a:t>KPT</a:t>
            </a:r>
            <a:r>
              <a:rPr lang="ja-JP" altLang="en-US" dirty="0"/>
              <a:t>と課題提出</a:t>
            </a:r>
            <a:endParaRPr kumimoji="1" lang="ja-JP" altLang="en-US" dirty="0"/>
          </a:p>
        </p:txBody>
      </p:sp>
      <p:sp>
        <p:nvSpPr>
          <p:cNvPr id="3" name="日付プレースホルダー 2">
            <a:extLst>
              <a:ext uri="{FF2B5EF4-FFF2-40B4-BE49-F238E27FC236}">
                <a16:creationId xmlns:a16="http://schemas.microsoft.com/office/drawing/2014/main" id="{6E728267-429F-4525-8AC4-33A7D1B31A64}"/>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546B2D0C-C62B-46CD-9A69-634CD2762EC7}"/>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4E857FFC-D49B-4D3F-B0CE-356D0CFB1C4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34</a:t>
            </a:fld>
            <a:endParaRPr kumimoji="0" lang="en-US">
              <a:solidFill>
                <a:schemeClr val="tx1"/>
              </a:solidFill>
            </a:endParaRPr>
          </a:p>
        </p:txBody>
      </p:sp>
      <p:sp>
        <p:nvSpPr>
          <p:cNvPr id="6" name="タイトル 5">
            <a:extLst>
              <a:ext uri="{FF2B5EF4-FFF2-40B4-BE49-F238E27FC236}">
                <a16:creationId xmlns:a16="http://schemas.microsoft.com/office/drawing/2014/main" id="{B86A8606-14E5-49F7-B97A-7AF852F5BE3E}"/>
              </a:ext>
            </a:extLst>
          </p:cNvPr>
          <p:cNvSpPr>
            <a:spLocks noGrp="1"/>
          </p:cNvSpPr>
          <p:nvPr>
            <p:ph type="title"/>
          </p:nvPr>
        </p:nvSpPr>
        <p:spPr/>
        <p:txBody>
          <a:bodyPr/>
          <a:lstStyle/>
          <a:p>
            <a:r>
              <a:rPr kumimoji="1" lang="ja-JP" altLang="en-US" dirty="0"/>
              <a:t>残りの時間</a:t>
            </a:r>
          </a:p>
        </p:txBody>
      </p:sp>
    </p:spTree>
    <p:extLst>
      <p:ext uri="{BB962C8B-B14F-4D97-AF65-F5344CB8AC3E}">
        <p14:creationId xmlns:p14="http://schemas.microsoft.com/office/powerpoint/2010/main" val="1694020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31C8077-A47E-49D3-A325-B249AEE3CC2D}"/>
              </a:ext>
            </a:extLst>
          </p:cNvPr>
          <p:cNvSpPr>
            <a:spLocks noGrp="1"/>
          </p:cNvSpPr>
          <p:nvPr>
            <p:ph idx="1"/>
          </p:nvPr>
        </p:nvSpPr>
        <p:spPr/>
        <p:txBody>
          <a:bodyPr>
            <a:normAutofit lnSpcReduction="10000"/>
          </a:bodyPr>
          <a:lstStyle/>
          <a:p>
            <a:pPr marL="0" indent="0">
              <a:buNone/>
            </a:pPr>
            <a:r>
              <a:rPr kumimoji="1" lang="ja-JP" altLang="en-US" dirty="0"/>
              <a:t>チーム活動の振り返りを提出しよう</a:t>
            </a:r>
            <a:endParaRPr kumimoji="1" lang="en-US" altLang="ja-JP" dirty="0"/>
          </a:p>
          <a:p>
            <a:r>
              <a:rPr kumimoji="1" lang="ja-JP" altLang="en-US" dirty="0"/>
              <a:t>期限：</a:t>
            </a:r>
            <a:r>
              <a:rPr kumimoji="1" lang="en-US" altLang="ja-JP" dirty="0"/>
              <a:t>11</a:t>
            </a:r>
            <a:r>
              <a:rPr kumimoji="1" lang="ja-JP" altLang="en-US" dirty="0"/>
              <a:t>月</a:t>
            </a:r>
            <a:r>
              <a:rPr kumimoji="1" lang="en-US" altLang="ja-JP" dirty="0"/>
              <a:t>25</a:t>
            </a:r>
            <a:r>
              <a:rPr kumimoji="1" lang="ja-JP" altLang="en-US" dirty="0"/>
              <a:t>日</a:t>
            </a:r>
            <a:r>
              <a:rPr kumimoji="1" lang="en-US" altLang="ja-JP" dirty="0"/>
              <a:t>(</a:t>
            </a:r>
            <a:r>
              <a:rPr kumimoji="1" lang="ja-JP" altLang="en-US" dirty="0"/>
              <a:t>日</a:t>
            </a:r>
            <a:r>
              <a:rPr lang="en-US" altLang="ja-JP" dirty="0"/>
              <a:t>)</a:t>
            </a:r>
          </a:p>
          <a:p>
            <a:r>
              <a:rPr lang="ja-JP" altLang="en-US" dirty="0"/>
              <a:t>提出：授業用ページの提出フォームから</a:t>
            </a:r>
            <a:endParaRPr lang="en-US" altLang="ja-JP" dirty="0"/>
          </a:p>
          <a:p>
            <a:r>
              <a:rPr kumimoji="1" lang="ja-JP" altLang="en-US" dirty="0"/>
              <a:t>内容：</a:t>
            </a:r>
            <a:endParaRPr kumimoji="1" lang="en-US" altLang="ja-JP" dirty="0"/>
          </a:p>
          <a:p>
            <a:pPr lvl="1"/>
            <a:r>
              <a:rPr kumimoji="1" lang="ja-JP" altLang="en-US" dirty="0"/>
              <a:t>チーム</a:t>
            </a:r>
            <a:endParaRPr kumimoji="1" lang="en-US" altLang="ja-JP" dirty="0"/>
          </a:p>
          <a:p>
            <a:pPr lvl="2"/>
            <a:r>
              <a:rPr lang="ja-JP" altLang="en-US" dirty="0"/>
              <a:t>何を作るか</a:t>
            </a:r>
            <a:endParaRPr lang="en-US" altLang="ja-JP" dirty="0"/>
          </a:p>
          <a:p>
            <a:pPr lvl="2"/>
            <a:r>
              <a:rPr kumimoji="1" lang="ja-JP" altLang="en-US" dirty="0"/>
              <a:t>どこまで進んだか</a:t>
            </a:r>
            <a:endParaRPr kumimoji="1" lang="en-US" altLang="ja-JP" dirty="0"/>
          </a:p>
          <a:p>
            <a:pPr lvl="2"/>
            <a:r>
              <a:rPr lang="ja-JP" altLang="en-US" dirty="0"/>
              <a:t>今後どうするか</a:t>
            </a:r>
            <a:endParaRPr kumimoji="1" lang="en-US" altLang="ja-JP" dirty="0"/>
          </a:p>
          <a:p>
            <a:pPr lvl="1"/>
            <a:r>
              <a:rPr lang="ja-JP" altLang="en-US" dirty="0"/>
              <a:t>個人</a:t>
            </a:r>
            <a:endParaRPr lang="en-US" altLang="ja-JP" dirty="0"/>
          </a:p>
          <a:p>
            <a:pPr lvl="2"/>
            <a:r>
              <a:rPr kumimoji="1" lang="ja-JP" altLang="en-US" dirty="0"/>
              <a:t>自分が何をしたか</a:t>
            </a:r>
            <a:endParaRPr kumimoji="1" lang="en-US" altLang="ja-JP" dirty="0"/>
          </a:p>
          <a:p>
            <a:pPr lvl="2"/>
            <a:r>
              <a:rPr lang="ja-JP" altLang="en-US" dirty="0"/>
              <a:t>個人での反省点</a:t>
            </a:r>
            <a:endParaRPr kumimoji="1" lang="ja-JP" altLang="en-US" dirty="0"/>
          </a:p>
        </p:txBody>
      </p:sp>
      <p:sp>
        <p:nvSpPr>
          <p:cNvPr id="3" name="日付プレースホルダー 2">
            <a:extLst>
              <a:ext uri="{FF2B5EF4-FFF2-40B4-BE49-F238E27FC236}">
                <a16:creationId xmlns:a16="http://schemas.microsoft.com/office/drawing/2014/main" id="{40A7EEB0-5975-42B7-9BD0-96674851E5F6}"/>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3080F4E6-C4C8-4E64-85FB-5E80D51A0E29}"/>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3E1D9DD1-FDD4-48E1-BE79-90C006ED4062}"/>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4</a:t>
            </a:fld>
            <a:endParaRPr kumimoji="0" lang="en-US">
              <a:solidFill>
                <a:schemeClr val="tx1"/>
              </a:solidFill>
            </a:endParaRPr>
          </a:p>
        </p:txBody>
      </p:sp>
      <p:sp>
        <p:nvSpPr>
          <p:cNvPr id="6" name="タイトル 5">
            <a:extLst>
              <a:ext uri="{FF2B5EF4-FFF2-40B4-BE49-F238E27FC236}">
                <a16:creationId xmlns:a16="http://schemas.microsoft.com/office/drawing/2014/main" id="{18921B9A-E0C5-4F62-9174-9368647AEAF8}"/>
              </a:ext>
            </a:extLst>
          </p:cNvPr>
          <p:cNvSpPr>
            <a:spLocks noGrp="1"/>
          </p:cNvSpPr>
          <p:nvPr>
            <p:ph type="title"/>
          </p:nvPr>
        </p:nvSpPr>
        <p:spPr/>
        <p:txBody>
          <a:bodyPr/>
          <a:lstStyle/>
          <a:p>
            <a:r>
              <a:rPr kumimoji="1" lang="ja-JP" altLang="en-US" dirty="0"/>
              <a:t>中間報告書</a:t>
            </a:r>
          </a:p>
        </p:txBody>
      </p:sp>
    </p:spTree>
    <p:extLst>
      <p:ext uri="{BB962C8B-B14F-4D97-AF65-F5344CB8AC3E}">
        <p14:creationId xmlns:p14="http://schemas.microsoft.com/office/powerpoint/2010/main" val="2652855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818F88F-92FF-4C40-8708-818B3738F5C2}"/>
              </a:ext>
            </a:extLst>
          </p:cNvPr>
          <p:cNvSpPr>
            <a:spLocks noGrp="1"/>
          </p:cNvSpPr>
          <p:nvPr>
            <p:ph idx="1"/>
          </p:nvPr>
        </p:nvSpPr>
        <p:spPr>
          <a:xfrm>
            <a:off x="699247" y="3827206"/>
            <a:ext cx="7745505" cy="2298955"/>
          </a:xfrm>
        </p:spPr>
        <p:txBody>
          <a:bodyPr>
            <a:normAutofit/>
          </a:bodyPr>
          <a:lstStyle/>
          <a:p>
            <a:r>
              <a:rPr lang="ja-JP" altLang="en-US"/>
              <a:t>デザインが関わる仕事とは？</a:t>
            </a:r>
            <a:endParaRPr kumimoji="1" lang="en-US" altLang="ja-JP" dirty="0"/>
          </a:p>
          <a:p>
            <a:r>
              <a:rPr kumimoji="1" lang="ja-JP" altLang="en-US"/>
              <a:t>デザインに必要な技術を知る</a:t>
            </a:r>
            <a:endParaRPr kumimoji="1" lang="en-US" altLang="ja-JP" dirty="0"/>
          </a:p>
        </p:txBody>
      </p:sp>
      <p:sp>
        <p:nvSpPr>
          <p:cNvPr id="3" name="日付プレースホルダー 2">
            <a:extLst>
              <a:ext uri="{FF2B5EF4-FFF2-40B4-BE49-F238E27FC236}">
                <a16:creationId xmlns:a16="http://schemas.microsoft.com/office/drawing/2014/main" id="{7B48869D-3408-443D-8359-AB9407293F57}"/>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9FAFB222-8CB6-4D99-BA9D-708D8C0170EA}"/>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AF12594D-7111-46F2-829C-77113720D35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5</a:t>
            </a:fld>
            <a:endParaRPr kumimoji="0" lang="en-US">
              <a:solidFill>
                <a:schemeClr val="tx1"/>
              </a:solidFill>
            </a:endParaRPr>
          </a:p>
        </p:txBody>
      </p:sp>
      <p:sp>
        <p:nvSpPr>
          <p:cNvPr id="6" name="タイトル 5">
            <a:extLst>
              <a:ext uri="{FF2B5EF4-FFF2-40B4-BE49-F238E27FC236}">
                <a16:creationId xmlns:a16="http://schemas.microsoft.com/office/drawing/2014/main" id="{1FED5720-0F0F-4A74-BC84-2A956A335712}"/>
              </a:ext>
            </a:extLst>
          </p:cNvPr>
          <p:cNvSpPr>
            <a:spLocks noGrp="1"/>
          </p:cNvSpPr>
          <p:nvPr>
            <p:ph type="title"/>
          </p:nvPr>
        </p:nvSpPr>
        <p:spPr/>
        <p:txBody>
          <a:bodyPr/>
          <a:lstStyle/>
          <a:p>
            <a:r>
              <a:rPr kumimoji="1" lang="ja-JP" altLang="en-US"/>
              <a:t>今日の目標</a:t>
            </a:r>
            <a:endParaRPr kumimoji="1" lang="ja-JP" altLang="en-US" dirty="0"/>
          </a:p>
        </p:txBody>
      </p:sp>
      <p:sp>
        <p:nvSpPr>
          <p:cNvPr id="7" name="正方形/長方形 6">
            <a:extLst>
              <a:ext uri="{FF2B5EF4-FFF2-40B4-BE49-F238E27FC236}">
                <a16:creationId xmlns:a16="http://schemas.microsoft.com/office/drawing/2014/main" id="{BE37122A-9031-42E2-B02B-C97D8131E828}"/>
              </a:ext>
            </a:extLst>
          </p:cNvPr>
          <p:cNvSpPr/>
          <p:nvPr/>
        </p:nvSpPr>
        <p:spPr>
          <a:xfrm>
            <a:off x="1340274" y="2361491"/>
            <a:ext cx="6414408" cy="831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t>デザインを知ろう</a:t>
            </a:r>
            <a:endParaRPr kumimoji="1" lang="ja-JP" altLang="en-US" sz="2800" dirty="0"/>
          </a:p>
        </p:txBody>
      </p:sp>
    </p:spTree>
    <p:extLst>
      <p:ext uri="{BB962C8B-B14F-4D97-AF65-F5344CB8AC3E}">
        <p14:creationId xmlns:p14="http://schemas.microsoft.com/office/powerpoint/2010/main" val="3787078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82490D72-8AE5-466A-A06A-40300FD090AA}"/>
              </a:ext>
            </a:extLst>
          </p:cNvPr>
          <p:cNvSpPr>
            <a:spLocks noGrp="1"/>
          </p:cNvSpPr>
          <p:nvPr>
            <p:ph type="title"/>
          </p:nvPr>
        </p:nvSpPr>
        <p:spPr/>
        <p:txBody>
          <a:bodyPr/>
          <a:lstStyle/>
          <a:p>
            <a:r>
              <a:rPr lang="ja-JP" altLang="en-US" dirty="0"/>
              <a:t>デザインの仕事</a:t>
            </a:r>
            <a:endParaRPr kumimoji="1" lang="ja-JP" altLang="en-US" dirty="0"/>
          </a:p>
        </p:txBody>
      </p:sp>
      <p:sp>
        <p:nvSpPr>
          <p:cNvPr id="8" name="テキスト プレースホルダー 7">
            <a:extLst>
              <a:ext uri="{FF2B5EF4-FFF2-40B4-BE49-F238E27FC236}">
                <a16:creationId xmlns:a16="http://schemas.microsoft.com/office/drawing/2014/main" id="{57C078C9-07DF-40C4-AC8E-18CADB961B35}"/>
              </a:ext>
            </a:extLst>
          </p:cNvPr>
          <p:cNvSpPr>
            <a:spLocks noGrp="1"/>
          </p:cNvSpPr>
          <p:nvPr>
            <p:ph type="body" idx="1"/>
          </p:nvPr>
        </p:nvSpPr>
        <p:spPr/>
        <p:txBody>
          <a:bodyPr/>
          <a:lstStyle/>
          <a:p>
            <a:endParaRPr kumimoji="1" lang="ja-JP" altLang="en-US"/>
          </a:p>
        </p:txBody>
      </p:sp>
      <p:sp>
        <p:nvSpPr>
          <p:cNvPr id="3" name="日付プレースホルダー 2">
            <a:extLst>
              <a:ext uri="{FF2B5EF4-FFF2-40B4-BE49-F238E27FC236}">
                <a16:creationId xmlns:a16="http://schemas.microsoft.com/office/drawing/2014/main" id="{DEEA5720-B2A6-495E-9F6B-A4D9EE5AE5A5}"/>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D305BCE2-A80D-4916-A249-1B62A32F4B28}"/>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C32854DD-4A02-4182-8B60-5835B22E30F5}"/>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6</a:t>
            </a:fld>
            <a:endParaRPr kumimoji="0" lang="en-US">
              <a:solidFill>
                <a:schemeClr val="tx1"/>
              </a:solidFill>
            </a:endParaRPr>
          </a:p>
        </p:txBody>
      </p:sp>
    </p:spTree>
    <p:extLst>
      <p:ext uri="{BB962C8B-B14F-4D97-AF65-F5344CB8AC3E}">
        <p14:creationId xmlns:p14="http://schemas.microsoft.com/office/powerpoint/2010/main" val="3284473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CEC20B3-801B-4BC2-99D9-C14F0D380270}"/>
              </a:ext>
            </a:extLst>
          </p:cNvPr>
          <p:cNvSpPr>
            <a:spLocks noGrp="1"/>
          </p:cNvSpPr>
          <p:nvPr>
            <p:ph idx="1"/>
          </p:nvPr>
        </p:nvSpPr>
        <p:spPr/>
        <p:txBody>
          <a:bodyPr>
            <a:normAutofit/>
          </a:bodyPr>
          <a:lstStyle/>
          <a:p>
            <a:r>
              <a:rPr kumimoji="1" lang="ja-JP" altLang="en-US" dirty="0"/>
              <a:t>語源</a:t>
            </a:r>
            <a:endParaRPr kumimoji="1" lang="en-US" altLang="ja-JP" dirty="0"/>
          </a:p>
          <a:p>
            <a:pPr lvl="1"/>
            <a:r>
              <a:rPr lang="en-US" altLang="ja-JP" dirty="0" err="1"/>
              <a:t>Designare</a:t>
            </a:r>
            <a:r>
              <a:rPr lang="ja-JP" altLang="en-US" dirty="0"/>
              <a:t>：計画を記号化する、の意</a:t>
            </a:r>
            <a:endParaRPr lang="en-US" altLang="ja-JP" dirty="0"/>
          </a:p>
          <a:p>
            <a:endParaRPr kumimoji="1" lang="en-US" altLang="ja-JP" dirty="0"/>
          </a:p>
          <a:p>
            <a:r>
              <a:rPr lang="ja-JP" altLang="en-US" dirty="0"/>
              <a:t>意味</a:t>
            </a:r>
            <a:endParaRPr lang="en-US" altLang="ja-JP" dirty="0"/>
          </a:p>
          <a:p>
            <a:pPr lvl="1"/>
            <a:r>
              <a:rPr kumimoji="1" lang="ja-JP" altLang="en-US" dirty="0"/>
              <a:t>日本語で図案、意匠</a:t>
            </a:r>
            <a:endParaRPr kumimoji="1" lang="en-US" altLang="ja-JP" dirty="0"/>
          </a:p>
          <a:p>
            <a:pPr lvl="1"/>
            <a:r>
              <a:rPr lang="ja-JP" altLang="en-US" dirty="0"/>
              <a:t>具体的な問題や目的に対し組み立てられた概念のこと、</a:t>
            </a:r>
            <a:r>
              <a:rPr kumimoji="1" lang="ja-JP" altLang="en-US" dirty="0"/>
              <a:t>またはそれを表現すること</a:t>
            </a:r>
            <a:endParaRPr kumimoji="1" lang="en-US" altLang="ja-JP" dirty="0"/>
          </a:p>
          <a:p>
            <a:endParaRPr lang="en-US" altLang="ja-JP" dirty="0"/>
          </a:p>
          <a:p>
            <a:r>
              <a:rPr kumimoji="1" lang="ja-JP" altLang="en-US" dirty="0"/>
              <a:t>デザインの例</a:t>
            </a:r>
            <a:endParaRPr kumimoji="1" lang="en-US" altLang="ja-JP" dirty="0"/>
          </a:p>
          <a:p>
            <a:pPr lvl="1"/>
            <a:r>
              <a:rPr lang="ja-JP" altLang="en-US" dirty="0"/>
              <a:t>グラフィック</a:t>
            </a:r>
            <a:r>
              <a:rPr kumimoji="1" lang="ja-JP" altLang="en-US" dirty="0"/>
              <a:t>デザイン、意匠設計、キャリアデザイン</a:t>
            </a:r>
          </a:p>
        </p:txBody>
      </p:sp>
      <p:sp>
        <p:nvSpPr>
          <p:cNvPr id="3" name="日付プレースホルダー 2">
            <a:extLst>
              <a:ext uri="{FF2B5EF4-FFF2-40B4-BE49-F238E27FC236}">
                <a16:creationId xmlns:a16="http://schemas.microsoft.com/office/drawing/2014/main" id="{24EAF385-D06A-4DB8-8861-87855220D4A1}"/>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57395A84-DB77-4DD3-B53B-E3B859A18C6E}"/>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203990F9-BF71-4FD4-B034-37F6D40D77C8}"/>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7</a:t>
            </a:fld>
            <a:endParaRPr kumimoji="0" lang="en-US">
              <a:solidFill>
                <a:schemeClr val="tx1"/>
              </a:solidFill>
            </a:endParaRPr>
          </a:p>
        </p:txBody>
      </p:sp>
      <p:sp>
        <p:nvSpPr>
          <p:cNvPr id="6" name="タイトル 5">
            <a:extLst>
              <a:ext uri="{FF2B5EF4-FFF2-40B4-BE49-F238E27FC236}">
                <a16:creationId xmlns:a16="http://schemas.microsoft.com/office/drawing/2014/main" id="{23FF1633-304E-4F3B-80FE-21525C2679D6}"/>
              </a:ext>
            </a:extLst>
          </p:cNvPr>
          <p:cNvSpPr>
            <a:spLocks noGrp="1"/>
          </p:cNvSpPr>
          <p:nvPr>
            <p:ph type="title"/>
          </p:nvPr>
        </p:nvSpPr>
        <p:spPr/>
        <p:txBody>
          <a:bodyPr/>
          <a:lstStyle/>
          <a:p>
            <a:r>
              <a:rPr kumimoji="1" lang="ja-JP" altLang="en-US" dirty="0"/>
              <a:t>デザイン</a:t>
            </a:r>
          </a:p>
        </p:txBody>
      </p:sp>
    </p:spTree>
    <p:extLst>
      <p:ext uri="{BB962C8B-B14F-4D97-AF65-F5344CB8AC3E}">
        <p14:creationId xmlns:p14="http://schemas.microsoft.com/office/powerpoint/2010/main" val="450603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3400937D-6425-43D1-BB68-66AA5C60F7EA}"/>
              </a:ext>
            </a:extLst>
          </p:cNvPr>
          <p:cNvSpPr>
            <a:spLocks noGrp="1"/>
          </p:cNvSpPr>
          <p:nvPr>
            <p:ph idx="1"/>
          </p:nvPr>
        </p:nvSpPr>
        <p:spPr/>
        <p:txBody>
          <a:bodyPr/>
          <a:lstStyle/>
          <a:p>
            <a:r>
              <a:rPr kumimoji="1" lang="ja-JP" altLang="en-US" dirty="0"/>
              <a:t>デザイナー：視覚的にデザインを見せる人</a:t>
            </a:r>
            <a:endParaRPr kumimoji="1" lang="en-US" altLang="ja-JP" dirty="0"/>
          </a:p>
          <a:p>
            <a:endParaRPr lang="en-US" altLang="ja-JP" dirty="0"/>
          </a:p>
          <a:p>
            <a:r>
              <a:rPr kumimoji="1" lang="ja-JP" altLang="en-US" dirty="0"/>
              <a:t>例</a:t>
            </a:r>
            <a:endParaRPr kumimoji="1" lang="en-US" altLang="ja-JP" dirty="0"/>
          </a:p>
          <a:p>
            <a:pPr lvl="1"/>
            <a:r>
              <a:rPr lang="ja-JP" altLang="en-US" dirty="0"/>
              <a:t>インテリアデザイナー</a:t>
            </a:r>
            <a:endParaRPr lang="en-US" altLang="ja-JP" dirty="0"/>
          </a:p>
          <a:p>
            <a:pPr lvl="1"/>
            <a:r>
              <a:rPr lang="ja-JP" altLang="en-US" dirty="0"/>
              <a:t>衣装デザイナー</a:t>
            </a:r>
            <a:endParaRPr lang="en-US" altLang="ja-JP" dirty="0"/>
          </a:p>
          <a:p>
            <a:pPr lvl="1"/>
            <a:r>
              <a:rPr kumimoji="1" lang="ja-JP" altLang="en-US" dirty="0"/>
              <a:t>ゲームデザイナー</a:t>
            </a:r>
            <a:endParaRPr kumimoji="1" lang="en-US" altLang="ja-JP" dirty="0"/>
          </a:p>
          <a:p>
            <a:pPr lvl="1"/>
            <a:r>
              <a:rPr lang="ja-JP" altLang="en-US" dirty="0"/>
              <a:t>グラフィックデザイナー</a:t>
            </a:r>
            <a:endParaRPr kumimoji="1" lang="ja-JP" altLang="en-US" dirty="0"/>
          </a:p>
        </p:txBody>
      </p:sp>
      <p:sp>
        <p:nvSpPr>
          <p:cNvPr id="3" name="日付プレースホルダー 2">
            <a:extLst>
              <a:ext uri="{FF2B5EF4-FFF2-40B4-BE49-F238E27FC236}">
                <a16:creationId xmlns:a16="http://schemas.microsoft.com/office/drawing/2014/main" id="{A3770702-2691-4A25-85EF-5F4CEDAFCC55}"/>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27246129-45DD-4C7C-A908-04993B91F214}"/>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DCF554DF-0E32-413D-B8C8-D1B3F7A9865E}"/>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8</a:t>
            </a:fld>
            <a:endParaRPr kumimoji="0" lang="en-US">
              <a:solidFill>
                <a:schemeClr val="tx1"/>
              </a:solidFill>
            </a:endParaRPr>
          </a:p>
        </p:txBody>
      </p:sp>
      <p:sp>
        <p:nvSpPr>
          <p:cNvPr id="6" name="タイトル 5">
            <a:extLst>
              <a:ext uri="{FF2B5EF4-FFF2-40B4-BE49-F238E27FC236}">
                <a16:creationId xmlns:a16="http://schemas.microsoft.com/office/drawing/2014/main" id="{0192457C-1D19-4389-B227-00E21485DA96}"/>
              </a:ext>
            </a:extLst>
          </p:cNvPr>
          <p:cNvSpPr>
            <a:spLocks noGrp="1"/>
          </p:cNvSpPr>
          <p:nvPr>
            <p:ph type="title"/>
          </p:nvPr>
        </p:nvSpPr>
        <p:spPr/>
        <p:txBody>
          <a:bodyPr/>
          <a:lstStyle/>
          <a:p>
            <a:r>
              <a:rPr kumimoji="1" lang="ja-JP" altLang="en-US" dirty="0"/>
              <a:t>デザインの関わる仕事</a:t>
            </a:r>
          </a:p>
        </p:txBody>
      </p:sp>
      <p:sp>
        <p:nvSpPr>
          <p:cNvPr id="7" name="正方形/長方形 6">
            <a:extLst>
              <a:ext uri="{FF2B5EF4-FFF2-40B4-BE49-F238E27FC236}">
                <a16:creationId xmlns:a16="http://schemas.microsoft.com/office/drawing/2014/main" id="{635637D9-216F-4DA2-B7C0-C45FEDBDAAF3}"/>
              </a:ext>
            </a:extLst>
          </p:cNvPr>
          <p:cNvSpPr/>
          <p:nvPr/>
        </p:nvSpPr>
        <p:spPr>
          <a:xfrm>
            <a:off x="1994076" y="5127000"/>
            <a:ext cx="5145089" cy="969813"/>
          </a:xfrm>
          <a:prstGeom prst="rect">
            <a:avLst/>
          </a:prstGeom>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400" dirty="0"/>
              <a:t>絵だけじゃなく、</a:t>
            </a:r>
            <a:endParaRPr kumimoji="1" lang="en-US" altLang="ja-JP" sz="2400" dirty="0"/>
          </a:p>
          <a:p>
            <a:pPr algn="ctr"/>
            <a:r>
              <a:rPr kumimoji="1" lang="ja-JP" altLang="en-US" sz="2400" dirty="0"/>
              <a:t>構想や思想を具体化する仕事全般</a:t>
            </a:r>
          </a:p>
        </p:txBody>
      </p:sp>
    </p:spTree>
    <p:extLst>
      <p:ext uri="{BB962C8B-B14F-4D97-AF65-F5344CB8AC3E}">
        <p14:creationId xmlns:p14="http://schemas.microsoft.com/office/powerpoint/2010/main" val="1833963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396E44A7-C808-4193-B7A4-B1367F83206D}"/>
              </a:ext>
            </a:extLst>
          </p:cNvPr>
          <p:cNvSpPr>
            <a:spLocks noGrp="1"/>
          </p:cNvSpPr>
          <p:nvPr>
            <p:ph idx="1"/>
          </p:nvPr>
        </p:nvSpPr>
        <p:spPr>
          <a:xfrm>
            <a:off x="699247" y="3101788"/>
            <a:ext cx="7745505" cy="3024374"/>
          </a:xfrm>
        </p:spPr>
        <p:txBody>
          <a:bodyPr/>
          <a:lstStyle/>
          <a:p>
            <a:r>
              <a:rPr kumimoji="1" lang="ja-JP" altLang="en-US" dirty="0"/>
              <a:t>デザインの流れ</a:t>
            </a:r>
            <a:endParaRPr kumimoji="1" lang="en-US" altLang="ja-JP" dirty="0"/>
          </a:p>
          <a:p>
            <a:pPr lvl="1"/>
            <a:r>
              <a:rPr kumimoji="1" lang="ja-JP" altLang="en-US" dirty="0"/>
              <a:t>自分が考えた計画や企画を具体的に落とし込む</a:t>
            </a:r>
            <a:endParaRPr kumimoji="1" lang="en-US" altLang="ja-JP" dirty="0"/>
          </a:p>
          <a:p>
            <a:pPr lvl="1"/>
            <a:r>
              <a:rPr kumimoji="1" lang="ja-JP" altLang="en-US" dirty="0"/>
              <a:t>具体化したものを他人に見せ</a:t>
            </a:r>
            <a:r>
              <a:rPr lang="ja-JP" altLang="en-US" dirty="0"/>
              <a:t>る（企画、予算折衝）</a:t>
            </a:r>
            <a:br>
              <a:rPr lang="en-US" altLang="ja-JP" dirty="0"/>
            </a:br>
            <a:r>
              <a:rPr lang="ja-JP" altLang="en-US" dirty="0"/>
              <a:t>↑プレゼン</a:t>
            </a:r>
            <a:endParaRPr lang="en-US" altLang="ja-JP" dirty="0"/>
          </a:p>
          <a:p>
            <a:pPr lvl="1"/>
            <a:r>
              <a:rPr lang="ja-JP" altLang="en-US" dirty="0"/>
              <a:t>予算が付いたら実際に作成する</a:t>
            </a:r>
            <a:endParaRPr lang="en-US" altLang="ja-JP" dirty="0"/>
          </a:p>
          <a:p>
            <a:pPr lvl="1"/>
            <a:endParaRPr kumimoji="1" lang="en-US" altLang="ja-JP" dirty="0"/>
          </a:p>
        </p:txBody>
      </p:sp>
      <p:sp>
        <p:nvSpPr>
          <p:cNvPr id="3" name="日付プレースホルダー 2">
            <a:extLst>
              <a:ext uri="{FF2B5EF4-FFF2-40B4-BE49-F238E27FC236}">
                <a16:creationId xmlns:a16="http://schemas.microsoft.com/office/drawing/2014/main" id="{52D376DD-172C-4D86-9E25-C73F6AD26CC2}"/>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303DB3C0-5E0A-4218-A881-E910AB7B2F5B}"/>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02DD1EAC-5B0C-418F-B876-ED9883F9668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9</a:t>
            </a:fld>
            <a:endParaRPr kumimoji="0" lang="en-US">
              <a:solidFill>
                <a:schemeClr val="tx1"/>
              </a:solidFill>
            </a:endParaRPr>
          </a:p>
        </p:txBody>
      </p:sp>
      <p:sp>
        <p:nvSpPr>
          <p:cNvPr id="6" name="タイトル 5">
            <a:extLst>
              <a:ext uri="{FF2B5EF4-FFF2-40B4-BE49-F238E27FC236}">
                <a16:creationId xmlns:a16="http://schemas.microsoft.com/office/drawing/2014/main" id="{C941ED7A-B9AD-4A70-81DD-0C4242CBB602}"/>
              </a:ext>
            </a:extLst>
          </p:cNvPr>
          <p:cNvSpPr>
            <a:spLocks noGrp="1"/>
          </p:cNvSpPr>
          <p:nvPr>
            <p:ph type="title"/>
          </p:nvPr>
        </p:nvSpPr>
        <p:spPr/>
        <p:txBody>
          <a:bodyPr/>
          <a:lstStyle/>
          <a:p>
            <a:r>
              <a:rPr kumimoji="1" lang="ja-JP" altLang="en-US" dirty="0"/>
              <a:t>デザイナーと発表資料</a:t>
            </a:r>
          </a:p>
        </p:txBody>
      </p:sp>
      <p:sp>
        <p:nvSpPr>
          <p:cNvPr id="8" name="正方形/長方形 7">
            <a:extLst>
              <a:ext uri="{FF2B5EF4-FFF2-40B4-BE49-F238E27FC236}">
                <a16:creationId xmlns:a16="http://schemas.microsoft.com/office/drawing/2014/main" id="{9811FAA4-BBA0-450C-B446-5F2D93558B6F}"/>
              </a:ext>
            </a:extLst>
          </p:cNvPr>
          <p:cNvSpPr/>
          <p:nvPr/>
        </p:nvSpPr>
        <p:spPr>
          <a:xfrm>
            <a:off x="699248" y="1798667"/>
            <a:ext cx="3514165" cy="969813"/>
          </a:xfrm>
          <a:prstGeom prst="rect">
            <a:avLst/>
          </a:prstGeom>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400" dirty="0"/>
              <a:t>デザイナー</a:t>
            </a:r>
            <a:endParaRPr kumimoji="1" lang="en-US" altLang="ja-JP" sz="2400" dirty="0"/>
          </a:p>
          <a:p>
            <a:pPr algn="ctr"/>
            <a:r>
              <a:rPr kumimoji="1" lang="ja-JP" altLang="en-US" sz="2000" dirty="0"/>
              <a:t>計画を記号化する仕事</a:t>
            </a:r>
            <a:endParaRPr kumimoji="1" lang="ja-JP" altLang="en-US" sz="2400" dirty="0"/>
          </a:p>
        </p:txBody>
      </p:sp>
      <p:sp>
        <p:nvSpPr>
          <p:cNvPr id="9" name="正方形/長方形 8">
            <a:extLst>
              <a:ext uri="{FF2B5EF4-FFF2-40B4-BE49-F238E27FC236}">
                <a16:creationId xmlns:a16="http://schemas.microsoft.com/office/drawing/2014/main" id="{11ADE607-47B3-4511-A4A3-C3D6375B84A9}"/>
              </a:ext>
            </a:extLst>
          </p:cNvPr>
          <p:cNvSpPr/>
          <p:nvPr/>
        </p:nvSpPr>
        <p:spPr>
          <a:xfrm>
            <a:off x="4930588" y="1798667"/>
            <a:ext cx="3514165" cy="969813"/>
          </a:xfrm>
          <a:prstGeom prst="rect">
            <a:avLst/>
          </a:prstGeom>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400" dirty="0"/>
              <a:t>プレゼンテーション</a:t>
            </a:r>
            <a:endParaRPr kumimoji="1" lang="en-US" altLang="ja-JP" sz="2400" dirty="0"/>
          </a:p>
          <a:p>
            <a:pPr algn="ctr"/>
            <a:r>
              <a:rPr kumimoji="1" lang="ja-JP" altLang="en-US" sz="2000" dirty="0"/>
              <a:t>他者にわかりやすい表現</a:t>
            </a:r>
          </a:p>
        </p:txBody>
      </p:sp>
      <p:sp>
        <p:nvSpPr>
          <p:cNvPr id="10" name="テキスト ボックス 9">
            <a:extLst>
              <a:ext uri="{FF2B5EF4-FFF2-40B4-BE49-F238E27FC236}">
                <a16:creationId xmlns:a16="http://schemas.microsoft.com/office/drawing/2014/main" id="{595CBD81-0CFA-4FBE-9AD0-B3DD653F54BF}"/>
              </a:ext>
            </a:extLst>
          </p:cNvPr>
          <p:cNvSpPr txBox="1"/>
          <p:nvPr/>
        </p:nvSpPr>
        <p:spPr>
          <a:xfrm>
            <a:off x="4219388" y="1911874"/>
            <a:ext cx="239059" cy="646331"/>
          </a:xfrm>
          <a:prstGeom prst="rect">
            <a:avLst/>
          </a:prstGeom>
          <a:noFill/>
        </p:spPr>
        <p:txBody>
          <a:bodyPr wrap="square" rtlCol="0">
            <a:spAutoFit/>
          </a:bodyPr>
          <a:lstStyle/>
          <a:p>
            <a:r>
              <a:rPr kumimoji="1" lang="ja-JP" altLang="en-US" sz="3600" dirty="0"/>
              <a:t>＋</a:t>
            </a:r>
          </a:p>
        </p:txBody>
      </p:sp>
      <p:sp>
        <p:nvSpPr>
          <p:cNvPr id="11" name="正方形/長方形 10">
            <a:extLst>
              <a:ext uri="{FF2B5EF4-FFF2-40B4-BE49-F238E27FC236}">
                <a16:creationId xmlns:a16="http://schemas.microsoft.com/office/drawing/2014/main" id="{D4BF4A01-BA59-4599-B6B8-EF38A79EB95F}"/>
              </a:ext>
            </a:extLst>
          </p:cNvPr>
          <p:cNvSpPr/>
          <p:nvPr/>
        </p:nvSpPr>
        <p:spPr>
          <a:xfrm>
            <a:off x="1994076" y="5408706"/>
            <a:ext cx="5145089" cy="688107"/>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2400" dirty="0"/>
              <a:t>デザイン力＝プレゼン力</a:t>
            </a:r>
          </a:p>
        </p:txBody>
      </p:sp>
    </p:spTree>
    <p:extLst>
      <p:ext uri="{BB962C8B-B14F-4D97-AF65-F5344CB8AC3E}">
        <p14:creationId xmlns:p14="http://schemas.microsoft.com/office/powerpoint/2010/main" val="6236662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ハードカバー">
  <a:themeElements>
    <a:clrScheme name="ハードカバー">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ハードカバー">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ハードカバー">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ハードカバー.thmx</Template>
  <TotalTime>2292</TotalTime>
  <Words>1878</Words>
  <Application>Microsoft Macintosh PowerPoint</Application>
  <PresentationFormat>画面に合わせる (4:3)</PresentationFormat>
  <Paragraphs>461</Paragraphs>
  <Slides>34</Slides>
  <Notes>16</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34</vt:i4>
      </vt:variant>
    </vt:vector>
  </HeadingPairs>
  <TitlesOfParts>
    <vt:vector size="50" baseType="lpstr">
      <vt:lpstr>HGS創英角ﾎﾟｯﾌﾟ体</vt:lpstr>
      <vt:lpstr>HGS明朝E</vt:lpstr>
      <vt:lpstr>Hiragino Maru Gothic Pro W4</vt:lpstr>
      <vt:lpstr>Hiragino Sans GB W3</vt:lpstr>
      <vt:lpstr>Nu きなこもち 標準</vt:lpstr>
      <vt:lpstr>新細明體</vt:lpstr>
      <vt:lpstr>Segoe UI Black</vt:lpstr>
      <vt:lpstr>Showcard Gothic</vt:lpstr>
      <vt:lpstr>UD デジタル 教科書体 NK-R</vt:lpstr>
      <vt:lpstr>園児フォント</vt:lpstr>
      <vt:lpstr>源ノ角ゴシック Code JP M</vt:lpstr>
      <vt:lpstr>Yu Gothic</vt:lpstr>
      <vt:lpstr>Book Antiqua</vt:lpstr>
      <vt:lpstr>Edwardian Script ITC</vt:lpstr>
      <vt:lpstr>Wingdings</vt:lpstr>
      <vt:lpstr>ハードカバー</vt:lpstr>
      <vt:lpstr>情報処理技法（リテラシ）II</vt:lpstr>
      <vt:lpstr>もくじ</vt:lpstr>
      <vt:lpstr>授業予定</vt:lpstr>
      <vt:lpstr>中間報告書</vt:lpstr>
      <vt:lpstr>今日の目標</vt:lpstr>
      <vt:lpstr>デザインの仕事</vt:lpstr>
      <vt:lpstr>デザイン</vt:lpstr>
      <vt:lpstr>デザインの関わる仕事</vt:lpstr>
      <vt:lpstr>デザイナーと発表資料</vt:lpstr>
      <vt:lpstr>デザイン関連の資格一覧</vt:lpstr>
      <vt:lpstr>資格(certification)</vt:lpstr>
      <vt:lpstr>色彩検定/カラーコーディネーター</vt:lpstr>
      <vt:lpstr>ウェブデザイン技能検定 Webデザイナー検定</vt:lpstr>
      <vt:lpstr>DTPエキスパート DTP検定</vt:lpstr>
      <vt:lpstr>デザインをやってみよう</vt:lpstr>
      <vt:lpstr>デザインに必要な技能</vt:lpstr>
      <vt:lpstr>色彩とデザイン</vt:lpstr>
      <vt:lpstr>目の仕組み</vt:lpstr>
      <vt:lpstr>錐体細胞と桿体細胞</vt:lpstr>
      <vt:lpstr>色の知覚</vt:lpstr>
      <vt:lpstr>誰でもできるデザイン練習</vt:lpstr>
      <vt:lpstr>今日の演習：ブックカバーを作ろう</vt:lpstr>
      <vt:lpstr>演習1：シンプル＋フォント強調</vt:lpstr>
      <vt:lpstr>PowerPoint プレゼンテーション</vt:lpstr>
      <vt:lpstr>演習2：写真と文字</vt:lpstr>
      <vt:lpstr>PowerPoint プレゼンテーション</vt:lpstr>
      <vt:lpstr>その他の例</vt:lpstr>
      <vt:lpstr>演習3：自由課題</vt:lpstr>
      <vt:lpstr>PowerPoint プレゼンテーション</vt:lpstr>
      <vt:lpstr>おまけ：Windowsのフォント変更</vt:lpstr>
      <vt:lpstr>おまけ：おすすめフォント</vt:lpstr>
      <vt:lpstr>本日のまとめ</vt:lpstr>
      <vt:lpstr>次回予定</vt:lpstr>
      <vt:lpstr>残りの時間</vt:lpstr>
    </vt:vector>
  </TitlesOfParts>
  <Company>東京工業大学</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情報リテラシー</dc:title>
  <dc:creator>柴田 淳司</dc:creator>
  <cp:lastModifiedBy>Microsoft Office ユーザー</cp:lastModifiedBy>
  <cp:revision>313</cp:revision>
  <dcterms:created xsi:type="dcterms:W3CDTF">2016-01-16T07:36:29Z</dcterms:created>
  <dcterms:modified xsi:type="dcterms:W3CDTF">2018-11-29T01:36:38Z</dcterms:modified>
</cp:coreProperties>
</file>