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26"/>
  </p:notesMasterIdLst>
  <p:sldIdLst>
    <p:sldId id="256" r:id="rId2"/>
    <p:sldId id="258" r:id="rId3"/>
    <p:sldId id="306" r:id="rId4"/>
    <p:sldId id="385" r:id="rId5"/>
    <p:sldId id="403" r:id="rId6"/>
    <p:sldId id="307" r:id="rId7"/>
    <p:sldId id="420" r:id="rId8"/>
    <p:sldId id="270" r:id="rId9"/>
    <p:sldId id="271" r:id="rId10"/>
    <p:sldId id="277" r:id="rId11"/>
    <p:sldId id="421" r:id="rId12"/>
    <p:sldId id="422" r:id="rId13"/>
    <p:sldId id="405" r:id="rId14"/>
    <p:sldId id="413" r:id="rId15"/>
    <p:sldId id="404" r:id="rId16"/>
    <p:sldId id="410" r:id="rId17"/>
    <p:sldId id="415" r:id="rId18"/>
    <p:sldId id="416" r:id="rId19"/>
    <p:sldId id="418" r:id="rId20"/>
    <p:sldId id="409" r:id="rId21"/>
    <p:sldId id="406" r:id="rId22"/>
    <p:sldId id="381" r:id="rId23"/>
    <p:sldId id="327" r:id="rId24"/>
    <p:sldId id="339" r:id="rId2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3D84D949-C00C-9B4F-9877-35F982B9A884}">
          <p14:sldIdLst>
            <p14:sldId id="256"/>
            <p14:sldId id="258"/>
            <p14:sldId id="306"/>
            <p14:sldId id="385"/>
            <p14:sldId id="403"/>
            <p14:sldId id="307"/>
            <p14:sldId id="420"/>
            <p14:sldId id="270"/>
            <p14:sldId id="271"/>
            <p14:sldId id="277"/>
            <p14:sldId id="421"/>
            <p14:sldId id="422"/>
            <p14:sldId id="405"/>
            <p14:sldId id="413"/>
            <p14:sldId id="404"/>
            <p14:sldId id="410"/>
            <p14:sldId id="415"/>
            <p14:sldId id="416"/>
            <p14:sldId id="418"/>
            <p14:sldId id="409"/>
            <p14:sldId id="406"/>
            <p14:sldId id="381"/>
            <p14:sldId id="327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5"/>
    <a:srgbClr val="FF0000"/>
    <a:srgbClr val="B043FC"/>
    <a:srgbClr val="3166CE"/>
    <a:srgbClr val="CCCCFF"/>
    <a:srgbClr val="99CCCC"/>
    <a:srgbClr val="FFCE01"/>
    <a:srgbClr val="FB9A02"/>
    <a:srgbClr val="389738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6695" autoAdjust="0"/>
  </p:normalViewPr>
  <p:slideViewPr>
    <p:cSldViewPr snapToGrid="0" snapToObjects="1">
      <p:cViewPr varScale="1">
        <p:scale>
          <a:sx n="130" d="100"/>
          <a:sy n="130" d="100"/>
        </p:scale>
        <p:origin x="208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2018/11/22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アカデミックライティング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文章を正確に書く練習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 dirty="0"/>
              <a:t>文章</a:t>
            </a:r>
            <a:endParaRPr kumimoji="1" lang="en-US" altLang="ja-JP" dirty="0"/>
          </a:p>
          <a:p>
            <a:r>
              <a:rPr kumimoji="1" lang="en-US" altLang="ja-JP" dirty="0"/>
              <a:t>- </a:t>
            </a:r>
            <a:r>
              <a:rPr kumimoji="1" lang="ja-JP" altLang="en-US" dirty="0"/>
              <a:t>言葉の意味と印象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133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927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332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9262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822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257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4182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0868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II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9</a:t>
            </a:r>
            <a:r>
              <a:rPr kumimoji="1" lang="ja-JP" altLang="en-US" dirty="0"/>
              <a:t>回：</a:t>
            </a:r>
            <a:r>
              <a:rPr lang="en-US" altLang="ja-JP" dirty="0"/>
              <a:t>Word</a:t>
            </a:r>
            <a:r>
              <a:rPr kumimoji="1" lang="en-US" altLang="ja-JP" dirty="0"/>
              <a:t> (2/2</a:t>
            </a:r>
            <a:r>
              <a:rPr lang="en-US" altLang="ja-JP" dirty="0"/>
              <a:t>)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設定できるもの</a:t>
            </a:r>
            <a:endParaRPr kumimoji="1" lang="en-US" altLang="ja-JP" dirty="0"/>
          </a:p>
          <a:p>
            <a:pPr lvl="1"/>
            <a:r>
              <a:rPr lang="ja-JP" altLang="en-US" sz="2400" dirty="0"/>
              <a:t>サイズ</a:t>
            </a:r>
            <a:endParaRPr lang="en-US" altLang="ja-JP" sz="2400" dirty="0"/>
          </a:p>
          <a:p>
            <a:pPr lvl="1"/>
            <a:r>
              <a:rPr kumimoji="1"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フォント</a:t>
            </a:r>
            <a:endParaRPr kumimoji="1"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lvl="1"/>
            <a:r>
              <a:rPr kumimoji="1" lang="ja-JP" altLang="en-US" dirty="0">
                <a:solidFill>
                  <a:srgbClr val="C00000"/>
                </a:solidFill>
              </a:rPr>
              <a:t>色</a:t>
            </a:r>
            <a:endParaRPr kumimoji="1" lang="en-US" altLang="ja-JP" dirty="0">
              <a:solidFill>
                <a:srgbClr val="C00000"/>
              </a:solidFill>
            </a:endParaRPr>
          </a:p>
          <a:p>
            <a:pPr lvl="1"/>
            <a:r>
              <a:rPr kumimoji="1" lang="ja-JP" altLang="en-US" b="1" dirty="0"/>
              <a:t>太字</a:t>
            </a:r>
            <a:endParaRPr kumimoji="1" lang="en-US" altLang="ja-JP" b="1" dirty="0"/>
          </a:p>
          <a:p>
            <a:pPr lvl="1"/>
            <a:r>
              <a:rPr kumimoji="1" lang="ja-JP" altLang="en-US" u="sng" dirty="0"/>
              <a:t>下線</a:t>
            </a:r>
            <a:endParaRPr kumimoji="1" lang="en-US" altLang="ja-JP" u="sng" dirty="0"/>
          </a:p>
          <a:p>
            <a:pPr lvl="1"/>
            <a:r>
              <a:rPr lang="ja-JP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影</a:t>
            </a:r>
            <a:endParaRPr lang="en-US" altLang="ja-JP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kumimoji="1" lang="ja-JP" altLang="en-US" strike="sngStrike" dirty="0"/>
              <a:t>取り消し線</a:t>
            </a:r>
            <a:endParaRPr kumimoji="1" lang="en-US" altLang="ja-JP" strike="sngStrike" dirty="0"/>
          </a:p>
          <a:p>
            <a:pPr lvl="1"/>
            <a:r>
              <a:rPr lang="ja-JP" altLang="en-US" spc="700" dirty="0"/>
              <a:t>間隔調整</a:t>
            </a:r>
            <a:endParaRPr lang="en-US" altLang="ja-JP" spc="700" dirty="0"/>
          </a:p>
          <a:p>
            <a:pPr lvl="1"/>
            <a:r>
              <a:rPr kumimoji="1" lang="ja-JP" altLang="en-US" dirty="0"/>
              <a:t>下</a:t>
            </a:r>
            <a:r>
              <a:rPr kumimoji="1" lang="ja-JP" altLang="en-US" baseline="-25000" dirty="0"/>
              <a:t>付き</a:t>
            </a:r>
            <a:r>
              <a:rPr kumimoji="1" lang="ja-JP" altLang="en-US" dirty="0"/>
              <a:t>・上</a:t>
            </a:r>
            <a:r>
              <a:rPr kumimoji="1" lang="ja-JP" altLang="en-US" baseline="30000" dirty="0"/>
              <a:t>付き</a:t>
            </a:r>
            <a:r>
              <a:rPr kumimoji="1" lang="ja-JP" altLang="en-US" dirty="0"/>
              <a:t>文字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ホーム：基本の文字いじり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90" y="4176804"/>
            <a:ext cx="4621021" cy="1829483"/>
          </a:xfrm>
          <a:prstGeom prst="rect">
            <a:avLst/>
          </a:prstGeom>
        </p:spPr>
      </p:pic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4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52C5C213-5188-954F-B97A-5F1A6D0FF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挿入→数式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9D94227-8C06-054A-8D41-931E12691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56445D6-1962-1244-8EDA-AD5F6FB13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6AE5181-7FD6-7E40-A6F4-E9533E3C7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EC95BE6-B670-5147-B451-1C841043C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数式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EBCA0F7C-D895-E547-87F0-48558655F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488" y="2868158"/>
            <a:ext cx="7557025" cy="1121682"/>
          </a:xfrm>
          <a:prstGeom prst="rect">
            <a:avLst/>
          </a:prstGeom>
        </p:spPr>
      </p:pic>
      <p:sp>
        <p:nvSpPr>
          <p:cNvPr id="9" name="角丸四角形吹き出し 8">
            <a:extLst>
              <a:ext uri="{FF2B5EF4-FFF2-40B4-BE49-F238E27FC236}">
                <a16:creationId xmlns:a16="http://schemas.microsoft.com/office/drawing/2014/main" id="{7F4D3363-9583-0D4E-A9E1-91244C90EFBB}"/>
              </a:ext>
            </a:extLst>
          </p:cNvPr>
          <p:cNvSpPr/>
          <p:nvPr/>
        </p:nvSpPr>
        <p:spPr>
          <a:xfrm>
            <a:off x="7108723" y="2312816"/>
            <a:ext cx="845574" cy="442452"/>
          </a:xfrm>
          <a:prstGeom prst="wedgeRoundRectCallout">
            <a:avLst>
              <a:gd name="adj1" fmla="val -24321"/>
              <a:gd name="adj2" fmla="val 1059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ここ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B5B2EFF-60BD-A846-AF8D-91933EEEB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08" y="4797251"/>
            <a:ext cx="7557025" cy="961201"/>
          </a:xfrm>
          <a:prstGeom prst="rect">
            <a:avLst/>
          </a:prstGeom>
        </p:spPr>
      </p:pic>
      <p:sp>
        <p:nvSpPr>
          <p:cNvPr id="12" name="角丸四角形吹き出し 11">
            <a:extLst>
              <a:ext uri="{FF2B5EF4-FFF2-40B4-BE49-F238E27FC236}">
                <a16:creationId xmlns:a16="http://schemas.microsoft.com/office/drawing/2014/main" id="{E673A7C5-9E5D-8B45-A2C1-408023E56EF4}"/>
              </a:ext>
            </a:extLst>
          </p:cNvPr>
          <p:cNvSpPr/>
          <p:nvPr/>
        </p:nvSpPr>
        <p:spPr>
          <a:xfrm>
            <a:off x="5432323" y="4215620"/>
            <a:ext cx="2000864" cy="442452"/>
          </a:xfrm>
          <a:prstGeom prst="wedgeRoundRectCallout">
            <a:avLst>
              <a:gd name="adj1" fmla="val -24321"/>
              <a:gd name="adj2" fmla="val 837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デザイン設定</a:t>
            </a:r>
          </a:p>
        </p:txBody>
      </p:sp>
      <p:sp>
        <p:nvSpPr>
          <p:cNvPr id="13" name="下矢印 12">
            <a:extLst>
              <a:ext uri="{FF2B5EF4-FFF2-40B4-BE49-F238E27FC236}">
                <a16:creationId xmlns:a16="http://schemas.microsoft.com/office/drawing/2014/main" id="{FB63B2B6-B0D5-F248-848D-8DBF5EF3BBF7}"/>
              </a:ext>
            </a:extLst>
          </p:cNvPr>
          <p:cNvSpPr/>
          <p:nvPr/>
        </p:nvSpPr>
        <p:spPr>
          <a:xfrm>
            <a:off x="3712835" y="4270642"/>
            <a:ext cx="1415845" cy="245806"/>
          </a:xfrm>
          <a:prstGeom prst="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410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286E62D-6F6B-684F-B81B-833E151CB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様々な文字を扱えるようになろう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手順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/>
              <a:t>：</a:t>
            </a:r>
            <a:r>
              <a:rPr lang="en-US" altLang="ja-JP" dirty="0"/>
              <a:t>web</a:t>
            </a:r>
            <a:r>
              <a:rPr lang="ja-JP" altLang="en-US"/>
              <a:t>からテンプレダウンロード</a:t>
            </a:r>
            <a:endParaRPr lang="en-US" altLang="ja-JP" dirty="0"/>
          </a:p>
          <a:p>
            <a:pPr lvl="1"/>
            <a:r>
              <a:rPr lang="en-US" altLang="ja-JP" dirty="0"/>
              <a:t>2</a:t>
            </a:r>
            <a:r>
              <a:rPr lang="ja-JP" altLang="en-US"/>
              <a:t>：上から順に指定された設定を行おう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53A5671-9AD7-554D-A91C-8B5ACE84F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51F87F2-7F79-904F-9BAC-35EFE959D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B927CE3-26D0-CD46-9BBC-A68D35FE7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813E7080-FCE9-1643-9815-8A03DDF01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本日の課題１：</a:t>
            </a:r>
            <a:r>
              <a:rPr lang="en-US" altLang="ja-JP" dirty="0"/>
              <a:t>Word</a:t>
            </a:r>
            <a:r>
              <a:rPr lang="ja-JP" altLang="en-US"/>
              <a:t>の操作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651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2490D72-8AE5-466A-A06A-40300FD0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書類</a:t>
            </a: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7C078C9-07DF-40C4-AC8E-18CADB961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EA5720-B2A6-495E-9F6B-A4D9EE5A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05BCE2-A80D-4916-A249-1B62A32F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2854DD-4A02-4182-8B60-5835B22E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473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6423F21-8896-4D0B-A344-42FEB4EA3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新しく何かを企画</a:t>
            </a:r>
            <a:r>
              <a:rPr lang="en-US" altLang="ja-JP" dirty="0"/>
              <a:t>/</a:t>
            </a:r>
            <a:r>
              <a:rPr lang="ja-JP" altLang="en-US" dirty="0"/>
              <a:t>提案</a:t>
            </a:r>
            <a:r>
              <a:rPr lang="en-US" altLang="ja-JP" dirty="0"/>
              <a:t>/</a:t>
            </a:r>
            <a:r>
              <a:rPr lang="ja-JP" altLang="en-US" dirty="0"/>
              <a:t>計画するときに備えて、書類作成を行ってみよう。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手順</a:t>
            </a:r>
            <a:endParaRPr lang="en-US" altLang="ja-JP" dirty="0"/>
          </a:p>
          <a:p>
            <a:pPr lvl="1"/>
            <a:r>
              <a:rPr kumimoji="1" lang="en-US" altLang="ja-JP" dirty="0"/>
              <a:t>0</a:t>
            </a:r>
            <a:r>
              <a:rPr lang="ja-JP" altLang="en-US" dirty="0"/>
              <a:t>：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からテンプレダウンロード</a:t>
            </a:r>
            <a:endParaRPr kumimoji="1"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/>
              <a:t>：何を作るのか、背景設定を行う</a:t>
            </a:r>
            <a:endParaRPr lang="en-US" altLang="ja-JP" dirty="0"/>
          </a:p>
          <a:p>
            <a:pPr lvl="1"/>
            <a:r>
              <a:rPr kumimoji="1" lang="en-US" altLang="ja-JP" dirty="0"/>
              <a:t>2</a:t>
            </a:r>
            <a:r>
              <a:rPr kumimoji="1" lang="ja-JP" altLang="en-US" dirty="0"/>
              <a:t>：</a:t>
            </a:r>
            <a:r>
              <a:rPr kumimoji="1" lang="en-US" altLang="ja-JP" dirty="0"/>
              <a:t>6W3H</a:t>
            </a:r>
            <a:r>
              <a:rPr lang="ja-JP" altLang="en-US" dirty="0"/>
              <a:t>で状況整理</a:t>
            </a:r>
            <a:endParaRPr lang="en-US" altLang="ja-JP" dirty="0"/>
          </a:p>
          <a:p>
            <a:pPr lvl="1"/>
            <a:r>
              <a:rPr kumimoji="1" lang="en-US" altLang="ja-JP" dirty="0"/>
              <a:t>3</a:t>
            </a:r>
            <a:r>
              <a:rPr kumimoji="1" lang="ja-JP" altLang="en-US" dirty="0"/>
              <a:t>：書類の作成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BCF30D-0E0B-4FF1-BC64-5B4C6A168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78F0824-9BDE-4BC4-A66A-EBC6C7D5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11C30CD-3533-45CA-AFCF-8B72AA81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5076282E-9496-4CD9-9839-76D9CF94B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本日の課題：書類作成</a:t>
            </a:r>
          </a:p>
        </p:txBody>
      </p:sp>
    </p:spTree>
    <p:extLst>
      <p:ext uri="{BB962C8B-B14F-4D97-AF65-F5344CB8AC3E}">
        <p14:creationId xmlns:p14="http://schemas.microsoft.com/office/powerpoint/2010/main" val="48770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364E3A6-7A2D-45CF-8E89-BD1D10654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087177"/>
            <a:ext cx="7745505" cy="3390344"/>
          </a:xfrm>
        </p:spPr>
        <p:txBody>
          <a:bodyPr>
            <a:normAutofit fontScale="70000" lnSpcReduction="20000"/>
          </a:bodyPr>
          <a:lstStyle/>
          <a:p>
            <a:r>
              <a:rPr lang="ja-JP" altLang="en-US" dirty="0"/>
              <a:t>教科書</a:t>
            </a:r>
            <a:r>
              <a:rPr lang="en-US" altLang="ja-JP" dirty="0"/>
              <a:t>/</a:t>
            </a:r>
            <a:r>
              <a:rPr lang="ja-JP" altLang="en-US" dirty="0"/>
              <a:t>参考書</a:t>
            </a:r>
            <a:endParaRPr lang="en-US" altLang="ja-JP" dirty="0"/>
          </a:p>
          <a:p>
            <a:pPr lvl="1"/>
            <a:r>
              <a:rPr lang="ja-JP" altLang="en-US" dirty="0"/>
              <a:t>その教科を勉強するための書類</a:t>
            </a:r>
            <a:r>
              <a:rPr lang="en-US" altLang="ja-JP" dirty="0"/>
              <a:t>/</a:t>
            </a:r>
            <a:r>
              <a:rPr lang="ja-JP" altLang="en-US" dirty="0"/>
              <a:t>勉強時に参考にするための書類</a:t>
            </a:r>
            <a:endParaRPr lang="en-US" altLang="ja-JP" dirty="0"/>
          </a:p>
          <a:p>
            <a:r>
              <a:rPr lang="ja-JP" altLang="en-US" dirty="0"/>
              <a:t>説明書</a:t>
            </a:r>
            <a:endParaRPr lang="en-US" altLang="ja-JP" dirty="0"/>
          </a:p>
          <a:p>
            <a:pPr lvl="1"/>
            <a:r>
              <a:rPr lang="ja-JP" altLang="en-US" dirty="0"/>
              <a:t>操作方法など説明するための書類</a:t>
            </a:r>
            <a:endParaRPr lang="en-US" altLang="ja-JP" dirty="0"/>
          </a:p>
          <a:p>
            <a:r>
              <a:rPr lang="ja-JP" altLang="en-US" dirty="0"/>
              <a:t>始末書</a:t>
            </a:r>
            <a:endParaRPr lang="en-US" altLang="ja-JP" dirty="0"/>
          </a:p>
          <a:p>
            <a:pPr lvl="1"/>
            <a:r>
              <a:rPr lang="ja-JP" altLang="en-US" dirty="0"/>
              <a:t>何かしらの過失についての対処を記録した書類</a:t>
            </a:r>
            <a:endParaRPr lang="en-US" altLang="ja-JP" dirty="0"/>
          </a:p>
          <a:p>
            <a:r>
              <a:rPr lang="ja-JP" altLang="en-US" dirty="0"/>
              <a:t>ドキュメント</a:t>
            </a:r>
            <a:endParaRPr lang="en-US" altLang="ja-JP" dirty="0"/>
          </a:p>
          <a:p>
            <a:pPr lvl="1"/>
            <a:r>
              <a:rPr kumimoji="1" lang="ja-JP" altLang="en-US" dirty="0"/>
              <a:t>記録、文書、文献、など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ソフトウェアの仕様書や活動記録、説明資料</a:t>
            </a:r>
            <a:endParaRPr kumimoji="1" lang="en-US" altLang="ja-JP" dirty="0"/>
          </a:p>
          <a:p>
            <a:r>
              <a:rPr lang="ja-JP" altLang="en-US" dirty="0"/>
              <a:t>計画書</a:t>
            </a:r>
            <a:r>
              <a:rPr lang="en-US" altLang="ja-JP" dirty="0"/>
              <a:t>/</a:t>
            </a:r>
            <a:r>
              <a:rPr lang="ja-JP" altLang="en-US" dirty="0"/>
              <a:t>企画書</a:t>
            </a:r>
            <a:r>
              <a:rPr lang="en-US" altLang="ja-JP" dirty="0"/>
              <a:t>/</a:t>
            </a:r>
            <a:r>
              <a:rPr lang="ja-JP" altLang="en-US" dirty="0"/>
              <a:t>提案書</a:t>
            </a:r>
            <a:endParaRPr lang="en-US" altLang="ja-JP" dirty="0"/>
          </a:p>
          <a:p>
            <a:pPr lvl="1"/>
            <a:r>
              <a:rPr kumimoji="1" lang="ja-JP" altLang="en-US" dirty="0"/>
              <a:t>これからの活動方針や計画、新しい企画や提案をするための書類</a:t>
            </a:r>
            <a:endParaRPr kumimoji="1" lang="en-US" altLang="ja-JP" dirty="0"/>
          </a:p>
          <a:p>
            <a:r>
              <a:rPr lang="ja-JP" altLang="en-US" dirty="0"/>
              <a:t>報告書（レポート）</a:t>
            </a:r>
            <a:endParaRPr lang="en-US" altLang="ja-JP" dirty="0"/>
          </a:p>
          <a:p>
            <a:pPr lvl="1"/>
            <a:r>
              <a:rPr lang="ja-JP" altLang="en-US" dirty="0"/>
              <a:t>活動記録を知らせるための書類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4950AFB-4249-498F-86BD-FAE22635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524CCF6-D7F1-47FF-85F9-37BDB6A0F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EB0EFBC-AFBC-477C-952F-4D72601F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69E6781-F057-4839-9581-ABD64E0DA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書類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9BCEF01-A86A-4A12-9DA9-FE6FFCF44A2D}"/>
              </a:ext>
            </a:extLst>
          </p:cNvPr>
          <p:cNvSpPr/>
          <p:nvPr/>
        </p:nvSpPr>
        <p:spPr>
          <a:xfrm>
            <a:off x="1656360" y="1895625"/>
            <a:ext cx="5831280" cy="1054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「～～書」と名がつくもの</a:t>
            </a:r>
            <a:endParaRPr lang="en-US" altLang="ja-JP" sz="2800" dirty="0"/>
          </a:p>
          <a:p>
            <a:pPr algn="ctr"/>
            <a:r>
              <a:rPr lang="ja-JP" altLang="en-US" sz="2800" dirty="0"/>
              <a:t>＝利用目的がある文書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84483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2CEEDA4-9156-4440-A942-78F7360C6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257550"/>
            <a:ext cx="3372691" cy="3225800"/>
          </a:xfrm>
        </p:spPr>
        <p:txBody>
          <a:bodyPr numCol="1">
            <a:normAutofit/>
          </a:bodyPr>
          <a:lstStyle/>
          <a:p>
            <a:r>
              <a:rPr lang="en-US" altLang="ja-JP" dirty="0"/>
              <a:t>6W</a:t>
            </a:r>
          </a:p>
          <a:p>
            <a:pPr lvl="1"/>
            <a:r>
              <a:rPr lang="en-US" altLang="ja-JP" dirty="0"/>
              <a:t>Who	</a:t>
            </a:r>
            <a:r>
              <a:rPr lang="ja-JP" altLang="en-US" dirty="0"/>
              <a:t>誰が</a:t>
            </a:r>
            <a:endParaRPr lang="en-US" altLang="ja-JP" dirty="0"/>
          </a:p>
          <a:p>
            <a:pPr lvl="1"/>
            <a:r>
              <a:rPr kumimoji="1" lang="en-US" altLang="ja-JP" dirty="0"/>
              <a:t>Whom	</a:t>
            </a:r>
            <a:r>
              <a:rPr lang="ja-JP" altLang="en-US" dirty="0"/>
              <a:t>誰に</a:t>
            </a:r>
            <a:endParaRPr kumimoji="1" lang="en-US" altLang="ja-JP" dirty="0"/>
          </a:p>
          <a:p>
            <a:pPr lvl="1"/>
            <a:r>
              <a:rPr lang="en-US" altLang="ja-JP" dirty="0"/>
              <a:t>When	</a:t>
            </a:r>
            <a:r>
              <a:rPr lang="ja-JP" altLang="en-US" dirty="0"/>
              <a:t>いつ</a:t>
            </a:r>
            <a:endParaRPr lang="en-US" altLang="ja-JP" dirty="0"/>
          </a:p>
          <a:p>
            <a:pPr lvl="1"/>
            <a:r>
              <a:rPr lang="en-US" altLang="ja-JP" dirty="0"/>
              <a:t>Where	</a:t>
            </a:r>
            <a:r>
              <a:rPr lang="ja-JP" altLang="en-US" dirty="0"/>
              <a:t>どこで</a:t>
            </a:r>
            <a:endParaRPr lang="en-US" altLang="ja-JP" dirty="0"/>
          </a:p>
          <a:p>
            <a:pPr lvl="1"/>
            <a:r>
              <a:rPr lang="en-US" altLang="ja-JP" dirty="0"/>
              <a:t>What	</a:t>
            </a:r>
            <a:r>
              <a:rPr lang="ja-JP" altLang="en-US" dirty="0"/>
              <a:t>何を</a:t>
            </a:r>
            <a:endParaRPr lang="en-US" altLang="ja-JP" dirty="0"/>
          </a:p>
          <a:p>
            <a:pPr lvl="1"/>
            <a:r>
              <a:rPr kumimoji="1" lang="en-US" altLang="ja-JP" dirty="0"/>
              <a:t>Why	</a:t>
            </a:r>
            <a:r>
              <a:rPr kumimoji="1" lang="ja-JP" altLang="en-US" dirty="0"/>
              <a:t>なぜ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921C7EB-2313-4DB1-B288-BF550A84A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380E396-3335-4CFC-B0E3-143A2F7B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A620A61-413C-4083-A4BE-BE4C87C5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593F3F8-73B1-460B-B0E4-3951D7DB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6W3H</a:t>
            </a:r>
            <a:endParaRPr kumimoji="1" lang="ja-JP" altLang="en-US" dirty="0"/>
          </a:p>
        </p:txBody>
      </p:sp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01488ED4-5596-4407-8A10-A9DE43DA199C}"/>
              </a:ext>
            </a:extLst>
          </p:cNvPr>
          <p:cNvSpPr txBox="1">
            <a:spLocks/>
          </p:cNvSpPr>
          <p:nvPr/>
        </p:nvSpPr>
        <p:spPr>
          <a:xfrm>
            <a:off x="3730625" y="3262312"/>
            <a:ext cx="5167314" cy="286861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3H</a:t>
            </a:r>
          </a:p>
          <a:p>
            <a:pPr lvl="1"/>
            <a:r>
              <a:rPr lang="en-US" altLang="ja-JP" dirty="0"/>
              <a:t>How to		</a:t>
            </a:r>
            <a:r>
              <a:rPr lang="ja-JP" altLang="en-US" dirty="0"/>
              <a:t>どうやって</a:t>
            </a:r>
            <a:endParaRPr lang="en-US" altLang="ja-JP" dirty="0"/>
          </a:p>
          <a:p>
            <a:pPr lvl="1"/>
            <a:r>
              <a:rPr lang="en-US" altLang="ja-JP" dirty="0"/>
              <a:t>How many	</a:t>
            </a:r>
            <a:r>
              <a:rPr lang="ja-JP" altLang="en-US" dirty="0"/>
              <a:t>どの程度の規模で</a:t>
            </a:r>
            <a:endParaRPr lang="en-US" altLang="ja-JP" dirty="0"/>
          </a:p>
          <a:p>
            <a:pPr lvl="1"/>
            <a:r>
              <a:rPr lang="en-US" altLang="ja-JP" dirty="0"/>
              <a:t>How much	</a:t>
            </a:r>
            <a:r>
              <a:rPr lang="ja-JP" altLang="en-US" dirty="0"/>
              <a:t>いくらかけて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E5FC028-04ED-4657-BB63-C2460A349BC9}"/>
              </a:ext>
            </a:extLst>
          </p:cNvPr>
          <p:cNvSpPr/>
          <p:nvPr/>
        </p:nvSpPr>
        <p:spPr>
          <a:xfrm>
            <a:off x="1656360" y="1895625"/>
            <a:ext cx="5831280" cy="10542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800" dirty="0"/>
              <a:t>物事を整理整頓するときの分類</a:t>
            </a:r>
            <a:endParaRPr lang="en-US" altLang="ja-JP" sz="28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BFB56D2-CE5A-4956-AF4A-91183AD90863}"/>
              </a:ext>
            </a:extLst>
          </p:cNvPr>
          <p:cNvSpPr txBox="1"/>
          <p:nvPr/>
        </p:nvSpPr>
        <p:spPr>
          <a:xfrm>
            <a:off x="4683066" y="5424785"/>
            <a:ext cx="32624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/>
                </a:solidFill>
              </a:rPr>
              <a:t>大抵のことは整理可能</a:t>
            </a:r>
          </a:p>
        </p:txBody>
      </p:sp>
    </p:spTree>
    <p:extLst>
      <p:ext uri="{BB962C8B-B14F-4D97-AF65-F5344CB8AC3E}">
        <p14:creationId xmlns:p14="http://schemas.microsoft.com/office/powerpoint/2010/main" val="94262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86DCA37-1925-4AD1-B6BC-9A283E6F680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subject: 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II</a:t>
            </a:r>
            <a:r>
              <a:rPr kumimoji="1" lang="ja-JP" altLang="en-US" dirty="0"/>
              <a:t>の遅刻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今日の授業に遅刻しそうです。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よろしくお願いします。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A0601F-A7FF-493C-8B32-EB47598A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06EA10-C3A6-4ECB-9329-39850C65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D2188C-6E3C-47BD-9C8A-602FD923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B283506-9955-442E-83E9-DDB35349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例えば：メール</a:t>
            </a:r>
          </a:p>
        </p:txBody>
      </p:sp>
    </p:spTree>
    <p:extLst>
      <p:ext uri="{BB962C8B-B14F-4D97-AF65-F5344CB8AC3E}">
        <p14:creationId xmlns:p14="http://schemas.microsoft.com/office/powerpoint/2010/main" val="406392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86DCA37-1925-4AD1-B6BC-9A283E6F680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subject: 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II</a:t>
            </a:r>
            <a:r>
              <a:rPr kumimoji="1" lang="ja-JP" altLang="en-US" dirty="0"/>
              <a:t>の遅刻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今日の授業に遅刻しそうです。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よろしくお願いします。</a:t>
            </a: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A0601F-A7FF-493C-8B32-EB47598A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06EA10-C3A6-4ECB-9329-39850C65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D2188C-6E3C-47BD-9C8A-602FD923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B283506-9955-442E-83E9-DDB35349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例えば：メール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0D4AC9B-2835-4AD9-B55A-27E1FF6FE8B5}"/>
              </a:ext>
            </a:extLst>
          </p:cNvPr>
          <p:cNvSpPr/>
          <p:nvPr/>
        </p:nvSpPr>
        <p:spPr>
          <a:xfrm>
            <a:off x="4933950" y="1861648"/>
            <a:ext cx="1295400" cy="685800"/>
          </a:xfrm>
          <a:prstGeom prst="wedgeRoundRectCallout">
            <a:avLst>
              <a:gd name="adj1" fmla="val -95833"/>
              <a:gd name="adj2" fmla="val -199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When?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6C641CC7-1AA1-405D-A013-68B7887941DA}"/>
              </a:ext>
            </a:extLst>
          </p:cNvPr>
          <p:cNvSpPr/>
          <p:nvPr/>
        </p:nvSpPr>
        <p:spPr>
          <a:xfrm>
            <a:off x="5518150" y="2984514"/>
            <a:ext cx="1689100" cy="685800"/>
          </a:xfrm>
          <a:prstGeom prst="wedgeRoundRectCallout">
            <a:avLst>
              <a:gd name="adj1" fmla="val -73774"/>
              <a:gd name="adj2" fmla="val -532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Who? Whom?</a:t>
            </a:r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29DA9F67-D4CE-40D3-82B3-D4E6621800BD}"/>
              </a:ext>
            </a:extLst>
          </p:cNvPr>
          <p:cNvSpPr/>
          <p:nvPr/>
        </p:nvSpPr>
        <p:spPr>
          <a:xfrm>
            <a:off x="4038600" y="3783204"/>
            <a:ext cx="1689100" cy="685800"/>
          </a:xfrm>
          <a:prstGeom prst="wedgeRoundRectCallout">
            <a:avLst>
              <a:gd name="adj1" fmla="val -73774"/>
              <a:gd name="adj2" fmla="val -532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What?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0002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86DCA37-1925-4AD1-B6BC-9A283E6F6808}"/>
              </a:ext>
            </a:extLst>
          </p:cNvPr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subject: 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21</a:t>
            </a:r>
            <a:r>
              <a:rPr lang="ja-JP" altLang="en-US" dirty="0"/>
              <a:t>日の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II</a:t>
            </a:r>
            <a:r>
              <a:rPr kumimoji="1" lang="ja-JP" altLang="en-US" dirty="0"/>
              <a:t>の遅刻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柴田先生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〇〇です。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21</a:t>
            </a:r>
            <a:r>
              <a:rPr lang="ja-JP" altLang="en-US" dirty="0"/>
              <a:t>日の授業に遅刻しそうです。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演習課題だけ出したいので指示をお願いします。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0A0601F-A7FF-493C-8B32-EB47598AA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06EA10-C3A6-4ECB-9329-39850C651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8D2188C-6E3C-47BD-9C8A-602FD9232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EB283506-9955-442E-83E9-DDB35349B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例えば：メール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80D4AC9B-2835-4AD9-B55A-27E1FF6FE8B5}"/>
              </a:ext>
            </a:extLst>
          </p:cNvPr>
          <p:cNvSpPr/>
          <p:nvPr/>
        </p:nvSpPr>
        <p:spPr>
          <a:xfrm>
            <a:off x="6483350" y="1861648"/>
            <a:ext cx="1295400" cy="685800"/>
          </a:xfrm>
          <a:prstGeom prst="wedgeRoundRectCallout">
            <a:avLst>
              <a:gd name="adj1" fmla="val -95833"/>
              <a:gd name="adj2" fmla="val -1990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When?</a:t>
            </a:r>
            <a:endParaRPr kumimoji="1" lang="ja-JP" altLang="en-US" dirty="0"/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6C641CC7-1AA1-405D-A013-68B7887941DA}"/>
              </a:ext>
            </a:extLst>
          </p:cNvPr>
          <p:cNvSpPr/>
          <p:nvPr/>
        </p:nvSpPr>
        <p:spPr>
          <a:xfrm>
            <a:off x="2372064" y="2466524"/>
            <a:ext cx="1317286" cy="515252"/>
          </a:xfrm>
          <a:prstGeom prst="wedgeRoundRectCallout">
            <a:avLst>
              <a:gd name="adj1" fmla="val -68135"/>
              <a:gd name="adj2" fmla="val 2876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Who?</a:t>
            </a:r>
            <a:endParaRPr kumimoji="1" lang="ja-JP" altLang="en-US" dirty="0"/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29DA9F67-D4CE-40D3-82B3-D4E6621800BD}"/>
              </a:ext>
            </a:extLst>
          </p:cNvPr>
          <p:cNvSpPr/>
          <p:nvPr/>
        </p:nvSpPr>
        <p:spPr>
          <a:xfrm>
            <a:off x="5930900" y="4989704"/>
            <a:ext cx="1689100" cy="623455"/>
          </a:xfrm>
          <a:prstGeom prst="wedgeRoundRectCallout">
            <a:avLst>
              <a:gd name="adj1" fmla="val -73774"/>
              <a:gd name="adj2" fmla="val -5324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What?</a:t>
            </a:r>
            <a:endParaRPr kumimoji="1" lang="ja-JP" altLang="en-US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C077A68A-8F06-42F4-8B5F-BAB804834363}"/>
              </a:ext>
            </a:extLst>
          </p:cNvPr>
          <p:cNvSpPr/>
          <p:nvPr/>
        </p:nvSpPr>
        <p:spPr>
          <a:xfrm>
            <a:off x="2372064" y="3052848"/>
            <a:ext cx="1317286" cy="515252"/>
          </a:xfrm>
          <a:prstGeom prst="wedgeRoundRectCallout">
            <a:avLst>
              <a:gd name="adj1" fmla="val -88381"/>
              <a:gd name="adj2" fmla="val 43552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Whom?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388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B1A13C8-C6FB-4521-839A-F14679911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前回</a:t>
            </a:r>
            <a:r>
              <a:rPr lang="ja-JP" altLang="en-US"/>
              <a:t>の復習</a:t>
            </a:r>
            <a:endParaRPr lang="en-US" altLang="ja-JP" dirty="0"/>
          </a:p>
          <a:p>
            <a:r>
              <a:rPr lang="en-US" altLang="ja-JP" dirty="0"/>
              <a:t>Word</a:t>
            </a:r>
            <a:r>
              <a:rPr lang="ja-JP" altLang="en-US"/>
              <a:t>の使い方の復習</a:t>
            </a:r>
            <a:endParaRPr lang="en-US" altLang="ja-JP" dirty="0"/>
          </a:p>
          <a:p>
            <a:r>
              <a:rPr lang="ja-JP" altLang="en-US" dirty="0"/>
              <a:t>書類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4C87D18-D8B8-43A4-A562-FBA62DF05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2FA7F2-F891-4856-808E-6CE4245D7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6D8130-0F56-4E01-B2D9-AC9BF4DC5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04E2C944-46BD-454F-B40D-86FBCA275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もくじ</a:t>
            </a:r>
          </a:p>
        </p:txBody>
      </p:sp>
    </p:spTree>
    <p:extLst>
      <p:ext uri="{BB962C8B-B14F-4D97-AF65-F5344CB8AC3E}">
        <p14:creationId xmlns:p14="http://schemas.microsoft.com/office/powerpoint/2010/main" val="118406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EE827D4-3FFA-4066-8A12-2D8C0E3D5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dirty="0"/>
              <a:t>企画書</a:t>
            </a:r>
            <a:endParaRPr kumimoji="1" lang="en-US" altLang="ja-JP" dirty="0"/>
          </a:p>
          <a:p>
            <a:pPr lvl="1"/>
            <a:r>
              <a:rPr lang="ja-JP" altLang="en-US" dirty="0"/>
              <a:t>新しい事業や企画を始めるときの書類</a:t>
            </a:r>
            <a:endParaRPr lang="en-US" altLang="ja-JP" dirty="0"/>
          </a:p>
          <a:p>
            <a:pPr lvl="1"/>
            <a:r>
              <a:rPr lang="ja-JP" altLang="en-US" dirty="0"/>
              <a:t>他の企画と競うことになる＝ハードル高い</a:t>
            </a:r>
            <a:endParaRPr lang="en-US" altLang="ja-JP" dirty="0"/>
          </a:p>
          <a:p>
            <a:pPr lvl="2"/>
            <a:r>
              <a:rPr lang="ja-JP" altLang="en-US" dirty="0"/>
              <a:t>自分がやりたい事 ＋ 相手もしたいと思わせる</a:t>
            </a:r>
            <a:endParaRPr lang="en-US" altLang="ja-JP" dirty="0"/>
          </a:p>
          <a:p>
            <a:pPr lvl="2"/>
            <a:r>
              <a:rPr lang="ja-JP" altLang="en-US" dirty="0"/>
              <a:t>新規性、需要、楽しさ、</a:t>
            </a:r>
            <a:r>
              <a:rPr lang="en-US" altLang="ja-JP" dirty="0" err="1"/>
              <a:t>etc</a:t>
            </a:r>
            <a:r>
              <a:rPr lang="en-US" altLang="ja-JP" dirty="0"/>
              <a:t>…</a:t>
            </a:r>
          </a:p>
          <a:p>
            <a:r>
              <a:rPr lang="ja-JP" altLang="en-US"/>
              <a:t>提案書</a:t>
            </a:r>
            <a:endParaRPr lang="en-US" altLang="ja-JP" dirty="0"/>
          </a:p>
          <a:p>
            <a:pPr lvl="1"/>
            <a:r>
              <a:rPr lang="ja-JP" altLang="en-US" dirty="0"/>
              <a:t>意見を述べるときの書類</a:t>
            </a:r>
            <a:endParaRPr lang="en-US" altLang="ja-JP" dirty="0"/>
          </a:p>
          <a:p>
            <a:pPr lvl="1"/>
            <a:r>
              <a:rPr lang="ja-JP" altLang="en-US" dirty="0"/>
              <a:t>企画書も広い意味では提案の一つ</a:t>
            </a:r>
            <a:endParaRPr lang="en-US" altLang="ja-JP" dirty="0"/>
          </a:p>
          <a:p>
            <a:pPr lvl="2"/>
            <a:r>
              <a:rPr lang="ja-JP" altLang="en-US" dirty="0"/>
              <a:t>業務改善など、やはり相手を納得させる必要あり</a:t>
            </a:r>
            <a:endParaRPr lang="en-US" altLang="ja-JP" dirty="0"/>
          </a:p>
          <a:p>
            <a:r>
              <a:rPr kumimoji="1" lang="ja-JP" altLang="en-US"/>
              <a:t>計画書</a:t>
            </a:r>
            <a:endParaRPr kumimoji="1" lang="en-US" altLang="ja-JP" dirty="0"/>
          </a:p>
          <a:p>
            <a:pPr lvl="1"/>
            <a:r>
              <a:rPr lang="ja-JP" altLang="en-US"/>
              <a:t>すでに決定した企画や提案に対する具体的な方策</a:t>
            </a:r>
            <a:endParaRPr lang="en-US" altLang="ja-JP" dirty="0"/>
          </a:p>
          <a:p>
            <a:pPr lvl="2"/>
            <a:r>
              <a:rPr lang="ja-JP" altLang="en-US"/>
              <a:t>企画書</a:t>
            </a:r>
            <a:r>
              <a:rPr lang="en-US" altLang="ja-JP" dirty="0"/>
              <a:t>/</a:t>
            </a:r>
            <a:r>
              <a:rPr lang="ja-JP" altLang="en-US"/>
              <a:t>提案書にも計画を付けることがある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05D7C8-DDD9-435F-8348-E29E1A3BB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90D2F42-CF38-4D19-BACC-C0154107F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0F828D9-1658-49B9-9014-509F0FFA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6E5F822E-FCA6-4E36-A444-E892E3ABA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企画書</a:t>
            </a:r>
            <a:r>
              <a:rPr kumimoji="1" lang="en-US" altLang="ja-JP" dirty="0"/>
              <a:t>/</a:t>
            </a:r>
            <a:r>
              <a:rPr kumimoji="1" lang="ja-JP" altLang="en-US"/>
              <a:t>提案書</a:t>
            </a:r>
            <a:r>
              <a:rPr kumimoji="1" lang="en-US" altLang="ja-JP" dirty="0"/>
              <a:t>/</a:t>
            </a:r>
            <a:r>
              <a:rPr kumimoji="1" lang="ja-JP" altLang="en-US"/>
              <a:t>計画書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78425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3152AB8-ACF0-4C4F-9979-20B22EA39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計画</a:t>
            </a:r>
            <a:r>
              <a:rPr kumimoji="1" lang="ja-JP" altLang="en-US"/>
              <a:t>の</a:t>
            </a:r>
            <a:r>
              <a:rPr kumimoji="1" lang="ja-JP" altLang="en-US" b="1">
                <a:solidFill>
                  <a:schemeClr val="accent5"/>
                </a:solidFill>
              </a:rPr>
              <a:t>成果</a:t>
            </a:r>
            <a:r>
              <a:rPr lang="ja-JP" altLang="en-US"/>
              <a:t>の報告</a:t>
            </a:r>
            <a:endParaRPr lang="en-US" altLang="ja-JP" dirty="0"/>
          </a:p>
          <a:p>
            <a:pPr lvl="1"/>
            <a:r>
              <a:rPr kumimoji="1" lang="ja-JP" altLang="en-US"/>
              <a:t>成功しようが失敗しようが成果</a:t>
            </a:r>
            <a:endParaRPr kumimoji="1" lang="en-US" altLang="ja-JP" dirty="0"/>
          </a:p>
          <a:p>
            <a:pPr lvl="2"/>
            <a:r>
              <a:rPr kumimoji="1" lang="ja-JP" altLang="en-US"/>
              <a:t>成果が白紙だろうがレポートは出すこと！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A7CBB86-1167-44F2-ADFA-128E092D4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E87B4B-78EB-4707-91EF-C51B80FD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9759C1D-ADAE-4B30-B170-5110BE233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FE92A231-4241-4784-BC75-D88CE85B0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報告書（レポート）</a:t>
            </a:r>
          </a:p>
        </p:txBody>
      </p:sp>
    </p:spTree>
    <p:extLst>
      <p:ext uri="{BB962C8B-B14F-4D97-AF65-F5344CB8AC3E}">
        <p14:creationId xmlns:p14="http://schemas.microsoft.com/office/powerpoint/2010/main" val="83202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818F88F-92FF-4C40-8708-818B3738F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827206"/>
            <a:ext cx="7745505" cy="2298955"/>
          </a:xfrm>
        </p:spPr>
        <p:txBody>
          <a:bodyPr>
            <a:normAutofit/>
          </a:bodyPr>
          <a:lstStyle/>
          <a:p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48869D-3408-443D-8359-AB940729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AFB222-8CB6-4D99-BA9D-708D8C01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12594D-7111-46F2-829C-77113720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FED5720-0F0F-4A74-BC84-2A956A33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</a:t>
            </a:r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37122A-9031-42E2-B02B-C97D8131E828}"/>
              </a:ext>
            </a:extLst>
          </p:cNvPr>
          <p:cNvSpPr/>
          <p:nvPr/>
        </p:nvSpPr>
        <p:spPr>
          <a:xfrm>
            <a:off x="1340274" y="2361491"/>
            <a:ext cx="6414408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目的に合わせた書類を作る</a:t>
            </a:r>
          </a:p>
        </p:txBody>
      </p:sp>
    </p:spTree>
    <p:extLst>
      <p:ext uri="{BB962C8B-B14F-4D97-AF65-F5344CB8AC3E}">
        <p14:creationId xmlns:p14="http://schemas.microsoft.com/office/powerpoint/2010/main" val="1261645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E1BA89C-41D9-4FDE-B13C-A4E43F25DE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第</a:t>
            </a:r>
            <a:r>
              <a:rPr kumimoji="1" lang="en-US" altLang="ja-JP" dirty="0"/>
              <a:t>10</a:t>
            </a:r>
            <a:r>
              <a:rPr kumimoji="1" lang="ja-JP" altLang="en-US" dirty="0"/>
              <a:t>回：</a:t>
            </a:r>
            <a:r>
              <a:rPr kumimoji="1" lang="en-US" altLang="ja-JP" dirty="0"/>
              <a:t>(</a:t>
            </a:r>
            <a:r>
              <a:rPr lang="en-US" altLang="ja-JP" dirty="0"/>
              <a:t>1</a:t>
            </a:r>
            <a:r>
              <a:rPr kumimoji="1" lang="en-US" altLang="ja-JP" dirty="0"/>
              <a:t>/3)</a:t>
            </a:r>
          </a:p>
          <a:p>
            <a:pPr lvl="1"/>
            <a:r>
              <a:rPr lang="ja-JP" altLang="en-US" dirty="0"/>
              <a:t>デザインについて</a:t>
            </a:r>
            <a:endParaRPr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8B32BE2-2FF4-47F1-A456-CB5C8768D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1D06852-585D-4590-B39C-E02F55ADC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9BD1A33-CC53-4D88-A38F-AFCDD330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D600BA5A-1384-4BF0-AD8B-C05648585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次回予定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564378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9825F2E8-C2AB-4720-A9AE-B425C5BD6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近況報告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チームに分かれて近況報告をする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チーム活動</a:t>
            </a:r>
            <a:endParaRPr kumimoji="1" lang="en-US" altLang="ja-JP" dirty="0"/>
          </a:p>
          <a:p>
            <a:pPr lvl="1"/>
            <a:r>
              <a:rPr lang="ja-JP" altLang="en-US" dirty="0"/>
              <a:t>各々でチーム活動をする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r>
              <a:rPr kumimoji="1" lang="ja-JP" altLang="en-US" dirty="0"/>
              <a:t>今日の課題提出</a:t>
            </a:r>
            <a:endParaRPr kumimoji="1" lang="en-US" altLang="ja-JP" dirty="0"/>
          </a:p>
          <a:p>
            <a:pPr lvl="1"/>
            <a:r>
              <a:rPr lang="en-US" altLang="ja-JP" dirty="0"/>
              <a:t>KPT</a:t>
            </a:r>
            <a:r>
              <a:rPr lang="ja-JP" altLang="en-US" dirty="0"/>
              <a:t>と課題提出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E728267-429F-4525-8AC4-33A7D1B31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46B2D0C-C62B-46CD-9A69-634CD276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E857FFC-D49B-4D3F-B0CE-356D0CFB1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B86A8606-14E5-49F7-B97A-7AF852F5B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残りの時間</a:t>
            </a:r>
          </a:p>
        </p:txBody>
      </p:sp>
    </p:spTree>
    <p:extLst>
      <p:ext uri="{BB962C8B-B14F-4D97-AF65-F5344CB8AC3E}">
        <p14:creationId xmlns:p14="http://schemas.microsoft.com/office/powerpoint/2010/main" val="1694020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EF7E0B4D-276A-4117-9DC3-31FF11017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377" y="1798667"/>
            <a:ext cx="6401244" cy="4327495"/>
          </a:xfrm>
        </p:spPr>
        <p:txBody>
          <a:bodyPr numCol="2"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授業概要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チームアップ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アイデア・計画書</a:t>
            </a:r>
            <a:endParaRPr kumimoji="1"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情報収集</a:t>
            </a:r>
            <a:endParaRPr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Excel (</a:t>
            </a:r>
            <a:r>
              <a:rPr lang="ja-JP" altLang="en-US" dirty="0">
                <a:solidFill>
                  <a:schemeClr val="accent6"/>
                </a:solidFill>
              </a:rPr>
              <a:t>情報共有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/>
                </a:solidFill>
              </a:rPr>
              <a:t>Excel (</a:t>
            </a:r>
            <a:r>
              <a:rPr kumimoji="1" lang="ja-JP" altLang="en-US" dirty="0">
                <a:solidFill>
                  <a:schemeClr val="accent6"/>
                </a:solidFill>
              </a:rPr>
              <a:t>統計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Excel (</a:t>
            </a:r>
            <a:r>
              <a:rPr lang="ja-JP" altLang="en-US" dirty="0">
                <a:solidFill>
                  <a:schemeClr val="accent6"/>
                </a:solidFill>
              </a:rPr>
              <a:t>グラフ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/>
                </a:solidFill>
              </a:rPr>
              <a:t>Word (</a:t>
            </a:r>
            <a:r>
              <a:rPr kumimoji="1" lang="ja-JP" altLang="en-US" dirty="0">
                <a:solidFill>
                  <a:schemeClr val="accent6"/>
                </a:solidFill>
              </a:rPr>
              <a:t>文章作成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Word (</a:t>
            </a:r>
            <a:r>
              <a:rPr lang="ja-JP" altLang="en-US" dirty="0">
                <a:solidFill>
                  <a:schemeClr val="accent6"/>
                </a:solidFill>
              </a:rPr>
              <a:t>書類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P</a:t>
            </a:r>
            <a:r>
              <a:rPr kumimoji="1" lang="en-US" altLang="ja-JP" dirty="0">
                <a:solidFill>
                  <a:schemeClr val="accent6"/>
                </a:solidFill>
              </a:rPr>
              <a:t>PT (</a:t>
            </a:r>
            <a:r>
              <a:rPr kumimoji="1" lang="ja-JP" altLang="en-US" dirty="0">
                <a:solidFill>
                  <a:schemeClr val="accent6"/>
                </a:solidFill>
              </a:rPr>
              <a:t>デザイン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dirty="0">
                <a:solidFill>
                  <a:schemeClr val="accent6"/>
                </a:solidFill>
              </a:rPr>
              <a:t>PPT (</a:t>
            </a:r>
            <a:r>
              <a:rPr kumimoji="1" lang="ja-JP" altLang="en-US" dirty="0">
                <a:solidFill>
                  <a:schemeClr val="accent6"/>
                </a:solidFill>
              </a:rPr>
              <a:t>学術発表資料</a:t>
            </a:r>
            <a:r>
              <a:rPr kumimoji="1"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dirty="0">
                <a:solidFill>
                  <a:schemeClr val="accent6"/>
                </a:solidFill>
              </a:rPr>
              <a:t>PPT (</a:t>
            </a:r>
            <a:r>
              <a:rPr lang="ja-JP" altLang="en-US" dirty="0">
                <a:solidFill>
                  <a:schemeClr val="accent6"/>
                </a:solidFill>
              </a:rPr>
              <a:t>発表</a:t>
            </a:r>
            <a:r>
              <a:rPr lang="en-US" altLang="ja-JP" dirty="0">
                <a:solidFill>
                  <a:schemeClr val="accent6"/>
                </a:solidFill>
              </a:rPr>
              <a:t>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発表</a:t>
            </a:r>
            <a:r>
              <a:rPr lang="en-US" altLang="ja-JP" dirty="0"/>
              <a:t>(1/2)</a:t>
            </a:r>
            <a:endParaRPr kumimoji="1" lang="en-US" altLang="ja-JP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ja-JP" altLang="en-US" dirty="0"/>
              <a:t>発表</a:t>
            </a:r>
            <a:r>
              <a:rPr lang="en-US" altLang="ja-JP" dirty="0"/>
              <a:t>(2/2)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まとめ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CDE3F30-B82F-4DE2-B591-497764204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2F5DD9-B454-44C3-8EE8-2627BB0AB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19F5330-738E-4282-A48E-943CA51E3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9F28A037-2C4F-4566-BF83-B8CEC55C3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授業予定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74A47546-0A8D-4C5C-A084-C76560EC8F6E}"/>
              </a:ext>
            </a:extLst>
          </p:cNvPr>
          <p:cNvSpPr/>
          <p:nvPr/>
        </p:nvSpPr>
        <p:spPr>
          <a:xfrm>
            <a:off x="52840" y="2025327"/>
            <a:ext cx="1271300" cy="531392"/>
          </a:xfrm>
          <a:prstGeom prst="wedgeRoundRectCallout">
            <a:avLst>
              <a:gd name="adj1" fmla="val 63465"/>
              <a:gd name="adj2" fmla="val 359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10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4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チーム発足</a:t>
            </a: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EC31074F-97F3-4919-A801-E37D56F9AF08}"/>
              </a:ext>
            </a:extLst>
          </p:cNvPr>
          <p:cNvSpPr/>
          <p:nvPr/>
        </p:nvSpPr>
        <p:spPr>
          <a:xfrm>
            <a:off x="43249" y="3230487"/>
            <a:ext cx="1349510" cy="526131"/>
          </a:xfrm>
          <a:prstGeom prst="wedgeRoundRectCallout">
            <a:avLst>
              <a:gd name="adj1" fmla="val 60358"/>
              <a:gd name="adj2" fmla="val -327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10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11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計画書作成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4DF04C41-CF27-4945-A79D-4AC66C580D75}"/>
              </a:ext>
            </a:extLst>
          </p:cNvPr>
          <p:cNvSpPr/>
          <p:nvPr/>
        </p:nvSpPr>
        <p:spPr>
          <a:xfrm>
            <a:off x="6562058" y="3952149"/>
            <a:ext cx="1484461" cy="526131"/>
          </a:xfrm>
          <a:prstGeom prst="wedgeRoundRectCallout">
            <a:avLst>
              <a:gd name="adj1" fmla="val -65106"/>
              <a:gd name="adj2" fmla="val 308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12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20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第</a:t>
            </a:r>
            <a:r>
              <a:rPr kumimoji="1" lang="en-US" altLang="ja-JP" sz="1600" dirty="0"/>
              <a:t>1</a:t>
            </a:r>
            <a:r>
              <a:rPr kumimoji="1" lang="ja-JP" altLang="en-US" sz="1600" dirty="0"/>
              <a:t>陣発表</a:t>
            </a:r>
            <a:endParaRPr kumimoji="1" lang="en-US" altLang="ja-JP" sz="1600" dirty="0"/>
          </a:p>
        </p:txBody>
      </p:sp>
      <p:sp>
        <p:nvSpPr>
          <p:cNvPr id="10" name="吹き出し: 角を丸めた四角形 9">
            <a:extLst>
              <a:ext uri="{FF2B5EF4-FFF2-40B4-BE49-F238E27FC236}">
                <a16:creationId xmlns:a16="http://schemas.microsoft.com/office/drawing/2014/main" id="{966CB981-164D-473A-9A23-4B3040273D2E}"/>
              </a:ext>
            </a:extLst>
          </p:cNvPr>
          <p:cNvSpPr/>
          <p:nvPr/>
        </p:nvSpPr>
        <p:spPr>
          <a:xfrm>
            <a:off x="6562058" y="4683530"/>
            <a:ext cx="1484461" cy="526131"/>
          </a:xfrm>
          <a:prstGeom prst="wedgeRoundRectCallout">
            <a:avLst>
              <a:gd name="adj1" fmla="val -66460"/>
              <a:gd name="adj2" fmla="val -2478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10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第</a:t>
            </a:r>
            <a:r>
              <a:rPr kumimoji="1" lang="en-US" altLang="ja-JP" sz="1600" dirty="0"/>
              <a:t>2</a:t>
            </a:r>
            <a:r>
              <a:rPr kumimoji="1" lang="ja-JP" altLang="en-US" sz="1600" dirty="0"/>
              <a:t>陣発表</a:t>
            </a:r>
            <a:endParaRPr kumimoji="1" lang="en-US" altLang="ja-JP" sz="1600" dirty="0"/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310606D0-2CED-4AE8-85B2-ADF683CAB226}"/>
              </a:ext>
            </a:extLst>
          </p:cNvPr>
          <p:cNvSpPr/>
          <p:nvPr/>
        </p:nvSpPr>
        <p:spPr>
          <a:xfrm>
            <a:off x="6198723" y="5564436"/>
            <a:ext cx="1484461" cy="526131"/>
          </a:xfrm>
          <a:prstGeom prst="wedgeRoundRectCallout">
            <a:avLst>
              <a:gd name="adj1" fmla="val -69845"/>
              <a:gd name="adj2" fmla="val -5857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17</a:t>
            </a:r>
            <a:r>
              <a:rPr kumimoji="1" lang="ja-JP" altLang="en-US" sz="1400" dirty="0"/>
              <a:t>日</a:t>
            </a:r>
            <a:endParaRPr kumimoji="1" lang="en-US" altLang="ja-JP" sz="1600" dirty="0"/>
          </a:p>
          <a:p>
            <a:pPr algn="ctr"/>
            <a:r>
              <a:rPr kumimoji="1" lang="ja-JP" altLang="en-US" sz="1600" dirty="0"/>
              <a:t>反省会</a:t>
            </a:r>
            <a:endParaRPr kumimoji="1" lang="en-US" altLang="ja-JP" sz="1600" dirty="0"/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E058A1DD-5CE4-4F3C-A080-186705AFFC89}"/>
              </a:ext>
            </a:extLst>
          </p:cNvPr>
          <p:cNvSpPr/>
          <p:nvPr/>
        </p:nvSpPr>
        <p:spPr>
          <a:xfrm>
            <a:off x="7167340" y="1601473"/>
            <a:ext cx="1484461" cy="526131"/>
          </a:xfrm>
          <a:prstGeom prst="wedgeRoundRectCallout">
            <a:avLst>
              <a:gd name="adj1" fmla="val -65106"/>
              <a:gd name="adj2" fmla="val 308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/>
              <a:t>11</a:t>
            </a:r>
            <a:r>
              <a:rPr kumimoji="1" lang="ja-JP" altLang="en-US" sz="1400" dirty="0"/>
              <a:t>月</a:t>
            </a:r>
            <a:r>
              <a:rPr kumimoji="1" lang="en-US" altLang="ja-JP" sz="1400" dirty="0"/>
              <a:t>22</a:t>
            </a:r>
            <a:r>
              <a:rPr kumimoji="1" lang="ja-JP" altLang="en-US" sz="1400" dirty="0"/>
              <a:t>日</a:t>
            </a:r>
            <a:endParaRPr kumimoji="1" lang="en-US" altLang="ja-JP" sz="1400" dirty="0"/>
          </a:p>
          <a:p>
            <a:pPr algn="ctr"/>
            <a:r>
              <a:rPr kumimoji="1" lang="ja-JP" altLang="en-US" sz="1600" dirty="0"/>
              <a:t>中間報告書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19770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31C8077-A47E-49D3-A325-B249AEE3C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チーム活動の振り返りを提出しよう</a:t>
            </a:r>
            <a:endParaRPr kumimoji="1" lang="en-US" altLang="ja-JP" dirty="0"/>
          </a:p>
          <a:p>
            <a:r>
              <a:rPr kumimoji="1" lang="ja-JP" altLang="en-US" dirty="0"/>
              <a:t>期限：</a:t>
            </a:r>
            <a:r>
              <a:rPr kumimoji="1" lang="en-US" altLang="ja-JP" dirty="0"/>
              <a:t>11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25</a:t>
            </a:r>
            <a:r>
              <a:rPr kumimoji="1" lang="ja-JP" altLang="en-US" dirty="0"/>
              <a:t>日</a:t>
            </a:r>
            <a:r>
              <a:rPr kumimoji="1" lang="en-US" altLang="ja-JP" dirty="0"/>
              <a:t>(</a:t>
            </a:r>
            <a:r>
              <a:rPr kumimoji="1" lang="ja-JP" altLang="en-US" dirty="0"/>
              <a:t>日</a:t>
            </a:r>
            <a:r>
              <a:rPr lang="en-US" altLang="ja-JP" dirty="0"/>
              <a:t>)</a:t>
            </a:r>
          </a:p>
          <a:p>
            <a:r>
              <a:rPr lang="ja-JP" altLang="en-US" dirty="0"/>
              <a:t>提出：授業用ページの提出フォームから</a:t>
            </a:r>
            <a:endParaRPr lang="en-US" altLang="ja-JP" dirty="0"/>
          </a:p>
          <a:p>
            <a:r>
              <a:rPr kumimoji="1" lang="ja-JP" altLang="en-US" dirty="0"/>
              <a:t>内容：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チーム</a:t>
            </a:r>
            <a:endParaRPr kumimoji="1" lang="en-US" altLang="ja-JP" dirty="0"/>
          </a:p>
          <a:p>
            <a:pPr lvl="2"/>
            <a:r>
              <a:rPr lang="ja-JP" altLang="en-US" dirty="0"/>
              <a:t>何を作るか</a:t>
            </a:r>
            <a:endParaRPr lang="en-US" altLang="ja-JP" dirty="0"/>
          </a:p>
          <a:p>
            <a:pPr lvl="2"/>
            <a:r>
              <a:rPr kumimoji="1" lang="ja-JP" altLang="en-US" dirty="0"/>
              <a:t>どこまで進んだか</a:t>
            </a:r>
            <a:endParaRPr kumimoji="1" lang="en-US" altLang="ja-JP" dirty="0"/>
          </a:p>
          <a:p>
            <a:pPr lvl="2"/>
            <a:r>
              <a:rPr lang="ja-JP" altLang="en-US" dirty="0"/>
              <a:t>今後どうするか</a:t>
            </a:r>
            <a:endParaRPr kumimoji="1" lang="en-US" altLang="ja-JP" dirty="0"/>
          </a:p>
          <a:p>
            <a:pPr lvl="1"/>
            <a:r>
              <a:rPr lang="ja-JP" altLang="en-US" dirty="0"/>
              <a:t>個人</a:t>
            </a:r>
            <a:endParaRPr lang="en-US" altLang="ja-JP" dirty="0"/>
          </a:p>
          <a:p>
            <a:pPr lvl="2"/>
            <a:r>
              <a:rPr kumimoji="1" lang="ja-JP" altLang="en-US" dirty="0"/>
              <a:t>自分が何をしたか</a:t>
            </a:r>
            <a:endParaRPr kumimoji="1" lang="en-US" altLang="ja-JP" dirty="0"/>
          </a:p>
          <a:p>
            <a:pPr lvl="2"/>
            <a:r>
              <a:rPr lang="ja-JP" altLang="en-US" dirty="0"/>
              <a:t>個人での反省点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A7EEB0-5975-42B7-9BD0-96674851E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80F4E6-C4C8-4E64-85FB-5E80D51A0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E1D9DD1-FDD4-48E1-BE79-90C006ED4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8921B9A-E0C5-4F62-9174-9368647A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中間報告書</a:t>
            </a:r>
          </a:p>
        </p:txBody>
      </p:sp>
    </p:spTree>
    <p:extLst>
      <p:ext uri="{BB962C8B-B14F-4D97-AF65-F5344CB8AC3E}">
        <p14:creationId xmlns:p14="http://schemas.microsoft.com/office/powerpoint/2010/main" val="2652855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C540B2BD-74C1-4642-B658-A8316A890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主張と根拠：</a:t>
            </a:r>
            <a:endParaRPr lang="en-US" altLang="ja-JP" dirty="0"/>
          </a:p>
          <a:p>
            <a:pPr lvl="1"/>
            <a:r>
              <a:rPr lang="ja-JP" altLang="en-US" dirty="0"/>
              <a:t>著者の主張と、それを裏付ける根拠が</a:t>
            </a:r>
            <a:r>
              <a:rPr lang="en-US" altLang="ja-JP" dirty="0"/>
              <a:t>1</a:t>
            </a:r>
            <a:r>
              <a:rPr lang="ja-JP" altLang="en-US" dirty="0"/>
              <a:t>セット</a:t>
            </a:r>
            <a:endParaRPr lang="en-US" altLang="ja-JP" dirty="0"/>
          </a:p>
          <a:p>
            <a:r>
              <a:rPr lang="ja-JP" altLang="en-US" dirty="0"/>
              <a:t>構成：</a:t>
            </a:r>
            <a:endParaRPr lang="en-US" altLang="ja-JP" dirty="0"/>
          </a:p>
          <a:p>
            <a:pPr lvl="1"/>
            <a:r>
              <a:rPr lang="ja-JP" altLang="en-US" dirty="0"/>
              <a:t>序論、本論、結論</a:t>
            </a:r>
            <a:endParaRPr lang="en-US" altLang="ja-JP" dirty="0"/>
          </a:p>
          <a:p>
            <a:r>
              <a:rPr lang="ja-JP" altLang="en-US"/>
              <a:t>パラグラフ：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段落には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トピック</a:t>
            </a:r>
            <a:endParaRPr lang="en-US" altLang="ja-JP" dirty="0"/>
          </a:p>
          <a:p>
            <a:r>
              <a:rPr lang="ja-JP" altLang="en-US" dirty="0"/>
              <a:t>一文一義：</a:t>
            </a:r>
            <a:endParaRPr lang="en-US" altLang="ja-JP" dirty="0"/>
          </a:p>
          <a:p>
            <a:pPr lvl="1"/>
            <a:r>
              <a:rPr lang="ja-JP" altLang="en-US" dirty="0"/>
              <a:t>一つの文章には</a:t>
            </a:r>
            <a:r>
              <a:rPr lang="en-US" altLang="ja-JP" dirty="0"/>
              <a:t>1</a:t>
            </a:r>
            <a:r>
              <a:rPr lang="ja-JP" altLang="en-US" dirty="0" err="1"/>
              <a:t>つの</a:t>
            </a:r>
            <a:r>
              <a:rPr lang="ja-JP" altLang="en-US" dirty="0"/>
              <a:t>意味</a:t>
            </a:r>
            <a:endParaRPr lang="en-US" altLang="ja-JP" dirty="0"/>
          </a:p>
          <a:p>
            <a:r>
              <a:rPr lang="ja-JP" altLang="en-US" dirty="0"/>
              <a:t>語句：</a:t>
            </a:r>
            <a:endParaRPr lang="en-US" altLang="ja-JP" dirty="0"/>
          </a:p>
          <a:p>
            <a:pPr lvl="1"/>
            <a:r>
              <a:rPr lang="ja-JP" altLang="en-US" dirty="0"/>
              <a:t>客観的かつわかり易い語句を使う</a:t>
            </a:r>
            <a:endParaRPr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F269730-389B-422C-BE6F-1C4FFA08E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0AA62D8-464E-4C60-8FE1-93DB13276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3568EC-6503-4F78-8550-63B10F24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CC465384-6E9F-4E67-A3A1-E5FBC852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前回の復習</a:t>
            </a:r>
          </a:p>
        </p:txBody>
      </p:sp>
    </p:spTree>
    <p:extLst>
      <p:ext uri="{BB962C8B-B14F-4D97-AF65-F5344CB8AC3E}">
        <p14:creationId xmlns:p14="http://schemas.microsoft.com/office/powerpoint/2010/main" val="247221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818F88F-92FF-4C40-8708-818B3738F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3827206"/>
            <a:ext cx="7745505" cy="2298955"/>
          </a:xfrm>
        </p:spPr>
        <p:txBody>
          <a:bodyPr>
            <a:normAutofit/>
          </a:bodyPr>
          <a:lstStyle/>
          <a:p>
            <a:r>
              <a:rPr lang="ja-JP" altLang="en-US"/>
              <a:t>物事を整理しながら書類作成をしよう</a:t>
            </a:r>
            <a:endParaRPr lang="en-US" altLang="ja-JP" dirty="0"/>
          </a:p>
          <a:p>
            <a:r>
              <a:rPr kumimoji="1" lang="ja-JP" altLang="en-US"/>
              <a:t>書類に合わせたフォントや設定を使おう</a:t>
            </a:r>
            <a:endParaRPr kumimoji="1" lang="en-US" altLang="ja-JP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B48869D-3408-443D-8359-AB940729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FAFB222-8CB6-4D99-BA9D-708D8C01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F12594D-7111-46F2-829C-77113720D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1FED5720-0F0F-4A74-BC84-2A956A33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本日の目標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E37122A-9031-42E2-B02B-C97D8131E828}"/>
              </a:ext>
            </a:extLst>
          </p:cNvPr>
          <p:cNvSpPr/>
          <p:nvPr/>
        </p:nvSpPr>
        <p:spPr>
          <a:xfrm>
            <a:off x="1338360" y="2361491"/>
            <a:ext cx="6456520" cy="8312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/>
              <a:t>目的に合わせた書類を作る</a:t>
            </a:r>
          </a:p>
        </p:txBody>
      </p:sp>
    </p:spTree>
    <p:extLst>
      <p:ext uri="{BB962C8B-B14F-4D97-AF65-F5344CB8AC3E}">
        <p14:creationId xmlns:p14="http://schemas.microsoft.com/office/powerpoint/2010/main" val="172907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>
            <a:extLst>
              <a:ext uri="{FF2B5EF4-FFF2-40B4-BE49-F238E27FC236}">
                <a16:creationId xmlns:a16="http://schemas.microsoft.com/office/drawing/2014/main" id="{82490D72-8AE5-466A-A06A-40300FD0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Word</a:t>
            </a:r>
            <a:r>
              <a:rPr lang="ja-JP" altLang="en-US"/>
              <a:t>の使い方</a:t>
            </a:r>
            <a:endParaRPr kumimoji="1" lang="ja-JP" altLang="en-US" dirty="0"/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57C078C9-07DF-40C4-AC8E-18CADB961B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EEA5720-B2A6-495E-9F6B-A4D9EE5AE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2018/11/8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05BCE2-A80D-4916-A249-1B62A32F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</a:t>
            </a:r>
            <a:r>
              <a:rPr kumimoji="0" lang="en-US">
                <a:solidFill>
                  <a:schemeClr val="tx1"/>
                </a:solidFill>
              </a:rPr>
              <a:t>II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32854DD-4A02-4182-8B60-5835B22E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312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文章作成ソフト</a:t>
            </a:r>
            <a:endParaRPr lang="en-US" altLang="ja-JP" dirty="0"/>
          </a:p>
          <a:p>
            <a:r>
              <a:rPr lang="ja-JP" altLang="en-US" dirty="0"/>
              <a:t>ワープロ（</a:t>
            </a:r>
            <a:r>
              <a:rPr lang="en-US" altLang="ja-JP" dirty="0"/>
              <a:t>Word processer</a:t>
            </a:r>
            <a:r>
              <a:rPr lang="ja-JP" altLang="en-US" dirty="0"/>
              <a:t>）</a:t>
            </a:r>
            <a:endParaRPr lang="en-US" altLang="ja-JP" dirty="0"/>
          </a:p>
          <a:p>
            <a:pPr lvl="1"/>
            <a:r>
              <a:rPr lang="ja-JP" altLang="en-US" dirty="0"/>
              <a:t>文章作成と印刷ができる機器</a:t>
            </a:r>
            <a:endParaRPr lang="en-US" altLang="ja-JP" dirty="0"/>
          </a:p>
          <a:p>
            <a:pPr lvl="1"/>
            <a:r>
              <a:rPr kumimoji="1" lang="ja-JP" altLang="en-US" dirty="0"/>
              <a:t>それ以外はできない</a:t>
            </a:r>
            <a:endParaRPr kumimoji="1" lang="en-US" altLang="ja-JP" dirty="0"/>
          </a:p>
          <a:p>
            <a:pPr lvl="1"/>
            <a:r>
              <a:rPr lang="ja-JP" altLang="en-US" dirty="0"/>
              <a:t>年配の方はまだ使ってるかも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Microsoft Word</a:t>
            </a:r>
            <a:endParaRPr kumimoji="1" lang="ja-JP" altLang="en-US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12" y="2286043"/>
            <a:ext cx="3079366" cy="3079366"/>
          </a:xfrm>
          <a:prstGeom prst="rect">
            <a:avLst/>
          </a:prstGeom>
        </p:spPr>
      </p:pic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8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767" y="2325245"/>
            <a:ext cx="5159100" cy="5759937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2017/6/1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Word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7" name="角丸四角形吹き出し 6"/>
          <p:cNvSpPr/>
          <p:nvPr/>
        </p:nvSpPr>
        <p:spPr>
          <a:xfrm>
            <a:off x="552341" y="2091505"/>
            <a:ext cx="1625425" cy="345824"/>
          </a:xfrm>
          <a:prstGeom prst="wedgeRoundRectCallout">
            <a:avLst>
              <a:gd name="adj1" fmla="val 58214"/>
              <a:gd name="adj2" fmla="val 30666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メニューバー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552342" y="2549412"/>
            <a:ext cx="1625425" cy="345824"/>
          </a:xfrm>
          <a:prstGeom prst="wedgeRoundRectCallout">
            <a:avLst>
              <a:gd name="adj1" fmla="val 59822"/>
              <a:gd name="adj2" fmla="val 8003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ツールバー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7336867" y="2709318"/>
            <a:ext cx="1625425" cy="345824"/>
          </a:xfrm>
          <a:prstGeom prst="wedgeRoundRectCallout">
            <a:avLst>
              <a:gd name="adj1" fmla="val -67239"/>
              <a:gd name="adj2" fmla="val 49650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リボン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688490" y="4810915"/>
            <a:ext cx="1625425" cy="345824"/>
          </a:xfrm>
          <a:prstGeom prst="wedgeRoundRectCallout">
            <a:avLst>
              <a:gd name="adj1" fmla="val 69795"/>
              <a:gd name="adj2" fmla="val -21538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本文</a:t>
            </a:r>
          </a:p>
        </p:txBody>
      </p:sp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ja-JP" altLang="en-US">
                <a:solidFill>
                  <a:schemeClr val="tx1"/>
                </a:solidFill>
              </a:rPr>
              <a:t>情報処理技法</a:t>
            </a:r>
            <a:r>
              <a:rPr kumimoji="0" lang="en-US" altLang="ja-JP">
                <a:solidFill>
                  <a:schemeClr val="tx1"/>
                </a:solidFill>
              </a:rPr>
              <a:t>(</a:t>
            </a:r>
            <a:r>
              <a:rPr kumimoji="0" lang="ja-JP" altLang="en-US">
                <a:solidFill>
                  <a:schemeClr val="tx1"/>
                </a:solidFill>
              </a:rPr>
              <a:t>リテラシ</a:t>
            </a:r>
            <a:r>
              <a:rPr kumimoji="0" lang="en-US" altLang="ja-JP">
                <a:solidFill>
                  <a:schemeClr val="tx1"/>
                </a:solidFill>
              </a:rPr>
              <a:t>)I</a:t>
            </a:r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8418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2032</TotalTime>
  <Words>1042</Words>
  <Application>Microsoft Macintosh PowerPoint</Application>
  <PresentationFormat>画面に合わせる (4:3)</PresentationFormat>
  <Paragraphs>274</Paragraphs>
  <Slides>24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0" baseType="lpstr">
      <vt:lpstr>HGP創英角ﾎﾟｯﾌﾟ体</vt:lpstr>
      <vt:lpstr>HGS明朝E</vt:lpstr>
      <vt:lpstr>Yu Gothic</vt:lpstr>
      <vt:lpstr>Book Antiqua</vt:lpstr>
      <vt:lpstr>Wingdings</vt:lpstr>
      <vt:lpstr>ハードカバー</vt:lpstr>
      <vt:lpstr>情報処理技法（リテラシ）II</vt:lpstr>
      <vt:lpstr>もくじ</vt:lpstr>
      <vt:lpstr>授業予定</vt:lpstr>
      <vt:lpstr>中間報告書</vt:lpstr>
      <vt:lpstr>前回の復習</vt:lpstr>
      <vt:lpstr>本日の目標</vt:lpstr>
      <vt:lpstr>Wordの使い方</vt:lpstr>
      <vt:lpstr>Microsoft Word</vt:lpstr>
      <vt:lpstr>Wordの画面</vt:lpstr>
      <vt:lpstr>ホーム：基本の文字いじり</vt:lpstr>
      <vt:lpstr>数式</vt:lpstr>
      <vt:lpstr>本日の課題１：Wordの操作</vt:lpstr>
      <vt:lpstr>書類</vt:lpstr>
      <vt:lpstr>本日の課題：書類作成</vt:lpstr>
      <vt:lpstr>書類</vt:lpstr>
      <vt:lpstr>6W3H</vt:lpstr>
      <vt:lpstr>例えば：メール</vt:lpstr>
      <vt:lpstr>例えば：メール</vt:lpstr>
      <vt:lpstr>例えば：メール</vt:lpstr>
      <vt:lpstr>企画書/提案書/計画書</vt:lpstr>
      <vt:lpstr>報告書（レポート）</vt:lpstr>
      <vt:lpstr>本日のまとめ</vt:lpstr>
      <vt:lpstr>次回予定</vt:lpstr>
      <vt:lpstr>残りの時間</vt:lpstr>
    </vt:vector>
  </TitlesOfParts>
  <Company>東京工業大学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Microsoft Office ユーザー</cp:lastModifiedBy>
  <cp:revision>272</cp:revision>
  <dcterms:created xsi:type="dcterms:W3CDTF">2016-01-16T07:36:29Z</dcterms:created>
  <dcterms:modified xsi:type="dcterms:W3CDTF">2018-11-21T23:53:38Z</dcterms:modified>
</cp:coreProperties>
</file>