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9"/>
  </p:notesMasterIdLst>
  <p:sldIdLst>
    <p:sldId id="256" r:id="rId2"/>
    <p:sldId id="258" r:id="rId3"/>
    <p:sldId id="306" r:id="rId4"/>
    <p:sldId id="385" r:id="rId5"/>
    <p:sldId id="355" r:id="rId6"/>
    <p:sldId id="307" r:id="rId7"/>
    <p:sldId id="401" r:id="rId8"/>
    <p:sldId id="397" r:id="rId9"/>
    <p:sldId id="400" r:id="rId10"/>
    <p:sldId id="399" r:id="rId11"/>
    <p:sldId id="402" r:id="rId12"/>
    <p:sldId id="405" r:id="rId13"/>
    <p:sldId id="404" r:id="rId14"/>
    <p:sldId id="403" r:id="rId15"/>
    <p:sldId id="262" r:id="rId16"/>
    <p:sldId id="386" r:id="rId17"/>
    <p:sldId id="387" r:id="rId18"/>
    <p:sldId id="388" r:id="rId19"/>
    <p:sldId id="396" r:id="rId20"/>
    <p:sldId id="389" r:id="rId21"/>
    <p:sldId id="406" r:id="rId22"/>
    <p:sldId id="407" r:id="rId23"/>
    <p:sldId id="408" r:id="rId24"/>
    <p:sldId id="358" r:id="rId25"/>
    <p:sldId id="381" r:id="rId26"/>
    <p:sldId id="327" r:id="rId27"/>
    <p:sldId id="339" r:id="rId2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84D949-C00C-9B4F-9877-35F982B9A884}">
          <p14:sldIdLst>
            <p14:sldId id="256"/>
            <p14:sldId id="258"/>
            <p14:sldId id="306"/>
            <p14:sldId id="385"/>
            <p14:sldId id="355"/>
            <p14:sldId id="307"/>
            <p14:sldId id="401"/>
            <p14:sldId id="397"/>
            <p14:sldId id="400"/>
            <p14:sldId id="399"/>
            <p14:sldId id="402"/>
            <p14:sldId id="405"/>
            <p14:sldId id="404"/>
            <p14:sldId id="403"/>
            <p14:sldId id="262"/>
            <p14:sldId id="386"/>
            <p14:sldId id="387"/>
            <p14:sldId id="388"/>
            <p14:sldId id="396"/>
            <p14:sldId id="389"/>
            <p14:sldId id="406"/>
            <p14:sldId id="407"/>
            <p14:sldId id="408"/>
            <p14:sldId id="358"/>
            <p14:sldId id="381"/>
            <p14:sldId id="327"/>
            <p14:sldId id="3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5"/>
    <a:srgbClr val="FF0000"/>
    <a:srgbClr val="B043FC"/>
    <a:srgbClr val="3166CE"/>
    <a:srgbClr val="CCCCFF"/>
    <a:srgbClr val="99CCCC"/>
    <a:srgbClr val="FFCE01"/>
    <a:srgbClr val="FB9A02"/>
    <a:srgbClr val="389738"/>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99" autoAdjust="0"/>
    <p:restoredTop sz="96695" autoAdjust="0"/>
  </p:normalViewPr>
  <p:slideViewPr>
    <p:cSldViewPr snapToGrid="0" snapToObjects="1">
      <p:cViewPr varScale="1">
        <p:scale>
          <a:sx n="139" d="100"/>
          <a:sy n="139" d="100"/>
        </p:scale>
        <p:origin x="168"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2018/11/15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a:p>
        </p:txBody>
      </p:sp>
    </p:spTree>
    <p:extLst>
      <p:ext uri="{BB962C8B-B14F-4D97-AF65-F5344CB8AC3E}">
        <p14:creationId xmlns:p14="http://schemas.microsoft.com/office/powerpoint/2010/main" val="77436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あと、子音単体での発音がほぼない</a:t>
            </a:r>
            <a:endParaRPr kumimoji="1" lang="en-US" altLang="ja-JP" dirty="0"/>
          </a:p>
          <a:p>
            <a:r>
              <a:rPr kumimoji="1" lang="ja-JP" altLang="en-US" dirty="0"/>
              <a:t>日本語に慣れると、他の言語でも母音を一つの単位として発音してしまうクセが付くので注意</a:t>
            </a:r>
            <a:endParaRPr kumimoji="1" lang="en-US" altLang="ja-JP" dirty="0"/>
          </a:p>
          <a:p>
            <a:r>
              <a:rPr kumimoji="1" lang="en-US" altLang="ja-JP" dirty="0"/>
              <a:t>building (</a:t>
            </a:r>
            <a:r>
              <a:rPr kumimoji="1" lang="en-US" altLang="ja-JP" dirty="0" err="1"/>
              <a:t>bíldɪŋ</a:t>
            </a:r>
            <a:r>
              <a:rPr kumimoji="1" lang="en-US" altLang="ja-JP" dirty="0"/>
              <a:t>)</a:t>
            </a:r>
          </a:p>
          <a:p>
            <a:r>
              <a:rPr kumimoji="1" lang="ja-JP" altLang="en-US" dirty="0"/>
              <a:t>ビルディング（</a:t>
            </a:r>
            <a:r>
              <a:rPr kumimoji="1" lang="en-US" altLang="ja-JP" dirty="0"/>
              <a:t>bi </a:t>
            </a:r>
            <a:r>
              <a:rPr kumimoji="1" lang="en-US" altLang="ja-JP" dirty="0" err="1"/>
              <a:t>ru</a:t>
            </a:r>
            <a:r>
              <a:rPr kumimoji="1" lang="en-US" altLang="ja-JP" dirty="0"/>
              <a:t> </a:t>
            </a:r>
            <a:r>
              <a:rPr kumimoji="1" lang="en-US" altLang="ja-JP" dirty="0" err="1"/>
              <a:t>dhin</a:t>
            </a:r>
            <a:r>
              <a:rPr kumimoji="1" lang="en-US" altLang="ja-JP" dirty="0"/>
              <a:t> </a:t>
            </a:r>
            <a:r>
              <a:rPr kumimoji="1" lang="en-US" altLang="ja-JP" dirty="0" err="1"/>
              <a:t>gu</a:t>
            </a:r>
            <a:r>
              <a:rPr kumimoji="1" lang="ja-JP" altLang="en-US" dirty="0"/>
              <a:t>）</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17</a:t>
            </a:fld>
            <a:endParaRPr kumimoji="1" lang="ja-JP" altLang="en-US"/>
          </a:p>
        </p:txBody>
      </p:sp>
    </p:spTree>
    <p:extLst>
      <p:ext uri="{BB962C8B-B14F-4D97-AF65-F5344CB8AC3E}">
        <p14:creationId xmlns:p14="http://schemas.microsoft.com/office/powerpoint/2010/main" val="3573349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主語や目的語にいろいろ後から修飾</a:t>
            </a:r>
            <a:endParaRPr kumimoji="1" lang="en-US" altLang="ja-JP" dirty="0"/>
          </a:p>
          <a:p>
            <a:r>
              <a:rPr kumimoji="1" lang="ja-JP" altLang="en-US" dirty="0"/>
              <a:t>英語の場合は主語＋動詞が基本形</a:t>
            </a:r>
            <a:endParaRPr kumimoji="1" lang="en-US" altLang="ja-JP" dirty="0"/>
          </a:p>
          <a:p>
            <a:r>
              <a:rPr kumimoji="1" lang="ja-JP" altLang="en-US" dirty="0"/>
              <a:t>目的に対していろいろ付け加えるという形でなく、</a:t>
            </a:r>
            <a:endParaRPr kumimoji="1" lang="en-US" altLang="ja-JP" dirty="0"/>
          </a:p>
          <a:p>
            <a:r>
              <a:rPr kumimoji="1" lang="ja-JP" altLang="en-US" dirty="0"/>
              <a:t>主体が動作する</a:t>
            </a:r>
            <a:endParaRPr kumimoji="1" lang="en-US" altLang="ja-JP" dirty="0"/>
          </a:p>
          <a:p>
            <a:r>
              <a:rPr kumimoji="1" lang="ja-JP" altLang="en-US" dirty="0"/>
              <a:t>＋何に対して</a:t>
            </a:r>
            <a:endParaRPr kumimoji="1" lang="en-US" altLang="ja-JP" dirty="0"/>
          </a:p>
          <a:p>
            <a:r>
              <a:rPr kumimoji="1" lang="ja-JP" altLang="en-US" dirty="0"/>
              <a:t>＋どのように</a:t>
            </a:r>
            <a:endParaRPr kumimoji="1" lang="en-US" altLang="ja-JP" dirty="0"/>
          </a:p>
          <a:p>
            <a:r>
              <a:rPr kumimoji="1" lang="ja-JP" altLang="en-US" dirty="0"/>
              <a:t>と追加していく</a:t>
            </a:r>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18</a:t>
            </a:fld>
            <a:endParaRPr kumimoji="1" lang="ja-JP" altLang="en-US"/>
          </a:p>
        </p:txBody>
      </p:sp>
    </p:spTree>
    <p:extLst>
      <p:ext uri="{BB962C8B-B14F-4D97-AF65-F5344CB8AC3E}">
        <p14:creationId xmlns:p14="http://schemas.microsoft.com/office/powerpoint/2010/main" val="161687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日本語は叙述トリックとか詩的な表現はしやすい？</a:t>
            </a:r>
            <a:endParaRPr kumimoji="1" lang="en-US" altLang="ja-JP" dirty="0"/>
          </a:p>
          <a:p>
            <a:r>
              <a:rPr kumimoji="1" lang="ja-JP" altLang="en-US" dirty="0"/>
              <a:t>ただ、アカデミックライティングには向いていないと思われる</a:t>
            </a:r>
            <a:endParaRPr kumimoji="1" lang="en-US" altLang="ja-JP" dirty="0"/>
          </a:p>
          <a:p>
            <a:endParaRPr kumimoji="1" lang="en-US" altLang="ja-JP" dirty="0"/>
          </a:p>
          <a:p>
            <a:r>
              <a:rPr kumimoji="1" lang="ja-JP" altLang="en-US" dirty="0"/>
              <a:t>因みに英語を日本語訳すると、文章の嵩は増える</a:t>
            </a:r>
            <a:endParaRPr kumimoji="1" lang="en-US" altLang="ja-JP" dirty="0"/>
          </a:p>
          <a:p>
            <a:r>
              <a:rPr kumimoji="1" lang="ja-JP" altLang="en-US" dirty="0"/>
              <a:t>減る人は正確に日本語訳できていない</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19</a:t>
            </a:fld>
            <a:endParaRPr kumimoji="1" lang="ja-JP" altLang="en-US"/>
          </a:p>
        </p:txBody>
      </p:sp>
    </p:spTree>
    <p:extLst>
      <p:ext uri="{BB962C8B-B14F-4D97-AF65-F5344CB8AC3E}">
        <p14:creationId xmlns:p14="http://schemas.microsoft.com/office/powerpoint/2010/main" val="416472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20</a:t>
            </a:fld>
            <a:endParaRPr kumimoji="1" lang="ja-JP" altLang="en-US"/>
          </a:p>
        </p:txBody>
      </p:sp>
    </p:spTree>
    <p:extLst>
      <p:ext uri="{BB962C8B-B14F-4D97-AF65-F5344CB8AC3E}">
        <p14:creationId xmlns:p14="http://schemas.microsoft.com/office/powerpoint/2010/main" val="3975040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24</a:t>
            </a:fld>
            <a:endParaRPr kumimoji="1" lang="ja-JP" altLang="en-US"/>
          </a:p>
        </p:txBody>
      </p:sp>
    </p:spTree>
    <p:extLst>
      <p:ext uri="{BB962C8B-B14F-4D97-AF65-F5344CB8AC3E}">
        <p14:creationId xmlns:p14="http://schemas.microsoft.com/office/powerpoint/2010/main" val="1274041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25</a:t>
            </a:fld>
            <a:endParaRPr kumimoji="1" lang="ja-JP" altLang="en-US"/>
          </a:p>
        </p:txBody>
      </p:sp>
    </p:spTree>
    <p:extLst>
      <p:ext uri="{BB962C8B-B14F-4D97-AF65-F5344CB8AC3E}">
        <p14:creationId xmlns:p14="http://schemas.microsoft.com/office/powerpoint/2010/main" val="2964182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26</a:t>
            </a:fld>
            <a:endParaRPr kumimoji="1" lang="ja-JP" altLang="en-US"/>
          </a:p>
        </p:txBody>
      </p:sp>
    </p:spTree>
    <p:extLst>
      <p:ext uri="{BB962C8B-B14F-4D97-AF65-F5344CB8AC3E}">
        <p14:creationId xmlns:p14="http://schemas.microsoft.com/office/powerpoint/2010/main" val="28808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アカデミックライティング</a:t>
            </a:r>
            <a:endParaRPr kumimoji="1" lang="en-US" altLang="ja-JP" dirty="0"/>
          </a:p>
          <a:p>
            <a:endParaRPr kumimoji="1" lang="en-US" altLang="ja-JP" dirty="0"/>
          </a:p>
          <a:p>
            <a:r>
              <a:rPr kumimoji="1" lang="ja-JP" altLang="en-US" dirty="0"/>
              <a:t>文章を正確に書く練習</a:t>
            </a:r>
            <a:endParaRPr kumimoji="1" lang="en-US" altLang="ja-JP" dirty="0"/>
          </a:p>
          <a:p>
            <a:r>
              <a:rPr kumimoji="1" lang="en-US" altLang="ja-JP" dirty="0"/>
              <a:t>- </a:t>
            </a:r>
            <a:r>
              <a:rPr kumimoji="1" lang="ja-JP" altLang="en-US" dirty="0"/>
              <a:t>文章</a:t>
            </a:r>
            <a:endParaRPr kumimoji="1" lang="en-US" altLang="ja-JP" dirty="0"/>
          </a:p>
          <a:p>
            <a:r>
              <a:rPr kumimoji="1" lang="en-US" altLang="ja-JP" dirty="0"/>
              <a:t>- </a:t>
            </a:r>
            <a:r>
              <a:rPr kumimoji="1" lang="ja-JP" altLang="en-US" dirty="0"/>
              <a:t>言葉の意味と印象</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a:t>
            </a:fld>
            <a:endParaRPr kumimoji="1" lang="ja-JP" altLang="en-US"/>
          </a:p>
        </p:txBody>
      </p:sp>
    </p:spTree>
    <p:extLst>
      <p:ext uri="{BB962C8B-B14F-4D97-AF65-F5344CB8AC3E}">
        <p14:creationId xmlns:p14="http://schemas.microsoft.com/office/powerpoint/2010/main" val="67413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a:t>
            </a:fld>
            <a:endParaRPr kumimoji="1" lang="ja-JP" altLang="en-US"/>
          </a:p>
        </p:txBody>
      </p:sp>
    </p:spTree>
    <p:extLst>
      <p:ext uri="{BB962C8B-B14F-4D97-AF65-F5344CB8AC3E}">
        <p14:creationId xmlns:p14="http://schemas.microsoft.com/office/powerpoint/2010/main" val="1379278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6</a:t>
            </a:fld>
            <a:endParaRPr kumimoji="1" lang="ja-JP" altLang="en-US"/>
          </a:p>
        </p:txBody>
      </p:sp>
    </p:spTree>
    <p:extLst>
      <p:ext uri="{BB962C8B-B14F-4D97-AF65-F5344CB8AC3E}">
        <p14:creationId xmlns:p14="http://schemas.microsoft.com/office/powerpoint/2010/main" val="1569262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2072468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10</a:t>
            </a:fld>
            <a:endParaRPr kumimoji="1" lang="ja-JP" altLang="en-US"/>
          </a:p>
        </p:txBody>
      </p:sp>
    </p:spTree>
    <p:extLst>
      <p:ext uri="{BB962C8B-B14F-4D97-AF65-F5344CB8AC3E}">
        <p14:creationId xmlns:p14="http://schemas.microsoft.com/office/powerpoint/2010/main" val="1522169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13</a:t>
            </a:fld>
            <a:endParaRPr kumimoji="1" lang="ja-JP" altLang="en-US"/>
          </a:p>
        </p:txBody>
      </p:sp>
    </p:spTree>
    <p:extLst>
      <p:ext uri="{BB962C8B-B14F-4D97-AF65-F5344CB8AC3E}">
        <p14:creationId xmlns:p14="http://schemas.microsoft.com/office/powerpoint/2010/main" val="499501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14</a:t>
            </a:fld>
            <a:endParaRPr kumimoji="1" lang="ja-JP" altLang="en-US"/>
          </a:p>
        </p:txBody>
      </p:sp>
    </p:spTree>
    <p:extLst>
      <p:ext uri="{BB962C8B-B14F-4D97-AF65-F5344CB8AC3E}">
        <p14:creationId xmlns:p14="http://schemas.microsoft.com/office/powerpoint/2010/main" val="4063892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表記としては漢字と漢字を崩した平仮名、片仮名の組み合わせ</a:t>
            </a:r>
            <a:endParaRPr kumimoji="1" lang="en-US" altLang="ja-JP" dirty="0"/>
          </a:p>
          <a:p>
            <a:r>
              <a:rPr kumimoji="1" lang="ja-JP" altLang="en-US" dirty="0"/>
              <a:t>言語形態としては独立していて謎が多い言語のひとつ</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16</a:t>
            </a:fld>
            <a:endParaRPr kumimoji="1" lang="ja-JP" altLang="en-US"/>
          </a:p>
        </p:txBody>
      </p:sp>
    </p:spTree>
    <p:extLst>
      <p:ext uri="{BB962C8B-B14F-4D97-AF65-F5344CB8AC3E}">
        <p14:creationId xmlns:p14="http://schemas.microsoft.com/office/powerpoint/2010/main" val="1000507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8" name="Footer Placeholder 7"/>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Footer Placeholder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3" name="Footer Placeholder 2"/>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a:t>2018/11/8</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a:t>情報処理技法（リテラシ）</a:t>
            </a:r>
            <a:r>
              <a:rPr kumimoji="1" lang="en-US" altLang="ja-JP"/>
              <a:t>II</a:t>
            </a:r>
            <a:endParaRPr kumimoji="1" lang="ja-JP" altLang="en-US" dirty="0"/>
          </a:p>
        </p:txBody>
      </p:sp>
      <p:sp>
        <p:nvSpPr>
          <p:cNvPr id="3" name="サブタイトル 2"/>
          <p:cNvSpPr>
            <a:spLocks noGrp="1"/>
          </p:cNvSpPr>
          <p:nvPr>
            <p:ph type="subTitle" idx="1"/>
          </p:nvPr>
        </p:nvSpPr>
        <p:spPr/>
        <p:txBody>
          <a:bodyPr/>
          <a:lstStyle/>
          <a:p>
            <a:r>
              <a:rPr kumimoji="1" lang="ja-JP" altLang="en-US" dirty="0"/>
              <a:t>第</a:t>
            </a:r>
            <a:r>
              <a:rPr kumimoji="1" lang="en-US" altLang="ja-JP" dirty="0"/>
              <a:t>8</a:t>
            </a:r>
            <a:r>
              <a:rPr kumimoji="1" lang="ja-JP" altLang="en-US" dirty="0"/>
              <a:t>回：</a:t>
            </a:r>
            <a:r>
              <a:rPr lang="en-US" altLang="ja-JP" dirty="0"/>
              <a:t>Word</a:t>
            </a:r>
            <a:r>
              <a:rPr kumimoji="1" lang="en-US" altLang="ja-JP" dirty="0"/>
              <a:t> (1/2</a:t>
            </a:r>
            <a:r>
              <a:rPr lang="en-US" altLang="ja-JP" dirty="0"/>
              <a:t>)</a:t>
            </a:r>
            <a:endParaRPr kumimoji="1" lang="ja-JP" altLang="en-US" dirty="0"/>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57AB2B6-7B11-4CE8-8562-BC31793D4E87}"/>
              </a:ext>
            </a:extLst>
          </p:cNvPr>
          <p:cNvSpPr>
            <a:spLocks noGrp="1"/>
          </p:cNvSpPr>
          <p:nvPr>
            <p:ph idx="1"/>
          </p:nvPr>
        </p:nvSpPr>
        <p:spPr/>
        <p:txBody>
          <a:bodyPr/>
          <a:lstStyle/>
          <a:p>
            <a:r>
              <a:rPr kumimoji="1" lang="ja-JP" altLang="en-US" dirty="0"/>
              <a:t>主張</a:t>
            </a:r>
            <a:endParaRPr kumimoji="1" lang="en-US" altLang="ja-JP" dirty="0"/>
          </a:p>
          <a:p>
            <a:pPr lvl="1"/>
            <a:r>
              <a:rPr lang="ja-JP" altLang="en-US" dirty="0"/>
              <a:t>著者の言いたい事</a:t>
            </a:r>
            <a:endParaRPr lang="en-US" altLang="ja-JP" dirty="0"/>
          </a:p>
          <a:p>
            <a:r>
              <a:rPr lang="ja-JP" altLang="en-US" dirty="0"/>
              <a:t>根拠</a:t>
            </a:r>
            <a:endParaRPr lang="en-US" altLang="ja-JP" dirty="0"/>
          </a:p>
          <a:p>
            <a:pPr lvl="1"/>
            <a:r>
              <a:rPr kumimoji="1" lang="ja-JP" altLang="en-US" dirty="0"/>
              <a:t>言いたい事を裏付ける根拠</a:t>
            </a:r>
          </a:p>
        </p:txBody>
      </p:sp>
      <p:sp>
        <p:nvSpPr>
          <p:cNvPr id="3" name="日付プレースホルダー 2">
            <a:extLst>
              <a:ext uri="{FF2B5EF4-FFF2-40B4-BE49-F238E27FC236}">
                <a16:creationId xmlns:a16="http://schemas.microsoft.com/office/drawing/2014/main" id="{590FF4BF-3013-4BB9-BCDA-F7D892947C0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E685D4D-764D-45BC-9AC1-2A768279351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120BA7E-EA00-4D06-BA7B-B54E1B5FA78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6" name="タイトル 5">
            <a:extLst>
              <a:ext uri="{FF2B5EF4-FFF2-40B4-BE49-F238E27FC236}">
                <a16:creationId xmlns:a16="http://schemas.microsoft.com/office/drawing/2014/main" id="{C7FDE967-F1C5-4294-B7E6-F15D2087C1A7}"/>
              </a:ext>
            </a:extLst>
          </p:cNvPr>
          <p:cNvSpPr>
            <a:spLocks noGrp="1"/>
          </p:cNvSpPr>
          <p:nvPr>
            <p:ph type="title"/>
          </p:nvPr>
        </p:nvSpPr>
        <p:spPr/>
        <p:txBody>
          <a:bodyPr/>
          <a:lstStyle/>
          <a:p>
            <a:r>
              <a:rPr kumimoji="1" lang="ja-JP" altLang="en-US" dirty="0"/>
              <a:t>根拠と主張</a:t>
            </a:r>
          </a:p>
        </p:txBody>
      </p:sp>
      <p:sp>
        <p:nvSpPr>
          <p:cNvPr id="7" name="正方形/長方形 6">
            <a:extLst>
              <a:ext uri="{FF2B5EF4-FFF2-40B4-BE49-F238E27FC236}">
                <a16:creationId xmlns:a16="http://schemas.microsoft.com/office/drawing/2014/main" id="{4529EA79-0FDF-4949-B23A-5FDFC34E6F04}"/>
              </a:ext>
            </a:extLst>
          </p:cNvPr>
          <p:cNvSpPr/>
          <p:nvPr/>
        </p:nvSpPr>
        <p:spPr>
          <a:xfrm>
            <a:off x="794718" y="4179432"/>
            <a:ext cx="2565702" cy="914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昆虫は宇宙由来である</a:t>
            </a:r>
          </a:p>
        </p:txBody>
      </p:sp>
      <p:sp>
        <p:nvSpPr>
          <p:cNvPr id="8" name="テキスト ボックス 7">
            <a:extLst>
              <a:ext uri="{FF2B5EF4-FFF2-40B4-BE49-F238E27FC236}">
                <a16:creationId xmlns:a16="http://schemas.microsoft.com/office/drawing/2014/main" id="{4A74B978-B380-4851-B938-C2D9F5AC6691}"/>
              </a:ext>
            </a:extLst>
          </p:cNvPr>
          <p:cNvSpPr txBox="1"/>
          <p:nvPr/>
        </p:nvSpPr>
        <p:spPr>
          <a:xfrm>
            <a:off x="731965" y="3847824"/>
            <a:ext cx="1059180" cy="369332"/>
          </a:xfrm>
          <a:prstGeom prst="rect">
            <a:avLst/>
          </a:prstGeom>
          <a:noFill/>
        </p:spPr>
        <p:txBody>
          <a:bodyPr wrap="square" rtlCol="0">
            <a:spAutoFit/>
          </a:bodyPr>
          <a:lstStyle/>
          <a:p>
            <a:r>
              <a:rPr kumimoji="1" lang="ja-JP" altLang="en-US" dirty="0"/>
              <a:t>主張</a:t>
            </a:r>
          </a:p>
        </p:txBody>
      </p:sp>
      <p:sp>
        <p:nvSpPr>
          <p:cNvPr id="10" name="正方形/長方形 9">
            <a:extLst>
              <a:ext uri="{FF2B5EF4-FFF2-40B4-BE49-F238E27FC236}">
                <a16:creationId xmlns:a16="http://schemas.microsoft.com/office/drawing/2014/main" id="{850143D1-9060-4A34-9860-4F11CACF7C9C}"/>
              </a:ext>
            </a:extLst>
          </p:cNvPr>
          <p:cNvSpPr/>
          <p:nvPr/>
        </p:nvSpPr>
        <p:spPr>
          <a:xfrm>
            <a:off x="4389121" y="4168140"/>
            <a:ext cx="4118384" cy="914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デボン紀の芋虫から昆虫への</a:t>
            </a:r>
            <a:endParaRPr kumimoji="1" lang="en-US" altLang="ja-JP" dirty="0"/>
          </a:p>
          <a:p>
            <a:pPr algn="ctr"/>
            <a:r>
              <a:rPr kumimoji="1" lang="ja-JP" altLang="en-US" dirty="0"/>
              <a:t>進化過程の化石は</a:t>
            </a:r>
            <a:r>
              <a:rPr kumimoji="1" lang="ja-JP" altLang="en-US" dirty="0" err="1"/>
              <a:t>無し</a:t>
            </a:r>
            <a:endParaRPr kumimoji="1" lang="en-US" altLang="ja-JP" dirty="0"/>
          </a:p>
        </p:txBody>
      </p:sp>
      <p:sp>
        <p:nvSpPr>
          <p:cNvPr id="11" name="テキスト ボックス 10">
            <a:extLst>
              <a:ext uri="{FF2B5EF4-FFF2-40B4-BE49-F238E27FC236}">
                <a16:creationId xmlns:a16="http://schemas.microsoft.com/office/drawing/2014/main" id="{D19AFD3C-C128-4F7D-ADF5-E35AE4C0442F}"/>
              </a:ext>
            </a:extLst>
          </p:cNvPr>
          <p:cNvSpPr txBox="1"/>
          <p:nvPr/>
        </p:nvSpPr>
        <p:spPr>
          <a:xfrm>
            <a:off x="4313816" y="3847824"/>
            <a:ext cx="1059180" cy="369332"/>
          </a:xfrm>
          <a:prstGeom prst="rect">
            <a:avLst/>
          </a:prstGeom>
          <a:noFill/>
        </p:spPr>
        <p:txBody>
          <a:bodyPr wrap="square" rtlCol="0">
            <a:spAutoFit/>
          </a:bodyPr>
          <a:lstStyle/>
          <a:p>
            <a:r>
              <a:rPr kumimoji="1" lang="ja-JP" altLang="en-US" dirty="0"/>
              <a:t>根拠</a:t>
            </a:r>
          </a:p>
        </p:txBody>
      </p:sp>
      <p:sp>
        <p:nvSpPr>
          <p:cNvPr id="13" name="正方形/長方形 12">
            <a:extLst>
              <a:ext uri="{FF2B5EF4-FFF2-40B4-BE49-F238E27FC236}">
                <a16:creationId xmlns:a16="http://schemas.microsoft.com/office/drawing/2014/main" id="{95BDF276-36DD-4831-892F-AD7F9E79034A}"/>
              </a:ext>
            </a:extLst>
          </p:cNvPr>
          <p:cNvSpPr/>
          <p:nvPr/>
        </p:nvSpPr>
        <p:spPr>
          <a:xfrm>
            <a:off x="4389121" y="5159571"/>
            <a:ext cx="4118384" cy="9144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体構造が他の生物と大きく異なる</a:t>
            </a:r>
            <a:endParaRPr kumimoji="1" lang="en-US" altLang="ja-JP" dirty="0"/>
          </a:p>
        </p:txBody>
      </p:sp>
      <p:sp>
        <p:nvSpPr>
          <p:cNvPr id="9" name="吹き出し: 角を丸めた四角形 8">
            <a:extLst>
              <a:ext uri="{FF2B5EF4-FFF2-40B4-BE49-F238E27FC236}">
                <a16:creationId xmlns:a16="http://schemas.microsoft.com/office/drawing/2014/main" id="{98F50FBF-4094-4954-B338-513D416C3EC7}"/>
              </a:ext>
            </a:extLst>
          </p:cNvPr>
          <p:cNvSpPr/>
          <p:nvPr/>
        </p:nvSpPr>
        <p:spPr>
          <a:xfrm>
            <a:off x="6316980" y="3072270"/>
            <a:ext cx="2567941" cy="655320"/>
          </a:xfrm>
          <a:prstGeom prst="wedgeRoundRectCallout">
            <a:avLst>
              <a:gd name="adj1" fmla="val -28251"/>
              <a:gd name="adj2" fmla="val 8808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あくまで著者の意見</a:t>
            </a:r>
            <a:endParaRPr kumimoji="1" lang="en-US" altLang="ja-JP" dirty="0"/>
          </a:p>
          <a:p>
            <a:pPr algn="ctr"/>
            <a:r>
              <a:rPr kumimoji="1" lang="ja-JP" altLang="en-US" dirty="0"/>
              <a:t>一般論である必要なし</a:t>
            </a:r>
          </a:p>
        </p:txBody>
      </p:sp>
    </p:spTree>
    <p:extLst>
      <p:ext uri="{BB962C8B-B14F-4D97-AF65-F5344CB8AC3E}">
        <p14:creationId xmlns:p14="http://schemas.microsoft.com/office/powerpoint/2010/main" val="3652285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8553A80-B655-4BF2-B773-BC133FE4F5C3}"/>
              </a:ext>
            </a:extLst>
          </p:cNvPr>
          <p:cNvSpPr>
            <a:spLocks noGrp="1"/>
          </p:cNvSpPr>
          <p:nvPr>
            <p:ph idx="1"/>
          </p:nvPr>
        </p:nvSpPr>
        <p:spPr/>
        <p:txBody>
          <a:bodyPr/>
          <a:lstStyle/>
          <a:p>
            <a:r>
              <a:rPr lang="ja-JP" altLang="en-US" dirty="0"/>
              <a:t>序論：本論を読む前のメタ知識</a:t>
            </a:r>
            <a:endParaRPr lang="en-US" altLang="ja-JP" dirty="0"/>
          </a:p>
          <a:p>
            <a:pPr lvl="1"/>
            <a:r>
              <a:rPr lang="ja-JP" altLang="en-US" dirty="0"/>
              <a:t>導入：なぜ本論が必要か？なぜ本論を書いたのか？</a:t>
            </a:r>
            <a:endParaRPr lang="en-US" altLang="ja-JP" dirty="0"/>
          </a:p>
          <a:p>
            <a:pPr lvl="1"/>
            <a:r>
              <a:rPr lang="ja-JP" altLang="en-US" dirty="0"/>
              <a:t>紹介：本論で何を主張しているのか</a:t>
            </a:r>
            <a:endParaRPr lang="en-US" altLang="ja-JP" dirty="0"/>
          </a:p>
          <a:p>
            <a:pPr lvl="1"/>
            <a:endParaRPr lang="en-US" altLang="ja-JP" dirty="0"/>
          </a:p>
          <a:p>
            <a:r>
              <a:rPr kumimoji="1" lang="ja-JP" altLang="en-US" dirty="0"/>
              <a:t>本論：主張と根拠の中心</a:t>
            </a:r>
            <a:endParaRPr kumimoji="1" lang="en-US" altLang="ja-JP" dirty="0"/>
          </a:p>
          <a:p>
            <a:pPr lvl="1"/>
            <a:r>
              <a:rPr lang="ja-JP" altLang="en-US" dirty="0"/>
              <a:t>主張と根拠</a:t>
            </a:r>
            <a:endParaRPr lang="en-US" altLang="ja-JP" dirty="0"/>
          </a:p>
          <a:p>
            <a:pPr lvl="1"/>
            <a:r>
              <a:rPr kumimoji="1" lang="ja-JP" altLang="en-US" dirty="0"/>
              <a:t>あれば実験など</a:t>
            </a:r>
            <a:endParaRPr kumimoji="1" lang="en-US" altLang="ja-JP" dirty="0"/>
          </a:p>
          <a:p>
            <a:pPr lvl="1"/>
            <a:endParaRPr kumimoji="1" lang="en-US" altLang="ja-JP" dirty="0"/>
          </a:p>
          <a:p>
            <a:r>
              <a:rPr lang="ja-JP" altLang="en-US" dirty="0"/>
              <a:t>結論：まとめ</a:t>
            </a:r>
            <a:endParaRPr lang="en-US" altLang="ja-JP" dirty="0"/>
          </a:p>
          <a:p>
            <a:pPr lvl="1"/>
            <a:r>
              <a:rPr kumimoji="1" lang="ja-JP" altLang="en-US" dirty="0"/>
              <a:t>序論の短縮</a:t>
            </a:r>
            <a:r>
              <a:rPr kumimoji="1" lang="en-US" altLang="ja-JP" dirty="0" err="1"/>
              <a:t>ver</a:t>
            </a:r>
            <a:r>
              <a:rPr kumimoji="1" lang="ja-JP" altLang="en-US" dirty="0"/>
              <a:t>＋本論の短縮</a:t>
            </a:r>
            <a:r>
              <a:rPr kumimoji="1" lang="en-US" altLang="ja-JP" dirty="0" err="1"/>
              <a:t>ver</a:t>
            </a:r>
            <a:r>
              <a:rPr kumimoji="1" lang="ja-JP" altLang="en-US" dirty="0"/>
              <a:t>＋今後の予定</a:t>
            </a:r>
          </a:p>
        </p:txBody>
      </p:sp>
      <p:sp>
        <p:nvSpPr>
          <p:cNvPr id="3" name="日付プレースホルダー 2">
            <a:extLst>
              <a:ext uri="{FF2B5EF4-FFF2-40B4-BE49-F238E27FC236}">
                <a16:creationId xmlns:a16="http://schemas.microsoft.com/office/drawing/2014/main" id="{987E106F-3EBB-4E34-9FCB-D98001F5530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A45320C-BFB1-45B2-976E-4062D9BA58FB}"/>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4976C5BA-CDC3-48C7-B5E4-C741A8691AB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6" name="タイトル 5">
            <a:extLst>
              <a:ext uri="{FF2B5EF4-FFF2-40B4-BE49-F238E27FC236}">
                <a16:creationId xmlns:a16="http://schemas.microsoft.com/office/drawing/2014/main" id="{15D196F7-33A8-469A-92C1-58D1E80F2F95}"/>
              </a:ext>
            </a:extLst>
          </p:cNvPr>
          <p:cNvSpPr>
            <a:spLocks noGrp="1"/>
          </p:cNvSpPr>
          <p:nvPr>
            <p:ph type="title"/>
          </p:nvPr>
        </p:nvSpPr>
        <p:spPr/>
        <p:txBody>
          <a:bodyPr/>
          <a:lstStyle/>
          <a:p>
            <a:r>
              <a:rPr kumimoji="1" lang="ja-JP" altLang="en-US" dirty="0"/>
              <a:t>構成</a:t>
            </a:r>
          </a:p>
        </p:txBody>
      </p:sp>
    </p:spTree>
    <p:extLst>
      <p:ext uri="{BB962C8B-B14F-4D97-AF65-F5344CB8AC3E}">
        <p14:creationId xmlns:p14="http://schemas.microsoft.com/office/powerpoint/2010/main" val="424609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A0BD490-A46B-4027-AE63-2E2F4016C055}"/>
              </a:ext>
            </a:extLst>
          </p:cNvPr>
          <p:cNvSpPr>
            <a:spLocks noGrp="1"/>
          </p:cNvSpPr>
          <p:nvPr>
            <p:ph idx="1"/>
          </p:nvPr>
        </p:nvSpPr>
        <p:spPr/>
        <p:txBody>
          <a:bodyPr/>
          <a:lstStyle/>
          <a:p>
            <a:r>
              <a:rPr kumimoji="1" lang="en-US" altLang="ja-JP" dirty="0"/>
              <a:t>1</a:t>
            </a:r>
            <a:r>
              <a:rPr kumimoji="1" lang="ja-JP" altLang="en-US" dirty="0"/>
              <a:t>パラグラフ</a:t>
            </a:r>
            <a:r>
              <a:rPr kumimoji="1" lang="en-US" altLang="ja-JP" dirty="0"/>
              <a:t>1</a:t>
            </a:r>
            <a:r>
              <a:rPr kumimoji="1" lang="ja-JP" altLang="en-US" dirty="0"/>
              <a:t>主張制度</a:t>
            </a:r>
            <a:endParaRPr kumimoji="1" lang="en-US" altLang="ja-JP" dirty="0"/>
          </a:p>
          <a:p>
            <a:pPr lvl="1"/>
            <a:r>
              <a:rPr kumimoji="1" lang="ja-JP" altLang="en-US" dirty="0"/>
              <a:t>トピックセンテンス</a:t>
            </a:r>
            <a:br>
              <a:rPr kumimoji="1" lang="en-US" altLang="ja-JP" dirty="0"/>
            </a:br>
            <a:r>
              <a:rPr kumimoji="1" lang="ja-JP" altLang="en-US" dirty="0"/>
              <a:t>パラグラフの中心となるメイン文章、主張</a:t>
            </a:r>
            <a:endParaRPr kumimoji="1" lang="en-US" altLang="ja-JP" dirty="0"/>
          </a:p>
          <a:p>
            <a:pPr lvl="1"/>
            <a:r>
              <a:rPr kumimoji="1" lang="ja-JP" altLang="en-US" dirty="0"/>
              <a:t>他のセンテンス</a:t>
            </a:r>
            <a:r>
              <a:rPr kumimoji="1" lang="en-US" altLang="ja-JP" dirty="0"/>
              <a:t>	</a:t>
            </a:r>
            <a:br>
              <a:rPr kumimoji="1" lang="en-US" altLang="ja-JP" dirty="0"/>
            </a:br>
            <a:r>
              <a:rPr kumimoji="1" lang="ja-JP" altLang="en-US" dirty="0"/>
              <a:t>トピックに関する情報や根拠</a:t>
            </a:r>
            <a:endParaRPr kumimoji="1" lang="en-US" altLang="ja-JP" dirty="0"/>
          </a:p>
          <a:p>
            <a:pPr lvl="1"/>
            <a:endParaRPr kumimoji="1" lang="en-US" altLang="ja-JP" dirty="0"/>
          </a:p>
          <a:p>
            <a:r>
              <a:rPr kumimoji="1" lang="ja-JP" altLang="en-US" dirty="0"/>
              <a:t>例</a:t>
            </a:r>
            <a:endParaRPr kumimoji="1" lang="en-US" altLang="ja-JP" dirty="0"/>
          </a:p>
          <a:p>
            <a:pPr lvl="1"/>
            <a:r>
              <a:rPr lang="ja-JP" altLang="en-US" dirty="0">
                <a:solidFill>
                  <a:schemeClr val="accent5"/>
                </a:solidFill>
              </a:rPr>
              <a:t>昆虫は宇宙由来である。</a:t>
            </a:r>
            <a:r>
              <a:rPr lang="ja-JP" altLang="en-US" dirty="0"/>
              <a:t>なぜならデボン紀の芋虫から昆虫への進化過程の化石は未だ発見されていない。また、その時期から急激に昆虫の数は増えている。</a:t>
            </a:r>
          </a:p>
          <a:p>
            <a:pPr lvl="1"/>
            <a:endParaRPr lang="ja-JP" altLang="en-US" dirty="0"/>
          </a:p>
          <a:p>
            <a:pPr lvl="1"/>
            <a:endParaRPr kumimoji="1" lang="ja-JP" altLang="en-US" dirty="0"/>
          </a:p>
        </p:txBody>
      </p:sp>
      <p:sp>
        <p:nvSpPr>
          <p:cNvPr id="3" name="日付プレースホルダー 2">
            <a:extLst>
              <a:ext uri="{FF2B5EF4-FFF2-40B4-BE49-F238E27FC236}">
                <a16:creationId xmlns:a16="http://schemas.microsoft.com/office/drawing/2014/main" id="{EF3EF1EF-3E50-458B-8DF5-8BD091C5D79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620D32FC-4DC3-40F9-93A1-56FB66DD38F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3D3FB55-AC49-4E43-B0D2-3B4DA0D3C397}"/>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6" name="タイトル 5">
            <a:extLst>
              <a:ext uri="{FF2B5EF4-FFF2-40B4-BE49-F238E27FC236}">
                <a16:creationId xmlns:a16="http://schemas.microsoft.com/office/drawing/2014/main" id="{2F694954-1A3E-4F4E-9830-4BC802026221}"/>
              </a:ext>
            </a:extLst>
          </p:cNvPr>
          <p:cNvSpPr>
            <a:spLocks noGrp="1"/>
          </p:cNvSpPr>
          <p:nvPr>
            <p:ph type="title"/>
          </p:nvPr>
        </p:nvSpPr>
        <p:spPr/>
        <p:txBody>
          <a:bodyPr/>
          <a:lstStyle/>
          <a:p>
            <a:r>
              <a:rPr kumimoji="1" lang="ja-JP" altLang="en-US" dirty="0"/>
              <a:t>パラグラフ・ライティング</a:t>
            </a:r>
          </a:p>
        </p:txBody>
      </p:sp>
    </p:spTree>
    <p:extLst>
      <p:ext uri="{BB962C8B-B14F-4D97-AF65-F5344CB8AC3E}">
        <p14:creationId xmlns:p14="http://schemas.microsoft.com/office/powerpoint/2010/main" val="45156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703CDA2-B042-408A-872B-C1DCC0EA460F}"/>
              </a:ext>
            </a:extLst>
          </p:cNvPr>
          <p:cNvSpPr>
            <a:spLocks noGrp="1"/>
          </p:cNvSpPr>
          <p:nvPr>
            <p:ph idx="1"/>
          </p:nvPr>
        </p:nvSpPr>
        <p:spPr/>
        <p:txBody>
          <a:bodyPr>
            <a:normAutofit lnSpcReduction="10000"/>
          </a:bodyPr>
          <a:lstStyle/>
          <a:p>
            <a:r>
              <a:rPr lang="ja-JP" altLang="en-US" dirty="0"/>
              <a:t>一文一義</a:t>
            </a:r>
            <a:endParaRPr lang="en-US" altLang="ja-JP" dirty="0"/>
          </a:p>
          <a:p>
            <a:pPr lvl="1"/>
            <a:r>
              <a:rPr lang="ja-JP" altLang="en-US" dirty="0"/>
              <a:t>デボン紀の芋虫から昆虫への進化過程の化石は未だ発見されていない。また、その時期から急激に昆虫の数は増えている</a:t>
            </a:r>
            <a:endParaRPr lang="en-US" altLang="ja-JP" dirty="0"/>
          </a:p>
          <a:p>
            <a:r>
              <a:rPr kumimoji="1" lang="ja-JP" altLang="en-US" dirty="0"/>
              <a:t>一文二義</a:t>
            </a:r>
            <a:endParaRPr kumimoji="1" lang="en-US" altLang="ja-JP" dirty="0"/>
          </a:p>
          <a:p>
            <a:pPr lvl="1"/>
            <a:r>
              <a:rPr lang="ja-JP" altLang="en-US" dirty="0"/>
              <a:t>デボン紀の芋虫から昆虫への進化過程の化石は未だ発見されていないし、その時期から急激に昆虫の数は</a:t>
            </a:r>
            <a:r>
              <a:rPr lang="ja-JP" altLang="en-US"/>
              <a:t>増えている。</a:t>
            </a:r>
            <a:endParaRPr lang="en-US" altLang="ja-JP" dirty="0"/>
          </a:p>
          <a:p>
            <a:r>
              <a:rPr kumimoji="1" lang="ja-JP" altLang="en-US" dirty="0"/>
              <a:t>一文三義</a:t>
            </a:r>
            <a:endParaRPr kumimoji="1" lang="en-US" altLang="ja-JP" dirty="0"/>
          </a:p>
          <a:p>
            <a:pPr lvl="1"/>
            <a:r>
              <a:rPr lang="ja-JP" altLang="en-US"/>
              <a:t>デボン</a:t>
            </a:r>
            <a:r>
              <a:rPr lang="ja-JP" altLang="en-US" dirty="0"/>
              <a:t>紀の芋虫から昆虫への進化過程の化石は未だ発見</a:t>
            </a:r>
            <a:r>
              <a:rPr lang="ja-JP" altLang="en-US"/>
              <a:t>されていないし、その</a:t>
            </a:r>
            <a:r>
              <a:rPr lang="ja-JP" altLang="en-US" dirty="0"/>
              <a:t>時期から急激に昆虫の数は</a:t>
            </a:r>
            <a:r>
              <a:rPr lang="ja-JP" altLang="en-US"/>
              <a:t>増えていることから、昆虫は宇宙由来とする説がある。</a:t>
            </a:r>
            <a:endParaRPr lang="en-US" altLang="ja-JP" dirty="0"/>
          </a:p>
        </p:txBody>
      </p:sp>
      <p:sp>
        <p:nvSpPr>
          <p:cNvPr id="3" name="日付プレースホルダー 2">
            <a:extLst>
              <a:ext uri="{FF2B5EF4-FFF2-40B4-BE49-F238E27FC236}">
                <a16:creationId xmlns:a16="http://schemas.microsoft.com/office/drawing/2014/main" id="{580ACC74-7A24-466E-9292-B766C62F9AD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CFACD08-225D-4CAD-8BE2-60A6766BE316}"/>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3C6F1B4-E12D-42F6-993D-BEE04F4B546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6" name="タイトル 5">
            <a:extLst>
              <a:ext uri="{FF2B5EF4-FFF2-40B4-BE49-F238E27FC236}">
                <a16:creationId xmlns:a16="http://schemas.microsoft.com/office/drawing/2014/main" id="{DD3B78C3-58AE-4B45-BA23-5282EB1F4C5D}"/>
              </a:ext>
            </a:extLst>
          </p:cNvPr>
          <p:cNvSpPr>
            <a:spLocks noGrp="1"/>
          </p:cNvSpPr>
          <p:nvPr>
            <p:ph type="title"/>
          </p:nvPr>
        </p:nvSpPr>
        <p:spPr/>
        <p:txBody>
          <a:bodyPr/>
          <a:lstStyle/>
          <a:p>
            <a:r>
              <a:rPr kumimoji="1" lang="ja-JP" altLang="en-US" dirty="0"/>
              <a:t>一文一義</a:t>
            </a:r>
          </a:p>
        </p:txBody>
      </p:sp>
    </p:spTree>
    <p:extLst>
      <p:ext uri="{BB962C8B-B14F-4D97-AF65-F5344CB8AC3E}">
        <p14:creationId xmlns:p14="http://schemas.microsoft.com/office/powerpoint/2010/main" val="414726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540B2BD-74C1-4642-B658-A8316A890A81}"/>
              </a:ext>
            </a:extLst>
          </p:cNvPr>
          <p:cNvSpPr>
            <a:spLocks noGrp="1"/>
          </p:cNvSpPr>
          <p:nvPr>
            <p:ph idx="1"/>
          </p:nvPr>
        </p:nvSpPr>
        <p:spPr/>
        <p:txBody>
          <a:bodyPr>
            <a:normAutofit/>
          </a:bodyPr>
          <a:lstStyle/>
          <a:p>
            <a:r>
              <a:rPr lang="ja-JP" altLang="en-US" dirty="0"/>
              <a:t>主張と根拠：</a:t>
            </a:r>
            <a:endParaRPr lang="en-US" altLang="ja-JP" dirty="0"/>
          </a:p>
          <a:p>
            <a:pPr lvl="1"/>
            <a:r>
              <a:rPr lang="ja-JP" altLang="en-US" dirty="0"/>
              <a:t>著者の主張と、それを裏付ける根拠が</a:t>
            </a:r>
            <a:r>
              <a:rPr lang="en-US" altLang="ja-JP" dirty="0"/>
              <a:t>1</a:t>
            </a:r>
            <a:r>
              <a:rPr lang="ja-JP" altLang="en-US" dirty="0"/>
              <a:t>セット</a:t>
            </a:r>
            <a:endParaRPr lang="en-US" altLang="ja-JP" dirty="0"/>
          </a:p>
          <a:p>
            <a:r>
              <a:rPr lang="ja-JP" altLang="en-US" dirty="0"/>
              <a:t>構成：</a:t>
            </a:r>
            <a:endParaRPr lang="en-US" altLang="ja-JP" dirty="0"/>
          </a:p>
          <a:p>
            <a:pPr lvl="1"/>
            <a:r>
              <a:rPr lang="ja-JP" altLang="en-US" dirty="0"/>
              <a:t>序論、本論、結論</a:t>
            </a:r>
            <a:endParaRPr lang="en-US" altLang="ja-JP" dirty="0"/>
          </a:p>
          <a:p>
            <a:r>
              <a:rPr lang="ja-JP" altLang="en-US"/>
              <a:t>パラグラフ：</a:t>
            </a:r>
            <a:endParaRPr lang="en-US" altLang="ja-JP" dirty="0"/>
          </a:p>
          <a:p>
            <a:pPr lvl="1"/>
            <a:r>
              <a:rPr lang="en-US" altLang="ja-JP" dirty="0"/>
              <a:t>1</a:t>
            </a:r>
            <a:r>
              <a:rPr lang="ja-JP" altLang="en-US" dirty="0" err="1"/>
              <a:t>つの</a:t>
            </a:r>
            <a:r>
              <a:rPr lang="ja-JP" altLang="en-US" dirty="0"/>
              <a:t>段落には</a:t>
            </a:r>
            <a:r>
              <a:rPr lang="en-US" altLang="ja-JP" dirty="0"/>
              <a:t>1</a:t>
            </a:r>
            <a:r>
              <a:rPr lang="ja-JP" altLang="en-US" dirty="0" err="1"/>
              <a:t>つの</a:t>
            </a:r>
            <a:r>
              <a:rPr lang="ja-JP" altLang="en-US" dirty="0"/>
              <a:t>トピック</a:t>
            </a:r>
            <a:endParaRPr lang="en-US" altLang="ja-JP" dirty="0"/>
          </a:p>
          <a:p>
            <a:r>
              <a:rPr lang="ja-JP" altLang="en-US" dirty="0"/>
              <a:t>一文一義：</a:t>
            </a:r>
            <a:endParaRPr lang="en-US" altLang="ja-JP" dirty="0"/>
          </a:p>
          <a:p>
            <a:pPr lvl="1"/>
            <a:r>
              <a:rPr lang="ja-JP" altLang="en-US" dirty="0"/>
              <a:t>一つの文章には</a:t>
            </a:r>
            <a:r>
              <a:rPr lang="en-US" altLang="ja-JP" dirty="0"/>
              <a:t>1</a:t>
            </a:r>
            <a:r>
              <a:rPr lang="ja-JP" altLang="en-US" dirty="0" err="1"/>
              <a:t>つの</a:t>
            </a:r>
            <a:r>
              <a:rPr lang="ja-JP" altLang="en-US" dirty="0"/>
              <a:t>意味</a:t>
            </a:r>
            <a:endParaRPr lang="en-US" altLang="ja-JP" dirty="0"/>
          </a:p>
          <a:p>
            <a:r>
              <a:rPr lang="ja-JP" altLang="en-US" dirty="0"/>
              <a:t>語句：</a:t>
            </a:r>
            <a:endParaRPr lang="en-US" altLang="ja-JP" dirty="0"/>
          </a:p>
          <a:p>
            <a:pPr lvl="1"/>
            <a:r>
              <a:rPr lang="ja-JP" altLang="en-US" dirty="0"/>
              <a:t>客観的かつわかり易い語句を使う</a:t>
            </a:r>
            <a:endParaRPr lang="en-US" altLang="ja-JP" dirty="0"/>
          </a:p>
        </p:txBody>
      </p:sp>
      <p:sp>
        <p:nvSpPr>
          <p:cNvPr id="3" name="日付プレースホルダー 2">
            <a:extLst>
              <a:ext uri="{FF2B5EF4-FFF2-40B4-BE49-F238E27FC236}">
                <a16:creationId xmlns:a16="http://schemas.microsoft.com/office/drawing/2014/main" id="{0F269730-389B-422C-BE6F-1C4FFA08E899}"/>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60AA62D8-464E-4C60-8FE1-93DB13276991}"/>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53568EC-6503-4F78-8550-63B10F24128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14</a:t>
            </a:fld>
            <a:endParaRPr kumimoji="0" lang="en-US">
              <a:solidFill>
                <a:schemeClr val="tx1"/>
              </a:solidFill>
            </a:endParaRPr>
          </a:p>
        </p:txBody>
      </p:sp>
      <p:sp>
        <p:nvSpPr>
          <p:cNvPr id="6" name="タイトル 5">
            <a:extLst>
              <a:ext uri="{FF2B5EF4-FFF2-40B4-BE49-F238E27FC236}">
                <a16:creationId xmlns:a16="http://schemas.microsoft.com/office/drawing/2014/main" id="{CC465384-6E9F-4E67-A3A1-E5FBC852F1BD}"/>
              </a:ext>
            </a:extLst>
          </p:cNvPr>
          <p:cNvSpPr>
            <a:spLocks noGrp="1"/>
          </p:cNvSpPr>
          <p:nvPr>
            <p:ph type="title"/>
          </p:nvPr>
        </p:nvSpPr>
        <p:spPr/>
        <p:txBody>
          <a:bodyPr/>
          <a:lstStyle/>
          <a:p>
            <a:r>
              <a:rPr kumimoji="1" lang="ja-JP" altLang="en-US" dirty="0"/>
              <a:t>アカデミックライティングのまとめ</a:t>
            </a:r>
          </a:p>
        </p:txBody>
      </p:sp>
    </p:spTree>
    <p:extLst>
      <p:ext uri="{BB962C8B-B14F-4D97-AF65-F5344CB8AC3E}">
        <p14:creationId xmlns:p14="http://schemas.microsoft.com/office/powerpoint/2010/main" val="358373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323F2FC2-9C13-4363-BCC7-987809641748}"/>
              </a:ext>
            </a:extLst>
          </p:cNvPr>
          <p:cNvSpPr>
            <a:spLocks noGrp="1"/>
          </p:cNvSpPr>
          <p:nvPr>
            <p:ph type="title"/>
          </p:nvPr>
        </p:nvSpPr>
        <p:spPr/>
        <p:txBody>
          <a:bodyPr/>
          <a:lstStyle/>
          <a:p>
            <a:r>
              <a:rPr kumimoji="1" lang="ja-JP" altLang="en-US" spc="600" dirty="0"/>
              <a:t>文章作成</a:t>
            </a:r>
          </a:p>
        </p:txBody>
      </p:sp>
      <p:sp>
        <p:nvSpPr>
          <p:cNvPr id="8" name="テキスト プレースホルダー 7">
            <a:extLst>
              <a:ext uri="{FF2B5EF4-FFF2-40B4-BE49-F238E27FC236}">
                <a16:creationId xmlns:a16="http://schemas.microsoft.com/office/drawing/2014/main" id="{24D8D47E-7BF0-4314-81EF-B84D45F6329C}"/>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97F75474-78CD-4CBB-888F-2E5B2503F902}"/>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3A9A5C9-E6A2-4B5C-9BB0-57E5E50EC3D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0F1979B-0AC1-49CF-8E58-D659F20BA0D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15</a:t>
            </a:fld>
            <a:endParaRPr kumimoji="0" lang="en-US">
              <a:solidFill>
                <a:schemeClr val="tx1"/>
              </a:solidFill>
            </a:endParaRPr>
          </a:p>
        </p:txBody>
      </p:sp>
    </p:spTree>
    <p:extLst>
      <p:ext uri="{BB962C8B-B14F-4D97-AF65-F5344CB8AC3E}">
        <p14:creationId xmlns:p14="http://schemas.microsoft.com/office/powerpoint/2010/main" val="3746108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022B986C-C63D-4B24-A6A1-BE3EC8A4638B}"/>
              </a:ext>
            </a:extLst>
          </p:cNvPr>
          <p:cNvSpPr/>
          <p:nvPr/>
        </p:nvSpPr>
        <p:spPr>
          <a:xfrm>
            <a:off x="1237873" y="1656452"/>
            <a:ext cx="7025344" cy="85895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a:extLst>
              <a:ext uri="{FF2B5EF4-FFF2-40B4-BE49-F238E27FC236}">
                <a16:creationId xmlns:a16="http://schemas.microsoft.com/office/drawing/2014/main" id="{C4C3EF14-D150-4409-8A4D-8BED22219ADB}"/>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A0D0B2B1-5CB4-49D9-B904-76C39CE59397}"/>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5B3B0075-E4C3-4DA5-8037-66D27A23ADF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16</a:t>
            </a:fld>
            <a:endParaRPr kumimoji="0" lang="en-US">
              <a:solidFill>
                <a:schemeClr val="tx1"/>
              </a:solidFill>
            </a:endParaRPr>
          </a:p>
        </p:txBody>
      </p:sp>
      <p:sp>
        <p:nvSpPr>
          <p:cNvPr id="6" name="タイトル 5">
            <a:extLst>
              <a:ext uri="{FF2B5EF4-FFF2-40B4-BE49-F238E27FC236}">
                <a16:creationId xmlns:a16="http://schemas.microsoft.com/office/drawing/2014/main" id="{6952F601-C487-40E5-86F9-32E8237FCFDD}"/>
              </a:ext>
            </a:extLst>
          </p:cNvPr>
          <p:cNvSpPr>
            <a:spLocks noGrp="1"/>
          </p:cNvSpPr>
          <p:nvPr>
            <p:ph type="title"/>
          </p:nvPr>
        </p:nvSpPr>
        <p:spPr/>
        <p:txBody>
          <a:bodyPr/>
          <a:lstStyle/>
          <a:p>
            <a:r>
              <a:rPr kumimoji="1" lang="ja-JP" altLang="en-US" dirty="0"/>
              <a:t>世界の言語と文字</a:t>
            </a:r>
          </a:p>
        </p:txBody>
      </p:sp>
      <p:pic>
        <p:nvPicPr>
          <p:cNvPr id="1026" name="Picture 2" descr="https://upload.wikimedia.org/wikipedia/commons/0/08/WritingSystemsoftheWorld.png">
            <a:extLst>
              <a:ext uri="{FF2B5EF4-FFF2-40B4-BE49-F238E27FC236}">
                <a16:creationId xmlns:a16="http://schemas.microsoft.com/office/drawing/2014/main" id="{4125765B-A394-492F-B667-645C14458967}"/>
              </a:ext>
            </a:extLst>
          </p:cNvPr>
          <p:cNvPicPr>
            <a:picLocks noGrp="1" noChangeAspect="1" noChangeArrowheads="1"/>
          </p:cNvPicPr>
          <p:nvPr>
            <p:ph idx="1"/>
          </p:nvPr>
        </p:nvPicPr>
        <p:blipFill>
          <a:blip r:embed="rId3" cstate="email">
            <a:extLst>
              <a:ext uri="{28A0092B-C50C-407E-A947-70E740481C1C}">
                <a14:useLocalDpi xmlns:a14="http://schemas.microsoft.com/office/drawing/2010/main" val="0"/>
              </a:ext>
            </a:extLst>
          </a:blip>
          <a:srcRect/>
          <a:stretch>
            <a:fillRect/>
          </a:stretch>
        </p:blipFill>
        <p:spPr bwMode="auto">
          <a:xfrm>
            <a:off x="17527" y="2615826"/>
            <a:ext cx="9098185" cy="4212649"/>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396D0C3F-314B-4A1E-8E5E-23BC68A1A7AD}"/>
              </a:ext>
            </a:extLst>
          </p:cNvPr>
          <p:cNvSpPr/>
          <p:nvPr/>
        </p:nvSpPr>
        <p:spPr>
          <a:xfrm>
            <a:off x="1237873" y="1677059"/>
            <a:ext cx="9800489" cy="884979"/>
          </a:xfrm>
          <a:prstGeom prst="rect">
            <a:avLst/>
          </a:prstGeom>
        </p:spPr>
        <p:txBody>
          <a:bodyPr numCol="2">
            <a:noAutofit/>
          </a:bodyPr>
          <a:lstStyle/>
          <a:p>
            <a:r>
              <a:rPr lang="ja-JP" altLang="en-US" sz="1600" dirty="0">
                <a:solidFill>
                  <a:schemeClr val="bg1"/>
                </a:solidFill>
                <a:latin typeface="Arial" panose="020B0604020202020204" pitchFamily="34" charset="0"/>
              </a:rPr>
              <a:t>アブジャド</a:t>
            </a:r>
            <a:r>
              <a:rPr lang="en-US" altLang="ja-JP" sz="1600" dirty="0">
                <a:solidFill>
                  <a:schemeClr val="bg1"/>
                </a:solidFill>
                <a:latin typeface="Arial" panose="020B0604020202020204" pitchFamily="34" charset="0"/>
              </a:rPr>
              <a:t>: </a:t>
            </a:r>
            <a:r>
              <a:rPr lang="ja-JP" altLang="en-US" sz="1600" dirty="0">
                <a:solidFill>
                  <a:srgbClr val="99FF99"/>
                </a:solidFill>
                <a:latin typeface="Arial" panose="020B0604020202020204" pitchFamily="34" charset="0"/>
              </a:rPr>
              <a:t>アラビア文字</a:t>
            </a:r>
            <a:r>
              <a:rPr lang="en-US" altLang="ja-JP" sz="1600" dirty="0">
                <a:solidFill>
                  <a:srgbClr val="222222"/>
                </a:solidFill>
                <a:latin typeface="Arial" panose="020B0604020202020204" pitchFamily="34" charset="0"/>
              </a:rPr>
              <a:t>, </a:t>
            </a:r>
            <a:r>
              <a:rPr lang="ja-JP" altLang="en-US" sz="1600" dirty="0">
                <a:solidFill>
                  <a:srgbClr val="389738"/>
                </a:solidFill>
                <a:latin typeface="Arial" panose="020B0604020202020204" pitchFamily="34" charset="0"/>
              </a:rPr>
              <a:t>その他のアブジャド</a:t>
            </a:r>
            <a:endParaRPr lang="en-US" altLang="ja-JP" sz="1600" dirty="0">
              <a:solidFill>
                <a:srgbClr val="389738"/>
              </a:solidFill>
              <a:latin typeface="Arial" panose="020B0604020202020204" pitchFamily="34" charset="0"/>
            </a:endParaRPr>
          </a:p>
          <a:p>
            <a:r>
              <a:rPr lang="ja-JP" altLang="en-US" sz="1600" dirty="0">
                <a:solidFill>
                  <a:schemeClr val="bg1"/>
                </a:solidFill>
                <a:latin typeface="Arial" panose="020B0604020202020204" pitchFamily="34" charset="0"/>
              </a:rPr>
              <a:t>アブギダ</a:t>
            </a:r>
            <a:r>
              <a:rPr lang="en-US" altLang="ja-JP" sz="1600" dirty="0">
                <a:solidFill>
                  <a:schemeClr val="bg1"/>
                </a:solidFill>
                <a:latin typeface="Arial" panose="020B0604020202020204" pitchFamily="34" charset="0"/>
              </a:rPr>
              <a:t>: </a:t>
            </a:r>
            <a:r>
              <a:rPr lang="ja-JP" altLang="en-US" sz="1600" dirty="0">
                <a:solidFill>
                  <a:srgbClr val="FB9A02"/>
                </a:solidFill>
                <a:latin typeface="Arial" panose="020B0604020202020204" pitchFamily="34" charset="0"/>
              </a:rPr>
              <a:t>デーヴァナーガリー</a:t>
            </a:r>
            <a:r>
              <a:rPr lang="en-US" altLang="ja-JP" sz="1600" dirty="0">
                <a:solidFill>
                  <a:srgbClr val="222222"/>
                </a:solidFill>
                <a:latin typeface="Arial" panose="020B0604020202020204" pitchFamily="34" charset="0"/>
              </a:rPr>
              <a:t>, </a:t>
            </a:r>
            <a:r>
              <a:rPr lang="ja-JP" altLang="en-US" sz="1600" dirty="0">
                <a:solidFill>
                  <a:srgbClr val="FFCE01"/>
                </a:solidFill>
                <a:latin typeface="Arial" panose="020B0604020202020204" pitchFamily="34" charset="0"/>
              </a:rPr>
              <a:t>その他</a:t>
            </a:r>
            <a:endParaRPr lang="en-US" altLang="ja-JP" sz="1600" dirty="0">
              <a:solidFill>
                <a:srgbClr val="222222"/>
              </a:solidFill>
              <a:latin typeface="Arial" panose="020B0604020202020204" pitchFamily="34" charset="0"/>
            </a:endParaRPr>
          </a:p>
          <a:p>
            <a:r>
              <a:rPr lang="ja-JP" altLang="en-US" sz="1600" dirty="0">
                <a:solidFill>
                  <a:schemeClr val="bg1"/>
                </a:solidFill>
                <a:latin typeface="Arial" panose="020B0604020202020204" pitchFamily="34" charset="0"/>
              </a:rPr>
              <a:t>アルファベット</a:t>
            </a:r>
            <a:r>
              <a:rPr lang="en-US" altLang="ja-JP" sz="1600" dirty="0">
                <a:solidFill>
                  <a:schemeClr val="bg1"/>
                </a:solidFill>
                <a:latin typeface="Arial" panose="020B0604020202020204" pitchFamily="34" charset="0"/>
              </a:rPr>
              <a:t>: </a:t>
            </a:r>
            <a:r>
              <a:rPr lang="ja-JP" altLang="en-US" sz="1600" dirty="0">
                <a:solidFill>
                  <a:srgbClr val="99CCCC"/>
                </a:solidFill>
                <a:latin typeface="Arial" panose="020B0604020202020204" pitchFamily="34" charset="0"/>
              </a:rPr>
              <a:t>ラテン文字</a:t>
            </a:r>
            <a:r>
              <a:rPr lang="en-US" altLang="ja-JP" sz="1600" dirty="0">
                <a:solidFill>
                  <a:srgbClr val="99CCCC"/>
                </a:solidFill>
                <a:latin typeface="Arial" panose="020B0604020202020204" pitchFamily="34" charset="0"/>
              </a:rPr>
              <a:t>, </a:t>
            </a:r>
            <a:r>
              <a:rPr lang="ja-JP" altLang="en-US" sz="1600" dirty="0">
                <a:solidFill>
                  <a:srgbClr val="CCCCFF"/>
                </a:solidFill>
                <a:latin typeface="Arial" panose="020B0604020202020204" pitchFamily="34" charset="0"/>
              </a:rPr>
              <a:t>キリル文字</a:t>
            </a:r>
            <a:r>
              <a:rPr lang="en-US" altLang="ja-JP" sz="1600" dirty="0">
                <a:solidFill>
                  <a:srgbClr val="CCCCFF"/>
                </a:solidFill>
                <a:latin typeface="Arial" panose="020B0604020202020204" pitchFamily="34" charset="0"/>
              </a:rPr>
              <a:t>, </a:t>
            </a:r>
            <a:r>
              <a:rPr lang="ja-JP" altLang="en-US" sz="1600" dirty="0">
                <a:solidFill>
                  <a:srgbClr val="3166CE"/>
                </a:solidFill>
                <a:latin typeface="Arial" panose="020B0604020202020204" pitchFamily="34" charset="0"/>
              </a:rPr>
              <a:t>その他</a:t>
            </a:r>
            <a:endParaRPr lang="en-US" altLang="ja-JP" sz="1600" dirty="0">
              <a:solidFill>
                <a:srgbClr val="3166CE"/>
              </a:solidFill>
              <a:latin typeface="Arial" panose="020B0604020202020204" pitchFamily="34" charset="0"/>
            </a:endParaRPr>
          </a:p>
          <a:p>
            <a:r>
              <a:rPr lang="ja-JP" altLang="en-US" sz="1600" dirty="0">
                <a:solidFill>
                  <a:schemeClr val="bg1"/>
                </a:solidFill>
                <a:latin typeface="Arial" panose="020B0604020202020204" pitchFamily="34" charset="0"/>
              </a:rPr>
              <a:t>素性文字</a:t>
            </a:r>
            <a:r>
              <a:rPr lang="en-US" altLang="ja-JP" sz="1600" dirty="0">
                <a:solidFill>
                  <a:schemeClr val="bg1"/>
                </a:solidFill>
                <a:latin typeface="Arial" panose="020B0604020202020204" pitchFamily="34" charset="0"/>
              </a:rPr>
              <a:t>: </a:t>
            </a:r>
            <a:r>
              <a:rPr lang="ja-JP" altLang="en-US" sz="1600" dirty="0">
                <a:solidFill>
                  <a:srgbClr val="B043FC"/>
                </a:solidFill>
                <a:latin typeface="Arial" panose="020B0604020202020204" pitchFamily="34" charset="0"/>
              </a:rPr>
              <a:t>ハングル</a:t>
            </a:r>
            <a:endParaRPr lang="en-US" altLang="ja-JP" sz="1600" dirty="0">
              <a:solidFill>
                <a:srgbClr val="B043FC"/>
              </a:solidFill>
              <a:latin typeface="Arial" panose="020B0604020202020204" pitchFamily="34" charset="0"/>
            </a:endParaRPr>
          </a:p>
          <a:p>
            <a:r>
              <a:rPr lang="ja-JP" altLang="en-US" sz="1600" dirty="0">
                <a:solidFill>
                  <a:schemeClr val="bg1"/>
                </a:solidFill>
                <a:latin typeface="Arial" panose="020B0604020202020204" pitchFamily="34" charset="0"/>
              </a:rPr>
              <a:t>音節文字</a:t>
            </a:r>
            <a:r>
              <a:rPr lang="en-US" altLang="ja-JP" sz="1600" dirty="0">
                <a:solidFill>
                  <a:schemeClr val="bg1"/>
                </a:solidFill>
                <a:latin typeface="Arial" panose="020B0604020202020204" pitchFamily="34" charset="0"/>
              </a:rPr>
              <a:t>: </a:t>
            </a:r>
            <a:r>
              <a:rPr lang="ja-JP" altLang="en-US" sz="1600" dirty="0">
                <a:solidFill>
                  <a:srgbClr val="FF0000"/>
                </a:solidFill>
                <a:latin typeface="Arial" panose="020B0604020202020204" pitchFamily="34" charset="0"/>
              </a:rPr>
              <a:t>音節文字</a:t>
            </a:r>
            <a:endParaRPr lang="en-US" altLang="ja-JP" sz="1600" dirty="0">
              <a:solidFill>
                <a:srgbClr val="FF0000"/>
              </a:solidFill>
              <a:latin typeface="Arial" panose="020B0604020202020204" pitchFamily="34" charset="0"/>
            </a:endParaRPr>
          </a:p>
          <a:p>
            <a:r>
              <a:rPr lang="ja-JP" altLang="en-US" sz="1600" dirty="0">
                <a:solidFill>
                  <a:schemeClr val="bg1"/>
                </a:solidFill>
                <a:latin typeface="Arial" panose="020B0604020202020204" pitchFamily="34" charset="0"/>
              </a:rPr>
              <a:t>表語文字</a:t>
            </a:r>
            <a:r>
              <a:rPr lang="en-US" altLang="ja-JP" sz="1600" dirty="0">
                <a:solidFill>
                  <a:schemeClr val="bg1"/>
                </a:solidFill>
                <a:latin typeface="Arial" panose="020B0604020202020204" pitchFamily="34" charset="0"/>
              </a:rPr>
              <a:t>: </a:t>
            </a:r>
            <a:r>
              <a:rPr lang="ja-JP" altLang="en-US" sz="1600" dirty="0">
                <a:solidFill>
                  <a:srgbClr val="FFFF65"/>
                </a:solidFill>
                <a:latin typeface="Arial" panose="020B0604020202020204" pitchFamily="34" charset="0"/>
              </a:rPr>
              <a:t>漢字</a:t>
            </a:r>
            <a:endParaRPr lang="ja-JP" altLang="en-US" sz="1600" dirty="0">
              <a:solidFill>
                <a:srgbClr val="FFFF65"/>
              </a:solidFill>
            </a:endParaRPr>
          </a:p>
        </p:txBody>
      </p:sp>
      <p:sp>
        <p:nvSpPr>
          <p:cNvPr id="9" name="吹き出し: 角を丸めた四角形 8">
            <a:extLst>
              <a:ext uri="{FF2B5EF4-FFF2-40B4-BE49-F238E27FC236}">
                <a16:creationId xmlns:a16="http://schemas.microsoft.com/office/drawing/2014/main" id="{56505F53-1428-49A0-AB59-FB35414F5343}"/>
              </a:ext>
            </a:extLst>
          </p:cNvPr>
          <p:cNvSpPr/>
          <p:nvPr/>
        </p:nvSpPr>
        <p:spPr>
          <a:xfrm>
            <a:off x="8097601" y="1701101"/>
            <a:ext cx="965744" cy="383193"/>
          </a:xfrm>
          <a:prstGeom prst="wedgeRoundRectCallout">
            <a:avLst>
              <a:gd name="adj1" fmla="val -63618"/>
              <a:gd name="adj2" fmla="val 3428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日本語</a:t>
            </a:r>
          </a:p>
        </p:txBody>
      </p:sp>
    </p:spTree>
    <p:extLst>
      <p:ext uri="{BB962C8B-B14F-4D97-AF65-F5344CB8AC3E}">
        <p14:creationId xmlns:p14="http://schemas.microsoft.com/office/powerpoint/2010/main" val="620338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49903FA-AE3B-448F-8C48-118406866949}"/>
              </a:ext>
            </a:extLst>
          </p:cNvPr>
          <p:cNvSpPr>
            <a:spLocks noGrp="1"/>
          </p:cNvSpPr>
          <p:nvPr>
            <p:ph idx="1"/>
          </p:nvPr>
        </p:nvSpPr>
        <p:spPr>
          <a:xfrm>
            <a:off x="699247" y="2628900"/>
            <a:ext cx="7745505" cy="3497262"/>
          </a:xfrm>
        </p:spPr>
        <p:txBody>
          <a:bodyPr>
            <a:normAutofit lnSpcReduction="10000"/>
          </a:bodyPr>
          <a:lstStyle/>
          <a:p>
            <a:r>
              <a:rPr lang="ja-JP" altLang="en-US" dirty="0"/>
              <a:t>漢字：</a:t>
            </a:r>
            <a:endParaRPr lang="en-US" altLang="ja-JP" dirty="0"/>
          </a:p>
          <a:p>
            <a:pPr lvl="1"/>
            <a:r>
              <a:rPr lang="ja-JP" altLang="en-US" dirty="0"/>
              <a:t>短く表記できる</a:t>
            </a:r>
            <a:endParaRPr lang="en-US" altLang="ja-JP" dirty="0"/>
          </a:p>
          <a:p>
            <a:pPr lvl="1"/>
            <a:r>
              <a:rPr lang="ja-JP" altLang="en-US" dirty="0"/>
              <a:t>読み書きが大変</a:t>
            </a:r>
            <a:endParaRPr lang="en-US" altLang="ja-JP" dirty="0"/>
          </a:p>
          <a:p>
            <a:r>
              <a:rPr kumimoji="1" lang="ja-JP" altLang="en-US" dirty="0"/>
              <a:t>ひらがな</a:t>
            </a:r>
            <a:r>
              <a:rPr kumimoji="1" lang="en-US" altLang="ja-JP" dirty="0"/>
              <a:t>/</a:t>
            </a:r>
            <a:r>
              <a:rPr kumimoji="1" lang="ja-JP" altLang="en-US" dirty="0"/>
              <a:t>カタカナ：</a:t>
            </a:r>
            <a:endParaRPr kumimoji="1" lang="en-US" altLang="ja-JP" dirty="0"/>
          </a:p>
          <a:p>
            <a:pPr lvl="1"/>
            <a:r>
              <a:rPr kumimoji="1" lang="ja-JP" altLang="en-US" dirty="0"/>
              <a:t>識字率が高い</a:t>
            </a:r>
            <a:endParaRPr kumimoji="1" lang="en-US" altLang="ja-JP" dirty="0"/>
          </a:p>
          <a:p>
            <a:pPr lvl="1"/>
            <a:r>
              <a:rPr lang="ja-JP" altLang="en-US" dirty="0"/>
              <a:t>文章の区切りがわからない</a:t>
            </a:r>
            <a:endParaRPr lang="en-US" altLang="ja-JP" dirty="0"/>
          </a:p>
          <a:p>
            <a:pPr lvl="1"/>
            <a:r>
              <a:rPr lang="ja-JP" altLang="en-US" dirty="0"/>
              <a:t>カタカナで外来語表記できる</a:t>
            </a:r>
            <a:r>
              <a:rPr lang="ja-JP" altLang="en-US" sz="1800" dirty="0">
                <a:solidFill>
                  <a:schemeClr val="accent6"/>
                </a:solidFill>
              </a:rPr>
              <a:t>（外国人に不評）</a:t>
            </a:r>
            <a:endParaRPr kumimoji="1" lang="en-US" altLang="ja-JP" sz="1800" dirty="0">
              <a:solidFill>
                <a:schemeClr val="accent6"/>
              </a:solidFill>
            </a:endParaRPr>
          </a:p>
          <a:p>
            <a:r>
              <a:rPr lang="ja-JP" altLang="en-US" dirty="0"/>
              <a:t>句読点：</a:t>
            </a:r>
            <a:endParaRPr lang="en-US" altLang="ja-JP" dirty="0"/>
          </a:p>
          <a:p>
            <a:pPr lvl="1"/>
            <a:r>
              <a:rPr kumimoji="1" lang="ja-JP" altLang="en-US" dirty="0"/>
              <a:t>ひらがな、カタカナのサポート、息継ぎポイント</a:t>
            </a:r>
            <a:endParaRPr kumimoji="1" lang="en-US" altLang="ja-JP" dirty="0"/>
          </a:p>
        </p:txBody>
      </p:sp>
      <p:sp>
        <p:nvSpPr>
          <p:cNvPr id="3" name="日付プレースホルダー 2">
            <a:extLst>
              <a:ext uri="{FF2B5EF4-FFF2-40B4-BE49-F238E27FC236}">
                <a16:creationId xmlns:a16="http://schemas.microsoft.com/office/drawing/2014/main" id="{B6D7176A-563F-468E-BE77-7DAE0DE5583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FC5FFD1C-6FDD-42D5-9EAE-01D65BD0F25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F61118F-892B-4C99-9AF1-3FCF801387DC}"/>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17</a:t>
            </a:fld>
            <a:endParaRPr kumimoji="0" lang="en-US">
              <a:solidFill>
                <a:schemeClr val="tx1"/>
              </a:solidFill>
            </a:endParaRPr>
          </a:p>
        </p:txBody>
      </p:sp>
      <p:sp>
        <p:nvSpPr>
          <p:cNvPr id="6" name="タイトル 5">
            <a:extLst>
              <a:ext uri="{FF2B5EF4-FFF2-40B4-BE49-F238E27FC236}">
                <a16:creationId xmlns:a16="http://schemas.microsoft.com/office/drawing/2014/main" id="{04F2781E-8C04-4D99-B498-2F12F095D664}"/>
              </a:ext>
            </a:extLst>
          </p:cNvPr>
          <p:cNvSpPr>
            <a:spLocks noGrp="1"/>
          </p:cNvSpPr>
          <p:nvPr>
            <p:ph type="title"/>
          </p:nvPr>
        </p:nvSpPr>
        <p:spPr/>
        <p:txBody>
          <a:bodyPr/>
          <a:lstStyle/>
          <a:p>
            <a:r>
              <a:rPr lang="ja-JP" altLang="en-US" dirty="0"/>
              <a:t>日本語の特色</a:t>
            </a:r>
            <a:r>
              <a:rPr lang="en-US" altLang="ja-JP" dirty="0"/>
              <a:t>(1/2)</a:t>
            </a:r>
            <a:endParaRPr kumimoji="1" lang="ja-JP" altLang="en-US" dirty="0"/>
          </a:p>
        </p:txBody>
      </p:sp>
      <p:sp>
        <p:nvSpPr>
          <p:cNvPr id="7" name="正方形/長方形 6">
            <a:extLst>
              <a:ext uri="{FF2B5EF4-FFF2-40B4-BE49-F238E27FC236}">
                <a16:creationId xmlns:a16="http://schemas.microsoft.com/office/drawing/2014/main" id="{031BA84C-BEA7-4D8A-BF0F-9BE4D1230080}"/>
              </a:ext>
            </a:extLst>
          </p:cNvPr>
          <p:cNvSpPr/>
          <p:nvPr/>
        </p:nvSpPr>
        <p:spPr>
          <a:xfrm>
            <a:off x="1642434" y="1758744"/>
            <a:ext cx="5848372" cy="658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表記は </a:t>
            </a:r>
            <a:r>
              <a:rPr kumimoji="1" lang="ja-JP" altLang="en-US" sz="2400" dirty="0"/>
              <a:t>漢字＋ひらがな＋カタカナ</a:t>
            </a:r>
            <a:endParaRPr kumimoji="1" lang="ja-JP" altLang="en-US" sz="2000" dirty="0"/>
          </a:p>
        </p:txBody>
      </p:sp>
    </p:spTree>
    <p:extLst>
      <p:ext uri="{BB962C8B-B14F-4D97-AF65-F5344CB8AC3E}">
        <p14:creationId xmlns:p14="http://schemas.microsoft.com/office/powerpoint/2010/main" val="1050410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573B9A8-B41D-43FC-A47D-6C869785966E}"/>
              </a:ext>
            </a:extLst>
          </p:cNvPr>
          <p:cNvSpPr>
            <a:spLocks noGrp="1"/>
          </p:cNvSpPr>
          <p:nvPr>
            <p:ph idx="1"/>
          </p:nvPr>
        </p:nvSpPr>
        <p:spPr>
          <a:xfrm>
            <a:off x="699247" y="2796988"/>
            <a:ext cx="7745505" cy="3329174"/>
          </a:xfrm>
        </p:spPr>
        <p:txBody>
          <a:bodyPr/>
          <a:lstStyle/>
          <a:p>
            <a:r>
              <a:rPr lang="ja-JP" altLang="en-US" dirty="0"/>
              <a:t>題材＋様々な補足</a:t>
            </a:r>
            <a:endParaRPr lang="en-US" altLang="ja-JP" dirty="0"/>
          </a:p>
          <a:p>
            <a:pPr lvl="1"/>
            <a:r>
              <a:rPr kumimoji="1" lang="ja-JP" altLang="en-US" dirty="0"/>
              <a:t>主述構造：私は </a:t>
            </a:r>
            <a:r>
              <a:rPr kumimoji="1" lang="en-US" altLang="ja-JP" dirty="0"/>
              <a:t>(</a:t>
            </a:r>
            <a:r>
              <a:rPr kumimoji="1" lang="ja-JP" altLang="en-US" dirty="0"/>
              <a:t>学生</a:t>
            </a:r>
            <a:r>
              <a:rPr kumimoji="1" lang="en-US" altLang="ja-JP" dirty="0"/>
              <a:t>/</a:t>
            </a:r>
            <a:r>
              <a:rPr kumimoji="1" lang="ja-JP" altLang="en-US" dirty="0"/>
              <a:t>遊ぶ</a:t>
            </a:r>
            <a:r>
              <a:rPr kumimoji="1" lang="en-US" altLang="ja-JP" dirty="0"/>
              <a:t>/</a:t>
            </a:r>
            <a:r>
              <a:rPr kumimoji="1" lang="ja-JP" altLang="en-US" dirty="0"/>
              <a:t>楽しい</a:t>
            </a:r>
            <a:r>
              <a:rPr kumimoji="1" lang="en-US" altLang="ja-JP" dirty="0"/>
              <a:t>)</a:t>
            </a:r>
          </a:p>
          <a:p>
            <a:pPr lvl="1"/>
            <a:r>
              <a:rPr lang="ja-JP" altLang="en-US" dirty="0"/>
              <a:t>題術構造：鳥に </a:t>
            </a:r>
            <a:r>
              <a:rPr lang="en-US" altLang="ja-JP" dirty="0"/>
              <a:t>(</a:t>
            </a:r>
            <a:r>
              <a:rPr lang="ja-JP" altLang="en-US" dirty="0"/>
              <a:t>餌をあげた</a:t>
            </a:r>
            <a:r>
              <a:rPr lang="en-US" altLang="ja-JP" dirty="0"/>
              <a:t>/</a:t>
            </a:r>
            <a:r>
              <a:rPr lang="ja-JP" altLang="en-US" dirty="0"/>
              <a:t>羽がある</a:t>
            </a:r>
            <a:r>
              <a:rPr lang="en-US" altLang="ja-JP" dirty="0"/>
              <a:t>)</a:t>
            </a:r>
          </a:p>
          <a:p>
            <a:pPr lvl="1"/>
            <a:r>
              <a:rPr kumimoji="1" lang="ja-JP" altLang="en-US" dirty="0"/>
              <a:t>主語廃止：</a:t>
            </a:r>
            <a:r>
              <a:rPr kumimoji="1" lang="ja-JP" altLang="en-US" dirty="0">
                <a:solidFill>
                  <a:schemeClr val="accent6"/>
                </a:solidFill>
              </a:rPr>
              <a:t>私は</a:t>
            </a:r>
            <a:r>
              <a:rPr kumimoji="1" lang="en-US" altLang="ja-JP" dirty="0">
                <a:solidFill>
                  <a:schemeClr val="tx1"/>
                </a:solidFill>
              </a:rPr>
              <a:t>(</a:t>
            </a:r>
            <a:r>
              <a:rPr lang="ja-JP" altLang="en-US" dirty="0">
                <a:solidFill>
                  <a:schemeClr val="tx1"/>
                </a:solidFill>
              </a:rPr>
              <a:t>学生</a:t>
            </a:r>
            <a:r>
              <a:rPr lang="en-US" altLang="ja-JP" dirty="0">
                <a:solidFill>
                  <a:schemeClr val="tx1"/>
                </a:solidFill>
              </a:rPr>
              <a:t>/</a:t>
            </a:r>
            <a:r>
              <a:rPr lang="ja-JP" altLang="en-US" dirty="0">
                <a:solidFill>
                  <a:schemeClr val="tx1"/>
                </a:solidFill>
              </a:rPr>
              <a:t>遊ぶ</a:t>
            </a:r>
            <a:r>
              <a:rPr kumimoji="1" lang="en-US" altLang="ja-JP" dirty="0">
                <a:solidFill>
                  <a:schemeClr val="tx1"/>
                </a:solidFill>
              </a:rPr>
              <a:t>/</a:t>
            </a:r>
            <a:r>
              <a:rPr kumimoji="1" lang="ja-JP" altLang="en-US" dirty="0">
                <a:solidFill>
                  <a:schemeClr val="tx1"/>
                </a:solidFill>
              </a:rPr>
              <a:t>楽しい</a:t>
            </a:r>
            <a:r>
              <a:rPr kumimoji="1" lang="en-US" altLang="ja-JP" dirty="0">
                <a:solidFill>
                  <a:schemeClr val="tx1"/>
                </a:solidFill>
              </a:rPr>
              <a:t>)</a:t>
            </a:r>
          </a:p>
          <a:p>
            <a:r>
              <a:rPr kumimoji="1" lang="ja-JP" altLang="en-US" dirty="0"/>
              <a:t>冠詞なし</a:t>
            </a:r>
            <a:endParaRPr kumimoji="1" lang="en-US" altLang="ja-JP" dirty="0"/>
          </a:p>
          <a:p>
            <a:pPr lvl="1"/>
            <a:r>
              <a:rPr kumimoji="1" lang="ja-JP" altLang="en-US" dirty="0"/>
              <a:t>数・性別の意識は低め</a:t>
            </a:r>
            <a:endParaRPr kumimoji="1" lang="en-US" altLang="ja-JP" dirty="0"/>
          </a:p>
          <a:p>
            <a:pPr lvl="2"/>
            <a:r>
              <a:rPr kumimoji="1" lang="ja-JP" altLang="en-US" dirty="0"/>
              <a:t>英語のように数量で単語・冠詞を変化させない</a:t>
            </a:r>
            <a:endParaRPr kumimoji="1" lang="en-US" altLang="ja-JP" dirty="0"/>
          </a:p>
          <a:p>
            <a:pPr lvl="2"/>
            <a:r>
              <a:rPr lang="ja-JP" altLang="en-US" dirty="0"/>
              <a:t>ドイツ語のように男性名詞、女性名詞がない</a:t>
            </a:r>
            <a:endParaRPr kumimoji="1" lang="ja-JP" altLang="en-US" dirty="0"/>
          </a:p>
        </p:txBody>
      </p:sp>
      <p:sp>
        <p:nvSpPr>
          <p:cNvPr id="3" name="日付プレースホルダー 2">
            <a:extLst>
              <a:ext uri="{FF2B5EF4-FFF2-40B4-BE49-F238E27FC236}">
                <a16:creationId xmlns:a16="http://schemas.microsoft.com/office/drawing/2014/main" id="{24353D9E-E0EF-4820-A53B-196F685671B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B8DD263B-E2E1-454A-BA87-BDE78C77076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A01AB68-00F6-42F7-8B3B-990AA9B2437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18</a:t>
            </a:fld>
            <a:endParaRPr kumimoji="0" lang="en-US">
              <a:solidFill>
                <a:schemeClr val="tx1"/>
              </a:solidFill>
            </a:endParaRPr>
          </a:p>
        </p:txBody>
      </p:sp>
      <p:sp>
        <p:nvSpPr>
          <p:cNvPr id="6" name="タイトル 5">
            <a:extLst>
              <a:ext uri="{FF2B5EF4-FFF2-40B4-BE49-F238E27FC236}">
                <a16:creationId xmlns:a16="http://schemas.microsoft.com/office/drawing/2014/main" id="{CAEA411A-495E-483B-BCF5-FC7144E6397D}"/>
              </a:ext>
            </a:extLst>
          </p:cNvPr>
          <p:cNvSpPr>
            <a:spLocks noGrp="1"/>
          </p:cNvSpPr>
          <p:nvPr>
            <p:ph type="title"/>
          </p:nvPr>
        </p:nvSpPr>
        <p:spPr/>
        <p:txBody>
          <a:bodyPr/>
          <a:lstStyle/>
          <a:p>
            <a:r>
              <a:rPr kumimoji="1" lang="ja-JP" altLang="en-US" dirty="0"/>
              <a:t>日本語の特色</a:t>
            </a:r>
            <a:r>
              <a:rPr kumimoji="1" lang="en-US" altLang="ja-JP" dirty="0"/>
              <a:t>(2/2)</a:t>
            </a:r>
            <a:endParaRPr kumimoji="1" lang="ja-JP" altLang="en-US" dirty="0"/>
          </a:p>
        </p:txBody>
      </p:sp>
      <p:sp>
        <p:nvSpPr>
          <p:cNvPr id="7" name="正方形/長方形 6">
            <a:extLst>
              <a:ext uri="{FF2B5EF4-FFF2-40B4-BE49-F238E27FC236}">
                <a16:creationId xmlns:a16="http://schemas.microsoft.com/office/drawing/2014/main" id="{B3DDA59D-1232-456A-8863-36BCEF20E31A}"/>
              </a:ext>
            </a:extLst>
          </p:cNvPr>
          <p:cNvSpPr/>
          <p:nvPr/>
        </p:nvSpPr>
        <p:spPr>
          <a:xfrm>
            <a:off x="1908269" y="1758744"/>
            <a:ext cx="5316702" cy="658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独特の文章構造と文法</a:t>
            </a:r>
            <a:endParaRPr kumimoji="1" lang="ja-JP" altLang="en-US" sz="2000" dirty="0"/>
          </a:p>
        </p:txBody>
      </p:sp>
    </p:spTree>
    <p:extLst>
      <p:ext uri="{BB962C8B-B14F-4D97-AF65-F5344CB8AC3E}">
        <p14:creationId xmlns:p14="http://schemas.microsoft.com/office/powerpoint/2010/main" val="2738430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88FEF1C-42C6-42CE-969D-88584835865C}"/>
              </a:ext>
            </a:extLst>
          </p:cNvPr>
          <p:cNvSpPr>
            <a:spLocks noGrp="1"/>
          </p:cNvSpPr>
          <p:nvPr>
            <p:ph idx="1"/>
          </p:nvPr>
        </p:nvSpPr>
        <p:spPr>
          <a:xfrm>
            <a:off x="699247" y="3375660"/>
            <a:ext cx="7745505" cy="2872422"/>
          </a:xfrm>
        </p:spPr>
        <p:txBody>
          <a:bodyPr/>
          <a:lstStyle/>
          <a:p>
            <a:r>
              <a:rPr kumimoji="1" lang="ja-JP" altLang="en-US" dirty="0"/>
              <a:t>話すのは楽な部類</a:t>
            </a:r>
            <a:endParaRPr kumimoji="1" lang="en-US" altLang="ja-JP" dirty="0"/>
          </a:p>
          <a:p>
            <a:pPr lvl="1"/>
            <a:r>
              <a:rPr lang="ja-JP" altLang="en-US" dirty="0"/>
              <a:t>文法における順序があまり意味を持たない</a:t>
            </a:r>
            <a:endParaRPr lang="en-US" altLang="ja-JP" dirty="0"/>
          </a:p>
          <a:p>
            <a:endParaRPr kumimoji="1" lang="en-US" altLang="ja-JP" dirty="0"/>
          </a:p>
          <a:p>
            <a:r>
              <a:rPr kumimoji="1" lang="ja-JP" altLang="en-US" dirty="0"/>
              <a:t>正確な記述にはコツが必要</a:t>
            </a:r>
            <a:endParaRPr kumimoji="1" lang="en-US" altLang="ja-JP" dirty="0"/>
          </a:p>
          <a:p>
            <a:pPr lvl="1"/>
            <a:r>
              <a:rPr kumimoji="1" lang="ja-JP" altLang="en-US" dirty="0"/>
              <a:t>主語が無かったり、数の指定が難しい</a:t>
            </a:r>
            <a:endParaRPr kumimoji="1" lang="en-US" altLang="ja-JP" dirty="0"/>
          </a:p>
          <a:p>
            <a:pPr lvl="2"/>
            <a:r>
              <a:rPr lang="en-US" altLang="ja-JP" dirty="0"/>
              <a:t>For examples</a:t>
            </a:r>
            <a:r>
              <a:rPr lang="ja-JP" altLang="en-US" dirty="0"/>
              <a:t>→訳：</a:t>
            </a:r>
            <a:r>
              <a:rPr lang="en-US" altLang="ja-JP" dirty="0"/>
              <a:t>(</a:t>
            </a:r>
            <a:r>
              <a:rPr lang="ja-JP" altLang="en-US" dirty="0"/>
              <a:t>複数</a:t>
            </a:r>
            <a:r>
              <a:rPr lang="en-US" altLang="ja-JP" dirty="0"/>
              <a:t>)</a:t>
            </a:r>
            <a:r>
              <a:rPr lang="ja-JP" altLang="en-US" dirty="0"/>
              <a:t>例を挙げると</a:t>
            </a:r>
            <a:endParaRPr kumimoji="1" lang="ja-JP" altLang="en-US" dirty="0"/>
          </a:p>
        </p:txBody>
      </p:sp>
      <p:sp>
        <p:nvSpPr>
          <p:cNvPr id="3" name="日付プレースホルダー 2">
            <a:extLst>
              <a:ext uri="{FF2B5EF4-FFF2-40B4-BE49-F238E27FC236}">
                <a16:creationId xmlns:a16="http://schemas.microsoft.com/office/drawing/2014/main" id="{8B500587-4EB7-4340-A388-97886AA1088F}"/>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6B5DC7C-4777-49A4-9569-AC807A3AD7CC}"/>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3B2FFBF-725A-4EB5-8EA7-51B6C5762DB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19</a:t>
            </a:fld>
            <a:endParaRPr kumimoji="0" lang="en-US">
              <a:solidFill>
                <a:schemeClr val="tx1"/>
              </a:solidFill>
            </a:endParaRPr>
          </a:p>
        </p:txBody>
      </p:sp>
      <p:sp>
        <p:nvSpPr>
          <p:cNvPr id="6" name="タイトル 5">
            <a:extLst>
              <a:ext uri="{FF2B5EF4-FFF2-40B4-BE49-F238E27FC236}">
                <a16:creationId xmlns:a16="http://schemas.microsoft.com/office/drawing/2014/main" id="{6142992C-D7F0-4BC7-985E-A3E089425278}"/>
              </a:ext>
            </a:extLst>
          </p:cNvPr>
          <p:cNvSpPr>
            <a:spLocks noGrp="1"/>
          </p:cNvSpPr>
          <p:nvPr>
            <p:ph type="title"/>
          </p:nvPr>
        </p:nvSpPr>
        <p:spPr/>
        <p:txBody>
          <a:bodyPr/>
          <a:lstStyle/>
          <a:p>
            <a:r>
              <a:rPr kumimoji="1" lang="ja-JP" altLang="en-US" dirty="0"/>
              <a:t>まとめると</a:t>
            </a:r>
          </a:p>
        </p:txBody>
      </p:sp>
      <p:sp>
        <p:nvSpPr>
          <p:cNvPr id="7" name="正方形/長方形 6">
            <a:extLst>
              <a:ext uri="{FF2B5EF4-FFF2-40B4-BE49-F238E27FC236}">
                <a16:creationId xmlns:a16="http://schemas.microsoft.com/office/drawing/2014/main" id="{3F22E2D3-FF9E-4CF5-8E8C-214E4B94224A}"/>
              </a:ext>
            </a:extLst>
          </p:cNvPr>
          <p:cNvSpPr/>
          <p:nvPr/>
        </p:nvSpPr>
        <p:spPr>
          <a:xfrm>
            <a:off x="1908269" y="1758744"/>
            <a:ext cx="5316702" cy="1380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2400" dirty="0"/>
              <a:t>アカデミックライティング</a:t>
            </a:r>
            <a:r>
              <a:rPr kumimoji="1" lang="ja-JP" altLang="en-US" sz="2000" dirty="0"/>
              <a:t>より</a:t>
            </a:r>
            <a:endParaRPr kumimoji="1" lang="en-US" altLang="ja-JP" sz="2000" dirty="0"/>
          </a:p>
          <a:p>
            <a:pPr algn="ctr">
              <a:lnSpc>
                <a:spcPct val="150000"/>
              </a:lnSpc>
            </a:pPr>
            <a:r>
              <a:rPr kumimoji="1" lang="ja-JP" altLang="en-US" sz="2400" dirty="0"/>
              <a:t>小説</a:t>
            </a:r>
            <a:r>
              <a:rPr kumimoji="1" lang="ja-JP" altLang="en-US" sz="2200" dirty="0"/>
              <a:t>や</a:t>
            </a:r>
            <a:r>
              <a:rPr kumimoji="1" lang="ja-JP" altLang="en-US" sz="2400" dirty="0"/>
              <a:t>口語向け</a:t>
            </a:r>
            <a:r>
              <a:rPr kumimoji="1" lang="ja-JP" altLang="en-US" sz="2200" dirty="0"/>
              <a:t>の</a:t>
            </a:r>
            <a:r>
              <a:rPr kumimoji="1" lang="ja-JP" altLang="en-US" sz="2400" dirty="0"/>
              <a:t>言語</a:t>
            </a:r>
            <a:endParaRPr kumimoji="1" lang="ja-JP" altLang="en-US" sz="2000" dirty="0"/>
          </a:p>
        </p:txBody>
      </p:sp>
    </p:spTree>
    <p:extLst>
      <p:ext uri="{BB962C8B-B14F-4D97-AF65-F5344CB8AC3E}">
        <p14:creationId xmlns:p14="http://schemas.microsoft.com/office/powerpoint/2010/main" val="104046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B1A13C8-C6FB-4521-839A-F146799119C2}"/>
              </a:ext>
            </a:extLst>
          </p:cNvPr>
          <p:cNvSpPr>
            <a:spLocks noGrp="1"/>
          </p:cNvSpPr>
          <p:nvPr>
            <p:ph idx="1"/>
          </p:nvPr>
        </p:nvSpPr>
        <p:spPr/>
        <p:txBody>
          <a:bodyPr>
            <a:normAutofit/>
          </a:bodyPr>
          <a:lstStyle/>
          <a:p>
            <a:r>
              <a:rPr lang="ja-JP" altLang="en-US" dirty="0"/>
              <a:t>前回の復習</a:t>
            </a:r>
            <a:endParaRPr lang="en-US" altLang="ja-JP" dirty="0"/>
          </a:p>
          <a:p>
            <a:r>
              <a:rPr lang="ja-JP" altLang="en-US" dirty="0"/>
              <a:t>アカデミックライティング</a:t>
            </a:r>
            <a:endParaRPr lang="en-US" altLang="ja-JP" dirty="0"/>
          </a:p>
          <a:p>
            <a:r>
              <a:rPr lang="ja-JP" altLang="en-US" dirty="0"/>
              <a:t>文章作成</a:t>
            </a:r>
            <a:endParaRPr lang="en-US" altLang="ja-JP" dirty="0"/>
          </a:p>
          <a:p>
            <a:endParaRPr lang="en-US" altLang="ja-JP" dirty="0"/>
          </a:p>
        </p:txBody>
      </p:sp>
      <p:sp>
        <p:nvSpPr>
          <p:cNvPr id="3" name="日付プレースホルダー 2">
            <a:extLst>
              <a:ext uri="{FF2B5EF4-FFF2-40B4-BE49-F238E27FC236}">
                <a16:creationId xmlns:a16="http://schemas.microsoft.com/office/drawing/2014/main" id="{74C87D18-D8B8-43A4-A562-FBA62DF05DB0}"/>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F2FA7F2-F891-4856-808E-6CE4245D7DB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186D8130-0F56-4E01-B2D9-AC9BF4DC5ED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a:solidFill>
                <a:schemeClr val="tx1"/>
              </a:solidFill>
            </a:endParaRPr>
          </a:p>
        </p:txBody>
      </p:sp>
      <p:sp>
        <p:nvSpPr>
          <p:cNvPr id="6" name="タイトル 5">
            <a:extLst>
              <a:ext uri="{FF2B5EF4-FFF2-40B4-BE49-F238E27FC236}">
                <a16:creationId xmlns:a16="http://schemas.microsoft.com/office/drawing/2014/main" id="{04E2C944-46BD-454F-B40D-86FBCA275FFE}"/>
              </a:ext>
            </a:extLst>
          </p:cNvPr>
          <p:cNvSpPr>
            <a:spLocks noGrp="1"/>
          </p:cNvSpPr>
          <p:nvPr>
            <p:ph type="title"/>
          </p:nvPr>
        </p:nvSpPr>
        <p:spPr/>
        <p:txBody>
          <a:bodyPr/>
          <a:lstStyle/>
          <a:p>
            <a:r>
              <a:rPr kumimoji="1" lang="ja-JP" altLang="en-US" dirty="0"/>
              <a:t>もくじ</a:t>
            </a:r>
          </a:p>
        </p:txBody>
      </p:sp>
    </p:spTree>
    <p:extLst>
      <p:ext uri="{BB962C8B-B14F-4D97-AF65-F5344CB8AC3E}">
        <p14:creationId xmlns:p14="http://schemas.microsoft.com/office/powerpoint/2010/main" val="118406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E34B57C-F197-42A8-B9A5-EFEE2D48E389}"/>
              </a:ext>
            </a:extLst>
          </p:cNvPr>
          <p:cNvSpPr>
            <a:spLocks noGrp="1"/>
          </p:cNvSpPr>
          <p:nvPr>
            <p:ph idx="1"/>
          </p:nvPr>
        </p:nvSpPr>
        <p:spPr/>
        <p:txBody>
          <a:bodyPr/>
          <a:lstStyle/>
          <a:p>
            <a:r>
              <a:rPr lang="ja-JP" altLang="en-US" dirty="0"/>
              <a:t>宣伝</a:t>
            </a:r>
            <a:endParaRPr kumimoji="1" lang="en-US" altLang="ja-JP" dirty="0"/>
          </a:p>
          <a:p>
            <a:pPr lvl="1"/>
            <a:r>
              <a:rPr kumimoji="1" lang="ja-JP" altLang="en-US" dirty="0"/>
              <a:t>少ない単語で</a:t>
            </a:r>
            <a:r>
              <a:rPr lang="ja-JP" altLang="en-US" dirty="0"/>
              <a:t>惹かせる</a:t>
            </a:r>
            <a:endParaRPr kumimoji="1" lang="en-US" altLang="ja-JP" dirty="0"/>
          </a:p>
          <a:p>
            <a:pPr lvl="1"/>
            <a:endParaRPr kumimoji="1" lang="en-US" altLang="ja-JP" dirty="0"/>
          </a:p>
          <a:p>
            <a:r>
              <a:rPr lang="ja-JP" altLang="en-US" dirty="0"/>
              <a:t>小説</a:t>
            </a:r>
            <a:endParaRPr lang="en-US" altLang="ja-JP" dirty="0"/>
          </a:p>
          <a:p>
            <a:pPr lvl="1"/>
            <a:r>
              <a:rPr kumimoji="1" lang="ja-JP" altLang="en-US" dirty="0"/>
              <a:t>様々な意味合いを含ませて伝える</a:t>
            </a:r>
            <a:endParaRPr kumimoji="1" lang="en-US" altLang="ja-JP" dirty="0"/>
          </a:p>
          <a:p>
            <a:pPr lvl="1"/>
            <a:endParaRPr kumimoji="1" lang="en-US" altLang="ja-JP" dirty="0"/>
          </a:p>
          <a:p>
            <a:r>
              <a:rPr kumimoji="1" lang="ja-JP" altLang="en-US" dirty="0"/>
              <a:t>アカデミックな文章</a:t>
            </a:r>
            <a:endParaRPr kumimoji="1" lang="en-US" altLang="ja-JP" dirty="0"/>
          </a:p>
          <a:p>
            <a:pPr lvl="1"/>
            <a:r>
              <a:rPr lang="ja-JP" altLang="en-US" dirty="0"/>
              <a:t>伝えたい意味を過不足なく伝える</a:t>
            </a:r>
            <a:endParaRPr kumimoji="1" lang="ja-JP" altLang="en-US" dirty="0"/>
          </a:p>
        </p:txBody>
      </p:sp>
      <p:sp>
        <p:nvSpPr>
          <p:cNvPr id="3" name="日付プレースホルダー 2">
            <a:extLst>
              <a:ext uri="{FF2B5EF4-FFF2-40B4-BE49-F238E27FC236}">
                <a16:creationId xmlns:a16="http://schemas.microsoft.com/office/drawing/2014/main" id="{60319393-F4F2-432E-8074-317613AF589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B73971D-FB51-4B75-B356-F1996EABC502}"/>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C0D0354-707A-4287-8554-2924210190E7}"/>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20</a:t>
            </a:fld>
            <a:endParaRPr kumimoji="0" lang="en-US">
              <a:solidFill>
                <a:schemeClr val="tx1"/>
              </a:solidFill>
            </a:endParaRPr>
          </a:p>
        </p:txBody>
      </p:sp>
      <p:sp>
        <p:nvSpPr>
          <p:cNvPr id="6" name="タイトル 5">
            <a:extLst>
              <a:ext uri="{FF2B5EF4-FFF2-40B4-BE49-F238E27FC236}">
                <a16:creationId xmlns:a16="http://schemas.microsoft.com/office/drawing/2014/main" id="{459790AD-6904-49F3-8F8A-591F5AD511D6}"/>
              </a:ext>
            </a:extLst>
          </p:cNvPr>
          <p:cNvSpPr>
            <a:spLocks noGrp="1"/>
          </p:cNvSpPr>
          <p:nvPr>
            <p:ph type="title"/>
          </p:nvPr>
        </p:nvSpPr>
        <p:spPr/>
        <p:txBody>
          <a:bodyPr/>
          <a:lstStyle/>
          <a:p>
            <a:r>
              <a:rPr kumimoji="1" lang="ja-JP" altLang="en-US" dirty="0"/>
              <a:t>用途による文章の違い</a:t>
            </a:r>
          </a:p>
        </p:txBody>
      </p:sp>
    </p:spTree>
    <p:extLst>
      <p:ext uri="{BB962C8B-B14F-4D97-AF65-F5344CB8AC3E}">
        <p14:creationId xmlns:p14="http://schemas.microsoft.com/office/powerpoint/2010/main" val="1738663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5A67379-7920-4AE9-A49C-A611327EDC35}"/>
              </a:ext>
            </a:extLst>
          </p:cNvPr>
          <p:cNvSpPr>
            <a:spLocks noGrp="1"/>
          </p:cNvSpPr>
          <p:nvPr>
            <p:ph idx="1"/>
          </p:nvPr>
        </p:nvSpPr>
        <p:spPr/>
        <p:txBody>
          <a:bodyPr/>
          <a:lstStyle/>
          <a:p>
            <a:r>
              <a:rPr kumimoji="1" lang="ja-JP" altLang="en-US" dirty="0"/>
              <a:t>クオリア</a:t>
            </a:r>
            <a:r>
              <a:rPr kumimoji="1" lang="en-US" altLang="ja-JP" dirty="0"/>
              <a:t>(qualia)</a:t>
            </a:r>
          </a:p>
          <a:p>
            <a:pPr lvl="1"/>
            <a:r>
              <a:rPr lang="ja-JP" altLang="en-US" dirty="0"/>
              <a:t>感覚質、内的に生じる感覚の質感のこと</a:t>
            </a:r>
            <a:endParaRPr lang="en-US" altLang="ja-JP" dirty="0"/>
          </a:p>
          <a:p>
            <a:pPr lvl="1"/>
            <a:endParaRPr kumimoji="1" lang="en-US" altLang="ja-JP" dirty="0"/>
          </a:p>
          <a:p>
            <a:pPr lvl="1"/>
            <a:endParaRPr kumimoji="1" lang="ja-JP" altLang="en-US" dirty="0"/>
          </a:p>
        </p:txBody>
      </p:sp>
      <p:sp>
        <p:nvSpPr>
          <p:cNvPr id="3" name="日付プレースホルダー 2">
            <a:extLst>
              <a:ext uri="{FF2B5EF4-FFF2-40B4-BE49-F238E27FC236}">
                <a16:creationId xmlns:a16="http://schemas.microsoft.com/office/drawing/2014/main" id="{D0B0CEA9-668A-4FE9-B7CE-65FFB335368A}"/>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4E35260-02AF-4EFB-B345-3F2BC1CA9D01}"/>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9A85D31D-D12C-4725-B4C9-E52B56D649A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21</a:t>
            </a:fld>
            <a:endParaRPr kumimoji="0" lang="en-US">
              <a:solidFill>
                <a:schemeClr val="tx1"/>
              </a:solidFill>
            </a:endParaRPr>
          </a:p>
        </p:txBody>
      </p:sp>
      <p:sp>
        <p:nvSpPr>
          <p:cNvPr id="6" name="タイトル 5">
            <a:extLst>
              <a:ext uri="{FF2B5EF4-FFF2-40B4-BE49-F238E27FC236}">
                <a16:creationId xmlns:a16="http://schemas.microsoft.com/office/drawing/2014/main" id="{BAE30127-66EC-4EE6-93F4-0393CB8B70B9}"/>
              </a:ext>
            </a:extLst>
          </p:cNvPr>
          <p:cNvSpPr>
            <a:spLocks noGrp="1"/>
          </p:cNvSpPr>
          <p:nvPr>
            <p:ph type="title"/>
          </p:nvPr>
        </p:nvSpPr>
        <p:spPr/>
        <p:txBody>
          <a:bodyPr/>
          <a:lstStyle/>
          <a:p>
            <a:r>
              <a:rPr kumimoji="1" lang="ja-JP" altLang="en-US" dirty="0"/>
              <a:t>クオリア</a:t>
            </a:r>
          </a:p>
        </p:txBody>
      </p:sp>
      <p:pic>
        <p:nvPicPr>
          <p:cNvPr id="2050" name="Picture 2" descr="https://upload.wikimedia.org/wikipedia/commons/b/b2/Inverted_qualia_of_colour_strawberry.jpg">
            <a:extLst>
              <a:ext uri="{FF2B5EF4-FFF2-40B4-BE49-F238E27FC236}">
                <a16:creationId xmlns:a16="http://schemas.microsoft.com/office/drawing/2014/main" id="{CE5330B2-03AF-480B-ADCE-3F29E7699E0E}"/>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85846" y="2869417"/>
            <a:ext cx="5161550" cy="2961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012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57F9C08-AAE2-433A-8964-86E3E375E692}"/>
              </a:ext>
            </a:extLst>
          </p:cNvPr>
          <p:cNvSpPr>
            <a:spLocks noGrp="1"/>
          </p:cNvSpPr>
          <p:nvPr>
            <p:ph idx="1"/>
          </p:nvPr>
        </p:nvSpPr>
        <p:spPr/>
        <p:txBody>
          <a:bodyPr/>
          <a:lstStyle/>
          <a:p>
            <a:r>
              <a:rPr lang="ja-JP" altLang="en-US" dirty="0"/>
              <a:t>単語から受け取る意味は単一ではない</a:t>
            </a:r>
            <a:endParaRPr kumimoji="1" lang="ja-JP" altLang="en-US" dirty="0"/>
          </a:p>
        </p:txBody>
      </p:sp>
      <p:sp>
        <p:nvSpPr>
          <p:cNvPr id="3" name="日付プレースホルダー 2">
            <a:extLst>
              <a:ext uri="{FF2B5EF4-FFF2-40B4-BE49-F238E27FC236}">
                <a16:creationId xmlns:a16="http://schemas.microsoft.com/office/drawing/2014/main" id="{982A5E8E-7CF2-4EF9-A497-C12B7B89830C}"/>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F81BC33-E07F-4939-BB60-07B468DAF43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B01EBBC6-69E2-48B8-A2FC-61C4DD4A47D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22</a:t>
            </a:fld>
            <a:endParaRPr kumimoji="0" lang="en-US">
              <a:solidFill>
                <a:schemeClr val="tx1"/>
              </a:solidFill>
            </a:endParaRPr>
          </a:p>
        </p:txBody>
      </p:sp>
      <p:sp>
        <p:nvSpPr>
          <p:cNvPr id="6" name="タイトル 5">
            <a:extLst>
              <a:ext uri="{FF2B5EF4-FFF2-40B4-BE49-F238E27FC236}">
                <a16:creationId xmlns:a16="http://schemas.microsoft.com/office/drawing/2014/main" id="{F83CD190-98A2-4076-B2D1-8ADD0EC49A55}"/>
              </a:ext>
            </a:extLst>
          </p:cNvPr>
          <p:cNvSpPr>
            <a:spLocks noGrp="1"/>
          </p:cNvSpPr>
          <p:nvPr>
            <p:ph type="title"/>
          </p:nvPr>
        </p:nvSpPr>
        <p:spPr/>
        <p:txBody>
          <a:bodyPr/>
          <a:lstStyle/>
          <a:p>
            <a:r>
              <a:rPr kumimoji="1" lang="ja-JP" altLang="en-US" dirty="0"/>
              <a:t>人の感覚とコトバ</a:t>
            </a:r>
          </a:p>
        </p:txBody>
      </p:sp>
      <p:pic>
        <p:nvPicPr>
          <p:cNvPr id="8" name="グラフィックス 7" descr="頭の中の脳">
            <a:extLst>
              <a:ext uri="{FF2B5EF4-FFF2-40B4-BE49-F238E27FC236}">
                <a16:creationId xmlns:a16="http://schemas.microsoft.com/office/drawing/2014/main" id="{44758827-14C6-4C1B-BCDB-DFC44EEF98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4954204" y="2787894"/>
            <a:ext cx="3156758" cy="3156758"/>
          </a:xfrm>
          <a:prstGeom prst="rect">
            <a:avLst/>
          </a:prstGeom>
        </p:spPr>
      </p:pic>
      <p:sp>
        <p:nvSpPr>
          <p:cNvPr id="9" name="正方形/長方形 8">
            <a:extLst>
              <a:ext uri="{FF2B5EF4-FFF2-40B4-BE49-F238E27FC236}">
                <a16:creationId xmlns:a16="http://schemas.microsoft.com/office/drawing/2014/main" id="{B106C67B-5DFE-4A05-92CD-D6A9EC92372D}"/>
              </a:ext>
            </a:extLst>
          </p:cNvPr>
          <p:cNvSpPr/>
          <p:nvPr/>
        </p:nvSpPr>
        <p:spPr>
          <a:xfrm>
            <a:off x="1872968" y="3880455"/>
            <a:ext cx="1242018" cy="6896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言葉</a:t>
            </a:r>
          </a:p>
        </p:txBody>
      </p:sp>
      <p:sp>
        <p:nvSpPr>
          <p:cNvPr id="10" name="矢印: 右 9">
            <a:extLst>
              <a:ext uri="{FF2B5EF4-FFF2-40B4-BE49-F238E27FC236}">
                <a16:creationId xmlns:a16="http://schemas.microsoft.com/office/drawing/2014/main" id="{A83EFB60-4971-4C9F-B84D-34FA56A1D447}"/>
              </a:ext>
            </a:extLst>
          </p:cNvPr>
          <p:cNvSpPr/>
          <p:nvPr/>
        </p:nvSpPr>
        <p:spPr>
          <a:xfrm>
            <a:off x="4028595" y="3162300"/>
            <a:ext cx="448377" cy="2125980"/>
          </a:xfrm>
          <a:prstGeom prst="right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1" name="吹き出し: 角を丸めた四角形 10">
            <a:extLst>
              <a:ext uri="{FF2B5EF4-FFF2-40B4-BE49-F238E27FC236}">
                <a16:creationId xmlns:a16="http://schemas.microsoft.com/office/drawing/2014/main" id="{6A5B3356-B5C8-4C88-8DE0-E785F77EF4C0}"/>
              </a:ext>
            </a:extLst>
          </p:cNvPr>
          <p:cNvSpPr/>
          <p:nvPr/>
        </p:nvSpPr>
        <p:spPr>
          <a:xfrm>
            <a:off x="6884746" y="2011191"/>
            <a:ext cx="2037238" cy="1054250"/>
          </a:xfrm>
          <a:prstGeom prst="wedgeRoundRectCallout">
            <a:avLst>
              <a:gd name="adj1" fmla="val -39509"/>
              <a:gd name="adj2" fmla="val 8779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クオリアが発生</a:t>
            </a:r>
          </a:p>
        </p:txBody>
      </p:sp>
    </p:spTree>
    <p:extLst>
      <p:ext uri="{BB962C8B-B14F-4D97-AF65-F5344CB8AC3E}">
        <p14:creationId xmlns:p14="http://schemas.microsoft.com/office/powerpoint/2010/main" val="794642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E3F6E03-A033-441A-BF3C-264A9AEDFEED}"/>
              </a:ext>
            </a:extLst>
          </p:cNvPr>
          <p:cNvSpPr>
            <a:spLocks noGrp="1"/>
          </p:cNvSpPr>
          <p:nvPr>
            <p:ph idx="1"/>
          </p:nvPr>
        </p:nvSpPr>
        <p:spPr/>
        <p:txBody>
          <a:bodyPr/>
          <a:lstStyle/>
          <a:p>
            <a:r>
              <a:rPr kumimoji="1" lang="ja-JP" altLang="en-US"/>
              <a:t>「冷たさ」に</a:t>
            </a:r>
            <a:r>
              <a:rPr kumimoji="1" lang="ja-JP" altLang="en-US" dirty="0"/>
              <a:t>関する単語</a:t>
            </a:r>
            <a:endParaRPr kumimoji="1" lang="en-US" altLang="ja-JP" dirty="0"/>
          </a:p>
          <a:p>
            <a:pPr lvl="1"/>
            <a:r>
              <a:rPr kumimoji="1" lang="ja-JP" altLang="en-US" dirty="0"/>
              <a:t>冷たい</a:t>
            </a:r>
            <a:r>
              <a:rPr kumimoji="1" lang="en-US" altLang="ja-JP" dirty="0"/>
              <a:t>	</a:t>
            </a:r>
            <a:r>
              <a:rPr kumimoji="1" lang="ja-JP" altLang="en-US" dirty="0"/>
              <a:t>氷など物理的な冷たさ</a:t>
            </a:r>
            <a:endParaRPr kumimoji="1" lang="en-US" altLang="ja-JP" dirty="0"/>
          </a:p>
          <a:p>
            <a:pPr lvl="1"/>
            <a:r>
              <a:rPr kumimoji="1" lang="ja-JP" altLang="en-US" dirty="0"/>
              <a:t>涼しい</a:t>
            </a:r>
            <a:r>
              <a:rPr kumimoji="1" lang="en-US" altLang="ja-JP" dirty="0"/>
              <a:t>	</a:t>
            </a:r>
            <a:r>
              <a:rPr kumimoji="1" lang="ja-JP" altLang="en-US" dirty="0"/>
              <a:t>冷たい</a:t>
            </a:r>
            <a:r>
              <a:rPr lang="ja-JP" altLang="en-US" dirty="0"/>
              <a:t>＋</a:t>
            </a:r>
            <a:r>
              <a:rPr kumimoji="1" lang="ja-JP" altLang="en-US" dirty="0"/>
              <a:t>ポジティブな印象</a:t>
            </a:r>
            <a:endParaRPr kumimoji="1" lang="en-US" altLang="ja-JP" dirty="0"/>
          </a:p>
          <a:p>
            <a:pPr lvl="1"/>
            <a:r>
              <a:rPr lang="ja-JP" altLang="en-US" dirty="0"/>
              <a:t>寒い</a:t>
            </a:r>
            <a:r>
              <a:rPr lang="en-US" altLang="ja-JP" dirty="0"/>
              <a:t>	</a:t>
            </a:r>
            <a:r>
              <a:rPr lang="ja-JP" altLang="en-US" dirty="0"/>
              <a:t>気温や季節など、環境に対する冷たさ</a:t>
            </a:r>
            <a:endParaRPr lang="en-US" altLang="ja-JP" dirty="0"/>
          </a:p>
          <a:p>
            <a:pPr lvl="1"/>
            <a:r>
              <a:rPr kumimoji="1" lang="ja-JP" altLang="en-US"/>
              <a:t>爽やか</a:t>
            </a:r>
            <a:r>
              <a:rPr kumimoji="1" lang="en-US" altLang="ja-JP" dirty="0"/>
              <a:t>	</a:t>
            </a:r>
            <a:r>
              <a:rPr kumimoji="1" lang="ja-JP" altLang="en-US"/>
              <a:t>涼しいに近いが、冷たさの印象は弱め</a:t>
            </a:r>
            <a:endParaRPr kumimoji="1" lang="en-US" altLang="ja-JP" dirty="0"/>
          </a:p>
          <a:p>
            <a:endParaRPr lang="en-US" altLang="ja-JP" dirty="0"/>
          </a:p>
          <a:p>
            <a:r>
              <a:rPr kumimoji="1" lang="ja-JP" altLang="en-US"/>
              <a:t>「静か」に関する語句</a:t>
            </a:r>
            <a:endParaRPr kumimoji="1" lang="en-US" altLang="ja-JP" dirty="0"/>
          </a:p>
          <a:p>
            <a:pPr lvl="1"/>
            <a:r>
              <a:rPr lang="ja-JP" altLang="en-US"/>
              <a:t>物静か</a:t>
            </a:r>
            <a:r>
              <a:rPr lang="en-US" altLang="ja-JP" dirty="0"/>
              <a:t>	</a:t>
            </a:r>
            <a:r>
              <a:rPr lang="ja-JP" altLang="en-US"/>
              <a:t>物が静か</a:t>
            </a:r>
            <a:endParaRPr lang="en-US" altLang="ja-JP" dirty="0"/>
          </a:p>
          <a:p>
            <a:pPr lvl="1"/>
            <a:r>
              <a:rPr kumimoji="1" lang="ja-JP" altLang="en-US"/>
              <a:t>静寂な</a:t>
            </a:r>
            <a:r>
              <a:rPr kumimoji="1" lang="en-US" altLang="ja-JP" dirty="0"/>
              <a:t>	</a:t>
            </a:r>
            <a:r>
              <a:rPr kumimoji="1" lang="ja-JP" altLang="en-US"/>
              <a:t>静まり返った＋寂びしい</a:t>
            </a:r>
            <a:endParaRPr kumimoji="1" lang="en-US" altLang="ja-JP" dirty="0"/>
          </a:p>
          <a:p>
            <a:pPr lvl="1"/>
            <a:r>
              <a:rPr kumimoji="1" lang="ja-JP" altLang="en-US"/>
              <a:t>閑静な</a:t>
            </a:r>
            <a:r>
              <a:rPr kumimoji="1" lang="en-US" altLang="ja-JP" dirty="0"/>
              <a:t>	</a:t>
            </a:r>
            <a:r>
              <a:rPr kumimoji="1" lang="ja-JP" altLang="en-US"/>
              <a:t>ポジティブな印象、落ち着いた静けさ</a:t>
            </a:r>
            <a:endParaRPr kumimoji="1" lang="ja-JP" altLang="en-US" dirty="0"/>
          </a:p>
        </p:txBody>
      </p:sp>
      <p:sp>
        <p:nvSpPr>
          <p:cNvPr id="3" name="日付プレースホルダー 2">
            <a:extLst>
              <a:ext uri="{FF2B5EF4-FFF2-40B4-BE49-F238E27FC236}">
                <a16:creationId xmlns:a16="http://schemas.microsoft.com/office/drawing/2014/main" id="{EC9C793C-22E6-44CC-9BFD-15C755039702}"/>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0B07F6B-55E0-40CE-AF2C-2CE539E1948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D05DB495-D8FA-4C2D-9ECD-F4A42DB48E8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23</a:t>
            </a:fld>
            <a:endParaRPr kumimoji="0" lang="en-US">
              <a:solidFill>
                <a:schemeClr val="tx1"/>
              </a:solidFill>
            </a:endParaRPr>
          </a:p>
        </p:txBody>
      </p:sp>
      <p:sp>
        <p:nvSpPr>
          <p:cNvPr id="6" name="タイトル 5">
            <a:extLst>
              <a:ext uri="{FF2B5EF4-FFF2-40B4-BE49-F238E27FC236}">
                <a16:creationId xmlns:a16="http://schemas.microsoft.com/office/drawing/2014/main" id="{C42D8146-8256-414B-971D-919471ADFD0F}"/>
              </a:ext>
            </a:extLst>
          </p:cNvPr>
          <p:cNvSpPr>
            <a:spLocks noGrp="1"/>
          </p:cNvSpPr>
          <p:nvPr>
            <p:ph type="title"/>
          </p:nvPr>
        </p:nvSpPr>
        <p:spPr/>
        <p:txBody>
          <a:bodyPr/>
          <a:lstStyle/>
          <a:p>
            <a:r>
              <a:rPr kumimoji="1" lang="ja-JP" altLang="en-US" dirty="0"/>
              <a:t>似た意味で違う印象</a:t>
            </a:r>
          </a:p>
        </p:txBody>
      </p:sp>
    </p:spTree>
    <p:extLst>
      <p:ext uri="{BB962C8B-B14F-4D97-AF65-F5344CB8AC3E}">
        <p14:creationId xmlns:p14="http://schemas.microsoft.com/office/powerpoint/2010/main" val="2744242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3397383-A7B4-4BE2-BD67-754ECFAB0DA1}"/>
              </a:ext>
            </a:extLst>
          </p:cNvPr>
          <p:cNvSpPr>
            <a:spLocks noGrp="1"/>
          </p:cNvSpPr>
          <p:nvPr>
            <p:ph idx="1"/>
          </p:nvPr>
        </p:nvSpPr>
        <p:spPr>
          <a:xfrm>
            <a:off x="699247" y="2962656"/>
            <a:ext cx="7745505" cy="3389286"/>
          </a:xfrm>
        </p:spPr>
        <p:txBody>
          <a:bodyPr>
            <a:normAutofit/>
          </a:bodyPr>
          <a:lstStyle/>
          <a:p>
            <a:r>
              <a:rPr kumimoji="1" lang="ja-JP" altLang="en-US" dirty="0"/>
              <a:t>テンプレをダウンロード</a:t>
            </a:r>
            <a:endParaRPr kumimoji="1" lang="en-US" altLang="ja-JP" dirty="0"/>
          </a:p>
          <a:p>
            <a:r>
              <a:rPr lang="ja-JP" altLang="en-US"/>
              <a:t>小説風</a:t>
            </a:r>
            <a:r>
              <a:rPr lang="en-US" altLang="ja-JP" dirty="0"/>
              <a:t>/</a:t>
            </a:r>
            <a:r>
              <a:rPr lang="ja-JP" altLang="en-US"/>
              <a:t>アカデミックに解説してみる</a:t>
            </a:r>
            <a:endParaRPr lang="en-US" altLang="ja-JP" dirty="0"/>
          </a:p>
          <a:p>
            <a:r>
              <a:rPr kumimoji="1" lang="ja-JP" altLang="en-US"/>
              <a:t>小説</a:t>
            </a:r>
            <a:endParaRPr kumimoji="1" lang="en-US" altLang="ja-JP" dirty="0"/>
          </a:p>
          <a:p>
            <a:pPr lvl="1"/>
            <a:r>
              <a:rPr kumimoji="1" lang="ja-JP" altLang="en-US"/>
              <a:t>主人公の感覚に合わせた言葉選び</a:t>
            </a:r>
            <a:endParaRPr kumimoji="1" lang="en-US" altLang="ja-JP" dirty="0"/>
          </a:p>
          <a:p>
            <a:pPr lvl="1"/>
            <a:r>
              <a:rPr lang="ja-JP" altLang="en-US"/>
              <a:t>擬人化した表現を使うとそれっぽい</a:t>
            </a:r>
            <a:endParaRPr lang="en-US" altLang="ja-JP" dirty="0"/>
          </a:p>
          <a:p>
            <a:r>
              <a:rPr kumimoji="1" lang="ja-JP" altLang="en-US"/>
              <a:t>アカデミック</a:t>
            </a:r>
            <a:endParaRPr kumimoji="1" lang="en-US" altLang="ja-JP" dirty="0"/>
          </a:p>
          <a:p>
            <a:pPr lvl="1"/>
            <a:r>
              <a:rPr lang="ja-JP" altLang="en-US"/>
              <a:t>客観的事実に合わせた解説</a:t>
            </a:r>
            <a:endParaRPr lang="en-US" altLang="ja-JP" dirty="0"/>
          </a:p>
          <a:p>
            <a:pPr lvl="1"/>
            <a:r>
              <a:rPr kumimoji="1" lang="ja-JP" altLang="en-US"/>
              <a:t>ニュートラルな意味の言葉選び</a:t>
            </a:r>
            <a:endParaRPr kumimoji="1" lang="en-US" altLang="ja-JP" dirty="0"/>
          </a:p>
          <a:p>
            <a:endParaRPr kumimoji="1" lang="ja-JP" altLang="en-US" dirty="0"/>
          </a:p>
        </p:txBody>
      </p:sp>
      <p:sp>
        <p:nvSpPr>
          <p:cNvPr id="3" name="日付プレースホルダー 2">
            <a:extLst>
              <a:ext uri="{FF2B5EF4-FFF2-40B4-BE49-F238E27FC236}">
                <a16:creationId xmlns:a16="http://schemas.microsoft.com/office/drawing/2014/main" id="{A38E4103-0275-4411-A2D7-5BD276EA85AF}"/>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208DB8B-73FA-4A68-806E-6C2143EF1DCC}"/>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2A28D41-C7C9-4D07-BB54-0D8E0BD4586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24</a:t>
            </a:fld>
            <a:endParaRPr kumimoji="0" lang="en-US">
              <a:solidFill>
                <a:schemeClr val="tx1"/>
              </a:solidFill>
            </a:endParaRPr>
          </a:p>
        </p:txBody>
      </p:sp>
      <p:sp>
        <p:nvSpPr>
          <p:cNvPr id="6" name="タイトル 5">
            <a:extLst>
              <a:ext uri="{FF2B5EF4-FFF2-40B4-BE49-F238E27FC236}">
                <a16:creationId xmlns:a16="http://schemas.microsoft.com/office/drawing/2014/main" id="{4BD49535-53AC-4961-BB2F-9C0A217F8615}"/>
              </a:ext>
            </a:extLst>
          </p:cNvPr>
          <p:cNvSpPr>
            <a:spLocks noGrp="1"/>
          </p:cNvSpPr>
          <p:nvPr>
            <p:ph type="title"/>
          </p:nvPr>
        </p:nvSpPr>
        <p:spPr/>
        <p:txBody>
          <a:bodyPr/>
          <a:lstStyle/>
          <a:p>
            <a:r>
              <a:rPr kumimoji="1" lang="ja-JP" altLang="en-US" dirty="0"/>
              <a:t>今日の課題：文章作成</a:t>
            </a:r>
          </a:p>
        </p:txBody>
      </p:sp>
      <p:sp>
        <p:nvSpPr>
          <p:cNvPr id="7" name="正方形/長方形 6">
            <a:extLst>
              <a:ext uri="{FF2B5EF4-FFF2-40B4-BE49-F238E27FC236}">
                <a16:creationId xmlns:a16="http://schemas.microsoft.com/office/drawing/2014/main" id="{F706E307-685C-4A05-91BB-36469FF9098B}"/>
              </a:ext>
            </a:extLst>
          </p:cNvPr>
          <p:cNvSpPr/>
          <p:nvPr/>
        </p:nvSpPr>
        <p:spPr>
          <a:xfrm>
            <a:off x="1808821" y="1836805"/>
            <a:ext cx="5510234" cy="762762"/>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2400" dirty="0">
                <a:solidFill>
                  <a:schemeClr val="accent5">
                    <a:lumMod val="50000"/>
                  </a:schemeClr>
                </a:solidFill>
              </a:rPr>
              <a:t>物事を文章で説明する</a:t>
            </a:r>
          </a:p>
        </p:txBody>
      </p:sp>
    </p:spTree>
    <p:extLst>
      <p:ext uri="{BB962C8B-B14F-4D97-AF65-F5344CB8AC3E}">
        <p14:creationId xmlns:p14="http://schemas.microsoft.com/office/powerpoint/2010/main" val="4275898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818F88F-92FF-4C40-8708-818B3738F5C2}"/>
              </a:ext>
            </a:extLst>
          </p:cNvPr>
          <p:cNvSpPr>
            <a:spLocks noGrp="1"/>
          </p:cNvSpPr>
          <p:nvPr>
            <p:ph idx="1"/>
          </p:nvPr>
        </p:nvSpPr>
        <p:spPr>
          <a:xfrm>
            <a:off x="699247" y="3827206"/>
            <a:ext cx="7745505" cy="2298955"/>
          </a:xfrm>
        </p:spPr>
        <p:txBody>
          <a:bodyPr>
            <a:normAutofit/>
          </a:bodyPr>
          <a:lstStyle/>
          <a:p>
            <a:r>
              <a:rPr kumimoji="1" lang="ja-JP" altLang="en-US" dirty="0"/>
              <a:t>類似語でも意味</a:t>
            </a:r>
            <a:r>
              <a:rPr kumimoji="1" lang="ja-JP" altLang="en-US"/>
              <a:t>は違う</a:t>
            </a:r>
            <a:endParaRPr kumimoji="1" lang="en-US" altLang="ja-JP" dirty="0"/>
          </a:p>
          <a:p>
            <a:r>
              <a:rPr lang="ja-JP" altLang="en-US"/>
              <a:t>小説</a:t>
            </a:r>
            <a:r>
              <a:rPr lang="ja-JP" altLang="en-US" dirty="0"/>
              <a:t>：伝えたい印象に合わせた単語選び</a:t>
            </a:r>
            <a:endParaRPr lang="en-US" altLang="ja-JP" dirty="0"/>
          </a:p>
          <a:p>
            <a:r>
              <a:rPr kumimoji="1" lang="ja-JP" altLang="en-US" dirty="0"/>
              <a:t>アカデミック：過不足ない表現を</a:t>
            </a:r>
            <a:endParaRPr kumimoji="1" lang="en-US" altLang="ja-JP" dirty="0"/>
          </a:p>
        </p:txBody>
      </p:sp>
      <p:sp>
        <p:nvSpPr>
          <p:cNvPr id="3" name="日付プレースホルダー 2">
            <a:extLst>
              <a:ext uri="{FF2B5EF4-FFF2-40B4-BE49-F238E27FC236}">
                <a16:creationId xmlns:a16="http://schemas.microsoft.com/office/drawing/2014/main" id="{7B48869D-3408-443D-8359-AB9407293F5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FAFB222-8CB6-4D99-BA9D-708D8C0170E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F12594D-7111-46F2-829C-77113720D35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25</a:t>
            </a:fld>
            <a:endParaRPr kumimoji="0" lang="en-US">
              <a:solidFill>
                <a:schemeClr val="tx1"/>
              </a:solidFill>
            </a:endParaRPr>
          </a:p>
        </p:txBody>
      </p:sp>
      <p:sp>
        <p:nvSpPr>
          <p:cNvPr id="6" name="タイトル 5">
            <a:extLst>
              <a:ext uri="{FF2B5EF4-FFF2-40B4-BE49-F238E27FC236}">
                <a16:creationId xmlns:a16="http://schemas.microsoft.com/office/drawing/2014/main" id="{1FED5720-0F0F-4A74-BC84-2A956A335712}"/>
              </a:ext>
            </a:extLst>
          </p:cNvPr>
          <p:cNvSpPr>
            <a:spLocks noGrp="1"/>
          </p:cNvSpPr>
          <p:nvPr>
            <p:ph type="title"/>
          </p:nvPr>
        </p:nvSpPr>
        <p:spPr/>
        <p:txBody>
          <a:bodyPr/>
          <a:lstStyle/>
          <a:p>
            <a:r>
              <a:rPr kumimoji="1" lang="ja-JP" altLang="en-US"/>
              <a:t>本日の目標</a:t>
            </a:r>
          </a:p>
        </p:txBody>
      </p:sp>
      <p:sp>
        <p:nvSpPr>
          <p:cNvPr id="7" name="正方形/長方形 6">
            <a:extLst>
              <a:ext uri="{FF2B5EF4-FFF2-40B4-BE49-F238E27FC236}">
                <a16:creationId xmlns:a16="http://schemas.microsoft.com/office/drawing/2014/main" id="{BE37122A-9031-42E2-B02B-C97D8131E828}"/>
              </a:ext>
            </a:extLst>
          </p:cNvPr>
          <p:cNvSpPr/>
          <p:nvPr/>
        </p:nvSpPr>
        <p:spPr>
          <a:xfrm>
            <a:off x="1340274" y="2361491"/>
            <a:ext cx="6414408"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TPO</a:t>
            </a:r>
            <a:r>
              <a:rPr kumimoji="1" lang="ja-JP" altLang="en-US" sz="2800" dirty="0"/>
              <a:t>に合わせた文章を</a:t>
            </a:r>
          </a:p>
        </p:txBody>
      </p:sp>
    </p:spTree>
    <p:extLst>
      <p:ext uri="{BB962C8B-B14F-4D97-AF65-F5344CB8AC3E}">
        <p14:creationId xmlns:p14="http://schemas.microsoft.com/office/powerpoint/2010/main" val="1261645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E1BA89C-41D9-4FDE-B13C-A4E43F25DEC3}"/>
              </a:ext>
            </a:extLst>
          </p:cNvPr>
          <p:cNvSpPr>
            <a:spLocks noGrp="1"/>
          </p:cNvSpPr>
          <p:nvPr>
            <p:ph idx="1"/>
          </p:nvPr>
        </p:nvSpPr>
        <p:spPr/>
        <p:txBody>
          <a:bodyPr/>
          <a:lstStyle/>
          <a:p>
            <a:r>
              <a:rPr kumimoji="1" lang="ja-JP" altLang="en-US" dirty="0"/>
              <a:t>第</a:t>
            </a:r>
            <a:r>
              <a:rPr lang="en-US" altLang="ja-JP" dirty="0"/>
              <a:t>8</a:t>
            </a:r>
            <a:r>
              <a:rPr kumimoji="1" lang="ja-JP" altLang="en-US" dirty="0"/>
              <a:t>回：</a:t>
            </a:r>
            <a:r>
              <a:rPr lang="en-US" altLang="ja-JP" dirty="0"/>
              <a:t>Word</a:t>
            </a:r>
            <a:r>
              <a:rPr kumimoji="1" lang="en-US" altLang="ja-JP" dirty="0"/>
              <a:t>(2/2)</a:t>
            </a:r>
          </a:p>
          <a:p>
            <a:pPr lvl="1"/>
            <a:r>
              <a:rPr lang="ja-JP" altLang="en-US"/>
              <a:t>報告書作成</a:t>
            </a:r>
            <a:endParaRPr lang="en-US" altLang="ja-JP" dirty="0"/>
          </a:p>
          <a:p>
            <a:pPr lvl="1"/>
            <a:r>
              <a:rPr lang="ja-JP" altLang="en-US"/>
              <a:t>中間成果報告書</a:t>
            </a:r>
            <a:endParaRPr lang="en-US" altLang="ja-JP" dirty="0"/>
          </a:p>
          <a:p>
            <a:pPr lvl="1"/>
            <a:endParaRPr lang="en-US" altLang="ja-JP" dirty="0"/>
          </a:p>
          <a:p>
            <a:pPr lvl="1"/>
            <a:endParaRPr kumimoji="1" lang="en-US" altLang="ja-JP" dirty="0"/>
          </a:p>
        </p:txBody>
      </p:sp>
      <p:sp>
        <p:nvSpPr>
          <p:cNvPr id="3" name="日付プレースホルダー 2">
            <a:extLst>
              <a:ext uri="{FF2B5EF4-FFF2-40B4-BE49-F238E27FC236}">
                <a16:creationId xmlns:a16="http://schemas.microsoft.com/office/drawing/2014/main" id="{E8B32BE2-2FF4-47F1-A456-CB5C8768DD76}"/>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F1D06852-585D-4590-B39C-E02F55ADCDE5}"/>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9BD1A33-CC53-4D88-A38F-AFCDD330DB2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26</a:t>
            </a:fld>
            <a:endParaRPr kumimoji="0" lang="en-US">
              <a:solidFill>
                <a:schemeClr val="tx1"/>
              </a:solidFill>
            </a:endParaRPr>
          </a:p>
        </p:txBody>
      </p:sp>
      <p:sp>
        <p:nvSpPr>
          <p:cNvPr id="6" name="タイトル 5">
            <a:extLst>
              <a:ext uri="{FF2B5EF4-FFF2-40B4-BE49-F238E27FC236}">
                <a16:creationId xmlns:a16="http://schemas.microsoft.com/office/drawing/2014/main" id="{D600BA5A-1384-4BF0-AD8B-C0564858554E}"/>
              </a:ext>
            </a:extLst>
          </p:cNvPr>
          <p:cNvSpPr>
            <a:spLocks noGrp="1"/>
          </p:cNvSpPr>
          <p:nvPr>
            <p:ph type="title"/>
          </p:nvPr>
        </p:nvSpPr>
        <p:spPr/>
        <p:txBody>
          <a:bodyPr/>
          <a:lstStyle/>
          <a:p>
            <a:r>
              <a:rPr lang="ja-JP" altLang="en-US" dirty="0"/>
              <a:t>次回予定</a:t>
            </a:r>
            <a:endParaRPr kumimoji="1" lang="ja-JP" altLang="en-US" dirty="0"/>
          </a:p>
        </p:txBody>
      </p:sp>
    </p:spTree>
    <p:extLst>
      <p:ext uri="{BB962C8B-B14F-4D97-AF65-F5344CB8AC3E}">
        <p14:creationId xmlns:p14="http://schemas.microsoft.com/office/powerpoint/2010/main" val="756437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825F2E8-C2AB-4720-A9AE-B425C5BD654C}"/>
              </a:ext>
            </a:extLst>
          </p:cNvPr>
          <p:cNvSpPr>
            <a:spLocks noGrp="1"/>
          </p:cNvSpPr>
          <p:nvPr>
            <p:ph idx="1"/>
          </p:nvPr>
        </p:nvSpPr>
        <p:spPr/>
        <p:txBody>
          <a:bodyPr/>
          <a:lstStyle/>
          <a:p>
            <a:r>
              <a:rPr kumimoji="1" lang="ja-JP" altLang="en-US" dirty="0"/>
              <a:t>近況報告</a:t>
            </a:r>
            <a:endParaRPr kumimoji="1" lang="en-US" altLang="ja-JP" dirty="0"/>
          </a:p>
          <a:p>
            <a:pPr lvl="1"/>
            <a:r>
              <a:rPr kumimoji="1" lang="ja-JP" altLang="en-US" dirty="0"/>
              <a:t>チームに分かれて近況報告をする</a:t>
            </a:r>
            <a:endParaRPr kumimoji="1" lang="en-US" altLang="ja-JP" dirty="0"/>
          </a:p>
          <a:p>
            <a:endParaRPr kumimoji="1" lang="en-US" altLang="ja-JP" dirty="0"/>
          </a:p>
          <a:p>
            <a:r>
              <a:rPr kumimoji="1" lang="ja-JP" altLang="en-US" dirty="0"/>
              <a:t>チーム活動</a:t>
            </a:r>
            <a:endParaRPr kumimoji="1" lang="en-US" altLang="ja-JP" dirty="0"/>
          </a:p>
          <a:p>
            <a:pPr lvl="1"/>
            <a:r>
              <a:rPr lang="ja-JP" altLang="en-US" dirty="0"/>
              <a:t>各々でチーム活動をする</a:t>
            </a:r>
            <a:endParaRPr lang="en-US" altLang="ja-JP" dirty="0"/>
          </a:p>
          <a:p>
            <a:pPr lvl="1"/>
            <a:endParaRPr kumimoji="1" lang="en-US" altLang="ja-JP" dirty="0"/>
          </a:p>
          <a:p>
            <a:r>
              <a:rPr kumimoji="1" lang="ja-JP" altLang="en-US" dirty="0"/>
              <a:t>今日の課題提出</a:t>
            </a:r>
            <a:endParaRPr kumimoji="1" lang="en-US" altLang="ja-JP" dirty="0"/>
          </a:p>
          <a:p>
            <a:pPr lvl="1"/>
            <a:r>
              <a:rPr lang="en-US" altLang="ja-JP" dirty="0"/>
              <a:t>KPT</a:t>
            </a:r>
            <a:r>
              <a:rPr lang="ja-JP" altLang="en-US" dirty="0"/>
              <a:t>と課題提出</a:t>
            </a:r>
            <a:endParaRPr kumimoji="1" lang="ja-JP" altLang="en-US" dirty="0"/>
          </a:p>
        </p:txBody>
      </p:sp>
      <p:sp>
        <p:nvSpPr>
          <p:cNvPr id="3" name="日付プレースホルダー 2">
            <a:extLst>
              <a:ext uri="{FF2B5EF4-FFF2-40B4-BE49-F238E27FC236}">
                <a16:creationId xmlns:a16="http://schemas.microsoft.com/office/drawing/2014/main" id="{6E728267-429F-4525-8AC4-33A7D1B31A64}"/>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46B2D0C-C62B-46CD-9A69-634CD2762EC7}"/>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4E857FFC-D49B-4D3F-B0CE-356D0CFB1C4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27</a:t>
            </a:fld>
            <a:endParaRPr kumimoji="0" lang="en-US">
              <a:solidFill>
                <a:schemeClr val="tx1"/>
              </a:solidFill>
            </a:endParaRPr>
          </a:p>
        </p:txBody>
      </p:sp>
      <p:sp>
        <p:nvSpPr>
          <p:cNvPr id="6" name="タイトル 5">
            <a:extLst>
              <a:ext uri="{FF2B5EF4-FFF2-40B4-BE49-F238E27FC236}">
                <a16:creationId xmlns:a16="http://schemas.microsoft.com/office/drawing/2014/main" id="{B86A8606-14E5-49F7-B97A-7AF852F5BE3E}"/>
              </a:ext>
            </a:extLst>
          </p:cNvPr>
          <p:cNvSpPr>
            <a:spLocks noGrp="1"/>
          </p:cNvSpPr>
          <p:nvPr>
            <p:ph type="title"/>
          </p:nvPr>
        </p:nvSpPr>
        <p:spPr/>
        <p:txBody>
          <a:bodyPr/>
          <a:lstStyle/>
          <a:p>
            <a:r>
              <a:rPr kumimoji="1" lang="ja-JP" altLang="en-US" dirty="0"/>
              <a:t>残りの時間</a:t>
            </a:r>
          </a:p>
        </p:txBody>
      </p:sp>
    </p:spTree>
    <p:extLst>
      <p:ext uri="{BB962C8B-B14F-4D97-AF65-F5344CB8AC3E}">
        <p14:creationId xmlns:p14="http://schemas.microsoft.com/office/powerpoint/2010/main" val="169402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7E0B4D-276A-4117-9DC3-31FF11017BC2}"/>
              </a:ext>
            </a:extLst>
          </p:cNvPr>
          <p:cNvSpPr>
            <a:spLocks noGrp="1"/>
          </p:cNvSpPr>
          <p:nvPr>
            <p:ph idx="1"/>
          </p:nvPr>
        </p:nvSpPr>
        <p:spPr>
          <a:xfrm>
            <a:off x="1371377" y="1798667"/>
            <a:ext cx="6401244" cy="4327495"/>
          </a:xfrm>
        </p:spPr>
        <p:txBody>
          <a:bodyPr numCol="2">
            <a:normAutofit fontScale="92500" lnSpcReduction="10000"/>
          </a:bodyPr>
          <a:lstStyle/>
          <a:p>
            <a:pPr marL="457200" indent="-457200">
              <a:lnSpc>
                <a:spcPct val="150000"/>
              </a:lnSpc>
              <a:buFont typeface="+mj-lt"/>
              <a:buAutoNum type="arabicPeriod"/>
            </a:pPr>
            <a:r>
              <a:rPr lang="ja-JP" altLang="en-US" dirty="0"/>
              <a:t>授業概要</a:t>
            </a:r>
            <a:endParaRPr lang="en-US" altLang="ja-JP" dirty="0"/>
          </a:p>
          <a:p>
            <a:pPr marL="457200" indent="-457200">
              <a:lnSpc>
                <a:spcPct val="150000"/>
              </a:lnSpc>
              <a:buFont typeface="+mj-lt"/>
              <a:buAutoNum type="arabicPeriod"/>
            </a:pPr>
            <a:r>
              <a:rPr lang="ja-JP" altLang="en-US" dirty="0"/>
              <a:t>チームアップ</a:t>
            </a:r>
            <a:endParaRPr lang="en-US" altLang="ja-JP" dirty="0"/>
          </a:p>
          <a:p>
            <a:pPr marL="457200" indent="-457200">
              <a:lnSpc>
                <a:spcPct val="150000"/>
              </a:lnSpc>
              <a:buFont typeface="+mj-lt"/>
              <a:buAutoNum type="arabicPeriod"/>
            </a:pPr>
            <a:r>
              <a:rPr kumimoji="1" lang="ja-JP" altLang="en-US" dirty="0"/>
              <a:t>アイデア・計画書</a:t>
            </a:r>
            <a:endParaRPr kumimoji="1" lang="en-US" altLang="ja-JP" dirty="0"/>
          </a:p>
          <a:p>
            <a:pPr marL="457200" indent="-457200">
              <a:lnSpc>
                <a:spcPct val="150000"/>
              </a:lnSpc>
              <a:buFont typeface="+mj-lt"/>
              <a:buAutoNum type="arabicPeriod"/>
            </a:pPr>
            <a:r>
              <a:rPr lang="ja-JP" altLang="en-US" dirty="0"/>
              <a:t>情報収集</a:t>
            </a:r>
            <a:endParaRPr lang="en-US" altLang="ja-JP" dirty="0"/>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情報共有</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Excel (</a:t>
            </a:r>
            <a:r>
              <a:rPr kumimoji="1" lang="ja-JP" altLang="en-US" dirty="0">
                <a:solidFill>
                  <a:schemeClr val="accent6"/>
                </a:solidFill>
              </a:rPr>
              <a:t>統計</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グラフ</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Word (</a:t>
            </a:r>
            <a:r>
              <a:rPr kumimoji="1" lang="ja-JP" altLang="en-US" dirty="0">
                <a:solidFill>
                  <a:schemeClr val="accent6"/>
                </a:solidFill>
              </a:rPr>
              <a:t>文章作成</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Word (</a:t>
            </a:r>
            <a:r>
              <a:rPr lang="ja-JP" altLang="en-US" dirty="0">
                <a:solidFill>
                  <a:schemeClr val="accent6"/>
                </a:solidFill>
              </a:rPr>
              <a:t>報告書</a:t>
            </a:r>
            <a:r>
              <a:rPr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a:t>
            </a:r>
            <a:r>
              <a:rPr kumimoji="1" lang="en-US" altLang="ja-JP" dirty="0">
                <a:solidFill>
                  <a:schemeClr val="accent6"/>
                </a:solidFill>
              </a:rPr>
              <a:t>PT (</a:t>
            </a:r>
            <a:r>
              <a:rPr kumimoji="1" lang="ja-JP" altLang="en-US" dirty="0">
                <a:solidFill>
                  <a:schemeClr val="accent6"/>
                </a:solidFill>
              </a:rPr>
              <a:t>デザイン</a:t>
            </a:r>
            <a:r>
              <a:rPr kumimoji="1"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PPT (</a:t>
            </a:r>
            <a:r>
              <a:rPr lang="ja-JP" altLang="en-US" dirty="0">
                <a:solidFill>
                  <a:schemeClr val="accent6"/>
                </a:solidFill>
              </a:rPr>
              <a:t>学術的とは</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PPT (</a:t>
            </a:r>
            <a:r>
              <a:rPr lang="ja-JP" altLang="en-US" dirty="0">
                <a:solidFill>
                  <a:schemeClr val="accent6"/>
                </a:solidFill>
              </a:rPr>
              <a:t>見る聞く</a:t>
            </a:r>
            <a:r>
              <a:rPr lang="en-US" altLang="ja-JP" dirty="0">
                <a:solidFill>
                  <a:schemeClr val="accent6"/>
                </a:solidFill>
              </a:rPr>
              <a:t>)</a:t>
            </a:r>
          </a:p>
          <a:p>
            <a:pPr marL="457200" indent="-457200">
              <a:lnSpc>
                <a:spcPct val="150000"/>
              </a:lnSpc>
              <a:buFont typeface="+mj-lt"/>
              <a:buAutoNum type="arabicPeriod"/>
            </a:pPr>
            <a:r>
              <a:rPr lang="ja-JP" altLang="en-US" dirty="0"/>
              <a:t>発表</a:t>
            </a:r>
            <a:r>
              <a:rPr lang="en-US" altLang="ja-JP" dirty="0"/>
              <a:t>(1/2)</a:t>
            </a:r>
            <a:endParaRPr kumimoji="1" lang="en-US" altLang="ja-JP" dirty="0"/>
          </a:p>
          <a:p>
            <a:pPr marL="457200" indent="-457200">
              <a:lnSpc>
                <a:spcPct val="150000"/>
              </a:lnSpc>
              <a:buFont typeface="+mj-lt"/>
              <a:buAutoNum type="arabicPeriod"/>
            </a:pPr>
            <a:r>
              <a:rPr lang="ja-JP" altLang="en-US" dirty="0"/>
              <a:t>発表</a:t>
            </a:r>
            <a:r>
              <a:rPr lang="en-US" altLang="ja-JP" dirty="0"/>
              <a:t>(2/2)</a:t>
            </a:r>
          </a:p>
          <a:p>
            <a:pPr marL="457200" indent="-457200">
              <a:lnSpc>
                <a:spcPct val="150000"/>
              </a:lnSpc>
              <a:buFont typeface="+mj-lt"/>
              <a:buAutoNum type="arabicPeriod"/>
            </a:pPr>
            <a:r>
              <a:rPr kumimoji="1" lang="ja-JP" altLang="en-US" dirty="0"/>
              <a:t>まとめ</a:t>
            </a:r>
          </a:p>
        </p:txBody>
      </p:sp>
      <p:sp>
        <p:nvSpPr>
          <p:cNvPr id="3" name="日付プレースホルダー 2">
            <a:extLst>
              <a:ext uri="{FF2B5EF4-FFF2-40B4-BE49-F238E27FC236}">
                <a16:creationId xmlns:a16="http://schemas.microsoft.com/office/drawing/2014/main" id="{3CDE3F30-B82F-4DE2-B591-497764204128}"/>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B2F5DD9-B454-44C3-8EE8-2627BB0AB2B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519F5330-738E-4282-A48E-943CA51E3EC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
        <p:nvSpPr>
          <p:cNvPr id="6" name="タイトル 5">
            <a:extLst>
              <a:ext uri="{FF2B5EF4-FFF2-40B4-BE49-F238E27FC236}">
                <a16:creationId xmlns:a16="http://schemas.microsoft.com/office/drawing/2014/main" id="{9F28A037-2C4F-4566-BF83-B8CEC55C38F7}"/>
              </a:ext>
            </a:extLst>
          </p:cNvPr>
          <p:cNvSpPr>
            <a:spLocks noGrp="1"/>
          </p:cNvSpPr>
          <p:nvPr>
            <p:ph type="title"/>
          </p:nvPr>
        </p:nvSpPr>
        <p:spPr/>
        <p:txBody>
          <a:bodyPr/>
          <a:lstStyle/>
          <a:p>
            <a:r>
              <a:rPr kumimoji="1" lang="ja-JP" altLang="en-US" dirty="0"/>
              <a:t>授業予定</a:t>
            </a:r>
          </a:p>
        </p:txBody>
      </p:sp>
      <p:sp>
        <p:nvSpPr>
          <p:cNvPr id="7" name="吹き出し: 角を丸めた四角形 6">
            <a:extLst>
              <a:ext uri="{FF2B5EF4-FFF2-40B4-BE49-F238E27FC236}">
                <a16:creationId xmlns:a16="http://schemas.microsoft.com/office/drawing/2014/main" id="{74A47546-0A8D-4C5C-A084-C76560EC8F6E}"/>
              </a:ext>
            </a:extLst>
          </p:cNvPr>
          <p:cNvSpPr/>
          <p:nvPr/>
        </p:nvSpPr>
        <p:spPr>
          <a:xfrm>
            <a:off x="52840" y="2025327"/>
            <a:ext cx="1271300" cy="531392"/>
          </a:xfrm>
          <a:prstGeom prst="wedgeRoundRectCallout">
            <a:avLst>
              <a:gd name="adj1" fmla="val 63465"/>
              <a:gd name="adj2" fmla="val 359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4</a:t>
            </a:r>
            <a:r>
              <a:rPr kumimoji="1" lang="ja-JP" altLang="en-US" sz="1400" dirty="0"/>
              <a:t>日</a:t>
            </a:r>
            <a:endParaRPr kumimoji="1" lang="en-US" altLang="ja-JP" sz="1400" dirty="0"/>
          </a:p>
          <a:p>
            <a:pPr algn="ctr"/>
            <a:r>
              <a:rPr kumimoji="1" lang="ja-JP" altLang="en-US" sz="1600" dirty="0"/>
              <a:t>チーム発足</a:t>
            </a:r>
          </a:p>
        </p:txBody>
      </p:sp>
      <p:sp>
        <p:nvSpPr>
          <p:cNvPr id="8" name="吹き出し: 角を丸めた四角形 7">
            <a:extLst>
              <a:ext uri="{FF2B5EF4-FFF2-40B4-BE49-F238E27FC236}">
                <a16:creationId xmlns:a16="http://schemas.microsoft.com/office/drawing/2014/main" id="{EC31074F-97F3-4919-A801-E37D56F9AF08}"/>
              </a:ext>
            </a:extLst>
          </p:cNvPr>
          <p:cNvSpPr/>
          <p:nvPr/>
        </p:nvSpPr>
        <p:spPr>
          <a:xfrm>
            <a:off x="43249" y="3230487"/>
            <a:ext cx="1349510" cy="526131"/>
          </a:xfrm>
          <a:prstGeom prst="wedgeRoundRectCallout">
            <a:avLst>
              <a:gd name="adj1" fmla="val 60358"/>
              <a:gd name="adj2" fmla="val -327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11</a:t>
            </a:r>
            <a:r>
              <a:rPr kumimoji="1" lang="ja-JP" altLang="en-US" sz="1400" dirty="0"/>
              <a:t>日</a:t>
            </a:r>
            <a:endParaRPr kumimoji="1" lang="en-US" altLang="ja-JP" sz="1400" dirty="0"/>
          </a:p>
          <a:p>
            <a:pPr algn="ctr"/>
            <a:r>
              <a:rPr kumimoji="1" lang="ja-JP" altLang="en-US" sz="1600" dirty="0"/>
              <a:t>計画書作成</a:t>
            </a:r>
          </a:p>
        </p:txBody>
      </p:sp>
      <p:sp>
        <p:nvSpPr>
          <p:cNvPr id="9" name="吹き出し: 角を丸めた四角形 8">
            <a:extLst>
              <a:ext uri="{FF2B5EF4-FFF2-40B4-BE49-F238E27FC236}">
                <a16:creationId xmlns:a16="http://schemas.microsoft.com/office/drawing/2014/main" id="{4DF04C41-CF27-4945-A79D-4AC66C580D75}"/>
              </a:ext>
            </a:extLst>
          </p:cNvPr>
          <p:cNvSpPr/>
          <p:nvPr/>
        </p:nvSpPr>
        <p:spPr>
          <a:xfrm>
            <a:off x="6562058" y="3952149"/>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12</a:t>
            </a:r>
            <a:r>
              <a:rPr kumimoji="1" lang="ja-JP" altLang="en-US" sz="1400" dirty="0"/>
              <a:t>月</a:t>
            </a:r>
            <a:r>
              <a:rPr kumimoji="1" lang="en-US" altLang="ja-JP" sz="1400" dirty="0"/>
              <a:t>20</a:t>
            </a:r>
            <a:r>
              <a:rPr kumimoji="1" lang="ja-JP" altLang="en-US" sz="1400" dirty="0"/>
              <a:t>日</a:t>
            </a:r>
            <a:endParaRPr kumimoji="1" lang="en-US" altLang="ja-JP" sz="1400" dirty="0"/>
          </a:p>
          <a:p>
            <a:pPr algn="ctr"/>
            <a:r>
              <a:rPr kumimoji="1" lang="ja-JP" altLang="en-US" sz="1600" dirty="0"/>
              <a:t>第</a:t>
            </a:r>
            <a:r>
              <a:rPr kumimoji="1" lang="en-US" altLang="ja-JP" sz="1600" dirty="0"/>
              <a:t>1</a:t>
            </a:r>
            <a:r>
              <a:rPr kumimoji="1" lang="ja-JP" altLang="en-US" sz="1600" dirty="0"/>
              <a:t>陣発表</a:t>
            </a:r>
            <a:endParaRPr kumimoji="1" lang="en-US" altLang="ja-JP" sz="1600" dirty="0"/>
          </a:p>
        </p:txBody>
      </p:sp>
      <p:sp>
        <p:nvSpPr>
          <p:cNvPr id="10" name="吹き出し: 角を丸めた四角形 9">
            <a:extLst>
              <a:ext uri="{FF2B5EF4-FFF2-40B4-BE49-F238E27FC236}">
                <a16:creationId xmlns:a16="http://schemas.microsoft.com/office/drawing/2014/main" id="{966CB981-164D-473A-9A23-4B3040273D2E}"/>
              </a:ext>
            </a:extLst>
          </p:cNvPr>
          <p:cNvSpPr/>
          <p:nvPr/>
        </p:nvSpPr>
        <p:spPr>
          <a:xfrm>
            <a:off x="6562058" y="4683530"/>
            <a:ext cx="1484461" cy="526131"/>
          </a:xfrm>
          <a:prstGeom prst="wedgeRoundRectCallout">
            <a:avLst>
              <a:gd name="adj1" fmla="val -66460"/>
              <a:gd name="adj2" fmla="val -247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10</a:t>
            </a:r>
            <a:r>
              <a:rPr kumimoji="1" lang="ja-JP" altLang="en-US" sz="1400" dirty="0"/>
              <a:t>日</a:t>
            </a:r>
            <a:endParaRPr kumimoji="1" lang="en-US" altLang="ja-JP" sz="1400" dirty="0"/>
          </a:p>
          <a:p>
            <a:pPr algn="ctr"/>
            <a:r>
              <a:rPr kumimoji="1" lang="ja-JP" altLang="en-US" sz="1600" dirty="0"/>
              <a:t>第</a:t>
            </a:r>
            <a:r>
              <a:rPr kumimoji="1" lang="en-US" altLang="ja-JP" sz="1600" dirty="0"/>
              <a:t>2</a:t>
            </a:r>
            <a:r>
              <a:rPr kumimoji="1" lang="ja-JP" altLang="en-US" sz="1600" dirty="0"/>
              <a:t>陣発表</a:t>
            </a:r>
            <a:endParaRPr kumimoji="1" lang="en-US" altLang="ja-JP" sz="1600" dirty="0"/>
          </a:p>
        </p:txBody>
      </p:sp>
      <p:sp>
        <p:nvSpPr>
          <p:cNvPr id="11" name="吹き出し: 角を丸めた四角形 10">
            <a:extLst>
              <a:ext uri="{FF2B5EF4-FFF2-40B4-BE49-F238E27FC236}">
                <a16:creationId xmlns:a16="http://schemas.microsoft.com/office/drawing/2014/main" id="{310606D0-2CED-4AE8-85B2-ADF683CAB226}"/>
              </a:ext>
            </a:extLst>
          </p:cNvPr>
          <p:cNvSpPr/>
          <p:nvPr/>
        </p:nvSpPr>
        <p:spPr>
          <a:xfrm>
            <a:off x="6198723" y="5564436"/>
            <a:ext cx="1484461" cy="526131"/>
          </a:xfrm>
          <a:prstGeom prst="wedgeRoundRectCallout">
            <a:avLst>
              <a:gd name="adj1" fmla="val -69845"/>
              <a:gd name="adj2" fmla="val -585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17</a:t>
            </a:r>
            <a:r>
              <a:rPr kumimoji="1" lang="ja-JP" altLang="en-US" sz="1400" dirty="0"/>
              <a:t>日</a:t>
            </a:r>
            <a:endParaRPr kumimoji="1" lang="en-US" altLang="ja-JP" sz="1600" dirty="0"/>
          </a:p>
          <a:p>
            <a:pPr algn="ctr"/>
            <a:r>
              <a:rPr kumimoji="1" lang="ja-JP" altLang="en-US" sz="1600" dirty="0"/>
              <a:t>反省会</a:t>
            </a:r>
            <a:endParaRPr kumimoji="1" lang="en-US" altLang="ja-JP" sz="1600" dirty="0"/>
          </a:p>
        </p:txBody>
      </p:sp>
      <p:sp>
        <p:nvSpPr>
          <p:cNvPr id="12" name="吹き出し: 角を丸めた四角形 11">
            <a:extLst>
              <a:ext uri="{FF2B5EF4-FFF2-40B4-BE49-F238E27FC236}">
                <a16:creationId xmlns:a16="http://schemas.microsoft.com/office/drawing/2014/main" id="{E058A1DD-5CE4-4F3C-A080-186705AFFC89}"/>
              </a:ext>
            </a:extLst>
          </p:cNvPr>
          <p:cNvSpPr/>
          <p:nvPr/>
        </p:nvSpPr>
        <p:spPr>
          <a:xfrm>
            <a:off x="7167340" y="1601473"/>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11</a:t>
            </a:r>
            <a:r>
              <a:rPr kumimoji="1" lang="ja-JP" altLang="en-US" sz="1400" dirty="0"/>
              <a:t>月</a:t>
            </a:r>
            <a:r>
              <a:rPr kumimoji="1" lang="en-US" altLang="ja-JP" sz="1400" dirty="0"/>
              <a:t>22</a:t>
            </a:r>
            <a:r>
              <a:rPr kumimoji="1" lang="ja-JP" altLang="en-US" sz="1400" dirty="0"/>
              <a:t>日</a:t>
            </a:r>
            <a:endParaRPr kumimoji="1" lang="en-US" altLang="ja-JP" sz="1400" dirty="0"/>
          </a:p>
          <a:p>
            <a:pPr algn="ctr"/>
            <a:r>
              <a:rPr kumimoji="1" lang="ja-JP" altLang="en-US" sz="1600" dirty="0"/>
              <a:t>中間報告書</a:t>
            </a:r>
            <a:endParaRPr kumimoji="1" lang="en-US" altLang="ja-JP" sz="1600" dirty="0"/>
          </a:p>
        </p:txBody>
      </p:sp>
    </p:spTree>
    <p:extLst>
      <p:ext uri="{BB962C8B-B14F-4D97-AF65-F5344CB8AC3E}">
        <p14:creationId xmlns:p14="http://schemas.microsoft.com/office/powerpoint/2010/main" val="19770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731C8077-A47E-49D3-A325-B249AEE3CC2D}"/>
              </a:ext>
            </a:extLst>
          </p:cNvPr>
          <p:cNvSpPr>
            <a:spLocks noGrp="1"/>
          </p:cNvSpPr>
          <p:nvPr>
            <p:ph idx="1"/>
          </p:nvPr>
        </p:nvSpPr>
        <p:spPr/>
        <p:txBody>
          <a:bodyPr>
            <a:normAutofit lnSpcReduction="10000"/>
          </a:bodyPr>
          <a:lstStyle/>
          <a:p>
            <a:pPr marL="0" indent="0">
              <a:buNone/>
            </a:pPr>
            <a:r>
              <a:rPr kumimoji="1" lang="ja-JP" altLang="en-US" dirty="0"/>
              <a:t>チーム活動の振り返りを提出しよう</a:t>
            </a:r>
            <a:endParaRPr kumimoji="1" lang="en-US" altLang="ja-JP" dirty="0"/>
          </a:p>
          <a:p>
            <a:r>
              <a:rPr kumimoji="1" lang="ja-JP" altLang="en-US" dirty="0"/>
              <a:t>期限：</a:t>
            </a:r>
            <a:r>
              <a:rPr kumimoji="1" lang="en-US" altLang="ja-JP" dirty="0"/>
              <a:t>11</a:t>
            </a:r>
            <a:r>
              <a:rPr kumimoji="1" lang="ja-JP" altLang="en-US" dirty="0"/>
              <a:t>月</a:t>
            </a:r>
            <a:r>
              <a:rPr kumimoji="1" lang="en-US" altLang="ja-JP" dirty="0"/>
              <a:t>25</a:t>
            </a:r>
            <a:r>
              <a:rPr kumimoji="1" lang="ja-JP" altLang="en-US" dirty="0"/>
              <a:t>日</a:t>
            </a:r>
            <a:r>
              <a:rPr kumimoji="1" lang="en-US" altLang="ja-JP" dirty="0"/>
              <a:t>(</a:t>
            </a:r>
            <a:r>
              <a:rPr kumimoji="1" lang="ja-JP" altLang="en-US" dirty="0"/>
              <a:t>日</a:t>
            </a:r>
            <a:r>
              <a:rPr lang="en-US" altLang="ja-JP" dirty="0"/>
              <a:t>)</a:t>
            </a:r>
          </a:p>
          <a:p>
            <a:r>
              <a:rPr lang="ja-JP" altLang="en-US" dirty="0"/>
              <a:t>提出：授業用ページの提出フォームから</a:t>
            </a:r>
            <a:endParaRPr lang="en-US" altLang="ja-JP" dirty="0"/>
          </a:p>
          <a:p>
            <a:r>
              <a:rPr kumimoji="1" lang="ja-JP" altLang="en-US" dirty="0"/>
              <a:t>内容：</a:t>
            </a:r>
            <a:endParaRPr kumimoji="1" lang="en-US" altLang="ja-JP" dirty="0"/>
          </a:p>
          <a:p>
            <a:pPr lvl="1"/>
            <a:r>
              <a:rPr kumimoji="1" lang="ja-JP" altLang="en-US" dirty="0"/>
              <a:t>チーム</a:t>
            </a:r>
            <a:endParaRPr kumimoji="1" lang="en-US" altLang="ja-JP" dirty="0"/>
          </a:p>
          <a:p>
            <a:pPr lvl="2"/>
            <a:r>
              <a:rPr lang="ja-JP" altLang="en-US" dirty="0"/>
              <a:t>何を作るか</a:t>
            </a:r>
            <a:endParaRPr lang="en-US" altLang="ja-JP" dirty="0"/>
          </a:p>
          <a:p>
            <a:pPr lvl="2"/>
            <a:r>
              <a:rPr kumimoji="1" lang="ja-JP" altLang="en-US" dirty="0"/>
              <a:t>どこまで進んだか</a:t>
            </a:r>
            <a:endParaRPr kumimoji="1" lang="en-US" altLang="ja-JP" dirty="0"/>
          </a:p>
          <a:p>
            <a:pPr lvl="2"/>
            <a:r>
              <a:rPr lang="ja-JP" altLang="en-US" dirty="0"/>
              <a:t>今後どうするか</a:t>
            </a:r>
            <a:endParaRPr kumimoji="1" lang="en-US" altLang="ja-JP" dirty="0"/>
          </a:p>
          <a:p>
            <a:pPr lvl="1"/>
            <a:r>
              <a:rPr lang="ja-JP" altLang="en-US" dirty="0"/>
              <a:t>個人</a:t>
            </a:r>
            <a:endParaRPr lang="en-US" altLang="ja-JP" dirty="0"/>
          </a:p>
          <a:p>
            <a:pPr lvl="2"/>
            <a:r>
              <a:rPr kumimoji="1" lang="ja-JP" altLang="en-US" dirty="0"/>
              <a:t>自分が何をしたか</a:t>
            </a:r>
            <a:endParaRPr kumimoji="1" lang="en-US" altLang="ja-JP" dirty="0"/>
          </a:p>
          <a:p>
            <a:pPr lvl="2"/>
            <a:r>
              <a:rPr lang="ja-JP" altLang="en-US" dirty="0"/>
              <a:t>個人での反省点</a:t>
            </a:r>
            <a:endParaRPr kumimoji="1" lang="ja-JP" altLang="en-US" dirty="0"/>
          </a:p>
        </p:txBody>
      </p:sp>
      <p:sp>
        <p:nvSpPr>
          <p:cNvPr id="3" name="日付プレースホルダー 2">
            <a:extLst>
              <a:ext uri="{FF2B5EF4-FFF2-40B4-BE49-F238E27FC236}">
                <a16:creationId xmlns:a16="http://schemas.microsoft.com/office/drawing/2014/main" id="{40A7EEB0-5975-42B7-9BD0-96674851E5F6}"/>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080F4E6-C4C8-4E64-85FB-5E80D51A0E2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E1D9DD1-FDD4-48E1-BE79-90C006ED406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6" name="タイトル 5">
            <a:extLst>
              <a:ext uri="{FF2B5EF4-FFF2-40B4-BE49-F238E27FC236}">
                <a16:creationId xmlns:a16="http://schemas.microsoft.com/office/drawing/2014/main" id="{18921B9A-E0C5-4F62-9174-9368647AEAF8}"/>
              </a:ext>
            </a:extLst>
          </p:cNvPr>
          <p:cNvSpPr>
            <a:spLocks noGrp="1"/>
          </p:cNvSpPr>
          <p:nvPr>
            <p:ph type="title"/>
          </p:nvPr>
        </p:nvSpPr>
        <p:spPr/>
        <p:txBody>
          <a:bodyPr/>
          <a:lstStyle/>
          <a:p>
            <a:r>
              <a:rPr kumimoji="1" lang="ja-JP" altLang="en-US" dirty="0"/>
              <a:t>中間報告書</a:t>
            </a:r>
          </a:p>
        </p:txBody>
      </p:sp>
    </p:spTree>
    <p:extLst>
      <p:ext uri="{BB962C8B-B14F-4D97-AF65-F5344CB8AC3E}">
        <p14:creationId xmlns:p14="http://schemas.microsoft.com/office/powerpoint/2010/main" val="2652855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3E3B6B9-CE5D-4659-BCA6-13704EFFC125}"/>
              </a:ext>
            </a:extLst>
          </p:cNvPr>
          <p:cNvSpPr>
            <a:spLocks noGrp="1"/>
          </p:cNvSpPr>
          <p:nvPr>
            <p:ph idx="1"/>
          </p:nvPr>
        </p:nvSpPr>
        <p:spPr>
          <a:xfrm>
            <a:off x="699247" y="1798667"/>
            <a:ext cx="7745505" cy="4602133"/>
          </a:xfrm>
        </p:spPr>
        <p:txBody>
          <a:bodyPr>
            <a:normAutofit lnSpcReduction="10000"/>
          </a:bodyPr>
          <a:lstStyle/>
          <a:p>
            <a:r>
              <a:rPr lang="ja-JP" altLang="en-US" dirty="0"/>
              <a:t>グラフ作成時のマナー</a:t>
            </a:r>
            <a:endParaRPr lang="en-US" altLang="ja-JP" dirty="0"/>
          </a:p>
          <a:p>
            <a:pPr lvl="1"/>
            <a:r>
              <a:rPr lang="ja-JP" altLang="en-US" dirty="0"/>
              <a:t>軸やタイトル、凡例をつけよう</a:t>
            </a:r>
            <a:endParaRPr lang="en-US" altLang="ja-JP" dirty="0"/>
          </a:p>
          <a:p>
            <a:pPr lvl="1"/>
            <a:endParaRPr lang="en-US" altLang="ja-JP" dirty="0"/>
          </a:p>
          <a:p>
            <a:r>
              <a:rPr lang="ja-JP" altLang="en-US" dirty="0"/>
              <a:t>様々なデータをグラフにしよう</a:t>
            </a:r>
            <a:endParaRPr lang="en-US" altLang="ja-JP" dirty="0"/>
          </a:p>
          <a:p>
            <a:pPr lvl="1"/>
            <a:r>
              <a:rPr kumimoji="1" lang="ja-JP" altLang="en-US" dirty="0"/>
              <a:t>棒グラフ：</a:t>
            </a:r>
            <a:r>
              <a:rPr kumimoji="1" lang="en-US" altLang="ja-JP" dirty="0"/>
              <a:t>	</a:t>
            </a:r>
            <a:r>
              <a:rPr lang="ja-JP" altLang="en-US" dirty="0"/>
              <a:t>各項目の</a:t>
            </a:r>
            <a:r>
              <a:rPr kumimoji="1" lang="ja-JP" altLang="en-US" dirty="0"/>
              <a:t>比較を表示</a:t>
            </a:r>
            <a:endParaRPr kumimoji="1" lang="en-US" altLang="ja-JP" dirty="0"/>
          </a:p>
          <a:p>
            <a:pPr lvl="1"/>
            <a:r>
              <a:rPr lang="ja-JP" altLang="en-US" dirty="0"/>
              <a:t>円グラフ：</a:t>
            </a:r>
            <a:r>
              <a:rPr lang="en-US" altLang="ja-JP" dirty="0"/>
              <a:t>	</a:t>
            </a:r>
            <a:r>
              <a:rPr lang="ja-JP" altLang="en-US" dirty="0"/>
              <a:t>全体に対する割合を表示</a:t>
            </a:r>
            <a:endParaRPr lang="en-US" altLang="ja-JP" dirty="0"/>
          </a:p>
          <a:p>
            <a:pPr lvl="1"/>
            <a:r>
              <a:rPr kumimoji="1" lang="ja-JP" altLang="en-US" dirty="0"/>
              <a:t>折れ線グラフ：</a:t>
            </a:r>
            <a:r>
              <a:rPr kumimoji="1" lang="en-US" altLang="ja-JP" dirty="0"/>
              <a:t>	</a:t>
            </a:r>
            <a:r>
              <a:rPr kumimoji="1" lang="ja-JP" altLang="en-US" dirty="0"/>
              <a:t>状態の推移を表示</a:t>
            </a:r>
            <a:endParaRPr kumimoji="1" lang="en-US" altLang="ja-JP" dirty="0"/>
          </a:p>
          <a:p>
            <a:pPr lvl="1"/>
            <a:r>
              <a:rPr kumimoji="1" lang="ja-JP" altLang="en-US" dirty="0"/>
              <a:t>散布図：</a:t>
            </a:r>
            <a:r>
              <a:rPr kumimoji="1" lang="en-US" altLang="ja-JP" dirty="0"/>
              <a:t>	</a:t>
            </a:r>
            <a:r>
              <a:rPr kumimoji="1" lang="ja-JP" altLang="en-US" dirty="0"/>
              <a:t>計測したまま</a:t>
            </a:r>
            <a:r>
              <a:rPr lang="ja-JP" altLang="en-US" dirty="0"/>
              <a:t>表示</a:t>
            </a:r>
            <a:endParaRPr lang="en-US" altLang="ja-JP" dirty="0"/>
          </a:p>
          <a:p>
            <a:pPr lvl="1"/>
            <a:r>
              <a:rPr kumimoji="1" lang="ja-JP" altLang="en-US" dirty="0"/>
              <a:t>ヒストグラム：</a:t>
            </a:r>
            <a:r>
              <a:rPr kumimoji="1" lang="en-US" altLang="ja-JP" dirty="0"/>
              <a:t>	</a:t>
            </a:r>
            <a:r>
              <a:rPr kumimoji="1" lang="ja-JP" altLang="en-US" dirty="0"/>
              <a:t>計測結果の集計を表示</a:t>
            </a:r>
            <a:endParaRPr kumimoji="1" lang="en-US" altLang="ja-JP" dirty="0"/>
          </a:p>
          <a:p>
            <a:pPr lvl="1"/>
            <a:endParaRPr kumimoji="1" lang="en-US" altLang="ja-JP" dirty="0"/>
          </a:p>
          <a:p>
            <a:r>
              <a:rPr kumimoji="1" lang="ja-JP" altLang="en-US" dirty="0"/>
              <a:t>グラフの注意点</a:t>
            </a:r>
            <a:endParaRPr kumimoji="1" lang="en-US" altLang="ja-JP" dirty="0"/>
          </a:p>
          <a:p>
            <a:pPr lvl="1"/>
            <a:r>
              <a:rPr kumimoji="1" lang="ja-JP" altLang="en-US" dirty="0"/>
              <a:t>視覚的情報だけでなく数値にも注意すること</a:t>
            </a:r>
            <a:endParaRPr kumimoji="1" lang="en-US" altLang="ja-JP" dirty="0"/>
          </a:p>
        </p:txBody>
      </p:sp>
      <p:sp>
        <p:nvSpPr>
          <p:cNvPr id="3" name="日付プレースホルダー 2">
            <a:extLst>
              <a:ext uri="{FF2B5EF4-FFF2-40B4-BE49-F238E27FC236}">
                <a16:creationId xmlns:a16="http://schemas.microsoft.com/office/drawing/2014/main" id="{F7C3F262-B797-4259-A886-69C5B8AC4C01}"/>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91BD536-A408-4E96-8F74-719CC95102C6}"/>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D7F4CE8B-B8D7-4620-A809-49A2EC59E81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6" name="タイトル 5">
            <a:extLst>
              <a:ext uri="{FF2B5EF4-FFF2-40B4-BE49-F238E27FC236}">
                <a16:creationId xmlns:a16="http://schemas.microsoft.com/office/drawing/2014/main" id="{65C8C0BA-F4D0-4E41-BC1F-7291A312AC31}"/>
              </a:ext>
            </a:extLst>
          </p:cNvPr>
          <p:cNvSpPr>
            <a:spLocks noGrp="1"/>
          </p:cNvSpPr>
          <p:nvPr>
            <p:ph type="title"/>
          </p:nvPr>
        </p:nvSpPr>
        <p:spPr/>
        <p:txBody>
          <a:bodyPr/>
          <a:lstStyle/>
          <a:p>
            <a:r>
              <a:rPr kumimoji="1" lang="ja-JP" altLang="en-US" dirty="0"/>
              <a:t>前回の復習</a:t>
            </a:r>
          </a:p>
        </p:txBody>
      </p:sp>
    </p:spTree>
    <p:extLst>
      <p:ext uri="{BB962C8B-B14F-4D97-AF65-F5344CB8AC3E}">
        <p14:creationId xmlns:p14="http://schemas.microsoft.com/office/powerpoint/2010/main" val="669072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818F88F-92FF-4C40-8708-818B3738F5C2}"/>
              </a:ext>
            </a:extLst>
          </p:cNvPr>
          <p:cNvSpPr>
            <a:spLocks noGrp="1"/>
          </p:cNvSpPr>
          <p:nvPr>
            <p:ph idx="1"/>
          </p:nvPr>
        </p:nvSpPr>
        <p:spPr>
          <a:xfrm>
            <a:off x="699247" y="3827206"/>
            <a:ext cx="7745505" cy="2298955"/>
          </a:xfrm>
        </p:spPr>
        <p:txBody>
          <a:bodyPr>
            <a:normAutofit/>
          </a:bodyPr>
          <a:lstStyle/>
          <a:p>
            <a:r>
              <a:rPr lang="ja-JP" altLang="en-US" dirty="0"/>
              <a:t>アカデミックライティングの基礎を学ぶ</a:t>
            </a:r>
            <a:endParaRPr lang="en-US" altLang="ja-JP" dirty="0"/>
          </a:p>
          <a:p>
            <a:r>
              <a:rPr lang="ja-JP" altLang="en-US" dirty="0"/>
              <a:t>物事を文章で説明することに慣れる</a:t>
            </a:r>
            <a:endParaRPr lang="en-US" altLang="ja-JP" dirty="0"/>
          </a:p>
          <a:p>
            <a:endParaRPr lang="en-US" altLang="ja-JP" dirty="0"/>
          </a:p>
          <a:p>
            <a:endParaRPr kumimoji="1" lang="en-US" altLang="ja-JP" dirty="0"/>
          </a:p>
        </p:txBody>
      </p:sp>
      <p:sp>
        <p:nvSpPr>
          <p:cNvPr id="3" name="日付プレースホルダー 2">
            <a:extLst>
              <a:ext uri="{FF2B5EF4-FFF2-40B4-BE49-F238E27FC236}">
                <a16:creationId xmlns:a16="http://schemas.microsoft.com/office/drawing/2014/main" id="{7B48869D-3408-443D-8359-AB9407293F57}"/>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FAFB222-8CB6-4D99-BA9D-708D8C0170E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F12594D-7111-46F2-829C-77113720D35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
        <p:nvSpPr>
          <p:cNvPr id="6" name="タイトル 5">
            <a:extLst>
              <a:ext uri="{FF2B5EF4-FFF2-40B4-BE49-F238E27FC236}">
                <a16:creationId xmlns:a16="http://schemas.microsoft.com/office/drawing/2014/main" id="{1FED5720-0F0F-4A74-BC84-2A956A335712}"/>
              </a:ext>
            </a:extLst>
          </p:cNvPr>
          <p:cNvSpPr>
            <a:spLocks noGrp="1"/>
          </p:cNvSpPr>
          <p:nvPr>
            <p:ph type="title"/>
          </p:nvPr>
        </p:nvSpPr>
        <p:spPr/>
        <p:txBody>
          <a:bodyPr/>
          <a:lstStyle/>
          <a:p>
            <a:r>
              <a:rPr kumimoji="1" lang="ja-JP" altLang="en-US"/>
              <a:t>本日の目標</a:t>
            </a:r>
          </a:p>
        </p:txBody>
      </p:sp>
      <p:sp>
        <p:nvSpPr>
          <p:cNvPr id="7" name="正方形/長方形 6">
            <a:extLst>
              <a:ext uri="{FF2B5EF4-FFF2-40B4-BE49-F238E27FC236}">
                <a16:creationId xmlns:a16="http://schemas.microsoft.com/office/drawing/2014/main" id="{BE37122A-9031-42E2-B02B-C97D8131E828}"/>
              </a:ext>
            </a:extLst>
          </p:cNvPr>
          <p:cNvSpPr/>
          <p:nvPr/>
        </p:nvSpPr>
        <p:spPr>
          <a:xfrm>
            <a:off x="1338360" y="2361491"/>
            <a:ext cx="6456520"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アカデミックライティングを学ぶ</a:t>
            </a:r>
          </a:p>
        </p:txBody>
      </p:sp>
    </p:spTree>
    <p:extLst>
      <p:ext uri="{BB962C8B-B14F-4D97-AF65-F5344CB8AC3E}">
        <p14:creationId xmlns:p14="http://schemas.microsoft.com/office/powerpoint/2010/main" val="172907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B54D398E-D575-4BE6-B0F7-8FE4977A7073}"/>
              </a:ext>
            </a:extLst>
          </p:cNvPr>
          <p:cNvSpPr>
            <a:spLocks noGrp="1"/>
          </p:cNvSpPr>
          <p:nvPr>
            <p:ph type="title"/>
          </p:nvPr>
        </p:nvSpPr>
        <p:spPr/>
        <p:txBody>
          <a:bodyPr/>
          <a:lstStyle/>
          <a:p>
            <a:r>
              <a:rPr kumimoji="1" lang="ja-JP" altLang="en-US" dirty="0"/>
              <a:t>アカデミックライティング</a:t>
            </a:r>
          </a:p>
        </p:txBody>
      </p:sp>
      <p:sp>
        <p:nvSpPr>
          <p:cNvPr id="8" name="テキスト プレースホルダー 7">
            <a:extLst>
              <a:ext uri="{FF2B5EF4-FFF2-40B4-BE49-F238E27FC236}">
                <a16:creationId xmlns:a16="http://schemas.microsoft.com/office/drawing/2014/main" id="{D26AE08B-A9E4-4822-9648-894569DA75E0}"/>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EE51CA6D-60CF-4B7E-98F0-F404D8F52893}"/>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4E11CA3F-77CD-483B-9364-81B526811292}"/>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36E30CFA-CBAA-4DE7-A6B2-4B6A8BA353E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Tree>
    <p:extLst>
      <p:ext uri="{BB962C8B-B14F-4D97-AF65-F5344CB8AC3E}">
        <p14:creationId xmlns:p14="http://schemas.microsoft.com/office/powerpoint/2010/main" val="3110737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B82BEFC-2613-4AE2-893C-DB2099E5C4F0}"/>
              </a:ext>
            </a:extLst>
          </p:cNvPr>
          <p:cNvSpPr>
            <a:spLocks noGrp="1"/>
          </p:cNvSpPr>
          <p:nvPr>
            <p:ph idx="1"/>
          </p:nvPr>
        </p:nvSpPr>
        <p:spPr/>
        <p:txBody>
          <a:bodyPr/>
          <a:lstStyle/>
          <a:p>
            <a:r>
              <a:rPr kumimoji="1" lang="ja-JP" altLang="en-US" dirty="0"/>
              <a:t>意味</a:t>
            </a:r>
            <a:endParaRPr kumimoji="1" lang="en-US" altLang="ja-JP" dirty="0"/>
          </a:p>
          <a:p>
            <a:pPr lvl="1"/>
            <a:r>
              <a:rPr kumimoji="1" lang="en-US" altLang="ja-JP" dirty="0"/>
              <a:t>Academic</a:t>
            </a:r>
            <a:r>
              <a:rPr kumimoji="1" lang="ja-JP" altLang="en-US" dirty="0"/>
              <a:t>：</a:t>
            </a:r>
            <a:r>
              <a:rPr lang="ja-JP" altLang="en-US" dirty="0"/>
              <a:t>大学の</a:t>
            </a:r>
            <a:r>
              <a:rPr lang="en-US" altLang="ja-JP" dirty="0"/>
              <a:t>	W</a:t>
            </a:r>
            <a:r>
              <a:rPr kumimoji="1" lang="en-US" altLang="ja-JP" dirty="0"/>
              <a:t>riting</a:t>
            </a:r>
            <a:r>
              <a:rPr kumimoji="1" lang="ja-JP" altLang="en-US" dirty="0"/>
              <a:t>：文章作成</a:t>
            </a:r>
            <a:endParaRPr kumimoji="1" lang="en-US" altLang="ja-JP" dirty="0"/>
          </a:p>
          <a:p>
            <a:pPr lvl="1"/>
            <a:r>
              <a:rPr kumimoji="1" lang="ja-JP" altLang="en-US" dirty="0"/>
              <a:t>学術的な表現での文章作成のこと</a:t>
            </a:r>
            <a:endParaRPr kumimoji="1" lang="en-US" altLang="ja-JP" dirty="0"/>
          </a:p>
          <a:p>
            <a:r>
              <a:rPr kumimoji="1" lang="ja-JP" altLang="en-US" dirty="0"/>
              <a:t>例</a:t>
            </a:r>
            <a:endParaRPr kumimoji="1" lang="en-US" altLang="ja-JP" dirty="0"/>
          </a:p>
          <a:p>
            <a:pPr lvl="1"/>
            <a:r>
              <a:rPr lang="ja-JP" altLang="en-US" dirty="0"/>
              <a:t>レポート、論文</a:t>
            </a:r>
            <a:endParaRPr lang="en-US" altLang="ja-JP" dirty="0"/>
          </a:p>
          <a:p>
            <a:endParaRPr lang="en-US" altLang="ja-JP" dirty="0"/>
          </a:p>
          <a:p>
            <a:r>
              <a:rPr lang="ja-JP" altLang="en-US" dirty="0"/>
              <a:t>特色：短い時間で正確に読み取りやすい文章</a:t>
            </a:r>
            <a:endParaRPr lang="en-US" altLang="ja-JP" dirty="0"/>
          </a:p>
          <a:p>
            <a:pPr lvl="1"/>
            <a:r>
              <a:rPr lang="ja-JP" altLang="en-US" dirty="0"/>
              <a:t>短い時間：チェックする教員、研究者は流し読みする</a:t>
            </a:r>
            <a:endParaRPr lang="en-US" altLang="ja-JP" dirty="0"/>
          </a:p>
          <a:p>
            <a:pPr lvl="1"/>
            <a:r>
              <a:rPr lang="ja-JP" altLang="en-US" dirty="0"/>
              <a:t>正確：客観的、かつ誰が読んでも同じ意味になる文</a:t>
            </a:r>
            <a:endParaRPr lang="en-US" altLang="ja-JP" dirty="0"/>
          </a:p>
        </p:txBody>
      </p:sp>
      <p:sp>
        <p:nvSpPr>
          <p:cNvPr id="3" name="日付プレースホルダー 2">
            <a:extLst>
              <a:ext uri="{FF2B5EF4-FFF2-40B4-BE49-F238E27FC236}">
                <a16:creationId xmlns:a16="http://schemas.microsoft.com/office/drawing/2014/main" id="{12424B3C-9951-48EA-BE05-67805D19E62A}"/>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0CB663E5-D456-46ED-9E42-55D7CD1BD06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C10EEE5-2614-4A2F-8122-C4679B28173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
        <p:nvSpPr>
          <p:cNvPr id="6" name="タイトル 5">
            <a:extLst>
              <a:ext uri="{FF2B5EF4-FFF2-40B4-BE49-F238E27FC236}">
                <a16:creationId xmlns:a16="http://schemas.microsoft.com/office/drawing/2014/main" id="{2FDD051F-B1EB-415D-A904-F87D04D9DED8}"/>
              </a:ext>
            </a:extLst>
          </p:cNvPr>
          <p:cNvSpPr>
            <a:spLocks noGrp="1"/>
          </p:cNvSpPr>
          <p:nvPr>
            <p:ph type="title"/>
          </p:nvPr>
        </p:nvSpPr>
        <p:spPr/>
        <p:txBody>
          <a:bodyPr/>
          <a:lstStyle/>
          <a:p>
            <a:r>
              <a:rPr kumimoji="1" lang="ja-JP" altLang="en-US" dirty="0"/>
              <a:t>アカデミックライティング</a:t>
            </a:r>
          </a:p>
        </p:txBody>
      </p:sp>
    </p:spTree>
    <p:extLst>
      <p:ext uri="{BB962C8B-B14F-4D97-AF65-F5344CB8AC3E}">
        <p14:creationId xmlns:p14="http://schemas.microsoft.com/office/powerpoint/2010/main" val="192437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540B2BD-74C1-4642-B658-A8316A890A81}"/>
              </a:ext>
            </a:extLst>
          </p:cNvPr>
          <p:cNvSpPr>
            <a:spLocks noGrp="1"/>
          </p:cNvSpPr>
          <p:nvPr>
            <p:ph idx="1"/>
          </p:nvPr>
        </p:nvSpPr>
        <p:spPr/>
        <p:txBody>
          <a:bodyPr>
            <a:normAutofit/>
          </a:bodyPr>
          <a:lstStyle/>
          <a:p>
            <a:r>
              <a:rPr lang="ja-JP" altLang="en-US" dirty="0"/>
              <a:t>主張と根拠：</a:t>
            </a:r>
            <a:endParaRPr lang="en-US" altLang="ja-JP" dirty="0"/>
          </a:p>
          <a:p>
            <a:pPr lvl="1"/>
            <a:r>
              <a:rPr lang="ja-JP" altLang="en-US" dirty="0"/>
              <a:t>著者の主張と、それを裏付ける根拠が</a:t>
            </a:r>
            <a:r>
              <a:rPr lang="en-US" altLang="ja-JP" dirty="0"/>
              <a:t>1</a:t>
            </a:r>
            <a:r>
              <a:rPr lang="ja-JP" altLang="en-US" dirty="0"/>
              <a:t>セット</a:t>
            </a:r>
            <a:endParaRPr lang="en-US" altLang="ja-JP" dirty="0"/>
          </a:p>
          <a:p>
            <a:r>
              <a:rPr lang="ja-JP" altLang="en-US" dirty="0"/>
              <a:t>構成：</a:t>
            </a:r>
            <a:endParaRPr lang="en-US" altLang="ja-JP" dirty="0"/>
          </a:p>
          <a:p>
            <a:pPr lvl="1"/>
            <a:r>
              <a:rPr lang="ja-JP" altLang="en-US" dirty="0"/>
              <a:t>序論、本論、結論</a:t>
            </a:r>
            <a:endParaRPr lang="en-US" altLang="ja-JP" dirty="0"/>
          </a:p>
          <a:p>
            <a:r>
              <a:rPr lang="ja-JP" altLang="en-US" dirty="0"/>
              <a:t>パラグラフ</a:t>
            </a:r>
            <a:endParaRPr lang="en-US" altLang="ja-JP" dirty="0"/>
          </a:p>
          <a:p>
            <a:pPr lvl="1"/>
            <a:r>
              <a:rPr lang="en-US" altLang="ja-JP" dirty="0"/>
              <a:t>1</a:t>
            </a:r>
            <a:r>
              <a:rPr lang="ja-JP" altLang="en-US" dirty="0" err="1"/>
              <a:t>つの</a:t>
            </a:r>
            <a:r>
              <a:rPr lang="ja-JP" altLang="en-US" dirty="0"/>
              <a:t>段落には</a:t>
            </a:r>
            <a:r>
              <a:rPr lang="en-US" altLang="ja-JP" dirty="0"/>
              <a:t>1</a:t>
            </a:r>
            <a:r>
              <a:rPr lang="ja-JP" altLang="en-US" dirty="0" err="1"/>
              <a:t>つの</a:t>
            </a:r>
            <a:r>
              <a:rPr lang="ja-JP" altLang="en-US" dirty="0"/>
              <a:t>トピック</a:t>
            </a:r>
            <a:endParaRPr lang="en-US" altLang="ja-JP" dirty="0"/>
          </a:p>
          <a:p>
            <a:r>
              <a:rPr lang="ja-JP" altLang="en-US" dirty="0"/>
              <a:t>一文一義：</a:t>
            </a:r>
            <a:endParaRPr lang="en-US" altLang="ja-JP" dirty="0"/>
          </a:p>
          <a:p>
            <a:pPr lvl="1"/>
            <a:r>
              <a:rPr lang="ja-JP" altLang="en-US" dirty="0"/>
              <a:t>一つの文章には</a:t>
            </a:r>
            <a:r>
              <a:rPr lang="en-US" altLang="ja-JP" dirty="0"/>
              <a:t>1</a:t>
            </a:r>
            <a:r>
              <a:rPr lang="ja-JP" altLang="en-US" dirty="0" err="1"/>
              <a:t>つの</a:t>
            </a:r>
            <a:r>
              <a:rPr lang="ja-JP" altLang="en-US" dirty="0"/>
              <a:t>意味</a:t>
            </a:r>
            <a:endParaRPr lang="en-US" altLang="ja-JP" dirty="0"/>
          </a:p>
          <a:p>
            <a:r>
              <a:rPr lang="ja-JP" altLang="en-US" dirty="0"/>
              <a:t>語句：</a:t>
            </a:r>
            <a:endParaRPr lang="en-US" altLang="ja-JP" dirty="0"/>
          </a:p>
          <a:p>
            <a:pPr lvl="1"/>
            <a:r>
              <a:rPr lang="ja-JP" altLang="en-US" dirty="0"/>
              <a:t>客観的かつわかり易い語句を使う</a:t>
            </a:r>
            <a:endParaRPr lang="en-US" altLang="ja-JP" dirty="0"/>
          </a:p>
        </p:txBody>
      </p:sp>
      <p:sp>
        <p:nvSpPr>
          <p:cNvPr id="3" name="日付プレースホルダー 2">
            <a:extLst>
              <a:ext uri="{FF2B5EF4-FFF2-40B4-BE49-F238E27FC236}">
                <a16:creationId xmlns:a16="http://schemas.microsoft.com/office/drawing/2014/main" id="{0F269730-389B-422C-BE6F-1C4FFA08E899}"/>
              </a:ext>
            </a:extLst>
          </p:cNvPr>
          <p:cNvSpPr>
            <a:spLocks noGrp="1"/>
          </p:cNvSpPr>
          <p:nvPr>
            <p:ph type="dt" sz="half" idx="10"/>
          </p:nvPr>
        </p:nvSpPr>
        <p:spPr/>
        <p:txBody>
          <a:bodyPr/>
          <a:lstStyle/>
          <a:p>
            <a:pPr algn="l" eaLnBrk="1" latinLnBrk="0" hangingPunct="1"/>
            <a:r>
              <a:rPr lang="en-US" altLang="ja-JP"/>
              <a:t>2018/11/8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60AA62D8-464E-4C60-8FE1-93DB13276991}"/>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53568EC-6503-4F78-8550-63B10F24128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6" name="タイトル 5">
            <a:extLst>
              <a:ext uri="{FF2B5EF4-FFF2-40B4-BE49-F238E27FC236}">
                <a16:creationId xmlns:a16="http://schemas.microsoft.com/office/drawing/2014/main" id="{CC465384-6E9F-4E67-A3A1-E5FBC852F1BD}"/>
              </a:ext>
            </a:extLst>
          </p:cNvPr>
          <p:cNvSpPr>
            <a:spLocks noGrp="1"/>
          </p:cNvSpPr>
          <p:nvPr>
            <p:ph type="title"/>
          </p:nvPr>
        </p:nvSpPr>
        <p:spPr/>
        <p:txBody>
          <a:bodyPr/>
          <a:lstStyle/>
          <a:p>
            <a:r>
              <a:rPr kumimoji="1" lang="ja-JP" altLang="en-US" dirty="0"/>
              <a:t>アカデミックライティングの要素</a:t>
            </a:r>
          </a:p>
        </p:txBody>
      </p:sp>
    </p:spTree>
    <p:extLst>
      <p:ext uri="{BB962C8B-B14F-4D97-AF65-F5344CB8AC3E}">
        <p14:creationId xmlns:p14="http://schemas.microsoft.com/office/powerpoint/2010/main" val="23102907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1839</TotalTime>
  <Words>1398</Words>
  <Application>Microsoft Macintosh PowerPoint</Application>
  <PresentationFormat>画面に合わせる (4:3)</PresentationFormat>
  <Paragraphs>347</Paragraphs>
  <Slides>27</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27</vt:i4>
      </vt:variant>
    </vt:vector>
  </HeadingPairs>
  <TitlesOfParts>
    <vt:vector size="33" baseType="lpstr">
      <vt:lpstr>HGS明朝E</vt:lpstr>
      <vt:lpstr>Yu Gothic</vt:lpstr>
      <vt:lpstr>Arial</vt:lpstr>
      <vt:lpstr>Book Antiqua</vt:lpstr>
      <vt:lpstr>Wingdings</vt:lpstr>
      <vt:lpstr>ハードカバー</vt:lpstr>
      <vt:lpstr>情報処理技法（リテラシ）II</vt:lpstr>
      <vt:lpstr>もくじ</vt:lpstr>
      <vt:lpstr>授業予定</vt:lpstr>
      <vt:lpstr>中間報告書</vt:lpstr>
      <vt:lpstr>前回の復習</vt:lpstr>
      <vt:lpstr>本日の目標</vt:lpstr>
      <vt:lpstr>アカデミックライティング</vt:lpstr>
      <vt:lpstr>アカデミックライティング</vt:lpstr>
      <vt:lpstr>アカデミックライティングの要素</vt:lpstr>
      <vt:lpstr>根拠と主張</vt:lpstr>
      <vt:lpstr>構成</vt:lpstr>
      <vt:lpstr>パラグラフ・ライティング</vt:lpstr>
      <vt:lpstr>一文一義</vt:lpstr>
      <vt:lpstr>アカデミックライティングのまとめ</vt:lpstr>
      <vt:lpstr>文章作成</vt:lpstr>
      <vt:lpstr>世界の言語と文字</vt:lpstr>
      <vt:lpstr>日本語の特色(1/2)</vt:lpstr>
      <vt:lpstr>日本語の特色(2/2)</vt:lpstr>
      <vt:lpstr>まとめると</vt:lpstr>
      <vt:lpstr>用途による文章の違い</vt:lpstr>
      <vt:lpstr>クオリア</vt:lpstr>
      <vt:lpstr>人の感覚とコトバ</vt:lpstr>
      <vt:lpstr>似た意味で違う印象</vt:lpstr>
      <vt:lpstr>今日の課題：文章作成</vt:lpstr>
      <vt:lpstr>本日の目標</vt:lpstr>
      <vt:lpstr>次回予定</vt:lpstr>
      <vt:lpstr>残りの時間</vt:lpstr>
    </vt:vector>
  </TitlesOfParts>
  <Company>東京工業大学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Microsoft Office ユーザー</cp:lastModifiedBy>
  <cp:revision>244</cp:revision>
  <dcterms:created xsi:type="dcterms:W3CDTF">2016-01-16T07:36:29Z</dcterms:created>
  <dcterms:modified xsi:type="dcterms:W3CDTF">2018-11-15T01:34:36Z</dcterms:modified>
</cp:coreProperties>
</file>