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1"/>
  </p:notesMasterIdLst>
  <p:sldIdLst>
    <p:sldId id="256" r:id="rId2"/>
    <p:sldId id="258" r:id="rId3"/>
    <p:sldId id="306" r:id="rId4"/>
    <p:sldId id="355" r:id="rId5"/>
    <p:sldId id="307" r:id="rId6"/>
    <p:sldId id="342" r:id="rId7"/>
    <p:sldId id="358" r:id="rId8"/>
    <p:sldId id="357" r:id="rId9"/>
    <p:sldId id="359" r:id="rId10"/>
    <p:sldId id="360" r:id="rId11"/>
    <p:sldId id="361" r:id="rId12"/>
    <p:sldId id="262" r:id="rId13"/>
    <p:sldId id="343" r:id="rId14"/>
    <p:sldId id="363" r:id="rId15"/>
    <p:sldId id="364" r:id="rId16"/>
    <p:sldId id="346" r:id="rId17"/>
    <p:sldId id="347" r:id="rId18"/>
    <p:sldId id="365" r:id="rId19"/>
    <p:sldId id="366" r:id="rId20"/>
    <p:sldId id="371" r:id="rId21"/>
    <p:sldId id="373" r:id="rId22"/>
    <p:sldId id="374" r:id="rId23"/>
    <p:sldId id="375" r:id="rId24"/>
    <p:sldId id="376" r:id="rId25"/>
    <p:sldId id="377" r:id="rId26"/>
    <p:sldId id="348" r:id="rId27"/>
    <p:sldId id="369" r:id="rId28"/>
    <p:sldId id="367" r:id="rId29"/>
    <p:sldId id="368" r:id="rId30"/>
    <p:sldId id="370" r:id="rId31"/>
    <p:sldId id="372" r:id="rId32"/>
    <p:sldId id="379" r:id="rId33"/>
    <p:sldId id="384" r:id="rId34"/>
    <p:sldId id="382" r:id="rId35"/>
    <p:sldId id="383" r:id="rId36"/>
    <p:sldId id="385" r:id="rId37"/>
    <p:sldId id="381" r:id="rId38"/>
    <p:sldId id="327" r:id="rId39"/>
    <p:sldId id="339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58"/>
            <p14:sldId id="306"/>
            <p14:sldId id="355"/>
            <p14:sldId id="307"/>
            <p14:sldId id="342"/>
            <p14:sldId id="358"/>
            <p14:sldId id="357"/>
            <p14:sldId id="359"/>
            <p14:sldId id="360"/>
            <p14:sldId id="361"/>
            <p14:sldId id="262"/>
            <p14:sldId id="343"/>
            <p14:sldId id="363"/>
            <p14:sldId id="364"/>
            <p14:sldId id="346"/>
            <p14:sldId id="347"/>
            <p14:sldId id="365"/>
            <p14:sldId id="366"/>
            <p14:sldId id="371"/>
            <p14:sldId id="373"/>
            <p14:sldId id="374"/>
            <p14:sldId id="375"/>
            <p14:sldId id="376"/>
            <p14:sldId id="377"/>
            <p14:sldId id="348"/>
            <p14:sldId id="369"/>
            <p14:sldId id="367"/>
            <p14:sldId id="368"/>
            <p14:sldId id="370"/>
            <p14:sldId id="372"/>
            <p14:sldId id="379"/>
            <p14:sldId id="384"/>
            <p14:sldId id="382"/>
            <p14:sldId id="383"/>
            <p14:sldId id="385"/>
            <p14:sldId id="381"/>
            <p14:sldId id="327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901" autoAdjust="0"/>
  </p:normalViewPr>
  <p:slideViewPr>
    <p:cSldViewPr snapToGrid="0" snapToObjects="1">
      <p:cViewPr varScale="1">
        <p:scale>
          <a:sx n="130" d="100"/>
          <a:sy n="130" d="100"/>
        </p:scale>
        <p:origin x="208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棒グラフ：他の職業との比較</a:t>
            </a:r>
            <a:endParaRPr kumimoji="1" lang="en-US" altLang="ja-JP" dirty="0"/>
          </a:p>
          <a:p>
            <a:r>
              <a:rPr kumimoji="1" lang="ja-JP" altLang="en-US" dirty="0"/>
              <a:t>折れ線：年収の推移</a:t>
            </a:r>
            <a:endParaRPr kumimoji="1" lang="en-US" altLang="ja-JP" dirty="0"/>
          </a:p>
          <a:p>
            <a:r>
              <a:rPr kumimoji="1" lang="ja-JP" altLang="en-US" dirty="0"/>
              <a:t>ヒストグラム：年齢層</a:t>
            </a:r>
            <a:endParaRPr kumimoji="1" lang="en-US" altLang="ja-JP" dirty="0"/>
          </a:p>
          <a:p>
            <a:r>
              <a:rPr kumimoji="1" lang="ja-JP" altLang="en-US" dirty="0"/>
              <a:t>散布図：年齢</a:t>
            </a:r>
            <a:r>
              <a:rPr kumimoji="1" lang="en-US" altLang="ja-JP" dirty="0"/>
              <a:t>vs</a:t>
            </a:r>
            <a:r>
              <a:rPr kumimoji="1" lang="ja-JP" altLang="en-US" dirty="0"/>
              <a:t>年収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3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27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26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48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07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18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II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回：</a:t>
            </a:r>
            <a:r>
              <a:rPr kumimoji="1" lang="en-US" altLang="ja-JP" dirty="0"/>
              <a:t>Excel (3/3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81BA9E2-1927-4277-A8F5-03D750C6D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14" y="1798638"/>
            <a:ext cx="4429972" cy="4327525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D63886-92D5-45F4-ADFA-93AFFD69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82FD65-425F-496C-B995-9836DAC5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2CF4B8-97D2-427A-97F9-E4DA651E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D2F5451-1E73-4FA8-93DE-55814089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基本の使い方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971E038-036B-4CC1-A0A7-E2F662140962}"/>
              </a:ext>
            </a:extLst>
          </p:cNvPr>
          <p:cNvSpPr/>
          <p:nvPr/>
        </p:nvSpPr>
        <p:spPr>
          <a:xfrm>
            <a:off x="6933115" y="2403971"/>
            <a:ext cx="2021298" cy="612648"/>
          </a:xfrm>
          <a:prstGeom prst="wedgeRoundRectCallout">
            <a:avLst>
              <a:gd name="adj1" fmla="val -66298"/>
              <a:gd name="adj2" fmla="val 23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項目をドラッグ＆ドロップ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6B61A3E-CA6C-4B2B-9D1A-2A50FDDE15EE}"/>
              </a:ext>
            </a:extLst>
          </p:cNvPr>
          <p:cNvSpPr/>
          <p:nvPr/>
        </p:nvSpPr>
        <p:spPr>
          <a:xfrm>
            <a:off x="7085515" y="4795989"/>
            <a:ext cx="2021298" cy="612648"/>
          </a:xfrm>
          <a:prstGeom prst="wedgeRoundRectCallout">
            <a:avLst>
              <a:gd name="adj1" fmla="val -66298"/>
              <a:gd name="adj2" fmla="val 23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項目が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行・列・値に</a:t>
            </a:r>
          </a:p>
        </p:txBody>
      </p:sp>
    </p:spTree>
    <p:extLst>
      <p:ext uri="{BB962C8B-B14F-4D97-AF65-F5344CB8AC3E}">
        <p14:creationId xmlns:p14="http://schemas.microsoft.com/office/powerpoint/2010/main" val="161107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32C9033-E4F1-4CE5-B629-73149F68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各年齢別で東京都の労働者数が知りたい！</a:t>
            </a:r>
            <a:endParaRPr kumimoji="1" lang="en-US" altLang="ja-JP" dirty="0"/>
          </a:p>
          <a:p>
            <a:r>
              <a:rPr kumimoji="1" lang="ja-JP" altLang="en-US" dirty="0"/>
              <a:t>選択</a:t>
            </a:r>
            <a:endParaRPr kumimoji="1" lang="en-US" altLang="ja-JP" dirty="0"/>
          </a:p>
          <a:p>
            <a:pPr lvl="1"/>
            <a:r>
              <a:rPr lang="ja-JP" altLang="en-US" dirty="0"/>
              <a:t>行：年齢階級</a:t>
            </a:r>
            <a:endParaRPr lang="en-US" altLang="ja-JP" dirty="0"/>
          </a:p>
          <a:p>
            <a:pPr lvl="1"/>
            <a:r>
              <a:rPr lang="ja-JP" altLang="en-US" dirty="0"/>
              <a:t>列：都道府県</a:t>
            </a:r>
            <a:endParaRPr lang="en-US" altLang="ja-JP" dirty="0"/>
          </a:p>
          <a:p>
            <a:pPr lvl="1"/>
            <a:r>
              <a:rPr lang="ja-JP" altLang="en-US" dirty="0"/>
              <a:t>値</a:t>
            </a:r>
            <a:r>
              <a:rPr kumimoji="1" lang="ja-JP" altLang="en-US" dirty="0"/>
              <a:t>：</a:t>
            </a:r>
            <a:r>
              <a:rPr kumimoji="1" lang="en-US" altLang="ja-JP" dirty="0"/>
              <a:t>2015</a:t>
            </a:r>
            <a:r>
              <a:rPr kumimoji="1" lang="ja-JP" altLang="en-US" dirty="0"/>
              <a:t>年（合計）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本日の作業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ピボットテーブルでデータ表示</a:t>
            </a:r>
            <a:endParaRPr kumimoji="1" lang="en-US" altLang="ja-JP" dirty="0"/>
          </a:p>
          <a:p>
            <a:pPr lvl="1"/>
            <a:r>
              <a:rPr lang="ja-JP" altLang="en-US" dirty="0"/>
              <a:t>コピーして提出用ファイルに張り付け</a:t>
            </a:r>
            <a:endParaRPr lang="en-US" altLang="ja-JP" dirty="0"/>
          </a:p>
          <a:p>
            <a:pPr lvl="1"/>
            <a:r>
              <a:rPr kumimoji="1" lang="ja-JP" altLang="en-US" dirty="0"/>
              <a:t>グラフ作成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EBB2D6-92B5-4070-AB18-F0805DC7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B2D0CF-5644-40F9-B790-A8A48CA6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78BCEF-C28E-4DF7-B883-56BC22EF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52E756B-C2E0-45C1-BEDC-5E9A30A4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例えば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59DFE50-99F0-404E-B167-C5CE011EB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6" y="1793721"/>
            <a:ext cx="1614913" cy="434116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98787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323F2FC2-9C13-4363-BCC7-98780964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pc="600" dirty="0"/>
              <a:t>グラフ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4D8D47E-7BF0-4314-81EF-B84D45F63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F75474-78CD-4CBB-888F-2E5B2503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A9A5C9-E6A2-4B5C-9BB0-57E5E50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F1979B-0AC1-49CF-8E58-D659F20B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9EE982-1230-4845-A2C1-9EC47015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FDB314-9A79-4743-95C8-F897FA7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EF17E0-38B2-4A93-92C8-90B57728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FC0B674-D8C3-4F2A-93CF-1A03F4B6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7E294C1-6C77-49B7-BFB3-D4FE703E5E19}"/>
              </a:ext>
            </a:extLst>
          </p:cNvPr>
          <p:cNvSpPr/>
          <p:nvPr/>
        </p:nvSpPr>
        <p:spPr>
          <a:xfrm>
            <a:off x="2216653" y="1811839"/>
            <a:ext cx="4699936" cy="858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データを見やすく表示したもの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EB61231-5C9C-4FB9-9931-4CFFC48E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41" y="3319936"/>
            <a:ext cx="2578475" cy="224144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CD2D03-9598-454B-BD0D-3B0E438DBDBC}"/>
              </a:ext>
            </a:extLst>
          </p:cNvPr>
          <p:cNvSpPr txBox="1"/>
          <p:nvPr/>
        </p:nvSpPr>
        <p:spPr>
          <a:xfrm>
            <a:off x="1715413" y="5784574"/>
            <a:ext cx="155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表で見た場合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D379EE-9195-47C1-8530-6BAB8B6F10EC}"/>
              </a:ext>
            </a:extLst>
          </p:cNvPr>
          <p:cNvSpPr txBox="1"/>
          <p:nvPr/>
        </p:nvSpPr>
        <p:spPr>
          <a:xfrm>
            <a:off x="5544123" y="5784574"/>
            <a:ext cx="222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グラフで見た場合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50ADD5E-DDDE-4063-AC9A-DE80FCD1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31" y="3261560"/>
            <a:ext cx="4162266" cy="24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338D2B9-CDA0-453C-98B6-E62ADF00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1F95EF-7E23-4834-AE6A-00F25083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25F845-1E40-4C6C-BCD1-ED98984E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81F65BA-30EB-41B1-A600-6645CBE3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グラフの基本要素</a:t>
            </a:r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A1812E5B-323B-48DD-904E-D63FDB042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875183"/>
            <a:ext cx="7745505" cy="1738433"/>
          </a:xfrm>
        </p:spPr>
        <p:txBody>
          <a:bodyPr numCol="2"/>
          <a:lstStyle/>
          <a:p>
            <a:pPr marL="0" indent="0">
              <a:buNone/>
            </a:pPr>
            <a:r>
              <a:rPr lang="ja-JP" altLang="en-US" dirty="0"/>
              <a:t>①タイトル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②縦軸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③縦軸ラベル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④横軸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⑤横軸ラベル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⑥凡例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E06E897-D50A-463B-A4B7-37277858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613616"/>
            <a:ext cx="4629150" cy="2790825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26A3C182-2701-4B9C-81B0-7D49F929695B}"/>
              </a:ext>
            </a:extLst>
          </p:cNvPr>
          <p:cNvSpPr/>
          <p:nvPr/>
        </p:nvSpPr>
        <p:spPr>
          <a:xfrm>
            <a:off x="7081616" y="3724835"/>
            <a:ext cx="1248896" cy="572122"/>
          </a:xfrm>
          <a:prstGeom prst="wedgeRoundRectCallout">
            <a:avLst>
              <a:gd name="adj1" fmla="val -83821"/>
              <a:gd name="adj2" fmla="val 7677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プロット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エリア</a:t>
            </a:r>
          </a:p>
        </p:txBody>
      </p:sp>
    </p:spTree>
    <p:extLst>
      <p:ext uri="{BB962C8B-B14F-4D97-AF65-F5344CB8AC3E}">
        <p14:creationId xmlns:p14="http://schemas.microsoft.com/office/powerpoint/2010/main" val="337304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A4E6F3E-67CF-4C08-9A4E-A0289D57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棒グラフ</a:t>
            </a:r>
            <a:endParaRPr lang="en-US" altLang="ja-JP" dirty="0"/>
          </a:p>
          <a:p>
            <a:pPr lvl="1"/>
            <a:r>
              <a:rPr lang="ja-JP" altLang="en-US" dirty="0"/>
              <a:t>同レベルの属性を比較するときのグラフ</a:t>
            </a:r>
            <a:endParaRPr lang="en-US" altLang="ja-JP" dirty="0"/>
          </a:p>
          <a:p>
            <a:r>
              <a:rPr kumimoji="1" lang="ja-JP" altLang="en-US" dirty="0"/>
              <a:t>円グラフ</a:t>
            </a:r>
            <a:endParaRPr kumimoji="1" lang="en-US" altLang="ja-JP" dirty="0"/>
          </a:p>
          <a:p>
            <a:pPr lvl="1"/>
            <a:r>
              <a:rPr lang="ja-JP" altLang="en-US" dirty="0"/>
              <a:t>割合を表示するときのグラフ</a:t>
            </a:r>
            <a:endParaRPr kumimoji="1" lang="en-US" altLang="ja-JP" dirty="0"/>
          </a:p>
          <a:p>
            <a:r>
              <a:rPr lang="ja-JP" altLang="en-US" dirty="0"/>
              <a:t>折れ線グラフ</a:t>
            </a:r>
            <a:endParaRPr lang="en-US" altLang="ja-JP" dirty="0"/>
          </a:p>
          <a:p>
            <a:pPr lvl="1"/>
            <a:r>
              <a:rPr lang="ja-JP" altLang="en-US" dirty="0"/>
              <a:t>状態の推移を表すときのグラフ</a:t>
            </a:r>
            <a:endParaRPr lang="en-US" altLang="ja-JP" dirty="0"/>
          </a:p>
          <a:p>
            <a:r>
              <a:rPr kumimoji="1" lang="ja-JP" altLang="en-US" dirty="0"/>
              <a:t>ヒストグラム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集計結果をまとめて棒グラフ上に表示したもの</a:t>
            </a:r>
            <a:endParaRPr kumimoji="1" lang="en-US" altLang="ja-JP" dirty="0"/>
          </a:p>
          <a:p>
            <a:r>
              <a:rPr kumimoji="1" lang="ja-JP" altLang="en-US" dirty="0"/>
              <a:t>散布図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計測データを表示するときのグラフ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64FE1D-C020-4F4A-B4FD-307A6388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7EBB50-F742-4340-A868-5B2579C9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7BBBE7-B306-439A-9AFA-45A288F6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2927C4D-B2AD-4394-840F-A161CD76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グラフの種類</a:t>
            </a:r>
          </a:p>
        </p:txBody>
      </p:sp>
    </p:spTree>
    <p:extLst>
      <p:ext uri="{BB962C8B-B14F-4D97-AF65-F5344CB8AC3E}">
        <p14:creationId xmlns:p14="http://schemas.microsoft.com/office/powerpoint/2010/main" val="107834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E7D3F2F-D588-4AB7-8E71-5795E8C8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棒状のグラフ</a:t>
            </a:r>
            <a:endParaRPr lang="en-US" altLang="ja-JP" dirty="0"/>
          </a:p>
          <a:p>
            <a:r>
              <a:rPr kumimoji="1" lang="ja-JP" altLang="en-US" dirty="0"/>
              <a:t>同じ基準を持つものを比較するときに利用する</a:t>
            </a:r>
            <a:endParaRPr kumimoji="1" lang="en-US" altLang="ja-JP" dirty="0"/>
          </a:p>
          <a:p>
            <a:r>
              <a:rPr lang="ja-JP" altLang="en-US" dirty="0"/>
              <a:t>例</a:t>
            </a:r>
            <a:endParaRPr lang="en-US" altLang="ja-JP" dirty="0"/>
          </a:p>
          <a:p>
            <a:pPr lvl="1"/>
            <a:r>
              <a:rPr kumimoji="1" lang="ja-JP" altLang="en-US" dirty="0"/>
              <a:t>年齢別年収</a:t>
            </a:r>
            <a:endParaRPr kumimoji="1" lang="en-US" altLang="ja-JP" dirty="0"/>
          </a:p>
          <a:p>
            <a:pPr lvl="1"/>
            <a:r>
              <a:rPr lang="ja-JP" altLang="en-US" dirty="0"/>
              <a:t>成績の比較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664F66-716A-4559-93EA-13907E89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8CB426-39EC-4938-9DC1-AE363902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3E6593-0D3E-44EE-867D-9CADB309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4B571AF-E67C-4C4D-962E-954ACA2C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棒グラフ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759B49B-2A41-4317-AF71-541627C5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53" y="3224127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8C57633-EA74-481B-9987-466BEC39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データ準備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ピボットテーブル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行：産業</a:t>
            </a:r>
            <a:endParaRPr kumimoji="1" lang="en-US" altLang="ja-JP" dirty="0"/>
          </a:p>
          <a:p>
            <a:pPr lvl="2"/>
            <a:r>
              <a:rPr lang="ja-JP" altLang="en-US" dirty="0"/>
              <a:t>列：都道府県</a:t>
            </a:r>
            <a:endParaRPr lang="en-US" altLang="ja-JP" dirty="0"/>
          </a:p>
          <a:p>
            <a:pPr lvl="2"/>
            <a:r>
              <a:rPr kumimoji="1" lang="ja-JP" altLang="en-US" dirty="0"/>
              <a:t>値：</a:t>
            </a:r>
            <a:r>
              <a:rPr kumimoji="1" lang="en-US" altLang="ja-JP" dirty="0"/>
              <a:t>2015</a:t>
            </a:r>
            <a:r>
              <a:rPr kumimoji="1" lang="ja-JP" altLang="en-US" dirty="0"/>
              <a:t>年（合計）</a:t>
            </a:r>
            <a:endParaRPr kumimoji="1" lang="en-US" altLang="ja-JP" dirty="0"/>
          </a:p>
          <a:p>
            <a:pPr lvl="1"/>
            <a:r>
              <a:rPr lang="ja-JP" altLang="en-US" dirty="0"/>
              <a:t>行と東京都のデータをコピー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56229E-746D-4136-BCBF-F4A03C94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B442A8-CF90-4478-9088-0DB6C9F7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0E7CF6-DCD4-42D9-9F08-7AC07D87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C869344-DE60-4488-AD5B-BFC33086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棒グラフの作成</a:t>
            </a:r>
            <a:r>
              <a:rPr kumimoji="1" lang="en-US" altLang="ja-JP" dirty="0"/>
              <a:t>(1/3)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54E5A4B-454E-4BF2-9FB2-A7F65801D8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34" y="4405067"/>
            <a:ext cx="1610174" cy="172109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コンテンツ プレースホルダー 7">
            <a:extLst>
              <a:ext uri="{FF2B5EF4-FFF2-40B4-BE49-F238E27FC236}">
                <a16:creationId xmlns:a16="http://schemas.microsoft.com/office/drawing/2014/main" id="{744E1D94-8F4C-4A29-A6F0-8FE47C3DE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55" y="2192048"/>
            <a:ext cx="3175976" cy="393411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41FFE88-7841-4EAB-B96C-A004DE9C4BE2}"/>
              </a:ext>
            </a:extLst>
          </p:cNvPr>
          <p:cNvSpPr/>
          <p:nvPr/>
        </p:nvSpPr>
        <p:spPr>
          <a:xfrm>
            <a:off x="2361115" y="4914899"/>
            <a:ext cx="1248896" cy="847165"/>
          </a:xfrm>
          <a:prstGeom prst="wedgeRoundRectCallout">
            <a:avLst>
              <a:gd name="adj1" fmla="val 67458"/>
              <a:gd name="adj2" fmla="val 321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ピボットテーブル設定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BBA07E41-3DEF-467F-AC3D-03572FADE0F4}"/>
              </a:ext>
            </a:extLst>
          </p:cNvPr>
          <p:cNvSpPr/>
          <p:nvPr/>
        </p:nvSpPr>
        <p:spPr>
          <a:xfrm>
            <a:off x="7503459" y="1450040"/>
            <a:ext cx="1565742" cy="847165"/>
          </a:xfrm>
          <a:prstGeom prst="wedgeRoundRectCallout">
            <a:avLst>
              <a:gd name="adj1" fmla="val -63901"/>
              <a:gd name="adj2" fmla="val 5830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抜き出した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366638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B0A8C4-39A0-4233-A6D2-154CAB69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FB6B30-7FDF-44FC-AF1B-E8749C76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03B54D-81BC-4C67-ACA3-0FFB61DB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B43ECFF-5034-4B3A-8124-C1B95E1B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棒グラフの作成</a:t>
            </a:r>
            <a:r>
              <a:rPr lang="en-US" altLang="ja-JP" dirty="0"/>
              <a:t>(2/3)</a:t>
            </a:r>
            <a:endParaRPr kumimoji="1" lang="ja-JP" altLang="en-US" dirty="0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475781FC-F299-46FC-8290-AD984F1A8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09" y="1798638"/>
            <a:ext cx="5369582" cy="4327525"/>
          </a:xfr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58F48EE-D607-455D-B6D2-101969106663}"/>
              </a:ext>
            </a:extLst>
          </p:cNvPr>
          <p:cNvSpPr/>
          <p:nvPr/>
        </p:nvSpPr>
        <p:spPr>
          <a:xfrm>
            <a:off x="321467" y="4276165"/>
            <a:ext cx="1565742" cy="533400"/>
          </a:xfrm>
          <a:prstGeom prst="wedgeRoundRectCallout">
            <a:avLst>
              <a:gd name="adj1" fmla="val 64923"/>
              <a:gd name="adj2" fmla="val -2820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①範囲選択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11E02919-A72E-4528-8590-62650476E8EA}"/>
              </a:ext>
            </a:extLst>
          </p:cNvPr>
          <p:cNvSpPr/>
          <p:nvPr/>
        </p:nvSpPr>
        <p:spPr>
          <a:xfrm>
            <a:off x="7506679" y="2035408"/>
            <a:ext cx="1565742" cy="936391"/>
          </a:xfrm>
          <a:prstGeom prst="wedgeRoundRectCallout">
            <a:avLst>
              <a:gd name="adj1" fmla="val -74636"/>
              <a:gd name="adj2" fmla="val -152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②挿入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棒グラフ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47E2FE62-EAAD-455D-B6C3-94CFD51E3486}"/>
              </a:ext>
            </a:extLst>
          </p:cNvPr>
          <p:cNvSpPr/>
          <p:nvPr/>
        </p:nvSpPr>
        <p:spPr>
          <a:xfrm>
            <a:off x="7362265" y="4809565"/>
            <a:ext cx="1710156" cy="936391"/>
          </a:xfrm>
          <a:prstGeom prst="wedgeRoundRectCallout">
            <a:avLst>
              <a:gd name="adj1" fmla="val -58517"/>
              <a:gd name="adj2" fmla="val -2815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③ある程度は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自動でできる</a:t>
            </a:r>
          </a:p>
        </p:txBody>
      </p:sp>
    </p:spTree>
    <p:extLst>
      <p:ext uri="{BB962C8B-B14F-4D97-AF65-F5344CB8AC3E}">
        <p14:creationId xmlns:p14="http://schemas.microsoft.com/office/powerpoint/2010/main" val="249591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3D107A-A19E-4A46-8518-CE071026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157F1A-E666-4758-9D67-4053BBC7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C1E9B4-C867-4205-A33C-C5EE0241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F1FEE72-D48E-4A89-8070-593FD744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棒グラフの作成</a:t>
            </a:r>
            <a:r>
              <a:rPr lang="en-US" altLang="ja-JP" dirty="0"/>
              <a:t>(3/3)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7CB688D-80B9-4EA4-A4D6-F03F6C5A08DA}"/>
              </a:ext>
            </a:extLst>
          </p:cNvPr>
          <p:cNvSpPr/>
          <p:nvPr/>
        </p:nvSpPr>
        <p:spPr>
          <a:xfrm>
            <a:off x="1753579" y="1634155"/>
            <a:ext cx="1776274" cy="533400"/>
          </a:xfrm>
          <a:prstGeom prst="wedgeRoundRectCallout">
            <a:avLst>
              <a:gd name="adj1" fmla="val 41833"/>
              <a:gd name="adj2" fmla="val 7389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タイトル修正</a:t>
            </a:r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71C88E3F-06B8-40C6-9350-C62682BB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78" y="2335362"/>
            <a:ext cx="6990116" cy="4016580"/>
          </a:xfr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0782B2B-3053-4896-8272-90A8333BC8C2}"/>
              </a:ext>
            </a:extLst>
          </p:cNvPr>
          <p:cNvSpPr/>
          <p:nvPr/>
        </p:nvSpPr>
        <p:spPr>
          <a:xfrm>
            <a:off x="7153835" y="1586753"/>
            <a:ext cx="2075329" cy="608033"/>
          </a:xfrm>
          <a:prstGeom prst="wedgeRoundRectCallout">
            <a:avLst>
              <a:gd name="adj1" fmla="val 10922"/>
              <a:gd name="adj2" fmla="val 7356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足りない項目は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＋から追加</a:t>
            </a:r>
            <a:endParaRPr kumimoji="1" lang="en-US" altLang="ja-JP" dirty="0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18A1E98-6084-439A-A7C6-0AB29D36796E}"/>
              </a:ext>
            </a:extLst>
          </p:cNvPr>
          <p:cNvSpPr/>
          <p:nvPr/>
        </p:nvSpPr>
        <p:spPr>
          <a:xfrm>
            <a:off x="0" y="4690445"/>
            <a:ext cx="2133600" cy="695102"/>
          </a:xfrm>
          <a:prstGeom prst="wedgeRoundRectCallout">
            <a:avLst>
              <a:gd name="adj1" fmla="val 31883"/>
              <a:gd name="adj2" fmla="val -838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軸ラベル修正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（単位も付ける）</a:t>
            </a:r>
          </a:p>
        </p:txBody>
      </p:sp>
    </p:spTree>
    <p:extLst>
      <p:ext uri="{BB962C8B-B14F-4D97-AF65-F5344CB8AC3E}">
        <p14:creationId xmlns:p14="http://schemas.microsoft.com/office/powerpoint/2010/main" val="30410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B1A13C8-C6FB-4521-839A-F14679911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前回の復習</a:t>
            </a:r>
            <a:endParaRPr lang="en-US" altLang="ja-JP" dirty="0"/>
          </a:p>
          <a:p>
            <a:r>
              <a:rPr lang="ja-JP" altLang="en-US" dirty="0"/>
              <a:t>グラフ</a:t>
            </a:r>
            <a:endParaRPr lang="en-US" altLang="ja-JP" dirty="0"/>
          </a:p>
          <a:p>
            <a:pPr lvl="1"/>
            <a:r>
              <a:rPr lang="ja-JP" altLang="en-US" dirty="0"/>
              <a:t>基本のグラフ</a:t>
            </a:r>
            <a:endParaRPr lang="en-US" altLang="ja-JP" dirty="0"/>
          </a:p>
          <a:p>
            <a:pPr lvl="1"/>
            <a:r>
              <a:rPr lang="ja-JP" altLang="en-US" dirty="0"/>
              <a:t>棒グラフ</a:t>
            </a:r>
            <a:endParaRPr lang="en-US" altLang="ja-JP" dirty="0"/>
          </a:p>
          <a:p>
            <a:pPr lvl="1"/>
            <a:r>
              <a:rPr lang="ja-JP" altLang="en-US" dirty="0"/>
              <a:t>折れ線グラフ</a:t>
            </a:r>
            <a:endParaRPr lang="en-US" altLang="ja-JP" dirty="0"/>
          </a:p>
          <a:p>
            <a:pPr lvl="1"/>
            <a:r>
              <a:rPr lang="ja-JP" altLang="en-US" dirty="0"/>
              <a:t>ヒストグラム</a:t>
            </a:r>
            <a:endParaRPr lang="en-US" altLang="ja-JP" dirty="0"/>
          </a:p>
          <a:p>
            <a:pPr lvl="1"/>
            <a:r>
              <a:rPr lang="ja-JP" altLang="en-US" dirty="0"/>
              <a:t>散布図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C87D18-D8B8-43A4-A562-FBA62DF0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2FA7F2-F891-4856-808E-6CE4245D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6D8130-0F56-4E01-B2D9-AC9BF4D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4E2C944-46BD-454F-B40D-86FBCA27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もくじ</a:t>
            </a:r>
          </a:p>
        </p:txBody>
      </p:sp>
    </p:spTree>
    <p:extLst>
      <p:ext uri="{BB962C8B-B14F-4D97-AF65-F5344CB8AC3E}">
        <p14:creationId xmlns:p14="http://schemas.microsoft.com/office/powerpoint/2010/main" val="118406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5E3A0E1-B9F0-4BB7-AA1F-5C495690A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データ抜き出し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東京都の各産業の労働人口</a:t>
            </a:r>
            <a:endParaRPr kumimoji="1" lang="en-US" altLang="ja-JP" dirty="0"/>
          </a:p>
          <a:p>
            <a:r>
              <a:rPr lang="ja-JP" altLang="en-US" dirty="0"/>
              <a:t>グラフ作成</a:t>
            </a:r>
            <a:endParaRPr lang="en-US" altLang="ja-JP" dirty="0"/>
          </a:p>
          <a:p>
            <a:pPr lvl="1"/>
            <a:r>
              <a:rPr kumimoji="1" lang="ja-JP" altLang="en-US" dirty="0"/>
              <a:t>棒グラフ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タイトルや軸ラベル作成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7F491-F15E-4596-AE6E-F11E696D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90DD70-0D8A-4888-8CC8-7A4D359C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CDD2D3-3192-48A7-B655-EB126C8B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969B05E-766B-4765-A6A9-0BD82288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棒グラフ作成まとめ</a:t>
            </a:r>
          </a:p>
        </p:txBody>
      </p:sp>
      <p:pic>
        <p:nvPicPr>
          <p:cNvPr id="7" name="コンテンツ プレースホルダー 11">
            <a:extLst>
              <a:ext uri="{FF2B5EF4-FFF2-40B4-BE49-F238E27FC236}">
                <a16:creationId xmlns:a16="http://schemas.microsoft.com/office/drawing/2014/main" id="{0C22444B-2C73-464F-9FF1-6001D168BE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0" y="3915826"/>
            <a:ext cx="4340312" cy="24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3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5CB1B57-0099-410D-8668-25AC11F6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「割合」を表示するグラフ</a:t>
            </a:r>
            <a:endParaRPr kumimoji="1" lang="en-US" altLang="ja-JP" dirty="0"/>
          </a:p>
          <a:p>
            <a:r>
              <a:rPr kumimoji="1" lang="ja-JP" altLang="en-US" dirty="0"/>
              <a:t>棒グラフとの比較</a:t>
            </a:r>
            <a:endParaRPr kumimoji="1" lang="en-US" altLang="ja-JP" dirty="0"/>
          </a:p>
          <a:p>
            <a:pPr lvl="1"/>
            <a:r>
              <a:rPr lang="ja-JP" altLang="en-US" dirty="0"/>
              <a:t>棒グラフ：数量で表記</a:t>
            </a:r>
            <a:endParaRPr lang="en-US" altLang="ja-JP" dirty="0"/>
          </a:p>
          <a:p>
            <a:pPr lvl="1"/>
            <a:r>
              <a:rPr kumimoji="1" lang="ja-JP" altLang="en-US" dirty="0"/>
              <a:t>円グラフ：数量</a:t>
            </a:r>
            <a:r>
              <a:rPr kumimoji="1" lang="en-US" altLang="ja-JP" dirty="0"/>
              <a:t>/</a:t>
            </a:r>
            <a:r>
              <a:rPr kumimoji="1" lang="ja-JP" altLang="en-US" dirty="0"/>
              <a:t>総量で表記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7C1BAE-0884-43A9-BA01-62B91424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36D837-524C-4CB3-9967-085974B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1ADC65-4362-4EC4-A1BB-E22BE285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6E06120-A391-4CDE-9728-B8EB4F48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円グラフ</a:t>
            </a:r>
          </a:p>
        </p:txBody>
      </p:sp>
    </p:spTree>
    <p:extLst>
      <p:ext uri="{BB962C8B-B14F-4D97-AF65-F5344CB8AC3E}">
        <p14:creationId xmlns:p14="http://schemas.microsoft.com/office/powerpoint/2010/main" val="277532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618089-E8EE-48F5-83E8-D3C23B4C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D0A1-54C5-4566-8630-611364D9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584BEF-7A2F-425D-A067-00641F83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FEDAC2F-6669-4F2A-B95B-882907AD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円グラフの作成</a:t>
            </a:r>
            <a:r>
              <a:rPr kumimoji="1" lang="en-US" altLang="ja-JP" dirty="0"/>
              <a:t>(1/3)</a:t>
            </a:r>
            <a:endParaRPr kumimoji="1" lang="ja-JP" altLang="en-US" dirty="0"/>
          </a:p>
        </p:txBody>
      </p:sp>
      <p:sp>
        <p:nvSpPr>
          <p:cNvPr id="9" name="コンテンツ プレースホルダー 1">
            <a:extLst>
              <a:ext uri="{FF2B5EF4-FFF2-40B4-BE49-F238E27FC236}">
                <a16:creationId xmlns:a16="http://schemas.microsoft.com/office/drawing/2014/main" id="{E3B7F60B-B15C-4DE9-85E6-FB04B79A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r>
              <a:rPr kumimoji="1" lang="ja-JP" altLang="en-US" dirty="0"/>
              <a:t>データ準備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ピボットテーブル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行：産業</a:t>
            </a:r>
            <a:endParaRPr kumimoji="1" lang="en-US" altLang="ja-JP" dirty="0"/>
          </a:p>
          <a:p>
            <a:pPr lvl="2"/>
            <a:r>
              <a:rPr lang="ja-JP" altLang="en-US" dirty="0"/>
              <a:t>列：都道府県</a:t>
            </a:r>
            <a:endParaRPr lang="en-US" altLang="ja-JP" dirty="0"/>
          </a:p>
          <a:p>
            <a:pPr lvl="2"/>
            <a:r>
              <a:rPr kumimoji="1" lang="ja-JP" altLang="en-US" dirty="0"/>
              <a:t>値：</a:t>
            </a:r>
            <a:r>
              <a:rPr kumimoji="1" lang="en-US" altLang="ja-JP" dirty="0"/>
              <a:t>2015</a:t>
            </a:r>
            <a:r>
              <a:rPr kumimoji="1" lang="ja-JP" altLang="en-US" dirty="0"/>
              <a:t>年（合計）</a:t>
            </a:r>
            <a:endParaRPr kumimoji="1" lang="en-US" altLang="ja-JP" dirty="0"/>
          </a:p>
          <a:p>
            <a:pPr lvl="1"/>
            <a:r>
              <a:rPr lang="ja-JP" altLang="en-US" dirty="0"/>
              <a:t>行と東京都のデータをコピー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↑さっきの棒グラフの流用</a:t>
            </a:r>
            <a:endParaRPr kumimoji="1" lang="ja-JP" altLang="en-US" dirty="0"/>
          </a:p>
        </p:txBody>
      </p:sp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444F4B25-BABD-40EE-8CF2-F5A7319E56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55" y="2192048"/>
            <a:ext cx="3175976" cy="393411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06141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8696F0E0-038C-44D1-9615-965D4197A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51" y="1912129"/>
            <a:ext cx="2962297" cy="4100542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70710C-61BE-4BBF-96A5-4649611B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A2D42E-03F6-478A-885C-6464A05C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719911-419D-42E0-B9A4-DD020E53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C78D33E-8DBE-480C-9CC4-73FA288E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円グラフの作成</a:t>
            </a:r>
            <a:r>
              <a:rPr kumimoji="1" lang="en-US" altLang="ja-JP" dirty="0"/>
              <a:t>(2/3)</a:t>
            </a:r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A5B29B36-367D-4CE5-8D5A-6E07BE48A298}"/>
              </a:ext>
            </a:extLst>
          </p:cNvPr>
          <p:cNvSpPr/>
          <p:nvPr/>
        </p:nvSpPr>
        <p:spPr>
          <a:xfrm>
            <a:off x="5943599" y="4871980"/>
            <a:ext cx="3415553" cy="695102"/>
          </a:xfrm>
          <a:prstGeom prst="wedgeRoundRectCallout">
            <a:avLst>
              <a:gd name="adj1" fmla="val -52369"/>
              <a:gd name="adj2" fmla="val 7288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各産業の人口数</a:t>
            </a:r>
            <a:r>
              <a:rPr kumimoji="1" lang="en-US" altLang="ja-JP" dirty="0"/>
              <a:t>/</a:t>
            </a:r>
            <a:r>
              <a:rPr kumimoji="1" lang="ja-JP" altLang="en-US" dirty="0"/>
              <a:t>人口の総数</a:t>
            </a:r>
          </a:p>
        </p:txBody>
      </p:sp>
    </p:spTree>
    <p:extLst>
      <p:ext uri="{BB962C8B-B14F-4D97-AF65-F5344CB8AC3E}">
        <p14:creationId xmlns:p14="http://schemas.microsoft.com/office/powerpoint/2010/main" val="298000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C0337D-8E91-4891-A8BF-F560CB39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549AA9-5D0F-48DA-ACBF-E15CE24B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65AE2B-002F-461F-8797-60BB9463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482C64E-2414-4D72-9DBD-4EA77262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円グラフの作成</a:t>
            </a:r>
            <a:r>
              <a:rPr kumimoji="1" lang="en-US" altLang="ja-JP" dirty="0"/>
              <a:t>(3/3)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CB6C78F-BD0C-4292-BDAD-7135DB3C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5" y="2541772"/>
            <a:ext cx="5547353" cy="333431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957059D-7B0C-4733-A12D-63818E97D6B3}"/>
              </a:ext>
            </a:extLst>
          </p:cNvPr>
          <p:cNvSpPr/>
          <p:nvPr/>
        </p:nvSpPr>
        <p:spPr>
          <a:xfrm>
            <a:off x="477371" y="4614597"/>
            <a:ext cx="1761564" cy="605117"/>
          </a:xfrm>
          <a:prstGeom prst="wedgeRoundRectCallout">
            <a:avLst>
              <a:gd name="adj1" fmla="val 61753"/>
              <a:gd name="adj2" fmla="val -3711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サイズ調整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3071438B-B009-4548-A2F8-4C9E31F3F5A7}"/>
              </a:ext>
            </a:extLst>
          </p:cNvPr>
          <p:cNvSpPr/>
          <p:nvPr/>
        </p:nvSpPr>
        <p:spPr>
          <a:xfrm>
            <a:off x="5450542" y="2049378"/>
            <a:ext cx="1761564" cy="605117"/>
          </a:xfrm>
          <a:prstGeom prst="wedgeRoundRectCallout">
            <a:avLst>
              <a:gd name="adj1" fmla="val -63438"/>
              <a:gd name="adj2" fmla="val 4844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タイトル変更</a:t>
            </a:r>
          </a:p>
        </p:txBody>
      </p:sp>
    </p:spTree>
    <p:extLst>
      <p:ext uri="{BB962C8B-B14F-4D97-AF65-F5344CB8AC3E}">
        <p14:creationId xmlns:p14="http://schemas.microsoft.com/office/powerpoint/2010/main" val="41987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9704FE6-48BB-4484-8C9F-92B1C1F0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データ抜き出し</a:t>
            </a:r>
            <a:endParaRPr lang="en-US" altLang="ja-JP" dirty="0"/>
          </a:p>
          <a:p>
            <a:pPr lvl="1"/>
            <a:r>
              <a:rPr lang="ja-JP" altLang="en-US" dirty="0"/>
              <a:t>東京都の各産業の労働人口</a:t>
            </a:r>
            <a:endParaRPr lang="en-US" altLang="ja-JP" dirty="0"/>
          </a:p>
          <a:p>
            <a:r>
              <a:rPr lang="ja-JP" altLang="en-US" dirty="0"/>
              <a:t>グラフ作成</a:t>
            </a:r>
            <a:endParaRPr lang="en-US" altLang="ja-JP" dirty="0"/>
          </a:p>
          <a:p>
            <a:pPr lvl="1"/>
            <a:r>
              <a:rPr lang="ja-JP" altLang="en-US" dirty="0"/>
              <a:t>円グラフ</a:t>
            </a:r>
            <a:endParaRPr lang="en-US" altLang="ja-JP" dirty="0"/>
          </a:p>
          <a:p>
            <a:pPr lvl="1"/>
            <a:r>
              <a:rPr lang="ja-JP" altLang="en-US" dirty="0"/>
              <a:t>タイトルなど修正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45DA3A-A4D3-4277-B931-4A433A35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AB6584-8A11-45B5-A3A2-103BE5E5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30486F-6A83-4FE2-BCCC-2CBE565F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34BC6E7-2BB3-4A04-A16E-DFDC9B53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円グラフの作成まとめ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98FEB6D-A22E-455C-B67E-B25663F6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78" y="3962414"/>
            <a:ext cx="4167808" cy="25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51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C29613-F7BC-4CA7-9D5C-2BA98012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4C081F-75C2-4AAE-A885-8E1EBEE3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9F9CD9-BB3C-4CDF-8B32-1A5A2F6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B730A69-A996-4A25-B775-BF305F91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折れ線グラフ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5DD1FDD0-2CE0-4926-ABB4-D53DF9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その状態での値＋直線で表現されたグラフ</a:t>
            </a:r>
            <a:endParaRPr kumimoji="1" lang="en-US" altLang="ja-JP" dirty="0"/>
          </a:p>
          <a:p>
            <a:r>
              <a:rPr kumimoji="1" lang="ja-JP" altLang="en-US" dirty="0"/>
              <a:t>不可逆な状態にのみ利用</a:t>
            </a:r>
            <a:endParaRPr kumimoji="1" lang="en-US" altLang="ja-JP" dirty="0"/>
          </a:p>
          <a:p>
            <a:r>
              <a:rPr lang="ja-JP" altLang="en-US" dirty="0"/>
              <a:t>例</a:t>
            </a:r>
            <a:endParaRPr lang="en-US" altLang="ja-JP" dirty="0"/>
          </a:p>
          <a:p>
            <a:pPr lvl="1"/>
            <a:r>
              <a:rPr kumimoji="1" lang="ja-JP" altLang="en-US" dirty="0"/>
              <a:t>天気：日にち（状態）＋気温（値）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3074" name="Picture 2" descr="ãæãç·ã°ã©ããã®ç»åæ¤ç´¢çµæ">
            <a:extLst>
              <a:ext uri="{FF2B5EF4-FFF2-40B4-BE49-F238E27FC236}">
                <a16:creationId xmlns:a16="http://schemas.microsoft.com/office/drawing/2014/main" id="{080F4B21-F06A-498F-A650-52BA4574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25" y="3641325"/>
            <a:ext cx="3896591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68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D221704-3118-4B35-98BA-EDF6B759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351619"/>
            <a:ext cx="7745505" cy="3774543"/>
          </a:xfrm>
        </p:spPr>
        <p:txBody>
          <a:bodyPr/>
          <a:lstStyle/>
          <a:p>
            <a:r>
              <a:rPr lang="ja-JP" altLang="en-US" dirty="0"/>
              <a:t>線の意味</a:t>
            </a:r>
            <a:endParaRPr lang="en-US" altLang="ja-JP" dirty="0"/>
          </a:p>
          <a:p>
            <a:pPr lvl="1"/>
            <a:r>
              <a:rPr kumimoji="1" lang="ja-JP" altLang="en-US" dirty="0"/>
              <a:t>間の値は計測していないが、その値を取っていたはず</a:t>
            </a:r>
            <a:endParaRPr kumimoji="1" lang="en-US" altLang="ja-JP" dirty="0"/>
          </a:p>
          <a:p>
            <a:pPr lvl="1"/>
            <a:r>
              <a:rPr lang="ja-JP" altLang="en-US" dirty="0"/>
              <a:t>＝推移できないものには使えない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8D8EF7-46EE-44DC-B1B8-B356B3CA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993977-EF4D-41B4-ADD2-86893BBD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59CC30-14F0-4476-A91B-5AF6C664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74836F2-AA73-42DE-B2CD-1187567F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よくあるミス</a:t>
            </a:r>
          </a:p>
        </p:txBody>
      </p:sp>
      <p:pic>
        <p:nvPicPr>
          <p:cNvPr id="7" name="Picture 4" descr="ãæãç·ã°ã©ããã®ç»åæ¤ç´¢çµæ">
            <a:extLst>
              <a:ext uri="{FF2B5EF4-FFF2-40B4-BE49-F238E27FC236}">
                <a16:creationId xmlns:a16="http://schemas.microsoft.com/office/drawing/2014/main" id="{A4595B04-CBBC-4E9A-A923-072961A5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13" y="3577233"/>
            <a:ext cx="4243812" cy="28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9C802A-304B-49DA-B20A-F85F8364AE45}"/>
              </a:ext>
            </a:extLst>
          </p:cNvPr>
          <p:cNvSpPr/>
          <p:nvPr/>
        </p:nvSpPr>
        <p:spPr>
          <a:xfrm>
            <a:off x="1809972" y="1679267"/>
            <a:ext cx="5513295" cy="67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推移しない状態には使わない！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55182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6136E8D1-4C47-4A83-B00B-537B6A0DB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16" y="4024473"/>
            <a:ext cx="4152930" cy="2214579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6B9F6C-26B4-4585-92A9-F02B1C5E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48C512-D932-4C5A-89B4-2AE68D06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F126CB-265F-4F67-AC19-5576CD7E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4E3AC80-D23C-4FFE-9596-AD3B4902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折れ線グラフの作成</a:t>
            </a:r>
            <a:r>
              <a:rPr kumimoji="1" lang="en-US" altLang="ja-JP" dirty="0"/>
              <a:t>(1/3)</a:t>
            </a:r>
            <a:endParaRPr kumimoji="1" lang="ja-JP" altLang="en-US" dirty="0"/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:a16="http://schemas.microsoft.com/office/drawing/2014/main" id="{ADC5BBA8-244A-4380-B795-13B90F4EB1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93" y="1798637"/>
            <a:ext cx="1638577" cy="4327525"/>
          </a:xfrm>
          <a:prstGeom prst="rect">
            <a:avLst/>
          </a:prstGeom>
        </p:spPr>
      </p:pic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DC7D2E94-7036-440B-8E31-D641EA78CAB4}"/>
              </a:ext>
            </a:extLst>
          </p:cNvPr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データ準備</a:t>
            </a:r>
            <a:endParaRPr lang="en-US" altLang="ja-JP" dirty="0"/>
          </a:p>
          <a:p>
            <a:pPr lvl="1"/>
            <a:r>
              <a:rPr lang="ja-JP" altLang="en-US" dirty="0"/>
              <a:t>ピボットテーブル</a:t>
            </a:r>
            <a:endParaRPr lang="en-US" altLang="ja-JP" dirty="0"/>
          </a:p>
          <a:p>
            <a:pPr lvl="2"/>
            <a:r>
              <a:rPr lang="ja-JP" altLang="en-US" dirty="0"/>
              <a:t>フィルタ：都道府県（東京都指定）</a:t>
            </a:r>
            <a:endParaRPr lang="en-US" altLang="ja-JP" dirty="0"/>
          </a:p>
          <a:p>
            <a:pPr lvl="2"/>
            <a:r>
              <a:rPr lang="ja-JP" altLang="en-US" dirty="0"/>
              <a:t>行：産業</a:t>
            </a:r>
            <a:endParaRPr lang="en-US" altLang="ja-JP" dirty="0"/>
          </a:p>
          <a:p>
            <a:pPr lvl="2"/>
            <a:r>
              <a:rPr lang="ja-JP" altLang="en-US" dirty="0"/>
              <a:t>値</a:t>
            </a:r>
            <a:r>
              <a:rPr lang="ja-JP" altLang="en-US"/>
              <a:t>：</a:t>
            </a:r>
            <a:r>
              <a:rPr lang="en-US" altLang="ja-JP" dirty="0"/>
              <a:t>2009</a:t>
            </a:r>
            <a:r>
              <a:rPr lang="ja-JP" altLang="en-US"/>
              <a:t>年</a:t>
            </a:r>
            <a:r>
              <a:rPr lang="ja-JP" altLang="en-US" dirty="0"/>
              <a:t>～</a:t>
            </a:r>
            <a:r>
              <a:rPr lang="en-US" altLang="ja-JP" dirty="0"/>
              <a:t>2015</a:t>
            </a:r>
            <a:r>
              <a:rPr lang="ja-JP" altLang="en-US" dirty="0"/>
              <a:t>年（合計）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B1DE4C5-8991-4A01-994B-C5155933005E}"/>
              </a:ext>
            </a:extLst>
          </p:cNvPr>
          <p:cNvSpPr/>
          <p:nvPr/>
        </p:nvSpPr>
        <p:spPr>
          <a:xfrm>
            <a:off x="7719144" y="3818965"/>
            <a:ext cx="1571064" cy="988359"/>
          </a:xfrm>
          <a:prstGeom prst="wedgeRoundRectCallout">
            <a:avLst>
              <a:gd name="adj1" fmla="val -46425"/>
              <a:gd name="adj2" fmla="val 7212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ピボット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テーブル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設定</a:t>
            </a:r>
            <a:endParaRPr kumimoji="1" lang="en-US" altLang="ja-JP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ADF808BA-0722-4097-A18F-4D2EC150E82E}"/>
              </a:ext>
            </a:extLst>
          </p:cNvPr>
          <p:cNvSpPr/>
          <p:nvPr/>
        </p:nvSpPr>
        <p:spPr>
          <a:xfrm>
            <a:off x="119314" y="4812959"/>
            <a:ext cx="1571064" cy="988359"/>
          </a:xfrm>
          <a:prstGeom prst="wedgeRoundRectCallout">
            <a:avLst>
              <a:gd name="adj1" fmla="val 65701"/>
              <a:gd name="adj2" fmla="val -7345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フィルタで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東京都だけ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抜き出し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2344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DA9B13-3C80-4371-A049-0C793132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354E1D-3FEF-4B75-A7BA-0701F5F8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353832-97E6-4B0B-BC99-46A3B8EA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D802D46-FD34-4BBA-A889-0E3E1A9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折れ線グラフの作成</a:t>
            </a:r>
            <a:r>
              <a:rPr kumimoji="1" lang="en-US" altLang="ja-JP" dirty="0"/>
              <a:t>(2/3)</a:t>
            </a:r>
            <a:endParaRPr kumimoji="1" lang="ja-JP" altLang="en-US" dirty="0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CEF0D6C6-48A0-488B-8ECD-2639C410E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4038540"/>
            <a:ext cx="7747000" cy="2087622"/>
          </a:xfrm>
        </p:spPr>
      </p:pic>
      <p:sp>
        <p:nvSpPr>
          <p:cNvPr id="14" name="コンテンツ プレースホルダー 1">
            <a:extLst>
              <a:ext uri="{FF2B5EF4-FFF2-40B4-BE49-F238E27FC236}">
                <a16:creationId xmlns:a16="http://schemas.microsoft.com/office/drawing/2014/main" id="{4D7382F8-E1AD-4E7B-88E9-33AC5F33AB4C}"/>
              </a:ext>
            </a:extLst>
          </p:cNvPr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特定の行をコピー</a:t>
            </a:r>
            <a:endParaRPr lang="en-US" altLang="ja-JP" dirty="0"/>
          </a:p>
          <a:p>
            <a:pPr lvl="1"/>
            <a:r>
              <a:rPr lang="ja-JP" altLang="en-US" dirty="0"/>
              <a:t>ここでは教育、学習支援業の列＋ラベルの列</a:t>
            </a:r>
            <a:endParaRPr lang="en-US" altLang="ja-JP" dirty="0"/>
          </a:p>
          <a:p>
            <a:r>
              <a:rPr lang="ja-JP" altLang="en-US" dirty="0"/>
              <a:t>提出用ファイルの新しいシートに張り付け</a:t>
            </a:r>
            <a:endParaRPr lang="en-US" altLang="ja-JP" dirty="0"/>
          </a:p>
          <a:p>
            <a:r>
              <a:rPr lang="ja-JP" altLang="en-US" dirty="0"/>
              <a:t>グラフ作成</a:t>
            </a:r>
            <a:endParaRPr lang="en-US" altLang="ja-JP" dirty="0"/>
          </a:p>
          <a:p>
            <a:pPr lvl="1"/>
            <a:r>
              <a:rPr lang="ja-JP" altLang="en-US" dirty="0"/>
              <a:t>挿入→折れ線グラフ</a:t>
            </a:r>
            <a:br>
              <a:rPr lang="en-US" altLang="ja-JP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13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F7E0B4D-276A-4117-9DC3-31FF1101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377" y="1798667"/>
            <a:ext cx="6401244" cy="4327495"/>
          </a:xfrm>
        </p:spPr>
        <p:txBody>
          <a:bodyPr numCol="2"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授業概要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チームアップ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アイデア・計画書</a:t>
            </a:r>
            <a:endParaRPr kumimoji="1"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情報収集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Excel (</a:t>
            </a:r>
            <a:r>
              <a:rPr lang="ja-JP" altLang="en-US" dirty="0">
                <a:solidFill>
                  <a:schemeClr val="accent6"/>
                </a:solidFill>
              </a:rPr>
              <a:t>情報共有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/>
                </a:solidFill>
              </a:rPr>
              <a:t>Excel (</a:t>
            </a:r>
            <a:r>
              <a:rPr kumimoji="1" lang="ja-JP" altLang="en-US" dirty="0">
                <a:solidFill>
                  <a:schemeClr val="accent6"/>
                </a:solidFill>
              </a:rPr>
              <a:t>統計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Excel (</a:t>
            </a:r>
            <a:r>
              <a:rPr lang="ja-JP" altLang="en-US" dirty="0">
                <a:solidFill>
                  <a:schemeClr val="accent6"/>
                </a:solidFill>
              </a:rPr>
              <a:t>グラフ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/>
                </a:solidFill>
              </a:rPr>
              <a:t>Word (</a:t>
            </a:r>
            <a:r>
              <a:rPr kumimoji="1" lang="ja-JP" altLang="en-US" dirty="0">
                <a:solidFill>
                  <a:schemeClr val="accent6"/>
                </a:solidFill>
              </a:rPr>
              <a:t>文章作成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Word (</a:t>
            </a:r>
            <a:r>
              <a:rPr lang="ja-JP" altLang="en-US" dirty="0">
                <a:solidFill>
                  <a:schemeClr val="accent6"/>
                </a:solidFill>
              </a:rPr>
              <a:t>報告書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P</a:t>
            </a:r>
            <a:r>
              <a:rPr kumimoji="1" lang="en-US" altLang="ja-JP" dirty="0">
                <a:solidFill>
                  <a:schemeClr val="accent6"/>
                </a:solidFill>
              </a:rPr>
              <a:t>PT (</a:t>
            </a:r>
            <a:r>
              <a:rPr kumimoji="1" lang="ja-JP" altLang="en-US" dirty="0">
                <a:solidFill>
                  <a:schemeClr val="accent6"/>
                </a:solidFill>
              </a:rPr>
              <a:t>デザイン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/>
                </a:solidFill>
              </a:rPr>
              <a:t>PPT (</a:t>
            </a:r>
            <a:r>
              <a:rPr lang="ja-JP" altLang="en-US" dirty="0">
                <a:solidFill>
                  <a:schemeClr val="accent6"/>
                </a:solidFill>
              </a:rPr>
              <a:t>学術的とは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PPT (</a:t>
            </a:r>
            <a:r>
              <a:rPr lang="ja-JP" altLang="en-US" dirty="0">
                <a:solidFill>
                  <a:schemeClr val="accent6"/>
                </a:solidFill>
              </a:rPr>
              <a:t>見る聞く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発表</a:t>
            </a:r>
            <a:r>
              <a:rPr lang="en-US" altLang="ja-JP" dirty="0"/>
              <a:t>(1/2)</a:t>
            </a:r>
            <a:endParaRPr kumimoji="1"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発表</a:t>
            </a:r>
            <a:r>
              <a:rPr lang="en-US" altLang="ja-JP" dirty="0"/>
              <a:t>(2/2)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まとめ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DE3F30-B82F-4DE2-B591-49776420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2F5DD9-B454-44C3-8EE8-2627BB0A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9F5330-738E-4282-A48E-943CA51E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F28A037-2C4F-4566-BF83-B8CEC55C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授業予定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74A47546-0A8D-4C5C-A084-C76560EC8F6E}"/>
              </a:ext>
            </a:extLst>
          </p:cNvPr>
          <p:cNvSpPr/>
          <p:nvPr/>
        </p:nvSpPr>
        <p:spPr>
          <a:xfrm>
            <a:off x="52840" y="2025327"/>
            <a:ext cx="1271300" cy="531392"/>
          </a:xfrm>
          <a:prstGeom prst="wedgeRoundRectCallout">
            <a:avLst>
              <a:gd name="adj1" fmla="val 63465"/>
              <a:gd name="adj2" fmla="val 35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10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チーム発足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C31074F-97F3-4919-A801-E37D56F9AF08}"/>
              </a:ext>
            </a:extLst>
          </p:cNvPr>
          <p:cNvSpPr/>
          <p:nvPr/>
        </p:nvSpPr>
        <p:spPr>
          <a:xfrm>
            <a:off x="43249" y="3230487"/>
            <a:ext cx="1349510" cy="526131"/>
          </a:xfrm>
          <a:prstGeom prst="wedgeRoundRectCallout">
            <a:avLst>
              <a:gd name="adj1" fmla="val 60358"/>
              <a:gd name="adj2" fmla="val -32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10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11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計画書作成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DF04C41-CF27-4945-A79D-4AC66C580D75}"/>
              </a:ext>
            </a:extLst>
          </p:cNvPr>
          <p:cNvSpPr/>
          <p:nvPr/>
        </p:nvSpPr>
        <p:spPr>
          <a:xfrm>
            <a:off x="6562058" y="3952149"/>
            <a:ext cx="1484461" cy="526131"/>
          </a:xfrm>
          <a:prstGeom prst="wedgeRoundRectCallout">
            <a:avLst>
              <a:gd name="adj1" fmla="val -65106"/>
              <a:gd name="adj2" fmla="val 30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20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第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陣発表</a:t>
            </a:r>
            <a:endParaRPr kumimoji="1" lang="en-US" altLang="ja-JP" sz="1600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66CB981-164D-473A-9A23-4B3040273D2E}"/>
              </a:ext>
            </a:extLst>
          </p:cNvPr>
          <p:cNvSpPr/>
          <p:nvPr/>
        </p:nvSpPr>
        <p:spPr>
          <a:xfrm>
            <a:off x="6562058" y="4683530"/>
            <a:ext cx="1484461" cy="526131"/>
          </a:xfrm>
          <a:prstGeom prst="wedgeRoundRectCallout">
            <a:avLst>
              <a:gd name="adj1" fmla="val -66460"/>
              <a:gd name="adj2" fmla="val -2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10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第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陣発表</a:t>
            </a:r>
            <a:endParaRPr kumimoji="1" lang="en-US" altLang="ja-JP" sz="1600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10606D0-2CED-4AE8-85B2-ADF683CAB226}"/>
              </a:ext>
            </a:extLst>
          </p:cNvPr>
          <p:cNvSpPr/>
          <p:nvPr/>
        </p:nvSpPr>
        <p:spPr>
          <a:xfrm>
            <a:off x="6198723" y="5564436"/>
            <a:ext cx="1484461" cy="526131"/>
          </a:xfrm>
          <a:prstGeom prst="wedgeRoundRectCallout">
            <a:avLst>
              <a:gd name="adj1" fmla="val -69845"/>
              <a:gd name="adj2" fmla="val -585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日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反省会</a:t>
            </a:r>
            <a:endParaRPr kumimoji="1" lang="en-US" altLang="ja-JP" sz="1600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58A1DD-5CE4-4F3C-A080-186705AFFC89}"/>
              </a:ext>
            </a:extLst>
          </p:cNvPr>
          <p:cNvSpPr/>
          <p:nvPr/>
        </p:nvSpPr>
        <p:spPr>
          <a:xfrm>
            <a:off x="7167340" y="1601473"/>
            <a:ext cx="1484461" cy="526131"/>
          </a:xfrm>
          <a:prstGeom prst="wedgeRoundRectCallout">
            <a:avLst>
              <a:gd name="adj1" fmla="val -65106"/>
              <a:gd name="adj2" fmla="val 30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22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中間報告書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97705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EC36F68F-BE5B-4034-AEE5-D53B4FA29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4" y="2308884"/>
            <a:ext cx="3893041" cy="2930515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C0B677-F7E6-42C3-87F1-0B75F725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3DE118-6FAD-48FD-A87A-8D62F1AA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5E80F0-AF78-4895-B50A-C4BC603C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4953C6C-C698-4330-BA8C-0D3EADF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折れ線グラフの作成</a:t>
            </a:r>
            <a:r>
              <a:rPr kumimoji="1" lang="en-US" altLang="ja-JP" dirty="0"/>
              <a:t>(3/3)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C11E713-30C5-4628-95B9-7AA9C1A5A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14" y="2416451"/>
            <a:ext cx="4601159" cy="2589875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25EB3F85-9842-4ED8-B4B2-B841774F406F}"/>
              </a:ext>
            </a:extLst>
          </p:cNvPr>
          <p:cNvSpPr/>
          <p:nvPr/>
        </p:nvSpPr>
        <p:spPr>
          <a:xfrm>
            <a:off x="119314" y="5239399"/>
            <a:ext cx="1884298" cy="561919"/>
          </a:xfrm>
          <a:prstGeom prst="wedgeRoundRectCallout">
            <a:avLst>
              <a:gd name="adj1" fmla="val 46790"/>
              <a:gd name="adj2" fmla="val -949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データの選択</a:t>
            </a:r>
            <a:endParaRPr kumimoji="1" lang="en-US" altLang="ja-JP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5C5091CB-1BD1-4458-8801-C5392239FC58}"/>
              </a:ext>
            </a:extLst>
          </p:cNvPr>
          <p:cNvSpPr/>
          <p:nvPr/>
        </p:nvSpPr>
        <p:spPr>
          <a:xfrm>
            <a:off x="5569854" y="5324564"/>
            <a:ext cx="2511827" cy="561919"/>
          </a:xfrm>
          <a:prstGeom prst="wedgeRoundRectCallout">
            <a:avLst>
              <a:gd name="adj1" fmla="val 19672"/>
              <a:gd name="adj2" fmla="val -1320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編集して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横軸ラベルを年度に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503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EC4C197-3EDB-41FC-B641-CFF96413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データ抜き出し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特定の業界の各年度労働人口データ</a:t>
            </a:r>
            <a:endParaRPr kumimoji="1" lang="en-US" altLang="ja-JP" dirty="0"/>
          </a:p>
          <a:p>
            <a:r>
              <a:rPr kumimoji="1" lang="ja-JP" altLang="en-US" dirty="0"/>
              <a:t>グラフ作成</a:t>
            </a:r>
            <a:endParaRPr kumimoji="1" lang="en-US" altLang="ja-JP" dirty="0"/>
          </a:p>
          <a:p>
            <a:pPr lvl="1"/>
            <a:r>
              <a:rPr lang="ja-JP" altLang="en-US" dirty="0"/>
              <a:t>縦軸：労働人口</a:t>
            </a:r>
            <a:endParaRPr lang="en-US" altLang="ja-JP" dirty="0"/>
          </a:p>
          <a:p>
            <a:pPr lvl="1"/>
            <a:r>
              <a:rPr lang="ja-JP" altLang="en-US" dirty="0"/>
              <a:t>横軸：年度</a:t>
            </a:r>
            <a:endParaRPr lang="en-US" altLang="ja-JP" dirty="0"/>
          </a:p>
          <a:p>
            <a:pPr lvl="1"/>
            <a:r>
              <a:rPr kumimoji="1" lang="ja-JP" altLang="en-US" dirty="0"/>
              <a:t>その他タイトルなど工夫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221FDE-1AB4-4A64-BCFD-2B4FFAD6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E501AB-47EC-4CEE-BCC7-8DC72B37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B75D15-89AD-46A6-806F-68198285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E1B6B30-F2FC-4471-804D-59610F90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折れ線グラフ作成まとめ</a:t>
            </a:r>
          </a:p>
        </p:txBody>
      </p:sp>
    </p:spTree>
    <p:extLst>
      <p:ext uri="{BB962C8B-B14F-4D97-AF65-F5344CB8AC3E}">
        <p14:creationId xmlns:p14="http://schemas.microsoft.com/office/powerpoint/2010/main" val="711084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6FD2FF1-F5CF-4A3E-A16B-01EBB756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散布図</a:t>
            </a:r>
            <a:r>
              <a:rPr lang="ja-JP" altLang="en-US" dirty="0"/>
              <a:t>：</a:t>
            </a:r>
            <a:r>
              <a:rPr lang="en-US" altLang="ja-JP" dirty="0"/>
              <a:t>Scatter</a:t>
            </a:r>
          </a:p>
          <a:p>
            <a:pPr lvl="1"/>
            <a:r>
              <a:rPr kumimoji="1" lang="ja-JP" altLang="en-US" dirty="0"/>
              <a:t>計測した値をプロットするグラフ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同じ状態を何度も計測する場合に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ヒストグラム</a:t>
            </a:r>
            <a:endParaRPr kumimoji="1" lang="en-US" altLang="ja-JP" dirty="0"/>
          </a:p>
          <a:p>
            <a:pPr lvl="1"/>
            <a:r>
              <a:rPr lang="ja-JP" altLang="en-US" dirty="0"/>
              <a:t>複数のデータをまとめ、個数を表示するグラフ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5A6744-4D8F-4C98-98EE-5F544FDB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D44612-811C-4D2E-8DD9-D87D92BE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FA8A0C-F9D4-4BB1-9E4A-57799911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DE84B32-C7A6-4CFC-A358-2C58CBF9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散布図とヒストグラム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22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6CA325-C6E5-A04B-B312-6AD20D31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FCAB0E-56DD-F64B-80B9-665E55A3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045A98-8F4B-8C47-8ED1-F4BBE9FB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843DCC8F-F502-F54D-B17C-A9F8F914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散布図とヒストグラムの例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DCEB443E-22EF-1847-8237-337179148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2150"/>
            <a:ext cx="5334000" cy="4000500"/>
          </a:xfrm>
          <a:prstGeom prst="rect">
            <a:avLst/>
          </a:prstGeom>
        </p:spPr>
      </p:pic>
      <p:sp>
        <p:nvSpPr>
          <p:cNvPr id="8" name="吹き出し: 角を丸めた四角形 11">
            <a:extLst>
              <a:ext uri="{FF2B5EF4-FFF2-40B4-BE49-F238E27FC236}">
                <a16:creationId xmlns:a16="http://schemas.microsoft.com/office/drawing/2014/main" id="{C8259898-BC32-F046-A6C0-4D34C39C16EC}"/>
              </a:ext>
            </a:extLst>
          </p:cNvPr>
          <p:cNvSpPr/>
          <p:nvPr/>
        </p:nvSpPr>
        <p:spPr>
          <a:xfrm>
            <a:off x="6296851" y="1779745"/>
            <a:ext cx="1884298" cy="561919"/>
          </a:xfrm>
          <a:prstGeom prst="wedgeRoundRectCallout">
            <a:avLst>
              <a:gd name="adj1" fmla="val -35635"/>
              <a:gd name="adj2" fmla="val 761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散布図</a:t>
            </a:r>
            <a:endParaRPr kumimoji="1" lang="en-US" altLang="ja-JP" dirty="0"/>
          </a:p>
        </p:txBody>
      </p:sp>
      <p:sp>
        <p:nvSpPr>
          <p:cNvPr id="9" name="吹き出し: 角を丸めた四角形 11">
            <a:extLst>
              <a:ext uri="{FF2B5EF4-FFF2-40B4-BE49-F238E27FC236}">
                <a16:creationId xmlns:a16="http://schemas.microsoft.com/office/drawing/2014/main" id="{3F99EC69-BC56-0A46-B053-A09898252C60}"/>
              </a:ext>
            </a:extLst>
          </p:cNvPr>
          <p:cNvSpPr/>
          <p:nvPr/>
        </p:nvSpPr>
        <p:spPr>
          <a:xfrm>
            <a:off x="6888566" y="5186622"/>
            <a:ext cx="1884298" cy="561919"/>
          </a:xfrm>
          <a:prstGeom prst="wedgeRoundRectCallout">
            <a:avLst>
              <a:gd name="adj1" fmla="val -59116"/>
              <a:gd name="adj2" fmla="val -96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ヒストグラム</a:t>
            </a:r>
            <a:endParaRPr kumimoji="1" lang="en-US" altLang="ja-JP" dirty="0"/>
          </a:p>
          <a:p>
            <a:pPr algn="ctr"/>
            <a:r>
              <a:rPr kumimoji="1" lang="ja-JP" altLang="en-US"/>
              <a:t>（集計結果）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4705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4FA7FD-FFA2-4546-8A65-1A01AD80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C7F56E-50A9-457C-91ED-6779841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6273D3-5871-43C0-8D77-86BDD24D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C3854C1-CA77-436A-8997-B882EC7E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グラフの注意点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EA6F4C8D-7BFE-4AF7-BF78-90C00EADC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955" y="2128528"/>
            <a:ext cx="6102088" cy="3667744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54D6822A-B8F5-41A1-BE09-4516C6512F30}"/>
              </a:ext>
            </a:extLst>
          </p:cNvPr>
          <p:cNvSpPr/>
          <p:nvPr/>
        </p:nvSpPr>
        <p:spPr>
          <a:xfrm>
            <a:off x="6271344" y="2025552"/>
            <a:ext cx="1884298" cy="561919"/>
          </a:xfrm>
          <a:prstGeom prst="wedgeRoundRectCallout">
            <a:avLst>
              <a:gd name="adj1" fmla="val -35635"/>
              <a:gd name="adj2" fmla="val 761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</a:t>
            </a:r>
            <a:r>
              <a:rPr kumimoji="1" lang="ja-JP" altLang="en-US" dirty="0" err="1"/>
              <a:t>さんの</a:t>
            </a:r>
            <a:r>
              <a:rPr kumimoji="1" lang="ja-JP" altLang="en-US" dirty="0"/>
              <a:t>方が圧倒的に良い！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1033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10F07263-51D4-419C-A062-983D0C67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968" y="2282025"/>
            <a:ext cx="4584589" cy="2755631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4FA7FD-FFA2-4546-8A65-1A01AD80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C7F56E-50A9-457C-91ED-6779841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6273D3-5871-43C0-8D77-86BDD24D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C3854C1-CA77-436A-8997-B882EC7E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グラフの注意点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C36E2A4-BE58-4497-ADE8-1FD13BA1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2282026"/>
            <a:ext cx="4584589" cy="2755631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341B030D-B25C-4A3D-9163-8629DA069004}"/>
              </a:ext>
            </a:extLst>
          </p:cNvPr>
          <p:cNvSpPr/>
          <p:nvPr/>
        </p:nvSpPr>
        <p:spPr>
          <a:xfrm>
            <a:off x="4704761" y="1817123"/>
            <a:ext cx="1884298" cy="561919"/>
          </a:xfrm>
          <a:prstGeom prst="wedgeRoundRectCallout">
            <a:avLst>
              <a:gd name="adj1" fmla="val -29926"/>
              <a:gd name="adj2" fmla="val 8807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軸の表示範囲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を変えただけ</a:t>
            </a:r>
            <a:endParaRPr kumimoji="1" lang="en-US" altLang="ja-JP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B5F054-BD17-4CFE-98A7-D09923449066}"/>
              </a:ext>
            </a:extLst>
          </p:cNvPr>
          <p:cNvSpPr/>
          <p:nvPr/>
        </p:nvSpPr>
        <p:spPr>
          <a:xfrm>
            <a:off x="1352207" y="5393803"/>
            <a:ext cx="641440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ちゃんとよく吟味して見る！</a:t>
            </a:r>
          </a:p>
        </p:txBody>
      </p:sp>
    </p:spTree>
    <p:extLst>
      <p:ext uri="{BB962C8B-B14F-4D97-AF65-F5344CB8AC3E}">
        <p14:creationId xmlns:p14="http://schemas.microsoft.com/office/powerpoint/2010/main" val="1229019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D9B4BE7-CAE9-694B-8646-EEBEFBAF0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002" y="1798638"/>
            <a:ext cx="3465996" cy="4327525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F0E66D-4AEC-3747-86A1-AE55F1F2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1C9630-1B6B-4547-AA56-D0E6172E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76A3BE-24B0-3446-A82D-7A1F99DC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5CF3385-660D-1742-8FE6-9F45E19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よくある嘘</a:t>
            </a:r>
          </a:p>
        </p:txBody>
      </p:sp>
    </p:spTree>
    <p:extLst>
      <p:ext uri="{BB962C8B-B14F-4D97-AF65-F5344CB8AC3E}">
        <p14:creationId xmlns:p14="http://schemas.microsoft.com/office/powerpoint/2010/main" val="1190342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818F88F-92FF-4C40-8708-818B3738F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827206"/>
            <a:ext cx="7745505" cy="229895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提示したい情報に合わせグラフを作る</a:t>
            </a:r>
            <a:endParaRPr kumimoji="1" lang="en-US" altLang="ja-JP" dirty="0"/>
          </a:p>
          <a:p>
            <a:r>
              <a:rPr lang="ja-JP" altLang="en-US" dirty="0"/>
              <a:t>グラフの見た目に惑わされない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48869D-3408-443D-8359-AB940729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AFB222-8CB6-4D99-BA9D-708D8C01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12594D-7111-46F2-829C-77113720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FED5720-0F0F-4A74-BC84-2A956A33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本日の目標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37122A-9031-42E2-B02B-C97D8131E828}"/>
              </a:ext>
            </a:extLst>
          </p:cNvPr>
          <p:cNvSpPr/>
          <p:nvPr/>
        </p:nvSpPr>
        <p:spPr>
          <a:xfrm>
            <a:off x="1340274" y="2361491"/>
            <a:ext cx="641440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用途に合わせたグラフを使う</a:t>
            </a:r>
          </a:p>
        </p:txBody>
      </p:sp>
    </p:spTree>
    <p:extLst>
      <p:ext uri="{BB962C8B-B14F-4D97-AF65-F5344CB8AC3E}">
        <p14:creationId xmlns:p14="http://schemas.microsoft.com/office/powerpoint/2010/main" val="1261645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E1BA89C-41D9-4FDE-B13C-A4E43F25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lang="en-US" altLang="ja-JP" dirty="0"/>
              <a:t>8</a:t>
            </a:r>
            <a:r>
              <a:rPr kumimoji="1" lang="ja-JP" altLang="en-US" dirty="0"/>
              <a:t>回：</a:t>
            </a:r>
            <a:r>
              <a:rPr lang="en-US" altLang="ja-JP" dirty="0"/>
              <a:t>Word</a:t>
            </a:r>
            <a:r>
              <a:rPr kumimoji="1" lang="en-US" altLang="ja-JP" dirty="0"/>
              <a:t>(</a:t>
            </a:r>
            <a:r>
              <a:rPr lang="en-US" altLang="ja-JP" dirty="0"/>
              <a:t>1</a:t>
            </a:r>
            <a:r>
              <a:rPr kumimoji="1" lang="en-US" altLang="ja-JP" dirty="0"/>
              <a:t>/2)</a:t>
            </a:r>
          </a:p>
          <a:p>
            <a:pPr lvl="1"/>
            <a:r>
              <a:rPr lang="ja-JP" altLang="en-US" dirty="0"/>
              <a:t>アカデミックな文章作成</a:t>
            </a:r>
            <a:endParaRPr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B32BE2-2FF4-47F1-A456-CB5C8768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D06852-585D-4590-B39C-E02F55A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BD1A33-CC53-4D88-A38F-AFCDD33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600BA5A-1384-4BF0-AD8B-C0564858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次回予定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43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825F2E8-C2AB-4720-A9AE-B425C5BD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近況報告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チームに分かれて近況報告をする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チーム活動</a:t>
            </a:r>
            <a:endParaRPr kumimoji="1" lang="en-US" altLang="ja-JP" dirty="0"/>
          </a:p>
          <a:p>
            <a:pPr lvl="1"/>
            <a:r>
              <a:rPr lang="ja-JP" altLang="en-US" dirty="0"/>
              <a:t>各々でチーム活動をする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今日の課題提出</a:t>
            </a:r>
            <a:endParaRPr kumimoji="1" lang="en-US" altLang="ja-JP" dirty="0"/>
          </a:p>
          <a:p>
            <a:pPr lvl="1"/>
            <a:r>
              <a:rPr lang="en-US" altLang="ja-JP" dirty="0"/>
              <a:t>KPT</a:t>
            </a:r>
            <a:r>
              <a:rPr lang="ja-JP" altLang="en-US" dirty="0"/>
              <a:t>と課題提出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728267-429F-4525-8AC4-33A7D1B3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6B2D0C-C62B-46CD-9A69-634CD276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857FFC-D49B-4D3F-B0CE-356D0CFB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86A8606-14E5-49F7-B97A-7AF852F5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残りの時間</a:t>
            </a:r>
          </a:p>
        </p:txBody>
      </p:sp>
    </p:spTree>
    <p:extLst>
      <p:ext uri="{BB962C8B-B14F-4D97-AF65-F5344CB8AC3E}">
        <p14:creationId xmlns:p14="http://schemas.microsoft.com/office/powerpoint/2010/main" val="169402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3E3B6B9-CE5D-4659-BCA6-13704EFF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602133"/>
          </a:xfrm>
        </p:spPr>
        <p:txBody>
          <a:bodyPr>
            <a:normAutofit/>
          </a:bodyPr>
          <a:lstStyle/>
          <a:p>
            <a:r>
              <a:rPr lang="ja-JP" altLang="en-US" dirty="0"/>
              <a:t>関数</a:t>
            </a:r>
            <a:endParaRPr lang="en-US" altLang="ja-JP" dirty="0"/>
          </a:p>
          <a:p>
            <a:pPr lvl="1"/>
            <a:r>
              <a:rPr kumimoji="1" lang="ja-JP" altLang="en-US" dirty="0"/>
              <a:t>組み合わせることでできることの幅が広がる</a:t>
            </a:r>
            <a:endParaRPr kumimoji="1" lang="en-US" altLang="ja-JP" dirty="0"/>
          </a:p>
          <a:p>
            <a:pPr lvl="1"/>
            <a:r>
              <a:rPr lang="ja-JP" altLang="en-US" dirty="0"/>
              <a:t>よく使う関数</a:t>
            </a:r>
            <a:endParaRPr lang="en-US" altLang="ja-JP" dirty="0"/>
          </a:p>
          <a:p>
            <a:pPr lvl="2"/>
            <a:r>
              <a:rPr kumimoji="1" lang="ja-JP" altLang="en-US" dirty="0"/>
              <a:t>計算：</a:t>
            </a:r>
            <a:r>
              <a:rPr kumimoji="1" lang="en-US" altLang="ja-JP" dirty="0"/>
              <a:t>SUM, AVERAGE, MAX, MIN</a:t>
            </a:r>
          </a:p>
          <a:p>
            <a:pPr lvl="2"/>
            <a:r>
              <a:rPr kumimoji="1" lang="ja-JP" altLang="en-US" dirty="0"/>
              <a:t>論理：</a:t>
            </a:r>
            <a:r>
              <a:rPr kumimoji="1" lang="en-US" altLang="ja-JP" dirty="0"/>
              <a:t>IF, COUNT</a:t>
            </a:r>
          </a:p>
          <a:p>
            <a:pPr lvl="1"/>
            <a:r>
              <a:rPr kumimoji="1" lang="ja-JP" altLang="en-US" dirty="0"/>
              <a:t>コツ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覚えきれないので、「〇〇ができる」とだけ覚える</a:t>
            </a:r>
            <a:endParaRPr kumimoji="1" lang="en-US" altLang="ja-JP" dirty="0"/>
          </a:p>
          <a:p>
            <a:pPr lvl="2"/>
            <a:r>
              <a:rPr lang="ja-JP" altLang="en-US" dirty="0"/>
              <a:t>具体的な処理は検索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ピボットテーブル</a:t>
            </a:r>
            <a:endParaRPr lang="en-US" altLang="ja-JP" dirty="0"/>
          </a:p>
          <a:p>
            <a:pPr lvl="1"/>
            <a:r>
              <a:rPr kumimoji="1" lang="ja-JP" altLang="en-US" dirty="0"/>
              <a:t>後述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C3F262-B797-4259-A886-69C5B8AC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1BD536-A408-4E96-8F74-719CC951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F4CE8B-B8D7-4620-A809-49A2EC59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5C8C0BA-F4D0-4E41-BC1F-7291A312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前回の復習</a:t>
            </a:r>
          </a:p>
        </p:txBody>
      </p:sp>
    </p:spTree>
    <p:extLst>
      <p:ext uri="{BB962C8B-B14F-4D97-AF65-F5344CB8AC3E}">
        <p14:creationId xmlns:p14="http://schemas.microsoft.com/office/powerpoint/2010/main" val="66907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818F88F-92FF-4C40-8708-818B3738F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827206"/>
            <a:ext cx="7745505" cy="2298955"/>
          </a:xfrm>
        </p:spPr>
        <p:txBody>
          <a:bodyPr>
            <a:normAutofit/>
          </a:bodyPr>
          <a:lstStyle/>
          <a:p>
            <a:r>
              <a:rPr lang="ja-JP" altLang="en-US" dirty="0"/>
              <a:t>グラフから読み取れる情報を確認する</a:t>
            </a:r>
            <a:endParaRPr lang="en-US" altLang="ja-JP" dirty="0"/>
          </a:p>
          <a:p>
            <a:r>
              <a:rPr lang="ja-JP" altLang="en-US" dirty="0"/>
              <a:t>見たい情報に合わせてグラフを作る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48869D-3408-443D-8359-AB940729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AFB222-8CB6-4D99-BA9D-708D8C01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12594D-7111-46F2-829C-77113720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FED5720-0F0F-4A74-BC84-2A956A33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本日の目標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37122A-9031-42E2-B02B-C97D8131E828}"/>
              </a:ext>
            </a:extLst>
          </p:cNvPr>
          <p:cNvSpPr/>
          <p:nvPr/>
        </p:nvSpPr>
        <p:spPr>
          <a:xfrm>
            <a:off x="1631838" y="2361491"/>
            <a:ext cx="5869564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グラフを使い分ける</a:t>
            </a:r>
          </a:p>
        </p:txBody>
      </p:sp>
    </p:spTree>
    <p:extLst>
      <p:ext uri="{BB962C8B-B14F-4D97-AF65-F5344CB8AC3E}">
        <p14:creationId xmlns:p14="http://schemas.microsoft.com/office/powerpoint/2010/main" val="172907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9716D57-7650-4379-9E2A-D6EE47C3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Launch Pad</a:t>
            </a:r>
            <a:r>
              <a:rPr lang="ja-JP" altLang="en-US" dirty="0"/>
              <a:t>から</a:t>
            </a:r>
            <a:r>
              <a:rPr lang="en-US" altLang="ja-JP" dirty="0"/>
              <a:t>Excel</a:t>
            </a:r>
            <a:r>
              <a:rPr lang="ja-JP" altLang="en-US" dirty="0"/>
              <a:t>を実行</a:t>
            </a:r>
            <a:endParaRPr lang="en-US" altLang="ja-JP" dirty="0"/>
          </a:p>
          <a:p>
            <a:r>
              <a:rPr kumimoji="1" lang="ja-JP" altLang="en-US" dirty="0"/>
              <a:t>空白のページを選択</a:t>
            </a:r>
            <a:endParaRPr kumimoji="1" lang="en-US" altLang="ja-JP" dirty="0"/>
          </a:p>
          <a:p>
            <a:r>
              <a:rPr kumimoji="1" lang="ja-JP" altLang="en-US" dirty="0"/>
              <a:t>予め名前を付けて保存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ファイル→保存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学籍番号</a:t>
            </a:r>
            <a:r>
              <a:rPr kumimoji="1" lang="en-US" altLang="ja-JP" dirty="0"/>
              <a:t>_</a:t>
            </a:r>
            <a:r>
              <a:rPr kumimoji="1" lang="ja-JP" altLang="en-US" dirty="0"/>
              <a:t>名前</a:t>
            </a:r>
            <a:r>
              <a:rPr kumimoji="1" lang="en-US" altLang="ja-JP" dirty="0"/>
              <a:t>_07.xlsx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07F446-6ACD-469C-8323-270C3FEB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C36072-C313-4537-8280-DB8337B7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3F72EB-04B6-46B9-BF93-32501306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0103330-58D6-4A3D-B802-30D9FBCE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まずは白紙の</a:t>
            </a:r>
            <a:r>
              <a:rPr lang="en-US" altLang="ja-JP" dirty="0"/>
              <a:t>Excel</a:t>
            </a:r>
            <a:r>
              <a:rPr lang="ja-JP" altLang="en-US" dirty="0"/>
              <a:t>データの準備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4EABDC-E90C-4144-8A10-87564A780C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11" y="2510260"/>
            <a:ext cx="3611101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3397383-A7B4-4BE2-BD67-754ECFAB0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準備</a:t>
            </a:r>
            <a:endParaRPr lang="en-US" altLang="ja-JP" dirty="0"/>
          </a:p>
          <a:p>
            <a:pPr lvl="1"/>
            <a:r>
              <a:rPr kumimoji="1" lang="ja-JP" altLang="en-US" dirty="0"/>
              <a:t>労働人口データ（授業用ページからダウンロード）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白紙の</a:t>
            </a:r>
            <a:r>
              <a:rPr kumimoji="1" lang="en-US" altLang="ja-JP" dirty="0"/>
              <a:t>Excel</a:t>
            </a:r>
            <a:r>
              <a:rPr kumimoji="1" lang="ja-JP" altLang="en-US" dirty="0"/>
              <a:t>データ（こっちを提出）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手順</a:t>
            </a:r>
            <a:endParaRPr kumimoji="1" lang="en-US" altLang="ja-JP" dirty="0"/>
          </a:p>
          <a:p>
            <a:pPr lvl="1"/>
            <a:r>
              <a:rPr lang="ja-JP" altLang="en-US" dirty="0"/>
              <a:t>労働人口データにピボットテーブルを追加</a:t>
            </a:r>
            <a:endParaRPr lang="en-US" altLang="ja-JP" dirty="0"/>
          </a:p>
          <a:p>
            <a:pPr lvl="1"/>
            <a:r>
              <a:rPr lang="ja-JP" altLang="en-US" dirty="0"/>
              <a:t>各種データを抜き取り</a:t>
            </a:r>
            <a:endParaRPr lang="en-US" altLang="ja-JP" dirty="0"/>
          </a:p>
          <a:p>
            <a:pPr lvl="1"/>
            <a:r>
              <a:rPr kumimoji="1" lang="ja-JP" altLang="en-US" dirty="0"/>
              <a:t>グラフ化</a:t>
            </a:r>
            <a:endParaRPr kumimoji="1" lang="en-US" altLang="ja-JP" dirty="0"/>
          </a:p>
          <a:p>
            <a:pPr lvl="2"/>
            <a:r>
              <a:rPr lang="ja-JP" altLang="en-US" dirty="0"/>
              <a:t>棒グラフ、折れ線グラフ、ヒストグラム、散布図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8E4103-0275-4411-A2D7-5BD276EA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08DB8B-73FA-4A68-806E-6C2143EF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A28D41-C7C9-4D07-BB54-0D8E0BD4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BD49535-53AC-4961-BB2F-9C0A217F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今日の課題：グラフ作成</a:t>
            </a:r>
          </a:p>
        </p:txBody>
      </p:sp>
    </p:spTree>
    <p:extLst>
      <p:ext uri="{BB962C8B-B14F-4D97-AF65-F5344CB8AC3E}">
        <p14:creationId xmlns:p14="http://schemas.microsoft.com/office/powerpoint/2010/main" val="155894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0116E13-88AA-41CE-A04F-C4A604DB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回転軸（ピボット）つきの表（テーブル）</a:t>
            </a:r>
            <a:endParaRPr kumimoji="1" lang="en-US" altLang="ja-JP" dirty="0"/>
          </a:p>
          <a:p>
            <a:pPr lvl="1"/>
            <a:r>
              <a:rPr lang="ja-JP" altLang="en-US" dirty="0"/>
              <a:t>クロス集計用の機能</a:t>
            </a:r>
            <a:endParaRPr lang="en-US" altLang="ja-JP" dirty="0"/>
          </a:p>
          <a:p>
            <a:r>
              <a:rPr kumimoji="1" lang="ja-JP" altLang="en-US" dirty="0"/>
              <a:t>手順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①範囲を選択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②挿入→ピボットテーブル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80CB78-6EFF-418A-8FE9-6522FA13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3E3E2D-161B-47A4-8968-70E1ACF0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92F27F-283F-48B4-A938-5059AF7C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C0BDC0C-CA51-4A6D-9974-378E664B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ピボットテーブル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DAFA800-4101-4E55-B350-70222F7746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9" y="4045458"/>
            <a:ext cx="4597224" cy="2306484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73D2858D-14E8-41EE-BBCB-B3FA8D8DCC5F}"/>
              </a:ext>
            </a:extLst>
          </p:cNvPr>
          <p:cNvSpPr/>
          <p:nvPr/>
        </p:nvSpPr>
        <p:spPr>
          <a:xfrm>
            <a:off x="572072" y="5320080"/>
            <a:ext cx="1484244" cy="612648"/>
          </a:xfrm>
          <a:prstGeom prst="wedgeRoundRectCallout">
            <a:avLst>
              <a:gd name="adj1" fmla="val 65664"/>
              <a:gd name="adj2" fmla="val -359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①全選択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01FC9755-0F5C-4220-AE04-A9C86A604E0D}"/>
              </a:ext>
            </a:extLst>
          </p:cNvPr>
          <p:cNvSpPr/>
          <p:nvPr/>
        </p:nvSpPr>
        <p:spPr>
          <a:xfrm>
            <a:off x="472680" y="4312284"/>
            <a:ext cx="1484244" cy="612648"/>
          </a:xfrm>
          <a:prstGeom prst="wedgeRoundRectCallout">
            <a:avLst>
              <a:gd name="adj1" fmla="val 67450"/>
              <a:gd name="adj2" fmla="val -27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②ピボット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テーブル</a:t>
            </a:r>
          </a:p>
        </p:txBody>
      </p:sp>
    </p:spTree>
    <p:extLst>
      <p:ext uri="{BB962C8B-B14F-4D97-AF65-F5344CB8AC3E}">
        <p14:creationId xmlns:p14="http://schemas.microsoft.com/office/powerpoint/2010/main" val="105390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A560AF8-F0AD-4FAF-B79B-FE9BC6308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97" y="2071674"/>
            <a:ext cx="4219606" cy="3781453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E53D25-21FF-4E77-95A9-716E979D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492F62E-73A0-487F-949B-E9C538D3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0BC8DA-8641-47A9-B089-A76F6978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8F27C037-A454-4936-85F7-B16CD466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ピボットテーブルの範囲設定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E512D78-444D-4C79-A0D9-FA310DC54313}"/>
              </a:ext>
            </a:extLst>
          </p:cNvPr>
          <p:cNvSpPr/>
          <p:nvPr/>
        </p:nvSpPr>
        <p:spPr>
          <a:xfrm>
            <a:off x="220889" y="2609380"/>
            <a:ext cx="2021298" cy="612648"/>
          </a:xfrm>
          <a:prstGeom prst="wedgeRoundRectCallout">
            <a:avLst>
              <a:gd name="adj1" fmla="val 62205"/>
              <a:gd name="adj2" fmla="val -25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範囲は選択済み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2851CE6-B6B9-42AE-A565-ADD673730A95}"/>
              </a:ext>
            </a:extLst>
          </p:cNvPr>
          <p:cNvSpPr/>
          <p:nvPr/>
        </p:nvSpPr>
        <p:spPr>
          <a:xfrm>
            <a:off x="488502" y="4252078"/>
            <a:ext cx="1753685" cy="684356"/>
          </a:xfrm>
          <a:prstGeom prst="wedgeRoundRectCallout">
            <a:avLst>
              <a:gd name="adj1" fmla="val 62205"/>
              <a:gd name="adj2" fmla="val -25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新規シートに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2725052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1694</TotalTime>
  <Words>1381</Words>
  <Application>Microsoft Macintosh PowerPoint</Application>
  <PresentationFormat>画面に合わせる (4:3)</PresentationFormat>
  <Paragraphs>383</Paragraphs>
  <Slides>39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HGS明朝E</vt:lpstr>
      <vt:lpstr>Yu Gothic</vt:lpstr>
      <vt:lpstr>Book Antiqua</vt:lpstr>
      <vt:lpstr>Wingdings</vt:lpstr>
      <vt:lpstr>ハードカバー</vt:lpstr>
      <vt:lpstr>情報処理技法（リテラシ）II</vt:lpstr>
      <vt:lpstr>もくじ</vt:lpstr>
      <vt:lpstr>授業予定</vt:lpstr>
      <vt:lpstr>前回の復習</vt:lpstr>
      <vt:lpstr>本日の目標</vt:lpstr>
      <vt:lpstr>まずは白紙のExcelデータの準備</vt:lpstr>
      <vt:lpstr>今日の課題：グラフ作成</vt:lpstr>
      <vt:lpstr>ピボットテーブル</vt:lpstr>
      <vt:lpstr>ピボットテーブルの範囲設定</vt:lpstr>
      <vt:lpstr>基本の使い方</vt:lpstr>
      <vt:lpstr>例えば</vt:lpstr>
      <vt:lpstr>グラフ</vt:lpstr>
      <vt:lpstr>グラフ</vt:lpstr>
      <vt:lpstr>グラフの基本要素</vt:lpstr>
      <vt:lpstr>グラフの種類</vt:lpstr>
      <vt:lpstr>棒グラフ</vt:lpstr>
      <vt:lpstr>棒グラフの作成(1/3)</vt:lpstr>
      <vt:lpstr>棒グラフの作成(2/3)</vt:lpstr>
      <vt:lpstr>棒グラフの作成(3/3)</vt:lpstr>
      <vt:lpstr>棒グラフ作成まとめ</vt:lpstr>
      <vt:lpstr>円グラフ</vt:lpstr>
      <vt:lpstr>円グラフの作成(1/3)</vt:lpstr>
      <vt:lpstr>円グラフの作成(2/3)</vt:lpstr>
      <vt:lpstr>円グラフの作成(3/3)</vt:lpstr>
      <vt:lpstr>円グラフの作成まとめ</vt:lpstr>
      <vt:lpstr>折れ線グラフ</vt:lpstr>
      <vt:lpstr>よくあるミス</vt:lpstr>
      <vt:lpstr>折れ線グラフの作成(1/3)</vt:lpstr>
      <vt:lpstr>折れ線グラフの作成(2/3)</vt:lpstr>
      <vt:lpstr>折れ線グラフの作成(3/3)</vt:lpstr>
      <vt:lpstr>折れ線グラフ作成まとめ</vt:lpstr>
      <vt:lpstr>散布図とヒストグラム</vt:lpstr>
      <vt:lpstr>散布図とヒストグラムの例</vt:lpstr>
      <vt:lpstr>グラフの注意点</vt:lpstr>
      <vt:lpstr>グラフの注意点</vt:lpstr>
      <vt:lpstr>よくある嘘</vt:lpstr>
      <vt:lpstr>本日の目標</vt:lpstr>
      <vt:lpstr>次回予定</vt:lpstr>
      <vt:lpstr>残りの時間</vt:lpstr>
    </vt:vector>
  </TitlesOfParts>
  <Company>東京工業大学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218</cp:revision>
  <dcterms:created xsi:type="dcterms:W3CDTF">2016-01-16T07:36:29Z</dcterms:created>
  <dcterms:modified xsi:type="dcterms:W3CDTF">2018-11-08T01:28:12Z</dcterms:modified>
</cp:coreProperties>
</file>