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6"/>
  </p:notesMasterIdLst>
  <p:sldIdLst>
    <p:sldId id="256" r:id="rId2"/>
    <p:sldId id="258" r:id="rId3"/>
    <p:sldId id="300" r:id="rId4"/>
    <p:sldId id="302" r:id="rId5"/>
    <p:sldId id="306" r:id="rId6"/>
    <p:sldId id="307" r:id="rId7"/>
    <p:sldId id="342" r:id="rId8"/>
    <p:sldId id="262" r:id="rId9"/>
    <p:sldId id="340" r:id="rId10"/>
    <p:sldId id="341" r:id="rId11"/>
    <p:sldId id="343" r:id="rId12"/>
    <p:sldId id="351" r:id="rId13"/>
    <p:sldId id="344" r:id="rId14"/>
    <p:sldId id="345" r:id="rId15"/>
    <p:sldId id="347" r:id="rId16"/>
    <p:sldId id="348" r:id="rId17"/>
    <p:sldId id="346" r:id="rId18"/>
    <p:sldId id="349" r:id="rId19"/>
    <p:sldId id="350" r:id="rId20"/>
    <p:sldId id="352" r:id="rId21"/>
    <p:sldId id="353" r:id="rId22"/>
    <p:sldId id="356" r:id="rId23"/>
    <p:sldId id="354" r:id="rId24"/>
    <p:sldId id="357" r:id="rId25"/>
    <p:sldId id="358" r:id="rId26"/>
    <p:sldId id="361" r:id="rId27"/>
    <p:sldId id="362" r:id="rId28"/>
    <p:sldId id="363" r:id="rId29"/>
    <p:sldId id="364" r:id="rId30"/>
    <p:sldId id="359" r:id="rId31"/>
    <p:sldId id="360" r:id="rId32"/>
    <p:sldId id="336" r:id="rId33"/>
    <p:sldId id="327" r:id="rId34"/>
    <p:sldId id="339" r:id="rId3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58"/>
            <p14:sldId id="300"/>
            <p14:sldId id="302"/>
            <p14:sldId id="306"/>
            <p14:sldId id="307"/>
            <p14:sldId id="342"/>
            <p14:sldId id="262"/>
            <p14:sldId id="340"/>
            <p14:sldId id="341"/>
            <p14:sldId id="343"/>
            <p14:sldId id="351"/>
            <p14:sldId id="344"/>
            <p14:sldId id="345"/>
            <p14:sldId id="347"/>
            <p14:sldId id="348"/>
            <p14:sldId id="346"/>
            <p14:sldId id="349"/>
            <p14:sldId id="350"/>
            <p14:sldId id="352"/>
            <p14:sldId id="353"/>
            <p14:sldId id="356"/>
            <p14:sldId id="354"/>
            <p14:sldId id="357"/>
            <p14:sldId id="358"/>
            <p14:sldId id="361"/>
            <p14:sldId id="362"/>
            <p14:sldId id="363"/>
            <p14:sldId id="364"/>
            <p14:sldId id="359"/>
            <p14:sldId id="360"/>
            <p14:sldId id="336"/>
            <p14:sldId id="327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8176" autoAdjust="0"/>
  </p:normalViewPr>
  <p:slideViewPr>
    <p:cSldViewPr snapToGrid="0" snapToObjects="1">
      <p:cViewPr varScale="1">
        <p:scale>
          <a:sx n="65" d="100"/>
          <a:sy n="65" d="100"/>
        </p:scale>
        <p:origin x="1365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パソコンの基本操作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var.p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202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" altLang="ja-JP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COVARIANCE.P</a:t>
            </a:r>
          </a:p>
          <a:p>
            <a:r>
              <a:rPr kumimoji="1" lang="en" altLang="ja-JP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CORREL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440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あとは</a:t>
            </a:r>
            <a:r>
              <a:rPr kumimoji="1" lang="en-US" altLang="ja-JP" dirty="0"/>
              <a:t>R</a:t>
            </a:r>
            <a:r>
              <a:rPr kumimoji="1" lang="ja-JP" altLang="en-US" dirty="0"/>
              <a:t>で学ぶ統計学も便利だけど、</a:t>
            </a:r>
            <a:r>
              <a:rPr kumimoji="1" lang="en-US" altLang="ja-JP" dirty="0"/>
              <a:t>R</a:t>
            </a:r>
            <a:r>
              <a:rPr kumimoji="1" lang="ja-JP" altLang="en-US"/>
              <a:t>の使い方を学ぶのが大変</a:t>
            </a:r>
            <a:endParaRPr kumimoji="1" lang="en-US" altLang="ja-JP" dirty="0"/>
          </a:p>
          <a:p>
            <a:r>
              <a:rPr kumimoji="1" lang="en-US" altLang="ja-JP" dirty="0"/>
              <a:t>https://kyoto-edu.sakura.ne.jp/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372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6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3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よく言われていた「コミュ力</a:t>
            </a:r>
            <a:r>
              <a:rPr kumimoji="1" lang="ja-JP" altLang="en-US"/>
              <a:t>」の正体</a:t>
            </a:r>
            <a:endParaRPr kumimoji="1" lang="en-US" altLang="ja-JP" dirty="0"/>
          </a:p>
          <a:p>
            <a:r>
              <a:rPr kumimoji="1" lang="ja-JP" altLang="en-US" dirty="0"/>
              <a:t>こんな全部は網羅できないけど、どれか一つは自信を持てるといいね！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30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26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他にも言い方は様々</a:t>
            </a:r>
            <a:endParaRPr kumimoji="1" lang="en-US" altLang="ja-JP" dirty="0"/>
          </a:p>
          <a:p>
            <a:r>
              <a:rPr kumimoji="1" lang="en-US" altLang="ja-JP" dirty="0"/>
              <a:t>x</a:t>
            </a:r>
          </a:p>
          <a:p>
            <a:r>
              <a:rPr kumimoji="1" lang="ja-JP" altLang="en-US" dirty="0"/>
              <a:t>・独立変数</a:t>
            </a:r>
            <a:endParaRPr kumimoji="1" lang="en-US" altLang="ja-JP" dirty="0"/>
          </a:p>
          <a:p>
            <a:r>
              <a:rPr kumimoji="1" lang="en-US" altLang="ja-JP" dirty="0"/>
              <a:t>y</a:t>
            </a:r>
          </a:p>
          <a:p>
            <a:r>
              <a:rPr kumimoji="1" lang="ja-JP" altLang="en-US" dirty="0"/>
              <a:t>・従属変数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f</a:t>
            </a:r>
          </a:p>
          <a:p>
            <a:r>
              <a:rPr kumimoji="1" lang="ja-JP" altLang="en-US" dirty="0"/>
              <a:t>・写像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830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985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424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16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33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svg"/><Relationship Id="rId3" Type="http://schemas.openxmlformats.org/officeDocument/2006/relationships/image" Target="../media/image16.png"/><Relationship Id="rId7" Type="http://schemas.openxmlformats.org/officeDocument/2006/relationships/image" Target="../media/image20.sv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png"/><Relationship Id="rId15" Type="http://schemas.openxmlformats.org/officeDocument/2006/relationships/image" Target="../media/image28.svg"/><Relationship Id="rId10" Type="http://schemas.openxmlformats.org/officeDocument/2006/relationships/image" Target="../media/image23.png"/><Relationship Id="rId4" Type="http://schemas.openxmlformats.org/officeDocument/2006/relationships/image" Target="../media/image17.svg"/><Relationship Id="rId9" Type="http://schemas.openxmlformats.org/officeDocument/2006/relationships/image" Target="../media/image22.svg"/><Relationship Id="rId1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回：</a:t>
            </a:r>
            <a:r>
              <a:rPr kumimoji="1" lang="en-US" altLang="ja-JP" dirty="0"/>
              <a:t>Excel (2/3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A8977488-014E-4B57-8F85-485E6136F9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268" y="1632926"/>
            <a:ext cx="4510484" cy="4658976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8F653D-E762-4B20-8E68-E7C19495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3A09C3-FD97-4C08-A6D9-24320114B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874EB1-A097-45E5-9D87-C2358181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4F7CB3B-0142-452C-A057-46D20FCDA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一次関数</a:t>
            </a:r>
            <a:endParaRPr kumimoji="1" lang="ja-JP" alt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E90C629A-7E3F-4E9D-B404-06098548E8F2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y=2x-5</a:t>
            </a:r>
            <a:r>
              <a:rPr lang="ja-JP" altLang="en-US" dirty="0"/>
              <a:t>を作る</a:t>
            </a:r>
            <a:endParaRPr lang="en-US" altLang="ja-JP" dirty="0"/>
          </a:p>
          <a:p>
            <a:pPr lvl="1"/>
            <a:r>
              <a:rPr lang="ja-JP" altLang="en-US" dirty="0"/>
              <a:t>掛け算は </a:t>
            </a:r>
            <a:r>
              <a:rPr lang="en-US" altLang="ja-JP" dirty="0"/>
              <a:t>*</a:t>
            </a:r>
          </a:p>
          <a:p>
            <a:pPr lvl="1"/>
            <a:r>
              <a:rPr lang="en-US" altLang="ja-JP" dirty="0"/>
              <a:t>=2*</a:t>
            </a:r>
            <a:r>
              <a:rPr lang="ja-JP" altLang="en-US" dirty="0"/>
              <a:t>セル番号</a:t>
            </a:r>
            <a:r>
              <a:rPr lang="en-US" altLang="ja-JP" dirty="0"/>
              <a:t>-5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119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486D5DD6-7A44-4FEB-B765-3AC92319FB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835" y="1798637"/>
            <a:ext cx="5059930" cy="4327525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B15D56-6EB5-4E26-AAC9-A0D18947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05A82F-C719-4E5E-862B-7EA74813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269C27-F105-4AC8-9805-94714C94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7842AA3-6132-414A-8AAC-E226C08B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グラフで見てみる</a:t>
            </a:r>
            <a:endParaRPr kumimoji="1" lang="ja-JP" alt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B1E89E3F-93A1-4921-9609-CF460C1C978F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範囲選択</a:t>
            </a:r>
            <a:endParaRPr lang="en-US" altLang="ja-JP" dirty="0"/>
          </a:p>
          <a:p>
            <a:r>
              <a:rPr lang="ja-JP" altLang="en-US" dirty="0"/>
              <a:t>挿入→グラフ</a:t>
            </a:r>
            <a:endParaRPr lang="en-US" altLang="ja-JP" dirty="0"/>
          </a:p>
          <a:p>
            <a:r>
              <a:rPr lang="ja-JP" altLang="en-US" dirty="0"/>
              <a:t>散布図</a:t>
            </a:r>
          </a:p>
        </p:txBody>
      </p:sp>
    </p:spTree>
    <p:extLst>
      <p:ext uri="{BB962C8B-B14F-4D97-AF65-F5344CB8AC3E}">
        <p14:creationId xmlns:p14="http://schemas.microsoft.com/office/powerpoint/2010/main" val="17843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7C320EB-6CC6-4CBC-9DA4-D1B6FE52F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868241"/>
            <a:ext cx="7745505" cy="4327495"/>
          </a:xfrm>
        </p:spPr>
        <p:txBody>
          <a:bodyPr numCol="1">
            <a:normAutofit lnSpcReduction="10000"/>
          </a:bodyPr>
          <a:lstStyle/>
          <a:p>
            <a:r>
              <a:rPr kumimoji="1" lang="ja-JP" altLang="en-US" dirty="0"/>
              <a:t>四則演算</a:t>
            </a:r>
            <a:endParaRPr kumimoji="1" lang="en-US" altLang="ja-JP" dirty="0"/>
          </a:p>
          <a:p>
            <a:pPr lvl="1"/>
            <a:r>
              <a:rPr lang="en-US" altLang="ja-JP" dirty="0"/>
              <a:t>+</a:t>
            </a:r>
          </a:p>
          <a:p>
            <a:pPr lvl="1"/>
            <a:r>
              <a:rPr kumimoji="1" lang="en-US" altLang="ja-JP" dirty="0"/>
              <a:t>-</a:t>
            </a:r>
          </a:p>
          <a:p>
            <a:pPr lvl="1"/>
            <a:r>
              <a:rPr lang="en-US" altLang="ja-JP" dirty="0"/>
              <a:t>*</a:t>
            </a:r>
          </a:p>
          <a:p>
            <a:pPr lvl="1"/>
            <a:r>
              <a:rPr kumimoji="1" lang="en-US" altLang="ja-JP" dirty="0"/>
              <a:t>/</a:t>
            </a:r>
          </a:p>
          <a:p>
            <a:r>
              <a:rPr lang="ja-JP" altLang="en-US" dirty="0"/>
              <a:t>乗算</a:t>
            </a:r>
            <a:endParaRPr lang="en-US" altLang="ja-JP" dirty="0"/>
          </a:p>
          <a:p>
            <a:pPr lvl="1"/>
            <a:r>
              <a:rPr lang="en-US" altLang="ja-JP" dirty="0"/>
              <a:t>^</a:t>
            </a:r>
            <a:r>
              <a:rPr lang="ja-JP" altLang="en-US" dirty="0"/>
              <a:t>もしくは</a:t>
            </a:r>
            <a:r>
              <a:rPr lang="en-US" altLang="ja-JP" dirty="0"/>
              <a:t>power(</a:t>
            </a:r>
            <a:r>
              <a:rPr lang="ja-JP" altLang="en-US" dirty="0"/>
              <a:t>数値</a:t>
            </a:r>
            <a:r>
              <a:rPr lang="en-US" altLang="ja-JP" dirty="0"/>
              <a:t>, </a:t>
            </a:r>
            <a:r>
              <a:rPr lang="ja-JP" altLang="en-US" dirty="0"/>
              <a:t>指数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平方根</a:t>
            </a:r>
            <a:endParaRPr lang="en-US" altLang="ja-JP" dirty="0"/>
          </a:p>
          <a:p>
            <a:pPr lvl="1"/>
            <a:r>
              <a:rPr lang="en-US" altLang="ja-JP" dirty="0"/>
              <a:t>SQRT(</a:t>
            </a:r>
            <a:r>
              <a:rPr lang="ja-JP" altLang="en-US" dirty="0"/>
              <a:t>数値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対数</a:t>
            </a:r>
            <a:endParaRPr lang="en-US" altLang="ja-JP" dirty="0"/>
          </a:p>
          <a:p>
            <a:pPr lvl="1"/>
            <a:r>
              <a:rPr kumimoji="1" lang="en-US" altLang="ja-JP" dirty="0"/>
              <a:t>log(</a:t>
            </a:r>
            <a:r>
              <a:rPr kumimoji="1" lang="ja-JP" altLang="en-US" dirty="0"/>
              <a:t>数値</a:t>
            </a:r>
            <a:r>
              <a:rPr kumimoji="1" lang="en-US" altLang="ja-JP" dirty="0"/>
              <a:t>, </a:t>
            </a:r>
            <a:r>
              <a:rPr kumimoji="1" lang="ja-JP" altLang="en-US" dirty="0"/>
              <a:t>底</a:t>
            </a:r>
            <a:r>
              <a:rPr kumimoji="1" lang="en-US" altLang="ja-JP" dirty="0"/>
              <a:t>)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88F624-52B9-4742-B847-694E5F752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9FD84C-5E11-4CB9-9C0D-FBB325AD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100F37-E99C-4D0A-8177-852361314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B7249DE-6BEA-4F9A-954A-89AA5F6E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その他の演算</a:t>
            </a:r>
          </a:p>
        </p:txBody>
      </p:sp>
    </p:spTree>
    <p:extLst>
      <p:ext uri="{BB962C8B-B14F-4D97-AF65-F5344CB8AC3E}">
        <p14:creationId xmlns:p14="http://schemas.microsoft.com/office/powerpoint/2010/main" val="167934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4E75496-1D8B-4BBA-A317-670441859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SIN(x)</a:t>
            </a:r>
          </a:p>
          <a:p>
            <a:pPr lvl="1"/>
            <a:r>
              <a:rPr kumimoji="1" lang="ja-JP" altLang="en-US" dirty="0"/>
              <a:t>正弦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PI()</a:t>
            </a:r>
          </a:p>
          <a:p>
            <a:pPr lvl="1"/>
            <a:r>
              <a:rPr kumimoji="1" lang="ja-JP" altLang="en-US" dirty="0"/>
              <a:t>円周率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3.1415…</a:t>
            </a:r>
          </a:p>
          <a:p>
            <a:pPr lvl="1"/>
            <a:r>
              <a:rPr kumimoji="1" lang="ja-JP" altLang="en-US" dirty="0"/>
              <a:t>値は固定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C92DF0-185A-4B1F-A6CA-470C33F7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45FE6F-E70F-4243-A375-BCF6E356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603886-39D9-4FDB-A781-2468E7198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00D363E-600F-4D1A-A85E-EBE19619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引数のない関数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42539FC-72A9-4BDD-9D40-0B0B5B397C1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493" y="1658827"/>
            <a:ext cx="4385901" cy="460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3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C47F48D-AF7B-4DF5-82D8-BC43BF466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RAND()</a:t>
            </a:r>
          </a:p>
          <a:p>
            <a:pPr lvl="1"/>
            <a:r>
              <a:rPr lang="ja-JP" altLang="en-US" dirty="0"/>
              <a:t>ランダムな数字を返す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2E9860-D397-4332-B85A-82CA4E055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CD4513A-876C-4B17-98AA-0B064D34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63CB50-1DEF-4226-8E2F-C1D1F1CA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16AD4A2-6E4E-498B-9903-F1B4454D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乱数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0B84C65-3A64-4210-9DAF-BF894EBCFB6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789" y="1955739"/>
            <a:ext cx="4468949" cy="373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630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402CF5-BFB3-4D03-9800-FF96AD1D6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=IF(</a:t>
            </a:r>
            <a:r>
              <a:rPr kumimoji="1" lang="ja-JP" altLang="en-US" dirty="0"/>
              <a:t>条件</a:t>
            </a:r>
            <a:r>
              <a:rPr kumimoji="1" lang="en-US" altLang="ja-JP" dirty="0"/>
              <a:t>, </a:t>
            </a:r>
            <a:r>
              <a:rPr kumimoji="1" lang="ja-JP" altLang="en-US" dirty="0"/>
              <a:t>分岐</a:t>
            </a:r>
            <a:r>
              <a:rPr kumimoji="1" lang="en-US" altLang="ja-JP" dirty="0"/>
              <a:t>1, </a:t>
            </a:r>
            <a:r>
              <a:rPr kumimoji="1" lang="ja-JP" altLang="en-US" dirty="0"/>
              <a:t>分岐</a:t>
            </a:r>
            <a:r>
              <a:rPr kumimoji="1" lang="en-US" altLang="ja-JP" dirty="0"/>
              <a:t>2)</a:t>
            </a:r>
          </a:p>
          <a:p>
            <a:pPr lvl="1"/>
            <a:r>
              <a:rPr lang="ja-JP" altLang="en-US" dirty="0"/>
              <a:t>条件：例えば</a:t>
            </a:r>
            <a:r>
              <a:rPr lang="en-US" altLang="ja-JP" dirty="0"/>
              <a:t>C1</a:t>
            </a:r>
            <a:r>
              <a:rPr lang="ja-JP" altLang="en-US" dirty="0"/>
              <a:t>と</a:t>
            </a:r>
            <a:r>
              <a:rPr lang="en-US" altLang="ja-JP" dirty="0"/>
              <a:t>"</a:t>
            </a:r>
            <a:r>
              <a:rPr lang="ja-JP" altLang="en-US" dirty="0"/>
              <a:t>文字</a:t>
            </a:r>
            <a:r>
              <a:rPr lang="en-US" altLang="ja-JP" dirty="0"/>
              <a:t>"</a:t>
            </a:r>
            <a:r>
              <a:rPr lang="ja-JP" altLang="en-US" dirty="0"/>
              <a:t>が一致　→　</a:t>
            </a:r>
            <a:r>
              <a:rPr lang="en-US" altLang="ja-JP" dirty="0"/>
              <a:t>C1="</a:t>
            </a:r>
            <a:r>
              <a:rPr lang="ja-JP" altLang="en-US" dirty="0"/>
              <a:t>文字</a:t>
            </a:r>
            <a:r>
              <a:rPr lang="en-US" altLang="ja-JP" dirty="0"/>
              <a:t>"</a:t>
            </a:r>
          </a:p>
          <a:p>
            <a:pPr lvl="1"/>
            <a:r>
              <a:rPr lang="ja-JP" altLang="en-US" dirty="0"/>
              <a:t>分岐</a:t>
            </a:r>
            <a:r>
              <a:rPr lang="en-US" altLang="ja-JP" dirty="0"/>
              <a:t>1</a:t>
            </a:r>
            <a:r>
              <a:rPr lang="ja-JP" altLang="en-US" dirty="0"/>
              <a:t>：条件が正しい場合</a:t>
            </a:r>
            <a:endParaRPr lang="en-US" altLang="ja-JP" dirty="0"/>
          </a:p>
          <a:p>
            <a:pPr lvl="1"/>
            <a:r>
              <a:rPr kumimoji="1" lang="ja-JP" altLang="en-US" dirty="0"/>
              <a:t>分岐</a:t>
            </a:r>
            <a:r>
              <a:rPr kumimoji="1" lang="en-US" altLang="ja-JP" dirty="0"/>
              <a:t>2</a:t>
            </a:r>
            <a:r>
              <a:rPr kumimoji="1" lang="ja-JP" altLang="en-US" dirty="0"/>
              <a:t>：条件が間違いの場合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0B8CD09-5C17-44FE-B3FB-A8328F15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E8F51B-8090-4575-A842-F2CEAEB3E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255C963-EC5E-4115-98C4-76391401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03BFB66-E0AA-48CA-AC3C-15FCC9DAD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if</a:t>
            </a:r>
            <a:r>
              <a:rPr kumimoji="1" lang="ja-JP" altLang="en-US" dirty="0"/>
              <a:t>：条件分岐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8B950FB-FC95-437D-A8BB-01B12DB82ED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79" y="3604799"/>
            <a:ext cx="7714484" cy="196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35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1D10ADF-FDD4-409F-B574-00DA94C97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=COUNTIF(</a:t>
            </a:r>
            <a:r>
              <a:rPr lang="ja-JP" altLang="en-US" dirty="0"/>
              <a:t>範囲</a:t>
            </a:r>
            <a:r>
              <a:rPr lang="en-US" altLang="ja-JP" dirty="0"/>
              <a:t>, </a:t>
            </a:r>
            <a:r>
              <a:rPr lang="ja-JP" altLang="en-US" dirty="0"/>
              <a:t>条件</a:t>
            </a:r>
            <a:r>
              <a:rPr lang="en-US" altLang="ja-JP" dirty="0"/>
              <a:t>)</a:t>
            </a:r>
          </a:p>
          <a:p>
            <a:pPr lvl="1"/>
            <a:r>
              <a:rPr kumimoji="1" lang="ja-JP" altLang="en-US" dirty="0"/>
              <a:t>範囲の中で条件に合うものを数える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E35085-879E-4A4F-AF97-B9226762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C643AE-89A7-4F7F-B86A-B65E511B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843B0C-F7C5-4ABD-9712-71A171A5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75BE5B7-9C0E-42BE-98C2-9A53D3664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個数を数える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D4AC2A8-7B67-4468-89D2-FD60D3D6D8E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1" y="3513127"/>
            <a:ext cx="8806680" cy="238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969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1F07251-A189-45D8-9CF5-BBF9D9DCF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正方形の面積＝</a:t>
            </a:r>
            <a:r>
              <a:rPr kumimoji="1" lang="en-US" altLang="ja-JP" dirty="0"/>
              <a:t>1×1</a:t>
            </a:r>
          </a:p>
          <a:p>
            <a:r>
              <a:rPr kumimoji="1" lang="ja-JP" altLang="en-US" dirty="0"/>
              <a:t>扇の面積＝</a:t>
            </a:r>
            <a:r>
              <a:rPr kumimoji="1" lang="en-US" altLang="ja-JP" dirty="0"/>
              <a:t>1×1×</a:t>
            </a:r>
            <a:r>
              <a:rPr kumimoji="1" lang="ja-JP" altLang="en-US" dirty="0"/>
              <a:t>円周率</a:t>
            </a:r>
            <a:r>
              <a:rPr lang="en-US" altLang="ja-JP" dirty="0"/>
              <a:t>÷4</a:t>
            </a:r>
          </a:p>
          <a:p>
            <a:endParaRPr kumimoji="1" lang="en-US" altLang="ja-JP" dirty="0"/>
          </a:p>
          <a:p>
            <a:r>
              <a:rPr lang="ja-JP" altLang="en-US" dirty="0"/>
              <a:t>面積の比率</a:t>
            </a:r>
            <a:endParaRPr lang="en-US" altLang="ja-JP" dirty="0"/>
          </a:p>
          <a:p>
            <a:pPr lvl="1"/>
            <a:r>
              <a:rPr lang="ja-JP" altLang="en-US" dirty="0"/>
              <a:t>正方形</a:t>
            </a:r>
            <a:r>
              <a:rPr kumimoji="1" lang="ja-JP" altLang="en-US" dirty="0"/>
              <a:t>：扇＝</a:t>
            </a:r>
            <a:r>
              <a:rPr kumimoji="1" lang="en-US" altLang="ja-JP" dirty="0"/>
              <a:t>1</a:t>
            </a:r>
            <a:r>
              <a:rPr kumimoji="1" lang="ja-JP" altLang="en-US" dirty="0"/>
              <a:t>：</a:t>
            </a:r>
            <a:r>
              <a:rPr kumimoji="1" lang="en-US" altLang="ja-JP" dirty="0"/>
              <a:t>π/4</a:t>
            </a:r>
          </a:p>
          <a:p>
            <a:endParaRPr kumimoji="1"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542314-2C54-499C-A62D-CA054A32B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7675D3-1780-4831-A2B8-3A36952C9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F94D4C-C27A-40BE-951F-6D82C0C83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58E7582-CAAE-4C20-BD41-FD3639F3E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応用：モンテカルロ法</a:t>
            </a:r>
            <a:endParaRPr kumimoji="1" lang="ja-JP" altLang="en-US" dirty="0"/>
          </a:p>
        </p:txBody>
      </p:sp>
      <p:pic>
        <p:nvPicPr>
          <p:cNvPr id="1026" name="Picture 2" descr="ãã¢ã³ãã«ã«ã­æ³ãã®ç»åæ¤ç´¢çµæ">
            <a:extLst>
              <a:ext uri="{FF2B5EF4-FFF2-40B4-BE49-F238E27FC236}">
                <a16:creationId xmlns:a16="http://schemas.microsoft.com/office/drawing/2014/main" id="{0044919E-21BD-409B-93BD-FB0AE1AA7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804" y="1733893"/>
            <a:ext cx="4172141" cy="418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93B492-138B-45CF-BA64-F1C2A591DD31}"/>
              </a:ext>
            </a:extLst>
          </p:cNvPr>
          <p:cNvSpPr/>
          <p:nvPr/>
        </p:nvSpPr>
        <p:spPr>
          <a:xfrm>
            <a:off x="658982" y="4350087"/>
            <a:ext cx="3918994" cy="124605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赤点の個数も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同じ比率になるはず！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070597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05BBD22-A1EC-474E-A975-6DF07D61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新しいシート作成</a:t>
            </a:r>
            <a:endParaRPr kumimoji="1" lang="en-US" altLang="ja-JP" dirty="0"/>
          </a:p>
          <a:p>
            <a:r>
              <a:rPr lang="ja-JP" altLang="en-US" dirty="0"/>
              <a:t>赤点をプロット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87371C-E01D-4826-B63B-BC16079A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D9016E-E6B6-4216-9B70-BE36C5CE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82B97D-F677-428C-AA19-57070113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3C68C1C-0E67-470B-B2F1-994054B38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モンテカルロ法</a:t>
            </a:r>
            <a:r>
              <a:rPr kumimoji="1" lang="en-US" altLang="ja-JP" dirty="0"/>
              <a:t>(1/3)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57A171E-0BCD-4727-8895-8627151AA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997" y="2211636"/>
            <a:ext cx="3797716" cy="330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40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70A9BCD-5B04-4DB4-A217-7E5F4226E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扇の点の数を数える</a:t>
            </a:r>
            <a:endParaRPr kumimoji="1" lang="en-US" altLang="ja-JP" dirty="0"/>
          </a:p>
          <a:p>
            <a:pPr lvl="1"/>
            <a:r>
              <a:rPr lang="ja-JP" altLang="en-US" dirty="0"/>
              <a:t>扇内なら</a:t>
            </a:r>
            <a:r>
              <a:rPr lang="en-US" altLang="ja-JP" dirty="0"/>
              <a:t>1</a:t>
            </a:r>
            <a:r>
              <a:rPr lang="ja-JP" altLang="en-US" dirty="0"/>
              <a:t>となる列を作成</a:t>
            </a:r>
            <a:endParaRPr lang="en-US" altLang="ja-JP" dirty="0"/>
          </a:p>
          <a:p>
            <a:pPr lvl="1"/>
            <a:r>
              <a:rPr kumimoji="1" lang="ja-JP" altLang="en-US" dirty="0"/>
              <a:t>数え上げる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4C5C02-304E-4B53-8481-2795045C8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58E793-5062-4F7E-8CC7-163F7FB27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8B2710-BE58-4F04-A767-9A593ED90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8CC49E3-110F-4F28-9464-329B50AD1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モンテカルロ法</a:t>
            </a:r>
            <a:r>
              <a:rPr lang="en-US" altLang="ja-JP" dirty="0"/>
              <a:t>(2/3)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743D6C7-2145-45A6-919F-E864B44B7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99" y="3376753"/>
            <a:ext cx="8912402" cy="2291108"/>
          </a:xfrm>
          <a:prstGeom prst="rect">
            <a:avLst/>
          </a:prstGeom>
        </p:spPr>
      </p:pic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BB88028F-AE15-4D80-A2AB-F578162982BF}"/>
              </a:ext>
            </a:extLst>
          </p:cNvPr>
          <p:cNvSpPr/>
          <p:nvPr/>
        </p:nvSpPr>
        <p:spPr>
          <a:xfrm>
            <a:off x="5416826" y="3149866"/>
            <a:ext cx="2951922" cy="765313"/>
          </a:xfrm>
          <a:prstGeom prst="wedgeRoundRectCallout">
            <a:avLst>
              <a:gd name="adj1" fmla="val -35090"/>
              <a:gd name="adj2" fmla="val 13003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原点からの距離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14ACE234-716B-41AD-8927-4C35E507962A}"/>
              </a:ext>
            </a:extLst>
          </p:cNvPr>
          <p:cNvSpPr/>
          <p:nvPr/>
        </p:nvSpPr>
        <p:spPr>
          <a:xfrm>
            <a:off x="6019800" y="5674501"/>
            <a:ext cx="2951922" cy="765313"/>
          </a:xfrm>
          <a:prstGeom prst="wedgeRoundRectCallout">
            <a:avLst>
              <a:gd name="adj1" fmla="val 25853"/>
              <a:gd name="adj2" fmla="val -9853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円内なら</a:t>
            </a:r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5079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1A13C8-C6FB-4521-839A-F1467991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前回の復習</a:t>
            </a:r>
            <a:endParaRPr lang="en-US" altLang="ja-JP" dirty="0"/>
          </a:p>
          <a:p>
            <a:r>
              <a:rPr lang="ja-JP" altLang="en-US" dirty="0"/>
              <a:t>関数のいろいろ</a:t>
            </a:r>
            <a:endParaRPr lang="en-US" altLang="ja-JP" dirty="0"/>
          </a:p>
          <a:p>
            <a:r>
              <a:rPr lang="ja-JP" altLang="en-US" dirty="0"/>
              <a:t>統計学とデータ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87D18-D8B8-43A4-A562-FBA62DF0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2FA7F2-F891-4856-808E-6CE4245D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6D8130-0F56-4E01-B2D9-AC9BF4DC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4E2C944-46BD-454F-B40D-86FBCA27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もくじ</a:t>
            </a:r>
          </a:p>
        </p:txBody>
      </p:sp>
    </p:spTree>
    <p:extLst>
      <p:ext uri="{BB962C8B-B14F-4D97-AF65-F5344CB8AC3E}">
        <p14:creationId xmlns:p14="http://schemas.microsoft.com/office/powerpoint/2010/main" val="1184065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8C082D3-1DE7-4807-900D-DE44046F7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円周率を計算</a:t>
            </a:r>
            <a:endParaRPr kumimoji="1" lang="en-US" altLang="ja-JP" dirty="0"/>
          </a:p>
          <a:p>
            <a:pPr lvl="1"/>
            <a:r>
              <a:rPr lang="en-US" altLang="ja-JP" dirty="0"/>
              <a:t>4×</a:t>
            </a:r>
            <a:r>
              <a:rPr lang="ja-JP" altLang="en-US" dirty="0"/>
              <a:t>扇内のプロット数</a:t>
            </a:r>
            <a:r>
              <a:rPr lang="en-US" altLang="ja-JP" dirty="0"/>
              <a:t>/</a:t>
            </a:r>
            <a:r>
              <a:rPr lang="ja-JP" altLang="en-US" dirty="0"/>
              <a:t>全プロット数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BDEFFF4-D267-4321-8068-CCDD38BF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053193-3EDD-465E-AC8D-D65395AC4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B0F696F-980A-42F7-8607-78F4D795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DA16A9D-873D-42CE-8617-75BB4A49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モンテカルロ法</a:t>
            </a:r>
            <a:r>
              <a:rPr lang="en-US" altLang="ja-JP" dirty="0"/>
              <a:t>(3/3)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0FD35BE-D289-4402-AFBF-84836EB7247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8" y="2656938"/>
            <a:ext cx="8968662" cy="182242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D26C717-0A81-433A-B1E3-34336864A94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8" y="4583496"/>
            <a:ext cx="7914019" cy="181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537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FAF1A75-E9EA-4224-BAB6-F598612F0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step1</a:t>
            </a:r>
          </a:p>
          <a:p>
            <a:pPr lvl="1"/>
            <a:r>
              <a:rPr lang="ja-JP" altLang="en-US" dirty="0"/>
              <a:t>乱数を</a:t>
            </a:r>
            <a:r>
              <a:rPr lang="en-US" altLang="ja-JP" dirty="0"/>
              <a:t>2</a:t>
            </a:r>
            <a:r>
              <a:rPr lang="ja-JP" altLang="en-US" dirty="0"/>
              <a:t>列準備</a:t>
            </a:r>
            <a:endParaRPr lang="en-US" altLang="ja-JP" dirty="0"/>
          </a:p>
          <a:p>
            <a:r>
              <a:rPr lang="en-US" altLang="ja-JP" dirty="0"/>
              <a:t>step2</a:t>
            </a:r>
          </a:p>
          <a:p>
            <a:pPr lvl="1"/>
            <a:r>
              <a:rPr lang="ja-JP" altLang="en-US" dirty="0"/>
              <a:t>原点</a:t>
            </a:r>
            <a:r>
              <a:rPr kumimoji="1" lang="ja-JP" altLang="en-US" dirty="0"/>
              <a:t>からの距離を計算</a:t>
            </a:r>
            <a:endParaRPr kumimoji="1" lang="en-US" altLang="ja-JP" dirty="0"/>
          </a:p>
          <a:p>
            <a:pPr lvl="1"/>
            <a:r>
              <a:rPr lang="en-US" altLang="ja-JP" dirty="0"/>
              <a:t>1</a:t>
            </a:r>
            <a:r>
              <a:rPr lang="ja-JP" altLang="en-US" dirty="0"/>
              <a:t>より短いなら</a:t>
            </a:r>
            <a:r>
              <a:rPr lang="en-US" altLang="ja-JP" dirty="0"/>
              <a:t>1</a:t>
            </a:r>
            <a:r>
              <a:rPr lang="ja-JP" altLang="en-US" dirty="0" err="1"/>
              <a:t>、</a:t>
            </a:r>
            <a:r>
              <a:rPr lang="ja-JP" altLang="en-US" dirty="0"/>
              <a:t>それ以外は</a:t>
            </a:r>
            <a:r>
              <a:rPr lang="en-US" altLang="ja-JP" dirty="0"/>
              <a:t>0</a:t>
            </a:r>
          </a:p>
          <a:p>
            <a:r>
              <a:rPr lang="en-US" altLang="ja-JP" dirty="0"/>
              <a:t>step3</a:t>
            </a:r>
          </a:p>
          <a:p>
            <a:pPr lvl="1"/>
            <a:r>
              <a:rPr lang="en-US" altLang="ja-JP" dirty="0"/>
              <a:t>1</a:t>
            </a:r>
            <a:r>
              <a:rPr lang="ja-JP" altLang="en-US" dirty="0"/>
              <a:t>の個数を数える</a:t>
            </a:r>
            <a:endParaRPr lang="en-US" altLang="ja-JP" dirty="0"/>
          </a:p>
          <a:p>
            <a:pPr lvl="1"/>
            <a:r>
              <a:rPr lang="ja-JP" altLang="en-US" dirty="0"/>
              <a:t>全ての点の数を数える</a:t>
            </a:r>
            <a:endParaRPr lang="en-US" altLang="ja-JP" dirty="0"/>
          </a:p>
          <a:p>
            <a:pPr lvl="1"/>
            <a:r>
              <a:rPr lang="ja-JP" altLang="en-US" dirty="0"/>
              <a:t>比率を計算</a:t>
            </a:r>
            <a:endParaRPr lang="en-US" altLang="ja-JP" dirty="0"/>
          </a:p>
          <a:p>
            <a:pPr lvl="1"/>
            <a:r>
              <a:rPr lang="ja-JP" altLang="en-US" dirty="0"/>
              <a:t>円周率を算出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3BC95C-9F2D-4B94-BB66-69D899FA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8449AA9-DFD4-4AA0-A57F-93231A4BF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2B2378-740E-45FA-966C-758837FF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D55EBC9-73CF-4334-B98E-5C93C051E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モンテカルロ法まとめ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3486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CF4D463-2066-4D74-A8E1-02F41815B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777493"/>
            <a:ext cx="7745505" cy="2348670"/>
          </a:xfrm>
        </p:spPr>
        <p:txBody>
          <a:bodyPr/>
          <a:lstStyle/>
          <a:p>
            <a:r>
              <a:rPr lang="ja-JP" altLang="en-US" dirty="0"/>
              <a:t>組み合わせることで様々な処理ができる</a:t>
            </a:r>
            <a:endParaRPr lang="en-US" altLang="ja-JP" dirty="0"/>
          </a:p>
          <a:p>
            <a:r>
              <a:rPr kumimoji="1" lang="ja-JP" altLang="en-US" dirty="0"/>
              <a:t>わからない場合は</a:t>
            </a:r>
            <a:r>
              <a:rPr kumimoji="1" lang="en-US" altLang="ja-JP" dirty="0"/>
              <a:t>[</a:t>
            </a:r>
            <a:r>
              <a:rPr lang="en-US" altLang="ja-JP" dirty="0"/>
              <a:t>Σ]</a:t>
            </a:r>
            <a:r>
              <a:rPr lang="ja-JP" altLang="en-US" dirty="0"/>
              <a:t>マークのボタンから利用可能</a:t>
            </a:r>
            <a:endParaRPr lang="en-US" altLang="ja-JP" dirty="0"/>
          </a:p>
          <a:p>
            <a:r>
              <a:rPr kumimoji="1" lang="ja-JP" altLang="en-US" dirty="0"/>
              <a:t>よく使うものだけ覚えよう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IF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COUNT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COUNTIF</a:t>
            </a:r>
            <a:r>
              <a:rPr lang="ja-JP" altLang="en-US" dirty="0" err="1"/>
              <a:t>、</a:t>
            </a:r>
            <a:r>
              <a:rPr lang="en-US" altLang="ja-JP" dirty="0" err="1"/>
              <a:t>etc</a:t>
            </a:r>
            <a:r>
              <a:rPr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2D8850-EE54-4692-BAB9-9A5C12D8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8CADEA-8C28-4A25-B58C-76B66F43E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B7C24E-7BD3-47E8-9431-A887DEDC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77DF14DC-69C5-4636-A74E-0156FE56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関数</a:t>
            </a:r>
            <a:r>
              <a:rPr kumimoji="1" lang="ja-JP" altLang="en-US" dirty="0"/>
              <a:t>まとめ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436407-0247-405A-A298-D8E6994BCD63}"/>
              </a:ext>
            </a:extLst>
          </p:cNvPr>
          <p:cNvSpPr/>
          <p:nvPr/>
        </p:nvSpPr>
        <p:spPr>
          <a:xfrm>
            <a:off x="1558308" y="2083551"/>
            <a:ext cx="6016626" cy="9099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組み合わせて使おう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614333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323F2FC2-9C13-4363-BCC7-98780964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pc="600" dirty="0"/>
              <a:t>統計学とデータ</a:t>
            </a:r>
            <a:endParaRPr kumimoji="1" lang="ja-JP" altLang="en-US" spc="600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24D8D47E-7BF0-4314-81EF-B84D45F6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F75474-78CD-4CBB-888F-2E5B2503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9A5C9-E6A2-4B5C-9BB0-57E5E50E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F1979B-0AC1-49CF-8E58-D659F20B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23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578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6F31CE-D44F-489D-A63B-C4C90CFA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00400"/>
            <a:ext cx="7745505" cy="2925762"/>
          </a:xfrm>
        </p:spPr>
        <p:txBody>
          <a:bodyPr/>
          <a:lstStyle/>
          <a:p>
            <a:r>
              <a:rPr kumimoji="1" lang="ja-JP" altLang="en-US" dirty="0"/>
              <a:t>由来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古くは</a:t>
            </a:r>
            <a:r>
              <a:rPr kumimoji="1" lang="en-US" altLang="ja-JP" dirty="0"/>
              <a:t>17</a:t>
            </a:r>
            <a:r>
              <a:rPr kumimoji="1" lang="ja-JP" altLang="en-US" dirty="0"/>
              <a:t>世紀の国勢調査</a:t>
            </a:r>
            <a:endParaRPr kumimoji="1" lang="en-US" altLang="ja-JP" dirty="0"/>
          </a:p>
          <a:p>
            <a:pPr lvl="1"/>
            <a:r>
              <a:rPr lang="ja-JP" altLang="en-US" dirty="0"/>
              <a:t>「政治の</a:t>
            </a:r>
            <a:r>
              <a:rPr lang="en-US" altLang="ja-JP" dirty="0"/>
              <a:t>(</a:t>
            </a:r>
            <a:r>
              <a:rPr lang="en-US" altLang="ja-JP" dirty="0" err="1"/>
              <a:t>statisticus</a:t>
            </a:r>
            <a:r>
              <a:rPr lang="en-US" altLang="ja-JP" dirty="0"/>
              <a:t>)</a:t>
            </a:r>
            <a:r>
              <a:rPr lang="ja-JP" altLang="en-US" dirty="0"/>
              <a:t>」＋「学問</a:t>
            </a:r>
            <a:r>
              <a:rPr lang="en-US" altLang="ja-JP" dirty="0"/>
              <a:t>(</a:t>
            </a:r>
            <a:r>
              <a:rPr lang="en-US" altLang="ja-JP" dirty="0" err="1"/>
              <a:t>ics</a:t>
            </a:r>
            <a:r>
              <a:rPr lang="en-US" altLang="ja-JP" dirty="0"/>
              <a:t>)</a:t>
            </a:r>
            <a:r>
              <a:rPr lang="ja-JP" altLang="en-US" dirty="0"/>
              <a:t>」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現在のデータを扱う学問</a:t>
            </a:r>
            <a:endParaRPr lang="en-US" altLang="ja-JP" dirty="0"/>
          </a:p>
          <a:p>
            <a:pPr lvl="1"/>
            <a:r>
              <a:rPr lang="ja-JP" altLang="en-US" dirty="0"/>
              <a:t>情報処理、機械学習、データサイエンス、</a:t>
            </a:r>
            <a:r>
              <a:rPr lang="en-US" altLang="ja-JP" dirty="0" err="1"/>
              <a:t>etc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4404BC-BC83-43CA-9FCD-373DA1D0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122785-B791-41A2-A630-951EEA0D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C4604BB-D46A-4F15-B541-B8BD9BE3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47D8101-139F-4F90-ABD9-B272BFD4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統計学 </a:t>
            </a:r>
            <a:r>
              <a:rPr lang="en-US" altLang="ja-JP" dirty="0"/>
              <a:t>(statistics)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78DE3C-8957-4DF7-8576-35903E68FE01}"/>
              </a:ext>
            </a:extLst>
          </p:cNvPr>
          <p:cNvSpPr/>
          <p:nvPr/>
        </p:nvSpPr>
        <p:spPr>
          <a:xfrm>
            <a:off x="1558308" y="2083551"/>
            <a:ext cx="6016626" cy="9099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データから事象を観測する学問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797010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 descr="チーム">
            <a:extLst>
              <a:ext uri="{FF2B5EF4-FFF2-40B4-BE49-F238E27FC236}">
                <a16:creationId xmlns:a16="http://schemas.microsoft.com/office/drawing/2014/main" id="{6022E101-047C-4A5C-A545-BF5912C7B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1769" y="1605025"/>
            <a:ext cx="755703" cy="755703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1580DE-4EBD-4927-B23C-85B982D7C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CB77D8A-4535-49DA-9857-DD84ED144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B92F1C-215D-4600-B98C-F733F5250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13446D-2314-4B80-9491-9E9CE3946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なぜ国勢調査？</a:t>
            </a:r>
          </a:p>
        </p:txBody>
      </p:sp>
      <p:pic>
        <p:nvPicPr>
          <p:cNvPr id="1026" name="Picture 2" descr="å½ä¼è­°äºå ã®ã¤ã©ã¹ã">
            <a:extLst>
              <a:ext uri="{FF2B5EF4-FFF2-40B4-BE49-F238E27FC236}">
                <a16:creationId xmlns:a16="http://schemas.microsoft.com/office/drawing/2014/main" id="{8AE888A6-6695-4ACE-83AC-628529C81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583" y="2781729"/>
            <a:ext cx="2365710" cy="147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コンテンツ プレースホルダー 7" descr="チーム">
            <a:extLst>
              <a:ext uri="{FF2B5EF4-FFF2-40B4-BE49-F238E27FC236}">
                <a16:creationId xmlns:a16="http://schemas.microsoft.com/office/drawing/2014/main" id="{4B305602-0B0F-4A3C-B0DD-780EEDAF704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8220" y="3122711"/>
            <a:ext cx="755703" cy="755703"/>
          </a:xfrm>
          <a:prstGeom prst="rect">
            <a:avLst/>
          </a:prstGeom>
        </p:spPr>
      </p:pic>
      <p:pic>
        <p:nvPicPr>
          <p:cNvPr id="11" name="コンテンツ プレースホルダー 7" descr="チーム">
            <a:extLst>
              <a:ext uri="{FF2B5EF4-FFF2-40B4-BE49-F238E27FC236}">
                <a16:creationId xmlns:a16="http://schemas.microsoft.com/office/drawing/2014/main" id="{1CD780AA-DD5E-488D-9B3F-4F7218442ED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2388" y="3368526"/>
            <a:ext cx="755703" cy="755703"/>
          </a:xfrm>
          <a:prstGeom prst="rect">
            <a:avLst/>
          </a:prstGeom>
        </p:spPr>
      </p:pic>
      <p:pic>
        <p:nvPicPr>
          <p:cNvPr id="12" name="グラフィックス 11" descr="グループ">
            <a:extLst>
              <a:ext uri="{FF2B5EF4-FFF2-40B4-BE49-F238E27FC236}">
                <a16:creationId xmlns:a16="http://schemas.microsoft.com/office/drawing/2014/main" id="{87914ACD-946D-4ECE-9940-5220E3FB79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87513" y="3701172"/>
            <a:ext cx="1106424" cy="1106424"/>
          </a:xfrm>
          <a:prstGeom prst="rect">
            <a:avLst/>
          </a:prstGeom>
        </p:spPr>
      </p:pic>
      <p:pic>
        <p:nvPicPr>
          <p:cNvPr id="14" name="グラフィックス 13" descr="女の子のいる家族">
            <a:extLst>
              <a:ext uri="{FF2B5EF4-FFF2-40B4-BE49-F238E27FC236}">
                <a16:creationId xmlns:a16="http://schemas.microsoft.com/office/drawing/2014/main" id="{471F33B0-E018-4CB2-ADAA-01B23E89B01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820" y="2636612"/>
            <a:ext cx="755703" cy="755703"/>
          </a:xfrm>
          <a:prstGeom prst="rect">
            <a:avLst/>
          </a:prstGeom>
        </p:spPr>
      </p:pic>
      <p:pic>
        <p:nvPicPr>
          <p:cNvPr id="16" name="グラフィックス 15" descr="2 人の子供がいる家族">
            <a:extLst>
              <a:ext uri="{FF2B5EF4-FFF2-40B4-BE49-F238E27FC236}">
                <a16:creationId xmlns:a16="http://schemas.microsoft.com/office/drawing/2014/main" id="{BC3E246C-DE9E-4369-8B32-6870FAF0C76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53780" y="5233526"/>
            <a:ext cx="1005840" cy="1005840"/>
          </a:xfrm>
          <a:prstGeom prst="rect">
            <a:avLst/>
          </a:prstGeom>
        </p:spPr>
      </p:pic>
      <p:pic>
        <p:nvPicPr>
          <p:cNvPr id="18" name="グラフィックス 17" descr="男性">
            <a:extLst>
              <a:ext uri="{FF2B5EF4-FFF2-40B4-BE49-F238E27FC236}">
                <a16:creationId xmlns:a16="http://schemas.microsoft.com/office/drawing/2014/main" id="{8772824D-4609-4D6D-A647-10591521B62C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3168" y="3721968"/>
            <a:ext cx="755703" cy="755703"/>
          </a:xfrm>
          <a:prstGeom prst="rect">
            <a:avLst/>
          </a:prstGeom>
        </p:spPr>
      </p:pic>
      <p:pic>
        <p:nvPicPr>
          <p:cNvPr id="20" name="グラフィックス 19" descr="女性">
            <a:extLst>
              <a:ext uri="{FF2B5EF4-FFF2-40B4-BE49-F238E27FC236}">
                <a16:creationId xmlns:a16="http://schemas.microsoft.com/office/drawing/2014/main" id="{8C6B3B7F-508E-4C51-A62E-6BFB92BDC0BE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561492" y="4706648"/>
            <a:ext cx="755703" cy="755703"/>
          </a:xfrm>
          <a:prstGeom prst="rect">
            <a:avLst/>
          </a:prstGeom>
        </p:spPr>
      </p:pic>
      <p:pic>
        <p:nvPicPr>
          <p:cNvPr id="22" name="グラフィックス 21" descr="女の子のいる家族">
            <a:extLst>
              <a:ext uri="{FF2B5EF4-FFF2-40B4-BE49-F238E27FC236}">
                <a16:creationId xmlns:a16="http://schemas.microsoft.com/office/drawing/2014/main" id="{C04B15C9-29C9-48EF-B8BC-98B3C30BF01B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39344" y="2775357"/>
            <a:ext cx="755703" cy="755703"/>
          </a:xfrm>
          <a:prstGeom prst="rect">
            <a:avLst/>
          </a:prstGeom>
        </p:spPr>
      </p:pic>
      <p:pic>
        <p:nvPicPr>
          <p:cNvPr id="23" name="グラフィックス 22" descr="2 人の子供がいる家族">
            <a:extLst>
              <a:ext uri="{FF2B5EF4-FFF2-40B4-BE49-F238E27FC236}">
                <a16:creationId xmlns:a16="http://schemas.microsoft.com/office/drawing/2014/main" id="{E9563999-B406-465C-B256-23A9666238F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32726" y="1766433"/>
            <a:ext cx="1005840" cy="1005840"/>
          </a:xfrm>
          <a:prstGeom prst="rect">
            <a:avLst/>
          </a:prstGeom>
        </p:spPr>
      </p:pic>
      <p:sp>
        <p:nvSpPr>
          <p:cNvPr id="21" name="矢印: 右 20">
            <a:extLst>
              <a:ext uri="{FF2B5EF4-FFF2-40B4-BE49-F238E27FC236}">
                <a16:creationId xmlns:a16="http://schemas.microsoft.com/office/drawing/2014/main" id="{3B7C57E9-966E-443A-9E90-0DF4B9612522}"/>
              </a:ext>
            </a:extLst>
          </p:cNvPr>
          <p:cNvSpPr/>
          <p:nvPr/>
        </p:nvSpPr>
        <p:spPr>
          <a:xfrm>
            <a:off x="4065322" y="3122711"/>
            <a:ext cx="716380" cy="1628029"/>
          </a:xfrm>
          <a:prstGeom prst="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コンテンツ プレースホルダー 7" descr="チーム">
            <a:extLst>
              <a:ext uri="{FF2B5EF4-FFF2-40B4-BE49-F238E27FC236}">
                <a16:creationId xmlns:a16="http://schemas.microsoft.com/office/drawing/2014/main" id="{B91F4F30-57A0-4B34-B181-87E7C352298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66888" y="3429000"/>
            <a:ext cx="755703" cy="755703"/>
          </a:xfrm>
          <a:prstGeom prst="rect">
            <a:avLst/>
          </a:prstGeom>
        </p:spPr>
      </p:pic>
      <p:pic>
        <p:nvPicPr>
          <p:cNvPr id="26" name="グラフィックス 25" descr="女性">
            <a:extLst>
              <a:ext uri="{FF2B5EF4-FFF2-40B4-BE49-F238E27FC236}">
                <a16:creationId xmlns:a16="http://schemas.microsoft.com/office/drawing/2014/main" id="{541E9CCC-E9F9-40C6-ABEE-01C2E197E148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066888" y="4328797"/>
            <a:ext cx="755703" cy="755703"/>
          </a:xfrm>
          <a:prstGeom prst="rect">
            <a:avLst/>
          </a:prstGeom>
        </p:spPr>
      </p:pic>
      <p:pic>
        <p:nvPicPr>
          <p:cNvPr id="27" name="グラフィックス 26" descr="女の子のいる家族">
            <a:extLst>
              <a:ext uri="{FF2B5EF4-FFF2-40B4-BE49-F238E27FC236}">
                <a16:creationId xmlns:a16="http://schemas.microsoft.com/office/drawing/2014/main" id="{C8D9B46A-F16F-4C8B-BA5A-BB94460CF749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18473" y="2628894"/>
            <a:ext cx="755703" cy="755703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08C588F-D8C7-41FA-946D-A974484A50C7}"/>
              </a:ext>
            </a:extLst>
          </p:cNvPr>
          <p:cNvSpPr txBox="1"/>
          <p:nvPr/>
        </p:nvSpPr>
        <p:spPr>
          <a:xfrm>
            <a:off x="808915" y="480614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5"/>
                </a:solidFill>
              </a:rPr>
              <a:t>群衆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0DC24E-0F4B-415B-9E3B-1B430D6982CE}"/>
              </a:ext>
            </a:extLst>
          </p:cNvPr>
          <p:cNvSpPr/>
          <p:nvPr/>
        </p:nvSpPr>
        <p:spPr>
          <a:xfrm>
            <a:off x="6056244" y="4706648"/>
            <a:ext cx="2749631" cy="1005840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accent5"/>
                </a:solidFill>
              </a:rPr>
              <a:t>一部のサンプルから</a:t>
            </a:r>
            <a:endParaRPr kumimoji="1" lang="en-US" altLang="ja-JP" dirty="0">
              <a:solidFill>
                <a:schemeClr val="accent5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accent5"/>
                </a:solidFill>
              </a:rPr>
              <a:t>全体を予測する学問</a:t>
            </a:r>
          </a:p>
        </p:txBody>
      </p: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65137596-3DDC-4460-AD9A-E96CDB4130BB}"/>
              </a:ext>
            </a:extLst>
          </p:cNvPr>
          <p:cNvSpPr/>
          <p:nvPr/>
        </p:nvSpPr>
        <p:spPr>
          <a:xfrm>
            <a:off x="5444739" y="1783311"/>
            <a:ext cx="1431235" cy="470496"/>
          </a:xfrm>
          <a:prstGeom prst="wedgeRoundRectCallout">
            <a:avLst>
              <a:gd name="adj1" fmla="val -31944"/>
              <a:gd name="adj2" fmla="val 12587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代表</a:t>
            </a:r>
          </a:p>
        </p:txBody>
      </p:sp>
    </p:spTree>
    <p:extLst>
      <p:ext uri="{BB962C8B-B14F-4D97-AF65-F5344CB8AC3E}">
        <p14:creationId xmlns:p14="http://schemas.microsoft.com/office/powerpoint/2010/main" val="2024778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802493B-0E26-410F-ACFD-27FD1ECAF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平均値</a:t>
            </a:r>
            <a:r>
              <a:rPr kumimoji="1" lang="en-US" altLang="ja-JP" dirty="0"/>
              <a:t>(mean</a:t>
            </a:r>
            <a:r>
              <a:rPr kumimoji="1" lang="ja-JP" altLang="en-US"/>
              <a:t>、</a:t>
            </a:r>
            <a:r>
              <a:rPr kumimoji="1" lang="en-US" altLang="ja-JP" dirty="0"/>
              <a:t>average)</a:t>
            </a:r>
          </a:p>
          <a:p>
            <a:pPr lvl="1"/>
            <a:r>
              <a:rPr kumimoji="1" lang="ja-JP" altLang="en-US"/>
              <a:t>すべての値を足し合わせて、総数で割ったもの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/>
              <a:t>中央値</a:t>
            </a:r>
            <a:r>
              <a:rPr lang="en-US" altLang="ja-JP" dirty="0"/>
              <a:t>(median)</a:t>
            </a:r>
          </a:p>
          <a:p>
            <a:pPr lvl="1"/>
            <a:r>
              <a:rPr lang="ja-JP" altLang="en-US"/>
              <a:t>大きい順に並べて中央にある数値のこと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/>
              <a:t>最頻値</a:t>
            </a:r>
            <a:r>
              <a:rPr kumimoji="1" lang="en-US" altLang="ja-JP" dirty="0"/>
              <a:t>(mode)</a:t>
            </a:r>
          </a:p>
          <a:p>
            <a:pPr lvl="1"/>
            <a:r>
              <a:rPr kumimoji="1" lang="ja-JP" altLang="en-US"/>
              <a:t>最も多く観測された数値のこと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C196981-D0D5-427E-AECD-996329D0C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A203B6A-7D4D-4D43-8426-5A9D70FD9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79C7DD-C6DB-41D7-9DD8-4F0F4903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A2D7692-19DD-4DCA-87D2-804EAB151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代表値</a:t>
            </a:r>
          </a:p>
        </p:txBody>
      </p:sp>
    </p:spTree>
    <p:extLst>
      <p:ext uri="{BB962C8B-B14F-4D97-AF65-F5344CB8AC3E}">
        <p14:creationId xmlns:p14="http://schemas.microsoft.com/office/powerpoint/2010/main" val="198649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5A26385-4EE8-4310-A7C0-DCBA243E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分散</a:t>
            </a:r>
            <a:r>
              <a:rPr kumimoji="1" lang="en-US" altLang="ja-JP" dirty="0"/>
              <a:t>(variance)</a:t>
            </a:r>
          </a:p>
          <a:p>
            <a:pPr lvl="1"/>
            <a:r>
              <a:rPr lang="ja-JP" altLang="en-US"/>
              <a:t>平均からの差の二乗の総和</a:t>
            </a:r>
            <a:endParaRPr lang="en-US" altLang="ja-JP" dirty="0"/>
          </a:p>
          <a:p>
            <a:pPr lvl="1"/>
            <a:r>
              <a:rPr lang="ja-JP" altLang="en-US"/>
              <a:t>平均から遠い値が多いほど大きくなる</a:t>
            </a:r>
            <a:endParaRPr lang="en-US" altLang="ja-JP" dirty="0"/>
          </a:p>
          <a:p>
            <a:pPr lvl="1"/>
            <a:r>
              <a:rPr lang="ja-JP" altLang="en-US"/>
              <a:t>関数は</a:t>
            </a:r>
            <a:r>
              <a:rPr lang="en-US" altLang="ja-JP" dirty="0"/>
              <a:t>VAR.P(</a:t>
            </a:r>
            <a:r>
              <a:rPr lang="ja-JP" altLang="en-US"/>
              <a:t>範囲</a:t>
            </a:r>
            <a:r>
              <a:rPr lang="en-US" altLang="ja-JP" dirty="0"/>
              <a:t>)</a:t>
            </a:r>
          </a:p>
          <a:p>
            <a:pPr lvl="1"/>
            <a:endParaRPr kumimoji="1" lang="en-US" altLang="ja-JP" dirty="0"/>
          </a:p>
          <a:p>
            <a:r>
              <a:rPr lang="ja-JP" altLang="en-US"/>
              <a:t>標準偏差</a:t>
            </a:r>
            <a:r>
              <a:rPr lang="en-US" altLang="ja-JP" dirty="0"/>
              <a:t>(standard deviation)</a:t>
            </a:r>
          </a:p>
          <a:p>
            <a:pPr lvl="1"/>
            <a:r>
              <a:rPr kumimoji="1" lang="ja-JP" altLang="en-US"/>
              <a:t>分散の平方根をとることで単位を揃えたもの</a:t>
            </a:r>
            <a:endParaRPr kumimoji="1" lang="en-US" altLang="ja-JP" dirty="0"/>
          </a:p>
          <a:p>
            <a:pPr lvl="1"/>
            <a:r>
              <a:rPr kumimoji="1" lang="ja-JP" altLang="en-US"/>
              <a:t>関数は</a:t>
            </a:r>
            <a:r>
              <a:rPr kumimoji="1" lang="en-US" altLang="ja-JP" dirty="0"/>
              <a:t>STDEV.P(</a:t>
            </a:r>
            <a:r>
              <a:rPr kumimoji="1" lang="ja-JP" altLang="en-US"/>
              <a:t>範囲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95AE91-D420-4A44-8E6E-922D85DF2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DD35AB-D0A9-4EBE-9B90-10B440E62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AFF1FF-92DF-4FA0-97CD-AE63F8F9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75344F1E-C4E4-4DBA-B9BA-597501DEC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ばらつきを表す数値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487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C64AD35-FCE1-4448-9D24-FBB774A75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共分散</a:t>
            </a:r>
            <a:endParaRPr lang="en-US" altLang="ja-JP" dirty="0"/>
          </a:p>
          <a:p>
            <a:pPr lvl="1"/>
            <a:r>
              <a:rPr lang="ja-JP" altLang="en-US"/>
              <a:t>二つの</a:t>
            </a:r>
            <a:endParaRPr lang="en-US" altLang="ja-JP" dirty="0"/>
          </a:p>
          <a:p>
            <a:pPr lvl="1"/>
            <a:r>
              <a:rPr lang="ja-JP" altLang="en-US"/>
              <a:t>関数は</a:t>
            </a:r>
            <a:r>
              <a:rPr lang="en-US" altLang="ja-JP" dirty="0"/>
              <a:t>COVARIANCE.P(</a:t>
            </a:r>
            <a:r>
              <a:rPr lang="ja-JP" altLang="en-US"/>
              <a:t>範囲</a:t>
            </a:r>
            <a:r>
              <a:rPr lang="en-US" altLang="ja-JP" dirty="0"/>
              <a:t>1, </a:t>
            </a:r>
            <a:r>
              <a:rPr lang="ja-JP" altLang="en-US"/>
              <a:t>範囲</a:t>
            </a:r>
            <a:r>
              <a:rPr lang="en-US" altLang="ja-JP" dirty="0"/>
              <a:t>2)</a:t>
            </a:r>
          </a:p>
          <a:p>
            <a:endParaRPr lang="en-US" altLang="ja-JP" dirty="0"/>
          </a:p>
          <a:p>
            <a:r>
              <a:rPr lang="ja-JP" altLang="en-US"/>
              <a:t>相関係数</a:t>
            </a:r>
            <a:r>
              <a:rPr lang="en-US" altLang="ja-JP" dirty="0"/>
              <a:t>(correlation coefficient)</a:t>
            </a:r>
          </a:p>
          <a:p>
            <a:pPr lvl="1"/>
            <a:r>
              <a:rPr lang="ja-JP" altLang="en-US"/>
              <a:t>共分散の傾きを数値化したもの</a:t>
            </a:r>
            <a:endParaRPr lang="en-US" altLang="ja-JP" dirty="0"/>
          </a:p>
          <a:p>
            <a:pPr lvl="1"/>
            <a:r>
              <a:rPr kumimoji="1" lang="ja-JP" altLang="en-US"/>
              <a:t>関数は</a:t>
            </a:r>
            <a:r>
              <a:rPr kumimoji="1" lang="en-US" altLang="ja-JP" dirty="0"/>
              <a:t>CORREL(</a:t>
            </a:r>
            <a:r>
              <a:rPr kumimoji="1" lang="ja-JP" altLang="en-US"/>
              <a:t>範囲</a:t>
            </a:r>
            <a:r>
              <a:rPr kumimoji="1" lang="en-US" altLang="ja-JP" dirty="0"/>
              <a:t>1, </a:t>
            </a:r>
            <a:r>
              <a:rPr kumimoji="1" lang="ja-JP" altLang="en-US"/>
              <a:t>範囲</a:t>
            </a:r>
            <a:r>
              <a:rPr kumimoji="1" lang="en-US" altLang="ja-JP" dirty="0"/>
              <a:t>2)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9F853D-B919-4507-9943-F0B0D2332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2415D0-F0D2-4011-9F0E-D528B509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4F0B03C-89F7-4EE0-B899-1EAB9921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FD866EC-E7B8-4F21-98C7-4433C0023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二つの数値の一致度</a:t>
            </a:r>
          </a:p>
        </p:txBody>
      </p:sp>
    </p:spTree>
    <p:extLst>
      <p:ext uri="{BB962C8B-B14F-4D97-AF65-F5344CB8AC3E}">
        <p14:creationId xmlns:p14="http://schemas.microsoft.com/office/powerpoint/2010/main" val="1088101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6A42F37-3F14-47A6-9785-BBE683B2F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相関と因果関係は別物</a:t>
            </a:r>
            <a:endParaRPr kumimoji="1" lang="en-US" altLang="ja-JP" dirty="0"/>
          </a:p>
          <a:p>
            <a:pPr lvl="1"/>
            <a:r>
              <a:rPr lang="ja-JP" altLang="en-US"/>
              <a:t>相関：</a:t>
            </a:r>
            <a:r>
              <a:rPr lang="en-US" altLang="ja-JP" dirty="0"/>
              <a:t>A</a:t>
            </a:r>
            <a:r>
              <a:rPr lang="ja-JP" altLang="en-US"/>
              <a:t>の変化と</a:t>
            </a:r>
            <a:r>
              <a:rPr lang="en-US" altLang="ja-JP" dirty="0"/>
              <a:t>B</a:t>
            </a:r>
            <a:r>
              <a:rPr lang="ja-JP" altLang="en-US"/>
              <a:t>の変化が同時に観測されやすい</a:t>
            </a:r>
            <a:endParaRPr lang="en-US" altLang="ja-JP" dirty="0"/>
          </a:p>
          <a:p>
            <a:pPr lvl="1"/>
            <a:r>
              <a:rPr kumimoji="1" lang="ja-JP" altLang="en-US"/>
              <a:t>因果：</a:t>
            </a:r>
            <a:r>
              <a:rPr kumimoji="1" lang="en-US" altLang="ja-JP" dirty="0"/>
              <a:t>A</a:t>
            </a:r>
            <a:r>
              <a:rPr kumimoji="1" lang="ja-JP" altLang="en-US"/>
              <a:t>と</a:t>
            </a:r>
            <a:r>
              <a:rPr kumimoji="1" lang="en-US" altLang="ja-JP" dirty="0"/>
              <a:t>B</a:t>
            </a:r>
            <a:r>
              <a:rPr kumimoji="1" lang="ja-JP" altLang="en-US"/>
              <a:t>に関係がある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/>
              <a:t>乱数でも相関に見えることが多々有る</a:t>
            </a:r>
            <a:endParaRPr kumimoji="1" lang="en-US" altLang="ja-JP" dirty="0"/>
          </a:p>
          <a:p>
            <a:pPr lvl="1"/>
            <a:r>
              <a:rPr lang="ja-JP" altLang="en-US"/>
              <a:t>分散が大きいと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10CC71-95D1-4109-B993-84919E95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65BB92-DEBA-4B5E-B497-F4B27801F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8DA7F8-5625-42FC-941A-8DC4F6DFE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88E3772-0BA4-47AC-A2CE-1C93C6657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相関の注意点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435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E4DF6354-66EF-4B17-B6C2-2CC344FB0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025625"/>
              </p:ext>
            </p:extLst>
          </p:nvPr>
        </p:nvGraphicFramePr>
        <p:xfrm>
          <a:off x="750751" y="3006953"/>
          <a:ext cx="7747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2501743875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1833223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コンピテンシー名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詳細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01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提案・ネゴシエーション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相手と交渉、納得させる力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104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ドキュメンテーション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理解しやすい文書を作る力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13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革新的概念・発送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アイデア力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702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ニーズ・マーケット視点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情報分析力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53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問題解決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状況分析と行動力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05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リーダーシップ・マネジメント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味方の鼓舞と管理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69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ファシリテーション・調整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状況把握と管理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229923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D13D12-017B-42AB-9703-7A580E420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EC1C7D-40A4-469E-9925-31B65C34D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CC3EA1-FFA6-4AFE-8002-3D0910595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69A895E-173A-4236-AD7D-F7E39AFB6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社会人に必要なコンピテンシー</a:t>
            </a:r>
          </a:p>
        </p:txBody>
      </p:sp>
      <p:sp>
        <p:nvSpPr>
          <p:cNvPr id="8" name="コンテンツ プレースホルダー 1">
            <a:extLst>
              <a:ext uri="{FF2B5EF4-FFF2-40B4-BE49-F238E27FC236}">
                <a16:creationId xmlns:a16="http://schemas.microsoft.com/office/drawing/2014/main" id="{A236F6D1-C2A5-46EF-BFB1-00C9BBBFC9E8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コンピテンシー：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高業績者に共通して見られる行動特性</a:t>
            </a:r>
          </a:p>
        </p:txBody>
      </p:sp>
    </p:spTree>
    <p:extLst>
      <p:ext uri="{BB962C8B-B14F-4D97-AF65-F5344CB8AC3E}">
        <p14:creationId xmlns:p14="http://schemas.microsoft.com/office/powerpoint/2010/main" val="1564041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1135F31-61E9-4141-A6EF-14039019A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要素をクロスさせて分析する方法</a:t>
            </a:r>
            <a:endParaRPr kumimoji="1" lang="en-US" altLang="ja-JP" dirty="0"/>
          </a:p>
          <a:p>
            <a:r>
              <a:rPr lang="ja-JP" altLang="en-US"/>
              <a:t>ピボットテーブルを使おう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D3FB1B-D97C-4E6D-8D7C-864164E7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EF59DF-74E6-4ABB-8A87-B5AD11626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99BBFF-B78D-4953-9BF3-343320FF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672D69C-206A-43DC-953E-495A4200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クロス集計</a:t>
            </a:r>
          </a:p>
        </p:txBody>
      </p:sp>
    </p:spTree>
    <p:extLst>
      <p:ext uri="{BB962C8B-B14F-4D97-AF65-F5344CB8AC3E}">
        <p14:creationId xmlns:p14="http://schemas.microsoft.com/office/powerpoint/2010/main" val="39747954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AC2A592-4084-492B-9680-2BFD9047A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統計学の時間</a:t>
            </a:r>
            <a:endParaRPr kumimoji="1" lang="en-US" altLang="ja-JP" dirty="0"/>
          </a:p>
          <a:p>
            <a:pPr lvl="1"/>
            <a:r>
              <a:rPr lang="ja-JP" altLang="en-US" dirty="0"/>
              <a:t>無料で簡単な内容を勉強</a:t>
            </a:r>
            <a:endParaRPr lang="en-US" altLang="ja-JP" dirty="0"/>
          </a:p>
          <a:p>
            <a:pPr lvl="1"/>
            <a:r>
              <a:rPr lang="en-US" altLang="ja-JP" dirty="0"/>
              <a:t>https://bellcurve.jp/statistics/course/</a:t>
            </a:r>
          </a:p>
          <a:p>
            <a:endParaRPr kumimoji="1" lang="en-US" altLang="ja-JP" dirty="0"/>
          </a:p>
          <a:p>
            <a:r>
              <a:rPr lang="ja-JP" altLang="en-US" dirty="0"/>
              <a:t>統計学</a:t>
            </a:r>
            <a:endParaRPr lang="en-US" altLang="ja-JP" dirty="0"/>
          </a:p>
          <a:p>
            <a:pPr lvl="1"/>
            <a:r>
              <a:rPr lang="ja-JP" altLang="en-US" dirty="0"/>
              <a:t>編集：東京大学教養学部統計学教室</a:t>
            </a:r>
            <a:endParaRPr lang="en-US" altLang="ja-JP" dirty="0"/>
          </a:p>
          <a:p>
            <a:pPr lvl="1"/>
            <a:r>
              <a:rPr lang="ja-JP" altLang="en-US" dirty="0"/>
              <a:t>出版：東京大学出版会</a:t>
            </a:r>
            <a:endParaRPr lang="en-US" altLang="ja-JP" dirty="0"/>
          </a:p>
          <a:p>
            <a:pPr lvl="1"/>
            <a:r>
              <a:rPr kumimoji="1" lang="ja-JP" altLang="en-US" dirty="0"/>
              <a:t>数学チックな本なので詳しく知りたい人向け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54B9EA-D9D7-47B3-825E-D098739F2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35979E6-874E-4D13-BE1B-0576C2C8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A94462-4176-4D4D-AA1A-85484008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CF0B537-0927-4DE3-8B60-D01266CC3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2889459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CF4D463-2066-4D74-A8E1-02F41815B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993452"/>
            <a:ext cx="7745505" cy="3132712"/>
          </a:xfrm>
        </p:spPr>
        <p:txBody>
          <a:bodyPr/>
          <a:lstStyle/>
          <a:p>
            <a:r>
              <a:rPr kumimoji="1" lang="en-US" altLang="ja-JP" dirty="0"/>
              <a:t>Excel</a:t>
            </a:r>
          </a:p>
          <a:p>
            <a:pPr lvl="1"/>
            <a:r>
              <a:rPr lang="ja-JP" altLang="en-US" dirty="0"/>
              <a:t>表計算ソフト</a:t>
            </a:r>
            <a:endParaRPr lang="en-US" altLang="ja-JP" dirty="0"/>
          </a:p>
          <a:p>
            <a:pPr lvl="1"/>
            <a:r>
              <a:rPr lang="ja-JP" altLang="en-US" dirty="0"/>
              <a:t>データと関数を組み合わせて様々なことができる</a:t>
            </a:r>
            <a:endParaRPr lang="en-US" altLang="ja-JP" dirty="0"/>
          </a:p>
          <a:p>
            <a:pPr lvl="1"/>
            <a:r>
              <a:rPr kumimoji="1" lang="ja-JP" altLang="en-US" dirty="0"/>
              <a:t>よく使うものは覚えよう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IF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COUNT</a:t>
            </a:r>
            <a:r>
              <a:rPr kumimoji="1" lang="ja-JP" altLang="en-US" dirty="0" err="1"/>
              <a:t>、</a:t>
            </a:r>
            <a:r>
              <a:rPr kumimoji="1" lang="en-US" altLang="ja-JP"/>
              <a:t>AVERAGE… </a:t>
            </a:r>
            <a:endParaRPr kumimoji="1" lang="en-US" altLang="ja-JP" dirty="0"/>
          </a:p>
          <a:p>
            <a:r>
              <a:rPr lang="ja-JP" altLang="en-US" dirty="0"/>
              <a:t>統計</a:t>
            </a:r>
            <a:endParaRPr lang="en-US" altLang="ja-JP" dirty="0"/>
          </a:p>
          <a:p>
            <a:pPr lvl="1"/>
            <a:r>
              <a:rPr kumimoji="1" lang="ja-JP" altLang="en-US" dirty="0"/>
              <a:t>サンプルから全体を推定する学問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2D8850-EE54-4692-BAB9-9A5C12D8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8CADEA-8C28-4A25-B58C-76B66F43E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B7C24E-7BD3-47E8-9431-A887DEDC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77DF14DC-69C5-4636-A74E-0156FE56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436407-0247-405A-A298-D8E6994BCD63}"/>
              </a:ext>
            </a:extLst>
          </p:cNvPr>
          <p:cNvSpPr/>
          <p:nvPr/>
        </p:nvSpPr>
        <p:spPr>
          <a:xfrm>
            <a:off x="1558308" y="1857774"/>
            <a:ext cx="6016626" cy="9099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計算を組み合わせて情報処理しよう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029867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E1BA89C-41D9-4FDE-B13C-A4E43F25D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回：</a:t>
            </a:r>
            <a:r>
              <a:rPr kumimoji="1" lang="en-US" altLang="ja-JP" dirty="0"/>
              <a:t>Excel(3/3)</a:t>
            </a:r>
          </a:p>
          <a:p>
            <a:pPr lvl="1"/>
            <a:r>
              <a:rPr kumimoji="1" lang="ja-JP" altLang="en-US" dirty="0"/>
              <a:t>見やすいグラフを作る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B32BE2-2FF4-47F1-A456-CB5C8768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D06852-585D-4590-B39C-E02F55AD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BD1A33-CC53-4D88-A38F-AFCDD330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00BA5A-1384-4BF0-AD8B-C0564858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次回予定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64378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825F2E8-C2AB-4720-A9AE-B425C5BD6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近況報告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チームに分かれて近況報告をする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チーム活動</a:t>
            </a:r>
            <a:endParaRPr kumimoji="1" lang="en-US" altLang="ja-JP" dirty="0"/>
          </a:p>
          <a:p>
            <a:pPr lvl="1"/>
            <a:r>
              <a:rPr lang="ja-JP" altLang="en-US" dirty="0"/>
              <a:t>各々でチーム活動をする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kumimoji="1" lang="ja-JP" altLang="en-US" dirty="0"/>
              <a:t>今日の課題提出</a:t>
            </a:r>
            <a:endParaRPr kumimoji="1" lang="en-US" altLang="ja-JP" dirty="0"/>
          </a:p>
          <a:p>
            <a:pPr lvl="1"/>
            <a:r>
              <a:rPr lang="en-US" altLang="ja-JP" dirty="0"/>
              <a:t>KPT</a:t>
            </a:r>
            <a:r>
              <a:rPr lang="ja-JP" altLang="en-US" dirty="0"/>
              <a:t>と課題提出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728267-429F-4525-8AC4-33A7D1B3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6B2D0C-C62B-46CD-9A69-634CD276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857FFC-D49B-4D3F-B0CE-356D0CFB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86A8606-14E5-49F7-B97A-7AF852F5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残りの時間</a:t>
            </a:r>
          </a:p>
        </p:txBody>
      </p:sp>
    </p:spTree>
    <p:extLst>
      <p:ext uri="{BB962C8B-B14F-4D97-AF65-F5344CB8AC3E}">
        <p14:creationId xmlns:p14="http://schemas.microsoft.com/office/powerpoint/2010/main" val="169402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3F9FE12-9E14-C04F-A6BD-17490468A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63152"/>
            <a:ext cx="7745505" cy="2863009"/>
          </a:xfrm>
        </p:spPr>
        <p:txBody>
          <a:bodyPr/>
          <a:lstStyle/>
          <a:p>
            <a:r>
              <a:rPr kumimoji="1" lang="ja-JP" altLang="en-US" dirty="0"/>
              <a:t>例：国語教員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職業レポート</a:t>
            </a:r>
            <a:endParaRPr kumimoji="1" lang="en-US" altLang="ja-JP" dirty="0"/>
          </a:p>
          <a:p>
            <a:pPr lvl="2"/>
            <a:r>
              <a:rPr lang="ja-JP" altLang="en-US" dirty="0"/>
              <a:t>職業の業務内容、給与、先人の例など</a:t>
            </a:r>
            <a:endParaRPr lang="en-US" altLang="ja-JP" dirty="0"/>
          </a:p>
          <a:p>
            <a:pPr lvl="1"/>
            <a:r>
              <a:rPr lang="ja-JP" altLang="en-US" dirty="0"/>
              <a:t>その職体験</a:t>
            </a:r>
            <a:endParaRPr lang="en-US" altLang="ja-JP" dirty="0"/>
          </a:p>
          <a:p>
            <a:pPr lvl="2"/>
            <a:r>
              <a:rPr kumimoji="1" lang="ja-JP" altLang="en-US" dirty="0"/>
              <a:t>１年間のシラバス、授業資料など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F9D5D8-D65F-0C4D-A929-69A72E0E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E6C41D-B7E3-154D-A3F6-389DFEF7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AAB6E2-C8BB-D04A-A3CA-07EE5EF5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2B32EBA-3CF0-3144-9A04-E9A4B4E1F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本授業におけるチーム活動の流れ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A86D03-A292-EC4B-A4E6-74BFDF65C5B8}"/>
              </a:ext>
            </a:extLst>
          </p:cNvPr>
          <p:cNvSpPr/>
          <p:nvPr/>
        </p:nvSpPr>
        <p:spPr>
          <a:xfrm>
            <a:off x="699248" y="1754879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職業レポート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B12E5E-DFD7-214C-A096-632C37FE5530}"/>
              </a:ext>
            </a:extLst>
          </p:cNvPr>
          <p:cNvSpPr/>
          <p:nvPr/>
        </p:nvSpPr>
        <p:spPr>
          <a:xfrm>
            <a:off x="5056095" y="1763844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その職体験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E38FAB-077B-DE42-9232-E8DF1791FB04}"/>
              </a:ext>
            </a:extLst>
          </p:cNvPr>
          <p:cNvSpPr txBox="1"/>
          <p:nvPr/>
        </p:nvSpPr>
        <p:spPr>
          <a:xfrm>
            <a:off x="4320399" y="19868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/>
              <a:t>＋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73FDF4A1-5A8A-224C-907E-6BD4D9CA24F5}"/>
              </a:ext>
            </a:extLst>
          </p:cNvPr>
          <p:cNvSpPr/>
          <p:nvPr/>
        </p:nvSpPr>
        <p:spPr>
          <a:xfrm>
            <a:off x="6019800" y="5262282"/>
            <a:ext cx="2926977" cy="863879"/>
          </a:xfrm>
          <a:prstGeom prst="wedgeRoundRectCallout">
            <a:avLst>
              <a:gd name="adj1" fmla="val -58146"/>
              <a:gd name="adj2" fmla="val -454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実際の計画たては来週</a:t>
            </a:r>
          </a:p>
        </p:txBody>
      </p:sp>
    </p:spTree>
    <p:extLst>
      <p:ext uri="{BB962C8B-B14F-4D97-AF65-F5344CB8AC3E}">
        <p14:creationId xmlns:p14="http://schemas.microsoft.com/office/powerpoint/2010/main" val="258468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F7E0B4D-276A-4117-9DC3-31FF11017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377" y="1798667"/>
            <a:ext cx="6401244" cy="4327495"/>
          </a:xfrm>
        </p:spPr>
        <p:txBody>
          <a:bodyPr numCol="2"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授業概要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チームアップ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アイデア・計画書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情報収集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情報共有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Excel (</a:t>
            </a:r>
            <a:r>
              <a:rPr kumimoji="1" lang="ja-JP" altLang="en-US" dirty="0">
                <a:solidFill>
                  <a:schemeClr val="accent6"/>
                </a:solidFill>
              </a:rPr>
              <a:t>統計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グラフ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Word (</a:t>
            </a:r>
            <a:r>
              <a:rPr kumimoji="1" lang="ja-JP" altLang="en-US" dirty="0">
                <a:solidFill>
                  <a:schemeClr val="accent6"/>
                </a:solidFill>
              </a:rPr>
              <a:t>文章作成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Word (</a:t>
            </a:r>
            <a:r>
              <a:rPr lang="ja-JP" altLang="en-US" dirty="0">
                <a:solidFill>
                  <a:schemeClr val="accent6"/>
                </a:solidFill>
              </a:rPr>
              <a:t>報告書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</a:t>
            </a:r>
            <a:r>
              <a:rPr kumimoji="1" lang="en-US" altLang="ja-JP" dirty="0">
                <a:solidFill>
                  <a:schemeClr val="accent6"/>
                </a:solidFill>
              </a:rPr>
              <a:t>PT (</a:t>
            </a:r>
            <a:r>
              <a:rPr kumimoji="1" lang="ja-JP" altLang="en-US" dirty="0">
                <a:solidFill>
                  <a:schemeClr val="accent6"/>
                </a:solidFill>
              </a:rPr>
              <a:t>デザイン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学術的とは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見る聞く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(1/2)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(2/2)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まとめ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DE3F30-B82F-4DE2-B591-49776420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2F5DD9-B454-44C3-8EE8-2627BB0A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9F5330-738E-4282-A48E-943CA51E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F28A037-2C4F-4566-BF83-B8CEC55C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大まかな流れ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4A47546-0A8D-4C5C-A084-C76560EC8F6E}"/>
              </a:ext>
            </a:extLst>
          </p:cNvPr>
          <p:cNvSpPr/>
          <p:nvPr/>
        </p:nvSpPr>
        <p:spPr>
          <a:xfrm>
            <a:off x="52840" y="2025327"/>
            <a:ext cx="1271300" cy="531392"/>
          </a:xfrm>
          <a:prstGeom prst="wedgeRoundRectCallout">
            <a:avLst>
              <a:gd name="adj1" fmla="val 63465"/>
              <a:gd name="adj2" fmla="val 35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4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チーム発足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C31074F-97F3-4919-A801-E37D56F9AF08}"/>
              </a:ext>
            </a:extLst>
          </p:cNvPr>
          <p:cNvSpPr/>
          <p:nvPr/>
        </p:nvSpPr>
        <p:spPr>
          <a:xfrm>
            <a:off x="43249" y="3230487"/>
            <a:ext cx="1349510" cy="526131"/>
          </a:xfrm>
          <a:prstGeom prst="wedgeRoundRectCallout">
            <a:avLst>
              <a:gd name="adj1" fmla="val 60358"/>
              <a:gd name="adj2" fmla="val -327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11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計画書作成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4DF04C41-CF27-4945-A79D-4AC66C580D75}"/>
              </a:ext>
            </a:extLst>
          </p:cNvPr>
          <p:cNvSpPr/>
          <p:nvPr/>
        </p:nvSpPr>
        <p:spPr>
          <a:xfrm>
            <a:off x="6562058" y="3952149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12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966CB981-164D-473A-9A23-4B3040273D2E}"/>
              </a:ext>
            </a:extLst>
          </p:cNvPr>
          <p:cNvSpPr/>
          <p:nvPr/>
        </p:nvSpPr>
        <p:spPr>
          <a:xfrm>
            <a:off x="6562058" y="4683530"/>
            <a:ext cx="1484461" cy="526131"/>
          </a:xfrm>
          <a:prstGeom prst="wedgeRoundRectCallout">
            <a:avLst>
              <a:gd name="adj1" fmla="val -66460"/>
              <a:gd name="adj2" fmla="val -247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310606D0-2CED-4AE8-85B2-ADF683CAB226}"/>
              </a:ext>
            </a:extLst>
          </p:cNvPr>
          <p:cNvSpPr/>
          <p:nvPr/>
        </p:nvSpPr>
        <p:spPr>
          <a:xfrm>
            <a:off x="6198723" y="5564436"/>
            <a:ext cx="1484461" cy="526131"/>
          </a:xfrm>
          <a:prstGeom prst="wedgeRoundRectCallout">
            <a:avLst>
              <a:gd name="adj1" fmla="val -69845"/>
              <a:gd name="adj2" fmla="val -585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日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反省会</a:t>
            </a:r>
            <a:endParaRPr kumimoji="1" lang="en-US" altLang="ja-JP" sz="1600" dirty="0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058A1DD-5CE4-4F3C-A080-186705AFFC89}"/>
              </a:ext>
            </a:extLst>
          </p:cNvPr>
          <p:cNvSpPr/>
          <p:nvPr/>
        </p:nvSpPr>
        <p:spPr>
          <a:xfrm>
            <a:off x="7167340" y="1601473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22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中間報告書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70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818F88F-92FF-4C40-8708-818B3738F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827206"/>
            <a:ext cx="7745505" cy="229895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データを収集する</a:t>
            </a:r>
            <a:endParaRPr kumimoji="1" lang="en-US" altLang="ja-JP" dirty="0"/>
          </a:p>
          <a:p>
            <a:r>
              <a:rPr lang="ja-JP" altLang="en-US" dirty="0"/>
              <a:t>データから必要な情報を抜き出す</a:t>
            </a:r>
            <a:endParaRPr lang="en-US" altLang="ja-JP" dirty="0"/>
          </a:p>
          <a:p>
            <a:r>
              <a:rPr kumimoji="1" lang="ja-JP" altLang="en-US" dirty="0"/>
              <a:t>抜き出した情報を提示する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B48869D-3408-443D-8359-AB940729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AFB222-8CB6-4D99-BA9D-708D8C01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12594D-7111-46F2-829C-77113720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FED5720-0F0F-4A74-BC84-2A956A33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本日の目標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37122A-9031-42E2-B02B-C97D8131E828}"/>
              </a:ext>
            </a:extLst>
          </p:cNvPr>
          <p:cNvSpPr/>
          <p:nvPr/>
        </p:nvSpPr>
        <p:spPr>
          <a:xfrm>
            <a:off x="1631838" y="2361491"/>
            <a:ext cx="5869564" cy="831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データをいじることに慣れよう</a:t>
            </a:r>
          </a:p>
        </p:txBody>
      </p:sp>
    </p:spTree>
    <p:extLst>
      <p:ext uri="{BB962C8B-B14F-4D97-AF65-F5344CB8AC3E}">
        <p14:creationId xmlns:p14="http://schemas.microsoft.com/office/powerpoint/2010/main" val="172907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9716D57-7650-4379-9E2A-D6EE47C3B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Launch Pad</a:t>
            </a:r>
            <a:r>
              <a:rPr lang="ja-JP" altLang="en-US" dirty="0"/>
              <a:t>から</a:t>
            </a:r>
            <a:r>
              <a:rPr lang="en-US" altLang="ja-JP" dirty="0"/>
              <a:t>Excel</a:t>
            </a:r>
            <a:r>
              <a:rPr lang="ja-JP" altLang="en-US" dirty="0"/>
              <a:t>を実行</a:t>
            </a:r>
            <a:endParaRPr lang="en-US" altLang="ja-JP" dirty="0"/>
          </a:p>
          <a:p>
            <a:r>
              <a:rPr kumimoji="1" lang="ja-JP" altLang="en-US" dirty="0"/>
              <a:t>空白のページを選択</a:t>
            </a:r>
            <a:endParaRPr kumimoji="1" lang="en-US" altLang="ja-JP" dirty="0"/>
          </a:p>
          <a:p>
            <a:r>
              <a:rPr kumimoji="1" lang="ja-JP" altLang="en-US" dirty="0"/>
              <a:t>予め名前を付けて保存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ファイル→保存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学籍番号</a:t>
            </a:r>
            <a:r>
              <a:rPr kumimoji="1" lang="en-US" altLang="ja-JP" dirty="0"/>
              <a:t>_</a:t>
            </a:r>
            <a:r>
              <a:rPr kumimoji="1" lang="ja-JP" altLang="en-US" dirty="0"/>
              <a:t>名前</a:t>
            </a:r>
            <a:r>
              <a:rPr kumimoji="1" lang="en-US" altLang="ja-JP" dirty="0"/>
              <a:t>_06.xlsx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07F446-6ACD-469C-8323-270C3FEB1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C36072-C313-4537-8280-DB8337B73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3F72EB-04B6-46B9-BF93-32501306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0103330-58D6-4A3D-B802-30D9FBCE3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まずは白紙の</a:t>
            </a:r>
            <a:r>
              <a:rPr lang="en-US" altLang="ja-JP" dirty="0"/>
              <a:t>Excel</a:t>
            </a:r>
            <a:r>
              <a:rPr lang="ja-JP" altLang="en-US" dirty="0"/>
              <a:t>データの準備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94EABDC-E90C-4144-8A10-87564A780C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111" y="2510260"/>
            <a:ext cx="3611101" cy="319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19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323F2FC2-9C13-4363-BCC7-98780964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pc="600" dirty="0"/>
              <a:t>関数のいろいろ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24D8D47E-7BF0-4314-81EF-B84D45F6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F75474-78CD-4CBB-888F-2E5B2503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9A5C9-E6A2-4B5C-9BB0-57E5E50E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F1979B-0AC1-49CF-8E58-D659F20B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08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EBF469-4478-4EA8-A74F-8BB6DD208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723969"/>
            <a:ext cx="7745505" cy="2402193"/>
          </a:xfrm>
        </p:spPr>
        <p:txBody>
          <a:bodyPr/>
          <a:lstStyle/>
          <a:p>
            <a:r>
              <a:rPr lang="ja-JP" altLang="en-US" dirty="0"/>
              <a:t>ある</a:t>
            </a:r>
            <a:r>
              <a:rPr lang="ja-JP" altLang="en-US" b="1" dirty="0"/>
              <a:t>入力</a:t>
            </a:r>
            <a:r>
              <a:rPr lang="en-US" altLang="ja-JP" b="1" i="1" dirty="0"/>
              <a:t>x</a:t>
            </a:r>
            <a:r>
              <a:rPr lang="ja-JP" altLang="en-US" b="1" dirty="0"/>
              <a:t>によって出力</a:t>
            </a:r>
            <a:r>
              <a:rPr lang="en-US" altLang="ja-JP" b="1" i="1" dirty="0"/>
              <a:t>y</a:t>
            </a:r>
            <a:r>
              <a:rPr lang="ja-JP" altLang="en-US" b="1" dirty="0"/>
              <a:t>が決まる</a:t>
            </a:r>
            <a:r>
              <a:rPr lang="ja-JP" altLang="en-US" sz="2800" b="1" dirty="0"/>
              <a:t>規則</a:t>
            </a:r>
            <a:r>
              <a:rPr lang="ja-JP" altLang="en-US" dirty="0"/>
              <a:t>のこと</a:t>
            </a:r>
            <a:endParaRPr lang="en-US" altLang="ja-JP" dirty="0"/>
          </a:p>
          <a:p>
            <a:pPr lvl="1"/>
            <a:r>
              <a:rPr kumimoji="1" lang="ja-JP" altLang="en-US" dirty="0"/>
              <a:t>入力：説明変数</a:t>
            </a:r>
            <a:r>
              <a:rPr kumimoji="1" lang="en-US" altLang="ja-JP" dirty="0"/>
              <a:t>(</a:t>
            </a:r>
            <a:r>
              <a:rPr lang="en-US" altLang="ja-JP" dirty="0"/>
              <a:t>explanatory </a:t>
            </a:r>
            <a:r>
              <a:rPr kumimoji="1" lang="en-US" altLang="ja-JP" dirty="0"/>
              <a:t>variable)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引数</a:t>
            </a:r>
            <a:endParaRPr kumimoji="1" lang="en-US" altLang="ja-JP" dirty="0"/>
          </a:p>
          <a:p>
            <a:pPr lvl="1"/>
            <a:r>
              <a:rPr lang="ja-JP" altLang="en-US" dirty="0"/>
              <a:t>出力：目的変数</a:t>
            </a:r>
            <a:r>
              <a:rPr lang="en-US" altLang="ja-JP" dirty="0"/>
              <a:t>(target variable)</a:t>
            </a:r>
            <a:r>
              <a:rPr lang="ja-JP" altLang="en-US" dirty="0" err="1"/>
              <a:t>、</a:t>
            </a:r>
            <a:r>
              <a:rPr lang="ja-JP" altLang="en-US" dirty="0"/>
              <a:t>戻り値</a:t>
            </a:r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309350-689E-4097-9A01-5C5DF613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2018/11/1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ACDDC4-9549-45B9-BB46-D765BC1C4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A21D803-8819-4822-92DC-9E790EE8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69013B1-09E4-47C6-AADD-EF71C53A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関数 </a:t>
            </a:r>
            <a:r>
              <a:rPr kumimoji="1" lang="en-US" altLang="ja-JP" dirty="0"/>
              <a:t>(function)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889BF2-F5A2-473C-B99B-076971777509}"/>
              </a:ext>
            </a:extLst>
          </p:cNvPr>
          <p:cNvSpPr/>
          <p:nvPr/>
        </p:nvSpPr>
        <p:spPr>
          <a:xfrm>
            <a:off x="3571104" y="2182761"/>
            <a:ext cx="1991033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関数　</a:t>
            </a:r>
            <a:r>
              <a:rPr kumimoji="1" lang="en-US" altLang="ja-JP" sz="3200" i="1" dirty="0"/>
              <a:t>f</a:t>
            </a:r>
            <a:endParaRPr kumimoji="1" lang="ja-JP" altLang="en-US" dirty="0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4D604EDF-7BD3-472B-87F1-5085B54C497F}"/>
              </a:ext>
            </a:extLst>
          </p:cNvPr>
          <p:cNvCxnSpPr/>
          <p:nvPr/>
        </p:nvCxnSpPr>
        <p:spPr>
          <a:xfrm>
            <a:off x="2332239" y="2721077"/>
            <a:ext cx="1238865" cy="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7B185922-DFD5-45D2-A190-EA92EEF3D1D6}"/>
              </a:ext>
            </a:extLst>
          </p:cNvPr>
          <p:cNvCxnSpPr/>
          <p:nvPr/>
        </p:nvCxnSpPr>
        <p:spPr>
          <a:xfrm>
            <a:off x="5562137" y="2725993"/>
            <a:ext cx="1238865" cy="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3BE320-51C2-473B-8404-BD6C4D488112}"/>
              </a:ext>
            </a:extLst>
          </p:cNvPr>
          <p:cNvSpPr txBox="1"/>
          <p:nvPr/>
        </p:nvSpPr>
        <p:spPr>
          <a:xfrm>
            <a:off x="1745107" y="2284737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i="1" dirty="0"/>
              <a:t>x</a:t>
            </a:r>
            <a:endParaRPr kumimoji="1" lang="ja-JP" altLang="en-US" b="1" i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0F879C-EF0C-406A-90BB-C1C9560EAA0F}"/>
              </a:ext>
            </a:extLst>
          </p:cNvPr>
          <p:cNvSpPr txBox="1"/>
          <p:nvPr/>
        </p:nvSpPr>
        <p:spPr>
          <a:xfrm>
            <a:off x="6801002" y="2265188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i="1" dirty="0"/>
              <a:t>y</a:t>
            </a:r>
            <a:endParaRPr kumimoji="1" lang="ja-JP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4255977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1377</TotalTime>
  <Words>1415</Words>
  <Application>Microsoft Office PowerPoint</Application>
  <PresentationFormat>画面に合わせる (4:3)</PresentationFormat>
  <Paragraphs>369</Paragraphs>
  <Slides>34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9" baseType="lpstr">
      <vt:lpstr>HGS明朝E</vt:lpstr>
      <vt:lpstr>Yu Gothic</vt:lpstr>
      <vt:lpstr>Book Antiqua</vt:lpstr>
      <vt:lpstr>Wingdings</vt:lpstr>
      <vt:lpstr>ハードカバー</vt:lpstr>
      <vt:lpstr>情報処理技法（リテラシ）II</vt:lpstr>
      <vt:lpstr>もくじ</vt:lpstr>
      <vt:lpstr>社会人に必要なコンピテンシー</vt:lpstr>
      <vt:lpstr>本授業におけるチーム活動の流れ</vt:lpstr>
      <vt:lpstr>大まかな流れ</vt:lpstr>
      <vt:lpstr>本日の目標</vt:lpstr>
      <vt:lpstr>まずは白紙のExcelデータの準備</vt:lpstr>
      <vt:lpstr>関数のいろいろ</vt:lpstr>
      <vt:lpstr>関数 (function)</vt:lpstr>
      <vt:lpstr>一次関数</vt:lpstr>
      <vt:lpstr>グラフで見てみる</vt:lpstr>
      <vt:lpstr>その他の演算</vt:lpstr>
      <vt:lpstr>引数のない関数</vt:lpstr>
      <vt:lpstr>乱数</vt:lpstr>
      <vt:lpstr>if：条件分岐</vt:lpstr>
      <vt:lpstr>個数を数える</vt:lpstr>
      <vt:lpstr>応用：モンテカルロ法</vt:lpstr>
      <vt:lpstr>モンテカルロ法(1/3)</vt:lpstr>
      <vt:lpstr>モンテカルロ法(2/3)</vt:lpstr>
      <vt:lpstr>モンテカルロ法(3/3)</vt:lpstr>
      <vt:lpstr>モンテカルロ法まとめ</vt:lpstr>
      <vt:lpstr>関数まとめ</vt:lpstr>
      <vt:lpstr>統計学とデータ</vt:lpstr>
      <vt:lpstr>統計学 (statistics)</vt:lpstr>
      <vt:lpstr>なぜ国勢調査？</vt:lpstr>
      <vt:lpstr>代表値</vt:lpstr>
      <vt:lpstr>ばらつきを表す数値</vt:lpstr>
      <vt:lpstr>二つの数値の一致度</vt:lpstr>
      <vt:lpstr>相関の注意点</vt:lpstr>
      <vt:lpstr>クロス集計</vt:lpstr>
      <vt:lpstr>参考</vt:lpstr>
      <vt:lpstr>まとめ</vt:lpstr>
      <vt:lpstr>次回予定</vt:lpstr>
      <vt:lpstr>残りの時間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Shibata Atsushi</cp:lastModifiedBy>
  <cp:revision>180</cp:revision>
  <dcterms:created xsi:type="dcterms:W3CDTF">2016-01-16T07:36:29Z</dcterms:created>
  <dcterms:modified xsi:type="dcterms:W3CDTF">2018-11-03T05:15:09Z</dcterms:modified>
</cp:coreProperties>
</file>