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35"/>
  </p:notesMasterIdLst>
  <p:sldIdLst>
    <p:sldId id="256" r:id="rId2"/>
    <p:sldId id="258" r:id="rId3"/>
    <p:sldId id="300" r:id="rId4"/>
    <p:sldId id="302" r:id="rId5"/>
    <p:sldId id="306" r:id="rId6"/>
    <p:sldId id="307" r:id="rId7"/>
    <p:sldId id="262" r:id="rId8"/>
    <p:sldId id="295" r:id="rId9"/>
    <p:sldId id="288" r:id="rId10"/>
    <p:sldId id="297" r:id="rId11"/>
    <p:sldId id="350" r:id="rId12"/>
    <p:sldId id="298" r:id="rId13"/>
    <p:sldId id="347" r:id="rId14"/>
    <p:sldId id="358" r:id="rId15"/>
    <p:sldId id="357" r:id="rId16"/>
    <p:sldId id="356" r:id="rId17"/>
    <p:sldId id="351" r:id="rId18"/>
    <p:sldId id="353" r:id="rId19"/>
    <p:sldId id="354" r:id="rId20"/>
    <p:sldId id="355" r:id="rId21"/>
    <p:sldId id="359" r:id="rId22"/>
    <p:sldId id="360" r:id="rId23"/>
    <p:sldId id="361" r:id="rId24"/>
    <p:sldId id="342" r:id="rId25"/>
    <p:sldId id="270" r:id="rId26"/>
    <p:sldId id="344" r:id="rId27"/>
    <p:sldId id="345" r:id="rId28"/>
    <p:sldId id="362" r:id="rId29"/>
    <p:sldId id="363" r:id="rId30"/>
    <p:sldId id="349" r:id="rId31"/>
    <p:sldId id="336" r:id="rId32"/>
    <p:sldId id="327" r:id="rId33"/>
    <p:sldId id="339" r:id="rId3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D84D949-C00C-9B4F-9877-35F982B9A884}">
          <p14:sldIdLst>
            <p14:sldId id="256"/>
            <p14:sldId id="258"/>
            <p14:sldId id="300"/>
            <p14:sldId id="302"/>
            <p14:sldId id="306"/>
            <p14:sldId id="307"/>
            <p14:sldId id="262"/>
            <p14:sldId id="295"/>
            <p14:sldId id="288"/>
            <p14:sldId id="297"/>
            <p14:sldId id="350"/>
            <p14:sldId id="298"/>
            <p14:sldId id="347"/>
            <p14:sldId id="358"/>
            <p14:sldId id="357"/>
            <p14:sldId id="356"/>
            <p14:sldId id="351"/>
            <p14:sldId id="353"/>
            <p14:sldId id="354"/>
            <p14:sldId id="355"/>
            <p14:sldId id="359"/>
            <p14:sldId id="360"/>
            <p14:sldId id="361"/>
            <p14:sldId id="342"/>
            <p14:sldId id="270"/>
            <p14:sldId id="344"/>
            <p14:sldId id="345"/>
            <p14:sldId id="362"/>
            <p14:sldId id="363"/>
            <p14:sldId id="349"/>
            <p14:sldId id="336"/>
            <p14:sldId id="327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8176" autoAdjust="0"/>
  </p:normalViewPr>
  <p:slideViewPr>
    <p:cSldViewPr snapToGrid="0" snapToObjects="1">
      <p:cViewPr varScale="1">
        <p:scale>
          <a:sx n="95" d="100"/>
          <a:sy n="95" d="100"/>
        </p:scale>
        <p:origin x="120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272EC-8893-CD49-B4E3-DE3FECA1EEE7}" type="datetimeFigureOut">
              <a:rPr kumimoji="1" lang="ja-JP" altLang="en-US" smtClean="0"/>
              <a:t>2018/10/25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F4876-1B89-D240-983C-8FA6DDFF7D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82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パソコンの基本操作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60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昔は紙で印刷して手渡し </a:t>
            </a:r>
            <a:r>
              <a:rPr kumimoji="1" lang="en-US" altLang="ja-JP" dirty="0"/>
              <a:t>or FAX</a:t>
            </a:r>
            <a:r>
              <a:rPr kumimoji="1" lang="ja-JP" altLang="en-US" dirty="0"/>
              <a:t>で送っていたと思うと、かなりの技術進歩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160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5612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67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368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814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524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例えば</a:t>
            </a:r>
            <a:endParaRPr kumimoji="1" lang="en-US" altLang="ja-JP" dirty="0"/>
          </a:p>
          <a:p>
            <a:r>
              <a:rPr kumimoji="1" lang="ja-JP" altLang="en-US" dirty="0"/>
              <a:t>会計に使える</a:t>
            </a:r>
            <a:endParaRPr kumimoji="1" lang="en-US" altLang="ja-JP" dirty="0"/>
          </a:p>
          <a:p>
            <a:r>
              <a:rPr kumimoji="1" lang="ja-JP" altLang="en-US" dirty="0"/>
              <a:t>スケジューリングに使える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0026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2734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39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86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3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よく言われていた「コミュ力</a:t>
            </a:r>
            <a:r>
              <a:rPr kumimoji="1" lang="ja-JP" altLang="en-US"/>
              <a:t>」の正体</a:t>
            </a:r>
            <a:endParaRPr kumimoji="1" lang="en-US" altLang="ja-JP" dirty="0"/>
          </a:p>
          <a:p>
            <a:r>
              <a:rPr kumimoji="1" lang="ja-JP" altLang="en-US" dirty="0"/>
              <a:t>こんな全部は網羅できないけど、どれか一つは自信を持てるといいね！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307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262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78324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例えば</a:t>
            </a:r>
            <a:r>
              <a:rPr kumimoji="1" lang="en-US" altLang="ja-JP" dirty="0"/>
              <a:t>txt</a:t>
            </a:r>
            <a:r>
              <a:rPr kumimoji="1" lang="ja-JP" altLang="en-US" dirty="0"/>
              <a:t>ファイルはワードで開くこともできるし、テキストエディタで開くこともできる。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ちなみに、</a:t>
            </a:r>
            <a:r>
              <a:rPr kumimoji="1" lang="en-US" altLang="ja-JP" dirty="0"/>
              <a:t>01</a:t>
            </a:r>
            <a:r>
              <a:rPr kumimoji="1" lang="ja-JP" altLang="en-US" dirty="0"/>
              <a:t>のデータの解釈も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によって違うので、</a:t>
            </a:r>
            <a:endParaRPr kumimoji="1" lang="en-US" altLang="ja-JP" dirty="0"/>
          </a:p>
          <a:p>
            <a:r>
              <a:rPr kumimoji="1" lang="en-US" altLang="ja-JP" dirty="0"/>
              <a:t>Android</a:t>
            </a:r>
            <a:r>
              <a:rPr kumimoji="1" lang="ja-JP" altLang="en-US" dirty="0"/>
              <a:t>のゲームを直接</a:t>
            </a:r>
            <a:r>
              <a:rPr kumimoji="1" lang="en-US" altLang="ja-JP" dirty="0"/>
              <a:t>iPhone</a:t>
            </a:r>
            <a:r>
              <a:rPr kumimoji="1" lang="ja-JP" altLang="en-US" dirty="0"/>
              <a:t>に導入することはできない。</a:t>
            </a:r>
            <a:endParaRPr kumimoji="1" lang="en-US" altLang="ja-JP" dirty="0"/>
          </a:p>
          <a:p>
            <a:r>
              <a:rPr kumimoji="1" lang="ja-JP" altLang="en-US" dirty="0"/>
              <a:t>（これのせいでアプリの公開が</a:t>
            </a:r>
            <a:r>
              <a:rPr kumimoji="1" lang="en-US" altLang="ja-JP" dirty="0"/>
              <a:t>Android</a:t>
            </a:r>
            <a:r>
              <a:rPr kumimoji="1" lang="ja-JP" altLang="en-US" dirty="0"/>
              <a:t>と</a:t>
            </a:r>
            <a:r>
              <a:rPr kumimoji="1" lang="en-US" altLang="ja-JP" dirty="0"/>
              <a:t>iPhone</a:t>
            </a:r>
            <a:r>
              <a:rPr kumimoji="1" lang="ja-JP" altLang="en-US" dirty="0"/>
              <a:t>でずれたりする）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55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631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txt</a:t>
            </a:r>
          </a:p>
          <a:p>
            <a:r>
              <a:rPr kumimoji="1" lang="ja-JP" altLang="en-US" dirty="0"/>
              <a:t>プレーンテキストとは、文字のフォントやサイズ、色などの設定が何もないファイルのこと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html</a:t>
            </a:r>
          </a:p>
          <a:p>
            <a:r>
              <a:rPr kumimoji="1" lang="ja-JP" altLang="en-US" dirty="0"/>
              <a:t>ウェブサイトのデータは大体これ</a:t>
            </a:r>
            <a:endParaRPr kumimoji="1" lang="en-US" altLang="ja-JP" dirty="0"/>
          </a:p>
          <a:p>
            <a:r>
              <a:rPr kumimoji="1" lang="ja-JP" altLang="en-US" dirty="0"/>
              <a:t>ブラウザゲーム（艦これや刀剣乱舞など）はこれに</a:t>
            </a:r>
            <a:r>
              <a:rPr kumimoji="1" lang="en-US" altLang="ja-JP" dirty="0"/>
              <a:t>JavaScript</a:t>
            </a:r>
            <a:r>
              <a:rPr kumimoji="1" lang="ja-JP" altLang="en-US" dirty="0"/>
              <a:t>を埋め込んであったり、</a:t>
            </a:r>
            <a:r>
              <a:rPr kumimoji="1" lang="en-US" altLang="ja-JP" dirty="0"/>
              <a:t>CGI</a:t>
            </a:r>
            <a:r>
              <a:rPr kumimoji="1" lang="ja-JP" altLang="en-US" dirty="0"/>
              <a:t>で作られていたりする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doc, </a:t>
            </a:r>
            <a:r>
              <a:rPr kumimoji="1" lang="en-US" altLang="ja-JP" dirty="0" err="1"/>
              <a:t>xls</a:t>
            </a:r>
            <a:r>
              <a:rPr kumimoji="1" lang="en-US" altLang="ja-JP" dirty="0"/>
              <a:t>, ppt</a:t>
            </a:r>
          </a:p>
          <a:p>
            <a:r>
              <a:rPr kumimoji="1" lang="ja-JP" altLang="en-US" dirty="0"/>
              <a:t>マイクロソフト社のオフィスソフト</a:t>
            </a:r>
            <a:endParaRPr kumimoji="1" lang="en-US" altLang="ja-JP" dirty="0"/>
          </a:p>
          <a:p>
            <a:r>
              <a:rPr kumimoji="1" lang="ja-JP" altLang="en-US" dirty="0"/>
              <a:t>世界中で一番使われているオフィスソフトで、これができればとりあえず事務員はできる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bmp</a:t>
            </a:r>
          </a:p>
          <a:p>
            <a:r>
              <a:rPr kumimoji="1" lang="en-US" altLang="ja-JP" dirty="0"/>
              <a:t>bmp</a:t>
            </a:r>
            <a:r>
              <a:rPr kumimoji="1" lang="ja-JP" altLang="en-US" dirty="0"/>
              <a:t>は各画素の色データなので、性格ではあるがめちゃくちゃ容量を食う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jpeg</a:t>
            </a:r>
          </a:p>
          <a:p>
            <a:r>
              <a:rPr kumimoji="1" lang="ja-JP" altLang="en-US" dirty="0" err="1"/>
              <a:t>なので</a:t>
            </a:r>
            <a:r>
              <a:rPr kumimoji="1" lang="ja-JP" altLang="en-US" dirty="0"/>
              <a:t>写真などのデータは</a:t>
            </a:r>
            <a:r>
              <a:rPr kumimoji="1" lang="en-US" altLang="ja-JP" dirty="0"/>
              <a:t>jpeg</a:t>
            </a:r>
            <a:r>
              <a:rPr kumimoji="1" lang="ja-JP" altLang="en-US" dirty="0" err="1"/>
              <a:t>で保</a:t>
            </a:r>
            <a:r>
              <a:rPr kumimoji="1" lang="ja-JP" altLang="en-US" dirty="0"/>
              <a:t>存される</a:t>
            </a:r>
            <a:endParaRPr kumimoji="1" lang="en-US" altLang="ja-JP" dirty="0"/>
          </a:p>
          <a:p>
            <a:r>
              <a:rPr kumimoji="1" lang="ja-JP" altLang="en-US" dirty="0"/>
              <a:t>ただし、圧縮すると若干画像が崩れる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 err="1"/>
              <a:t>png</a:t>
            </a:r>
            <a:endParaRPr kumimoji="1" lang="en-US" altLang="ja-JP" dirty="0"/>
          </a:p>
          <a:p>
            <a:r>
              <a:rPr kumimoji="1" lang="en-US" altLang="ja-JP" dirty="0" err="1"/>
              <a:t>png</a:t>
            </a:r>
            <a:r>
              <a:rPr kumimoji="1" lang="ja-JP" altLang="en-US" dirty="0"/>
              <a:t>は圧縮して保存後に元に戻しても画像が崩れないので、</a:t>
            </a:r>
            <a:endParaRPr kumimoji="1" lang="en-US" altLang="ja-JP" dirty="0"/>
          </a:p>
          <a:p>
            <a:r>
              <a:rPr kumimoji="1" lang="ja-JP" altLang="en-US" dirty="0"/>
              <a:t>ウェブ広告の画像データなどは</a:t>
            </a:r>
            <a:r>
              <a:rPr kumimoji="1" lang="en-US" altLang="ja-JP" dirty="0" err="1"/>
              <a:t>png</a:t>
            </a:r>
            <a:r>
              <a:rPr kumimoji="1" lang="ja-JP" altLang="en-US" dirty="0"/>
              <a:t>が多い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363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F4876-1B89-D240-983C-8FA6DDFF7DB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85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299129"/>
            <a:ext cx="6777318" cy="975179"/>
          </a:xfrm>
        </p:spPr>
        <p:txBody>
          <a:bodyPr anchor="t"/>
          <a:lstStyle>
            <a:lvl1pPr algn="ctr">
              <a:defRPr sz="360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23952"/>
            <a:ext cx="6400800" cy="692146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 hasCustomPrompt="1"/>
          </p:nvPr>
        </p:nvSpPr>
        <p:spPr>
          <a:xfrm>
            <a:off x="2155272" y="3869369"/>
            <a:ext cx="4902996" cy="914400"/>
          </a:xfrm>
        </p:spPr>
        <p:txBody>
          <a:bodyPr wrap="none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kumimoji="1" lang="ja-JP" altLang="en-US" dirty="0"/>
              <a:t>製作者情報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43274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0378" y="6351942"/>
            <a:ext cx="2133600" cy="365125"/>
          </a:xfrm>
        </p:spPr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1942"/>
            <a:ext cx="2895600" cy="365125"/>
          </a:xfrm>
        </p:spPr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9264" y="6351942"/>
            <a:ext cx="2133600" cy="365125"/>
          </a:xfrm>
        </p:spPr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8490" y="245260"/>
            <a:ext cx="7756263" cy="1054250"/>
          </a:xfrm>
        </p:spPr>
        <p:txBody>
          <a:bodyPr/>
          <a:lstStyle>
            <a:lvl1pPr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87533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4400" b="0" cap="none" baseline="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0B181F-CDAB-404C-A660-15C015D83A29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kumimoji="1"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kumimoji="1"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情報処理技法（リテラシ）</a:t>
            </a:r>
            <a:r>
              <a:rPr kumimoji="1" lang="en-US" altLang="ja-JP"/>
              <a:t>II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lang="en-US" altLang="ja-JP" dirty="0"/>
              <a:t>5</a:t>
            </a:r>
            <a:r>
              <a:rPr kumimoji="1" lang="ja-JP" altLang="en-US"/>
              <a:t>回</a:t>
            </a:r>
            <a:r>
              <a:rPr kumimoji="1" lang="ja-JP" altLang="en-US" dirty="0"/>
              <a:t>：</a:t>
            </a:r>
            <a:r>
              <a:rPr kumimoji="1" lang="en-US" altLang="ja-JP" dirty="0"/>
              <a:t>Excel (1/3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/>
              <a:t>産業技術大学院大学</a:t>
            </a:r>
            <a:r>
              <a:rPr lang="ja-JP" altLang="en-US" dirty="0"/>
              <a:t> 情報アーキテクチャ専攻</a:t>
            </a:r>
            <a:endParaRPr lang="en-US" altLang="ja-JP" dirty="0"/>
          </a:p>
          <a:p>
            <a:r>
              <a:rPr kumimoji="1" lang="ja-JP" altLang="en-US" dirty="0"/>
              <a:t>助教　　柴田　淳司</a:t>
            </a:r>
          </a:p>
        </p:txBody>
      </p:sp>
    </p:spTree>
    <p:extLst>
      <p:ext uri="{BB962C8B-B14F-4D97-AF65-F5344CB8AC3E}">
        <p14:creationId xmlns:p14="http://schemas.microsoft.com/office/powerpoint/2010/main" val="2857086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ファイルの種類を示す名前に付ける情報</a:t>
            </a:r>
            <a:endParaRPr kumimoji="1" lang="en-US" altLang="ja-JP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拡張子</a:t>
            </a:r>
          </a:p>
        </p:txBody>
      </p:sp>
      <p:sp>
        <p:nvSpPr>
          <p:cNvPr id="6" name="吹き出し: 四角形 5"/>
          <p:cNvSpPr/>
          <p:nvPr/>
        </p:nvSpPr>
        <p:spPr>
          <a:xfrm>
            <a:off x="229624" y="3962414"/>
            <a:ext cx="2133600" cy="1055076"/>
          </a:xfrm>
          <a:prstGeom prst="wedgeRectCallout">
            <a:avLst>
              <a:gd name="adj1" fmla="val 62098"/>
              <a:gd name="adj2" fmla="val 27142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rgbClr val="92D050"/>
                </a:solidFill>
                <a:latin typeface="Consolas" panose="020B0609020204030204" pitchFamily="49" charset="0"/>
              </a:rPr>
              <a:t>0100 0101 1101</a:t>
            </a:r>
          </a:p>
          <a:p>
            <a:r>
              <a:rPr kumimoji="1" lang="en-US" altLang="ja-JP" dirty="0">
                <a:solidFill>
                  <a:srgbClr val="92D050"/>
                </a:solidFill>
                <a:latin typeface="Consolas" panose="020B0609020204030204" pitchFamily="49" charset="0"/>
              </a:rPr>
              <a:t>0110 0111 1011</a:t>
            </a:r>
          </a:p>
          <a:p>
            <a:r>
              <a:rPr kumimoji="1" lang="en-US" altLang="ja-JP" dirty="0">
                <a:solidFill>
                  <a:srgbClr val="92D050"/>
                </a:solidFill>
                <a:latin typeface="Consolas" panose="020B0609020204030204" pitchFamily="49" charset="0"/>
              </a:rPr>
              <a:t>1010 1111 0110…</a:t>
            </a:r>
            <a:endParaRPr kumimoji="1" lang="ja-JP" alt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847" y="3893052"/>
            <a:ext cx="1384300" cy="11938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54735" y="5193468"/>
            <a:ext cx="128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データ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83308" y="5201502"/>
            <a:ext cx="1283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ファイル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737972" y="4781347"/>
            <a:ext cx="1878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拡張子をもとに</a:t>
            </a:r>
            <a:r>
              <a:rPr kumimoji="1" lang="en-US" altLang="ja-JP" dirty="0"/>
              <a:t>OS</a:t>
            </a:r>
            <a:r>
              <a:rPr kumimoji="1" lang="ja-JP" altLang="en-US" dirty="0"/>
              <a:t>が解釈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713" y="3985217"/>
            <a:ext cx="906653" cy="101422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6517789" y="5193468"/>
            <a:ext cx="2376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アプリ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（実行ファイル）</a:t>
            </a:r>
          </a:p>
        </p:txBody>
      </p:sp>
      <p:pic>
        <p:nvPicPr>
          <p:cNvPr id="1026" name="Picture 2" descr="http://moshbox.jp/be/wp-content/uploads/2016/04/applelogo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306" y="3736896"/>
            <a:ext cx="622966" cy="622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矢印: 右 13"/>
          <p:cNvSpPr/>
          <p:nvPr/>
        </p:nvSpPr>
        <p:spPr>
          <a:xfrm>
            <a:off x="4653811" y="4350599"/>
            <a:ext cx="2047316" cy="393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吹き出し: 四角形 15"/>
          <p:cNvSpPr/>
          <p:nvPr/>
        </p:nvSpPr>
        <p:spPr>
          <a:xfrm>
            <a:off x="2598357" y="3068052"/>
            <a:ext cx="2139615" cy="417648"/>
          </a:xfrm>
          <a:prstGeom prst="wedgeRectCallout">
            <a:avLst>
              <a:gd name="adj1" fmla="val -15241"/>
              <a:gd name="adj2" fmla="val 9728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ファイル名</a:t>
            </a:r>
            <a:r>
              <a:rPr kumimoji="1" lang="en-US" altLang="ja-JP" dirty="0"/>
              <a:t>.</a:t>
            </a:r>
            <a:r>
              <a:rPr kumimoji="1" lang="ja-JP" altLang="en-US" dirty="0"/>
              <a:t>拡張子</a:t>
            </a:r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4A4879DE-DDB6-46FD-B4C8-6716A8A1A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86521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5A0D9A5-3B36-4B36-9149-101DC07ED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処理の補助全般を行うシステムのこと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主な仕事</a:t>
            </a:r>
            <a:endParaRPr kumimoji="1" lang="en-US" altLang="ja-JP" dirty="0"/>
          </a:p>
          <a:p>
            <a:pPr lvl="1"/>
            <a:r>
              <a:rPr lang="ja-JP" altLang="en-US" dirty="0"/>
              <a:t>ファイルシステム：</a:t>
            </a:r>
            <a:br>
              <a:rPr lang="en-US" altLang="ja-JP" dirty="0"/>
            </a:br>
            <a:r>
              <a:rPr lang="en-US" altLang="ja-JP" dirty="0"/>
              <a:t>		</a:t>
            </a:r>
            <a:r>
              <a:rPr lang="ja-JP" altLang="en-US" dirty="0"/>
              <a:t>データをファイルとして提示</a:t>
            </a:r>
            <a:endParaRPr lang="en-US" altLang="ja-JP" dirty="0"/>
          </a:p>
          <a:p>
            <a:pPr lvl="1"/>
            <a:r>
              <a:rPr kumimoji="1" lang="ja-JP" altLang="en-US" dirty="0"/>
              <a:t>データ管理：</a:t>
            </a:r>
            <a:br>
              <a:rPr kumimoji="1" lang="en-US" altLang="ja-JP" dirty="0"/>
            </a:br>
            <a:r>
              <a:rPr kumimoji="1" lang="en-US" altLang="ja-JP" dirty="0"/>
              <a:t>		</a:t>
            </a:r>
            <a:r>
              <a:rPr lang="ja-JP" altLang="en-US" dirty="0"/>
              <a:t>ファイルを読み書き</a:t>
            </a:r>
            <a:endParaRPr lang="en-US" altLang="ja-JP" dirty="0"/>
          </a:p>
          <a:p>
            <a:pPr lvl="1"/>
            <a:r>
              <a:rPr kumimoji="1" lang="en-US" altLang="ja-JP" dirty="0"/>
              <a:t>UI (User Interface)</a:t>
            </a:r>
            <a:r>
              <a:rPr kumimoji="1" lang="ja-JP" altLang="en-US" dirty="0"/>
              <a:t>：</a:t>
            </a:r>
            <a:br>
              <a:rPr kumimoji="1" lang="en-US" altLang="ja-JP" dirty="0"/>
            </a:br>
            <a:r>
              <a:rPr kumimoji="1" lang="en-US" altLang="ja-JP" dirty="0"/>
              <a:t>		</a:t>
            </a:r>
            <a:r>
              <a:rPr lang="ja-JP" altLang="en-US" dirty="0"/>
              <a:t>マウスやタッチパッドの入力管理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C2FC83F-3505-4278-AF55-75246705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3AFD3A3-1D29-4D71-8C37-055463F5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D5B912C-DD2E-4397-AC85-5789356C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E9187C4-FD27-4032-995A-5626E26D4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OS (Operation System)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3080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/>
          </p:nvPr>
        </p:nvGraphicFramePr>
        <p:xfrm>
          <a:off x="698500" y="1798638"/>
          <a:ext cx="7746999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2333">
                  <a:extLst>
                    <a:ext uri="{9D8B030D-6E8A-4147-A177-3AD203B41FA5}">
                      <a16:colId xmlns:a16="http://schemas.microsoft.com/office/drawing/2014/main" val="1120465325"/>
                    </a:ext>
                  </a:extLst>
                </a:gridCol>
                <a:gridCol w="2582333">
                  <a:extLst>
                    <a:ext uri="{9D8B030D-6E8A-4147-A177-3AD203B41FA5}">
                      <a16:colId xmlns:a16="http://schemas.microsoft.com/office/drawing/2014/main" val="2580680059"/>
                    </a:ext>
                  </a:extLst>
                </a:gridCol>
                <a:gridCol w="2582333">
                  <a:extLst>
                    <a:ext uri="{9D8B030D-6E8A-4147-A177-3AD203B41FA5}">
                      <a16:colId xmlns:a16="http://schemas.microsoft.com/office/drawing/2014/main" val="3669678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拡張子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データの中身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よく使われるソフト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634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txt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プレーンテキスト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Notepad</a:t>
                      </a:r>
                      <a:r>
                        <a:rPr kumimoji="1" lang="en-US" altLang="ja-JP" baseline="0" dirty="0"/>
                        <a:t>, Word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811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html, </a:t>
                      </a:r>
                      <a:r>
                        <a:rPr kumimoji="1" lang="en-US" altLang="ja-JP" dirty="0" err="1"/>
                        <a:t>htm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ウェブページのデータ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IE, Safari,</a:t>
                      </a:r>
                      <a:r>
                        <a:rPr kumimoji="1" lang="en-US" altLang="ja-JP" baseline="0" dirty="0"/>
                        <a:t> Chrome, 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90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doc, </a:t>
                      </a:r>
                      <a:r>
                        <a:rPr kumimoji="1" lang="en-US" altLang="ja-JP" dirty="0" err="1"/>
                        <a:t>docx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書類データ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Microsoft Word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930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xls</a:t>
                      </a:r>
                      <a:r>
                        <a:rPr kumimoji="1" lang="en-US" altLang="ja-JP" dirty="0"/>
                        <a:t>, </a:t>
                      </a:r>
                      <a:r>
                        <a:rPr kumimoji="1" lang="en-US" altLang="ja-JP" dirty="0" err="1"/>
                        <a:t>xlsx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表計算データ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Microsoft Excel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951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ppt, </a:t>
                      </a:r>
                      <a:r>
                        <a:rPr kumimoji="1" lang="en-US" altLang="ja-JP" dirty="0" err="1"/>
                        <a:t>pptx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発表資料データ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Microsoft PowerPoint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51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bmp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画素データ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画像表示ソフト全般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392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jpeg, jpg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不可逆圧縮画像データ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画像表示ソフト全般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29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gif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軽量の画像データ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画像表示ソフト全般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36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png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可逆圧縮画像データ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画像表示ソフト全般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463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mpeg, mpg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動画データ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映像表示ソフト全般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311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exe, app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実行ファイル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ソフト本体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9510164"/>
                  </a:ext>
                </a:extLst>
              </a:tr>
            </a:tbl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拡張子の種類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7228A244-C8E9-4CAA-9750-6E07AF2ED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411004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EBD74CC-FBE5-49D7-A7F9-DE4EEE225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xlsx</a:t>
            </a:r>
            <a:r>
              <a:rPr kumimoji="1" lang="ja-JP" altLang="en-US" dirty="0"/>
              <a:t>ファイル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Microsoft Excel</a:t>
            </a:r>
            <a:r>
              <a:rPr kumimoji="1" lang="ja-JP" altLang="en-US" dirty="0"/>
              <a:t>専用のファイル形式</a:t>
            </a:r>
            <a:endParaRPr kumimoji="1" lang="en-US" altLang="ja-JP" dirty="0"/>
          </a:p>
          <a:p>
            <a:pPr lvl="1"/>
            <a:r>
              <a:rPr lang="ja-JP" altLang="en-US" dirty="0"/>
              <a:t>セルのデータの他、書式やグラフ</a:t>
            </a:r>
            <a:endParaRPr lang="en-US" altLang="ja-JP" dirty="0"/>
          </a:p>
          <a:p>
            <a:pPr lvl="1"/>
            <a:r>
              <a:rPr lang="en-US" altLang="ja-JP" dirty="0"/>
              <a:t>Excel</a:t>
            </a:r>
            <a:r>
              <a:rPr lang="ja-JP" altLang="en-US" dirty="0"/>
              <a:t>用なので、他のソフトで開くと変になるかも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csv</a:t>
            </a:r>
            <a:r>
              <a:rPr kumimoji="1" lang="ja-JP" altLang="en-US" dirty="0"/>
              <a:t>ファイル</a:t>
            </a:r>
            <a:endParaRPr kumimoji="1" lang="en-US" altLang="ja-JP" dirty="0"/>
          </a:p>
          <a:p>
            <a:pPr lvl="1"/>
            <a:r>
              <a:rPr lang="en-US" altLang="ja-JP" dirty="0"/>
              <a:t>comma separated value</a:t>
            </a:r>
            <a:r>
              <a:rPr lang="ja-JP" altLang="en-US" dirty="0"/>
              <a:t>の略</a:t>
            </a:r>
            <a:endParaRPr lang="en-US" altLang="ja-JP" dirty="0"/>
          </a:p>
          <a:p>
            <a:pPr lvl="1"/>
            <a:r>
              <a:rPr kumimoji="1" lang="ja-JP" altLang="en-US" dirty="0"/>
              <a:t>セルの情報は入っていないので注意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似たものに </a:t>
            </a:r>
            <a:r>
              <a:rPr kumimoji="1" lang="en-US" altLang="ja-JP" dirty="0" err="1"/>
              <a:t>tsv</a:t>
            </a:r>
            <a:r>
              <a:rPr kumimoji="1" lang="en-US" altLang="ja-JP" dirty="0"/>
              <a:t> (tab separated value)</a:t>
            </a:r>
            <a:r>
              <a:rPr kumimoji="1" lang="ja-JP" altLang="en-US" dirty="0"/>
              <a:t>がある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4366BD5-268B-4CB7-BBF3-54F5CC019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404E85-5001-4B6D-8D53-5E1C2875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7AA6A36-C4E2-492D-AB7E-8730607F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9B95DC6-0C5C-40F5-A285-19A3C66A3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データを表現するデータ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9859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0AE45E1D-7642-4EB1-98C3-D1FB1DD0A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隠しファイル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ファイル名の先頭が「 </a:t>
            </a:r>
            <a:r>
              <a:rPr kumimoji="1" lang="en-US" altLang="ja-JP" dirty="0"/>
              <a:t>. </a:t>
            </a:r>
            <a:r>
              <a:rPr kumimoji="1" lang="ja-JP" altLang="en-US" dirty="0"/>
              <a:t>」で始まるもの</a:t>
            </a:r>
            <a:endParaRPr kumimoji="1" lang="en-US" altLang="ja-JP" dirty="0"/>
          </a:p>
          <a:p>
            <a:pPr lvl="1"/>
            <a:r>
              <a:rPr lang="ja-JP" altLang="en-US" dirty="0"/>
              <a:t>普段は表示されない</a:t>
            </a:r>
            <a:endParaRPr lang="en-US" altLang="ja-JP" dirty="0"/>
          </a:p>
          <a:p>
            <a:pPr lvl="1"/>
            <a:r>
              <a:rPr kumimoji="1" lang="ja-JP" altLang="en-US" dirty="0"/>
              <a:t>主に設定ファイルに使われる（いじられない為に）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バックアップファイル</a:t>
            </a:r>
            <a:endParaRPr lang="en-US" altLang="ja-JP" dirty="0"/>
          </a:p>
          <a:p>
            <a:pPr lvl="1"/>
            <a:r>
              <a:rPr kumimoji="1" lang="ja-JP" altLang="en-US" dirty="0"/>
              <a:t>最近のアプリでデータ復元に使われるもの</a:t>
            </a:r>
            <a:endParaRPr kumimoji="1" lang="en-US" altLang="ja-JP" dirty="0"/>
          </a:p>
          <a:p>
            <a:pPr lvl="1"/>
            <a:r>
              <a:rPr lang="ja-JP" altLang="en-US" dirty="0"/>
              <a:t>「</a:t>
            </a:r>
            <a:r>
              <a:rPr lang="en-US" altLang="ja-JP" dirty="0"/>
              <a:t>~$</a:t>
            </a:r>
            <a:r>
              <a:rPr lang="ja-JP" altLang="en-US" dirty="0"/>
              <a:t>」から始まる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バックアップファイル単体では復元できないので注意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A980A7-5FC3-4394-831C-63AFD8D3A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581BA8-95DB-4C40-B7B9-D6CEB07F2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EE8DD4-D089-42BD-B99C-42E08C549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122B62A-B58F-4216-915B-8F5683D0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その他のファイル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6249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87A6F20-370A-4FAD-82F3-9E76D6680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OS</a:t>
            </a:r>
          </a:p>
          <a:p>
            <a:pPr lvl="1"/>
            <a:r>
              <a:rPr kumimoji="1" lang="ja-JP" altLang="en-US" dirty="0"/>
              <a:t>パソコンの超重要部分</a:t>
            </a:r>
            <a:endParaRPr kumimoji="1" lang="en-US" altLang="ja-JP" dirty="0"/>
          </a:p>
          <a:p>
            <a:pPr lvl="1"/>
            <a:r>
              <a:rPr lang="ja-JP" altLang="en-US" dirty="0"/>
              <a:t>これがないと</a:t>
            </a:r>
            <a:r>
              <a:rPr lang="en-US" altLang="ja-JP" dirty="0"/>
              <a:t>CPU</a:t>
            </a:r>
            <a:r>
              <a:rPr lang="ja-JP" altLang="en-US" dirty="0"/>
              <a:t>に直接命令文を書かないといけない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ファイル</a:t>
            </a:r>
            <a:endParaRPr kumimoji="1" lang="en-US" altLang="ja-JP" dirty="0"/>
          </a:p>
          <a:p>
            <a:pPr lvl="1"/>
            <a:r>
              <a:rPr lang="en-US" altLang="ja-JP" dirty="0"/>
              <a:t>OS</a:t>
            </a:r>
            <a:r>
              <a:rPr lang="ja-JP" altLang="en-US" dirty="0"/>
              <a:t>がデータを解釈し、人に提示しているもの</a:t>
            </a:r>
            <a:endParaRPr lang="en-US" altLang="ja-JP" dirty="0"/>
          </a:p>
          <a:p>
            <a:pPr lvl="1"/>
            <a:r>
              <a:rPr kumimoji="1" lang="ja-JP" altLang="en-US" dirty="0"/>
              <a:t>データ単体では意味は薄く、各種アプリで使用する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916A338-ED30-4F05-A33D-CBF2DC91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2D1C36-54F2-46DA-A56F-A08CA123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DFE5D9-5303-4376-8816-E62A966D7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46BE3A4-8579-4DF8-B999-24EEE27F7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412200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pc="600"/>
              <a:t>ファイルの共有</a:t>
            </a:r>
            <a:endParaRPr kumimoji="1" lang="ja-JP" altLang="en-US" spc="600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16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434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89BBFA58-29BA-4501-8CCB-8FDDCD5AE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err="1"/>
              <a:t>DropBox</a:t>
            </a:r>
            <a:endParaRPr kumimoji="1" lang="en-US" altLang="ja-JP" dirty="0"/>
          </a:p>
          <a:p>
            <a:pPr lvl="1"/>
            <a:r>
              <a:rPr lang="ja-JP" altLang="en-US" dirty="0"/>
              <a:t>ファイル共有の先駆け</a:t>
            </a:r>
            <a:endParaRPr lang="en-US" altLang="ja-JP" dirty="0"/>
          </a:p>
          <a:p>
            <a:pPr lvl="1"/>
            <a:r>
              <a:rPr lang="ja-JP" altLang="en-US" dirty="0"/>
              <a:t>ビジネスマンが個人のファイル共有用に用いることが多い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Google Suit</a:t>
            </a:r>
          </a:p>
          <a:p>
            <a:pPr lvl="1"/>
            <a:r>
              <a:rPr lang="en-US" altLang="ja-JP" dirty="0"/>
              <a:t>Google</a:t>
            </a:r>
            <a:r>
              <a:rPr lang="ja-JP" altLang="en-US" dirty="0"/>
              <a:t>のファイル保存サービス</a:t>
            </a:r>
            <a:endParaRPr lang="en-US" altLang="ja-JP" dirty="0"/>
          </a:p>
          <a:p>
            <a:pPr lvl="1"/>
            <a:r>
              <a:rPr kumimoji="1" lang="ja-JP" altLang="en-US" dirty="0"/>
              <a:t>最近は他者との共有機能が充実していておすすめ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en-US" altLang="ja-JP" dirty="0"/>
              <a:t>OneDrive</a:t>
            </a:r>
          </a:p>
          <a:p>
            <a:pPr lvl="1"/>
            <a:r>
              <a:rPr kumimoji="1" lang="en-US" altLang="ja-JP" dirty="0"/>
              <a:t>Microsoft</a:t>
            </a:r>
            <a:r>
              <a:rPr kumimoji="1" lang="ja-JP" altLang="en-US" dirty="0"/>
              <a:t>のファイル共有</a:t>
            </a:r>
            <a:endParaRPr kumimoji="1" lang="en-US" altLang="ja-JP" dirty="0"/>
          </a:p>
          <a:p>
            <a:pPr lvl="1"/>
            <a:r>
              <a:rPr lang="ja-JP" altLang="en-US" dirty="0"/>
              <a:t>まだ発展途上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A071640-BAC6-40F8-8B9B-16E0AE2E0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C56B3C-7B1A-4B05-A4F9-E6073DD2B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CBAEBC6-0CC0-4624-AB04-C705C85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8AE63E8D-DCBD-4CD7-81BE-D8AC4D893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ファイル共有サービスのいろいろ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1805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88E1F495-E057-4311-AC31-A85AF4E8C7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2017409"/>
            <a:ext cx="7747000" cy="3889983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F23571E-FC8B-4925-AC37-6A6636132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181732-1D79-49C3-93DD-D676EA210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667920-4185-4695-B7A0-57C53179C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4A04BED-EF01-4369-BDBD-6C813E5A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①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アカウントにログイン</a:t>
            </a:r>
          </a:p>
        </p:txBody>
      </p:sp>
    </p:spTree>
    <p:extLst>
      <p:ext uri="{BB962C8B-B14F-4D97-AF65-F5344CB8AC3E}">
        <p14:creationId xmlns:p14="http://schemas.microsoft.com/office/powerpoint/2010/main" val="1465013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62F2670F-D3F0-4EE6-9BFC-6DB89B3E32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38" y="1798638"/>
            <a:ext cx="2560324" cy="4327525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3FEA0BE-B518-4DC0-880C-52BCFB7D9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CC8758E-EAF0-4E05-B1FF-4FD5B4D5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8CE6C4-EEFD-4E7E-8D5C-2AEF0F3D2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19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419DE8B-5D43-4EDF-A043-64B719BB8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②右上のアプリアイコンをクリック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5040A984-765A-41B6-8376-E172EA1D28DC}"/>
              </a:ext>
            </a:extLst>
          </p:cNvPr>
          <p:cNvSpPr/>
          <p:nvPr/>
        </p:nvSpPr>
        <p:spPr>
          <a:xfrm>
            <a:off x="494950" y="2188051"/>
            <a:ext cx="2560324" cy="973123"/>
          </a:xfrm>
          <a:prstGeom prst="wedgeRoundRectCallout">
            <a:avLst>
              <a:gd name="adj1" fmla="val 84755"/>
              <a:gd name="adj2" fmla="val -547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アプリアイコン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A30454C8-1387-4CBF-80B1-1D767ACC158C}"/>
              </a:ext>
            </a:extLst>
          </p:cNvPr>
          <p:cNvSpPr/>
          <p:nvPr/>
        </p:nvSpPr>
        <p:spPr>
          <a:xfrm>
            <a:off x="5884429" y="4689369"/>
            <a:ext cx="2560324" cy="973123"/>
          </a:xfrm>
          <a:prstGeom prst="wedgeRoundRectCallout">
            <a:avLst>
              <a:gd name="adj1" fmla="val -63017"/>
              <a:gd name="adj2" fmla="val -4094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各種サービス</a:t>
            </a:r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685919BF-12B6-4729-9FBF-22893FD878C4}"/>
              </a:ext>
            </a:extLst>
          </p:cNvPr>
          <p:cNvSpPr/>
          <p:nvPr/>
        </p:nvSpPr>
        <p:spPr>
          <a:xfrm>
            <a:off x="6019800" y="2291516"/>
            <a:ext cx="2753063" cy="973123"/>
          </a:xfrm>
          <a:prstGeom prst="wedgeRoundRectCallout">
            <a:avLst>
              <a:gd name="adj1" fmla="val -61182"/>
              <a:gd name="adj2" fmla="val -56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まずはドライブを</a:t>
            </a:r>
            <a:endParaRPr kumimoji="1" lang="en-US" altLang="ja-JP" sz="2400" dirty="0"/>
          </a:p>
          <a:p>
            <a:pPr algn="ctr"/>
            <a:r>
              <a:rPr kumimoji="1" lang="ja-JP" altLang="en-US" sz="2400" dirty="0"/>
              <a:t>開こう</a:t>
            </a:r>
          </a:p>
        </p:txBody>
      </p:sp>
    </p:spTree>
    <p:extLst>
      <p:ext uri="{BB962C8B-B14F-4D97-AF65-F5344CB8AC3E}">
        <p14:creationId xmlns:p14="http://schemas.microsoft.com/office/powerpoint/2010/main" val="51729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CB1A13C8-C6FB-4521-839A-F14679911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前回の復習</a:t>
            </a:r>
            <a:endParaRPr lang="en-US" altLang="ja-JP" dirty="0"/>
          </a:p>
          <a:p>
            <a:r>
              <a:rPr lang="ja-JP" altLang="en-US" dirty="0"/>
              <a:t>ファイルと</a:t>
            </a:r>
            <a:r>
              <a:rPr lang="en-US" altLang="ja-JP" dirty="0"/>
              <a:t>OS</a:t>
            </a:r>
          </a:p>
          <a:p>
            <a:pPr lvl="1"/>
            <a:r>
              <a:rPr lang="ja-JP" altLang="en-US" dirty="0"/>
              <a:t>ファイルと</a:t>
            </a:r>
            <a:r>
              <a:rPr lang="en-US" altLang="ja-JP" dirty="0"/>
              <a:t>OS</a:t>
            </a:r>
            <a:r>
              <a:rPr lang="ja-JP" altLang="en-US" dirty="0"/>
              <a:t>について復習</a:t>
            </a:r>
            <a:endParaRPr lang="en-US" altLang="ja-JP" dirty="0"/>
          </a:p>
          <a:p>
            <a:r>
              <a:rPr lang="ja-JP" altLang="en-US" dirty="0"/>
              <a:t>ファイル共有</a:t>
            </a:r>
            <a:endParaRPr lang="en-US" altLang="ja-JP" dirty="0"/>
          </a:p>
          <a:p>
            <a:pPr lvl="1"/>
            <a:r>
              <a:rPr lang="en-US" altLang="ja-JP" dirty="0"/>
              <a:t>Google </a:t>
            </a:r>
            <a:r>
              <a:rPr lang="ja-JP" altLang="en-US" dirty="0"/>
              <a:t>ドライブ</a:t>
            </a:r>
            <a:endParaRPr lang="en-US" altLang="ja-JP" dirty="0"/>
          </a:p>
          <a:p>
            <a:r>
              <a:rPr lang="ja-JP" altLang="en-US" dirty="0"/>
              <a:t>表計算</a:t>
            </a:r>
            <a:endParaRPr lang="en-US" altLang="ja-JP" dirty="0"/>
          </a:p>
          <a:p>
            <a:pPr lvl="1"/>
            <a:r>
              <a:rPr lang="ja-JP" altLang="en-US" dirty="0"/>
              <a:t>表計算の復習</a:t>
            </a:r>
            <a:endParaRPr lang="en-US" altLang="ja-JP" dirty="0"/>
          </a:p>
          <a:p>
            <a:pPr lvl="1"/>
            <a:r>
              <a:rPr lang="ja-JP" altLang="en-US" dirty="0"/>
              <a:t>スケジュールの作成（チーム活動）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C87D18-D8B8-43A4-A562-FBA62DF0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2FA7F2-F891-4856-808E-6CE4245D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6D8130-0F56-4E01-B2D9-AC9BF4DC5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4E2C944-46BD-454F-B40D-86FBCA275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もくじ</a:t>
            </a:r>
          </a:p>
        </p:txBody>
      </p:sp>
    </p:spTree>
    <p:extLst>
      <p:ext uri="{BB962C8B-B14F-4D97-AF65-F5344CB8AC3E}">
        <p14:creationId xmlns:p14="http://schemas.microsoft.com/office/powerpoint/2010/main" val="1184065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B38E4A3C-6590-4C95-BAAF-EEDBE74146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47" y="3948245"/>
            <a:ext cx="7747000" cy="2259783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87BA24-6F32-4ECC-B6DC-ED673F88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8A50363-7381-45E2-B3E4-8A6911A6C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0364166-93E3-4258-8F96-1F0E3D2CC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250A9B7B-6354-4F26-B5CB-DCB4A9CA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Google</a:t>
            </a:r>
            <a:r>
              <a:rPr lang="ja-JP" altLang="en-US" dirty="0"/>
              <a:t>ドライブ</a:t>
            </a:r>
            <a:endParaRPr kumimoji="1" lang="ja-JP" alt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FF7486A6-246C-433B-B342-0CFC4BFDE10C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ファイルをアップロードできる</a:t>
            </a:r>
            <a:endParaRPr lang="en-US" altLang="ja-JP" dirty="0"/>
          </a:p>
          <a:p>
            <a:r>
              <a:rPr lang="ja-JP" altLang="en-US" dirty="0"/>
              <a:t>共有もできる</a:t>
            </a:r>
            <a:endParaRPr lang="en-US" altLang="ja-JP" dirty="0"/>
          </a:p>
          <a:p>
            <a:r>
              <a:rPr lang="ja-JP" altLang="en-US" dirty="0"/>
              <a:t>容量の大きいファイルを送る代わりに使えて便利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E046817F-220C-45B5-9AB4-A8EA7EA69A64}"/>
              </a:ext>
            </a:extLst>
          </p:cNvPr>
          <p:cNvSpPr/>
          <p:nvPr/>
        </p:nvSpPr>
        <p:spPr>
          <a:xfrm>
            <a:off x="2298730" y="3386867"/>
            <a:ext cx="2390715" cy="499366"/>
          </a:xfrm>
          <a:prstGeom prst="wedgeRoundRectCallout">
            <a:avLst>
              <a:gd name="adj1" fmla="val -68731"/>
              <a:gd name="adj2" fmla="val 1102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リーダーが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新規フォルダ作成</a:t>
            </a:r>
          </a:p>
        </p:txBody>
      </p:sp>
    </p:spTree>
    <p:extLst>
      <p:ext uri="{BB962C8B-B14F-4D97-AF65-F5344CB8AC3E}">
        <p14:creationId xmlns:p14="http://schemas.microsoft.com/office/powerpoint/2010/main" val="853499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C3FF020C-3B39-4323-82CE-6BE9BFF4E6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0" y="2596314"/>
            <a:ext cx="7747000" cy="3516166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D46DC4-E81F-4937-A5C0-FC0A56754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9BDA63F-88F0-475F-B336-A966CCEE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80F749-8A2C-46A4-92F1-DBB1B6C3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FDD5D469-CF47-4452-8241-3168172AF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フォルダの共有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930C7D44-050C-4533-AF23-C4C2B1A0DACB}"/>
              </a:ext>
            </a:extLst>
          </p:cNvPr>
          <p:cNvSpPr/>
          <p:nvPr/>
        </p:nvSpPr>
        <p:spPr>
          <a:xfrm>
            <a:off x="3422854" y="1572858"/>
            <a:ext cx="3305116" cy="1023456"/>
          </a:xfrm>
          <a:prstGeom prst="wedgeRoundRectCallout">
            <a:avLst>
              <a:gd name="adj1" fmla="val -30658"/>
              <a:gd name="adj2" fmla="val 749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リーダーのフォルダを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共有しよう！</a:t>
            </a:r>
          </a:p>
        </p:txBody>
      </p:sp>
    </p:spTree>
    <p:extLst>
      <p:ext uri="{BB962C8B-B14F-4D97-AF65-F5344CB8AC3E}">
        <p14:creationId xmlns:p14="http://schemas.microsoft.com/office/powerpoint/2010/main" val="1168504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457C5E89-C20E-43D7-90FA-9C6532FA8B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800" y="2664610"/>
            <a:ext cx="5186400" cy="2595581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E71F2D-5A8F-4C3D-963E-04016119A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0CE5FE8-DAE4-465D-8C20-EDAA6B2DA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2EF121-3F77-450E-8DDB-9D539C776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5B2BC7C-4903-413D-BA83-F1075529B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フォルダの共有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C2B19A31-D3BA-4574-B990-7CDE15DBE128}"/>
              </a:ext>
            </a:extLst>
          </p:cNvPr>
          <p:cNvSpPr/>
          <p:nvPr/>
        </p:nvSpPr>
        <p:spPr>
          <a:xfrm>
            <a:off x="6157518" y="1904300"/>
            <a:ext cx="2676087" cy="692013"/>
          </a:xfrm>
          <a:prstGeom prst="wedgeRoundRectCallout">
            <a:avLst>
              <a:gd name="adj1" fmla="val -30658"/>
              <a:gd name="adj2" fmla="val 749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/>
              <a:t>URL</a:t>
            </a:r>
            <a:r>
              <a:rPr kumimoji="1" lang="ja-JP" altLang="en-US" sz="2000" dirty="0"/>
              <a:t>でも共有可能</a:t>
            </a: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A20F13FD-38EC-4B2B-ABBC-9EC0B0046CE9}"/>
              </a:ext>
            </a:extLst>
          </p:cNvPr>
          <p:cNvSpPr/>
          <p:nvPr/>
        </p:nvSpPr>
        <p:spPr>
          <a:xfrm>
            <a:off x="1217800" y="5367557"/>
            <a:ext cx="2676087" cy="692013"/>
          </a:xfrm>
          <a:prstGeom prst="wedgeRoundRectCallout">
            <a:avLst>
              <a:gd name="adj1" fmla="val 39561"/>
              <a:gd name="adj2" fmla="val -1383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/>
              <a:t>invite</a:t>
            </a:r>
            <a:r>
              <a:rPr kumimoji="1" lang="ja-JP" altLang="en-US" sz="2000" dirty="0"/>
              <a:t>メールを送る</a:t>
            </a:r>
          </a:p>
        </p:txBody>
      </p:sp>
    </p:spTree>
    <p:extLst>
      <p:ext uri="{BB962C8B-B14F-4D97-AF65-F5344CB8AC3E}">
        <p14:creationId xmlns:p14="http://schemas.microsoft.com/office/powerpoint/2010/main" val="1576884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CCAC73B-A714-4BC6-BB0D-44D3C00C7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313650"/>
            <a:ext cx="7745505" cy="2812511"/>
          </a:xfrm>
        </p:spPr>
        <p:txBody>
          <a:bodyPr>
            <a:normAutofit lnSpcReduction="10000"/>
          </a:bodyPr>
          <a:lstStyle/>
          <a:p>
            <a:r>
              <a:rPr kumimoji="1" lang="ja-JP" altLang="en-US"/>
              <a:t>フォルダをチームで共有</a:t>
            </a:r>
            <a:r>
              <a:rPr kumimoji="1" lang="ja-JP" altLang="en-US" dirty="0"/>
              <a:t>する</a:t>
            </a:r>
            <a:endParaRPr kumimoji="1" lang="en-US" altLang="ja-JP" dirty="0"/>
          </a:p>
          <a:p>
            <a:r>
              <a:rPr kumimoji="1" lang="ja-JP" altLang="en-US" dirty="0"/>
              <a:t>各種サブフォルダを作る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中間報告フォルダ</a:t>
            </a:r>
            <a:endParaRPr kumimoji="1" lang="en-US" altLang="ja-JP" dirty="0"/>
          </a:p>
          <a:p>
            <a:pPr lvl="1"/>
            <a:r>
              <a:rPr lang="ja-JP" altLang="en-US" dirty="0"/>
              <a:t>職業調査フォルダ</a:t>
            </a:r>
            <a:endParaRPr lang="en-US" altLang="ja-JP" dirty="0"/>
          </a:p>
          <a:p>
            <a:pPr lvl="1"/>
            <a:r>
              <a:rPr kumimoji="1" lang="ja-JP" altLang="en-US" dirty="0"/>
              <a:t>職業体験フォルダ</a:t>
            </a:r>
            <a:endParaRPr kumimoji="1" lang="en-US" altLang="ja-JP" dirty="0"/>
          </a:p>
          <a:p>
            <a:pPr lvl="1"/>
            <a:r>
              <a:rPr lang="ja-JP" altLang="en-US" dirty="0"/>
              <a:t>連絡先ファイル</a:t>
            </a:r>
            <a:endParaRPr lang="en-US" altLang="ja-JP" dirty="0"/>
          </a:p>
          <a:p>
            <a:pPr lvl="1"/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277A79-EC8E-4FD2-864E-786B2B083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497B0AC-2943-4E93-B0B7-803E51E1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4A8DC29-3D27-4AF1-B8A7-DB9FE14F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D5434B0-438E-481D-9AB2-58C3A3E6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演習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149318A-7D48-4A23-887B-F70A244211C0}"/>
              </a:ext>
            </a:extLst>
          </p:cNvPr>
          <p:cNvSpPr/>
          <p:nvPr/>
        </p:nvSpPr>
        <p:spPr>
          <a:xfrm>
            <a:off x="1987006" y="1737967"/>
            <a:ext cx="5159229" cy="12331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共同作業できる環境を作ろう</a:t>
            </a:r>
          </a:p>
        </p:txBody>
      </p:sp>
    </p:spTree>
    <p:extLst>
      <p:ext uri="{BB962C8B-B14F-4D97-AF65-F5344CB8AC3E}">
        <p14:creationId xmlns:p14="http://schemas.microsoft.com/office/powerpoint/2010/main" val="840992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28F95A3-FF9A-4B7E-9972-FF06D8864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表計算</a:t>
            </a:r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5E5F2D8F-1B96-4246-827F-1FF8954457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CC7963-C398-4FD8-ADCD-9CEADC578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C62C97-177A-4019-9D6F-B9CF5375D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E1CE95-7377-4EB1-A058-EE218636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24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22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800" dirty="0"/>
              <a:t>数値を入れて計算・解析・分析を行うもの</a:t>
            </a:r>
            <a:endParaRPr lang="en-US" altLang="ja-JP" sz="2800" dirty="0"/>
          </a:p>
          <a:p>
            <a:pPr lvl="1"/>
            <a:endParaRPr kumimoji="1" lang="ja-JP" altLang="en-US" sz="2400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表計算（</a:t>
            </a:r>
            <a:r>
              <a:rPr kumimoji="1" lang="en-US" altLang="ja-JP" dirty="0"/>
              <a:t>Spread Sheet</a:t>
            </a:r>
            <a:r>
              <a:rPr kumimoji="1" lang="ja-JP" altLang="en-US" dirty="0"/>
              <a:t>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427178" y="3763447"/>
          <a:ext cx="6096000" cy="182880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入力１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入力２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出力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¥ 1980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13 </a:t>
                      </a:r>
                      <a:r>
                        <a:rPr kumimoji="1" lang="ja-JP" altLang="en-US" sz="2400" dirty="0"/>
                        <a:t>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¥ 25’740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¥ 980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5 </a:t>
                      </a:r>
                      <a:r>
                        <a:rPr kumimoji="1" lang="ja-JP" altLang="en-US" sz="2400" dirty="0"/>
                        <a:t>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¥ 4’900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is-IS" altLang="ja-JP" sz="2400" dirty="0"/>
                        <a:t>…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is-IS" altLang="ja-JP" sz="2400" dirty="0"/>
                        <a:t>…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is-IS" altLang="ja-JP" sz="2400" dirty="0"/>
                        <a:t>…</a:t>
                      </a:r>
                      <a:endParaRPr kumimoji="1" lang="ja-JP" alt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444111" y="329393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例えば</a:t>
            </a:r>
            <a:r>
              <a:rPr kumimoji="1" lang="is-IS" altLang="ja-JP" sz="2400" dirty="0"/>
              <a:t>…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83357" y="369657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×</a:t>
            </a:r>
            <a:endParaRPr kumimoji="1" lang="ja-JP" altLang="en-US" sz="32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04509" y="3683027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＝</a:t>
            </a: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646D6EAB-8B5A-4351-86B4-64BE0EAC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167851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B126847F-CFAF-4C8E-9DEA-8ED25D021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数値</a:t>
            </a:r>
            <a:r>
              <a:rPr kumimoji="1" lang="en-US" altLang="ja-JP" dirty="0"/>
              <a:t>/</a:t>
            </a:r>
            <a:r>
              <a:rPr kumimoji="1" lang="ja-JP" altLang="en-US" dirty="0"/>
              <a:t>文字を入力</a:t>
            </a:r>
            <a:endParaRPr kumimoji="1" lang="en-US" altLang="ja-JP" dirty="0"/>
          </a:p>
          <a:p>
            <a:pPr lvl="1"/>
            <a:r>
              <a:rPr lang="ja-JP" altLang="en-US" dirty="0"/>
              <a:t>そのまま、入力したものをセルにいれる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計算</a:t>
            </a:r>
            <a:endParaRPr kumimoji="1" lang="en-US" altLang="ja-JP" dirty="0"/>
          </a:p>
          <a:p>
            <a:pPr lvl="1"/>
            <a:r>
              <a:rPr lang="ja-JP" altLang="en-US" dirty="0"/>
              <a:t>セルの中身を使った計算</a:t>
            </a:r>
            <a:endParaRPr lang="en-US" altLang="ja-JP" dirty="0"/>
          </a:p>
          <a:p>
            <a:pPr lvl="1"/>
            <a:r>
              <a:rPr lang="en-US" altLang="ja-JP" dirty="0"/>
              <a:t>=</a:t>
            </a:r>
            <a:r>
              <a:rPr lang="ja-JP" altLang="en-US" dirty="0"/>
              <a:t>計算式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関数</a:t>
            </a:r>
            <a:endParaRPr lang="en-US" altLang="ja-JP" dirty="0"/>
          </a:p>
          <a:p>
            <a:pPr lvl="1"/>
            <a:r>
              <a:rPr kumimoji="1" lang="ja-JP" altLang="en-US" dirty="0"/>
              <a:t>より高度な計算</a:t>
            </a:r>
            <a:endParaRPr kumimoji="1" lang="en-US" altLang="ja-JP" dirty="0"/>
          </a:p>
          <a:p>
            <a:pPr lvl="1"/>
            <a:r>
              <a:rPr lang="en-US" altLang="ja-JP" dirty="0"/>
              <a:t>=</a:t>
            </a:r>
            <a:r>
              <a:rPr lang="ja-JP" altLang="en-US" dirty="0"/>
              <a:t>関数名</a:t>
            </a:r>
            <a:r>
              <a:rPr lang="en-US" altLang="ja-JP" dirty="0"/>
              <a:t>(</a:t>
            </a:r>
            <a:r>
              <a:rPr lang="ja-JP" altLang="en-US" dirty="0"/>
              <a:t>引数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9A9B26E-BEBF-4A81-BBBB-03469530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96744D-3D3C-45DE-817F-EF7E597CB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04224B-F26C-4453-B16D-B0B986DC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4F6C7AC-4BFE-40DC-A641-79793725A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セルの中身の種類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4722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14F9417C-F67E-C747-9A99-18DEE2D077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50" y="3206750"/>
            <a:ext cx="5448300" cy="1511300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29B59BA-B382-4660-BD83-97B8F76B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BB42F3-BD36-4AA4-9DFE-820A7187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0D17650-98B3-4FF3-8A6F-884F3907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27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51174ED-AE8E-49D4-A97F-119BD2019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シート</a:t>
            </a:r>
            <a:endParaRPr kumimoji="1" lang="ja-JP" altLang="en-US" dirty="0"/>
          </a:p>
        </p:txBody>
      </p:sp>
      <p:sp>
        <p:nvSpPr>
          <p:cNvPr id="9" name="吹き出し: 角を丸めた四角形 9">
            <a:extLst>
              <a:ext uri="{FF2B5EF4-FFF2-40B4-BE49-F238E27FC236}">
                <a16:creationId xmlns:a16="http://schemas.microsoft.com/office/drawing/2014/main" id="{3EEC340B-1D80-224E-AD53-3DBD65858E69}"/>
              </a:ext>
            </a:extLst>
          </p:cNvPr>
          <p:cNvSpPr/>
          <p:nvPr/>
        </p:nvSpPr>
        <p:spPr>
          <a:xfrm>
            <a:off x="360378" y="4877628"/>
            <a:ext cx="2560324" cy="973123"/>
          </a:xfrm>
          <a:prstGeom prst="wedgeRoundRectCallout">
            <a:avLst>
              <a:gd name="adj1" fmla="val 32571"/>
              <a:gd name="adj2" fmla="val -699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シートを追加</a:t>
            </a:r>
            <a:endParaRPr kumimoji="1" lang="ja-JP" altLang="en-US" sz="24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1BEF64E7-7B77-F444-A300-5C32D3AA99C9}"/>
              </a:ext>
            </a:extLst>
          </p:cNvPr>
          <p:cNvSpPr/>
          <p:nvPr/>
        </p:nvSpPr>
        <p:spPr>
          <a:xfrm>
            <a:off x="3703312" y="4946144"/>
            <a:ext cx="3097316" cy="973123"/>
          </a:xfrm>
          <a:prstGeom prst="wedgeRoundRectCallout">
            <a:avLst>
              <a:gd name="adj1" fmla="val -31505"/>
              <a:gd name="adj2" fmla="val -810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ダブルクリックで</a:t>
            </a:r>
            <a:endParaRPr kumimoji="1" lang="en-US" altLang="ja-JP" sz="2400" dirty="0"/>
          </a:p>
          <a:p>
            <a:pPr algn="ctr"/>
            <a:r>
              <a:rPr kumimoji="1" lang="ja-JP" altLang="en-US" sz="2400"/>
              <a:t>シート名変更</a:t>
            </a:r>
            <a:endParaRPr kumimoji="1" lang="ja-JP" altLang="en-US" sz="2400" dirty="0"/>
          </a:p>
        </p:txBody>
      </p:sp>
      <p:sp>
        <p:nvSpPr>
          <p:cNvPr id="11" name="コンテンツ プレースホルダー 1">
            <a:extLst>
              <a:ext uri="{FF2B5EF4-FFF2-40B4-BE49-F238E27FC236}">
                <a16:creationId xmlns:a16="http://schemas.microsoft.com/office/drawing/2014/main" id="{64D669E5-933A-9A41-81B5-CE32BD90290A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同じファイルに複数の表計算シートを作れる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7987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62543E9F-B20B-9449-9A38-73AF3BB44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作業工程を管理するためのチャート図のこと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A44B80-2654-4848-B18A-A927C0594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B625145-C6AD-AC4D-8492-A07FAF76D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837563F-962A-B04E-9474-82E337027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E9780556-8698-CF41-9C0C-40975E922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ガントチャート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BF463F9-32EF-0D45-954C-F4AEE01BA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510" y="2723447"/>
            <a:ext cx="5578221" cy="3402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822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A451ABD-ED75-4E48-B2C3-393B49C75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1798667"/>
            <a:ext cx="7745505" cy="2229175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/>
              <a:t>タスク</a:t>
            </a:r>
            <a:endParaRPr kumimoji="1" lang="en-US" altLang="ja-JP" dirty="0"/>
          </a:p>
          <a:p>
            <a:pPr lvl="1"/>
            <a:r>
              <a:rPr lang="ja-JP" altLang="en-US"/>
              <a:t>やるべき仕事のこと</a:t>
            </a:r>
            <a:endParaRPr lang="en-US" altLang="ja-JP" dirty="0"/>
          </a:p>
          <a:p>
            <a:r>
              <a:rPr lang="ja-JP" altLang="en-US"/>
              <a:t>仕事量</a:t>
            </a:r>
            <a:endParaRPr lang="en-US" altLang="ja-JP" dirty="0"/>
          </a:p>
          <a:p>
            <a:pPr lvl="1"/>
            <a:r>
              <a:rPr lang="ja-JP" altLang="en-US"/>
              <a:t>そのタスクにどれぐらい時間がかかるか</a:t>
            </a:r>
            <a:endParaRPr lang="en-US" altLang="ja-JP" dirty="0"/>
          </a:p>
          <a:p>
            <a:r>
              <a:rPr lang="ja-JP" altLang="en-US"/>
              <a:t>開始日</a:t>
            </a:r>
            <a:r>
              <a:rPr lang="en-US" altLang="ja-JP" dirty="0"/>
              <a:t>/</a:t>
            </a:r>
            <a:r>
              <a:rPr lang="ja-JP" altLang="en-US"/>
              <a:t>終了日</a:t>
            </a:r>
            <a:endParaRPr lang="en-US" altLang="ja-JP" dirty="0"/>
          </a:p>
          <a:p>
            <a:pPr lvl="1"/>
            <a:r>
              <a:rPr lang="ja-JP" altLang="en-US"/>
              <a:t>実際の予定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3AB2E73-34CE-A848-AFE8-0186DC5C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7FAF2C2-43B8-5744-B4DB-3CADD7ADA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D9AB64-BA70-2241-9BAE-8D4707A5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29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A667581F-4421-B34A-B2D4-5505E5EE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ガントチャートを作ろう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609F77A-B7C6-5F41-862D-10C0C0AFDB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352" y="4027842"/>
            <a:ext cx="3810000" cy="2324100"/>
          </a:xfrm>
          <a:prstGeom prst="rect">
            <a:avLst/>
          </a:prstGeom>
        </p:spPr>
      </p:pic>
      <p:sp>
        <p:nvSpPr>
          <p:cNvPr id="8" name="吹き出し: 角を丸めた四角形 9">
            <a:extLst>
              <a:ext uri="{FF2B5EF4-FFF2-40B4-BE49-F238E27FC236}">
                <a16:creationId xmlns:a16="http://schemas.microsoft.com/office/drawing/2014/main" id="{683CB7C6-FB76-0743-8A8E-493630D1022F}"/>
              </a:ext>
            </a:extLst>
          </p:cNvPr>
          <p:cNvSpPr/>
          <p:nvPr/>
        </p:nvSpPr>
        <p:spPr>
          <a:xfrm>
            <a:off x="360377" y="5069541"/>
            <a:ext cx="2597975" cy="781210"/>
          </a:xfrm>
          <a:prstGeom prst="wedgeRoundRectCallout">
            <a:avLst>
              <a:gd name="adj1" fmla="val 43441"/>
              <a:gd name="adj2" fmla="val -7857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タスク等の情報</a:t>
            </a:r>
            <a:endParaRPr kumimoji="1" lang="ja-JP" altLang="en-US" sz="2400" dirty="0"/>
          </a:p>
        </p:txBody>
      </p:sp>
      <p:sp>
        <p:nvSpPr>
          <p:cNvPr id="9" name="吹き出し: 角を丸めた四角形 9">
            <a:extLst>
              <a:ext uri="{FF2B5EF4-FFF2-40B4-BE49-F238E27FC236}">
                <a16:creationId xmlns:a16="http://schemas.microsoft.com/office/drawing/2014/main" id="{338AD70F-CB6F-3943-BC0C-424490A8A419}"/>
              </a:ext>
            </a:extLst>
          </p:cNvPr>
          <p:cNvSpPr/>
          <p:nvPr/>
        </p:nvSpPr>
        <p:spPr>
          <a:xfrm>
            <a:off x="6781352" y="3623610"/>
            <a:ext cx="1849423" cy="781210"/>
          </a:xfrm>
          <a:prstGeom prst="wedgeRoundRectCallout">
            <a:avLst>
              <a:gd name="adj1" fmla="val -48630"/>
              <a:gd name="adj2" fmla="val 83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日程グラフ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916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コンテンツ プレースホルダー 6">
            <a:extLst>
              <a:ext uri="{FF2B5EF4-FFF2-40B4-BE49-F238E27FC236}">
                <a16:creationId xmlns:a16="http://schemas.microsoft.com/office/drawing/2014/main" id="{E4DF6354-66EF-4B17-B6C2-2CC344FB04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025625"/>
              </p:ext>
            </p:extLst>
          </p:nvPr>
        </p:nvGraphicFramePr>
        <p:xfrm>
          <a:off x="750751" y="3006953"/>
          <a:ext cx="7747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500">
                  <a:extLst>
                    <a:ext uri="{9D8B030D-6E8A-4147-A177-3AD203B41FA5}">
                      <a16:colId xmlns:a16="http://schemas.microsoft.com/office/drawing/2014/main" val="2501743875"/>
                    </a:ext>
                  </a:extLst>
                </a:gridCol>
                <a:gridCol w="3873500">
                  <a:extLst>
                    <a:ext uri="{9D8B030D-6E8A-4147-A177-3AD203B41FA5}">
                      <a16:colId xmlns:a16="http://schemas.microsoft.com/office/drawing/2014/main" val="18332233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コンピテンシー名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詳細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014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提案・ネゴシエーション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相手と交渉、納得させる力</a:t>
                      </a:r>
                      <a:endParaRPr kumimoji="1" lang="en-US" altLang="ja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104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ドキュメンテーション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理解しやすい文書を作る力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713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革新的概念・発送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アイデア力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7702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ニーズ・マーケット視点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情報分析力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53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問題解決</a:t>
                      </a:r>
                      <a:endParaRPr kumimoji="1"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状況分析と行動力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059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dirty="0"/>
                        <a:t>リーダーシップ・マネジメント</a:t>
                      </a:r>
                      <a:endParaRPr lang="en-US" altLang="ja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味方の鼓舞と管理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6904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ファシリテーション・調整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状況把握と管理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229923"/>
                  </a:ext>
                </a:extLst>
              </a:tr>
            </a:tbl>
          </a:graphicData>
        </a:graphic>
      </p:graphicFrame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6D13D12-017B-42AB-9703-7A580E420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FEC1C7D-40A4-469E-9925-31B65C34D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CC3EA1-FFA6-4AFE-8002-3D0910595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69A895E-173A-4236-AD7D-F7E39AFB6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社会人に必要なコンピテンシー</a:t>
            </a:r>
          </a:p>
        </p:txBody>
      </p:sp>
      <p:sp>
        <p:nvSpPr>
          <p:cNvPr id="8" name="コンテンツ プレースホルダー 1">
            <a:extLst>
              <a:ext uri="{FF2B5EF4-FFF2-40B4-BE49-F238E27FC236}">
                <a16:creationId xmlns:a16="http://schemas.microsoft.com/office/drawing/2014/main" id="{A236F6D1-C2A5-46EF-BFB1-00C9BBBFC9E8}"/>
              </a:ext>
            </a:extLst>
          </p:cNvPr>
          <p:cNvSpPr txBox="1">
            <a:spLocks/>
          </p:cNvSpPr>
          <p:nvPr/>
        </p:nvSpPr>
        <p:spPr>
          <a:xfrm>
            <a:off x="699247" y="1798667"/>
            <a:ext cx="7745505" cy="4327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kumimoji="1"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kumimoji="1"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コンピテンシー：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高業績者に共通して見られる行動特性</a:t>
            </a:r>
          </a:p>
        </p:txBody>
      </p:sp>
    </p:spTree>
    <p:extLst>
      <p:ext uri="{BB962C8B-B14F-4D97-AF65-F5344CB8AC3E}">
        <p14:creationId xmlns:p14="http://schemas.microsoft.com/office/powerpoint/2010/main" val="156404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コンテンツ プレースホルダー 7">
            <a:extLst>
              <a:ext uri="{FF2B5EF4-FFF2-40B4-BE49-F238E27FC236}">
                <a16:creationId xmlns:a16="http://schemas.microsoft.com/office/drawing/2014/main" id="{2FC81FDD-8668-4A50-B8E0-7C889F9E49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90" y="1870857"/>
            <a:ext cx="7747000" cy="3683833"/>
          </a:xfrm>
        </p:spPr>
      </p:pic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B4DCBD-3CB0-4183-96B4-F1DCBB68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174BD9-3174-45AF-A8E6-BC6CF9C3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331220-2117-4EFC-986B-42CABD590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30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BBD7A3F-5042-4CC8-82C7-036A419DC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Excel</a:t>
            </a:r>
            <a:r>
              <a:rPr kumimoji="1" lang="ja-JP" altLang="en-US" dirty="0"/>
              <a:t>で読み込める形でダウンロード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B68517D3-2485-49CC-A6DF-AECAF8A83C3F}"/>
              </a:ext>
            </a:extLst>
          </p:cNvPr>
          <p:cNvSpPr/>
          <p:nvPr/>
        </p:nvSpPr>
        <p:spPr>
          <a:xfrm>
            <a:off x="6122343" y="4333102"/>
            <a:ext cx="2147582" cy="822121"/>
          </a:xfrm>
          <a:prstGeom prst="wedgeRoundRectCallout">
            <a:avLst>
              <a:gd name="adj1" fmla="val -63411"/>
              <a:gd name="adj2" fmla="val -38520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>
                <a:solidFill>
                  <a:schemeClr val="tx1"/>
                </a:solidFill>
              </a:rPr>
              <a:t>xlsx</a:t>
            </a:r>
            <a:r>
              <a:rPr kumimoji="1" lang="ja-JP" altLang="en-US" dirty="0">
                <a:solidFill>
                  <a:schemeClr val="tx1"/>
                </a:solidFill>
              </a:rPr>
              <a:t>形式で保存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4CBFE27-5BEE-4CF7-9EC6-33865C6EF452}"/>
              </a:ext>
            </a:extLst>
          </p:cNvPr>
          <p:cNvSpPr/>
          <p:nvPr/>
        </p:nvSpPr>
        <p:spPr>
          <a:xfrm>
            <a:off x="1987006" y="5746489"/>
            <a:ext cx="5159229" cy="60545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型崩れすることがあるので注意！</a:t>
            </a:r>
            <a:endParaRPr kumimoji="1" lang="en-US" altLang="ja-JP" sz="2000" dirty="0"/>
          </a:p>
        </p:txBody>
      </p:sp>
    </p:spTree>
    <p:extLst>
      <p:ext uri="{BB962C8B-B14F-4D97-AF65-F5344CB8AC3E}">
        <p14:creationId xmlns:p14="http://schemas.microsoft.com/office/powerpoint/2010/main" val="102678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CF4D463-2066-4D74-A8E1-02F41815B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996463"/>
            <a:ext cx="7745505" cy="2129700"/>
          </a:xfrm>
        </p:spPr>
        <p:txBody>
          <a:bodyPr/>
          <a:lstStyle/>
          <a:p>
            <a:r>
              <a:rPr kumimoji="1" lang="ja-JP" altLang="en-US"/>
              <a:t>どのファイルを共有すべきか考える</a:t>
            </a:r>
            <a:endParaRPr kumimoji="1" lang="en-US" altLang="ja-JP" dirty="0"/>
          </a:p>
          <a:p>
            <a:r>
              <a:rPr lang="ja-JP" altLang="en-US"/>
              <a:t>共有ソフトは幾つかあるので楽な方法を選ぶ</a:t>
            </a:r>
            <a:endParaRPr lang="en-US" altLang="ja-JP" dirty="0"/>
          </a:p>
          <a:p>
            <a:r>
              <a:rPr lang="ja-JP" altLang="en-US"/>
              <a:t>あとはどう生かすか？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2D8850-EE54-4692-BAB9-9A5C12D8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8CADEA-8C28-4A25-B58C-76B66F43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B7C24E-7BD3-47E8-9431-A887DEDC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31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77DF14DC-69C5-4636-A74E-0156FE56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全体のまとめ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6BD67BC-1FA2-46BA-B8D8-1F670B9860C2}"/>
              </a:ext>
            </a:extLst>
          </p:cNvPr>
          <p:cNvSpPr/>
          <p:nvPr/>
        </p:nvSpPr>
        <p:spPr>
          <a:xfrm>
            <a:off x="1558308" y="2193036"/>
            <a:ext cx="6016626" cy="90990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/>
              <a:t>ツールを使って情報共有を補助！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0298677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E1BA89C-41D9-4FDE-B13C-A4E43F25D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/>
              <a:t>第</a:t>
            </a:r>
            <a:r>
              <a:rPr lang="en-US" altLang="ja-JP" dirty="0"/>
              <a:t>6</a:t>
            </a:r>
            <a:r>
              <a:rPr kumimoji="1" lang="ja-JP" altLang="en-US"/>
              <a:t>回</a:t>
            </a:r>
            <a:r>
              <a:rPr kumimoji="1" lang="ja-JP" altLang="en-US" dirty="0"/>
              <a:t>：</a:t>
            </a:r>
            <a:r>
              <a:rPr kumimoji="1" lang="en-US" altLang="ja-JP" dirty="0"/>
              <a:t>Excel(2/3)</a:t>
            </a:r>
          </a:p>
          <a:p>
            <a:pPr lvl="1"/>
            <a:r>
              <a:rPr kumimoji="1" lang="ja-JP" altLang="en-US"/>
              <a:t>統計学</a:t>
            </a:r>
            <a:endParaRPr kumimoji="1" lang="en-US" altLang="ja-JP" dirty="0"/>
          </a:p>
          <a:p>
            <a:pPr lvl="1"/>
            <a:r>
              <a:rPr kumimoji="1" lang="ja-JP" altLang="en-US"/>
              <a:t>収集したデータから知見を得る</a:t>
            </a:r>
            <a:endParaRPr kumimoji="1" lang="en-US" altLang="ja-JP" dirty="0"/>
          </a:p>
          <a:p>
            <a:pPr lvl="1"/>
            <a:r>
              <a:rPr lang="en-US" altLang="ja-JP" dirty="0"/>
              <a:t>Excel</a:t>
            </a:r>
            <a:r>
              <a:rPr lang="ja-JP" altLang="en-US"/>
              <a:t>の活用方法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B32BE2-2FF4-47F1-A456-CB5C8768D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D06852-585D-4590-B39C-E02F55AD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BD1A33-CC53-4D88-A38F-AFCDD330D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32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D600BA5A-1384-4BF0-AD8B-C0564858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次回予定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64378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825F2E8-C2AB-4720-A9AE-B425C5BD6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/>
              <a:t>チームで近況報告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Google </a:t>
            </a:r>
            <a:r>
              <a:rPr lang="ja-JP" altLang="en-US"/>
              <a:t>スプレッドシートで予定表作成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/>
              <a:t>柴田にも招待を送る</a:t>
            </a:r>
            <a:endParaRPr kumimoji="1" lang="en-US" altLang="ja-JP" dirty="0"/>
          </a:p>
          <a:p>
            <a:pPr lvl="1"/>
            <a:r>
              <a:rPr kumimoji="1" lang="ja-JP" altLang="en-US"/>
              <a:t>予定表のみ、ドライブは共有する必要なし</a:t>
            </a:r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728267-429F-4525-8AC4-33A7D1B3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46B2D0C-C62B-46CD-9A69-634CD2762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E857FFC-D49B-4D3F-B0CE-356D0CFB1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33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B86A8606-14E5-49F7-B97A-7AF852F5B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残りの時間</a:t>
            </a:r>
          </a:p>
        </p:txBody>
      </p:sp>
    </p:spTree>
    <p:extLst>
      <p:ext uri="{BB962C8B-B14F-4D97-AF65-F5344CB8AC3E}">
        <p14:creationId xmlns:p14="http://schemas.microsoft.com/office/powerpoint/2010/main" val="169402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23F9FE12-9E14-C04F-A6BD-17490468A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263152"/>
            <a:ext cx="7745505" cy="2863009"/>
          </a:xfrm>
        </p:spPr>
        <p:txBody>
          <a:bodyPr/>
          <a:lstStyle/>
          <a:p>
            <a:r>
              <a:rPr kumimoji="1" lang="ja-JP" altLang="en-US" dirty="0"/>
              <a:t>例：国語教員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職業レポート</a:t>
            </a:r>
            <a:endParaRPr kumimoji="1" lang="en-US" altLang="ja-JP" dirty="0"/>
          </a:p>
          <a:p>
            <a:pPr lvl="2"/>
            <a:r>
              <a:rPr lang="ja-JP" altLang="en-US" dirty="0"/>
              <a:t>職業の業務内容、給与、先人の例など</a:t>
            </a:r>
            <a:endParaRPr lang="en-US" altLang="ja-JP" dirty="0"/>
          </a:p>
          <a:p>
            <a:pPr lvl="1"/>
            <a:r>
              <a:rPr lang="ja-JP" altLang="en-US" dirty="0"/>
              <a:t>その職体験</a:t>
            </a:r>
            <a:endParaRPr lang="en-US" altLang="ja-JP" dirty="0"/>
          </a:p>
          <a:p>
            <a:pPr lvl="2"/>
            <a:r>
              <a:rPr kumimoji="1" lang="ja-JP" altLang="en-US" dirty="0"/>
              <a:t>１年間のシラバス、授業資料など</a:t>
            </a:r>
            <a:endParaRPr kumimoji="1"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F9D5D8-D65F-0C4D-A929-69A72E0E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5E6C41D-B7E3-154D-A3F6-389DFEF7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AAB6E2-C8BB-D04A-A3CA-07EE5EF5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4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62B32EBA-3CF0-3144-9A04-E9A4B4E1F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本授業におけるチーム活動の流れ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FA86D03-A292-EC4B-A4E6-74BFDF65C5B8}"/>
              </a:ext>
            </a:extLst>
          </p:cNvPr>
          <p:cNvSpPr/>
          <p:nvPr/>
        </p:nvSpPr>
        <p:spPr>
          <a:xfrm>
            <a:off x="699248" y="1754879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職業レポート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B12E5E-DFD7-214C-A096-632C37FE5530}"/>
              </a:ext>
            </a:extLst>
          </p:cNvPr>
          <p:cNvSpPr/>
          <p:nvPr/>
        </p:nvSpPr>
        <p:spPr>
          <a:xfrm>
            <a:off x="5056095" y="1763844"/>
            <a:ext cx="3388658" cy="907639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/>
              <a:t>その職体験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E38FAB-077B-DE42-9232-E8DF1791FB04}"/>
              </a:ext>
            </a:extLst>
          </p:cNvPr>
          <p:cNvSpPr txBox="1"/>
          <p:nvPr/>
        </p:nvSpPr>
        <p:spPr>
          <a:xfrm>
            <a:off x="4320399" y="19868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/>
              <a:t>＋</a:t>
            </a:r>
          </a:p>
        </p:txBody>
      </p:sp>
      <p:sp>
        <p:nvSpPr>
          <p:cNvPr id="11" name="角丸四角形吹き出し 10">
            <a:extLst>
              <a:ext uri="{FF2B5EF4-FFF2-40B4-BE49-F238E27FC236}">
                <a16:creationId xmlns:a16="http://schemas.microsoft.com/office/drawing/2014/main" id="{73FDF4A1-5A8A-224C-907E-6BD4D9CA24F5}"/>
              </a:ext>
            </a:extLst>
          </p:cNvPr>
          <p:cNvSpPr/>
          <p:nvPr/>
        </p:nvSpPr>
        <p:spPr>
          <a:xfrm>
            <a:off x="6019800" y="5262282"/>
            <a:ext cx="2926977" cy="863879"/>
          </a:xfrm>
          <a:prstGeom prst="wedgeRoundRectCallout">
            <a:avLst>
              <a:gd name="adj1" fmla="val -58146"/>
              <a:gd name="adj2" fmla="val -454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実際の計画たては来週</a:t>
            </a:r>
          </a:p>
        </p:txBody>
      </p:sp>
    </p:spTree>
    <p:extLst>
      <p:ext uri="{BB962C8B-B14F-4D97-AF65-F5344CB8AC3E}">
        <p14:creationId xmlns:p14="http://schemas.microsoft.com/office/powerpoint/2010/main" val="2584680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F7E0B4D-276A-4117-9DC3-31FF11017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377" y="1798667"/>
            <a:ext cx="6401244" cy="4327495"/>
          </a:xfrm>
        </p:spPr>
        <p:txBody>
          <a:bodyPr numCol="2">
            <a:normAutofit fontScale="92500" lnSpcReduction="10000"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授業概要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チームアップ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アイデア・計画書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情報収集</a:t>
            </a:r>
            <a:endParaRPr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情報共有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Excel (</a:t>
            </a:r>
            <a:r>
              <a:rPr kumimoji="1" lang="ja-JP" altLang="en-US" dirty="0">
                <a:solidFill>
                  <a:schemeClr val="accent6"/>
                </a:solidFill>
              </a:rPr>
              <a:t>統計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Excel (</a:t>
            </a:r>
            <a:r>
              <a:rPr lang="ja-JP" altLang="en-US" dirty="0">
                <a:solidFill>
                  <a:schemeClr val="accent6"/>
                </a:solidFill>
              </a:rPr>
              <a:t>グラフ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Word (</a:t>
            </a:r>
            <a:r>
              <a:rPr kumimoji="1" lang="ja-JP" altLang="en-US" dirty="0">
                <a:solidFill>
                  <a:schemeClr val="accent6"/>
                </a:solidFill>
              </a:rPr>
              <a:t>文章作成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Word (</a:t>
            </a:r>
            <a:r>
              <a:rPr lang="ja-JP" altLang="en-US" dirty="0">
                <a:solidFill>
                  <a:schemeClr val="accent6"/>
                </a:solidFill>
              </a:rPr>
              <a:t>報告書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</a:t>
            </a:r>
            <a:r>
              <a:rPr kumimoji="1" lang="en-US" altLang="ja-JP" dirty="0">
                <a:solidFill>
                  <a:schemeClr val="accent6"/>
                </a:solidFill>
              </a:rPr>
              <a:t>PT (</a:t>
            </a:r>
            <a:r>
              <a:rPr kumimoji="1" lang="ja-JP" altLang="en-US" dirty="0">
                <a:solidFill>
                  <a:schemeClr val="accent6"/>
                </a:solidFill>
              </a:rPr>
              <a:t>デザイン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学術的とは</a:t>
            </a:r>
            <a:r>
              <a:rPr kumimoji="1"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ja-JP" dirty="0">
                <a:solidFill>
                  <a:schemeClr val="accent6"/>
                </a:solidFill>
              </a:rPr>
              <a:t>PPT (</a:t>
            </a:r>
            <a:r>
              <a:rPr lang="ja-JP" altLang="en-US" dirty="0">
                <a:solidFill>
                  <a:schemeClr val="accent6"/>
                </a:solidFill>
              </a:rPr>
              <a:t>見る聞く</a:t>
            </a:r>
            <a:r>
              <a:rPr lang="en-US" altLang="ja-JP" dirty="0">
                <a:solidFill>
                  <a:schemeClr val="accent6"/>
                </a:solidFill>
              </a:rPr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(1/2)</a:t>
            </a:r>
            <a:endParaRPr kumimoji="1" lang="en-US" altLang="ja-JP" dirty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ja-JP" altLang="en-US" dirty="0"/>
              <a:t>発表</a:t>
            </a:r>
            <a:r>
              <a:rPr lang="en-US" altLang="ja-JP" dirty="0"/>
              <a:t>(2/2)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kumimoji="1" lang="ja-JP" altLang="en-US" dirty="0"/>
              <a:t>まとめ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DE3F30-B82F-4DE2-B591-497764204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B2F5DD9-B454-44C3-8EE8-2627BB0A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9F5330-738E-4282-A48E-943CA51E3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5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9F28A037-2C4F-4566-BF83-B8CEC55C3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大まかな流れ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4A47546-0A8D-4C5C-A084-C76560EC8F6E}"/>
              </a:ext>
            </a:extLst>
          </p:cNvPr>
          <p:cNvSpPr/>
          <p:nvPr/>
        </p:nvSpPr>
        <p:spPr>
          <a:xfrm>
            <a:off x="52840" y="2025327"/>
            <a:ext cx="1271300" cy="531392"/>
          </a:xfrm>
          <a:prstGeom prst="wedgeRoundRectCallout">
            <a:avLst>
              <a:gd name="adj1" fmla="val 63465"/>
              <a:gd name="adj2" fmla="val 3599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4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チーム発足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EC31074F-97F3-4919-A801-E37D56F9AF08}"/>
              </a:ext>
            </a:extLst>
          </p:cNvPr>
          <p:cNvSpPr/>
          <p:nvPr/>
        </p:nvSpPr>
        <p:spPr>
          <a:xfrm>
            <a:off x="43249" y="3230487"/>
            <a:ext cx="1349510" cy="526131"/>
          </a:xfrm>
          <a:prstGeom prst="wedgeRoundRectCallout">
            <a:avLst>
              <a:gd name="adj1" fmla="val 60358"/>
              <a:gd name="adj2" fmla="val -32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10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11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計画書作成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4DF04C41-CF27-4945-A79D-4AC66C580D75}"/>
              </a:ext>
            </a:extLst>
          </p:cNvPr>
          <p:cNvSpPr/>
          <p:nvPr/>
        </p:nvSpPr>
        <p:spPr>
          <a:xfrm>
            <a:off x="6562058" y="3952149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12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966CB981-164D-473A-9A23-4B3040273D2E}"/>
              </a:ext>
            </a:extLst>
          </p:cNvPr>
          <p:cNvSpPr/>
          <p:nvPr/>
        </p:nvSpPr>
        <p:spPr>
          <a:xfrm>
            <a:off x="6562058" y="4683530"/>
            <a:ext cx="1484461" cy="526131"/>
          </a:xfrm>
          <a:prstGeom prst="wedgeRoundRectCallout">
            <a:avLst>
              <a:gd name="adj1" fmla="val -66460"/>
              <a:gd name="adj2" fmla="val -247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10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第</a:t>
            </a:r>
            <a:r>
              <a:rPr kumimoji="1" lang="en-US" altLang="ja-JP" sz="1600" dirty="0"/>
              <a:t>2</a:t>
            </a:r>
            <a:r>
              <a:rPr kumimoji="1" lang="ja-JP" altLang="en-US" sz="1600" dirty="0"/>
              <a:t>陣発表</a:t>
            </a:r>
            <a:endParaRPr kumimoji="1" lang="en-US" altLang="ja-JP" sz="1600" dirty="0"/>
          </a:p>
        </p:txBody>
      </p:sp>
      <p:sp>
        <p:nvSpPr>
          <p:cNvPr id="11" name="吹き出し: 角を丸めた四角形 10">
            <a:extLst>
              <a:ext uri="{FF2B5EF4-FFF2-40B4-BE49-F238E27FC236}">
                <a16:creationId xmlns:a16="http://schemas.microsoft.com/office/drawing/2014/main" id="{310606D0-2CED-4AE8-85B2-ADF683CAB226}"/>
              </a:ext>
            </a:extLst>
          </p:cNvPr>
          <p:cNvSpPr/>
          <p:nvPr/>
        </p:nvSpPr>
        <p:spPr>
          <a:xfrm>
            <a:off x="6198723" y="5564436"/>
            <a:ext cx="1484461" cy="526131"/>
          </a:xfrm>
          <a:prstGeom prst="wedgeRoundRectCallout">
            <a:avLst>
              <a:gd name="adj1" fmla="val -69845"/>
              <a:gd name="adj2" fmla="val -58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17</a:t>
            </a:r>
            <a:r>
              <a:rPr kumimoji="1" lang="ja-JP" altLang="en-US" sz="1400" dirty="0"/>
              <a:t>日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反省会</a:t>
            </a:r>
            <a:endParaRPr kumimoji="1" lang="en-US" altLang="ja-JP" sz="1600" dirty="0"/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E058A1DD-5CE4-4F3C-A080-186705AFFC89}"/>
              </a:ext>
            </a:extLst>
          </p:cNvPr>
          <p:cNvSpPr/>
          <p:nvPr/>
        </p:nvSpPr>
        <p:spPr>
          <a:xfrm>
            <a:off x="7167340" y="1601473"/>
            <a:ext cx="1484461" cy="526131"/>
          </a:xfrm>
          <a:prstGeom prst="wedgeRoundRectCallout">
            <a:avLst>
              <a:gd name="adj1" fmla="val -65106"/>
              <a:gd name="adj2" fmla="val 308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/>
              <a:t>11</a:t>
            </a:r>
            <a:r>
              <a:rPr kumimoji="1" lang="ja-JP" altLang="en-US" sz="1400" dirty="0"/>
              <a:t>月</a:t>
            </a:r>
            <a:r>
              <a:rPr kumimoji="1" lang="en-US" altLang="ja-JP" sz="1400" dirty="0"/>
              <a:t>22</a:t>
            </a:r>
            <a:r>
              <a:rPr kumimoji="1" lang="ja-JP" altLang="en-US" sz="1400" dirty="0"/>
              <a:t>日</a:t>
            </a:r>
            <a:endParaRPr kumimoji="1" lang="en-US" altLang="ja-JP" sz="1400" dirty="0"/>
          </a:p>
          <a:p>
            <a:pPr algn="ctr"/>
            <a:r>
              <a:rPr kumimoji="1" lang="ja-JP" altLang="en-US" sz="1600" dirty="0"/>
              <a:t>中間報告書</a:t>
            </a:r>
            <a:endParaRPr kumimoji="1"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97705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818F88F-92FF-4C40-8708-818B3738F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3827206"/>
            <a:ext cx="7745505" cy="22989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技術・知識面</a:t>
            </a:r>
            <a:endParaRPr kumimoji="1" lang="en-US" altLang="ja-JP" dirty="0"/>
          </a:p>
          <a:p>
            <a:r>
              <a:rPr kumimoji="1" lang="ja-JP" altLang="en-US" dirty="0"/>
              <a:t>ファイルの性質を理解</a:t>
            </a:r>
            <a:endParaRPr kumimoji="1"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コンピテンシ</a:t>
            </a:r>
            <a:endParaRPr lang="en-US" altLang="ja-JP" dirty="0"/>
          </a:p>
          <a:p>
            <a:r>
              <a:rPr lang="ja-JP" altLang="en-US" dirty="0"/>
              <a:t>何を共有すべきか判断する</a:t>
            </a:r>
            <a:endParaRPr lang="en-US" altLang="ja-JP" dirty="0"/>
          </a:p>
          <a:p>
            <a:r>
              <a:rPr lang="ja-JP" altLang="en-US" dirty="0"/>
              <a:t>互いに協力しあう</a:t>
            </a:r>
            <a:endParaRPr lang="en-US" altLang="ja-JP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B48869D-3408-443D-8359-AB940729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FAFB222-8CB6-4D99-BA9D-708D8C01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12594D-7111-46F2-829C-77113720D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6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1FED5720-0F0F-4A74-BC84-2A956A33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本日の目標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37122A-9031-42E2-B02B-C97D8131E828}"/>
              </a:ext>
            </a:extLst>
          </p:cNvPr>
          <p:cNvSpPr/>
          <p:nvPr/>
        </p:nvSpPr>
        <p:spPr>
          <a:xfrm>
            <a:off x="1898637" y="2361491"/>
            <a:ext cx="5335967" cy="831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Google Suit</a:t>
            </a:r>
            <a:r>
              <a:rPr kumimoji="1" lang="ja-JP" altLang="en-US" sz="2800" dirty="0"/>
              <a:t>で共同作業</a:t>
            </a:r>
          </a:p>
        </p:txBody>
      </p:sp>
    </p:spTree>
    <p:extLst>
      <p:ext uri="{BB962C8B-B14F-4D97-AF65-F5344CB8AC3E}">
        <p14:creationId xmlns:p14="http://schemas.microsoft.com/office/powerpoint/2010/main" val="172907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323F2FC2-9C13-4363-BCC7-987809641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pc="600" dirty="0"/>
              <a:t>ファイルと</a:t>
            </a:r>
            <a:r>
              <a:rPr kumimoji="1" lang="en-US" altLang="ja-JP" spc="600" dirty="0"/>
              <a:t>OS</a:t>
            </a:r>
            <a:endParaRPr kumimoji="1" lang="ja-JP" altLang="en-US" spc="600" dirty="0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24D8D47E-7BF0-4314-81EF-B84D45F6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F75474-78CD-4CBB-888F-2E5B2503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3A9A5C9-E6A2-4B5C-9BB0-57E5E50EC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0F1979B-0AC1-49CF-8E58-D659F20BA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7</a:t>
            </a:fld>
            <a:endParaRPr kumimoji="0"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08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99247" y="3108960"/>
            <a:ext cx="7745505" cy="3017202"/>
          </a:xfrm>
        </p:spPr>
        <p:txBody>
          <a:bodyPr/>
          <a:lstStyle/>
          <a:p>
            <a:r>
              <a:rPr kumimoji="1" lang="ja-JP" altLang="en-US" dirty="0"/>
              <a:t>ファイル</a:t>
            </a:r>
            <a:endParaRPr kumimoji="1" lang="en-US" altLang="ja-JP" dirty="0"/>
          </a:p>
          <a:p>
            <a:pPr lvl="1"/>
            <a:r>
              <a:rPr lang="ja-JP" altLang="en-US" dirty="0"/>
              <a:t>実行ファイル（アプリやソフトなど）</a:t>
            </a:r>
            <a:endParaRPr lang="en-US" altLang="ja-JP" dirty="0"/>
          </a:p>
          <a:p>
            <a:pPr lvl="1"/>
            <a:r>
              <a:rPr kumimoji="1" lang="ja-JP" altLang="en-US" dirty="0"/>
              <a:t>データファイル</a:t>
            </a:r>
            <a:endParaRPr kumimoji="1" lang="en-US" altLang="ja-JP" dirty="0"/>
          </a:p>
          <a:p>
            <a:pPr lvl="1"/>
            <a:r>
              <a:rPr lang="ja-JP" altLang="en-US" dirty="0"/>
              <a:t>エイリアス（ショートカット）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フォルダ</a:t>
            </a:r>
            <a:endParaRPr lang="en-US" altLang="ja-JP" dirty="0"/>
          </a:p>
          <a:p>
            <a:pPr lvl="1"/>
            <a:r>
              <a:rPr lang="ja-JP" altLang="en-US" dirty="0"/>
              <a:t>ファイルを入れるためのファイル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8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ファイルとフォルダ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495341" y="1842810"/>
            <a:ext cx="6142561" cy="10139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/>
              <a:t>OS</a:t>
            </a:r>
            <a:r>
              <a:rPr kumimoji="1" lang="ja-JP" altLang="en-US" sz="2800" dirty="0"/>
              <a:t>がデータをファイルとして提示</a:t>
            </a: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DF2B6E15-B6CE-453A-A5B0-1B861115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96644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r>
              <a:rPr lang="en-US" altLang="ja-JP"/>
              <a:t>2018/10/18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4C0B181F-CDAB-404C-A660-15C015D83A29}" type="slidenum">
              <a:rPr kumimoji="0" lang="en-US" smtClean="0"/>
              <a:pPr eaLnBrk="1" latinLnBrk="0" hangingPunct="1"/>
              <a:t>9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09" y="2285465"/>
            <a:ext cx="6870023" cy="3953587"/>
          </a:xfrm>
          <a:prstGeom prst="rect">
            <a:avLst/>
          </a:prstGeom>
        </p:spPr>
      </p:pic>
      <p:sp>
        <p:nvSpPr>
          <p:cNvPr id="7" name="円形吹き出し 7"/>
          <p:cNvSpPr/>
          <p:nvPr/>
        </p:nvSpPr>
        <p:spPr>
          <a:xfrm>
            <a:off x="5718456" y="2285465"/>
            <a:ext cx="2504736" cy="901336"/>
          </a:xfrm>
          <a:prstGeom prst="wedgeEllipseCallout">
            <a:avLst>
              <a:gd name="adj1" fmla="val -40511"/>
              <a:gd name="adj2" fmla="val 5897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/>
              <a:t>フォルダ：データ入れ</a:t>
            </a:r>
            <a:endParaRPr kumimoji="1" lang="en-US" altLang="ja-JP" dirty="0"/>
          </a:p>
        </p:txBody>
      </p:sp>
      <p:sp>
        <p:nvSpPr>
          <p:cNvPr id="8" name="円形吹き出し 8"/>
          <p:cNvSpPr/>
          <p:nvPr/>
        </p:nvSpPr>
        <p:spPr>
          <a:xfrm>
            <a:off x="174810" y="4436482"/>
            <a:ext cx="2504736" cy="901336"/>
          </a:xfrm>
          <a:prstGeom prst="wedgeEllipseCallout">
            <a:avLst>
              <a:gd name="adj1" fmla="val 56493"/>
              <a:gd name="adj2" fmla="val -5262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dirty="0"/>
              <a:t>ファイル：データ</a:t>
            </a:r>
            <a:endParaRPr kumimoji="1" lang="en-US" altLang="ja-JP" dirty="0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19A0E449-2FD9-440D-8261-3A3118FF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ja-JP" altLang="en-US">
                <a:solidFill>
                  <a:schemeClr val="tx1"/>
                </a:solidFill>
              </a:rPr>
              <a:t>情報処理技法</a:t>
            </a:r>
            <a:r>
              <a:rPr kumimoji="0" lang="en-US" altLang="ja-JP">
                <a:solidFill>
                  <a:schemeClr val="tx1"/>
                </a:solidFill>
              </a:rPr>
              <a:t>(</a:t>
            </a:r>
            <a:r>
              <a:rPr kumimoji="0" lang="ja-JP" altLang="en-US">
                <a:solidFill>
                  <a:schemeClr val="tx1"/>
                </a:solidFill>
              </a:rPr>
              <a:t>リテラシ</a:t>
            </a:r>
            <a:r>
              <a:rPr kumimoji="0" lang="en-US" altLang="ja-JP">
                <a:solidFill>
                  <a:schemeClr val="tx1"/>
                </a:solidFill>
              </a:rPr>
              <a:t>)</a:t>
            </a:r>
            <a:r>
              <a:rPr kumimoji="0" lang="en-US">
                <a:solidFill>
                  <a:schemeClr val="tx1"/>
                </a:solidFill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431633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ハードカバー">
  <a:themeElements>
    <a:clrScheme name="ハードカバー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ハードカバー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ハードカバー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ハードカバー.thmx</Template>
  <TotalTime>1290</TotalTime>
  <Words>1605</Words>
  <Application>Microsoft Macintosh PowerPoint</Application>
  <PresentationFormat>画面に合わせる (4:3)</PresentationFormat>
  <Paragraphs>427</Paragraphs>
  <Slides>33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9" baseType="lpstr">
      <vt:lpstr>HGS明朝E</vt:lpstr>
      <vt:lpstr>Yu Gothic</vt:lpstr>
      <vt:lpstr>Book Antiqua</vt:lpstr>
      <vt:lpstr>Consolas</vt:lpstr>
      <vt:lpstr>Wingdings</vt:lpstr>
      <vt:lpstr>ハードカバー</vt:lpstr>
      <vt:lpstr>情報処理技法（リテラシ）II</vt:lpstr>
      <vt:lpstr>もくじ</vt:lpstr>
      <vt:lpstr>社会人に必要なコンピテンシー</vt:lpstr>
      <vt:lpstr>本授業におけるチーム活動の流れ</vt:lpstr>
      <vt:lpstr>大まかな流れ</vt:lpstr>
      <vt:lpstr>本日の目標</vt:lpstr>
      <vt:lpstr>ファイルとOS</vt:lpstr>
      <vt:lpstr>ファイルとフォルダ</vt:lpstr>
      <vt:lpstr>例</vt:lpstr>
      <vt:lpstr>拡張子</vt:lpstr>
      <vt:lpstr>OS (Operation System)</vt:lpstr>
      <vt:lpstr>拡張子の種類</vt:lpstr>
      <vt:lpstr>データを表現するデータ</vt:lpstr>
      <vt:lpstr>その他のファイル</vt:lpstr>
      <vt:lpstr>まとめ</vt:lpstr>
      <vt:lpstr>ファイルの共有</vt:lpstr>
      <vt:lpstr>ファイル共有サービスのいろいろ</vt:lpstr>
      <vt:lpstr>①Googleアカウントにログイン</vt:lpstr>
      <vt:lpstr>②右上のアプリアイコンをクリック</vt:lpstr>
      <vt:lpstr>Googleドライブ</vt:lpstr>
      <vt:lpstr>フォルダの共有</vt:lpstr>
      <vt:lpstr>フォルダの共有</vt:lpstr>
      <vt:lpstr>演習</vt:lpstr>
      <vt:lpstr>表計算</vt:lpstr>
      <vt:lpstr>表計算（Spread Sheet）</vt:lpstr>
      <vt:lpstr>セルの中身の種類</vt:lpstr>
      <vt:lpstr>シート</vt:lpstr>
      <vt:lpstr>ガントチャート</vt:lpstr>
      <vt:lpstr>ガントチャートを作ろう</vt:lpstr>
      <vt:lpstr>Excelで読み込める形でダウンロード</vt:lpstr>
      <vt:lpstr>全体のまとめ</vt:lpstr>
      <vt:lpstr>次回予定</vt:lpstr>
      <vt:lpstr>残りの時間</vt:lpstr>
    </vt:vector>
  </TitlesOfParts>
  <Company>東京工業大学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情報リテラシー</dc:title>
  <dc:creator>柴田 淳司</dc:creator>
  <cp:lastModifiedBy>Microsoft Office ユーザー</cp:lastModifiedBy>
  <cp:revision>163</cp:revision>
  <dcterms:created xsi:type="dcterms:W3CDTF">2016-01-16T07:36:29Z</dcterms:created>
  <dcterms:modified xsi:type="dcterms:W3CDTF">2018-10-25T01:10:55Z</dcterms:modified>
</cp:coreProperties>
</file>