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6"/>
  </p:notesMasterIdLst>
  <p:sldIdLst>
    <p:sldId id="256" r:id="rId2"/>
    <p:sldId id="258" r:id="rId3"/>
    <p:sldId id="300" r:id="rId4"/>
    <p:sldId id="302" r:id="rId5"/>
    <p:sldId id="306" r:id="rId6"/>
    <p:sldId id="307" r:id="rId7"/>
    <p:sldId id="262" r:id="rId8"/>
    <p:sldId id="319" r:id="rId9"/>
    <p:sldId id="313" r:id="rId10"/>
    <p:sldId id="314" r:id="rId11"/>
    <p:sldId id="315" r:id="rId12"/>
    <p:sldId id="320" r:id="rId13"/>
    <p:sldId id="317" r:id="rId14"/>
    <p:sldId id="321" r:id="rId15"/>
    <p:sldId id="318" r:id="rId16"/>
    <p:sldId id="312" r:id="rId17"/>
    <p:sldId id="310" r:id="rId18"/>
    <p:sldId id="311" r:id="rId19"/>
    <p:sldId id="324" r:id="rId20"/>
    <p:sldId id="325" r:id="rId21"/>
    <p:sldId id="323" r:id="rId22"/>
    <p:sldId id="322" r:id="rId23"/>
    <p:sldId id="328" r:id="rId24"/>
    <p:sldId id="329" r:id="rId25"/>
    <p:sldId id="326" r:id="rId26"/>
    <p:sldId id="330" r:id="rId27"/>
    <p:sldId id="333" r:id="rId28"/>
    <p:sldId id="334" r:id="rId29"/>
    <p:sldId id="335" r:id="rId30"/>
    <p:sldId id="331" r:id="rId31"/>
    <p:sldId id="336" r:id="rId32"/>
    <p:sldId id="338" r:id="rId33"/>
    <p:sldId id="327" r:id="rId34"/>
    <p:sldId id="339" r:id="rId35"/>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D84D949-C00C-9B4F-9877-35F982B9A884}">
          <p14:sldIdLst>
            <p14:sldId id="256"/>
            <p14:sldId id="258"/>
            <p14:sldId id="300"/>
            <p14:sldId id="302"/>
            <p14:sldId id="306"/>
            <p14:sldId id="307"/>
            <p14:sldId id="262"/>
            <p14:sldId id="319"/>
            <p14:sldId id="313"/>
            <p14:sldId id="314"/>
            <p14:sldId id="315"/>
            <p14:sldId id="320"/>
            <p14:sldId id="317"/>
            <p14:sldId id="321"/>
            <p14:sldId id="318"/>
            <p14:sldId id="312"/>
            <p14:sldId id="310"/>
            <p14:sldId id="311"/>
            <p14:sldId id="324"/>
            <p14:sldId id="325"/>
            <p14:sldId id="323"/>
            <p14:sldId id="322"/>
            <p14:sldId id="328"/>
            <p14:sldId id="329"/>
            <p14:sldId id="326"/>
            <p14:sldId id="330"/>
            <p14:sldId id="333"/>
            <p14:sldId id="334"/>
            <p14:sldId id="335"/>
            <p14:sldId id="331"/>
            <p14:sldId id="336"/>
            <p14:sldId id="338"/>
            <p14:sldId id="327"/>
            <p14:sldId id="33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5104" autoAdjust="0"/>
  </p:normalViewPr>
  <p:slideViewPr>
    <p:cSldViewPr snapToGrid="0" snapToObjects="1">
      <p:cViewPr varScale="1">
        <p:scale>
          <a:sx n="130" d="100"/>
          <a:sy n="130" d="100"/>
        </p:scale>
        <p:origin x="208" y="3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6272EC-8893-CD49-B4E3-DE3FECA1EEE7}" type="datetimeFigureOut">
              <a:rPr kumimoji="1" lang="ja-JP" altLang="en-US" smtClean="0"/>
              <a:t>2018/10/18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9F4876-1B89-D240-983C-8FA6DDFF7DBD}" type="slidenum">
              <a:rPr kumimoji="1" lang="ja-JP" altLang="en-US" smtClean="0"/>
              <a:t>‹#›</a:t>
            </a:fld>
            <a:endParaRPr kumimoji="1" lang="ja-JP" altLang="en-US"/>
          </a:p>
        </p:txBody>
      </p:sp>
    </p:spTree>
    <p:extLst>
      <p:ext uri="{BB962C8B-B14F-4D97-AF65-F5344CB8AC3E}">
        <p14:creationId xmlns:p14="http://schemas.microsoft.com/office/powerpoint/2010/main" val="13738235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a:t>
            </a:fld>
            <a:endParaRPr kumimoji="1" lang="ja-JP" altLang="en-US"/>
          </a:p>
        </p:txBody>
      </p:sp>
    </p:spTree>
    <p:extLst>
      <p:ext uri="{BB962C8B-B14F-4D97-AF65-F5344CB8AC3E}">
        <p14:creationId xmlns:p14="http://schemas.microsoft.com/office/powerpoint/2010/main" val="774360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14</a:t>
            </a:fld>
            <a:endParaRPr kumimoji="1" lang="ja-JP" altLang="en-US"/>
          </a:p>
        </p:txBody>
      </p:sp>
    </p:spTree>
    <p:extLst>
      <p:ext uri="{BB962C8B-B14F-4D97-AF65-F5344CB8AC3E}">
        <p14:creationId xmlns:p14="http://schemas.microsoft.com/office/powerpoint/2010/main" val="912805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17</a:t>
            </a:fld>
            <a:endParaRPr kumimoji="1" lang="ja-JP" altLang="en-US"/>
          </a:p>
        </p:txBody>
      </p:sp>
    </p:spTree>
    <p:extLst>
      <p:ext uri="{BB962C8B-B14F-4D97-AF65-F5344CB8AC3E}">
        <p14:creationId xmlns:p14="http://schemas.microsoft.com/office/powerpoint/2010/main" val="42205856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18</a:t>
            </a:fld>
            <a:endParaRPr kumimoji="1" lang="ja-JP" altLang="en-US"/>
          </a:p>
        </p:txBody>
      </p:sp>
    </p:spTree>
    <p:extLst>
      <p:ext uri="{BB962C8B-B14F-4D97-AF65-F5344CB8AC3E}">
        <p14:creationId xmlns:p14="http://schemas.microsoft.com/office/powerpoint/2010/main" val="1567731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スタバですら</a:t>
            </a:r>
            <a:r>
              <a:rPr kumimoji="1" lang="en-US" altLang="ja-JP" dirty="0"/>
              <a:t>1</a:t>
            </a:r>
            <a:r>
              <a:rPr kumimoji="1" lang="ja-JP" altLang="en-US" dirty="0"/>
              <a:t>日多くて</a:t>
            </a:r>
            <a:r>
              <a:rPr kumimoji="1" lang="en-US" altLang="ja-JP" dirty="0"/>
              <a:t>500</a:t>
            </a:r>
            <a:r>
              <a:rPr kumimoji="1" lang="ja-JP" altLang="en-US" dirty="0"/>
              <a:t>杯</a:t>
            </a:r>
            <a:endParaRPr kumimoji="1" lang="en-US" altLang="ja-JP" dirty="0"/>
          </a:p>
          <a:p>
            <a:endParaRPr kumimoji="1" lang="en-US" altLang="ja-JP" dirty="0"/>
          </a:p>
          <a:p>
            <a:r>
              <a:rPr kumimoji="1" lang="ja-JP" altLang="en-US" dirty="0"/>
              <a:t>一人</a:t>
            </a:r>
            <a:r>
              <a:rPr kumimoji="1" lang="en-US" altLang="ja-JP" dirty="0"/>
              <a:t>1</a:t>
            </a:r>
            <a:r>
              <a:rPr kumimoji="1" lang="ja-JP" altLang="en-US" dirty="0"/>
              <a:t>杯売るには</a:t>
            </a:r>
            <a:r>
              <a:rPr kumimoji="1" lang="en-US" altLang="ja-JP" dirty="0"/>
              <a:t>1</a:t>
            </a:r>
            <a:r>
              <a:rPr kumimoji="1" lang="ja-JP" altLang="en-US" dirty="0"/>
              <a:t>日</a:t>
            </a:r>
            <a:r>
              <a:rPr kumimoji="1" lang="en-US" altLang="ja-JP" dirty="0"/>
              <a:t>500</a:t>
            </a:r>
            <a:r>
              <a:rPr kumimoji="1" lang="ja-JP" altLang="en-US" dirty="0"/>
              <a:t>人</a:t>
            </a:r>
            <a:endParaRPr kumimoji="1" lang="en-US" altLang="ja-JP" dirty="0"/>
          </a:p>
          <a:p>
            <a:r>
              <a:rPr kumimoji="1" lang="ja-JP" altLang="en-US" dirty="0"/>
              <a:t>客がペアで来店＋全ての机がペアの机だとして</a:t>
            </a:r>
            <a:r>
              <a:rPr kumimoji="1" lang="en-US" altLang="ja-JP" dirty="0"/>
              <a:t>250</a:t>
            </a:r>
            <a:r>
              <a:rPr kumimoji="1" lang="ja-JP" altLang="en-US" dirty="0"/>
              <a:t>組</a:t>
            </a:r>
            <a:endParaRPr kumimoji="1" lang="en-US" altLang="ja-JP" dirty="0"/>
          </a:p>
          <a:p>
            <a:r>
              <a:rPr kumimoji="1" lang="en-US" altLang="ja-JP" dirty="0"/>
              <a:t>1</a:t>
            </a:r>
            <a:r>
              <a:rPr kumimoji="1" lang="ja-JP" altLang="en-US" dirty="0"/>
              <a:t>組当たり甘く見積もり</a:t>
            </a:r>
            <a:r>
              <a:rPr kumimoji="1" lang="en-US" altLang="ja-JP" dirty="0"/>
              <a:t>30</a:t>
            </a:r>
            <a:r>
              <a:rPr kumimoji="1" lang="ja-JP" altLang="en-US" dirty="0"/>
              <a:t>分居座るとして席に</a:t>
            </a:r>
            <a:r>
              <a:rPr kumimoji="1" lang="en-US" altLang="ja-JP" dirty="0"/>
              <a:t>125</a:t>
            </a:r>
            <a:r>
              <a:rPr kumimoji="1" lang="ja-JP" altLang="en-US" dirty="0"/>
              <a:t>時間人が座っていることになる</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19</a:t>
            </a:fld>
            <a:endParaRPr kumimoji="1" lang="ja-JP" altLang="en-US"/>
          </a:p>
        </p:txBody>
      </p:sp>
    </p:spTree>
    <p:extLst>
      <p:ext uri="{BB962C8B-B14F-4D97-AF65-F5344CB8AC3E}">
        <p14:creationId xmlns:p14="http://schemas.microsoft.com/office/powerpoint/2010/main" val="34682304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昼ならまだしも、常に</a:t>
            </a:r>
            <a:r>
              <a:rPr kumimoji="1" lang="en-US" altLang="ja-JP" dirty="0"/>
              <a:t>6</a:t>
            </a:r>
            <a:r>
              <a:rPr kumimoji="1" lang="ja-JP" altLang="en-US" dirty="0"/>
              <a:t>組の客がテーブルにいるなんてかなり難しい</a:t>
            </a:r>
            <a:endParaRPr kumimoji="1" lang="en-US" altLang="ja-JP" dirty="0"/>
          </a:p>
          <a:p>
            <a:endParaRPr kumimoji="1" lang="en-US" altLang="ja-JP" dirty="0"/>
          </a:p>
          <a:p>
            <a:r>
              <a:rPr kumimoji="1" lang="ja-JP" altLang="en-US" dirty="0"/>
              <a:t>因みに</a:t>
            </a:r>
            <a:r>
              <a:rPr kumimoji="1" lang="en-US" altLang="ja-JP" dirty="0"/>
              <a:t>30</a:t>
            </a:r>
            <a:r>
              <a:rPr kumimoji="1" lang="ja-JP" altLang="en-US" dirty="0"/>
              <a:t>分で入れ替え予定なのでテーブルは最低</a:t>
            </a:r>
            <a:r>
              <a:rPr kumimoji="1" lang="en-US" altLang="ja-JP" dirty="0"/>
              <a:t>6</a:t>
            </a:r>
            <a:r>
              <a:rPr kumimoji="1" lang="ja-JP" altLang="en-US" dirty="0"/>
              <a:t>脚必要</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20</a:t>
            </a:fld>
            <a:endParaRPr kumimoji="1" lang="ja-JP" altLang="en-US"/>
          </a:p>
        </p:txBody>
      </p:sp>
    </p:spTree>
    <p:extLst>
      <p:ext uri="{BB962C8B-B14F-4D97-AF65-F5344CB8AC3E}">
        <p14:creationId xmlns:p14="http://schemas.microsoft.com/office/powerpoint/2010/main" val="3274848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21</a:t>
            </a:fld>
            <a:endParaRPr kumimoji="1" lang="ja-JP" altLang="en-US"/>
          </a:p>
        </p:txBody>
      </p:sp>
    </p:spTree>
    <p:extLst>
      <p:ext uri="{BB962C8B-B14F-4D97-AF65-F5344CB8AC3E}">
        <p14:creationId xmlns:p14="http://schemas.microsoft.com/office/powerpoint/2010/main" val="3052381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誰が買うか？を突き詰める</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・ライバル：既存の製品や商品と差別化する（人は</a:t>
            </a:r>
            <a:r>
              <a:rPr kumimoji="1" lang="en-US" altLang="ja-JP" dirty="0"/>
              <a:t>10</a:t>
            </a:r>
            <a:r>
              <a:rPr kumimoji="1" lang="ja-JP" altLang="en-US" dirty="0"/>
              <a:t>倍便利にならないと買い換えないと指摘する人もいる、目指すはブルーオーシャン）</a:t>
            </a:r>
            <a:endParaRPr kumimoji="1" lang="en-US" altLang="ja-JP" dirty="0"/>
          </a:p>
          <a:p>
            <a:r>
              <a:rPr kumimoji="1" lang="ja-JP" altLang="en-US" dirty="0"/>
              <a:t>・ペルソナ：買う人の像を立てる</a:t>
            </a:r>
            <a:endParaRPr kumimoji="1" lang="en-US" altLang="ja-JP" dirty="0"/>
          </a:p>
          <a:p>
            <a:r>
              <a:rPr kumimoji="1" lang="ja-JP" altLang="en-US" dirty="0"/>
              <a:t>・将来性：そんな人がどれぐらいいて、それは今後増える</a:t>
            </a:r>
            <a:r>
              <a:rPr kumimoji="1" lang="en-US" altLang="ja-JP" dirty="0"/>
              <a:t>/</a:t>
            </a:r>
            <a:r>
              <a:rPr kumimoji="1" lang="ja-JP" altLang="en-US" dirty="0"/>
              <a:t>減る</a:t>
            </a:r>
            <a:endParaRPr kumimoji="1" lang="en-US" altLang="ja-JP" dirty="0"/>
          </a:p>
          <a:p>
            <a:endParaRPr kumimoji="1" lang="en-US" altLang="ja-JP" dirty="0"/>
          </a:p>
          <a:p>
            <a:r>
              <a:rPr kumimoji="1" lang="ja-JP" altLang="en-US" dirty="0"/>
              <a:t>・コスト：どれぐらい時間をかけられる？技術力は？</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22</a:t>
            </a:fld>
            <a:endParaRPr kumimoji="1" lang="ja-JP" altLang="en-US"/>
          </a:p>
        </p:txBody>
      </p:sp>
    </p:spTree>
    <p:extLst>
      <p:ext uri="{BB962C8B-B14F-4D97-AF65-F5344CB8AC3E}">
        <p14:creationId xmlns:p14="http://schemas.microsoft.com/office/powerpoint/2010/main" val="1654249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公務員やら教員の業界ってどうなってるの？</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24</a:t>
            </a:fld>
            <a:endParaRPr kumimoji="1" lang="ja-JP" altLang="en-US"/>
          </a:p>
        </p:txBody>
      </p:sp>
    </p:spTree>
    <p:extLst>
      <p:ext uri="{BB962C8B-B14F-4D97-AF65-F5344CB8AC3E}">
        <p14:creationId xmlns:p14="http://schemas.microsoft.com/office/powerpoint/2010/main" val="19319643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25</a:t>
            </a:fld>
            <a:endParaRPr kumimoji="1" lang="ja-JP" altLang="en-US"/>
          </a:p>
        </p:txBody>
      </p:sp>
    </p:spTree>
    <p:extLst>
      <p:ext uri="{BB962C8B-B14F-4D97-AF65-F5344CB8AC3E}">
        <p14:creationId xmlns:p14="http://schemas.microsoft.com/office/powerpoint/2010/main" val="10484710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お店で「何名様ですか？」は英語で</a:t>
            </a:r>
            <a:endParaRPr kumimoji="1" lang="en-US" altLang="ja-JP" dirty="0"/>
          </a:p>
          <a:p>
            <a:r>
              <a:rPr kumimoji="1" lang="en-US" altLang="ja-JP" dirty="0"/>
              <a:t>How many people?</a:t>
            </a:r>
          </a:p>
          <a:p>
            <a:endParaRPr kumimoji="1" lang="en-US" altLang="ja-JP" dirty="0"/>
          </a:p>
          <a:p>
            <a:r>
              <a:rPr kumimoji="1" lang="en-US" altLang="ja-JP" dirty="0"/>
              <a:t>How many person? </a:t>
            </a:r>
            <a:r>
              <a:rPr kumimoji="1" lang="ja-JP" altLang="en-US" dirty="0"/>
              <a:t>だと個人に焦点が当たるので違和感があるらしい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26</a:t>
            </a:fld>
            <a:endParaRPr kumimoji="1" lang="ja-JP" altLang="en-US"/>
          </a:p>
        </p:txBody>
      </p:sp>
    </p:spTree>
    <p:extLst>
      <p:ext uri="{BB962C8B-B14F-4D97-AF65-F5344CB8AC3E}">
        <p14:creationId xmlns:p14="http://schemas.microsoft.com/office/powerpoint/2010/main" val="3196951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a:t>
            </a:fld>
            <a:endParaRPr kumimoji="1" lang="ja-JP" altLang="en-US"/>
          </a:p>
        </p:txBody>
      </p:sp>
    </p:spTree>
    <p:extLst>
      <p:ext uri="{BB962C8B-B14F-4D97-AF65-F5344CB8AC3E}">
        <p14:creationId xmlns:p14="http://schemas.microsoft.com/office/powerpoint/2010/main" val="6741330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例えばペット用品を調べたいなら</a:t>
            </a:r>
            <a:endParaRPr kumimoji="1" lang="en-US" altLang="ja-JP" dirty="0"/>
          </a:p>
          <a:p>
            <a:r>
              <a:rPr kumimoji="1" lang="ja-JP" altLang="en-US" dirty="0"/>
              <a:t>・ペットそのものの数</a:t>
            </a:r>
            <a:endParaRPr kumimoji="1" lang="en-US" altLang="ja-JP" dirty="0"/>
          </a:p>
          <a:p>
            <a:r>
              <a:rPr kumimoji="1" lang="ja-JP" altLang="en-US" dirty="0"/>
              <a:t>・用品の傾向</a:t>
            </a:r>
            <a:endParaRPr kumimoji="1" lang="en-US" altLang="ja-JP" dirty="0"/>
          </a:p>
          <a:p>
            <a:r>
              <a:rPr kumimoji="1" lang="ja-JP" altLang="en-US" dirty="0"/>
              <a:t>・どの世帯が買うのか</a:t>
            </a:r>
            <a:endParaRPr kumimoji="1" lang="en-US" altLang="ja-JP" dirty="0"/>
          </a:p>
          <a:p>
            <a:endParaRPr kumimoji="1" lang="en-US" altLang="ja-JP" dirty="0"/>
          </a:p>
          <a:p>
            <a:r>
              <a:rPr kumimoji="1" lang="ja-JP" altLang="en-US" dirty="0"/>
              <a:t>などを調べる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30</a:t>
            </a:fld>
            <a:endParaRPr kumimoji="1" lang="ja-JP" altLang="en-US"/>
          </a:p>
        </p:txBody>
      </p:sp>
    </p:spTree>
    <p:extLst>
      <p:ext uri="{BB962C8B-B14F-4D97-AF65-F5344CB8AC3E}">
        <p14:creationId xmlns:p14="http://schemas.microsoft.com/office/powerpoint/2010/main" val="630720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99F4876-1B89-D240-983C-8FA6DDFF7DBD}" type="slidenum">
              <a:rPr kumimoji="1" lang="ja-JP" altLang="en-US" smtClean="0"/>
              <a:t>32</a:t>
            </a:fld>
            <a:endParaRPr kumimoji="1" lang="ja-JP" altLang="en-US"/>
          </a:p>
        </p:txBody>
      </p:sp>
    </p:spTree>
    <p:extLst>
      <p:ext uri="{BB962C8B-B14F-4D97-AF65-F5344CB8AC3E}">
        <p14:creationId xmlns:p14="http://schemas.microsoft.com/office/powerpoint/2010/main" val="20521248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33</a:t>
            </a:fld>
            <a:endParaRPr kumimoji="1" lang="ja-JP" altLang="en-US"/>
          </a:p>
        </p:txBody>
      </p:sp>
    </p:spTree>
    <p:extLst>
      <p:ext uri="{BB962C8B-B14F-4D97-AF65-F5344CB8AC3E}">
        <p14:creationId xmlns:p14="http://schemas.microsoft.com/office/powerpoint/2010/main" val="288086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よく言われていた「コミュ力</a:t>
            </a:r>
            <a:r>
              <a:rPr kumimoji="1" lang="ja-JP" altLang="en-US"/>
              <a:t>」の正体</a:t>
            </a:r>
            <a:endParaRPr kumimoji="1" lang="en-US" altLang="ja-JP" dirty="0"/>
          </a:p>
          <a:p>
            <a:r>
              <a:rPr kumimoji="1" lang="ja-JP" altLang="en-US" dirty="0"/>
              <a:t>こんな全部は網羅できないけど、どれか一つは自信を持てるといいね！</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3</a:t>
            </a:fld>
            <a:endParaRPr kumimoji="1" lang="ja-JP" altLang="en-US"/>
          </a:p>
        </p:txBody>
      </p:sp>
    </p:spTree>
    <p:extLst>
      <p:ext uri="{BB962C8B-B14F-4D97-AF65-F5344CB8AC3E}">
        <p14:creationId xmlns:p14="http://schemas.microsoft.com/office/powerpoint/2010/main" val="689307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6</a:t>
            </a:fld>
            <a:endParaRPr kumimoji="1" lang="ja-JP" altLang="en-US"/>
          </a:p>
        </p:txBody>
      </p:sp>
    </p:spTree>
    <p:extLst>
      <p:ext uri="{BB962C8B-B14F-4D97-AF65-F5344CB8AC3E}">
        <p14:creationId xmlns:p14="http://schemas.microsoft.com/office/powerpoint/2010/main" val="1569262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8</a:t>
            </a:fld>
            <a:endParaRPr kumimoji="1" lang="ja-JP" altLang="en-US"/>
          </a:p>
        </p:txBody>
      </p:sp>
    </p:spTree>
    <p:extLst>
      <p:ext uri="{BB962C8B-B14F-4D97-AF65-F5344CB8AC3E}">
        <p14:creationId xmlns:p14="http://schemas.microsoft.com/office/powerpoint/2010/main" val="3206802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新しくなかったり、社会の役に立たなかったりすると研究でないと批判されることに</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9</a:t>
            </a:fld>
            <a:endParaRPr kumimoji="1" lang="ja-JP" altLang="en-US"/>
          </a:p>
        </p:txBody>
      </p:sp>
    </p:spTree>
    <p:extLst>
      <p:ext uri="{BB962C8B-B14F-4D97-AF65-F5344CB8AC3E}">
        <p14:creationId xmlns:p14="http://schemas.microsoft.com/office/powerpoint/2010/main" val="2636333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部活と同じような感じ</a:t>
            </a:r>
            <a:endParaRPr kumimoji="1" lang="en-US" altLang="ja-JP" dirty="0"/>
          </a:p>
          <a:p>
            <a:endParaRPr kumimoji="1" lang="en-US" altLang="ja-JP" dirty="0"/>
          </a:p>
          <a:p>
            <a:r>
              <a:rPr kumimoji="1" lang="ja-JP" altLang="en-US" dirty="0"/>
              <a:t>学会：部活</a:t>
            </a:r>
            <a:endParaRPr kumimoji="1" lang="en-US" altLang="ja-JP" dirty="0"/>
          </a:p>
          <a:p>
            <a:r>
              <a:rPr kumimoji="1" lang="ja-JP" altLang="en-US" dirty="0"/>
              <a:t>研究会：同好会</a:t>
            </a:r>
            <a:endParaRPr kumimoji="1" lang="en-US" altLang="ja-JP" dirty="0"/>
          </a:p>
          <a:p>
            <a:endParaRPr kumimoji="1" lang="en-US" altLang="ja-JP" dirty="0"/>
          </a:p>
          <a:p>
            <a:r>
              <a:rPr kumimoji="1" lang="ja-JP" altLang="en-US" dirty="0"/>
              <a:t>起源は</a:t>
            </a:r>
            <a:endParaRPr kumimoji="1" lang="en-US" altLang="ja-JP" dirty="0"/>
          </a:p>
          <a:p>
            <a:r>
              <a:rPr kumimoji="1" lang="ja-JP" altLang="en-US" dirty="0"/>
              <a:t>中世 </a:t>
            </a:r>
            <a:r>
              <a:rPr kumimoji="1" lang="en-US" altLang="ja-JP" dirty="0"/>
              <a:t>- </a:t>
            </a:r>
            <a:r>
              <a:rPr kumimoji="1" lang="ja-JP" altLang="en-US" dirty="0"/>
              <a:t>ルネサンス期のヨーロッパで、保守的な大学に反発した知識人が各々で集まって行った情報交換の場</a:t>
            </a:r>
            <a:endParaRPr kumimoji="1" lang="en-US" altLang="ja-JP" dirty="0"/>
          </a:p>
          <a:p>
            <a:endParaRPr kumimoji="1" lang="en-US" altLang="ja-JP" dirty="0"/>
          </a:p>
          <a:p>
            <a:r>
              <a:rPr kumimoji="1" lang="ja-JP" altLang="en-US" dirty="0"/>
              <a:t>某宗教団体は決して「学会」ではないので混同しないように</a:t>
            </a:r>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10</a:t>
            </a:fld>
            <a:endParaRPr kumimoji="1" lang="ja-JP" altLang="en-US"/>
          </a:p>
        </p:txBody>
      </p:sp>
    </p:spTree>
    <p:extLst>
      <p:ext uri="{BB962C8B-B14F-4D97-AF65-F5344CB8AC3E}">
        <p14:creationId xmlns:p14="http://schemas.microsoft.com/office/powerpoint/2010/main" val="2323862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zh-TW" dirty="0"/>
          </a:p>
          <a:p>
            <a:r>
              <a:rPr kumimoji="1" lang="ja-JP" altLang="en-US" dirty="0"/>
              <a:t>国費から研究者・研究機関にお金を割り振っている機構の一つ</a:t>
            </a:r>
            <a:endParaRPr kumimoji="1" lang="en-US" altLang="ja-JP" dirty="0"/>
          </a:p>
          <a:p>
            <a:endParaRPr kumimoji="1" lang="en-US" altLang="ja-JP" dirty="0"/>
          </a:p>
          <a:p>
            <a:r>
              <a:rPr kumimoji="1" lang="ja-JP" altLang="en-US" dirty="0"/>
              <a:t>有名な研究費である科研費は日本学術振興会による</a:t>
            </a:r>
            <a:endParaRPr kumimoji="1" lang="en-US" altLang="ja-JP" dirty="0"/>
          </a:p>
          <a:p>
            <a:endParaRPr kumimoji="1" lang="en-US" altLang="ja-JP" dirty="0"/>
          </a:p>
          <a:p>
            <a:endParaRPr kumimoji="1" lang="en-US" altLang="ja-JP" dirty="0"/>
          </a:p>
          <a:p>
            <a:r>
              <a:rPr kumimoji="1" lang="ja-JP" altLang="en-US" dirty="0"/>
              <a:t>最近の流れとして論文は「一般公開すべし」ということになりつつある</a:t>
            </a:r>
            <a:endParaRPr kumimoji="1" lang="en-US" altLang="ja-JP" dirty="0"/>
          </a:p>
          <a:p>
            <a:r>
              <a:rPr kumimoji="1" lang="ja-JP" altLang="en-US" dirty="0"/>
              <a:t>ネット検索しよう</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11</a:t>
            </a:fld>
            <a:endParaRPr kumimoji="1" lang="ja-JP" altLang="en-US"/>
          </a:p>
        </p:txBody>
      </p:sp>
    </p:spTree>
    <p:extLst>
      <p:ext uri="{BB962C8B-B14F-4D97-AF65-F5344CB8AC3E}">
        <p14:creationId xmlns:p14="http://schemas.microsoft.com/office/powerpoint/2010/main" val="1374231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その他学会</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12</a:t>
            </a:fld>
            <a:endParaRPr kumimoji="1" lang="ja-JP" altLang="en-US"/>
          </a:p>
        </p:txBody>
      </p:sp>
    </p:spTree>
    <p:extLst>
      <p:ext uri="{BB962C8B-B14F-4D97-AF65-F5344CB8AC3E}">
        <p14:creationId xmlns:p14="http://schemas.microsoft.com/office/powerpoint/2010/main" val="41640610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lgn="l" eaLnBrk="1" latinLnBrk="0" hangingPunct="1"/>
            <a:r>
              <a:rPr lang="en-US" altLang="ja-JP"/>
              <a:t>2018/10/18</a:t>
            </a:r>
            <a:endParaRPr lang="en-US">
              <a:solidFill>
                <a:schemeClr val="tx1"/>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299129"/>
            <a:ext cx="6777318" cy="975179"/>
          </a:xfrm>
        </p:spPr>
        <p:txBody>
          <a:bodyPr anchor="t"/>
          <a:lstStyle>
            <a:lvl1pPr algn="ctr">
              <a:defRPr sz="3600">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371600" y="2423952"/>
            <a:ext cx="6400800" cy="692146"/>
          </a:xfrm>
        </p:spPr>
        <p:txBody>
          <a:bodyPr>
            <a:normAutofit/>
          </a:bodyPr>
          <a:lstStyle>
            <a:lvl1pPr marL="0" indent="0" algn="ctr">
              <a:buNone/>
              <a:defRPr sz="2800">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dirty="0"/>
              <a:t>マスター サブタイトルの書式設定</a:t>
            </a:r>
            <a:endParaRPr lang="en-US" dirty="0"/>
          </a:p>
        </p:txBody>
      </p:sp>
      <p:sp>
        <p:nvSpPr>
          <p:cNvPr id="13" name="テキスト プレースホルダー 12"/>
          <p:cNvSpPr>
            <a:spLocks noGrp="1"/>
          </p:cNvSpPr>
          <p:nvPr>
            <p:ph type="body" sz="quarter" idx="13" hasCustomPrompt="1"/>
          </p:nvPr>
        </p:nvSpPr>
        <p:spPr>
          <a:xfrm>
            <a:off x="2155272" y="3869369"/>
            <a:ext cx="4902996" cy="914400"/>
          </a:xfrm>
        </p:spPr>
        <p:txBody>
          <a:bodyPr wrap="none">
            <a:noAutofit/>
          </a:bodyPr>
          <a:lstStyle>
            <a:lvl1pPr marL="0" indent="0">
              <a:buNone/>
              <a:defRPr sz="2000"/>
            </a:lvl1pPr>
          </a:lstStyle>
          <a:p>
            <a:pPr lvl="0"/>
            <a:r>
              <a:rPr kumimoji="1" lang="ja-JP" altLang="en-US" dirty="0"/>
              <a:t>製作者情報</a:t>
            </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1798667"/>
            <a:ext cx="7745505" cy="43274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360378" y="6351942"/>
            <a:ext cx="2133600" cy="365125"/>
          </a:xfrm>
        </p:spPr>
        <p:txBody>
          <a:bodyPr/>
          <a:lstStyle/>
          <a:p>
            <a:pPr algn="l" eaLnBrk="1" latinLnBrk="0" hangingPunct="1"/>
            <a:r>
              <a:rPr lang="en-US" altLang="ja-JP"/>
              <a:t>2018/10/18</a:t>
            </a:r>
            <a:endParaRPr lang="en-US">
              <a:solidFill>
                <a:schemeClr val="tx1"/>
              </a:solidFill>
            </a:endParaRPr>
          </a:p>
        </p:txBody>
      </p:sp>
      <p:sp>
        <p:nvSpPr>
          <p:cNvPr id="5" name="Footer Placeholder 4"/>
          <p:cNvSpPr>
            <a:spLocks noGrp="1"/>
          </p:cNvSpPr>
          <p:nvPr>
            <p:ph type="ftr" sz="quarter" idx="11"/>
          </p:nvPr>
        </p:nvSpPr>
        <p:spPr>
          <a:xfrm>
            <a:off x="3124200" y="6351942"/>
            <a:ext cx="2895600" cy="365125"/>
          </a:xfrm>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a:xfrm>
            <a:off x="6639264" y="6351942"/>
            <a:ext cx="2133600" cy="365125"/>
          </a:xfrm>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1" name="Title 10"/>
          <p:cNvSpPr>
            <a:spLocks noGrp="1"/>
          </p:cNvSpPr>
          <p:nvPr>
            <p:ph type="title"/>
          </p:nvPr>
        </p:nvSpPr>
        <p:spPr>
          <a:xfrm>
            <a:off x="688490" y="245260"/>
            <a:ext cx="7756263" cy="1054250"/>
          </a:xfrm>
        </p:spPr>
        <p:txBody>
          <a:bodyPr/>
          <a:lstStyle>
            <a:lvl1pPr>
              <a:defRPr sz="3600"/>
            </a:lvl1pPr>
          </a:lstStyle>
          <a:p>
            <a:r>
              <a:rPr lang="ja-JP" altLang="en-US" dirty="0"/>
              <a:t>マスター タイトルの書式設定</a:t>
            </a:r>
            <a:endParaRPr lang="en-US" dirty="0"/>
          </a:p>
        </p:txBody>
      </p:sp>
      <p:grpSp>
        <p:nvGrpSpPr>
          <p:cNvPr id="12" name="Group 11"/>
          <p:cNvGrpSpPr/>
          <p:nvPr/>
        </p:nvGrpSpPr>
        <p:grpSpPr>
          <a:xfrm>
            <a:off x="1172584" y="87533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4400" b="0" cap="none" baseline="0">
                <a:solidFill>
                  <a:schemeClr val="tx2"/>
                </a:solidFill>
              </a:defRPr>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5" name="Footer Placeholder 4"/>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2" name="Title 1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8" name="Footer Placeholder 7"/>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9" name="Slide Number Placeholder 8"/>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Footer Placeholder 3"/>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Slide Number Placeholder 4"/>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3" name="Footer Placeholder 2"/>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4" name="Slide Number Placeholder 3"/>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ja-JP" altLang="en-US"/>
              <a:t>マスター タイトルの書式設定</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ja-JP" altLang="en-US"/>
              <a:t>マスター タイトルの書式設定</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6" name="Footer Placeholder 5"/>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pPr algn="l" eaLnBrk="1" latinLnBrk="0" hangingPunct="1"/>
            <a:r>
              <a:rPr lang="en-US" altLang="ja-JP"/>
              <a:t>2018/10/18</a:t>
            </a:r>
            <a:endParaRPr lang="en-US">
              <a:solidFill>
                <a:schemeClr val="tx1"/>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ctr" defTabSz="914400" rtl="0" eaLnBrk="1" latinLnBrk="0" hangingPunct="1">
        <a:spcBef>
          <a:spcPct val="0"/>
        </a:spcBef>
        <a:buNone/>
        <a:defRPr kumimoji="1" sz="440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kumimoji="1"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kumimoji="1"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kumimoji="1"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kumimoji="1"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kumimoji="1"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a:t>情報処理技法（リテラシ）</a:t>
            </a:r>
            <a:r>
              <a:rPr kumimoji="1" lang="en-US" altLang="ja-JP"/>
              <a:t>II</a:t>
            </a:r>
            <a:endParaRPr kumimoji="1" lang="ja-JP" altLang="en-US" dirty="0"/>
          </a:p>
        </p:txBody>
      </p:sp>
      <p:sp>
        <p:nvSpPr>
          <p:cNvPr id="3" name="サブタイトル 2"/>
          <p:cNvSpPr>
            <a:spLocks noGrp="1"/>
          </p:cNvSpPr>
          <p:nvPr>
            <p:ph type="subTitle" idx="1"/>
          </p:nvPr>
        </p:nvSpPr>
        <p:spPr/>
        <p:txBody>
          <a:bodyPr/>
          <a:lstStyle/>
          <a:p>
            <a:r>
              <a:rPr kumimoji="1" lang="ja-JP" altLang="en-US" dirty="0"/>
              <a:t>第</a:t>
            </a:r>
            <a:r>
              <a:rPr kumimoji="1" lang="en-US" altLang="ja-JP" dirty="0"/>
              <a:t>4</a:t>
            </a:r>
            <a:r>
              <a:rPr kumimoji="1" lang="ja-JP" altLang="en-US" dirty="0"/>
              <a:t>回：情報収集</a:t>
            </a:r>
          </a:p>
        </p:txBody>
      </p:sp>
      <p:sp>
        <p:nvSpPr>
          <p:cNvPr id="6" name="テキスト プレースホルダー 5"/>
          <p:cNvSpPr>
            <a:spLocks noGrp="1"/>
          </p:cNvSpPr>
          <p:nvPr>
            <p:ph type="body" sz="quarter" idx="13"/>
          </p:nvPr>
        </p:nvSpPr>
        <p:spPr/>
        <p:txBody>
          <a:bodyPr/>
          <a:lstStyle/>
          <a:p>
            <a:r>
              <a:rPr kumimoji="1" lang="ja-JP" altLang="en-US" dirty="0"/>
              <a:t>産業技術大学院大学</a:t>
            </a:r>
            <a:r>
              <a:rPr lang="ja-JP" altLang="en-US" dirty="0"/>
              <a:t> 情報アーキテクチャ専攻</a:t>
            </a:r>
            <a:endParaRPr lang="en-US" altLang="ja-JP" dirty="0"/>
          </a:p>
          <a:p>
            <a:r>
              <a:rPr kumimoji="1" lang="ja-JP" altLang="en-US" dirty="0"/>
              <a:t>助教　　柴田　淳司</a:t>
            </a:r>
          </a:p>
        </p:txBody>
      </p:sp>
    </p:spTree>
    <p:extLst>
      <p:ext uri="{BB962C8B-B14F-4D97-AF65-F5344CB8AC3E}">
        <p14:creationId xmlns:p14="http://schemas.microsoft.com/office/powerpoint/2010/main" val="2857086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9596B0D-F506-4F9B-AD8A-18E3D83A9899}"/>
              </a:ext>
            </a:extLst>
          </p:cNvPr>
          <p:cNvSpPr>
            <a:spLocks noGrp="1"/>
          </p:cNvSpPr>
          <p:nvPr>
            <p:ph idx="1"/>
          </p:nvPr>
        </p:nvSpPr>
        <p:spPr/>
        <p:txBody>
          <a:bodyPr/>
          <a:lstStyle/>
          <a:p>
            <a:r>
              <a:rPr lang="ja-JP" altLang="en-US" dirty="0"/>
              <a:t>基本は学術雑誌</a:t>
            </a:r>
            <a:r>
              <a:rPr lang="en-US" altLang="ja-JP" dirty="0"/>
              <a:t>(Journal)</a:t>
            </a:r>
            <a:r>
              <a:rPr lang="ja-JP" altLang="en-US" dirty="0"/>
              <a:t>に掲載される</a:t>
            </a:r>
            <a:endParaRPr lang="en-US" altLang="ja-JP" dirty="0"/>
          </a:p>
          <a:p>
            <a:endParaRPr lang="en-US" altLang="ja-JP" dirty="0"/>
          </a:p>
          <a:p>
            <a:r>
              <a:rPr lang="ja-JP" altLang="en-US" dirty="0"/>
              <a:t>学術雑誌</a:t>
            </a:r>
            <a:endParaRPr lang="en-US" altLang="ja-JP" dirty="0"/>
          </a:p>
          <a:p>
            <a:pPr lvl="1"/>
            <a:r>
              <a:rPr lang="ja-JP" altLang="en-US" dirty="0"/>
              <a:t>学術的に価値がある論文を載せる雑誌</a:t>
            </a:r>
            <a:endParaRPr lang="en-US" altLang="ja-JP" dirty="0"/>
          </a:p>
          <a:p>
            <a:pPr lvl="1"/>
            <a:r>
              <a:rPr lang="ja-JP" altLang="en-US" dirty="0"/>
              <a:t>直接投稿か、特集号での掲載など経路はいろいろ</a:t>
            </a:r>
            <a:endParaRPr lang="en-US" altLang="ja-JP" dirty="0"/>
          </a:p>
          <a:p>
            <a:pPr lvl="1"/>
            <a:endParaRPr lang="en-US" altLang="ja-JP" dirty="0"/>
          </a:p>
          <a:p>
            <a:r>
              <a:rPr lang="ja-JP" altLang="en-US" dirty="0"/>
              <a:t>学会</a:t>
            </a:r>
            <a:r>
              <a:rPr lang="en-US" altLang="ja-JP" dirty="0"/>
              <a:t>(society)</a:t>
            </a:r>
          </a:p>
          <a:p>
            <a:pPr lvl="1"/>
            <a:r>
              <a:rPr lang="ja-JP" altLang="en-US" dirty="0"/>
              <a:t>研究者の寄り合い（より小さい集まりは研究会）</a:t>
            </a:r>
            <a:endParaRPr lang="en-US" altLang="ja-JP" dirty="0"/>
          </a:p>
          <a:p>
            <a:pPr lvl="1"/>
            <a:r>
              <a:rPr kumimoji="1" lang="ja-JP" altLang="en-US" dirty="0"/>
              <a:t>会誌や学術雑誌を発行していることがある</a:t>
            </a:r>
            <a:endParaRPr kumimoji="1" lang="en-US" altLang="ja-JP" dirty="0"/>
          </a:p>
          <a:p>
            <a:endParaRPr kumimoji="1" lang="ja-JP" altLang="en-US" dirty="0"/>
          </a:p>
        </p:txBody>
      </p:sp>
      <p:sp>
        <p:nvSpPr>
          <p:cNvPr id="3" name="日付プレースホルダー 2">
            <a:extLst>
              <a:ext uri="{FF2B5EF4-FFF2-40B4-BE49-F238E27FC236}">
                <a16:creationId xmlns:a16="http://schemas.microsoft.com/office/drawing/2014/main" id="{2FE1DB2E-134E-401D-BD34-B02761926EEE}"/>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8CA3B9A8-590D-41ED-BE58-24CB3A4695BA}"/>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9F7D8855-C9F7-41E8-9675-9245CCF11E72}"/>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10</a:t>
            </a:fld>
            <a:endParaRPr kumimoji="0" lang="en-US">
              <a:solidFill>
                <a:schemeClr val="tx1"/>
              </a:solidFill>
            </a:endParaRPr>
          </a:p>
        </p:txBody>
      </p:sp>
      <p:sp>
        <p:nvSpPr>
          <p:cNvPr id="6" name="タイトル 5">
            <a:extLst>
              <a:ext uri="{FF2B5EF4-FFF2-40B4-BE49-F238E27FC236}">
                <a16:creationId xmlns:a16="http://schemas.microsoft.com/office/drawing/2014/main" id="{71F672E3-43F0-4E14-9116-9F0E4922329F}"/>
              </a:ext>
            </a:extLst>
          </p:cNvPr>
          <p:cNvSpPr>
            <a:spLocks noGrp="1"/>
          </p:cNvSpPr>
          <p:nvPr>
            <p:ph type="title"/>
          </p:nvPr>
        </p:nvSpPr>
        <p:spPr/>
        <p:txBody>
          <a:bodyPr/>
          <a:lstStyle/>
          <a:p>
            <a:r>
              <a:rPr lang="ja-JP" altLang="en-US" dirty="0"/>
              <a:t>学術雑誌</a:t>
            </a:r>
            <a:r>
              <a:rPr lang="en-US" altLang="ja-JP" dirty="0"/>
              <a:t>(journal)</a:t>
            </a:r>
            <a:endParaRPr kumimoji="1" lang="ja-JP" altLang="en-US" dirty="0"/>
          </a:p>
        </p:txBody>
      </p:sp>
    </p:spTree>
    <p:extLst>
      <p:ext uri="{BB962C8B-B14F-4D97-AF65-F5344CB8AC3E}">
        <p14:creationId xmlns:p14="http://schemas.microsoft.com/office/powerpoint/2010/main" val="1594550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B21184C2-E382-417F-9294-8D5C66B4A94F}"/>
              </a:ext>
            </a:extLst>
          </p:cNvPr>
          <p:cNvSpPr>
            <a:spLocks noGrp="1"/>
          </p:cNvSpPr>
          <p:nvPr>
            <p:ph idx="1"/>
          </p:nvPr>
        </p:nvSpPr>
        <p:spPr/>
        <p:txBody>
          <a:bodyPr>
            <a:normAutofit lnSpcReduction="10000"/>
          </a:bodyPr>
          <a:lstStyle/>
          <a:p>
            <a:r>
              <a:rPr kumimoji="1" lang="ja-JP" altLang="en-US" dirty="0"/>
              <a:t>雑誌を買う</a:t>
            </a:r>
            <a:endParaRPr kumimoji="1" lang="en-US" altLang="ja-JP" dirty="0"/>
          </a:p>
          <a:p>
            <a:pPr lvl="1"/>
            <a:r>
              <a:rPr lang="ja-JP" altLang="en-US" dirty="0"/>
              <a:t>基本は書店に売っていないので取り寄せ</a:t>
            </a:r>
            <a:endParaRPr lang="en-US" altLang="ja-JP" dirty="0"/>
          </a:p>
          <a:p>
            <a:pPr lvl="1"/>
            <a:r>
              <a:rPr kumimoji="1" lang="ja-JP" altLang="en-US" dirty="0"/>
              <a:t>一番身近なものだと「ネイチャー」、「サイエンス」</a:t>
            </a:r>
            <a:endParaRPr kumimoji="1" lang="en-US" altLang="ja-JP" dirty="0"/>
          </a:p>
          <a:p>
            <a:pPr lvl="1"/>
            <a:endParaRPr kumimoji="1" lang="en-US" altLang="ja-JP" dirty="0"/>
          </a:p>
          <a:p>
            <a:r>
              <a:rPr kumimoji="1" lang="ja-JP" altLang="en-US" dirty="0"/>
              <a:t>日本の論文検索サービス</a:t>
            </a:r>
            <a:endParaRPr kumimoji="1" lang="en-US" altLang="ja-JP" dirty="0"/>
          </a:p>
          <a:p>
            <a:pPr lvl="1"/>
            <a:r>
              <a:rPr kumimoji="1" lang="ja-JP" altLang="en-US" dirty="0"/>
              <a:t>国立研究開発法人 科学技術振興機構の運営するサイト</a:t>
            </a:r>
            <a:endParaRPr kumimoji="1" lang="en-US" altLang="ja-JP" dirty="0"/>
          </a:p>
          <a:p>
            <a:pPr lvl="1"/>
            <a:r>
              <a:rPr lang="en-US" altLang="ja-JP" dirty="0"/>
              <a:t>https://www.jstage.jst.go.jp/browse/-char/ja</a:t>
            </a:r>
          </a:p>
          <a:p>
            <a:pPr lvl="1"/>
            <a:r>
              <a:rPr lang="ja-JP" altLang="en-US" dirty="0"/>
              <a:t>基本はここで探そう（一部ダウンロードが有料）</a:t>
            </a:r>
            <a:endParaRPr lang="en-US" altLang="ja-JP" dirty="0"/>
          </a:p>
          <a:p>
            <a:endParaRPr lang="en-US" altLang="ja-JP" dirty="0"/>
          </a:p>
          <a:p>
            <a:r>
              <a:rPr lang="ja-JP" altLang="en-US" dirty="0"/>
              <a:t>図書館</a:t>
            </a:r>
            <a:endParaRPr lang="en-US" altLang="ja-JP" dirty="0"/>
          </a:p>
          <a:p>
            <a:pPr lvl="1"/>
            <a:r>
              <a:rPr lang="ja-JP" altLang="en-US" dirty="0"/>
              <a:t>検索して取り寄せてもらえる</a:t>
            </a:r>
            <a:endParaRPr lang="en-US" altLang="ja-JP" dirty="0"/>
          </a:p>
        </p:txBody>
      </p:sp>
      <p:sp>
        <p:nvSpPr>
          <p:cNvPr id="3" name="日付プレースホルダー 2">
            <a:extLst>
              <a:ext uri="{FF2B5EF4-FFF2-40B4-BE49-F238E27FC236}">
                <a16:creationId xmlns:a16="http://schemas.microsoft.com/office/drawing/2014/main" id="{E600BE11-1401-46E6-A0B7-AA9F6AC573DF}"/>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23D282F9-CE80-4DFE-8B00-A82D46AB6AE1}"/>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91984F38-565A-45BD-BE6A-D68E954899F5}"/>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11</a:t>
            </a:fld>
            <a:endParaRPr kumimoji="0" lang="en-US">
              <a:solidFill>
                <a:schemeClr val="tx1"/>
              </a:solidFill>
            </a:endParaRPr>
          </a:p>
        </p:txBody>
      </p:sp>
      <p:sp>
        <p:nvSpPr>
          <p:cNvPr id="6" name="タイトル 5">
            <a:extLst>
              <a:ext uri="{FF2B5EF4-FFF2-40B4-BE49-F238E27FC236}">
                <a16:creationId xmlns:a16="http://schemas.microsoft.com/office/drawing/2014/main" id="{8960E24B-31B4-4D59-9884-F5778C79C6F9}"/>
              </a:ext>
            </a:extLst>
          </p:cNvPr>
          <p:cNvSpPr>
            <a:spLocks noGrp="1"/>
          </p:cNvSpPr>
          <p:nvPr>
            <p:ph type="title"/>
          </p:nvPr>
        </p:nvSpPr>
        <p:spPr/>
        <p:txBody>
          <a:bodyPr/>
          <a:lstStyle/>
          <a:p>
            <a:r>
              <a:rPr kumimoji="1" lang="ja-JP" altLang="en-US" dirty="0"/>
              <a:t>論文の探し方</a:t>
            </a:r>
          </a:p>
        </p:txBody>
      </p:sp>
    </p:spTree>
    <p:extLst>
      <p:ext uri="{BB962C8B-B14F-4D97-AF65-F5344CB8AC3E}">
        <p14:creationId xmlns:p14="http://schemas.microsoft.com/office/powerpoint/2010/main" val="2013105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F4D4AAA-8D88-447F-8BD2-8D4A5D19EC63}"/>
              </a:ext>
            </a:extLst>
          </p:cNvPr>
          <p:cNvSpPr>
            <a:spLocks noGrp="1"/>
          </p:cNvSpPr>
          <p:nvPr>
            <p:ph idx="1"/>
          </p:nvPr>
        </p:nvSpPr>
        <p:spPr>
          <a:xfrm>
            <a:off x="699247" y="1798667"/>
            <a:ext cx="7745505" cy="4327495"/>
          </a:xfrm>
        </p:spPr>
        <p:txBody>
          <a:bodyPr>
            <a:normAutofit fontScale="92500" lnSpcReduction="10000"/>
          </a:bodyPr>
          <a:lstStyle/>
          <a:p>
            <a:pPr marL="0" indent="0">
              <a:buNone/>
            </a:pPr>
            <a:r>
              <a:rPr kumimoji="1" lang="ja-JP" altLang="en-US" dirty="0"/>
              <a:t>検索サービス</a:t>
            </a:r>
            <a:endParaRPr kumimoji="1" lang="en-US" altLang="ja-JP" dirty="0"/>
          </a:p>
          <a:p>
            <a:r>
              <a:rPr kumimoji="1" lang="en-US" altLang="ja-JP" dirty="0"/>
              <a:t>Google Scholar</a:t>
            </a:r>
          </a:p>
          <a:p>
            <a:pPr lvl="1"/>
            <a:r>
              <a:rPr lang="en-US" altLang="ja-JP" dirty="0"/>
              <a:t>Google</a:t>
            </a:r>
            <a:r>
              <a:rPr lang="ja-JP" altLang="en-US" dirty="0"/>
              <a:t>社の論文検索サービス</a:t>
            </a:r>
            <a:endParaRPr lang="en-US" altLang="ja-JP" dirty="0"/>
          </a:p>
          <a:p>
            <a:pPr lvl="1"/>
            <a:r>
              <a:rPr lang="ja-JP" altLang="en-US" dirty="0"/>
              <a:t>最近ちょっと検索力が上がってきた</a:t>
            </a:r>
            <a:endParaRPr lang="en-US" altLang="ja-JP" dirty="0"/>
          </a:p>
          <a:p>
            <a:endParaRPr kumimoji="1" lang="en-US" altLang="ja-JP" dirty="0"/>
          </a:p>
          <a:p>
            <a:pPr marL="0" indent="0">
              <a:buNone/>
            </a:pPr>
            <a:r>
              <a:rPr kumimoji="1" lang="ja-JP" altLang="en-US" dirty="0"/>
              <a:t>出版元から探す</a:t>
            </a:r>
            <a:endParaRPr kumimoji="1" lang="en-US" altLang="ja-JP" dirty="0"/>
          </a:p>
          <a:p>
            <a:r>
              <a:rPr lang="en-US" altLang="ja-JP" dirty="0"/>
              <a:t>IEEE</a:t>
            </a:r>
          </a:p>
          <a:p>
            <a:pPr lvl="1"/>
            <a:r>
              <a:rPr lang="ja-JP" altLang="en-US" dirty="0"/>
              <a:t>アメリカの電気・情報系学会</a:t>
            </a:r>
            <a:endParaRPr kumimoji="1" lang="en-US" altLang="ja-JP" dirty="0"/>
          </a:p>
          <a:p>
            <a:r>
              <a:rPr lang="en-US" altLang="ja-JP" dirty="0" err="1"/>
              <a:t>Shpringer</a:t>
            </a:r>
            <a:endParaRPr lang="en-US" altLang="ja-JP" dirty="0"/>
          </a:p>
          <a:p>
            <a:pPr lvl="1"/>
            <a:r>
              <a:rPr kumimoji="1" lang="ja-JP" altLang="en-US" dirty="0"/>
              <a:t>論文印刷会社</a:t>
            </a:r>
            <a:endParaRPr kumimoji="1" lang="en-US" altLang="ja-JP" dirty="0"/>
          </a:p>
          <a:p>
            <a:r>
              <a:rPr lang="en-US" altLang="ja-JP" dirty="0" err="1"/>
              <a:t>arXiv</a:t>
            </a:r>
            <a:endParaRPr lang="en-US" altLang="ja-JP" dirty="0"/>
          </a:p>
          <a:p>
            <a:pPr lvl="1"/>
            <a:r>
              <a:rPr kumimoji="1" lang="en-US" altLang="ja-JP" dirty="0"/>
              <a:t>pre-print</a:t>
            </a:r>
            <a:r>
              <a:rPr kumimoji="1" lang="ja-JP" altLang="en-US" dirty="0"/>
              <a:t>な論文投稿サイト</a:t>
            </a:r>
          </a:p>
        </p:txBody>
      </p:sp>
      <p:sp>
        <p:nvSpPr>
          <p:cNvPr id="3" name="日付プレースホルダー 2">
            <a:extLst>
              <a:ext uri="{FF2B5EF4-FFF2-40B4-BE49-F238E27FC236}">
                <a16:creationId xmlns:a16="http://schemas.microsoft.com/office/drawing/2014/main" id="{6F6C9B55-0610-4327-8D43-4E008BA45B73}"/>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31D05897-1219-4DDA-AB94-61D9330E668E}"/>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6CC0548C-6C82-4673-8479-1CCBD369AA3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12</a:t>
            </a:fld>
            <a:endParaRPr kumimoji="0" lang="en-US">
              <a:solidFill>
                <a:schemeClr val="tx1"/>
              </a:solidFill>
            </a:endParaRPr>
          </a:p>
        </p:txBody>
      </p:sp>
      <p:sp>
        <p:nvSpPr>
          <p:cNvPr id="6" name="タイトル 5">
            <a:extLst>
              <a:ext uri="{FF2B5EF4-FFF2-40B4-BE49-F238E27FC236}">
                <a16:creationId xmlns:a16="http://schemas.microsoft.com/office/drawing/2014/main" id="{A6576D92-311A-49FC-B02C-4173D6A4F2B0}"/>
              </a:ext>
            </a:extLst>
          </p:cNvPr>
          <p:cNvSpPr>
            <a:spLocks noGrp="1"/>
          </p:cNvSpPr>
          <p:nvPr>
            <p:ph type="title"/>
          </p:nvPr>
        </p:nvSpPr>
        <p:spPr/>
        <p:txBody>
          <a:bodyPr/>
          <a:lstStyle/>
          <a:p>
            <a:r>
              <a:rPr kumimoji="1" lang="ja-JP" altLang="en-US" dirty="0"/>
              <a:t>その他の論文検索</a:t>
            </a:r>
          </a:p>
        </p:txBody>
      </p:sp>
      <p:sp>
        <p:nvSpPr>
          <p:cNvPr id="7" name="吹き出し: 角を丸めた四角形 6">
            <a:extLst>
              <a:ext uri="{FF2B5EF4-FFF2-40B4-BE49-F238E27FC236}">
                <a16:creationId xmlns:a16="http://schemas.microsoft.com/office/drawing/2014/main" id="{58C82C79-8677-47BA-ADBA-394273E8CD82}"/>
              </a:ext>
            </a:extLst>
          </p:cNvPr>
          <p:cNvSpPr/>
          <p:nvPr/>
        </p:nvSpPr>
        <p:spPr>
          <a:xfrm>
            <a:off x="5066072" y="5243535"/>
            <a:ext cx="1681316" cy="663678"/>
          </a:xfrm>
          <a:prstGeom prst="wedgeRoundRectCallout">
            <a:avLst>
              <a:gd name="adj1" fmla="val -68964"/>
              <a:gd name="adj2" fmla="val 4711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見切り発車</a:t>
            </a:r>
            <a:endParaRPr kumimoji="1" lang="en-US" altLang="ja-JP" dirty="0"/>
          </a:p>
          <a:p>
            <a:pPr algn="ctr"/>
            <a:r>
              <a:rPr kumimoji="1" lang="ja-JP" altLang="en-US" dirty="0"/>
              <a:t>論文のこと</a:t>
            </a:r>
          </a:p>
        </p:txBody>
      </p:sp>
    </p:spTree>
    <p:extLst>
      <p:ext uri="{BB962C8B-B14F-4D97-AF65-F5344CB8AC3E}">
        <p14:creationId xmlns:p14="http://schemas.microsoft.com/office/powerpoint/2010/main" val="2986030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1584CFA-0E85-4BA0-BC2F-D99E3574C7FD}"/>
              </a:ext>
            </a:extLst>
          </p:cNvPr>
          <p:cNvSpPr>
            <a:spLocks noGrp="1"/>
          </p:cNvSpPr>
          <p:nvPr>
            <p:ph idx="1"/>
          </p:nvPr>
        </p:nvSpPr>
        <p:spPr/>
        <p:txBody>
          <a:bodyPr/>
          <a:lstStyle/>
          <a:p>
            <a:r>
              <a:rPr kumimoji="1" lang="ja-JP" altLang="en-US" dirty="0"/>
              <a:t>雑誌が社会に与える影響を調べたい</a:t>
            </a:r>
            <a:r>
              <a:rPr kumimoji="1" lang="en-US" altLang="ja-JP" dirty="0"/>
              <a:t>…</a:t>
            </a:r>
          </a:p>
          <a:p>
            <a:endParaRPr lang="en-US" altLang="ja-JP" dirty="0"/>
          </a:p>
          <a:p>
            <a:r>
              <a:rPr kumimoji="1" lang="ja-JP" altLang="en-US" dirty="0"/>
              <a:t>検索ワード</a:t>
            </a:r>
            <a:endParaRPr kumimoji="1" lang="en-US" altLang="ja-JP" dirty="0"/>
          </a:p>
          <a:p>
            <a:pPr lvl="1"/>
            <a:r>
              <a:rPr lang="en-US" altLang="ja-JP" dirty="0"/>
              <a:t>magazine,  effect, society</a:t>
            </a:r>
          </a:p>
          <a:p>
            <a:endParaRPr kumimoji="1" lang="en-US" altLang="ja-JP" dirty="0"/>
          </a:p>
          <a:p>
            <a:r>
              <a:rPr lang="ja-JP" altLang="en-US" dirty="0"/>
              <a:t>後は工夫！</a:t>
            </a:r>
            <a:endParaRPr lang="en-US" altLang="ja-JP" dirty="0"/>
          </a:p>
          <a:p>
            <a:pPr lvl="1"/>
            <a:r>
              <a:rPr kumimoji="1" lang="ja-JP" altLang="en-US" dirty="0"/>
              <a:t>関連論文を探す</a:t>
            </a:r>
            <a:endParaRPr kumimoji="1" lang="en-US" altLang="ja-JP" dirty="0"/>
          </a:p>
          <a:p>
            <a:pPr lvl="1"/>
            <a:r>
              <a:rPr kumimoji="1" lang="ja-JP" altLang="en-US" dirty="0"/>
              <a:t>キーワードを変えてみる</a:t>
            </a:r>
            <a:endParaRPr kumimoji="1" lang="en-US" altLang="ja-JP" dirty="0"/>
          </a:p>
          <a:p>
            <a:pPr lvl="1"/>
            <a:r>
              <a:rPr lang="ja-JP" altLang="en-US" dirty="0"/>
              <a:t>年度を変えてみる</a:t>
            </a:r>
            <a:endParaRPr lang="en-US" altLang="ja-JP" dirty="0"/>
          </a:p>
          <a:p>
            <a:pPr lvl="1"/>
            <a:r>
              <a:rPr kumimoji="1" lang="en-US" altLang="ja-JP" dirty="0" err="1"/>
              <a:t>etc</a:t>
            </a:r>
            <a:r>
              <a:rPr kumimoji="1" lang="en-US" altLang="ja-JP" dirty="0"/>
              <a:t>…</a:t>
            </a:r>
            <a:endParaRPr kumimoji="1" lang="ja-JP" altLang="en-US" dirty="0"/>
          </a:p>
        </p:txBody>
      </p:sp>
      <p:sp>
        <p:nvSpPr>
          <p:cNvPr id="3" name="日付プレースホルダー 2">
            <a:extLst>
              <a:ext uri="{FF2B5EF4-FFF2-40B4-BE49-F238E27FC236}">
                <a16:creationId xmlns:a16="http://schemas.microsoft.com/office/drawing/2014/main" id="{4B46D11A-4E20-4CB2-96E0-1064FB736047}"/>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3BC3B546-CE91-4391-81A7-059BFA45A1AF}"/>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183F5DF-FDC3-4B72-A61B-48582E9DE27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13</a:t>
            </a:fld>
            <a:endParaRPr kumimoji="0" lang="en-US">
              <a:solidFill>
                <a:schemeClr val="tx1"/>
              </a:solidFill>
            </a:endParaRPr>
          </a:p>
        </p:txBody>
      </p:sp>
      <p:sp>
        <p:nvSpPr>
          <p:cNvPr id="6" name="タイトル 5">
            <a:extLst>
              <a:ext uri="{FF2B5EF4-FFF2-40B4-BE49-F238E27FC236}">
                <a16:creationId xmlns:a16="http://schemas.microsoft.com/office/drawing/2014/main" id="{24426711-57D5-4B7F-8181-53394F11F174}"/>
              </a:ext>
            </a:extLst>
          </p:cNvPr>
          <p:cNvSpPr>
            <a:spLocks noGrp="1"/>
          </p:cNvSpPr>
          <p:nvPr>
            <p:ph type="title"/>
          </p:nvPr>
        </p:nvSpPr>
        <p:spPr/>
        <p:txBody>
          <a:bodyPr/>
          <a:lstStyle/>
          <a:p>
            <a:r>
              <a:rPr kumimoji="1" lang="ja-JP" altLang="en-US" dirty="0"/>
              <a:t>例えばどう使うの？</a:t>
            </a:r>
          </a:p>
        </p:txBody>
      </p:sp>
    </p:spTree>
    <p:extLst>
      <p:ext uri="{BB962C8B-B14F-4D97-AF65-F5344CB8AC3E}">
        <p14:creationId xmlns:p14="http://schemas.microsoft.com/office/powerpoint/2010/main" val="1134688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9CB0F28-E2E5-44F5-9780-C27AEA4F5F40}"/>
              </a:ext>
            </a:extLst>
          </p:cNvPr>
          <p:cNvSpPr>
            <a:spLocks noGrp="1"/>
          </p:cNvSpPr>
          <p:nvPr>
            <p:ph idx="1"/>
          </p:nvPr>
        </p:nvSpPr>
        <p:spPr>
          <a:xfrm>
            <a:off x="699247" y="3126658"/>
            <a:ext cx="7745505" cy="2999504"/>
          </a:xfrm>
        </p:spPr>
        <p:txBody>
          <a:bodyPr>
            <a:normAutofit fontScale="92500" lnSpcReduction="10000"/>
          </a:bodyPr>
          <a:lstStyle/>
          <a:p>
            <a:r>
              <a:rPr kumimoji="1" lang="ja-JP" altLang="en-US" dirty="0"/>
              <a:t>例：国語教員</a:t>
            </a:r>
            <a:endParaRPr kumimoji="1" lang="en-US" altLang="ja-JP" dirty="0"/>
          </a:p>
          <a:p>
            <a:pPr lvl="1"/>
            <a:r>
              <a:rPr lang="en-US" altLang="ja-JP" dirty="0"/>
              <a:t>J-Stage</a:t>
            </a:r>
            <a:r>
              <a:rPr lang="ja-JP" altLang="en-US" dirty="0"/>
              <a:t>で「国語」「小学生」「論理」を検索</a:t>
            </a:r>
            <a:endParaRPr kumimoji="1" lang="en-US" altLang="ja-JP" dirty="0"/>
          </a:p>
          <a:p>
            <a:r>
              <a:rPr lang="ja-JP" altLang="en-US" dirty="0"/>
              <a:t>例</a:t>
            </a:r>
            <a:r>
              <a:rPr lang="ja-JP" altLang="en-US"/>
              <a:t>：ゲーム</a:t>
            </a:r>
            <a:endParaRPr lang="en-US" altLang="ja-JP" dirty="0"/>
          </a:p>
          <a:p>
            <a:pPr lvl="1"/>
            <a:r>
              <a:rPr lang="en-US" altLang="ja-JP" dirty="0"/>
              <a:t>IEEE</a:t>
            </a:r>
            <a:r>
              <a:rPr lang="ja-JP" altLang="en-US" dirty="0"/>
              <a:t>で</a:t>
            </a:r>
            <a:r>
              <a:rPr lang="ja-JP" altLang="en-US"/>
              <a:t>「</a:t>
            </a:r>
            <a:r>
              <a:rPr lang="en-US" altLang="ja-JP" dirty="0"/>
              <a:t>game</a:t>
            </a:r>
            <a:r>
              <a:rPr lang="ja-JP" altLang="en-US"/>
              <a:t>」「</a:t>
            </a:r>
            <a:r>
              <a:rPr lang="en-US" altLang="ja-JP" dirty="0"/>
              <a:t>society</a:t>
            </a:r>
            <a:r>
              <a:rPr lang="ja-JP" altLang="en-US"/>
              <a:t>」</a:t>
            </a:r>
            <a:endParaRPr lang="en-US" altLang="ja-JP" dirty="0"/>
          </a:p>
          <a:p>
            <a:endParaRPr lang="en-US" altLang="ja-JP" dirty="0"/>
          </a:p>
          <a:p>
            <a:r>
              <a:rPr kumimoji="1" lang="ja-JP" altLang="en-US" dirty="0"/>
              <a:t>提出</a:t>
            </a:r>
            <a:endParaRPr kumimoji="1" lang="en-US" altLang="ja-JP" dirty="0"/>
          </a:p>
          <a:p>
            <a:pPr lvl="1"/>
            <a:r>
              <a:rPr lang="ja-JP" altLang="en-US" dirty="0"/>
              <a:t>論文タイトル、発行年、筆者、内容の</a:t>
            </a:r>
            <a:r>
              <a:rPr lang="en-US" altLang="ja-JP" dirty="0"/>
              <a:t>1</a:t>
            </a:r>
            <a:r>
              <a:rPr lang="ja-JP" altLang="en-US"/>
              <a:t>行解説</a:t>
            </a:r>
            <a:br>
              <a:rPr lang="en-US" altLang="ja-JP" dirty="0"/>
            </a:br>
            <a:r>
              <a:rPr lang="ja-JP" altLang="en-US" dirty="0"/>
              <a:t>を</a:t>
            </a:r>
            <a:r>
              <a:rPr kumimoji="1" lang="ja-JP" altLang="en-US" dirty="0"/>
              <a:t>授業用ページから提出</a:t>
            </a:r>
          </a:p>
        </p:txBody>
      </p:sp>
      <p:sp>
        <p:nvSpPr>
          <p:cNvPr id="3" name="日付プレースホルダー 2">
            <a:extLst>
              <a:ext uri="{FF2B5EF4-FFF2-40B4-BE49-F238E27FC236}">
                <a16:creationId xmlns:a16="http://schemas.microsoft.com/office/drawing/2014/main" id="{A3CD86A0-3EB1-457A-AE31-5E96CEA7BC48}"/>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55F71ADF-6A72-45EA-90A3-8909DF821183}"/>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076A17D4-6725-460E-A84E-FAD9955D53CC}"/>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14</a:t>
            </a:fld>
            <a:endParaRPr kumimoji="0" lang="en-US">
              <a:solidFill>
                <a:schemeClr val="tx1"/>
              </a:solidFill>
            </a:endParaRPr>
          </a:p>
        </p:txBody>
      </p:sp>
      <p:sp>
        <p:nvSpPr>
          <p:cNvPr id="6" name="タイトル 5">
            <a:extLst>
              <a:ext uri="{FF2B5EF4-FFF2-40B4-BE49-F238E27FC236}">
                <a16:creationId xmlns:a16="http://schemas.microsoft.com/office/drawing/2014/main" id="{8A8D83AA-27A8-4B53-9F57-A8D4B7DD22F1}"/>
              </a:ext>
            </a:extLst>
          </p:cNvPr>
          <p:cNvSpPr>
            <a:spLocks noGrp="1"/>
          </p:cNvSpPr>
          <p:nvPr>
            <p:ph type="title"/>
          </p:nvPr>
        </p:nvSpPr>
        <p:spPr/>
        <p:txBody>
          <a:bodyPr/>
          <a:lstStyle/>
          <a:p>
            <a:r>
              <a:rPr lang="ja-JP" altLang="en-US" dirty="0"/>
              <a:t>演習</a:t>
            </a:r>
            <a:endParaRPr kumimoji="1" lang="ja-JP" altLang="en-US" dirty="0"/>
          </a:p>
        </p:txBody>
      </p:sp>
      <p:sp>
        <p:nvSpPr>
          <p:cNvPr id="7" name="正方形/長方形 6">
            <a:extLst>
              <a:ext uri="{FF2B5EF4-FFF2-40B4-BE49-F238E27FC236}">
                <a16:creationId xmlns:a16="http://schemas.microsoft.com/office/drawing/2014/main" id="{BEFF8DD5-FE7F-4BB6-BDCE-20313AD65B3E}"/>
              </a:ext>
            </a:extLst>
          </p:cNvPr>
          <p:cNvSpPr/>
          <p:nvPr/>
        </p:nvSpPr>
        <p:spPr>
          <a:xfrm>
            <a:off x="1558307" y="1798667"/>
            <a:ext cx="6016627" cy="120936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3200" dirty="0"/>
              <a:t>自分の職業に関係しそうな</a:t>
            </a:r>
            <a:endParaRPr kumimoji="1" lang="en-US" altLang="ja-JP" sz="3200" dirty="0"/>
          </a:p>
          <a:p>
            <a:pPr algn="ctr"/>
            <a:r>
              <a:rPr kumimoji="1" lang="ja-JP" altLang="en-US" sz="3200" dirty="0"/>
              <a:t>先端研究を調べよう！</a:t>
            </a:r>
            <a:endParaRPr lang="en-US" altLang="ja-JP" sz="2800" spc="300" dirty="0"/>
          </a:p>
        </p:txBody>
      </p:sp>
    </p:spTree>
    <p:extLst>
      <p:ext uri="{BB962C8B-B14F-4D97-AF65-F5344CB8AC3E}">
        <p14:creationId xmlns:p14="http://schemas.microsoft.com/office/powerpoint/2010/main" val="230219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7CDC0D9-EC00-4329-B51B-3B84274F241F}"/>
              </a:ext>
            </a:extLst>
          </p:cNvPr>
          <p:cNvSpPr>
            <a:spLocks noGrp="1"/>
          </p:cNvSpPr>
          <p:nvPr>
            <p:ph idx="1"/>
          </p:nvPr>
        </p:nvSpPr>
        <p:spPr>
          <a:xfrm>
            <a:off x="699247" y="3920147"/>
            <a:ext cx="7745505" cy="2206015"/>
          </a:xfrm>
        </p:spPr>
        <p:txBody>
          <a:bodyPr numCol="2"/>
          <a:lstStyle/>
          <a:p>
            <a:r>
              <a:rPr kumimoji="1" lang="ja-JP" altLang="en-US" dirty="0"/>
              <a:t>論文は研究者の成果物</a:t>
            </a:r>
            <a:endParaRPr kumimoji="1" lang="en-US" altLang="ja-JP" dirty="0"/>
          </a:p>
          <a:p>
            <a:r>
              <a:rPr kumimoji="1" lang="ja-JP" altLang="en-US" dirty="0"/>
              <a:t>探し方の方法</a:t>
            </a:r>
            <a:endParaRPr kumimoji="1" lang="en-US" altLang="ja-JP" dirty="0"/>
          </a:p>
          <a:p>
            <a:pPr lvl="1"/>
            <a:r>
              <a:rPr lang="ja-JP" altLang="en-US" dirty="0"/>
              <a:t>雑誌から探す</a:t>
            </a:r>
            <a:endParaRPr lang="en-US" altLang="ja-JP" dirty="0"/>
          </a:p>
          <a:p>
            <a:pPr lvl="1"/>
            <a:r>
              <a:rPr kumimoji="1" lang="ja-JP" altLang="en-US" dirty="0"/>
              <a:t>キーワードから探す</a:t>
            </a:r>
            <a:endParaRPr kumimoji="1" lang="en-US" altLang="ja-JP" dirty="0"/>
          </a:p>
          <a:p>
            <a:pPr lvl="1"/>
            <a:r>
              <a:rPr lang="ja-JP" altLang="en-US" dirty="0"/>
              <a:t>著者から探す</a:t>
            </a:r>
            <a:endParaRPr lang="en-US" altLang="ja-JP" dirty="0"/>
          </a:p>
          <a:p>
            <a:pPr lvl="1"/>
            <a:endParaRPr kumimoji="1" lang="en-US" altLang="ja-JP" dirty="0"/>
          </a:p>
          <a:p>
            <a:pPr lvl="1"/>
            <a:endParaRPr lang="en-US" altLang="ja-JP" dirty="0"/>
          </a:p>
          <a:p>
            <a:pPr lvl="1"/>
            <a:r>
              <a:rPr kumimoji="1" lang="ja-JP" altLang="en-US" dirty="0"/>
              <a:t>発行年度</a:t>
            </a:r>
            <a:r>
              <a:rPr lang="ja-JP" altLang="en-US" dirty="0"/>
              <a:t>から探す</a:t>
            </a:r>
            <a:endParaRPr lang="en-US" altLang="ja-JP" dirty="0"/>
          </a:p>
          <a:p>
            <a:pPr lvl="1"/>
            <a:r>
              <a:rPr kumimoji="1" lang="ja-JP" altLang="en-US" dirty="0"/>
              <a:t>学会から探す</a:t>
            </a:r>
            <a:endParaRPr kumimoji="1" lang="en-US" altLang="ja-JP" dirty="0"/>
          </a:p>
        </p:txBody>
      </p:sp>
      <p:sp>
        <p:nvSpPr>
          <p:cNvPr id="3" name="日付プレースホルダー 2">
            <a:extLst>
              <a:ext uri="{FF2B5EF4-FFF2-40B4-BE49-F238E27FC236}">
                <a16:creationId xmlns:a16="http://schemas.microsoft.com/office/drawing/2014/main" id="{84FE47BA-EC16-4732-84EF-7920ADC15EC1}"/>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B8DFA0CC-33C0-4AC6-9692-CD8805B0DDC3}"/>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D75E88D8-1547-4E65-86AF-555AE5126AD8}"/>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15</a:t>
            </a:fld>
            <a:endParaRPr kumimoji="0" lang="en-US">
              <a:solidFill>
                <a:schemeClr val="tx1"/>
              </a:solidFill>
            </a:endParaRPr>
          </a:p>
        </p:txBody>
      </p:sp>
      <p:sp>
        <p:nvSpPr>
          <p:cNvPr id="6" name="タイトル 5">
            <a:extLst>
              <a:ext uri="{FF2B5EF4-FFF2-40B4-BE49-F238E27FC236}">
                <a16:creationId xmlns:a16="http://schemas.microsoft.com/office/drawing/2014/main" id="{B40B3368-53BC-4909-93B0-61BF848D1893}"/>
              </a:ext>
            </a:extLst>
          </p:cNvPr>
          <p:cNvSpPr>
            <a:spLocks noGrp="1"/>
          </p:cNvSpPr>
          <p:nvPr>
            <p:ph type="title"/>
          </p:nvPr>
        </p:nvSpPr>
        <p:spPr/>
        <p:txBody>
          <a:bodyPr/>
          <a:lstStyle/>
          <a:p>
            <a:r>
              <a:rPr kumimoji="1" lang="ja-JP" altLang="en-US" dirty="0"/>
              <a:t>論文検索まとめ</a:t>
            </a:r>
          </a:p>
        </p:txBody>
      </p:sp>
      <p:sp>
        <p:nvSpPr>
          <p:cNvPr id="7" name="正方形/長方形 6">
            <a:extLst>
              <a:ext uri="{FF2B5EF4-FFF2-40B4-BE49-F238E27FC236}">
                <a16:creationId xmlns:a16="http://schemas.microsoft.com/office/drawing/2014/main" id="{17DF0A7A-02E0-462C-AA1F-E98716D89119}"/>
              </a:ext>
            </a:extLst>
          </p:cNvPr>
          <p:cNvSpPr/>
          <p:nvPr/>
        </p:nvSpPr>
        <p:spPr>
          <a:xfrm>
            <a:off x="1831791" y="1872409"/>
            <a:ext cx="5469660" cy="1474839"/>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400" dirty="0"/>
              <a:t>最先端の技術を</a:t>
            </a:r>
            <a:endParaRPr kumimoji="1" lang="en-US" altLang="ja-JP" sz="2400" dirty="0"/>
          </a:p>
          <a:p>
            <a:pPr algn="ctr"/>
            <a:r>
              <a:rPr kumimoji="1" lang="ja-JP" altLang="en-US" sz="2400" dirty="0"/>
              <a:t>利用したいときは論文！</a:t>
            </a:r>
            <a:endParaRPr kumimoji="1" lang="en-US" altLang="ja-JP" sz="2400" dirty="0"/>
          </a:p>
          <a:p>
            <a:pPr algn="ctr"/>
            <a:r>
              <a:rPr kumimoji="1" lang="ja-JP" altLang="en-US" dirty="0">
                <a:solidFill>
                  <a:schemeClr val="accent5">
                    <a:lumMod val="20000"/>
                    <a:lumOff val="80000"/>
                  </a:schemeClr>
                </a:solidFill>
              </a:rPr>
              <a:t>（さしあたって卒研で使う）</a:t>
            </a:r>
          </a:p>
        </p:txBody>
      </p:sp>
    </p:spTree>
    <p:extLst>
      <p:ext uri="{BB962C8B-B14F-4D97-AF65-F5344CB8AC3E}">
        <p14:creationId xmlns:p14="http://schemas.microsoft.com/office/powerpoint/2010/main" val="2907622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323F2FC2-9C13-4363-BCC7-987809641748}"/>
              </a:ext>
            </a:extLst>
          </p:cNvPr>
          <p:cNvSpPr>
            <a:spLocks noGrp="1"/>
          </p:cNvSpPr>
          <p:nvPr>
            <p:ph type="title"/>
          </p:nvPr>
        </p:nvSpPr>
        <p:spPr/>
        <p:txBody>
          <a:bodyPr/>
          <a:lstStyle/>
          <a:p>
            <a:r>
              <a:rPr kumimoji="1" lang="ja-JP" altLang="en-US" sz="2800" dirty="0"/>
              <a:t>情報検索</a:t>
            </a:r>
            <a:br>
              <a:rPr kumimoji="1" lang="en-US" altLang="ja-JP" sz="3600" dirty="0"/>
            </a:br>
            <a:r>
              <a:rPr kumimoji="1" lang="en-US" altLang="ja-JP" sz="1050" dirty="0"/>
              <a:t> </a:t>
            </a:r>
            <a:br>
              <a:rPr kumimoji="1" lang="en-US" altLang="ja-JP" sz="1050" dirty="0"/>
            </a:br>
            <a:r>
              <a:rPr kumimoji="1" lang="ja-JP" altLang="en-US" sz="1050" dirty="0"/>
              <a:t>　</a:t>
            </a:r>
            <a:br>
              <a:rPr kumimoji="1" lang="en-US" altLang="ja-JP" sz="3600" dirty="0"/>
            </a:br>
            <a:r>
              <a:rPr kumimoji="1" lang="ja-JP" altLang="en-US" sz="3600" dirty="0"/>
              <a:t>市場調査</a:t>
            </a:r>
            <a:endParaRPr kumimoji="1" lang="ja-JP" altLang="en-US" spc="600" dirty="0"/>
          </a:p>
        </p:txBody>
      </p:sp>
      <p:sp>
        <p:nvSpPr>
          <p:cNvPr id="8" name="テキスト プレースホルダー 7">
            <a:extLst>
              <a:ext uri="{FF2B5EF4-FFF2-40B4-BE49-F238E27FC236}">
                <a16:creationId xmlns:a16="http://schemas.microsoft.com/office/drawing/2014/main" id="{24D8D47E-7BF0-4314-81EF-B84D45F6329C}"/>
              </a:ext>
            </a:extLst>
          </p:cNvPr>
          <p:cNvSpPr>
            <a:spLocks noGrp="1"/>
          </p:cNvSpPr>
          <p:nvPr>
            <p:ph type="body" idx="1"/>
          </p:nvPr>
        </p:nvSpPr>
        <p:spPr/>
        <p:txBody>
          <a:bodyPr/>
          <a:lstStyle/>
          <a:p>
            <a:endParaRPr kumimoji="1" lang="ja-JP" altLang="en-US"/>
          </a:p>
        </p:txBody>
      </p:sp>
      <p:sp>
        <p:nvSpPr>
          <p:cNvPr id="3" name="日付プレースホルダー 2">
            <a:extLst>
              <a:ext uri="{FF2B5EF4-FFF2-40B4-BE49-F238E27FC236}">
                <a16:creationId xmlns:a16="http://schemas.microsoft.com/office/drawing/2014/main" id="{97F75474-78CD-4CBB-888F-2E5B2503F902}"/>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93A9A5C9-E6A2-4B5C-9BB0-57E5E50EC3D9}"/>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0F1979B-0AC1-49CF-8E58-D659F20BA0D3}"/>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16</a:t>
            </a:fld>
            <a:endParaRPr kumimoji="0" lang="en-US">
              <a:solidFill>
                <a:schemeClr val="tx1"/>
              </a:solidFill>
            </a:endParaRPr>
          </a:p>
        </p:txBody>
      </p:sp>
    </p:spTree>
    <p:extLst>
      <p:ext uri="{BB962C8B-B14F-4D97-AF65-F5344CB8AC3E}">
        <p14:creationId xmlns:p14="http://schemas.microsoft.com/office/powerpoint/2010/main" val="1138777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32E67F87-0A0D-4DF6-9FA7-B65A7A5FE5F3}"/>
              </a:ext>
            </a:extLst>
          </p:cNvPr>
          <p:cNvSpPr>
            <a:spLocks noGrp="1"/>
          </p:cNvSpPr>
          <p:nvPr>
            <p:ph idx="1"/>
          </p:nvPr>
        </p:nvSpPr>
        <p:spPr>
          <a:xfrm>
            <a:off x="699247" y="3495368"/>
            <a:ext cx="7745505" cy="2630794"/>
          </a:xfrm>
        </p:spPr>
        <p:txBody>
          <a:bodyPr numCol="2"/>
          <a:lstStyle/>
          <a:p>
            <a:r>
              <a:rPr kumimoji="1" lang="ja-JP" altLang="en-US" dirty="0"/>
              <a:t>プロダクト</a:t>
            </a:r>
            <a:endParaRPr kumimoji="1" lang="en-US" altLang="ja-JP" dirty="0"/>
          </a:p>
          <a:p>
            <a:r>
              <a:rPr lang="ja-JP" altLang="en-US" dirty="0"/>
              <a:t>価格戦略</a:t>
            </a:r>
            <a:endParaRPr lang="en-US" altLang="ja-JP" dirty="0"/>
          </a:p>
          <a:p>
            <a:r>
              <a:rPr kumimoji="1" lang="ja-JP" altLang="en-US" dirty="0"/>
              <a:t>流通</a:t>
            </a:r>
            <a:endParaRPr kumimoji="1" lang="en-US" altLang="ja-JP" dirty="0"/>
          </a:p>
          <a:p>
            <a:r>
              <a:rPr lang="ja-JP" altLang="en-US" dirty="0"/>
              <a:t>サービス</a:t>
            </a:r>
            <a:endParaRPr lang="en-US" altLang="ja-JP" dirty="0"/>
          </a:p>
          <a:p>
            <a:r>
              <a:rPr kumimoji="1" lang="ja-JP" altLang="en-US" dirty="0"/>
              <a:t>小売り</a:t>
            </a:r>
            <a:endParaRPr kumimoji="1" lang="en-US" altLang="ja-JP" dirty="0"/>
          </a:p>
          <a:p>
            <a:r>
              <a:rPr lang="ja-JP" altLang="en-US" dirty="0"/>
              <a:t>ブランド管理</a:t>
            </a:r>
            <a:endParaRPr lang="en-US" altLang="ja-JP" dirty="0"/>
          </a:p>
          <a:p>
            <a:r>
              <a:rPr lang="ja-JP" altLang="en-US" dirty="0">
                <a:solidFill>
                  <a:srgbClr val="FF0000"/>
                </a:solidFill>
              </a:rPr>
              <a:t>市場調査</a:t>
            </a:r>
            <a:endParaRPr lang="en-US" altLang="ja-JP" dirty="0">
              <a:solidFill>
                <a:srgbClr val="FF0000"/>
              </a:solidFill>
            </a:endParaRPr>
          </a:p>
          <a:p>
            <a:r>
              <a:rPr lang="ja-JP" altLang="en-US" dirty="0"/>
              <a:t>市場支配</a:t>
            </a:r>
            <a:endParaRPr lang="en-US" altLang="ja-JP" dirty="0"/>
          </a:p>
          <a:p>
            <a:r>
              <a:rPr kumimoji="1" lang="en-US" altLang="ja-JP" dirty="0" err="1"/>
              <a:t>etc</a:t>
            </a:r>
            <a:r>
              <a:rPr kumimoji="1" lang="en-US" altLang="ja-JP" dirty="0"/>
              <a:t>…</a:t>
            </a:r>
          </a:p>
          <a:p>
            <a:endParaRPr kumimoji="1" lang="ja-JP" altLang="en-US" dirty="0"/>
          </a:p>
        </p:txBody>
      </p:sp>
      <p:sp>
        <p:nvSpPr>
          <p:cNvPr id="3" name="日付プレースホルダー 2">
            <a:extLst>
              <a:ext uri="{FF2B5EF4-FFF2-40B4-BE49-F238E27FC236}">
                <a16:creationId xmlns:a16="http://schemas.microsoft.com/office/drawing/2014/main" id="{0AD12F58-0768-4B04-92B3-4469B994D184}"/>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75E349BC-7309-488A-BF38-B8AD856995E6}"/>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F9C5EAA5-39F0-4389-A2BB-1095E92AD66C}"/>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17</a:t>
            </a:fld>
            <a:endParaRPr kumimoji="0" lang="en-US">
              <a:solidFill>
                <a:schemeClr val="tx1"/>
              </a:solidFill>
            </a:endParaRPr>
          </a:p>
        </p:txBody>
      </p:sp>
      <p:sp>
        <p:nvSpPr>
          <p:cNvPr id="6" name="タイトル 5">
            <a:extLst>
              <a:ext uri="{FF2B5EF4-FFF2-40B4-BE49-F238E27FC236}">
                <a16:creationId xmlns:a16="http://schemas.microsoft.com/office/drawing/2014/main" id="{35C1B624-1742-4F83-90BF-CB1A469EEF85}"/>
              </a:ext>
            </a:extLst>
          </p:cNvPr>
          <p:cNvSpPr>
            <a:spLocks noGrp="1"/>
          </p:cNvSpPr>
          <p:nvPr>
            <p:ph type="title"/>
          </p:nvPr>
        </p:nvSpPr>
        <p:spPr/>
        <p:txBody>
          <a:bodyPr/>
          <a:lstStyle/>
          <a:p>
            <a:r>
              <a:rPr kumimoji="1" lang="ja-JP" altLang="en-US" dirty="0"/>
              <a:t>マーケティング</a:t>
            </a:r>
            <a:r>
              <a:rPr kumimoji="1" lang="en-US" altLang="ja-JP" dirty="0"/>
              <a:t>(marketing)</a:t>
            </a:r>
            <a:endParaRPr kumimoji="1" lang="ja-JP" altLang="en-US" dirty="0"/>
          </a:p>
        </p:txBody>
      </p:sp>
      <p:sp>
        <p:nvSpPr>
          <p:cNvPr id="7" name="正方形/長方形 6">
            <a:extLst>
              <a:ext uri="{FF2B5EF4-FFF2-40B4-BE49-F238E27FC236}">
                <a16:creationId xmlns:a16="http://schemas.microsoft.com/office/drawing/2014/main" id="{DCDB5499-902A-4813-A4D7-C7CF0AC1F922}"/>
              </a:ext>
            </a:extLst>
          </p:cNvPr>
          <p:cNvSpPr/>
          <p:nvPr/>
        </p:nvSpPr>
        <p:spPr>
          <a:xfrm>
            <a:off x="1831791" y="1725034"/>
            <a:ext cx="5469660" cy="1400461"/>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800" dirty="0"/>
              <a:t>企業における</a:t>
            </a:r>
            <a:endParaRPr kumimoji="1" lang="en-US" altLang="ja-JP" sz="2800" dirty="0"/>
          </a:p>
          <a:p>
            <a:pPr algn="ctr"/>
            <a:r>
              <a:rPr kumimoji="1" lang="ja-JP" altLang="en-US" sz="2800" dirty="0"/>
              <a:t>市場へのアプローチ活動全般</a:t>
            </a:r>
            <a:endParaRPr kumimoji="1" lang="ja-JP" altLang="en-US" sz="2000" dirty="0">
              <a:solidFill>
                <a:schemeClr val="accent5">
                  <a:lumMod val="20000"/>
                  <a:lumOff val="80000"/>
                </a:schemeClr>
              </a:solidFill>
            </a:endParaRPr>
          </a:p>
        </p:txBody>
      </p:sp>
    </p:spTree>
    <p:extLst>
      <p:ext uri="{BB962C8B-B14F-4D97-AF65-F5344CB8AC3E}">
        <p14:creationId xmlns:p14="http://schemas.microsoft.com/office/powerpoint/2010/main" val="1897417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2E3F35-06FD-4130-979F-5A3A6EA44025}"/>
              </a:ext>
            </a:extLst>
          </p:cNvPr>
          <p:cNvSpPr>
            <a:spLocks noGrp="1"/>
          </p:cNvSpPr>
          <p:nvPr>
            <p:ph idx="1"/>
          </p:nvPr>
        </p:nvSpPr>
        <p:spPr/>
        <p:txBody>
          <a:bodyPr/>
          <a:lstStyle/>
          <a:p>
            <a:pPr>
              <a:lnSpc>
                <a:spcPct val="150000"/>
              </a:lnSpc>
            </a:pPr>
            <a:r>
              <a:rPr kumimoji="1" lang="ja-JP" altLang="en-US" dirty="0"/>
              <a:t>ブランドイメージ：おしゃれで落ち着いた雰囲気</a:t>
            </a:r>
            <a:endParaRPr kumimoji="1" lang="en-US" altLang="ja-JP" dirty="0"/>
          </a:p>
          <a:p>
            <a:pPr>
              <a:lnSpc>
                <a:spcPct val="150000"/>
              </a:lnSpc>
            </a:pPr>
            <a:r>
              <a:rPr lang="ja-JP" altLang="en-US" dirty="0"/>
              <a:t>メニュー：</a:t>
            </a:r>
            <a:r>
              <a:rPr lang="en-US" altLang="ja-JP" dirty="0"/>
              <a:t>	</a:t>
            </a:r>
            <a:r>
              <a:rPr lang="ja-JP" altLang="en-US" dirty="0"/>
              <a:t>カフェオレ</a:t>
            </a:r>
            <a:endParaRPr lang="en-US" altLang="ja-JP" dirty="0"/>
          </a:p>
          <a:p>
            <a:pPr>
              <a:lnSpc>
                <a:spcPct val="150000"/>
              </a:lnSpc>
            </a:pPr>
            <a:r>
              <a:rPr lang="ja-JP" altLang="en-US" dirty="0"/>
              <a:t>客層：</a:t>
            </a:r>
            <a:r>
              <a:rPr lang="en-US" altLang="ja-JP" dirty="0"/>
              <a:t>		</a:t>
            </a:r>
            <a:r>
              <a:rPr lang="ja-JP" altLang="en-US" dirty="0"/>
              <a:t>大学生、若い社会人</a:t>
            </a:r>
            <a:endParaRPr lang="en-US" altLang="ja-JP" dirty="0"/>
          </a:p>
          <a:p>
            <a:pPr>
              <a:lnSpc>
                <a:spcPct val="150000"/>
              </a:lnSpc>
            </a:pPr>
            <a:r>
              <a:rPr lang="ja-JP" altLang="en-US" dirty="0"/>
              <a:t>コスト：</a:t>
            </a:r>
            <a:r>
              <a:rPr lang="en-US" altLang="ja-JP" dirty="0"/>
              <a:t>		</a:t>
            </a:r>
            <a:r>
              <a:rPr lang="ja-JP" altLang="en-US" dirty="0"/>
              <a:t>ちょっと高め</a:t>
            </a:r>
            <a:endParaRPr lang="en-US" altLang="ja-JP" dirty="0"/>
          </a:p>
          <a:p>
            <a:pPr>
              <a:lnSpc>
                <a:spcPct val="150000"/>
              </a:lnSpc>
            </a:pPr>
            <a:r>
              <a:rPr kumimoji="1" lang="ja-JP" altLang="en-US" dirty="0"/>
              <a:t>立地：</a:t>
            </a:r>
            <a:r>
              <a:rPr kumimoji="1" lang="en-US" altLang="ja-JP" dirty="0"/>
              <a:t>		</a:t>
            </a:r>
            <a:r>
              <a:rPr kumimoji="1" lang="ja-JP" altLang="en-US" dirty="0"/>
              <a:t>駅近</a:t>
            </a:r>
          </a:p>
        </p:txBody>
      </p:sp>
      <p:sp>
        <p:nvSpPr>
          <p:cNvPr id="3" name="日付プレースホルダー 2">
            <a:extLst>
              <a:ext uri="{FF2B5EF4-FFF2-40B4-BE49-F238E27FC236}">
                <a16:creationId xmlns:a16="http://schemas.microsoft.com/office/drawing/2014/main" id="{7C501914-6FD1-443A-8A9D-F26498FC461F}"/>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9E52F235-4F44-432A-B419-6F2AAE749297}"/>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17C112B4-115F-4B99-9269-8562D1CC70A5}"/>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18</a:t>
            </a:fld>
            <a:endParaRPr kumimoji="0" lang="en-US">
              <a:solidFill>
                <a:schemeClr val="tx1"/>
              </a:solidFill>
            </a:endParaRPr>
          </a:p>
        </p:txBody>
      </p:sp>
      <p:sp>
        <p:nvSpPr>
          <p:cNvPr id="6" name="タイトル 5">
            <a:extLst>
              <a:ext uri="{FF2B5EF4-FFF2-40B4-BE49-F238E27FC236}">
                <a16:creationId xmlns:a16="http://schemas.microsoft.com/office/drawing/2014/main" id="{6B71DEAA-6925-42F5-843B-B781B2B19FE6}"/>
              </a:ext>
            </a:extLst>
          </p:cNvPr>
          <p:cNvSpPr>
            <a:spLocks noGrp="1"/>
          </p:cNvSpPr>
          <p:nvPr>
            <p:ph type="title"/>
          </p:nvPr>
        </p:nvSpPr>
        <p:spPr/>
        <p:txBody>
          <a:bodyPr/>
          <a:lstStyle/>
          <a:p>
            <a:r>
              <a:rPr kumimoji="1" lang="ja-JP" altLang="en-US" sz="3200" dirty="0"/>
              <a:t>例）</a:t>
            </a:r>
            <a:r>
              <a:rPr kumimoji="1" lang="ja-JP" altLang="en-US" dirty="0"/>
              <a:t>脱サラしてカフェを経営したい</a:t>
            </a:r>
          </a:p>
        </p:txBody>
      </p:sp>
      <p:sp>
        <p:nvSpPr>
          <p:cNvPr id="7" name="正方形/長方形 6">
            <a:extLst>
              <a:ext uri="{FF2B5EF4-FFF2-40B4-BE49-F238E27FC236}">
                <a16:creationId xmlns:a16="http://schemas.microsoft.com/office/drawing/2014/main" id="{2EF698C7-D5E1-461E-A887-2C54449BC67C}"/>
              </a:ext>
            </a:extLst>
          </p:cNvPr>
          <p:cNvSpPr/>
          <p:nvPr/>
        </p:nvSpPr>
        <p:spPr>
          <a:xfrm>
            <a:off x="1760504" y="5133857"/>
            <a:ext cx="5612234" cy="100017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b="1" spc="300" dirty="0">
                <a:solidFill>
                  <a:schemeClr val="accent5">
                    <a:lumMod val="75000"/>
                  </a:schemeClr>
                </a:solidFill>
              </a:rPr>
              <a:t>スターバッ〇スで良くない？</a:t>
            </a:r>
          </a:p>
        </p:txBody>
      </p:sp>
    </p:spTree>
    <p:extLst>
      <p:ext uri="{BB962C8B-B14F-4D97-AF65-F5344CB8AC3E}">
        <p14:creationId xmlns:p14="http://schemas.microsoft.com/office/powerpoint/2010/main" val="2786194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437EDFAE-7DC1-4642-AF2A-229878D41A15}"/>
              </a:ext>
            </a:extLst>
          </p:cNvPr>
          <p:cNvSpPr>
            <a:spLocks noGrp="1"/>
          </p:cNvSpPr>
          <p:nvPr>
            <p:ph idx="1"/>
          </p:nvPr>
        </p:nvSpPr>
        <p:spPr/>
        <p:txBody>
          <a:bodyPr/>
          <a:lstStyle/>
          <a:p>
            <a:r>
              <a:rPr kumimoji="1" lang="ja-JP" altLang="en-US" dirty="0"/>
              <a:t>準備資金</a:t>
            </a:r>
            <a:endParaRPr kumimoji="1" lang="en-US" altLang="ja-JP" dirty="0"/>
          </a:p>
          <a:p>
            <a:pPr lvl="1"/>
            <a:r>
              <a:rPr lang="ja-JP" altLang="en-US" dirty="0"/>
              <a:t>リフォーム代：</a:t>
            </a:r>
            <a:r>
              <a:rPr lang="en-US" altLang="ja-JP" dirty="0"/>
              <a:t>1000</a:t>
            </a:r>
            <a:r>
              <a:rPr lang="ja-JP" altLang="en-US" dirty="0"/>
              <a:t>万</a:t>
            </a:r>
            <a:endParaRPr kumimoji="1" lang="en-US" altLang="ja-JP" dirty="0"/>
          </a:p>
          <a:p>
            <a:r>
              <a:rPr lang="ja-JP" altLang="en-US" dirty="0"/>
              <a:t>運営資金</a:t>
            </a:r>
            <a:endParaRPr lang="en-US" altLang="ja-JP" dirty="0"/>
          </a:p>
          <a:p>
            <a:pPr lvl="1"/>
            <a:r>
              <a:rPr kumimoji="1" lang="ja-JP" altLang="en-US" dirty="0"/>
              <a:t>家賃：</a:t>
            </a:r>
            <a:r>
              <a:rPr kumimoji="1" lang="en-US" altLang="ja-JP" dirty="0"/>
              <a:t>32</a:t>
            </a:r>
            <a:r>
              <a:rPr kumimoji="1" lang="ja-JP" altLang="en-US" dirty="0"/>
              <a:t>万（武蔵小杉徒歩</a:t>
            </a:r>
            <a:r>
              <a:rPr kumimoji="1" lang="en-US" altLang="ja-JP" dirty="0"/>
              <a:t>2</a:t>
            </a:r>
            <a:r>
              <a:rPr kumimoji="1" lang="ja-JP" altLang="en-US" dirty="0"/>
              <a:t>分</a:t>
            </a:r>
            <a:r>
              <a:rPr kumimoji="1" lang="en-US" altLang="ja-JP" dirty="0"/>
              <a:t>28</a:t>
            </a:r>
            <a:r>
              <a:rPr kumimoji="1" lang="ja-JP" altLang="en-US" dirty="0"/>
              <a:t>坪）</a:t>
            </a:r>
            <a:endParaRPr kumimoji="1" lang="en-US" altLang="ja-JP" dirty="0"/>
          </a:p>
          <a:p>
            <a:pPr lvl="1"/>
            <a:r>
              <a:rPr kumimoji="1" lang="ja-JP" altLang="en-US" dirty="0"/>
              <a:t>人件費：</a:t>
            </a:r>
            <a:r>
              <a:rPr kumimoji="1" lang="en-US" altLang="ja-JP" dirty="0"/>
              <a:t>400</a:t>
            </a:r>
            <a:r>
              <a:rPr kumimoji="1" lang="ja-JP" altLang="en-US" dirty="0"/>
              <a:t>万</a:t>
            </a:r>
            <a:r>
              <a:rPr kumimoji="1" lang="en-US" altLang="ja-JP" dirty="0"/>
              <a:t>/</a:t>
            </a:r>
            <a:r>
              <a:rPr kumimoji="1" lang="ja-JP" altLang="en-US" dirty="0"/>
              <a:t>年</a:t>
            </a:r>
            <a:endParaRPr lang="en-US" altLang="ja-JP" dirty="0"/>
          </a:p>
          <a:p>
            <a:endParaRPr kumimoji="1" lang="en-US" altLang="ja-JP" dirty="0"/>
          </a:p>
          <a:p>
            <a:r>
              <a:rPr lang="ja-JP" altLang="en-US" dirty="0"/>
              <a:t>収支：珈琲</a:t>
            </a:r>
            <a:r>
              <a:rPr lang="en-US" altLang="ja-JP" dirty="0"/>
              <a:t>1</a:t>
            </a:r>
            <a:r>
              <a:rPr lang="ja-JP" altLang="en-US" dirty="0"/>
              <a:t>杯</a:t>
            </a:r>
            <a:endParaRPr lang="en-US" altLang="ja-JP" dirty="0"/>
          </a:p>
          <a:p>
            <a:pPr lvl="1"/>
            <a:r>
              <a:rPr lang="ja-JP" altLang="en-US" dirty="0"/>
              <a:t>収入：</a:t>
            </a:r>
            <a:r>
              <a:rPr lang="en-US" altLang="ja-JP" dirty="0"/>
              <a:t>1</a:t>
            </a:r>
            <a:r>
              <a:rPr lang="ja-JP" altLang="en-US" dirty="0"/>
              <a:t>杯</a:t>
            </a:r>
            <a:r>
              <a:rPr lang="en-US" altLang="ja-JP" dirty="0"/>
              <a:t>600</a:t>
            </a:r>
            <a:r>
              <a:rPr lang="ja-JP" altLang="en-US" dirty="0"/>
              <a:t>円</a:t>
            </a:r>
            <a:endParaRPr lang="en-US" altLang="ja-JP" dirty="0"/>
          </a:p>
          <a:p>
            <a:pPr lvl="1"/>
            <a:r>
              <a:rPr lang="ja-JP" altLang="en-US" dirty="0"/>
              <a:t>支出：材料</a:t>
            </a:r>
            <a:r>
              <a:rPr lang="en-US" altLang="ja-JP" dirty="0"/>
              <a:t>100</a:t>
            </a:r>
            <a:r>
              <a:rPr lang="ja-JP" altLang="en-US" dirty="0"/>
              <a:t>円</a:t>
            </a:r>
            <a:r>
              <a:rPr lang="en-US" altLang="ja-JP" dirty="0"/>
              <a:t>+</a:t>
            </a:r>
            <a:r>
              <a:rPr lang="ja-JP" altLang="en-US" dirty="0"/>
              <a:t>光熱費</a:t>
            </a:r>
            <a:r>
              <a:rPr lang="en-US" altLang="ja-JP" dirty="0"/>
              <a:t>30</a:t>
            </a:r>
            <a:r>
              <a:rPr lang="ja-JP" altLang="en-US" dirty="0"/>
              <a:t>円</a:t>
            </a:r>
            <a:endParaRPr lang="en-US" altLang="ja-JP" dirty="0"/>
          </a:p>
          <a:p>
            <a:pPr lvl="1"/>
            <a:endParaRPr kumimoji="1" lang="en-US" altLang="ja-JP" dirty="0"/>
          </a:p>
        </p:txBody>
      </p:sp>
      <p:sp>
        <p:nvSpPr>
          <p:cNvPr id="3" name="日付プレースホルダー 2">
            <a:extLst>
              <a:ext uri="{FF2B5EF4-FFF2-40B4-BE49-F238E27FC236}">
                <a16:creationId xmlns:a16="http://schemas.microsoft.com/office/drawing/2014/main" id="{E4F8EA42-7FD8-4F69-A336-E34B2721F100}"/>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10A3DB7F-AE6D-4A7A-A43F-2BCB9602CABE}"/>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BA14FA99-B07F-46D3-9BE0-71E947C13066}"/>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19</a:t>
            </a:fld>
            <a:endParaRPr kumimoji="0" lang="en-US">
              <a:solidFill>
                <a:schemeClr val="tx1"/>
              </a:solidFill>
            </a:endParaRPr>
          </a:p>
        </p:txBody>
      </p:sp>
      <p:sp>
        <p:nvSpPr>
          <p:cNvPr id="6" name="タイトル 5">
            <a:extLst>
              <a:ext uri="{FF2B5EF4-FFF2-40B4-BE49-F238E27FC236}">
                <a16:creationId xmlns:a16="http://schemas.microsoft.com/office/drawing/2014/main" id="{F1CB4050-E12E-4AA9-8EAF-EEDDF1CD9880}"/>
              </a:ext>
            </a:extLst>
          </p:cNvPr>
          <p:cNvSpPr>
            <a:spLocks noGrp="1"/>
          </p:cNvSpPr>
          <p:nvPr>
            <p:ph type="title"/>
          </p:nvPr>
        </p:nvSpPr>
        <p:spPr/>
        <p:txBody>
          <a:bodyPr/>
          <a:lstStyle/>
          <a:p>
            <a:r>
              <a:rPr lang="ja-JP" altLang="en-US" sz="3200" dirty="0"/>
              <a:t>例）</a:t>
            </a:r>
            <a:r>
              <a:rPr lang="ja-JP" altLang="en-US" dirty="0"/>
              <a:t>脱サラしてカフェを経営したい</a:t>
            </a:r>
            <a:endParaRPr kumimoji="1" lang="ja-JP" altLang="en-US" dirty="0"/>
          </a:p>
        </p:txBody>
      </p:sp>
      <p:sp>
        <p:nvSpPr>
          <p:cNvPr id="7" name="吹き出し: 角を丸めた四角形 6">
            <a:extLst>
              <a:ext uri="{FF2B5EF4-FFF2-40B4-BE49-F238E27FC236}">
                <a16:creationId xmlns:a16="http://schemas.microsoft.com/office/drawing/2014/main" id="{A8A693FE-9A36-4208-A8BA-6BCB8EC3BFE2}"/>
              </a:ext>
            </a:extLst>
          </p:cNvPr>
          <p:cNvSpPr/>
          <p:nvPr/>
        </p:nvSpPr>
        <p:spPr>
          <a:xfrm>
            <a:off x="6019800" y="4704114"/>
            <a:ext cx="2563131" cy="784648"/>
          </a:xfrm>
          <a:prstGeom prst="wedgeRoundRectCallout">
            <a:avLst>
              <a:gd name="adj1" fmla="val -58276"/>
              <a:gd name="adj2" fmla="val 3074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スタバ売り上げ</a:t>
            </a:r>
            <a:endParaRPr kumimoji="1" lang="en-US" altLang="ja-JP" sz="2000" dirty="0"/>
          </a:p>
          <a:p>
            <a:pPr algn="ctr"/>
            <a:r>
              <a:rPr kumimoji="1" lang="en-US" altLang="ja-JP" sz="2000" dirty="0"/>
              <a:t>1</a:t>
            </a:r>
            <a:r>
              <a:rPr kumimoji="1" lang="ja-JP" altLang="en-US" sz="2000" dirty="0"/>
              <a:t>日 </a:t>
            </a:r>
            <a:r>
              <a:rPr kumimoji="1" lang="en-US" altLang="ja-JP" sz="2000" dirty="0"/>
              <a:t>20</a:t>
            </a:r>
            <a:r>
              <a:rPr lang="ja-JP" altLang="en-US" sz="2000" dirty="0"/>
              <a:t>万～</a:t>
            </a:r>
            <a:r>
              <a:rPr lang="en-US" altLang="ja-JP" sz="2000" dirty="0"/>
              <a:t>30</a:t>
            </a:r>
            <a:r>
              <a:rPr lang="ja-JP" altLang="en-US" sz="2000" dirty="0"/>
              <a:t>万</a:t>
            </a:r>
            <a:endParaRPr kumimoji="1" lang="ja-JP" altLang="en-US" sz="2000" dirty="0"/>
          </a:p>
        </p:txBody>
      </p:sp>
    </p:spTree>
    <p:extLst>
      <p:ext uri="{BB962C8B-B14F-4D97-AF65-F5344CB8AC3E}">
        <p14:creationId xmlns:p14="http://schemas.microsoft.com/office/powerpoint/2010/main" val="28521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B1A13C8-C6FB-4521-839A-F146799119C2}"/>
              </a:ext>
            </a:extLst>
          </p:cNvPr>
          <p:cNvSpPr>
            <a:spLocks noGrp="1"/>
          </p:cNvSpPr>
          <p:nvPr>
            <p:ph idx="1"/>
          </p:nvPr>
        </p:nvSpPr>
        <p:spPr/>
        <p:txBody>
          <a:bodyPr>
            <a:normAutofit/>
          </a:bodyPr>
          <a:lstStyle/>
          <a:p>
            <a:r>
              <a:rPr lang="ja-JP" altLang="en-US" dirty="0"/>
              <a:t>前回の復習</a:t>
            </a:r>
            <a:endParaRPr lang="en-US" altLang="ja-JP" dirty="0"/>
          </a:p>
          <a:p>
            <a:r>
              <a:rPr lang="ja-JP" altLang="en-US" dirty="0"/>
              <a:t>情報収集：論文</a:t>
            </a:r>
            <a:endParaRPr lang="en-US" altLang="ja-JP" dirty="0"/>
          </a:p>
          <a:p>
            <a:r>
              <a:rPr lang="ja-JP" altLang="en-US" dirty="0"/>
              <a:t>情報収集：市場調査</a:t>
            </a:r>
            <a:endParaRPr lang="en-US" altLang="ja-JP" dirty="0"/>
          </a:p>
          <a:p>
            <a:pPr lvl="1"/>
            <a:endParaRPr lang="en-US" altLang="ja-JP" dirty="0"/>
          </a:p>
        </p:txBody>
      </p:sp>
      <p:sp>
        <p:nvSpPr>
          <p:cNvPr id="3" name="日付プレースホルダー 2">
            <a:extLst>
              <a:ext uri="{FF2B5EF4-FFF2-40B4-BE49-F238E27FC236}">
                <a16:creationId xmlns:a16="http://schemas.microsoft.com/office/drawing/2014/main" id="{74C87D18-D8B8-43A4-A562-FBA62DF05DB0}"/>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2F2FA7F2-F891-4856-808E-6CE4245D7DBE}"/>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186D8130-0F56-4E01-B2D9-AC9BF4DC5ED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a:t>
            </a:fld>
            <a:endParaRPr kumimoji="0" lang="en-US">
              <a:solidFill>
                <a:schemeClr val="tx1"/>
              </a:solidFill>
            </a:endParaRPr>
          </a:p>
        </p:txBody>
      </p:sp>
      <p:sp>
        <p:nvSpPr>
          <p:cNvPr id="6" name="タイトル 5">
            <a:extLst>
              <a:ext uri="{FF2B5EF4-FFF2-40B4-BE49-F238E27FC236}">
                <a16:creationId xmlns:a16="http://schemas.microsoft.com/office/drawing/2014/main" id="{04E2C944-46BD-454F-B40D-86FBCA275FFE}"/>
              </a:ext>
            </a:extLst>
          </p:cNvPr>
          <p:cNvSpPr>
            <a:spLocks noGrp="1"/>
          </p:cNvSpPr>
          <p:nvPr>
            <p:ph type="title"/>
          </p:nvPr>
        </p:nvSpPr>
        <p:spPr/>
        <p:txBody>
          <a:bodyPr/>
          <a:lstStyle/>
          <a:p>
            <a:r>
              <a:rPr kumimoji="1" lang="ja-JP" altLang="en-US" dirty="0"/>
              <a:t>もくじ</a:t>
            </a:r>
          </a:p>
        </p:txBody>
      </p:sp>
    </p:spTree>
    <p:extLst>
      <p:ext uri="{BB962C8B-B14F-4D97-AF65-F5344CB8AC3E}">
        <p14:creationId xmlns:p14="http://schemas.microsoft.com/office/powerpoint/2010/main" val="1184065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437EDFAE-7DC1-4642-AF2A-229878D41A15}"/>
              </a:ext>
            </a:extLst>
          </p:cNvPr>
          <p:cNvSpPr>
            <a:spLocks noGrp="1"/>
          </p:cNvSpPr>
          <p:nvPr>
            <p:ph idx="1"/>
          </p:nvPr>
        </p:nvSpPr>
        <p:spPr/>
        <p:txBody>
          <a:bodyPr/>
          <a:lstStyle/>
          <a:p>
            <a:r>
              <a:rPr kumimoji="1" lang="en-US" altLang="ja-JP" dirty="0"/>
              <a:t>30</a:t>
            </a:r>
            <a:r>
              <a:rPr lang="ja-JP" altLang="en-US" dirty="0"/>
              <a:t>万円</a:t>
            </a:r>
            <a:r>
              <a:rPr lang="en-US" altLang="ja-JP" dirty="0"/>
              <a:t>÷600</a:t>
            </a:r>
            <a:r>
              <a:rPr lang="ja-JP" altLang="en-US" dirty="0"/>
              <a:t>円</a:t>
            </a:r>
            <a:r>
              <a:rPr lang="en-US" altLang="ja-JP" dirty="0"/>
              <a:t>/</a:t>
            </a:r>
            <a:r>
              <a:rPr lang="ja-JP" altLang="en-US" dirty="0"/>
              <a:t>杯＝</a:t>
            </a:r>
            <a:r>
              <a:rPr lang="ja-JP" altLang="en-US" sz="2800" b="1" dirty="0">
                <a:solidFill>
                  <a:schemeClr val="accent5"/>
                </a:solidFill>
              </a:rPr>
              <a:t>コーヒー</a:t>
            </a:r>
            <a:r>
              <a:rPr lang="en-US" altLang="ja-JP" sz="2800" b="1" dirty="0">
                <a:solidFill>
                  <a:schemeClr val="accent5"/>
                </a:solidFill>
              </a:rPr>
              <a:t>500</a:t>
            </a:r>
            <a:r>
              <a:rPr lang="ja-JP" altLang="en-US" sz="2800" b="1" dirty="0">
                <a:solidFill>
                  <a:schemeClr val="accent5"/>
                </a:solidFill>
              </a:rPr>
              <a:t>杯</a:t>
            </a:r>
            <a:endParaRPr lang="en-US" altLang="ja-JP" b="1" dirty="0">
              <a:solidFill>
                <a:schemeClr val="accent5"/>
              </a:solidFill>
            </a:endParaRPr>
          </a:p>
          <a:p>
            <a:endParaRPr kumimoji="1" lang="en-US" altLang="ja-JP" dirty="0"/>
          </a:p>
          <a:p>
            <a:r>
              <a:rPr kumimoji="1" lang="ja-JP" altLang="en-US" dirty="0"/>
              <a:t>一人</a:t>
            </a:r>
            <a:r>
              <a:rPr kumimoji="1" lang="en-US" altLang="ja-JP" dirty="0"/>
              <a:t>1</a:t>
            </a:r>
            <a:r>
              <a:rPr kumimoji="1" lang="ja-JP" altLang="en-US" dirty="0"/>
              <a:t>杯、常に</a:t>
            </a:r>
            <a:r>
              <a:rPr kumimoji="1" lang="en-US" altLang="ja-JP" dirty="0"/>
              <a:t>2</a:t>
            </a:r>
            <a:r>
              <a:rPr kumimoji="1" lang="ja-JP" altLang="en-US" dirty="0"/>
              <a:t>人組で来店と仮定して</a:t>
            </a:r>
            <a:r>
              <a:rPr kumimoji="1" lang="en-US" altLang="ja-JP" dirty="0"/>
              <a:t>…</a:t>
            </a:r>
          </a:p>
          <a:p>
            <a:endParaRPr lang="en-US" altLang="ja-JP" dirty="0"/>
          </a:p>
          <a:p>
            <a:r>
              <a:rPr kumimoji="1" lang="en-US" altLang="ja-JP" dirty="0"/>
              <a:t>500</a:t>
            </a:r>
            <a:r>
              <a:rPr kumimoji="1" lang="ja-JP" altLang="en-US" dirty="0"/>
              <a:t>杯</a:t>
            </a:r>
            <a:r>
              <a:rPr kumimoji="1" lang="en-US" altLang="ja-JP" dirty="0"/>
              <a:t>	÷	2</a:t>
            </a:r>
            <a:r>
              <a:rPr kumimoji="1" lang="ja-JP" altLang="en-US" dirty="0"/>
              <a:t>人</a:t>
            </a:r>
            <a:r>
              <a:rPr kumimoji="1" lang="en-US" altLang="ja-JP" dirty="0"/>
              <a:t>/</a:t>
            </a:r>
            <a:r>
              <a:rPr kumimoji="1" lang="ja-JP" altLang="en-US" dirty="0"/>
              <a:t>組</a:t>
            </a:r>
            <a:r>
              <a:rPr kumimoji="1" lang="en-US" altLang="ja-JP" dirty="0"/>
              <a:t>	</a:t>
            </a:r>
            <a:r>
              <a:rPr kumimoji="1" lang="ja-JP" altLang="en-US" dirty="0"/>
              <a:t>＝</a:t>
            </a:r>
            <a:r>
              <a:rPr kumimoji="1" lang="en-US" altLang="ja-JP" dirty="0"/>
              <a:t>250</a:t>
            </a:r>
            <a:r>
              <a:rPr kumimoji="1" lang="ja-JP" altLang="en-US" dirty="0"/>
              <a:t>組の来店</a:t>
            </a:r>
            <a:endParaRPr kumimoji="1" lang="en-US" altLang="ja-JP" dirty="0"/>
          </a:p>
          <a:p>
            <a:r>
              <a:rPr lang="en-US" altLang="ja-JP" dirty="0"/>
              <a:t>250</a:t>
            </a:r>
            <a:r>
              <a:rPr lang="ja-JP" altLang="en-US" dirty="0"/>
              <a:t>組</a:t>
            </a:r>
            <a:r>
              <a:rPr lang="en-US" altLang="ja-JP" dirty="0"/>
              <a:t>	÷	30</a:t>
            </a:r>
            <a:r>
              <a:rPr lang="ja-JP" altLang="en-US" dirty="0"/>
              <a:t>分</a:t>
            </a:r>
            <a:r>
              <a:rPr lang="en-US" altLang="ja-JP" dirty="0"/>
              <a:t>(</a:t>
            </a:r>
            <a:r>
              <a:rPr lang="ja-JP" altLang="en-US" dirty="0"/>
              <a:t>居座る</a:t>
            </a:r>
            <a:r>
              <a:rPr lang="en-US" altLang="ja-JP" dirty="0"/>
              <a:t>)	</a:t>
            </a:r>
            <a:r>
              <a:rPr lang="ja-JP" altLang="en-US" dirty="0"/>
              <a:t>＝</a:t>
            </a:r>
            <a:r>
              <a:rPr lang="en-US" altLang="ja-JP" dirty="0"/>
              <a:t>125</a:t>
            </a:r>
            <a:r>
              <a:rPr lang="ja-JP" altLang="en-US" dirty="0"/>
              <a:t>時間</a:t>
            </a:r>
            <a:endParaRPr lang="en-US" altLang="ja-JP" dirty="0"/>
          </a:p>
          <a:p>
            <a:r>
              <a:rPr kumimoji="1" lang="en-US" altLang="ja-JP" dirty="0"/>
              <a:t>125</a:t>
            </a:r>
            <a:r>
              <a:rPr kumimoji="1" lang="ja-JP" altLang="en-US" dirty="0"/>
              <a:t>時間</a:t>
            </a:r>
            <a:r>
              <a:rPr kumimoji="1" lang="en-US" altLang="ja-JP" dirty="0"/>
              <a:t>	÷	10</a:t>
            </a:r>
            <a:r>
              <a:rPr kumimoji="1" lang="ja-JP" altLang="en-US" dirty="0"/>
              <a:t>時間営業</a:t>
            </a:r>
            <a:r>
              <a:rPr kumimoji="1" lang="en-US" altLang="ja-JP" dirty="0"/>
              <a:t>	</a:t>
            </a:r>
            <a:r>
              <a:rPr kumimoji="1" lang="ja-JP" altLang="en-US" dirty="0"/>
              <a:t>＝</a:t>
            </a:r>
            <a:r>
              <a:rPr kumimoji="1" lang="en-US" altLang="ja-JP" dirty="0"/>
              <a:t>12.5</a:t>
            </a:r>
            <a:r>
              <a:rPr lang="ja-JP" altLang="en-US" dirty="0"/>
              <a:t>組</a:t>
            </a:r>
            <a:r>
              <a:rPr lang="en-US" altLang="ja-JP" dirty="0"/>
              <a:t>/</a:t>
            </a:r>
            <a:r>
              <a:rPr lang="ja-JP" altLang="en-US" dirty="0"/>
              <a:t>時間の来店</a:t>
            </a:r>
            <a:endParaRPr kumimoji="1" lang="en-US" altLang="ja-JP" dirty="0"/>
          </a:p>
        </p:txBody>
      </p:sp>
      <p:sp>
        <p:nvSpPr>
          <p:cNvPr id="3" name="日付プレースホルダー 2">
            <a:extLst>
              <a:ext uri="{FF2B5EF4-FFF2-40B4-BE49-F238E27FC236}">
                <a16:creationId xmlns:a16="http://schemas.microsoft.com/office/drawing/2014/main" id="{E4F8EA42-7FD8-4F69-A336-E34B2721F100}"/>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10A3DB7F-AE6D-4A7A-A43F-2BCB9602CABE}"/>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BA14FA99-B07F-46D3-9BE0-71E947C13066}"/>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20</a:t>
            </a:fld>
            <a:endParaRPr kumimoji="0" lang="en-US">
              <a:solidFill>
                <a:schemeClr val="tx1"/>
              </a:solidFill>
            </a:endParaRPr>
          </a:p>
        </p:txBody>
      </p:sp>
      <p:sp>
        <p:nvSpPr>
          <p:cNvPr id="6" name="タイトル 5">
            <a:extLst>
              <a:ext uri="{FF2B5EF4-FFF2-40B4-BE49-F238E27FC236}">
                <a16:creationId xmlns:a16="http://schemas.microsoft.com/office/drawing/2014/main" id="{F1CB4050-E12E-4AA9-8EAF-EEDDF1CD9880}"/>
              </a:ext>
            </a:extLst>
          </p:cNvPr>
          <p:cNvSpPr>
            <a:spLocks noGrp="1"/>
          </p:cNvSpPr>
          <p:nvPr>
            <p:ph type="title"/>
          </p:nvPr>
        </p:nvSpPr>
        <p:spPr/>
        <p:txBody>
          <a:bodyPr/>
          <a:lstStyle/>
          <a:p>
            <a:r>
              <a:rPr lang="en-US" altLang="ja-JP" sz="3200" dirty="0"/>
              <a:t>1</a:t>
            </a:r>
            <a:r>
              <a:rPr lang="ja-JP" altLang="en-US" sz="3200" dirty="0"/>
              <a:t>日</a:t>
            </a:r>
            <a:r>
              <a:rPr lang="en-US" altLang="ja-JP" sz="3200" dirty="0"/>
              <a:t>30</a:t>
            </a:r>
            <a:r>
              <a:rPr lang="ja-JP" altLang="en-US" sz="3200" dirty="0"/>
              <a:t>万売り上げるには？</a:t>
            </a:r>
            <a:endParaRPr kumimoji="1" lang="ja-JP" altLang="en-US" dirty="0"/>
          </a:p>
        </p:txBody>
      </p:sp>
      <p:sp>
        <p:nvSpPr>
          <p:cNvPr id="8" name="正方形/長方形 7">
            <a:extLst>
              <a:ext uri="{FF2B5EF4-FFF2-40B4-BE49-F238E27FC236}">
                <a16:creationId xmlns:a16="http://schemas.microsoft.com/office/drawing/2014/main" id="{5479072A-4067-4ECF-BB0F-2B8A5F51BE85}"/>
              </a:ext>
            </a:extLst>
          </p:cNvPr>
          <p:cNvSpPr/>
          <p:nvPr/>
        </p:nvSpPr>
        <p:spPr>
          <a:xfrm>
            <a:off x="1195879" y="5238876"/>
            <a:ext cx="6741483" cy="100017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b="1" spc="300" dirty="0">
                <a:solidFill>
                  <a:schemeClr val="accent5">
                    <a:lumMod val="75000"/>
                  </a:schemeClr>
                </a:solidFill>
              </a:rPr>
              <a:t>1</a:t>
            </a:r>
            <a:r>
              <a:rPr kumimoji="1" lang="ja-JP" altLang="en-US" sz="2400" b="1" spc="300" dirty="0">
                <a:solidFill>
                  <a:schemeClr val="accent5">
                    <a:lumMod val="75000"/>
                  </a:schemeClr>
                </a:solidFill>
              </a:rPr>
              <a:t>時間に</a:t>
            </a:r>
            <a:r>
              <a:rPr kumimoji="1" lang="en-US" altLang="ja-JP" sz="2400" b="1" spc="300" dirty="0">
                <a:solidFill>
                  <a:schemeClr val="accent5">
                    <a:lumMod val="75000"/>
                  </a:schemeClr>
                </a:solidFill>
              </a:rPr>
              <a:t>12.5</a:t>
            </a:r>
            <a:r>
              <a:rPr kumimoji="1" lang="ja-JP" altLang="en-US" sz="2400" b="1" spc="300" dirty="0">
                <a:solidFill>
                  <a:schemeClr val="accent5">
                    <a:lumMod val="75000"/>
                  </a:schemeClr>
                </a:solidFill>
              </a:rPr>
              <a:t>組も来店する必要あり</a:t>
            </a:r>
          </a:p>
        </p:txBody>
      </p:sp>
    </p:spTree>
    <p:extLst>
      <p:ext uri="{BB962C8B-B14F-4D97-AF65-F5344CB8AC3E}">
        <p14:creationId xmlns:p14="http://schemas.microsoft.com/office/powerpoint/2010/main" val="2277659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0D22DEE-D327-4823-8427-EEA0CC1EB360}"/>
              </a:ext>
            </a:extLst>
          </p:cNvPr>
          <p:cNvSpPr>
            <a:spLocks noGrp="1"/>
          </p:cNvSpPr>
          <p:nvPr>
            <p:ph idx="1"/>
          </p:nvPr>
        </p:nvSpPr>
        <p:spPr>
          <a:xfrm>
            <a:off x="699247" y="3777493"/>
            <a:ext cx="7745505" cy="2348670"/>
          </a:xfrm>
        </p:spPr>
        <p:txBody>
          <a:bodyPr/>
          <a:lstStyle/>
          <a:p>
            <a:r>
              <a:rPr kumimoji="1" lang="ja-JP" altLang="en-US" dirty="0"/>
              <a:t>何か提案する時は様々な視点で考える癖をつけよう</a:t>
            </a:r>
            <a:endParaRPr kumimoji="1" lang="en-US" altLang="ja-JP" dirty="0"/>
          </a:p>
          <a:p>
            <a:r>
              <a:rPr lang="ja-JP" altLang="en-US" dirty="0"/>
              <a:t>苦手なら他人の意見を聞いてみよう</a:t>
            </a:r>
            <a:endParaRPr lang="en-US" altLang="ja-JP" dirty="0"/>
          </a:p>
          <a:p>
            <a:r>
              <a:rPr kumimoji="1" lang="ja-JP" altLang="en-US" dirty="0"/>
              <a:t>目指すは</a:t>
            </a:r>
            <a:r>
              <a:rPr kumimoji="1" lang="ja-JP" altLang="en-US" b="1" dirty="0">
                <a:solidFill>
                  <a:srgbClr val="0070C0"/>
                </a:solidFill>
              </a:rPr>
              <a:t>ブルーオーシャン</a:t>
            </a:r>
            <a:r>
              <a:rPr kumimoji="1" lang="en-US" altLang="ja-JP" sz="1800" b="1" dirty="0">
                <a:solidFill>
                  <a:schemeClr val="accent6">
                    <a:lumMod val="50000"/>
                  </a:schemeClr>
                </a:solidFill>
              </a:rPr>
              <a:t>(</a:t>
            </a:r>
            <a:r>
              <a:rPr lang="ja-JP" altLang="en-US" sz="1800" b="1" dirty="0">
                <a:solidFill>
                  <a:schemeClr val="accent6">
                    <a:lumMod val="50000"/>
                  </a:schemeClr>
                </a:solidFill>
              </a:rPr>
              <a:t>敵がいない海のこと</a:t>
            </a:r>
            <a:r>
              <a:rPr kumimoji="1" lang="en-US" altLang="ja-JP" sz="1800" b="1" dirty="0">
                <a:solidFill>
                  <a:schemeClr val="accent6">
                    <a:lumMod val="50000"/>
                  </a:schemeClr>
                </a:solidFill>
              </a:rPr>
              <a:t>)</a:t>
            </a:r>
            <a:endParaRPr kumimoji="1" lang="ja-JP" altLang="en-US" b="1" dirty="0">
              <a:solidFill>
                <a:schemeClr val="accent6">
                  <a:lumMod val="50000"/>
                </a:schemeClr>
              </a:solidFill>
            </a:endParaRPr>
          </a:p>
        </p:txBody>
      </p:sp>
      <p:sp>
        <p:nvSpPr>
          <p:cNvPr id="3" name="日付プレースホルダー 2">
            <a:extLst>
              <a:ext uri="{FF2B5EF4-FFF2-40B4-BE49-F238E27FC236}">
                <a16:creationId xmlns:a16="http://schemas.microsoft.com/office/drawing/2014/main" id="{AC41AA29-3959-4C74-A0C8-620F81766A0B}"/>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E431C68B-0640-44FE-9F7A-7FBE0BD777D0}"/>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2D38AEC2-2597-4BE1-AB91-15B25D9FB606}"/>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21</a:t>
            </a:fld>
            <a:endParaRPr kumimoji="0" lang="en-US">
              <a:solidFill>
                <a:schemeClr val="tx1"/>
              </a:solidFill>
            </a:endParaRPr>
          </a:p>
        </p:txBody>
      </p:sp>
      <p:sp>
        <p:nvSpPr>
          <p:cNvPr id="6" name="タイトル 5">
            <a:extLst>
              <a:ext uri="{FF2B5EF4-FFF2-40B4-BE49-F238E27FC236}">
                <a16:creationId xmlns:a16="http://schemas.microsoft.com/office/drawing/2014/main" id="{795B5BC4-6F53-422D-8939-CF7D2873E7F6}"/>
              </a:ext>
            </a:extLst>
          </p:cNvPr>
          <p:cNvSpPr>
            <a:spLocks noGrp="1"/>
          </p:cNvSpPr>
          <p:nvPr>
            <p:ph type="title"/>
          </p:nvPr>
        </p:nvSpPr>
        <p:spPr/>
        <p:txBody>
          <a:bodyPr/>
          <a:lstStyle/>
          <a:p>
            <a:r>
              <a:rPr kumimoji="1" lang="ja-JP" altLang="en-US" dirty="0"/>
              <a:t>マーケティングをしっかりしよう！</a:t>
            </a:r>
          </a:p>
        </p:txBody>
      </p:sp>
      <p:sp>
        <p:nvSpPr>
          <p:cNvPr id="7" name="正方形/長方形 6">
            <a:extLst>
              <a:ext uri="{FF2B5EF4-FFF2-40B4-BE49-F238E27FC236}">
                <a16:creationId xmlns:a16="http://schemas.microsoft.com/office/drawing/2014/main" id="{72B7003E-A313-40F8-B674-5E6C9DC789D3}"/>
              </a:ext>
            </a:extLst>
          </p:cNvPr>
          <p:cNvSpPr/>
          <p:nvPr/>
        </p:nvSpPr>
        <p:spPr>
          <a:xfrm>
            <a:off x="1558308" y="1932963"/>
            <a:ext cx="6016626" cy="1211077"/>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800" dirty="0"/>
              <a:t>まずは</a:t>
            </a:r>
            <a:r>
              <a:rPr kumimoji="1" lang="ja-JP" altLang="en-US" sz="3200" dirty="0"/>
              <a:t>市場調査</a:t>
            </a:r>
            <a:r>
              <a:rPr kumimoji="1" lang="ja-JP" altLang="en-US" sz="2800" dirty="0"/>
              <a:t>で</a:t>
            </a:r>
            <a:r>
              <a:rPr kumimoji="1" lang="ja-JP" altLang="en-US" sz="3200" dirty="0"/>
              <a:t>下調</a:t>
            </a:r>
            <a:r>
              <a:rPr kumimoji="1" lang="ja-JP" altLang="en-US" sz="2800" dirty="0"/>
              <a:t>べ</a:t>
            </a:r>
            <a:r>
              <a:rPr kumimoji="1" lang="ja-JP" altLang="en-US" sz="3200" dirty="0"/>
              <a:t>！</a:t>
            </a:r>
            <a:endParaRPr kumimoji="1" lang="en-US" altLang="ja-JP" sz="3200" dirty="0"/>
          </a:p>
        </p:txBody>
      </p:sp>
    </p:spTree>
    <p:extLst>
      <p:ext uri="{BB962C8B-B14F-4D97-AF65-F5344CB8AC3E}">
        <p14:creationId xmlns:p14="http://schemas.microsoft.com/office/powerpoint/2010/main" val="2214893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A3C27EB-664D-41CE-8D98-4EA8715EBECE}"/>
              </a:ext>
            </a:extLst>
          </p:cNvPr>
          <p:cNvSpPr>
            <a:spLocks noGrp="1"/>
          </p:cNvSpPr>
          <p:nvPr>
            <p:ph idx="1"/>
          </p:nvPr>
        </p:nvSpPr>
        <p:spPr/>
        <p:txBody>
          <a:bodyPr/>
          <a:lstStyle/>
          <a:p>
            <a:endParaRPr lang="en-US" altLang="ja-JP" dirty="0"/>
          </a:p>
          <a:p>
            <a:r>
              <a:rPr lang="ja-JP" altLang="en-US" dirty="0"/>
              <a:t>ライバルは？</a:t>
            </a:r>
            <a:endParaRPr lang="en-US" altLang="ja-JP" dirty="0"/>
          </a:p>
          <a:p>
            <a:r>
              <a:rPr lang="ja-JP" altLang="en-US" dirty="0"/>
              <a:t>誰が買うの？</a:t>
            </a:r>
            <a:endParaRPr lang="en-US" altLang="ja-JP" dirty="0"/>
          </a:p>
          <a:p>
            <a:r>
              <a:rPr lang="ja-JP" altLang="en-US" dirty="0"/>
              <a:t>将来性は？</a:t>
            </a:r>
            <a:endParaRPr lang="en-US" altLang="ja-JP" dirty="0"/>
          </a:p>
          <a:p>
            <a:r>
              <a:rPr lang="ja-JP" altLang="en-US" dirty="0"/>
              <a:t>コストは？</a:t>
            </a:r>
            <a:endParaRPr lang="en-US" altLang="ja-JP" dirty="0"/>
          </a:p>
          <a:p>
            <a:endParaRPr kumimoji="1" lang="ja-JP" altLang="en-US" dirty="0"/>
          </a:p>
        </p:txBody>
      </p:sp>
      <p:sp>
        <p:nvSpPr>
          <p:cNvPr id="3" name="日付プレースホルダー 2">
            <a:extLst>
              <a:ext uri="{FF2B5EF4-FFF2-40B4-BE49-F238E27FC236}">
                <a16:creationId xmlns:a16="http://schemas.microsoft.com/office/drawing/2014/main" id="{0E8C5C09-53AC-4331-A530-567ECA68909C}"/>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EAD0BE52-1E8F-4594-B0B9-07F61BE649A9}"/>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63378207-480D-4003-A209-7B6A9B87A357}"/>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22</a:t>
            </a:fld>
            <a:endParaRPr kumimoji="0" lang="en-US">
              <a:solidFill>
                <a:schemeClr val="tx1"/>
              </a:solidFill>
            </a:endParaRPr>
          </a:p>
        </p:txBody>
      </p:sp>
      <p:sp>
        <p:nvSpPr>
          <p:cNvPr id="6" name="タイトル 5">
            <a:extLst>
              <a:ext uri="{FF2B5EF4-FFF2-40B4-BE49-F238E27FC236}">
                <a16:creationId xmlns:a16="http://schemas.microsoft.com/office/drawing/2014/main" id="{7F1A9FEF-E155-44D0-A11E-49FA79A19D41}"/>
              </a:ext>
            </a:extLst>
          </p:cNvPr>
          <p:cNvSpPr>
            <a:spLocks noGrp="1"/>
          </p:cNvSpPr>
          <p:nvPr>
            <p:ph type="title"/>
          </p:nvPr>
        </p:nvSpPr>
        <p:spPr/>
        <p:txBody>
          <a:bodyPr/>
          <a:lstStyle/>
          <a:p>
            <a:r>
              <a:rPr kumimoji="1" lang="ja-JP" altLang="en-US" dirty="0"/>
              <a:t>市場調査</a:t>
            </a:r>
          </a:p>
        </p:txBody>
      </p:sp>
    </p:spTree>
    <p:extLst>
      <p:ext uri="{BB962C8B-B14F-4D97-AF65-F5344CB8AC3E}">
        <p14:creationId xmlns:p14="http://schemas.microsoft.com/office/powerpoint/2010/main" val="3685523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05451BD-EDCC-4B4F-A19E-C0047978821C}"/>
              </a:ext>
            </a:extLst>
          </p:cNvPr>
          <p:cNvSpPr>
            <a:spLocks noGrp="1"/>
          </p:cNvSpPr>
          <p:nvPr>
            <p:ph idx="1"/>
          </p:nvPr>
        </p:nvSpPr>
        <p:spPr/>
        <p:txBody>
          <a:bodyPr/>
          <a:lstStyle/>
          <a:p>
            <a:r>
              <a:rPr lang="ja-JP" altLang="en-US" dirty="0"/>
              <a:t>業界新聞・専門誌</a:t>
            </a:r>
            <a:endParaRPr lang="en-US" altLang="ja-JP" dirty="0"/>
          </a:p>
          <a:p>
            <a:pPr lvl="1"/>
            <a:r>
              <a:rPr kumimoji="1" lang="ja-JP" altLang="en-US" dirty="0"/>
              <a:t>論文同様、その業界専門の雑誌や新聞がある</a:t>
            </a:r>
            <a:endParaRPr kumimoji="1" lang="en-US" altLang="ja-JP" dirty="0"/>
          </a:p>
          <a:p>
            <a:endParaRPr kumimoji="1" lang="en-US" altLang="ja-JP" dirty="0"/>
          </a:p>
          <a:p>
            <a:r>
              <a:rPr lang="ja-JP" altLang="en-US" dirty="0"/>
              <a:t>四季報</a:t>
            </a:r>
            <a:endParaRPr lang="en-US" altLang="ja-JP" dirty="0"/>
          </a:p>
          <a:p>
            <a:pPr lvl="1"/>
            <a:r>
              <a:rPr kumimoji="1" lang="ja-JP" altLang="en-US" dirty="0"/>
              <a:t>よく就活の時に使われる本</a:t>
            </a:r>
            <a:endParaRPr kumimoji="1" lang="en-US" altLang="ja-JP" dirty="0"/>
          </a:p>
          <a:p>
            <a:pPr lvl="1"/>
            <a:r>
              <a:rPr kumimoji="1" lang="ja-JP" altLang="en-US" dirty="0"/>
              <a:t>全国の会社の規模一覧が載っている</a:t>
            </a:r>
          </a:p>
        </p:txBody>
      </p:sp>
      <p:sp>
        <p:nvSpPr>
          <p:cNvPr id="3" name="日付プレースホルダー 2">
            <a:extLst>
              <a:ext uri="{FF2B5EF4-FFF2-40B4-BE49-F238E27FC236}">
                <a16:creationId xmlns:a16="http://schemas.microsoft.com/office/drawing/2014/main" id="{7E0CB110-FEF8-4FB5-B00D-8665358720BB}"/>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8925042B-09D0-4C43-B311-99E0E934DA89}"/>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4656FFBC-3718-4EDE-A064-0E42CBC28D83}"/>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23</a:t>
            </a:fld>
            <a:endParaRPr kumimoji="0" lang="en-US">
              <a:solidFill>
                <a:schemeClr val="tx1"/>
              </a:solidFill>
            </a:endParaRPr>
          </a:p>
        </p:txBody>
      </p:sp>
      <p:sp>
        <p:nvSpPr>
          <p:cNvPr id="6" name="タイトル 5">
            <a:extLst>
              <a:ext uri="{FF2B5EF4-FFF2-40B4-BE49-F238E27FC236}">
                <a16:creationId xmlns:a16="http://schemas.microsoft.com/office/drawing/2014/main" id="{ACEC6D4F-B684-4A31-B9C3-744930FB551C}"/>
              </a:ext>
            </a:extLst>
          </p:cNvPr>
          <p:cNvSpPr>
            <a:spLocks noGrp="1"/>
          </p:cNvSpPr>
          <p:nvPr>
            <p:ph type="title"/>
          </p:nvPr>
        </p:nvSpPr>
        <p:spPr/>
        <p:txBody>
          <a:bodyPr/>
          <a:lstStyle/>
          <a:p>
            <a:r>
              <a:rPr kumimoji="1" lang="ja-JP" altLang="en-US" dirty="0"/>
              <a:t>業界を知る</a:t>
            </a:r>
          </a:p>
        </p:txBody>
      </p:sp>
    </p:spTree>
    <p:extLst>
      <p:ext uri="{BB962C8B-B14F-4D97-AF65-F5344CB8AC3E}">
        <p14:creationId xmlns:p14="http://schemas.microsoft.com/office/powerpoint/2010/main" val="27736214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E8BF081-EC98-4500-93A4-E904F51717D5}"/>
              </a:ext>
            </a:extLst>
          </p:cNvPr>
          <p:cNvSpPr>
            <a:spLocks noGrp="1"/>
          </p:cNvSpPr>
          <p:nvPr>
            <p:ph idx="1"/>
          </p:nvPr>
        </p:nvSpPr>
        <p:spPr>
          <a:xfrm>
            <a:off x="699247" y="3429000"/>
            <a:ext cx="7745505" cy="2697162"/>
          </a:xfrm>
        </p:spPr>
        <p:txBody>
          <a:bodyPr>
            <a:normAutofit/>
          </a:bodyPr>
          <a:lstStyle/>
          <a:p>
            <a:r>
              <a:rPr kumimoji="1" lang="ja-JP" altLang="en-US" dirty="0"/>
              <a:t>大まかな指導内容は国が提示</a:t>
            </a:r>
            <a:endParaRPr kumimoji="1" lang="en-US" altLang="ja-JP" dirty="0"/>
          </a:p>
          <a:p>
            <a:pPr lvl="1"/>
            <a:r>
              <a:rPr kumimoji="1" lang="ja-JP" altLang="en-US" dirty="0"/>
              <a:t>例えば「文部科学省」「国語」「指導案」で調べる</a:t>
            </a:r>
            <a:endParaRPr kumimoji="1" lang="en-US" altLang="ja-JP" dirty="0"/>
          </a:p>
          <a:p>
            <a:endParaRPr kumimoji="1" lang="en-US" altLang="ja-JP" dirty="0"/>
          </a:p>
          <a:p>
            <a:r>
              <a:rPr lang="ja-JP" altLang="en-US" dirty="0"/>
              <a:t>学校によってカスタマイズして指導</a:t>
            </a:r>
            <a:endParaRPr lang="en-US" altLang="ja-JP" dirty="0"/>
          </a:p>
          <a:p>
            <a:pPr lvl="1"/>
            <a:r>
              <a:rPr lang="ja-JP" altLang="en-US" dirty="0"/>
              <a:t>教育方針、</a:t>
            </a:r>
            <a:r>
              <a:rPr kumimoji="1" lang="ja-JP" altLang="en-US" dirty="0"/>
              <a:t>カリキュラム、シラバス、</a:t>
            </a:r>
            <a:r>
              <a:rPr kumimoji="1" lang="en-US" altLang="ja-JP" dirty="0" err="1"/>
              <a:t>etc</a:t>
            </a:r>
            <a:r>
              <a:rPr kumimoji="1" lang="en-US" altLang="ja-JP" dirty="0"/>
              <a:t>…</a:t>
            </a:r>
            <a:endParaRPr kumimoji="1" lang="ja-JP" altLang="en-US" dirty="0"/>
          </a:p>
        </p:txBody>
      </p:sp>
      <p:sp>
        <p:nvSpPr>
          <p:cNvPr id="3" name="日付プレースホルダー 2">
            <a:extLst>
              <a:ext uri="{FF2B5EF4-FFF2-40B4-BE49-F238E27FC236}">
                <a16:creationId xmlns:a16="http://schemas.microsoft.com/office/drawing/2014/main" id="{1517FBD5-9741-464D-BA03-6DEB66BF2C59}"/>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498B3C75-045C-421B-BAF0-B0D0C642F7A0}"/>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20B977A7-2A26-492D-B475-53EE3F7267A4}"/>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24</a:t>
            </a:fld>
            <a:endParaRPr kumimoji="0" lang="en-US">
              <a:solidFill>
                <a:schemeClr val="tx1"/>
              </a:solidFill>
            </a:endParaRPr>
          </a:p>
        </p:txBody>
      </p:sp>
      <p:sp>
        <p:nvSpPr>
          <p:cNvPr id="6" name="タイトル 5">
            <a:extLst>
              <a:ext uri="{FF2B5EF4-FFF2-40B4-BE49-F238E27FC236}">
                <a16:creationId xmlns:a16="http://schemas.microsoft.com/office/drawing/2014/main" id="{1904E084-C603-48FC-AAB7-AA475D8AE32C}"/>
              </a:ext>
            </a:extLst>
          </p:cNvPr>
          <p:cNvSpPr>
            <a:spLocks noGrp="1"/>
          </p:cNvSpPr>
          <p:nvPr>
            <p:ph type="title"/>
          </p:nvPr>
        </p:nvSpPr>
        <p:spPr/>
        <p:txBody>
          <a:bodyPr/>
          <a:lstStyle/>
          <a:p>
            <a:r>
              <a:rPr lang="ja-JP" altLang="en-US" dirty="0"/>
              <a:t>教育</a:t>
            </a:r>
            <a:r>
              <a:rPr kumimoji="1" lang="ja-JP" altLang="en-US" dirty="0"/>
              <a:t>機関の場合は？</a:t>
            </a:r>
          </a:p>
        </p:txBody>
      </p:sp>
      <p:sp>
        <p:nvSpPr>
          <p:cNvPr id="7" name="正方形/長方形 6">
            <a:extLst>
              <a:ext uri="{FF2B5EF4-FFF2-40B4-BE49-F238E27FC236}">
                <a16:creationId xmlns:a16="http://schemas.microsoft.com/office/drawing/2014/main" id="{F9A8B3DB-892F-4ABB-8F3D-86623A82162F}"/>
              </a:ext>
            </a:extLst>
          </p:cNvPr>
          <p:cNvSpPr/>
          <p:nvPr/>
        </p:nvSpPr>
        <p:spPr>
          <a:xfrm>
            <a:off x="1831791" y="1846562"/>
            <a:ext cx="5469660" cy="1157405"/>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800" dirty="0"/>
              <a:t>文部科学省が指導案を提示</a:t>
            </a:r>
            <a:endParaRPr kumimoji="1" lang="en-US" altLang="ja-JP" sz="2800" dirty="0"/>
          </a:p>
        </p:txBody>
      </p:sp>
    </p:spTree>
    <p:extLst>
      <p:ext uri="{BB962C8B-B14F-4D97-AF65-F5344CB8AC3E}">
        <p14:creationId xmlns:p14="http://schemas.microsoft.com/office/powerpoint/2010/main" val="1158528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39983CD9-DE2A-4B8C-9392-9C736CD2648F}"/>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9EAE037B-A381-439A-A223-441D38D3F461}"/>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92527231-AF90-4394-9AF8-B2E064689FCE}"/>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25</a:t>
            </a:fld>
            <a:endParaRPr kumimoji="0" lang="en-US">
              <a:solidFill>
                <a:schemeClr val="tx1"/>
              </a:solidFill>
            </a:endParaRPr>
          </a:p>
        </p:txBody>
      </p:sp>
      <p:sp>
        <p:nvSpPr>
          <p:cNvPr id="6" name="タイトル 5">
            <a:extLst>
              <a:ext uri="{FF2B5EF4-FFF2-40B4-BE49-F238E27FC236}">
                <a16:creationId xmlns:a16="http://schemas.microsoft.com/office/drawing/2014/main" id="{5C80EC25-6091-4E62-8D5B-0321F0BED505}"/>
              </a:ext>
            </a:extLst>
          </p:cNvPr>
          <p:cNvSpPr>
            <a:spLocks noGrp="1"/>
          </p:cNvSpPr>
          <p:nvPr>
            <p:ph type="title"/>
          </p:nvPr>
        </p:nvSpPr>
        <p:spPr/>
        <p:txBody>
          <a:bodyPr/>
          <a:lstStyle/>
          <a:p>
            <a:r>
              <a:rPr lang="ja-JP" altLang="en-US" dirty="0"/>
              <a:t>実際に売れるか試算するには？</a:t>
            </a:r>
            <a:endParaRPr kumimoji="1" lang="ja-JP" altLang="en-US" dirty="0"/>
          </a:p>
        </p:txBody>
      </p:sp>
      <p:sp>
        <p:nvSpPr>
          <p:cNvPr id="7" name="楕円 6">
            <a:extLst>
              <a:ext uri="{FF2B5EF4-FFF2-40B4-BE49-F238E27FC236}">
                <a16:creationId xmlns:a16="http://schemas.microsoft.com/office/drawing/2014/main" id="{9DDB6D70-7663-43C8-8791-6F65C66FC00B}"/>
              </a:ext>
            </a:extLst>
          </p:cNvPr>
          <p:cNvSpPr/>
          <p:nvPr/>
        </p:nvSpPr>
        <p:spPr>
          <a:xfrm>
            <a:off x="945617" y="2322576"/>
            <a:ext cx="4104476" cy="2212848"/>
          </a:xfrm>
          <a:prstGeom prst="ellipse">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dirty="0"/>
          </a:p>
        </p:txBody>
      </p:sp>
      <p:sp>
        <p:nvSpPr>
          <p:cNvPr id="8" name="楕円 7">
            <a:extLst>
              <a:ext uri="{FF2B5EF4-FFF2-40B4-BE49-F238E27FC236}">
                <a16:creationId xmlns:a16="http://schemas.microsoft.com/office/drawing/2014/main" id="{50C2514C-1B74-4B6D-ABD9-131BDE783E57}"/>
              </a:ext>
            </a:extLst>
          </p:cNvPr>
          <p:cNvSpPr/>
          <p:nvPr/>
        </p:nvSpPr>
        <p:spPr>
          <a:xfrm>
            <a:off x="2514383" y="3280642"/>
            <a:ext cx="4104476" cy="2434133"/>
          </a:xfrm>
          <a:prstGeom prst="ellipse">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61C08012-D227-4E4A-AB74-45C9BF7B0180}"/>
              </a:ext>
            </a:extLst>
          </p:cNvPr>
          <p:cNvSpPr/>
          <p:nvPr/>
        </p:nvSpPr>
        <p:spPr>
          <a:xfrm>
            <a:off x="4093907" y="2322576"/>
            <a:ext cx="4104476" cy="2212848"/>
          </a:xfrm>
          <a:prstGeom prst="ellipse">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308DE85-FA6D-461E-9B37-8DBA9E364034}"/>
              </a:ext>
            </a:extLst>
          </p:cNvPr>
          <p:cNvSpPr txBox="1"/>
          <p:nvPr/>
        </p:nvSpPr>
        <p:spPr>
          <a:xfrm>
            <a:off x="1342104" y="3059668"/>
            <a:ext cx="2411360" cy="369332"/>
          </a:xfrm>
          <a:prstGeom prst="rect">
            <a:avLst/>
          </a:prstGeom>
          <a:noFill/>
        </p:spPr>
        <p:txBody>
          <a:bodyPr wrap="square" rtlCol="0">
            <a:spAutoFit/>
          </a:bodyPr>
          <a:lstStyle/>
          <a:p>
            <a:pPr algn="ctr"/>
            <a:r>
              <a:rPr kumimoji="1" lang="ja-JP" altLang="en-US" dirty="0"/>
              <a:t>技術・知識</a:t>
            </a:r>
          </a:p>
        </p:txBody>
      </p:sp>
      <p:sp>
        <p:nvSpPr>
          <p:cNvPr id="11" name="テキスト ボックス 10">
            <a:extLst>
              <a:ext uri="{FF2B5EF4-FFF2-40B4-BE49-F238E27FC236}">
                <a16:creationId xmlns:a16="http://schemas.microsoft.com/office/drawing/2014/main" id="{8226CC5F-84D0-469E-88C3-3847E26AD8F7}"/>
              </a:ext>
            </a:extLst>
          </p:cNvPr>
          <p:cNvSpPr txBox="1"/>
          <p:nvPr/>
        </p:nvSpPr>
        <p:spPr>
          <a:xfrm>
            <a:off x="3360941" y="4913901"/>
            <a:ext cx="2411360" cy="369332"/>
          </a:xfrm>
          <a:prstGeom prst="rect">
            <a:avLst/>
          </a:prstGeom>
          <a:noFill/>
        </p:spPr>
        <p:txBody>
          <a:bodyPr wrap="square" rtlCol="0">
            <a:spAutoFit/>
          </a:bodyPr>
          <a:lstStyle/>
          <a:p>
            <a:pPr algn="ctr"/>
            <a:r>
              <a:rPr kumimoji="1" lang="ja-JP" altLang="en-US" dirty="0"/>
              <a:t>社会のニーズ</a:t>
            </a:r>
          </a:p>
        </p:txBody>
      </p:sp>
      <p:sp>
        <p:nvSpPr>
          <p:cNvPr id="12" name="テキスト ボックス 11">
            <a:extLst>
              <a:ext uri="{FF2B5EF4-FFF2-40B4-BE49-F238E27FC236}">
                <a16:creationId xmlns:a16="http://schemas.microsoft.com/office/drawing/2014/main" id="{8B3A393C-D5B6-44C2-8119-3419B18AE770}"/>
              </a:ext>
            </a:extLst>
          </p:cNvPr>
          <p:cNvSpPr txBox="1"/>
          <p:nvPr/>
        </p:nvSpPr>
        <p:spPr>
          <a:xfrm>
            <a:off x="5446580" y="3059668"/>
            <a:ext cx="2411360" cy="369332"/>
          </a:xfrm>
          <a:prstGeom prst="rect">
            <a:avLst/>
          </a:prstGeom>
          <a:noFill/>
        </p:spPr>
        <p:txBody>
          <a:bodyPr wrap="square" rtlCol="0">
            <a:spAutoFit/>
          </a:bodyPr>
          <a:lstStyle/>
          <a:p>
            <a:pPr algn="ctr"/>
            <a:r>
              <a:rPr kumimoji="1" lang="ja-JP" altLang="en-US" dirty="0"/>
              <a:t>興味</a:t>
            </a:r>
          </a:p>
        </p:txBody>
      </p:sp>
      <p:sp>
        <p:nvSpPr>
          <p:cNvPr id="13" name="吹き出し: 角を丸めた四角形 12">
            <a:extLst>
              <a:ext uri="{FF2B5EF4-FFF2-40B4-BE49-F238E27FC236}">
                <a16:creationId xmlns:a16="http://schemas.microsoft.com/office/drawing/2014/main" id="{18F0C493-5DCE-4FE0-A749-89C56F55F526}"/>
              </a:ext>
            </a:extLst>
          </p:cNvPr>
          <p:cNvSpPr/>
          <p:nvPr/>
        </p:nvSpPr>
        <p:spPr>
          <a:xfrm>
            <a:off x="6457050" y="5493490"/>
            <a:ext cx="1562699" cy="673414"/>
          </a:xfrm>
          <a:prstGeom prst="wedgeRoundRectCallout">
            <a:avLst>
              <a:gd name="adj1" fmla="val -65354"/>
              <a:gd name="adj2" fmla="val -4590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売れる</a:t>
            </a:r>
          </a:p>
        </p:txBody>
      </p:sp>
      <p:sp>
        <p:nvSpPr>
          <p:cNvPr id="14" name="吹き出し: 角を丸めた四角形 13">
            <a:extLst>
              <a:ext uri="{FF2B5EF4-FFF2-40B4-BE49-F238E27FC236}">
                <a16:creationId xmlns:a16="http://schemas.microsoft.com/office/drawing/2014/main" id="{3C0EA7CB-9CCA-4A64-9997-84B80C0443AD}"/>
              </a:ext>
            </a:extLst>
          </p:cNvPr>
          <p:cNvSpPr/>
          <p:nvPr/>
        </p:nvSpPr>
        <p:spPr>
          <a:xfrm>
            <a:off x="7015745" y="1699895"/>
            <a:ext cx="1890866" cy="673414"/>
          </a:xfrm>
          <a:prstGeom prst="wedgeRoundRectCallout">
            <a:avLst>
              <a:gd name="adj1" fmla="val -64348"/>
              <a:gd name="adj2" fmla="val 5045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やりたいこと</a:t>
            </a:r>
          </a:p>
        </p:txBody>
      </p:sp>
      <p:sp>
        <p:nvSpPr>
          <p:cNvPr id="15" name="吹き出し: 角を丸めた四角形 14">
            <a:extLst>
              <a:ext uri="{FF2B5EF4-FFF2-40B4-BE49-F238E27FC236}">
                <a16:creationId xmlns:a16="http://schemas.microsoft.com/office/drawing/2014/main" id="{DB4BDC9C-2A8D-4CD1-BDA3-3A4D5E98C6A9}"/>
              </a:ext>
            </a:extLst>
          </p:cNvPr>
          <p:cNvSpPr/>
          <p:nvPr/>
        </p:nvSpPr>
        <p:spPr>
          <a:xfrm>
            <a:off x="365544" y="4383581"/>
            <a:ext cx="1562699" cy="673414"/>
          </a:xfrm>
          <a:prstGeom prst="wedgeRoundRectCallout">
            <a:avLst>
              <a:gd name="adj1" fmla="val 64887"/>
              <a:gd name="adj2" fmla="val -4481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できること</a:t>
            </a:r>
          </a:p>
        </p:txBody>
      </p:sp>
    </p:spTree>
    <p:extLst>
      <p:ext uri="{BB962C8B-B14F-4D97-AF65-F5344CB8AC3E}">
        <p14:creationId xmlns:p14="http://schemas.microsoft.com/office/powerpoint/2010/main" val="1852445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E18FC5A-EF26-4E6E-B0BB-448BA6EBB271}"/>
              </a:ext>
            </a:extLst>
          </p:cNvPr>
          <p:cNvSpPr>
            <a:spLocks noGrp="1"/>
          </p:cNvSpPr>
          <p:nvPr>
            <p:ph idx="1"/>
          </p:nvPr>
        </p:nvSpPr>
        <p:spPr>
          <a:xfrm>
            <a:off x="699247" y="3586798"/>
            <a:ext cx="7745505" cy="2539364"/>
          </a:xfrm>
        </p:spPr>
        <p:txBody>
          <a:bodyPr>
            <a:normAutofit/>
          </a:bodyPr>
          <a:lstStyle/>
          <a:p>
            <a:r>
              <a:rPr lang="en-US" altLang="ja-JP" dirty="0"/>
              <a:t>persona</a:t>
            </a:r>
          </a:p>
          <a:p>
            <a:pPr lvl="1"/>
            <a:r>
              <a:rPr lang="ja-JP" altLang="en-US"/>
              <a:t>舞台</a:t>
            </a:r>
            <a:r>
              <a:rPr kumimoji="1" lang="ja-JP" altLang="en-US"/>
              <a:t>役者</a:t>
            </a:r>
            <a:r>
              <a:rPr kumimoji="1" lang="ja-JP" altLang="en-US" dirty="0"/>
              <a:t>の仮面のこと、</a:t>
            </a:r>
            <a:r>
              <a:rPr kumimoji="1" lang="en-US" altLang="ja-JP" dirty="0"/>
              <a:t>person</a:t>
            </a:r>
            <a:r>
              <a:rPr kumimoji="1" lang="ja-JP" altLang="en-US" dirty="0"/>
              <a:t>の語源</a:t>
            </a:r>
            <a:endParaRPr kumimoji="1" lang="en-US" altLang="ja-JP" dirty="0"/>
          </a:p>
          <a:p>
            <a:pPr lvl="2"/>
            <a:r>
              <a:rPr lang="en-US" altLang="ja-JP" dirty="0"/>
              <a:t>person</a:t>
            </a:r>
            <a:r>
              <a:rPr lang="ja-JP" altLang="en-US" dirty="0"/>
              <a:t>：個性を持つものとしての人</a:t>
            </a:r>
            <a:endParaRPr lang="en-US" altLang="ja-JP" dirty="0"/>
          </a:p>
          <a:p>
            <a:pPr lvl="2"/>
            <a:r>
              <a:rPr lang="en-US" altLang="ja-JP" dirty="0"/>
              <a:t>people</a:t>
            </a:r>
            <a:r>
              <a:rPr lang="ja-JP" altLang="en-US" dirty="0"/>
              <a:t>：個人を特定しない人</a:t>
            </a:r>
            <a:endParaRPr lang="en-US" altLang="ja-JP" dirty="0"/>
          </a:p>
          <a:p>
            <a:endParaRPr kumimoji="1" lang="ja-JP" altLang="en-US" dirty="0"/>
          </a:p>
        </p:txBody>
      </p:sp>
      <p:sp>
        <p:nvSpPr>
          <p:cNvPr id="3" name="日付プレースホルダー 2">
            <a:extLst>
              <a:ext uri="{FF2B5EF4-FFF2-40B4-BE49-F238E27FC236}">
                <a16:creationId xmlns:a16="http://schemas.microsoft.com/office/drawing/2014/main" id="{94AFD220-12FD-4F4F-8C2C-CCDC772ABA36}"/>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D0E2E3FB-1395-4786-9DEE-664C55295D3F}"/>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6398DDB8-4D9C-4C60-9F49-E833B74CC8BB}"/>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26</a:t>
            </a:fld>
            <a:endParaRPr kumimoji="0" lang="en-US">
              <a:solidFill>
                <a:schemeClr val="tx1"/>
              </a:solidFill>
            </a:endParaRPr>
          </a:p>
        </p:txBody>
      </p:sp>
      <p:sp>
        <p:nvSpPr>
          <p:cNvPr id="6" name="タイトル 5">
            <a:extLst>
              <a:ext uri="{FF2B5EF4-FFF2-40B4-BE49-F238E27FC236}">
                <a16:creationId xmlns:a16="http://schemas.microsoft.com/office/drawing/2014/main" id="{63D4FDF6-BB14-453C-A28F-8FA5FE3EDE68}"/>
              </a:ext>
            </a:extLst>
          </p:cNvPr>
          <p:cNvSpPr>
            <a:spLocks noGrp="1"/>
          </p:cNvSpPr>
          <p:nvPr>
            <p:ph type="title"/>
          </p:nvPr>
        </p:nvSpPr>
        <p:spPr/>
        <p:txBody>
          <a:bodyPr/>
          <a:lstStyle/>
          <a:p>
            <a:r>
              <a:rPr lang="ja-JP" altLang="en-US" dirty="0"/>
              <a:t>ペルソナマーケティング</a:t>
            </a:r>
            <a:endParaRPr kumimoji="1" lang="ja-JP" altLang="en-US" dirty="0"/>
          </a:p>
        </p:txBody>
      </p:sp>
      <p:sp>
        <p:nvSpPr>
          <p:cNvPr id="7" name="正方形/長方形 6">
            <a:extLst>
              <a:ext uri="{FF2B5EF4-FFF2-40B4-BE49-F238E27FC236}">
                <a16:creationId xmlns:a16="http://schemas.microsoft.com/office/drawing/2014/main" id="{5D2137E7-4777-4217-B293-A1CE8B2EEF2C}"/>
              </a:ext>
            </a:extLst>
          </p:cNvPr>
          <p:cNvSpPr/>
          <p:nvPr/>
        </p:nvSpPr>
        <p:spPr>
          <a:xfrm>
            <a:off x="1257477" y="1932963"/>
            <a:ext cx="6618289" cy="1211077"/>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800" dirty="0"/>
              <a:t>具体的仮想人物</a:t>
            </a:r>
            <a:r>
              <a:rPr kumimoji="1" lang="ja-JP" altLang="en-US" sz="2400" dirty="0"/>
              <a:t>を</a:t>
            </a:r>
            <a:r>
              <a:rPr kumimoji="1" lang="ja-JP" altLang="en-US" sz="2800" dirty="0"/>
              <a:t>想定</a:t>
            </a:r>
            <a:r>
              <a:rPr kumimoji="1" lang="ja-JP" altLang="en-US" sz="2400" dirty="0"/>
              <a:t>し</a:t>
            </a:r>
            <a:r>
              <a:rPr kumimoji="1" lang="ja-JP" altLang="en-US" sz="2800" dirty="0"/>
              <a:t>、</a:t>
            </a:r>
            <a:endParaRPr kumimoji="1" lang="en-US" altLang="ja-JP" sz="2800" dirty="0"/>
          </a:p>
          <a:p>
            <a:pPr algn="ctr"/>
            <a:r>
              <a:rPr kumimoji="1" lang="ja-JP" altLang="en-US" sz="2800" dirty="0"/>
              <a:t>その人</a:t>
            </a:r>
            <a:r>
              <a:rPr kumimoji="1" lang="ja-JP" altLang="en-US" sz="2400" dirty="0"/>
              <a:t>が</a:t>
            </a:r>
            <a:r>
              <a:rPr kumimoji="1" lang="ja-JP" altLang="en-US" sz="2800" dirty="0"/>
              <a:t>買いたい商品</a:t>
            </a:r>
            <a:r>
              <a:rPr kumimoji="1" lang="ja-JP" altLang="en-US" sz="2400" dirty="0"/>
              <a:t>を</a:t>
            </a:r>
            <a:r>
              <a:rPr kumimoji="1" lang="ja-JP" altLang="en-US" sz="2800" dirty="0"/>
              <a:t>提示</a:t>
            </a:r>
            <a:r>
              <a:rPr kumimoji="1" lang="ja-JP" altLang="en-US" sz="2400" dirty="0"/>
              <a:t>する</a:t>
            </a:r>
            <a:r>
              <a:rPr kumimoji="1" lang="ja-JP" altLang="en-US" sz="2800" dirty="0"/>
              <a:t>方法</a:t>
            </a:r>
            <a:endParaRPr kumimoji="1" lang="en-US" altLang="ja-JP" sz="2800" dirty="0"/>
          </a:p>
        </p:txBody>
      </p:sp>
    </p:spTree>
    <p:extLst>
      <p:ext uri="{BB962C8B-B14F-4D97-AF65-F5344CB8AC3E}">
        <p14:creationId xmlns:p14="http://schemas.microsoft.com/office/powerpoint/2010/main" val="1246349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6CA9803-11FB-41A0-8171-E17BFA6D85F2}"/>
              </a:ext>
            </a:extLst>
          </p:cNvPr>
          <p:cNvSpPr>
            <a:spLocks noGrp="1"/>
          </p:cNvSpPr>
          <p:nvPr>
            <p:ph idx="1"/>
          </p:nvPr>
        </p:nvSpPr>
        <p:spPr/>
        <p:txBody>
          <a:bodyPr/>
          <a:lstStyle/>
          <a:p>
            <a:r>
              <a:rPr kumimoji="1" lang="ja-JP" altLang="en-US" dirty="0"/>
              <a:t>柴田淳司子</a:t>
            </a:r>
            <a:r>
              <a:rPr kumimoji="1" lang="en-US" altLang="ja-JP" dirty="0"/>
              <a:t>(</a:t>
            </a:r>
            <a:r>
              <a:rPr kumimoji="1" lang="ja-JP" altLang="en-US" dirty="0"/>
              <a:t>しばた </a:t>
            </a:r>
            <a:r>
              <a:rPr kumimoji="1" lang="ja-JP" altLang="en-US" dirty="0" err="1"/>
              <a:t>あつしこ</a:t>
            </a:r>
            <a:r>
              <a:rPr kumimoji="1" lang="en-US" altLang="ja-JP" dirty="0"/>
              <a:t>)</a:t>
            </a:r>
          </a:p>
          <a:p>
            <a:pPr lvl="1"/>
            <a:r>
              <a:rPr lang="ja-JP" altLang="en-US" dirty="0"/>
              <a:t>独身</a:t>
            </a:r>
            <a:r>
              <a:rPr lang="en-US" altLang="ja-JP" dirty="0"/>
              <a:t>33</a:t>
            </a:r>
            <a:r>
              <a:rPr lang="ja-JP" altLang="en-US" dirty="0"/>
              <a:t>歳</a:t>
            </a:r>
            <a:endParaRPr lang="en-US" altLang="ja-JP" dirty="0"/>
          </a:p>
          <a:p>
            <a:pPr lvl="2"/>
            <a:endParaRPr lang="en-US" altLang="ja-JP" dirty="0"/>
          </a:p>
          <a:p>
            <a:pPr lvl="1"/>
            <a:r>
              <a:rPr kumimoji="1" lang="ja-JP" altLang="en-US" dirty="0"/>
              <a:t>都内大手企業の総合職で働く</a:t>
            </a:r>
            <a:r>
              <a:rPr kumimoji="1" lang="en-US" altLang="ja-JP" dirty="0"/>
              <a:t>OL</a:t>
            </a:r>
          </a:p>
          <a:p>
            <a:pPr lvl="2"/>
            <a:endParaRPr kumimoji="1" lang="en-US" altLang="ja-JP" dirty="0"/>
          </a:p>
          <a:p>
            <a:pPr lvl="1"/>
            <a:r>
              <a:rPr lang="ja-JP" altLang="en-US" dirty="0"/>
              <a:t>ぽっちゃり体系</a:t>
            </a:r>
            <a:endParaRPr lang="en-US" altLang="ja-JP" dirty="0"/>
          </a:p>
          <a:p>
            <a:pPr lvl="2"/>
            <a:endParaRPr kumimoji="1" lang="en-US" altLang="ja-JP" dirty="0"/>
          </a:p>
          <a:p>
            <a:pPr lvl="1"/>
            <a:r>
              <a:rPr kumimoji="1" lang="ja-JP" altLang="en-US" dirty="0"/>
              <a:t>趣味はカフェ巡り</a:t>
            </a:r>
            <a:endParaRPr kumimoji="1" lang="en-US" altLang="ja-JP" dirty="0"/>
          </a:p>
          <a:p>
            <a:pPr lvl="2"/>
            <a:endParaRPr kumimoji="1" lang="en-US" altLang="ja-JP" dirty="0"/>
          </a:p>
          <a:p>
            <a:pPr lvl="1"/>
            <a:r>
              <a:rPr kumimoji="1" lang="ja-JP" altLang="en-US" dirty="0"/>
              <a:t>社会人サークルで料理</a:t>
            </a:r>
            <a:endParaRPr kumimoji="1" lang="en-US" altLang="ja-JP" dirty="0"/>
          </a:p>
          <a:p>
            <a:pPr lvl="2"/>
            <a:endParaRPr kumimoji="1" lang="ja-JP" altLang="en-US" dirty="0"/>
          </a:p>
        </p:txBody>
      </p:sp>
      <p:sp>
        <p:nvSpPr>
          <p:cNvPr id="3" name="日付プレースホルダー 2">
            <a:extLst>
              <a:ext uri="{FF2B5EF4-FFF2-40B4-BE49-F238E27FC236}">
                <a16:creationId xmlns:a16="http://schemas.microsoft.com/office/drawing/2014/main" id="{C86A6BF5-0AD7-442C-91F2-FF167BF637E0}"/>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083E0196-5236-4311-A429-B157FC1791A3}"/>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CBBAFFCB-3456-4F6A-915E-F841EA770D1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27</a:t>
            </a:fld>
            <a:endParaRPr kumimoji="0" lang="en-US">
              <a:solidFill>
                <a:schemeClr val="tx1"/>
              </a:solidFill>
            </a:endParaRPr>
          </a:p>
        </p:txBody>
      </p:sp>
      <p:sp>
        <p:nvSpPr>
          <p:cNvPr id="6" name="タイトル 5">
            <a:extLst>
              <a:ext uri="{FF2B5EF4-FFF2-40B4-BE49-F238E27FC236}">
                <a16:creationId xmlns:a16="http://schemas.microsoft.com/office/drawing/2014/main" id="{522EA0E2-D388-4A34-8C16-AB2376F79CD3}"/>
              </a:ext>
            </a:extLst>
          </p:cNvPr>
          <p:cNvSpPr>
            <a:spLocks noGrp="1"/>
          </p:cNvSpPr>
          <p:nvPr>
            <p:ph type="title"/>
          </p:nvPr>
        </p:nvSpPr>
        <p:spPr/>
        <p:txBody>
          <a:bodyPr/>
          <a:lstStyle/>
          <a:p>
            <a:r>
              <a:rPr lang="ja-JP" altLang="en-US" dirty="0"/>
              <a:t>ペルソナマーケティングの例</a:t>
            </a:r>
            <a:endParaRPr kumimoji="1" lang="ja-JP" altLang="en-US" dirty="0"/>
          </a:p>
        </p:txBody>
      </p:sp>
    </p:spTree>
    <p:extLst>
      <p:ext uri="{BB962C8B-B14F-4D97-AF65-F5344CB8AC3E}">
        <p14:creationId xmlns:p14="http://schemas.microsoft.com/office/powerpoint/2010/main" val="42824533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6CA9803-11FB-41A0-8171-E17BFA6D85F2}"/>
              </a:ext>
            </a:extLst>
          </p:cNvPr>
          <p:cNvSpPr>
            <a:spLocks noGrp="1"/>
          </p:cNvSpPr>
          <p:nvPr>
            <p:ph idx="1"/>
          </p:nvPr>
        </p:nvSpPr>
        <p:spPr/>
        <p:txBody>
          <a:bodyPr/>
          <a:lstStyle/>
          <a:p>
            <a:r>
              <a:rPr kumimoji="1" lang="ja-JP" altLang="en-US" dirty="0"/>
              <a:t>柴田淳司子</a:t>
            </a:r>
            <a:r>
              <a:rPr kumimoji="1" lang="en-US" altLang="ja-JP" dirty="0"/>
              <a:t>(</a:t>
            </a:r>
            <a:r>
              <a:rPr kumimoji="1" lang="ja-JP" altLang="en-US" dirty="0"/>
              <a:t>しばた </a:t>
            </a:r>
            <a:r>
              <a:rPr kumimoji="1" lang="ja-JP" altLang="en-US" dirty="0" err="1"/>
              <a:t>あつしこ</a:t>
            </a:r>
            <a:r>
              <a:rPr kumimoji="1" lang="en-US" altLang="ja-JP" dirty="0"/>
              <a:t>)</a:t>
            </a:r>
          </a:p>
          <a:p>
            <a:pPr lvl="1"/>
            <a:r>
              <a:rPr lang="ja-JP" altLang="en-US" dirty="0"/>
              <a:t>独身</a:t>
            </a:r>
            <a:r>
              <a:rPr lang="en-US" altLang="ja-JP" dirty="0"/>
              <a:t>33</a:t>
            </a:r>
            <a:r>
              <a:rPr lang="ja-JP" altLang="en-US" dirty="0"/>
              <a:t>歳</a:t>
            </a:r>
            <a:endParaRPr lang="en-US" altLang="ja-JP" dirty="0"/>
          </a:p>
          <a:p>
            <a:pPr lvl="2"/>
            <a:r>
              <a:rPr lang="ja-JP" altLang="en-US" dirty="0">
                <a:solidFill>
                  <a:schemeClr val="accent5">
                    <a:lumMod val="60000"/>
                    <a:lumOff val="40000"/>
                  </a:schemeClr>
                </a:solidFill>
              </a:rPr>
              <a:t>結婚資金＋個人のお金はそれなりにある</a:t>
            </a:r>
            <a:endParaRPr lang="en-US" altLang="ja-JP" dirty="0">
              <a:solidFill>
                <a:schemeClr val="accent5">
                  <a:lumMod val="60000"/>
                  <a:lumOff val="40000"/>
                </a:schemeClr>
              </a:solidFill>
            </a:endParaRPr>
          </a:p>
          <a:p>
            <a:pPr lvl="1"/>
            <a:r>
              <a:rPr kumimoji="1" lang="ja-JP" altLang="en-US" dirty="0"/>
              <a:t>都内大手企業の総合職で働く</a:t>
            </a:r>
            <a:r>
              <a:rPr kumimoji="1" lang="en-US" altLang="ja-JP" dirty="0"/>
              <a:t>OL</a:t>
            </a:r>
          </a:p>
          <a:p>
            <a:pPr lvl="2"/>
            <a:r>
              <a:rPr kumimoji="1" lang="ja-JP" altLang="en-US" dirty="0">
                <a:solidFill>
                  <a:schemeClr val="accent5">
                    <a:lumMod val="60000"/>
                    <a:lumOff val="40000"/>
                  </a:schemeClr>
                </a:solidFill>
              </a:rPr>
              <a:t>おおよそ年収</a:t>
            </a:r>
            <a:r>
              <a:rPr kumimoji="1" lang="en-US" altLang="ja-JP" dirty="0">
                <a:solidFill>
                  <a:schemeClr val="accent5">
                    <a:lumMod val="60000"/>
                    <a:lumOff val="40000"/>
                  </a:schemeClr>
                </a:solidFill>
              </a:rPr>
              <a:t>600</a:t>
            </a:r>
            <a:r>
              <a:rPr kumimoji="1" lang="ja-JP" altLang="en-US" dirty="0">
                <a:solidFill>
                  <a:schemeClr val="accent5">
                    <a:lumMod val="60000"/>
                    <a:lumOff val="40000"/>
                  </a:schemeClr>
                </a:solidFill>
              </a:rPr>
              <a:t>万ぐらいありそう</a:t>
            </a:r>
            <a:endParaRPr kumimoji="1" lang="en-US" altLang="ja-JP" dirty="0">
              <a:solidFill>
                <a:schemeClr val="accent5">
                  <a:lumMod val="60000"/>
                  <a:lumOff val="40000"/>
                </a:schemeClr>
              </a:solidFill>
            </a:endParaRPr>
          </a:p>
          <a:p>
            <a:pPr lvl="1"/>
            <a:r>
              <a:rPr lang="ja-JP" altLang="en-US" dirty="0"/>
              <a:t>ぽっちゃり体系</a:t>
            </a:r>
            <a:endParaRPr lang="en-US" altLang="ja-JP" dirty="0"/>
          </a:p>
          <a:p>
            <a:pPr lvl="2"/>
            <a:r>
              <a:rPr lang="ja-JP" altLang="en-US" dirty="0">
                <a:solidFill>
                  <a:schemeClr val="accent5">
                    <a:lumMod val="60000"/>
                    <a:lumOff val="40000"/>
                  </a:schemeClr>
                </a:solidFill>
              </a:rPr>
              <a:t>食</a:t>
            </a:r>
            <a:r>
              <a:rPr kumimoji="1" lang="ja-JP" altLang="en-US" dirty="0">
                <a:solidFill>
                  <a:schemeClr val="accent5">
                    <a:lumMod val="60000"/>
                    <a:lumOff val="40000"/>
                  </a:schemeClr>
                </a:solidFill>
              </a:rPr>
              <a:t>に興味あり</a:t>
            </a:r>
            <a:endParaRPr kumimoji="1" lang="en-US" altLang="ja-JP" dirty="0">
              <a:solidFill>
                <a:schemeClr val="accent5">
                  <a:lumMod val="60000"/>
                  <a:lumOff val="40000"/>
                </a:schemeClr>
              </a:solidFill>
            </a:endParaRPr>
          </a:p>
          <a:p>
            <a:pPr lvl="1"/>
            <a:r>
              <a:rPr kumimoji="1" lang="ja-JP" altLang="en-US" dirty="0"/>
              <a:t>趣味はカフェ巡り</a:t>
            </a:r>
            <a:endParaRPr kumimoji="1" lang="en-US" altLang="ja-JP" dirty="0"/>
          </a:p>
          <a:p>
            <a:pPr lvl="2"/>
            <a:r>
              <a:rPr lang="ja-JP" altLang="en-US" dirty="0">
                <a:solidFill>
                  <a:schemeClr val="accent5">
                    <a:lumMod val="60000"/>
                    <a:lumOff val="40000"/>
                  </a:schemeClr>
                </a:solidFill>
              </a:rPr>
              <a:t>カフェに対する意識高そう</a:t>
            </a:r>
            <a:endParaRPr kumimoji="1" lang="en-US" altLang="ja-JP" dirty="0">
              <a:solidFill>
                <a:schemeClr val="accent5">
                  <a:lumMod val="60000"/>
                  <a:lumOff val="40000"/>
                </a:schemeClr>
              </a:solidFill>
            </a:endParaRPr>
          </a:p>
          <a:p>
            <a:pPr lvl="1"/>
            <a:r>
              <a:rPr kumimoji="1" lang="ja-JP" altLang="en-US" dirty="0"/>
              <a:t>社会人サークルで料理</a:t>
            </a:r>
            <a:endParaRPr kumimoji="1" lang="en-US" altLang="ja-JP" dirty="0"/>
          </a:p>
          <a:p>
            <a:pPr lvl="2"/>
            <a:r>
              <a:rPr kumimoji="1" lang="ja-JP" altLang="en-US" dirty="0">
                <a:solidFill>
                  <a:schemeClr val="accent5">
                    <a:lumMod val="60000"/>
                    <a:lumOff val="40000"/>
                  </a:schemeClr>
                </a:solidFill>
              </a:rPr>
              <a:t>料理に対しても意識高そう</a:t>
            </a:r>
          </a:p>
        </p:txBody>
      </p:sp>
      <p:sp>
        <p:nvSpPr>
          <p:cNvPr id="3" name="日付プレースホルダー 2">
            <a:extLst>
              <a:ext uri="{FF2B5EF4-FFF2-40B4-BE49-F238E27FC236}">
                <a16:creationId xmlns:a16="http://schemas.microsoft.com/office/drawing/2014/main" id="{C86A6BF5-0AD7-442C-91F2-FF167BF637E0}"/>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083E0196-5236-4311-A429-B157FC1791A3}"/>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CBBAFFCB-3456-4F6A-915E-F841EA770D1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28</a:t>
            </a:fld>
            <a:endParaRPr kumimoji="0" lang="en-US">
              <a:solidFill>
                <a:schemeClr val="tx1"/>
              </a:solidFill>
            </a:endParaRPr>
          </a:p>
        </p:txBody>
      </p:sp>
      <p:sp>
        <p:nvSpPr>
          <p:cNvPr id="6" name="タイトル 5">
            <a:extLst>
              <a:ext uri="{FF2B5EF4-FFF2-40B4-BE49-F238E27FC236}">
                <a16:creationId xmlns:a16="http://schemas.microsoft.com/office/drawing/2014/main" id="{522EA0E2-D388-4A34-8C16-AB2376F79CD3}"/>
              </a:ext>
            </a:extLst>
          </p:cNvPr>
          <p:cNvSpPr>
            <a:spLocks noGrp="1"/>
          </p:cNvSpPr>
          <p:nvPr>
            <p:ph type="title"/>
          </p:nvPr>
        </p:nvSpPr>
        <p:spPr/>
        <p:txBody>
          <a:bodyPr/>
          <a:lstStyle/>
          <a:p>
            <a:r>
              <a:rPr lang="ja-JP" altLang="en-US" dirty="0"/>
              <a:t>ペルソナマーケティングの例</a:t>
            </a:r>
            <a:endParaRPr kumimoji="1" lang="ja-JP" altLang="en-US" dirty="0"/>
          </a:p>
        </p:txBody>
      </p:sp>
    </p:spTree>
    <p:extLst>
      <p:ext uri="{BB962C8B-B14F-4D97-AF65-F5344CB8AC3E}">
        <p14:creationId xmlns:p14="http://schemas.microsoft.com/office/powerpoint/2010/main" val="33833243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6CA9803-11FB-41A0-8171-E17BFA6D85F2}"/>
              </a:ext>
            </a:extLst>
          </p:cNvPr>
          <p:cNvSpPr>
            <a:spLocks noGrp="1"/>
          </p:cNvSpPr>
          <p:nvPr>
            <p:ph idx="1"/>
          </p:nvPr>
        </p:nvSpPr>
        <p:spPr/>
        <p:txBody>
          <a:bodyPr/>
          <a:lstStyle/>
          <a:p>
            <a:r>
              <a:rPr kumimoji="1" lang="ja-JP" altLang="en-US" dirty="0"/>
              <a:t>柴田淳司子</a:t>
            </a:r>
            <a:r>
              <a:rPr kumimoji="1" lang="en-US" altLang="ja-JP" dirty="0"/>
              <a:t>(</a:t>
            </a:r>
            <a:r>
              <a:rPr kumimoji="1" lang="ja-JP" altLang="en-US" dirty="0"/>
              <a:t>しばた </a:t>
            </a:r>
            <a:r>
              <a:rPr kumimoji="1" lang="ja-JP" altLang="en-US" dirty="0" err="1"/>
              <a:t>あつしこ</a:t>
            </a:r>
            <a:r>
              <a:rPr kumimoji="1" lang="en-US" altLang="ja-JP" dirty="0"/>
              <a:t>)</a:t>
            </a:r>
          </a:p>
          <a:p>
            <a:pPr lvl="1"/>
            <a:r>
              <a:rPr lang="ja-JP" altLang="en-US" dirty="0"/>
              <a:t>独身</a:t>
            </a:r>
            <a:r>
              <a:rPr lang="en-US" altLang="ja-JP" dirty="0"/>
              <a:t>33</a:t>
            </a:r>
            <a:r>
              <a:rPr lang="ja-JP" altLang="en-US" dirty="0"/>
              <a:t>歳</a:t>
            </a:r>
            <a:endParaRPr lang="en-US" altLang="ja-JP" dirty="0"/>
          </a:p>
          <a:p>
            <a:pPr lvl="2"/>
            <a:r>
              <a:rPr lang="ja-JP" altLang="en-US" dirty="0">
                <a:solidFill>
                  <a:schemeClr val="accent5">
                    <a:lumMod val="60000"/>
                    <a:lumOff val="40000"/>
                  </a:schemeClr>
                </a:solidFill>
              </a:rPr>
              <a:t>結婚資金＋個人のお金はそれなりにある</a:t>
            </a:r>
            <a:endParaRPr lang="en-US" altLang="ja-JP" dirty="0">
              <a:solidFill>
                <a:schemeClr val="accent5">
                  <a:lumMod val="60000"/>
                  <a:lumOff val="40000"/>
                </a:schemeClr>
              </a:solidFill>
            </a:endParaRPr>
          </a:p>
          <a:p>
            <a:pPr lvl="1"/>
            <a:r>
              <a:rPr kumimoji="1" lang="ja-JP" altLang="en-US" dirty="0"/>
              <a:t>都内大手企業の総合職で働く</a:t>
            </a:r>
            <a:r>
              <a:rPr kumimoji="1" lang="en-US" altLang="ja-JP" dirty="0"/>
              <a:t>OL</a:t>
            </a:r>
          </a:p>
          <a:p>
            <a:pPr lvl="2"/>
            <a:r>
              <a:rPr kumimoji="1" lang="ja-JP" altLang="en-US" dirty="0">
                <a:solidFill>
                  <a:schemeClr val="accent5">
                    <a:lumMod val="60000"/>
                    <a:lumOff val="40000"/>
                  </a:schemeClr>
                </a:solidFill>
              </a:rPr>
              <a:t>おおよそ年収</a:t>
            </a:r>
            <a:r>
              <a:rPr kumimoji="1" lang="en-US" altLang="ja-JP" dirty="0">
                <a:solidFill>
                  <a:schemeClr val="accent5">
                    <a:lumMod val="60000"/>
                    <a:lumOff val="40000"/>
                  </a:schemeClr>
                </a:solidFill>
              </a:rPr>
              <a:t>600</a:t>
            </a:r>
            <a:r>
              <a:rPr kumimoji="1" lang="ja-JP" altLang="en-US" dirty="0">
                <a:solidFill>
                  <a:schemeClr val="accent5">
                    <a:lumMod val="60000"/>
                    <a:lumOff val="40000"/>
                  </a:schemeClr>
                </a:solidFill>
              </a:rPr>
              <a:t>万ぐらいありそう</a:t>
            </a:r>
            <a:endParaRPr kumimoji="1" lang="en-US" altLang="ja-JP" dirty="0">
              <a:solidFill>
                <a:schemeClr val="accent5">
                  <a:lumMod val="60000"/>
                  <a:lumOff val="40000"/>
                </a:schemeClr>
              </a:solidFill>
            </a:endParaRPr>
          </a:p>
          <a:p>
            <a:pPr lvl="1"/>
            <a:r>
              <a:rPr lang="ja-JP" altLang="en-US" dirty="0"/>
              <a:t>ぽっちゃり体系</a:t>
            </a:r>
            <a:endParaRPr lang="en-US" altLang="ja-JP" dirty="0"/>
          </a:p>
          <a:p>
            <a:pPr lvl="2"/>
            <a:r>
              <a:rPr lang="ja-JP" altLang="en-US" dirty="0">
                <a:solidFill>
                  <a:schemeClr val="accent5">
                    <a:lumMod val="60000"/>
                    <a:lumOff val="40000"/>
                  </a:schemeClr>
                </a:solidFill>
              </a:rPr>
              <a:t>食</a:t>
            </a:r>
            <a:r>
              <a:rPr kumimoji="1" lang="ja-JP" altLang="en-US" dirty="0">
                <a:solidFill>
                  <a:schemeClr val="accent5">
                    <a:lumMod val="60000"/>
                    <a:lumOff val="40000"/>
                  </a:schemeClr>
                </a:solidFill>
              </a:rPr>
              <a:t>に興味あり</a:t>
            </a:r>
            <a:endParaRPr kumimoji="1" lang="en-US" altLang="ja-JP" dirty="0">
              <a:solidFill>
                <a:schemeClr val="accent5">
                  <a:lumMod val="60000"/>
                  <a:lumOff val="40000"/>
                </a:schemeClr>
              </a:solidFill>
            </a:endParaRPr>
          </a:p>
          <a:p>
            <a:pPr lvl="1"/>
            <a:r>
              <a:rPr kumimoji="1" lang="ja-JP" altLang="en-US" dirty="0"/>
              <a:t>趣味はカフェ巡り</a:t>
            </a:r>
            <a:endParaRPr kumimoji="1" lang="en-US" altLang="ja-JP" dirty="0"/>
          </a:p>
          <a:p>
            <a:pPr lvl="2"/>
            <a:r>
              <a:rPr lang="ja-JP" altLang="en-US" dirty="0">
                <a:solidFill>
                  <a:schemeClr val="accent5">
                    <a:lumMod val="60000"/>
                    <a:lumOff val="40000"/>
                  </a:schemeClr>
                </a:solidFill>
              </a:rPr>
              <a:t>カフェに対する意識高そう</a:t>
            </a:r>
            <a:endParaRPr kumimoji="1" lang="en-US" altLang="ja-JP" dirty="0">
              <a:solidFill>
                <a:schemeClr val="accent5">
                  <a:lumMod val="60000"/>
                  <a:lumOff val="40000"/>
                </a:schemeClr>
              </a:solidFill>
            </a:endParaRPr>
          </a:p>
          <a:p>
            <a:pPr lvl="1"/>
            <a:r>
              <a:rPr kumimoji="1" lang="ja-JP" altLang="en-US" dirty="0"/>
              <a:t>社会人サークルで料理</a:t>
            </a:r>
            <a:endParaRPr kumimoji="1" lang="en-US" altLang="ja-JP" dirty="0"/>
          </a:p>
          <a:p>
            <a:pPr lvl="2"/>
            <a:r>
              <a:rPr kumimoji="1" lang="ja-JP" altLang="en-US" dirty="0">
                <a:solidFill>
                  <a:schemeClr val="accent5">
                    <a:lumMod val="60000"/>
                    <a:lumOff val="40000"/>
                  </a:schemeClr>
                </a:solidFill>
              </a:rPr>
              <a:t>料理に対しても意識高そう</a:t>
            </a:r>
          </a:p>
        </p:txBody>
      </p:sp>
      <p:sp>
        <p:nvSpPr>
          <p:cNvPr id="3" name="日付プレースホルダー 2">
            <a:extLst>
              <a:ext uri="{FF2B5EF4-FFF2-40B4-BE49-F238E27FC236}">
                <a16:creationId xmlns:a16="http://schemas.microsoft.com/office/drawing/2014/main" id="{C86A6BF5-0AD7-442C-91F2-FF167BF637E0}"/>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083E0196-5236-4311-A429-B157FC1791A3}"/>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CBBAFFCB-3456-4F6A-915E-F841EA770D1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29</a:t>
            </a:fld>
            <a:endParaRPr kumimoji="0" lang="en-US">
              <a:solidFill>
                <a:schemeClr val="tx1"/>
              </a:solidFill>
            </a:endParaRPr>
          </a:p>
        </p:txBody>
      </p:sp>
      <p:sp>
        <p:nvSpPr>
          <p:cNvPr id="6" name="タイトル 5">
            <a:extLst>
              <a:ext uri="{FF2B5EF4-FFF2-40B4-BE49-F238E27FC236}">
                <a16:creationId xmlns:a16="http://schemas.microsoft.com/office/drawing/2014/main" id="{522EA0E2-D388-4A34-8C16-AB2376F79CD3}"/>
              </a:ext>
            </a:extLst>
          </p:cNvPr>
          <p:cNvSpPr>
            <a:spLocks noGrp="1"/>
          </p:cNvSpPr>
          <p:nvPr>
            <p:ph type="title"/>
          </p:nvPr>
        </p:nvSpPr>
        <p:spPr/>
        <p:txBody>
          <a:bodyPr/>
          <a:lstStyle/>
          <a:p>
            <a:r>
              <a:rPr lang="ja-JP" altLang="en-US" dirty="0"/>
              <a:t>ペルソナマーケティングの例</a:t>
            </a:r>
            <a:endParaRPr kumimoji="1" lang="ja-JP" altLang="en-US" dirty="0"/>
          </a:p>
        </p:txBody>
      </p:sp>
      <p:sp>
        <p:nvSpPr>
          <p:cNvPr id="7" name="吹き出し: 角を丸めた四角形 6">
            <a:extLst>
              <a:ext uri="{FF2B5EF4-FFF2-40B4-BE49-F238E27FC236}">
                <a16:creationId xmlns:a16="http://schemas.microsoft.com/office/drawing/2014/main" id="{5EC9EE22-FF49-40DD-9E7B-363F16EB43D2}"/>
              </a:ext>
            </a:extLst>
          </p:cNvPr>
          <p:cNvSpPr/>
          <p:nvPr/>
        </p:nvSpPr>
        <p:spPr>
          <a:xfrm>
            <a:off x="6894934" y="2479053"/>
            <a:ext cx="1877930" cy="673414"/>
          </a:xfrm>
          <a:prstGeom prst="wedgeRoundRectCallout">
            <a:avLst>
              <a:gd name="adj1" fmla="val -66298"/>
              <a:gd name="adj2" fmla="val 3950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値段設定高め</a:t>
            </a:r>
          </a:p>
        </p:txBody>
      </p:sp>
      <p:sp>
        <p:nvSpPr>
          <p:cNvPr id="8" name="吹き出し: 角を丸めた四角形 7">
            <a:extLst>
              <a:ext uri="{FF2B5EF4-FFF2-40B4-BE49-F238E27FC236}">
                <a16:creationId xmlns:a16="http://schemas.microsoft.com/office/drawing/2014/main" id="{3F95606F-0FC6-473B-A7C1-488473C5AE2D}"/>
              </a:ext>
            </a:extLst>
          </p:cNvPr>
          <p:cNvSpPr/>
          <p:nvPr/>
        </p:nvSpPr>
        <p:spPr>
          <a:xfrm>
            <a:off x="5454508" y="4078790"/>
            <a:ext cx="2789839" cy="673414"/>
          </a:xfrm>
          <a:prstGeom prst="wedgeRoundRectCallout">
            <a:avLst>
              <a:gd name="adj1" fmla="val -78457"/>
              <a:gd name="adj2" fmla="val -1633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ダイエット！健康！</a:t>
            </a:r>
            <a:endParaRPr kumimoji="1" lang="en-US" altLang="ja-JP" sz="2000" dirty="0"/>
          </a:p>
          <a:p>
            <a:pPr algn="ctr"/>
            <a:r>
              <a:rPr kumimoji="1" lang="ja-JP" altLang="en-US" sz="2000" dirty="0"/>
              <a:t>で売れそう</a:t>
            </a:r>
          </a:p>
        </p:txBody>
      </p:sp>
      <p:sp>
        <p:nvSpPr>
          <p:cNvPr id="9" name="吹き出し: 角を丸めた四角形 8">
            <a:extLst>
              <a:ext uri="{FF2B5EF4-FFF2-40B4-BE49-F238E27FC236}">
                <a16:creationId xmlns:a16="http://schemas.microsoft.com/office/drawing/2014/main" id="{0961677B-F6B6-449C-AF1B-F2E3153F2077}"/>
              </a:ext>
            </a:extLst>
          </p:cNvPr>
          <p:cNvSpPr/>
          <p:nvPr/>
        </p:nvSpPr>
        <p:spPr>
          <a:xfrm>
            <a:off x="5500014" y="5472574"/>
            <a:ext cx="2789839" cy="673414"/>
          </a:xfrm>
          <a:prstGeom prst="wedgeRoundRectCallout">
            <a:avLst>
              <a:gd name="adj1" fmla="val -64448"/>
              <a:gd name="adj2" fmla="val -4590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000" dirty="0"/>
              <a:t>他の店にない</a:t>
            </a:r>
            <a:endParaRPr kumimoji="1" lang="en-US" altLang="ja-JP" sz="2000" dirty="0"/>
          </a:p>
          <a:p>
            <a:pPr algn="ctr"/>
            <a:r>
              <a:rPr kumimoji="1" lang="ja-JP" altLang="en-US" sz="2000" dirty="0"/>
              <a:t>雰囲気作りが必要</a:t>
            </a:r>
          </a:p>
        </p:txBody>
      </p:sp>
    </p:spTree>
    <p:extLst>
      <p:ext uri="{BB962C8B-B14F-4D97-AF65-F5344CB8AC3E}">
        <p14:creationId xmlns:p14="http://schemas.microsoft.com/office/powerpoint/2010/main" val="2678728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a:extLst>
              <a:ext uri="{FF2B5EF4-FFF2-40B4-BE49-F238E27FC236}">
                <a16:creationId xmlns:a16="http://schemas.microsoft.com/office/drawing/2014/main" id="{E4DF6354-66EF-4B17-B6C2-2CC344FB04DD}"/>
              </a:ext>
            </a:extLst>
          </p:cNvPr>
          <p:cNvGraphicFramePr>
            <a:graphicFrameLocks noGrp="1"/>
          </p:cNvGraphicFramePr>
          <p:nvPr>
            <p:ph idx="1"/>
            <p:extLst>
              <p:ext uri="{D42A27DB-BD31-4B8C-83A1-F6EECF244321}">
                <p14:modId xmlns:p14="http://schemas.microsoft.com/office/powerpoint/2010/main" val="3546025625"/>
              </p:ext>
            </p:extLst>
          </p:nvPr>
        </p:nvGraphicFramePr>
        <p:xfrm>
          <a:off x="750751" y="3006953"/>
          <a:ext cx="7747000" cy="2966720"/>
        </p:xfrm>
        <a:graphic>
          <a:graphicData uri="http://schemas.openxmlformats.org/drawingml/2006/table">
            <a:tbl>
              <a:tblPr firstRow="1" bandRow="1">
                <a:tableStyleId>{5C22544A-7EE6-4342-B048-85BDC9FD1C3A}</a:tableStyleId>
              </a:tblPr>
              <a:tblGrid>
                <a:gridCol w="3873500">
                  <a:extLst>
                    <a:ext uri="{9D8B030D-6E8A-4147-A177-3AD203B41FA5}">
                      <a16:colId xmlns:a16="http://schemas.microsoft.com/office/drawing/2014/main" val="2501743875"/>
                    </a:ext>
                  </a:extLst>
                </a:gridCol>
                <a:gridCol w="3873500">
                  <a:extLst>
                    <a:ext uri="{9D8B030D-6E8A-4147-A177-3AD203B41FA5}">
                      <a16:colId xmlns:a16="http://schemas.microsoft.com/office/drawing/2014/main" val="1833223394"/>
                    </a:ext>
                  </a:extLst>
                </a:gridCol>
              </a:tblGrid>
              <a:tr h="370840">
                <a:tc>
                  <a:txBody>
                    <a:bodyPr/>
                    <a:lstStyle/>
                    <a:p>
                      <a:r>
                        <a:rPr kumimoji="1" lang="ja-JP" altLang="en-US" dirty="0"/>
                        <a:t>コンピテンシー名</a:t>
                      </a:r>
                    </a:p>
                  </a:txBody>
                  <a:tcPr/>
                </a:tc>
                <a:tc>
                  <a:txBody>
                    <a:bodyPr/>
                    <a:lstStyle/>
                    <a:p>
                      <a:r>
                        <a:rPr kumimoji="1" lang="ja-JP" altLang="en-US" dirty="0"/>
                        <a:t>詳細</a:t>
                      </a:r>
                    </a:p>
                  </a:txBody>
                  <a:tcPr/>
                </a:tc>
                <a:extLst>
                  <a:ext uri="{0D108BD9-81ED-4DB2-BD59-A6C34878D82A}">
                    <a16:rowId xmlns:a16="http://schemas.microsoft.com/office/drawing/2014/main" val="2414014308"/>
                  </a:ext>
                </a:extLst>
              </a:tr>
              <a:tr h="370840">
                <a:tc>
                  <a:txBody>
                    <a:bodyPr/>
                    <a:lstStyle/>
                    <a:p>
                      <a:r>
                        <a:rPr lang="ja-JP" altLang="en-US" dirty="0"/>
                        <a:t>提案・ネゴシエーション</a:t>
                      </a:r>
                      <a:endParaRPr lang="en-US" altLang="ja-JP" dirty="0"/>
                    </a:p>
                  </a:txBody>
                  <a:tcPr/>
                </a:tc>
                <a:tc>
                  <a:txBody>
                    <a:bodyPr/>
                    <a:lstStyle/>
                    <a:p>
                      <a:r>
                        <a:rPr kumimoji="1" lang="ja-JP" altLang="en-US" dirty="0"/>
                        <a:t>相手と交渉、納得させる力</a:t>
                      </a:r>
                      <a:endParaRPr kumimoji="1" lang="en-US" altLang="ja-JP" dirty="0"/>
                    </a:p>
                  </a:txBody>
                  <a:tcPr/>
                </a:tc>
                <a:extLst>
                  <a:ext uri="{0D108BD9-81ED-4DB2-BD59-A6C34878D82A}">
                    <a16:rowId xmlns:a16="http://schemas.microsoft.com/office/drawing/2014/main" val="2515104129"/>
                  </a:ext>
                </a:extLst>
              </a:tr>
              <a:tr h="370840">
                <a:tc>
                  <a:txBody>
                    <a:bodyPr/>
                    <a:lstStyle/>
                    <a:p>
                      <a:r>
                        <a:rPr kumimoji="1" lang="ja-JP" altLang="en-US" dirty="0"/>
                        <a:t>ドキュメンテーション</a:t>
                      </a:r>
                    </a:p>
                  </a:txBody>
                  <a:tcPr/>
                </a:tc>
                <a:tc>
                  <a:txBody>
                    <a:bodyPr/>
                    <a:lstStyle/>
                    <a:p>
                      <a:r>
                        <a:rPr kumimoji="1" lang="ja-JP" altLang="en-US" dirty="0"/>
                        <a:t>理解しやすい文書を作る力</a:t>
                      </a:r>
                    </a:p>
                  </a:txBody>
                  <a:tcPr/>
                </a:tc>
                <a:extLst>
                  <a:ext uri="{0D108BD9-81ED-4DB2-BD59-A6C34878D82A}">
                    <a16:rowId xmlns:a16="http://schemas.microsoft.com/office/drawing/2014/main" val="3747131849"/>
                  </a:ext>
                </a:extLst>
              </a:tr>
              <a:tr h="370840">
                <a:tc>
                  <a:txBody>
                    <a:bodyPr/>
                    <a:lstStyle/>
                    <a:p>
                      <a:r>
                        <a:rPr lang="ja-JP" altLang="en-US" dirty="0"/>
                        <a:t>革新的概念・発送</a:t>
                      </a:r>
                      <a:endParaRPr kumimoji="1" lang="ja-JP" altLang="en-US" dirty="0"/>
                    </a:p>
                  </a:txBody>
                  <a:tcPr/>
                </a:tc>
                <a:tc>
                  <a:txBody>
                    <a:bodyPr/>
                    <a:lstStyle/>
                    <a:p>
                      <a:r>
                        <a:rPr kumimoji="1" lang="ja-JP" altLang="en-US" dirty="0"/>
                        <a:t>アイデア力</a:t>
                      </a:r>
                    </a:p>
                  </a:txBody>
                  <a:tcPr/>
                </a:tc>
                <a:extLst>
                  <a:ext uri="{0D108BD9-81ED-4DB2-BD59-A6C34878D82A}">
                    <a16:rowId xmlns:a16="http://schemas.microsoft.com/office/drawing/2014/main" val="1747702787"/>
                  </a:ext>
                </a:extLst>
              </a:tr>
              <a:tr h="370840">
                <a:tc>
                  <a:txBody>
                    <a:bodyPr/>
                    <a:lstStyle/>
                    <a:p>
                      <a:r>
                        <a:rPr kumimoji="1" lang="ja-JP" altLang="en-US" dirty="0"/>
                        <a:t>ニーズ・マーケット視点</a:t>
                      </a:r>
                    </a:p>
                  </a:txBody>
                  <a:tcPr/>
                </a:tc>
                <a:tc>
                  <a:txBody>
                    <a:bodyPr/>
                    <a:lstStyle/>
                    <a:p>
                      <a:r>
                        <a:rPr kumimoji="1" lang="ja-JP" altLang="en-US" dirty="0"/>
                        <a:t>情報分析力</a:t>
                      </a:r>
                    </a:p>
                  </a:txBody>
                  <a:tcPr/>
                </a:tc>
                <a:extLst>
                  <a:ext uri="{0D108BD9-81ED-4DB2-BD59-A6C34878D82A}">
                    <a16:rowId xmlns:a16="http://schemas.microsoft.com/office/drawing/2014/main" val="669053770"/>
                  </a:ext>
                </a:extLst>
              </a:tr>
              <a:tr h="370840">
                <a:tc>
                  <a:txBody>
                    <a:bodyPr/>
                    <a:lstStyle/>
                    <a:p>
                      <a:r>
                        <a:rPr kumimoji="1" lang="ja-JP" altLang="en-US" dirty="0"/>
                        <a:t>問題解決</a:t>
                      </a:r>
                      <a:endParaRPr kumimoji="1" lang="en-US" altLang="ja-JP" dirty="0"/>
                    </a:p>
                  </a:txBody>
                  <a:tcPr/>
                </a:tc>
                <a:tc>
                  <a:txBody>
                    <a:bodyPr/>
                    <a:lstStyle/>
                    <a:p>
                      <a:r>
                        <a:rPr kumimoji="1" lang="ja-JP" altLang="en-US" dirty="0"/>
                        <a:t>状況分析と行動力</a:t>
                      </a:r>
                    </a:p>
                  </a:txBody>
                  <a:tcPr/>
                </a:tc>
                <a:extLst>
                  <a:ext uri="{0D108BD9-81ED-4DB2-BD59-A6C34878D82A}">
                    <a16:rowId xmlns:a16="http://schemas.microsoft.com/office/drawing/2014/main" val="3291059956"/>
                  </a:ext>
                </a:extLst>
              </a:tr>
              <a:tr h="370840">
                <a:tc>
                  <a:txBody>
                    <a:bodyPr/>
                    <a:lstStyle/>
                    <a:p>
                      <a:r>
                        <a:rPr lang="ja-JP" altLang="en-US" dirty="0"/>
                        <a:t>リーダーシップ・マネジメント</a:t>
                      </a:r>
                      <a:endParaRPr lang="en-US" altLang="ja-JP" dirty="0"/>
                    </a:p>
                  </a:txBody>
                  <a:tcPr/>
                </a:tc>
                <a:tc>
                  <a:txBody>
                    <a:bodyPr/>
                    <a:lstStyle/>
                    <a:p>
                      <a:r>
                        <a:rPr kumimoji="1" lang="ja-JP" altLang="en-US" dirty="0"/>
                        <a:t>味方の鼓舞と管理</a:t>
                      </a:r>
                    </a:p>
                  </a:txBody>
                  <a:tcPr/>
                </a:tc>
                <a:extLst>
                  <a:ext uri="{0D108BD9-81ED-4DB2-BD59-A6C34878D82A}">
                    <a16:rowId xmlns:a16="http://schemas.microsoft.com/office/drawing/2014/main" val="12916904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ファシリテーション・調整</a:t>
                      </a:r>
                    </a:p>
                  </a:txBody>
                  <a:tcPr/>
                </a:tc>
                <a:tc>
                  <a:txBody>
                    <a:bodyPr/>
                    <a:lstStyle/>
                    <a:p>
                      <a:r>
                        <a:rPr kumimoji="1" lang="ja-JP" altLang="en-US" dirty="0"/>
                        <a:t>状況把握と管理</a:t>
                      </a:r>
                    </a:p>
                  </a:txBody>
                  <a:tcPr/>
                </a:tc>
                <a:extLst>
                  <a:ext uri="{0D108BD9-81ED-4DB2-BD59-A6C34878D82A}">
                    <a16:rowId xmlns:a16="http://schemas.microsoft.com/office/drawing/2014/main" val="2133229923"/>
                  </a:ext>
                </a:extLst>
              </a:tr>
            </a:tbl>
          </a:graphicData>
        </a:graphic>
      </p:graphicFrame>
      <p:sp>
        <p:nvSpPr>
          <p:cNvPr id="3" name="日付プレースホルダー 2">
            <a:extLst>
              <a:ext uri="{FF2B5EF4-FFF2-40B4-BE49-F238E27FC236}">
                <a16:creationId xmlns:a16="http://schemas.microsoft.com/office/drawing/2014/main" id="{F6D13D12-017B-42AB-9703-7A580E420BF1}"/>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8FEC1C7D-40A4-469E-9925-31B65C34D544}"/>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8CC3EA1-FFA6-4AFE-8002-3D0910595359}"/>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a:t>
            </a:fld>
            <a:endParaRPr kumimoji="0" lang="en-US">
              <a:solidFill>
                <a:schemeClr val="tx1"/>
              </a:solidFill>
            </a:endParaRPr>
          </a:p>
        </p:txBody>
      </p:sp>
      <p:sp>
        <p:nvSpPr>
          <p:cNvPr id="6" name="タイトル 5">
            <a:extLst>
              <a:ext uri="{FF2B5EF4-FFF2-40B4-BE49-F238E27FC236}">
                <a16:creationId xmlns:a16="http://schemas.microsoft.com/office/drawing/2014/main" id="{169A895E-173A-4236-AD7D-F7E39AFB6861}"/>
              </a:ext>
            </a:extLst>
          </p:cNvPr>
          <p:cNvSpPr>
            <a:spLocks noGrp="1"/>
          </p:cNvSpPr>
          <p:nvPr>
            <p:ph type="title"/>
          </p:nvPr>
        </p:nvSpPr>
        <p:spPr/>
        <p:txBody>
          <a:bodyPr/>
          <a:lstStyle/>
          <a:p>
            <a:r>
              <a:rPr kumimoji="1" lang="ja-JP" altLang="en-US" dirty="0"/>
              <a:t>社会人に必要なコンピテンシー</a:t>
            </a:r>
          </a:p>
        </p:txBody>
      </p:sp>
      <p:sp>
        <p:nvSpPr>
          <p:cNvPr id="8" name="コンテンツ プレースホルダー 1">
            <a:extLst>
              <a:ext uri="{FF2B5EF4-FFF2-40B4-BE49-F238E27FC236}">
                <a16:creationId xmlns:a16="http://schemas.microsoft.com/office/drawing/2014/main" id="{A236F6D1-C2A5-46EF-BFB1-00C9BBBFC9E8}"/>
              </a:ext>
            </a:extLst>
          </p:cNvPr>
          <p:cNvSpPr txBox="1">
            <a:spLocks/>
          </p:cNvSpPr>
          <p:nvPr/>
        </p:nvSpPr>
        <p:spPr>
          <a:xfrm>
            <a:off x="699247" y="1798667"/>
            <a:ext cx="7745505" cy="4327495"/>
          </a:xfrm>
          <a:prstGeom prst="rect">
            <a:avLst/>
          </a:prstGeom>
        </p:spPr>
        <p:txBody>
          <a:bodyPr vert="horz" lIns="91440" tIns="45720" rIns="91440" bIns="45720" rtlCol="0">
            <a:normAutofit/>
          </a:bodyPr>
          <a:lstStyle>
            <a:lvl1pPr marL="365760" indent="-365760" algn="l" defTabSz="914400" rtl="0" eaLnBrk="1" latinLnBrk="0" hangingPunct="1">
              <a:spcBef>
                <a:spcPct val="20000"/>
              </a:spcBef>
              <a:buClr>
                <a:schemeClr val="accent1"/>
              </a:buClr>
              <a:buFont typeface="Wingdings" pitchFamily="2" charset="2"/>
              <a:buChar char=""/>
              <a:defRPr kumimoji="1"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kumimoji="1"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kumimoji="1"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kumimoji="1"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kumimoji="1"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9pPr>
          </a:lstStyle>
          <a:p>
            <a:pPr marL="0" indent="0">
              <a:buNone/>
            </a:pPr>
            <a:r>
              <a:rPr lang="ja-JP" altLang="en-US" dirty="0"/>
              <a:t>コンピテンシー：</a:t>
            </a:r>
            <a:endParaRPr lang="en-US" altLang="ja-JP" dirty="0"/>
          </a:p>
          <a:p>
            <a:pPr marL="0" indent="0">
              <a:buNone/>
            </a:pPr>
            <a:r>
              <a:rPr lang="en-US" altLang="ja-JP" dirty="0"/>
              <a:t>	</a:t>
            </a:r>
            <a:r>
              <a:rPr lang="ja-JP" altLang="en-US" dirty="0"/>
              <a:t>高業績者に共通して見られる行動特性</a:t>
            </a:r>
          </a:p>
        </p:txBody>
      </p:sp>
    </p:spTree>
    <p:extLst>
      <p:ext uri="{BB962C8B-B14F-4D97-AF65-F5344CB8AC3E}">
        <p14:creationId xmlns:p14="http://schemas.microsoft.com/office/powerpoint/2010/main" val="15640413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F082020-533E-4413-8CD4-181BA12D4CEF}"/>
              </a:ext>
            </a:extLst>
          </p:cNvPr>
          <p:cNvSpPr>
            <a:spLocks noGrp="1"/>
          </p:cNvSpPr>
          <p:nvPr>
            <p:ph idx="1"/>
          </p:nvPr>
        </p:nvSpPr>
        <p:spPr/>
        <p:txBody>
          <a:bodyPr/>
          <a:lstStyle/>
          <a:p>
            <a:r>
              <a:rPr kumimoji="1" lang="en-US" altLang="ja-JP" dirty="0"/>
              <a:t>e-Stat</a:t>
            </a:r>
          </a:p>
          <a:p>
            <a:pPr lvl="1"/>
            <a:r>
              <a:rPr kumimoji="1" lang="ja-JP" altLang="en-US" dirty="0"/>
              <a:t>政府統計局のデータ開示サービス</a:t>
            </a:r>
            <a:endParaRPr kumimoji="1" lang="en-US" altLang="ja-JP" dirty="0"/>
          </a:p>
          <a:p>
            <a:pPr lvl="1"/>
            <a:r>
              <a:rPr kumimoji="1" lang="ja-JP" altLang="en-US" dirty="0"/>
              <a:t>政府各局のデータを閲覧できる</a:t>
            </a:r>
            <a:endParaRPr kumimoji="1" lang="en-US" altLang="ja-JP" dirty="0"/>
          </a:p>
          <a:p>
            <a:pPr lvl="1"/>
            <a:r>
              <a:rPr lang="ja-JP" altLang="en-US" dirty="0"/>
              <a:t>例えばカフェを開くなら</a:t>
            </a:r>
            <a:endParaRPr lang="en-US" altLang="ja-JP" dirty="0"/>
          </a:p>
          <a:p>
            <a:pPr lvl="2"/>
            <a:r>
              <a:rPr kumimoji="1" lang="ja-JP" altLang="en-US" dirty="0"/>
              <a:t>その立地に住む人口、年齢の割合、世帯の裕福さ</a:t>
            </a:r>
            <a:r>
              <a:rPr kumimoji="1" lang="en-US" altLang="ja-JP" dirty="0" err="1"/>
              <a:t>etc</a:t>
            </a:r>
            <a:endParaRPr kumimoji="1" lang="en-US" altLang="ja-JP" dirty="0"/>
          </a:p>
          <a:p>
            <a:endParaRPr lang="en-US" altLang="ja-JP" dirty="0"/>
          </a:p>
          <a:p>
            <a:r>
              <a:rPr kumimoji="1" lang="ja-JP" altLang="en-US" dirty="0"/>
              <a:t>業界新聞・専門誌</a:t>
            </a:r>
            <a:endParaRPr kumimoji="1" lang="en-US" altLang="ja-JP" dirty="0"/>
          </a:p>
          <a:p>
            <a:pPr lvl="1"/>
            <a:r>
              <a:rPr lang="ja-JP" altLang="en-US" dirty="0"/>
              <a:t>最先端の技術や製品一覧が見える→流行をとらえる</a:t>
            </a:r>
            <a:endParaRPr lang="en-US" altLang="ja-JP" dirty="0"/>
          </a:p>
          <a:p>
            <a:pPr lvl="1"/>
            <a:r>
              <a:rPr kumimoji="1" lang="ja-JP" altLang="en-US" dirty="0"/>
              <a:t>各企業の売り上げを知ることができる</a:t>
            </a:r>
          </a:p>
        </p:txBody>
      </p:sp>
      <p:sp>
        <p:nvSpPr>
          <p:cNvPr id="3" name="日付プレースホルダー 2">
            <a:extLst>
              <a:ext uri="{FF2B5EF4-FFF2-40B4-BE49-F238E27FC236}">
                <a16:creationId xmlns:a16="http://schemas.microsoft.com/office/drawing/2014/main" id="{CBE9047D-8073-4E17-8F85-4DC4F2AF4D7D}"/>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2C022ABB-EC7B-4B9F-B66B-A59B126D0ECA}"/>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E9945ADE-C9D2-4BE2-B584-2384E201723A}"/>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30</a:t>
            </a:fld>
            <a:endParaRPr kumimoji="0" lang="en-US">
              <a:solidFill>
                <a:schemeClr val="tx1"/>
              </a:solidFill>
            </a:endParaRPr>
          </a:p>
        </p:txBody>
      </p:sp>
      <p:sp>
        <p:nvSpPr>
          <p:cNvPr id="6" name="タイトル 5">
            <a:extLst>
              <a:ext uri="{FF2B5EF4-FFF2-40B4-BE49-F238E27FC236}">
                <a16:creationId xmlns:a16="http://schemas.microsoft.com/office/drawing/2014/main" id="{9006B841-9021-4E1A-A4D1-CEF2B5D5C30A}"/>
              </a:ext>
            </a:extLst>
          </p:cNvPr>
          <p:cNvSpPr>
            <a:spLocks noGrp="1"/>
          </p:cNvSpPr>
          <p:nvPr>
            <p:ph type="title"/>
          </p:nvPr>
        </p:nvSpPr>
        <p:spPr/>
        <p:txBody>
          <a:bodyPr/>
          <a:lstStyle/>
          <a:p>
            <a:r>
              <a:rPr kumimoji="1" lang="ja-JP" altLang="en-US" dirty="0"/>
              <a:t>実際に</a:t>
            </a:r>
            <a:r>
              <a:rPr kumimoji="1" lang="en-US" altLang="ja-JP" dirty="0"/>
              <a:t>persona</a:t>
            </a:r>
            <a:r>
              <a:rPr kumimoji="1" lang="ja-JP" altLang="en-US" dirty="0"/>
              <a:t>がどれぐらいいるの？</a:t>
            </a:r>
          </a:p>
        </p:txBody>
      </p:sp>
    </p:spTree>
    <p:extLst>
      <p:ext uri="{BB962C8B-B14F-4D97-AF65-F5344CB8AC3E}">
        <p14:creationId xmlns:p14="http://schemas.microsoft.com/office/powerpoint/2010/main" val="58586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CF4D463-2066-4D74-A8E1-02F41815B8A8}"/>
              </a:ext>
            </a:extLst>
          </p:cNvPr>
          <p:cNvSpPr>
            <a:spLocks noGrp="1"/>
          </p:cNvSpPr>
          <p:nvPr>
            <p:ph idx="1"/>
          </p:nvPr>
        </p:nvSpPr>
        <p:spPr>
          <a:xfrm>
            <a:off x="699247" y="4642309"/>
            <a:ext cx="7745505" cy="1483853"/>
          </a:xfrm>
        </p:spPr>
        <p:txBody>
          <a:bodyPr/>
          <a:lstStyle/>
          <a:p>
            <a:r>
              <a:rPr kumimoji="1" lang="ja-JP" altLang="en-US" dirty="0"/>
              <a:t>やりたいこと、できること、求められることを意識</a:t>
            </a:r>
          </a:p>
        </p:txBody>
      </p:sp>
      <p:sp>
        <p:nvSpPr>
          <p:cNvPr id="3" name="日付プレースホルダー 2">
            <a:extLst>
              <a:ext uri="{FF2B5EF4-FFF2-40B4-BE49-F238E27FC236}">
                <a16:creationId xmlns:a16="http://schemas.microsoft.com/office/drawing/2014/main" id="{872D8850-EE54-4692-BAB9-9A5C12D8E177}"/>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CA8CADEA-8C28-4A25-B58C-76B66F43E2D4}"/>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EB7C24E-7BD3-47E8-9431-A887DEDCED28}"/>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31</a:t>
            </a:fld>
            <a:endParaRPr kumimoji="0" lang="en-US">
              <a:solidFill>
                <a:schemeClr val="tx1"/>
              </a:solidFill>
            </a:endParaRPr>
          </a:p>
        </p:txBody>
      </p:sp>
      <p:sp>
        <p:nvSpPr>
          <p:cNvPr id="6" name="タイトル 5">
            <a:extLst>
              <a:ext uri="{FF2B5EF4-FFF2-40B4-BE49-F238E27FC236}">
                <a16:creationId xmlns:a16="http://schemas.microsoft.com/office/drawing/2014/main" id="{77DF14DC-69C5-4636-A74E-0156FE56A1B6}"/>
              </a:ext>
            </a:extLst>
          </p:cNvPr>
          <p:cNvSpPr>
            <a:spLocks noGrp="1"/>
          </p:cNvSpPr>
          <p:nvPr>
            <p:ph type="title"/>
          </p:nvPr>
        </p:nvSpPr>
        <p:spPr/>
        <p:txBody>
          <a:bodyPr/>
          <a:lstStyle/>
          <a:p>
            <a:r>
              <a:rPr kumimoji="1" lang="ja-JP" altLang="en-US" dirty="0"/>
              <a:t>市場調査まとめ</a:t>
            </a:r>
          </a:p>
        </p:txBody>
      </p:sp>
      <p:sp>
        <p:nvSpPr>
          <p:cNvPr id="7" name="正方形/長方形 6">
            <a:extLst>
              <a:ext uri="{FF2B5EF4-FFF2-40B4-BE49-F238E27FC236}">
                <a16:creationId xmlns:a16="http://schemas.microsoft.com/office/drawing/2014/main" id="{37436407-0247-405A-A298-D8E6994BCD63}"/>
              </a:ext>
            </a:extLst>
          </p:cNvPr>
          <p:cNvSpPr/>
          <p:nvPr/>
        </p:nvSpPr>
        <p:spPr>
          <a:xfrm>
            <a:off x="1558308" y="2083551"/>
            <a:ext cx="6016626" cy="9099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800" dirty="0"/>
              <a:t>まずはよく知ること</a:t>
            </a:r>
            <a:endParaRPr kumimoji="1" lang="en-US" altLang="ja-JP" sz="2800" dirty="0"/>
          </a:p>
        </p:txBody>
      </p:sp>
      <p:sp>
        <p:nvSpPr>
          <p:cNvPr id="8" name="正方形/長方形 7">
            <a:extLst>
              <a:ext uri="{FF2B5EF4-FFF2-40B4-BE49-F238E27FC236}">
                <a16:creationId xmlns:a16="http://schemas.microsoft.com/office/drawing/2014/main" id="{D6BD67BC-1FA2-46BA-B8D8-1F670B9860C2}"/>
              </a:ext>
            </a:extLst>
          </p:cNvPr>
          <p:cNvSpPr/>
          <p:nvPr/>
        </p:nvSpPr>
        <p:spPr>
          <a:xfrm>
            <a:off x="1558308" y="3362930"/>
            <a:ext cx="6016626" cy="9099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800" dirty="0"/>
              <a:t>相手を見据えて分析すること</a:t>
            </a:r>
            <a:endParaRPr kumimoji="1" lang="en-US" altLang="ja-JP" sz="2800" dirty="0"/>
          </a:p>
        </p:txBody>
      </p:sp>
    </p:spTree>
    <p:extLst>
      <p:ext uri="{BB962C8B-B14F-4D97-AF65-F5344CB8AC3E}">
        <p14:creationId xmlns:p14="http://schemas.microsoft.com/office/powerpoint/2010/main" val="10298677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6C92B30-3BA1-4CAB-9164-22CE2E7AEE2B}"/>
              </a:ext>
            </a:extLst>
          </p:cNvPr>
          <p:cNvSpPr>
            <a:spLocks noGrp="1"/>
          </p:cNvSpPr>
          <p:nvPr>
            <p:ph idx="1"/>
          </p:nvPr>
        </p:nvSpPr>
        <p:spPr>
          <a:xfrm>
            <a:off x="699247" y="3126658"/>
            <a:ext cx="7745505" cy="2999504"/>
          </a:xfrm>
        </p:spPr>
        <p:txBody>
          <a:bodyPr/>
          <a:lstStyle/>
          <a:p>
            <a:r>
              <a:rPr kumimoji="1" lang="ja-JP" altLang="en-US" dirty="0"/>
              <a:t>情報≠真実</a:t>
            </a:r>
            <a:endParaRPr kumimoji="1" lang="en-US" altLang="ja-JP" dirty="0"/>
          </a:p>
          <a:p>
            <a:pPr lvl="1"/>
            <a:r>
              <a:rPr lang="ja-JP" altLang="en-US" dirty="0"/>
              <a:t>研究者でも意見が分かれることは多々ある</a:t>
            </a:r>
            <a:endParaRPr lang="en-US" altLang="ja-JP" dirty="0"/>
          </a:p>
          <a:p>
            <a:pPr lvl="1"/>
            <a:r>
              <a:rPr kumimoji="1" lang="ja-JP" altLang="en-US" dirty="0"/>
              <a:t>他の人は売れた！</a:t>
            </a:r>
            <a:endParaRPr kumimoji="1" lang="en-US" altLang="ja-JP" dirty="0"/>
          </a:p>
          <a:p>
            <a:pPr lvl="2"/>
            <a:r>
              <a:rPr lang="ja-JP" altLang="en-US" dirty="0"/>
              <a:t>売れる条件を満たしているから売れた</a:t>
            </a:r>
            <a:endParaRPr lang="en-US" altLang="ja-JP" dirty="0"/>
          </a:p>
          <a:p>
            <a:pPr lvl="2"/>
            <a:r>
              <a:rPr lang="ja-JP" altLang="en-US" dirty="0"/>
              <a:t>すでに売れた前例がライバルとして登場しているので、</a:t>
            </a:r>
            <a:br>
              <a:rPr lang="en-US" altLang="ja-JP" dirty="0"/>
            </a:br>
            <a:r>
              <a:rPr lang="ja-JP" altLang="en-US" b="1" dirty="0">
                <a:solidFill>
                  <a:schemeClr val="accent5">
                    <a:lumMod val="60000"/>
                    <a:lumOff val="40000"/>
                  </a:schemeClr>
                </a:solidFill>
              </a:rPr>
              <a:t>同じ条件では売れない</a:t>
            </a:r>
            <a:endParaRPr lang="en-US" altLang="ja-JP" b="1" dirty="0">
              <a:solidFill>
                <a:schemeClr val="accent5">
                  <a:lumMod val="60000"/>
                  <a:lumOff val="40000"/>
                </a:schemeClr>
              </a:solidFill>
            </a:endParaRPr>
          </a:p>
          <a:p>
            <a:r>
              <a:rPr kumimoji="1" lang="ja-JP" altLang="en-US" dirty="0">
                <a:solidFill>
                  <a:schemeClr val="tx1"/>
                </a:solidFill>
              </a:rPr>
              <a:t>情報をもとにしっかり考えて行動しよう</a:t>
            </a:r>
          </a:p>
        </p:txBody>
      </p:sp>
      <p:sp>
        <p:nvSpPr>
          <p:cNvPr id="3" name="日付プレースホルダー 2">
            <a:extLst>
              <a:ext uri="{FF2B5EF4-FFF2-40B4-BE49-F238E27FC236}">
                <a16:creationId xmlns:a16="http://schemas.microsoft.com/office/drawing/2014/main" id="{A028877B-CA83-44A5-B9A5-9F063C526E25}"/>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54D642B8-5756-4761-B4C2-9C24D980A11C}"/>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6BC2644F-307C-4356-BC04-0611DD9B012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32</a:t>
            </a:fld>
            <a:endParaRPr kumimoji="0" lang="en-US">
              <a:solidFill>
                <a:schemeClr val="tx1"/>
              </a:solidFill>
            </a:endParaRPr>
          </a:p>
        </p:txBody>
      </p:sp>
      <p:sp>
        <p:nvSpPr>
          <p:cNvPr id="6" name="タイトル 5">
            <a:extLst>
              <a:ext uri="{FF2B5EF4-FFF2-40B4-BE49-F238E27FC236}">
                <a16:creationId xmlns:a16="http://schemas.microsoft.com/office/drawing/2014/main" id="{EA92CBB5-6F67-4850-A630-2059D0315B12}"/>
              </a:ext>
            </a:extLst>
          </p:cNvPr>
          <p:cNvSpPr>
            <a:spLocks noGrp="1"/>
          </p:cNvSpPr>
          <p:nvPr>
            <p:ph type="title"/>
          </p:nvPr>
        </p:nvSpPr>
        <p:spPr/>
        <p:txBody>
          <a:bodyPr/>
          <a:lstStyle/>
          <a:p>
            <a:r>
              <a:rPr kumimoji="1" lang="ja-JP" altLang="en-US" dirty="0"/>
              <a:t>注意点</a:t>
            </a:r>
          </a:p>
        </p:txBody>
      </p:sp>
      <p:sp>
        <p:nvSpPr>
          <p:cNvPr id="7" name="正方形/長方形 6">
            <a:extLst>
              <a:ext uri="{FF2B5EF4-FFF2-40B4-BE49-F238E27FC236}">
                <a16:creationId xmlns:a16="http://schemas.microsoft.com/office/drawing/2014/main" id="{B787E775-B2F0-4A19-A5B8-8B9DFF1E1504}"/>
              </a:ext>
            </a:extLst>
          </p:cNvPr>
          <p:cNvSpPr/>
          <p:nvPr/>
        </p:nvSpPr>
        <p:spPr>
          <a:xfrm>
            <a:off x="1195879" y="2001605"/>
            <a:ext cx="6741483" cy="100017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b="1" spc="300" dirty="0">
                <a:solidFill>
                  <a:schemeClr val="accent5">
                    <a:lumMod val="75000"/>
                  </a:schemeClr>
                </a:solidFill>
              </a:rPr>
              <a:t>都合の良い情報ばかり拾わないこと！</a:t>
            </a:r>
          </a:p>
        </p:txBody>
      </p:sp>
    </p:spTree>
    <p:extLst>
      <p:ext uri="{BB962C8B-B14F-4D97-AF65-F5344CB8AC3E}">
        <p14:creationId xmlns:p14="http://schemas.microsoft.com/office/powerpoint/2010/main" val="94057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AE1BA89C-41D9-4FDE-B13C-A4E43F25DEC3}"/>
              </a:ext>
            </a:extLst>
          </p:cNvPr>
          <p:cNvSpPr>
            <a:spLocks noGrp="1"/>
          </p:cNvSpPr>
          <p:nvPr>
            <p:ph idx="1"/>
          </p:nvPr>
        </p:nvSpPr>
        <p:spPr/>
        <p:txBody>
          <a:bodyPr/>
          <a:lstStyle/>
          <a:p>
            <a:r>
              <a:rPr kumimoji="1" lang="ja-JP" altLang="en-US" dirty="0"/>
              <a:t>第</a:t>
            </a:r>
            <a:r>
              <a:rPr kumimoji="1" lang="en-US" altLang="ja-JP" dirty="0"/>
              <a:t>5</a:t>
            </a:r>
            <a:r>
              <a:rPr kumimoji="1" lang="ja-JP" altLang="en-US" dirty="0"/>
              <a:t>回：</a:t>
            </a:r>
            <a:r>
              <a:rPr kumimoji="1" lang="en-US" altLang="ja-JP" dirty="0"/>
              <a:t>Excel(1/3)</a:t>
            </a:r>
          </a:p>
          <a:p>
            <a:pPr lvl="1"/>
            <a:r>
              <a:rPr kumimoji="1" lang="en-US" altLang="ja-JP" dirty="0"/>
              <a:t>Excel</a:t>
            </a:r>
            <a:r>
              <a:rPr lang="ja-JP" altLang="en-US" dirty="0"/>
              <a:t>でスケジュール表作り</a:t>
            </a:r>
            <a:endParaRPr lang="en-US" altLang="ja-JP" dirty="0"/>
          </a:p>
          <a:p>
            <a:pPr lvl="1"/>
            <a:r>
              <a:rPr kumimoji="1" lang="en-US" altLang="ja-JP" dirty="0"/>
              <a:t>Google Suite</a:t>
            </a:r>
            <a:r>
              <a:rPr lang="ja-JP" altLang="en-US" dirty="0"/>
              <a:t>で共有</a:t>
            </a:r>
            <a:endParaRPr kumimoji="1" lang="ja-JP" altLang="en-US" dirty="0"/>
          </a:p>
        </p:txBody>
      </p:sp>
      <p:sp>
        <p:nvSpPr>
          <p:cNvPr id="3" name="日付プレースホルダー 2">
            <a:extLst>
              <a:ext uri="{FF2B5EF4-FFF2-40B4-BE49-F238E27FC236}">
                <a16:creationId xmlns:a16="http://schemas.microsoft.com/office/drawing/2014/main" id="{E8B32BE2-2FF4-47F1-A456-CB5C8768DD76}"/>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F1D06852-585D-4590-B39C-E02F55ADCDE5}"/>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69BD1A33-CC53-4D88-A38F-AFCDD330DB2D}"/>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33</a:t>
            </a:fld>
            <a:endParaRPr kumimoji="0" lang="en-US">
              <a:solidFill>
                <a:schemeClr val="tx1"/>
              </a:solidFill>
            </a:endParaRPr>
          </a:p>
        </p:txBody>
      </p:sp>
      <p:sp>
        <p:nvSpPr>
          <p:cNvPr id="6" name="タイトル 5">
            <a:extLst>
              <a:ext uri="{FF2B5EF4-FFF2-40B4-BE49-F238E27FC236}">
                <a16:creationId xmlns:a16="http://schemas.microsoft.com/office/drawing/2014/main" id="{D600BA5A-1384-4BF0-AD8B-C0564858554E}"/>
              </a:ext>
            </a:extLst>
          </p:cNvPr>
          <p:cNvSpPr>
            <a:spLocks noGrp="1"/>
          </p:cNvSpPr>
          <p:nvPr>
            <p:ph type="title"/>
          </p:nvPr>
        </p:nvSpPr>
        <p:spPr/>
        <p:txBody>
          <a:bodyPr/>
          <a:lstStyle/>
          <a:p>
            <a:r>
              <a:rPr lang="ja-JP" altLang="en-US" dirty="0"/>
              <a:t>次回予定</a:t>
            </a:r>
            <a:endParaRPr kumimoji="1" lang="ja-JP" altLang="en-US" dirty="0"/>
          </a:p>
        </p:txBody>
      </p:sp>
    </p:spTree>
    <p:extLst>
      <p:ext uri="{BB962C8B-B14F-4D97-AF65-F5344CB8AC3E}">
        <p14:creationId xmlns:p14="http://schemas.microsoft.com/office/powerpoint/2010/main" val="7564378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825F2E8-C2AB-4720-A9AE-B425C5BD654C}"/>
              </a:ext>
            </a:extLst>
          </p:cNvPr>
          <p:cNvSpPr>
            <a:spLocks noGrp="1"/>
          </p:cNvSpPr>
          <p:nvPr>
            <p:ph idx="1"/>
          </p:nvPr>
        </p:nvSpPr>
        <p:spPr/>
        <p:txBody>
          <a:bodyPr/>
          <a:lstStyle/>
          <a:p>
            <a:r>
              <a:rPr kumimoji="1" lang="ja-JP" altLang="en-US" dirty="0"/>
              <a:t>近況報告</a:t>
            </a:r>
            <a:endParaRPr kumimoji="1" lang="en-US" altLang="ja-JP" dirty="0"/>
          </a:p>
          <a:p>
            <a:pPr lvl="1"/>
            <a:r>
              <a:rPr kumimoji="1" lang="ja-JP" altLang="en-US" dirty="0"/>
              <a:t>チームに分かれて近況報告をする</a:t>
            </a:r>
            <a:endParaRPr kumimoji="1" lang="en-US" altLang="ja-JP" dirty="0"/>
          </a:p>
          <a:p>
            <a:endParaRPr kumimoji="1" lang="en-US" altLang="ja-JP" dirty="0"/>
          </a:p>
          <a:p>
            <a:r>
              <a:rPr kumimoji="1" lang="ja-JP" altLang="en-US" dirty="0"/>
              <a:t>チーム活動</a:t>
            </a:r>
            <a:endParaRPr kumimoji="1" lang="en-US" altLang="ja-JP" dirty="0"/>
          </a:p>
          <a:p>
            <a:pPr lvl="1"/>
            <a:r>
              <a:rPr lang="ja-JP" altLang="en-US" dirty="0"/>
              <a:t>各々でチーム活動をする</a:t>
            </a:r>
            <a:endParaRPr lang="en-US" altLang="ja-JP" dirty="0"/>
          </a:p>
          <a:p>
            <a:pPr lvl="1"/>
            <a:endParaRPr kumimoji="1" lang="en-US" altLang="ja-JP" dirty="0"/>
          </a:p>
          <a:p>
            <a:r>
              <a:rPr kumimoji="1" lang="ja-JP" altLang="en-US" dirty="0"/>
              <a:t>今日の課題提出</a:t>
            </a:r>
            <a:endParaRPr kumimoji="1" lang="en-US" altLang="ja-JP" dirty="0"/>
          </a:p>
          <a:p>
            <a:pPr lvl="1"/>
            <a:r>
              <a:rPr lang="en-US" altLang="ja-JP" dirty="0"/>
              <a:t>KPT</a:t>
            </a:r>
            <a:r>
              <a:rPr lang="ja-JP" altLang="en-US" dirty="0"/>
              <a:t>と論文検索課題を提出しておくこと</a:t>
            </a:r>
            <a:endParaRPr kumimoji="1" lang="ja-JP" altLang="en-US" dirty="0"/>
          </a:p>
        </p:txBody>
      </p:sp>
      <p:sp>
        <p:nvSpPr>
          <p:cNvPr id="3" name="日付プレースホルダー 2">
            <a:extLst>
              <a:ext uri="{FF2B5EF4-FFF2-40B4-BE49-F238E27FC236}">
                <a16:creationId xmlns:a16="http://schemas.microsoft.com/office/drawing/2014/main" id="{6E728267-429F-4525-8AC4-33A7D1B31A64}"/>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546B2D0C-C62B-46CD-9A69-634CD2762EC7}"/>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4E857FFC-D49B-4D3F-B0CE-356D0CFB1C4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34</a:t>
            </a:fld>
            <a:endParaRPr kumimoji="0" lang="en-US">
              <a:solidFill>
                <a:schemeClr val="tx1"/>
              </a:solidFill>
            </a:endParaRPr>
          </a:p>
        </p:txBody>
      </p:sp>
      <p:sp>
        <p:nvSpPr>
          <p:cNvPr id="6" name="タイトル 5">
            <a:extLst>
              <a:ext uri="{FF2B5EF4-FFF2-40B4-BE49-F238E27FC236}">
                <a16:creationId xmlns:a16="http://schemas.microsoft.com/office/drawing/2014/main" id="{B86A8606-14E5-49F7-B97A-7AF852F5BE3E}"/>
              </a:ext>
            </a:extLst>
          </p:cNvPr>
          <p:cNvSpPr>
            <a:spLocks noGrp="1"/>
          </p:cNvSpPr>
          <p:nvPr>
            <p:ph type="title"/>
          </p:nvPr>
        </p:nvSpPr>
        <p:spPr/>
        <p:txBody>
          <a:bodyPr/>
          <a:lstStyle/>
          <a:p>
            <a:r>
              <a:rPr kumimoji="1" lang="ja-JP" altLang="en-US" dirty="0"/>
              <a:t>残りの時間</a:t>
            </a:r>
          </a:p>
        </p:txBody>
      </p:sp>
      <p:sp>
        <p:nvSpPr>
          <p:cNvPr id="7" name="正方形/長方形 6">
            <a:extLst>
              <a:ext uri="{FF2B5EF4-FFF2-40B4-BE49-F238E27FC236}">
                <a16:creationId xmlns:a16="http://schemas.microsoft.com/office/drawing/2014/main" id="{C5057EEF-E03C-464A-A300-3692C22AB048}"/>
              </a:ext>
            </a:extLst>
          </p:cNvPr>
          <p:cNvSpPr/>
          <p:nvPr/>
        </p:nvSpPr>
        <p:spPr>
          <a:xfrm>
            <a:off x="2238164" y="5583141"/>
            <a:ext cx="4656915" cy="634065"/>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a:solidFill>
                  <a:schemeClr val="tx1"/>
                </a:solidFill>
              </a:rPr>
              <a:t>何か行き詰まったら先生に相談しよう</a:t>
            </a:r>
          </a:p>
        </p:txBody>
      </p:sp>
    </p:spTree>
    <p:extLst>
      <p:ext uri="{BB962C8B-B14F-4D97-AF65-F5344CB8AC3E}">
        <p14:creationId xmlns:p14="http://schemas.microsoft.com/office/powerpoint/2010/main" val="1694020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3F9FE12-9E14-C04F-A6BD-17490468AB9A}"/>
              </a:ext>
            </a:extLst>
          </p:cNvPr>
          <p:cNvSpPr>
            <a:spLocks noGrp="1"/>
          </p:cNvSpPr>
          <p:nvPr>
            <p:ph idx="1"/>
          </p:nvPr>
        </p:nvSpPr>
        <p:spPr>
          <a:xfrm>
            <a:off x="699247" y="3263152"/>
            <a:ext cx="7745505" cy="2863009"/>
          </a:xfrm>
        </p:spPr>
        <p:txBody>
          <a:bodyPr/>
          <a:lstStyle/>
          <a:p>
            <a:r>
              <a:rPr kumimoji="1" lang="ja-JP" altLang="en-US" dirty="0"/>
              <a:t>例：国語教員</a:t>
            </a:r>
            <a:endParaRPr kumimoji="1" lang="en-US" altLang="ja-JP" dirty="0"/>
          </a:p>
          <a:p>
            <a:pPr lvl="1"/>
            <a:r>
              <a:rPr kumimoji="1" lang="ja-JP" altLang="en-US" dirty="0"/>
              <a:t>職業レポート</a:t>
            </a:r>
            <a:endParaRPr kumimoji="1" lang="en-US" altLang="ja-JP" dirty="0"/>
          </a:p>
          <a:p>
            <a:pPr lvl="2"/>
            <a:r>
              <a:rPr lang="ja-JP" altLang="en-US" dirty="0"/>
              <a:t>職業の業務内容、給与、先人の例など</a:t>
            </a:r>
            <a:endParaRPr lang="en-US" altLang="ja-JP" dirty="0"/>
          </a:p>
          <a:p>
            <a:pPr lvl="1"/>
            <a:r>
              <a:rPr lang="ja-JP" altLang="en-US" dirty="0"/>
              <a:t>その職体験</a:t>
            </a:r>
            <a:endParaRPr lang="en-US" altLang="ja-JP" dirty="0"/>
          </a:p>
          <a:p>
            <a:pPr lvl="2"/>
            <a:r>
              <a:rPr kumimoji="1" lang="ja-JP" altLang="en-US" dirty="0"/>
              <a:t>１年間のシラバス、授業資料など</a:t>
            </a:r>
            <a:endParaRPr kumimoji="1" lang="en-US" altLang="ja-JP" dirty="0"/>
          </a:p>
        </p:txBody>
      </p:sp>
      <p:sp>
        <p:nvSpPr>
          <p:cNvPr id="3" name="日付プレースホルダー 2">
            <a:extLst>
              <a:ext uri="{FF2B5EF4-FFF2-40B4-BE49-F238E27FC236}">
                <a16:creationId xmlns:a16="http://schemas.microsoft.com/office/drawing/2014/main" id="{29F9D5D8-D65F-0C4D-A929-69A72E0EB19C}"/>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55E6C41D-B7E3-154D-A3F6-389DFEF789F2}"/>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1CAAB6E2-C8BB-D04A-A3CA-07EE5EF563AB}"/>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4</a:t>
            </a:fld>
            <a:endParaRPr kumimoji="0" lang="en-US">
              <a:solidFill>
                <a:schemeClr val="tx1"/>
              </a:solidFill>
            </a:endParaRPr>
          </a:p>
        </p:txBody>
      </p:sp>
      <p:sp>
        <p:nvSpPr>
          <p:cNvPr id="6" name="タイトル 5">
            <a:extLst>
              <a:ext uri="{FF2B5EF4-FFF2-40B4-BE49-F238E27FC236}">
                <a16:creationId xmlns:a16="http://schemas.microsoft.com/office/drawing/2014/main" id="{62B32EBA-3CF0-3144-9A04-E9A4B4E1F835}"/>
              </a:ext>
            </a:extLst>
          </p:cNvPr>
          <p:cNvSpPr>
            <a:spLocks noGrp="1"/>
          </p:cNvSpPr>
          <p:nvPr>
            <p:ph type="title"/>
          </p:nvPr>
        </p:nvSpPr>
        <p:spPr/>
        <p:txBody>
          <a:bodyPr/>
          <a:lstStyle/>
          <a:p>
            <a:r>
              <a:rPr kumimoji="1" lang="ja-JP" altLang="en-US" dirty="0"/>
              <a:t>本授業におけるチーム活動の流れ</a:t>
            </a:r>
          </a:p>
        </p:txBody>
      </p:sp>
      <p:sp>
        <p:nvSpPr>
          <p:cNvPr id="7" name="正方形/長方形 6">
            <a:extLst>
              <a:ext uri="{FF2B5EF4-FFF2-40B4-BE49-F238E27FC236}">
                <a16:creationId xmlns:a16="http://schemas.microsoft.com/office/drawing/2014/main" id="{5FA86D03-A292-EC4B-A4E6-74BFDF65C5B8}"/>
              </a:ext>
            </a:extLst>
          </p:cNvPr>
          <p:cNvSpPr/>
          <p:nvPr/>
        </p:nvSpPr>
        <p:spPr>
          <a:xfrm>
            <a:off x="699248" y="1754879"/>
            <a:ext cx="3388658" cy="907639"/>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400"/>
              <a:t>職業レポート</a:t>
            </a:r>
          </a:p>
        </p:txBody>
      </p:sp>
      <p:sp>
        <p:nvSpPr>
          <p:cNvPr id="9" name="正方形/長方形 8">
            <a:extLst>
              <a:ext uri="{FF2B5EF4-FFF2-40B4-BE49-F238E27FC236}">
                <a16:creationId xmlns:a16="http://schemas.microsoft.com/office/drawing/2014/main" id="{70B12E5E-DFD7-214C-A096-632C37FE5530}"/>
              </a:ext>
            </a:extLst>
          </p:cNvPr>
          <p:cNvSpPr/>
          <p:nvPr/>
        </p:nvSpPr>
        <p:spPr>
          <a:xfrm>
            <a:off x="5056095" y="1763844"/>
            <a:ext cx="3388658" cy="907639"/>
          </a:xfrm>
          <a:prstGeom prst="rect">
            <a:avLst/>
          </a:prstGeom>
          <a:ln>
            <a:no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400"/>
              <a:t>その職体験</a:t>
            </a:r>
          </a:p>
        </p:txBody>
      </p:sp>
      <p:sp>
        <p:nvSpPr>
          <p:cNvPr id="10" name="テキスト ボックス 9">
            <a:extLst>
              <a:ext uri="{FF2B5EF4-FFF2-40B4-BE49-F238E27FC236}">
                <a16:creationId xmlns:a16="http://schemas.microsoft.com/office/drawing/2014/main" id="{99E38FAB-077B-DE42-9232-E8DF1791FB04}"/>
              </a:ext>
            </a:extLst>
          </p:cNvPr>
          <p:cNvSpPr txBox="1"/>
          <p:nvPr/>
        </p:nvSpPr>
        <p:spPr>
          <a:xfrm>
            <a:off x="4320399" y="1986830"/>
            <a:ext cx="492443" cy="461665"/>
          </a:xfrm>
          <a:prstGeom prst="rect">
            <a:avLst/>
          </a:prstGeom>
          <a:noFill/>
        </p:spPr>
        <p:txBody>
          <a:bodyPr wrap="none" rtlCol="0">
            <a:spAutoFit/>
          </a:bodyPr>
          <a:lstStyle/>
          <a:p>
            <a:r>
              <a:rPr kumimoji="1" lang="ja-JP" altLang="en-US" sz="2400"/>
              <a:t>＋</a:t>
            </a:r>
          </a:p>
        </p:txBody>
      </p:sp>
      <p:sp>
        <p:nvSpPr>
          <p:cNvPr id="11" name="角丸四角形吹き出し 10">
            <a:extLst>
              <a:ext uri="{FF2B5EF4-FFF2-40B4-BE49-F238E27FC236}">
                <a16:creationId xmlns:a16="http://schemas.microsoft.com/office/drawing/2014/main" id="{73FDF4A1-5A8A-224C-907E-6BD4D9CA24F5}"/>
              </a:ext>
            </a:extLst>
          </p:cNvPr>
          <p:cNvSpPr/>
          <p:nvPr/>
        </p:nvSpPr>
        <p:spPr>
          <a:xfrm>
            <a:off x="6019800" y="5262282"/>
            <a:ext cx="2926977" cy="863879"/>
          </a:xfrm>
          <a:prstGeom prst="wedgeRoundRectCallout">
            <a:avLst>
              <a:gd name="adj1" fmla="val -58146"/>
              <a:gd name="adj2" fmla="val -4542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実際の計画たては来週</a:t>
            </a:r>
          </a:p>
        </p:txBody>
      </p:sp>
    </p:spTree>
    <p:extLst>
      <p:ext uri="{BB962C8B-B14F-4D97-AF65-F5344CB8AC3E}">
        <p14:creationId xmlns:p14="http://schemas.microsoft.com/office/powerpoint/2010/main" val="2584680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7E0B4D-276A-4117-9DC3-31FF11017BC2}"/>
              </a:ext>
            </a:extLst>
          </p:cNvPr>
          <p:cNvSpPr>
            <a:spLocks noGrp="1"/>
          </p:cNvSpPr>
          <p:nvPr>
            <p:ph idx="1"/>
          </p:nvPr>
        </p:nvSpPr>
        <p:spPr>
          <a:xfrm>
            <a:off x="1371377" y="1798667"/>
            <a:ext cx="6401244" cy="4327495"/>
          </a:xfrm>
        </p:spPr>
        <p:txBody>
          <a:bodyPr numCol="2">
            <a:normAutofit fontScale="92500" lnSpcReduction="10000"/>
          </a:bodyPr>
          <a:lstStyle/>
          <a:p>
            <a:pPr marL="457200" indent="-457200">
              <a:lnSpc>
                <a:spcPct val="150000"/>
              </a:lnSpc>
              <a:buFont typeface="+mj-lt"/>
              <a:buAutoNum type="arabicPeriod"/>
            </a:pPr>
            <a:r>
              <a:rPr lang="ja-JP" altLang="en-US" dirty="0"/>
              <a:t>授業概要</a:t>
            </a:r>
            <a:endParaRPr lang="en-US" altLang="ja-JP" dirty="0"/>
          </a:p>
          <a:p>
            <a:pPr marL="457200" indent="-457200">
              <a:lnSpc>
                <a:spcPct val="150000"/>
              </a:lnSpc>
              <a:buFont typeface="+mj-lt"/>
              <a:buAutoNum type="arabicPeriod"/>
            </a:pPr>
            <a:r>
              <a:rPr lang="ja-JP" altLang="en-US" dirty="0"/>
              <a:t>チームアップ</a:t>
            </a:r>
            <a:endParaRPr lang="en-US" altLang="ja-JP" dirty="0"/>
          </a:p>
          <a:p>
            <a:pPr marL="457200" indent="-457200">
              <a:lnSpc>
                <a:spcPct val="150000"/>
              </a:lnSpc>
              <a:buFont typeface="+mj-lt"/>
              <a:buAutoNum type="arabicPeriod"/>
            </a:pPr>
            <a:r>
              <a:rPr kumimoji="1" lang="ja-JP" altLang="en-US" dirty="0"/>
              <a:t>アイデア・計画書</a:t>
            </a:r>
            <a:endParaRPr kumimoji="1" lang="en-US" altLang="ja-JP" dirty="0"/>
          </a:p>
          <a:p>
            <a:pPr marL="457200" indent="-457200">
              <a:lnSpc>
                <a:spcPct val="150000"/>
              </a:lnSpc>
              <a:buFont typeface="+mj-lt"/>
              <a:buAutoNum type="arabicPeriod"/>
            </a:pPr>
            <a:r>
              <a:rPr lang="ja-JP" altLang="en-US" dirty="0"/>
              <a:t>情報収集</a:t>
            </a:r>
            <a:endParaRPr lang="en-US" altLang="ja-JP" dirty="0"/>
          </a:p>
          <a:p>
            <a:pPr marL="457200" indent="-457200">
              <a:lnSpc>
                <a:spcPct val="150000"/>
              </a:lnSpc>
              <a:buFont typeface="+mj-lt"/>
              <a:buAutoNum type="arabicPeriod"/>
            </a:pPr>
            <a:r>
              <a:rPr lang="en-US" altLang="ja-JP" dirty="0">
                <a:solidFill>
                  <a:schemeClr val="accent6"/>
                </a:solidFill>
              </a:rPr>
              <a:t>Excel (</a:t>
            </a:r>
            <a:r>
              <a:rPr lang="ja-JP" altLang="en-US" dirty="0">
                <a:solidFill>
                  <a:schemeClr val="accent6"/>
                </a:solidFill>
              </a:rPr>
              <a:t>文献整理</a:t>
            </a:r>
            <a:r>
              <a:rPr lang="en-US" altLang="ja-JP" dirty="0">
                <a:solidFill>
                  <a:schemeClr val="accent6"/>
                </a:solidFill>
              </a:rPr>
              <a:t>)</a:t>
            </a:r>
          </a:p>
          <a:p>
            <a:pPr marL="457200" indent="-457200">
              <a:lnSpc>
                <a:spcPct val="150000"/>
              </a:lnSpc>
              <a:buFont typeface="+mj-lt"/>
              <a:buAutoNum type="arabicPeriod"/>
            </a:pPr>
            <a:r>
              <a:rPr kumimoji="1" lang="en-US" altLang="ja-JP" dirty="0">
                <a:solidFill>
                  <a:schemeClr val="accent6"/>
                </a:solidFill>
              </a:rPr>
              <a:t>Excel (</a:t>
            </a:r>
            <a:r>
              <a:rPr kumimoji="1" lang="ja-JP" altLang="en-US" dirty="0">
                <a:solidFill>
                  <a:schemeClr val="accent6"/>
                </a:solidFill>
              </a:rPr>
              <a:t>統計</a:t>
            </a:r>
            <a:r>
              <a:rPr kumimoji="1"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Excel (</a:t>
            </a:r>
            <a:r>
              <a:rPr lang="ja-JP" altLang="en-US" dirty="0">
                <a:solidFill>
                  <a:schemeClr val="accent6"/>
                </a:solidFill>
              </a:rPr>
              <a:t>グラフ</a:t>
            </a:r>
            <a:r>
              <a:rPr lang="en-US" altLang="ja-JP" dirty="0">
                <a:solidFill>
                  <a:schemeClr val="accent6"/>
                </a:solidFill>
              </a:rPr>
              <a:t>)</a:t>
            </a:r>
          </a:p>
          <a:p>
            <a:pPr marL="457200" indent="-457200">
              <a:lnSpc>
                <a:spcPct val="150000"/>
              </a:lnSpc>
              <a:buFont typeface="+mj-lt"/>
              <a:buAutoNum type="arabicPeriod"/>
            </a:pPr>
            <a:r>
              <a:rPr kumimoji="1" lang="en-US" altLang="ja-JP" dirty="0">
                <a:solidFill>
                  <a:schemeClr val="accent6"/>
                </a:solidFill>
              </a:rPr>
              <a:t>Word (</a:t>
            </a:r>
            <a:r>
              <a:rPr kumimoji="1" lang="ja-JP" altLang="en-US" dirty="0">
                <a:solidFill>
                  <a:schemeClr val="accent6"/>
                </a:solidFill>
              </a:rPr>
              <a:t>文章作成</a:t>
            </a:r>
            <a:r>
              <a:rPr kumimoji="1"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Word (</a:t>
            </a:r>
            <a:r>
              <a:rPr lang="ja-JP" altLang="en-US" dirty="0">
                <a:solidFill>
                  <a:schemeClr val="accent6"/>
                </a:solidFill>
              </a:rPr>
              <a:t>報告書</a:t>
            </a:r>
            <a:r>
              <a:rPr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P</a:t>
            </a:r>
            <a:r>
              <a:rPr kumimoji="1" lang="en-US" altLang="ja-JP" dirty="0">
                <a:solidFill>
                  <a:schemeClr val="accent6"/>
                </a:solidFill>
              </a:rPr>
              <a:t>PT (</a:t>
            </a:r>
            <a:r>
              <a:rPr kumimoji="1" lang="ja-JP" altLang="en-US" dirty="0">
                <a:solidFill>
                  <a:schemeClr val="accent6"/>
                </a:solidFill>
              </a:rPr>
              <a:t>デザイン</a:t>
            </a:r>
            <a:r>
              <a:rPr kumimoji="1" lang="en-US" altLang="ja-JP" dirty="0">
                <a:solidFill>
                  <a:schemeClr val="accent6"/>
                </a:solidFill>
              </a:rPr>
              <a:t>)</a:t>
            </a:r>
          </a:p>
          <a:p>
            <a:pPr marL="457200" indent="-457200">
              <a:lnSpc>
                <a:spcPct val="150000"/>
              </a:lnSpc>
              <a:buFont typeface="+mj-lt"/>
              <a:buAutoNum type="arabicPeriod"/>
            </a:pPr>
            <a:r>
              <a:rPr kumimoji="1" lang="en-US" altLang="ja-JP" dirty="0">
                <a:solidFill>
                  <a:schemeClr val="accent6"/>
                </a:solidFill>
              </a:rPr>
              <a:t>PPT (</a:t>
            </a:r>
            <a:r>
              <a:rPr lang="ja-JP" altLang="en-US" dirty="0">
                <a:solidFill>
                  <a:schemeClr val="accent6"/>
                </a:solidFill>
              </a:rPr>
              <a:t>学術的とは</a:t>
            </a:r>
            <a:r>
              <a:rPr kumimoji="1" lang="en-US" altLang="ja-JP" dirty="0">
                <a:solidFill>
                  <a:schemeClr val="accent6"/>
                </a:solidFill>
              </a:rPr>
              <a:t>)</a:t>
            </a:r>
          </a:p>
          <a:p>
            <a:pPr marL="457200" indent="-457200">
              <a:lnSpc>
                <a:spcPct val="150000"/>
              </a:lnSpc>
              <a:buFont typeface="+mj-lt"/>
              <a:buAutoNum type="arabicPeriod"/>
            </a:pPr>
            <a:r>
              <a:rPr lang="en-US" altLang="ja-JP" dirty="0">
                <a:solidFill>
                  <a:schemeClr val="accent6"/>
                </a:solidFill>
              </a:rPr>
              <a:t>PPT (</a:t>
            </a:r>
            <a:r>
              <a:rPr lang="ja-JP" altLang="en-US" dirty="0">
                <a:solidFill>
                  <a:schemeClr val="accent6"/>
                </a:solidFill>
              </a:rPr>
              <a:t>見る聞く</a:t>
            </a:r>
            <a:r>
              <a:rPr lang="en-US" altLang="ja-JP" dirty="0">
                <a:solidFill>
                  <a:schemeClr val="accent6"/>
                </a:solidFill>
              </a:rPr>
              <a:t>)</a:t>
            </a:r>
          </a:p>
          <a:p>
            <a:pPr marL="457200" indent="-457200">
              <a:lnSpc>
                <a:spcPct val="150000"/>
              </a:lnSpc>
              <a:buFont typeface="+mj-lt"/>
              <a:buAutoNum type="arabicPeriod"/>
            </a:pPr>
            <a:r>
              <a:rPr lang="ja-JP" altLang="en-US" dirty="0"/>
              <a:t>発表</a:t>
            </a:r>
            <a:r>
              <a:rPr lang="en-US" altLang="ja-JP" dirty="0"/>
              <a:t>(1/2)</a:t>
            </a:r>
            <a:endParaRPr kumimoji="1" lang="en-US" altLang="ja-JP" dirty="0"/>
          </a:p>
          <a:p>
            <a:pPr marL="457200" indent="-457200">
              <a:lnSpc>
                <a:spcPct val="150000"/>
              </a:lnSpc>
              <a:buFont typeface="+mj-lt"/>
              <a:buAutoNum type="arabicPeriod"/>
            </a:pPr>
            <a:r>
              <a:rPr lang="ja-JP" altLang="en-US" dirty="0"/>
              <a:t>発表</a:t>
            </a:r>
            <a:r>
              <a:rPr lang="en-US" altLang="ja-JP" dirty="0"/>
              <a:t>(2/2)</a:t>
            </a:r>
          </a:p>
          <a:p>
            <a:pPr marL="457200" indent="-457200">
              <a:lnSpc>
                <a:spcPct val="150000"/>
              </a:lnSpc>
              <a:buFont typeface="+mj-lt"/>
              <a:buAutoNum type="arabicPeriod"/>
            </a:pPr>
            <a:r>
              <a:rPr kumimoji="1" lang="ja-JP" altLang="en-US" dirty="0"/>
              <a:t>まとめ</a:t>
            </a:r>
          </a:p>
        </p:txBody>
      </p:sp>
      <p:sp>
        <p:nvSpPr>
          <p:cNvPr id="3" name="日付プレースホルダー 2">
            <a:extLst>
              <a:ext uri="{FF2B5EF4-FFF2-40B4-BE49-F238E27FC236}">
                <a16:creationId xmlns:a16="http://schemas.microsoft.com/office/drawing/2014/main" id="{3CDE3F30-B82F-4DE2-B591-497764204128}"/>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CB2F5DD9-B454-44C3-8EE8-2627BB0AB2BD}"/>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519F5330-738E-4282-A48E-943CA51E3EC0}"/>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5</a:t>
            </a:fld>
            <a:endParaRPr kumimoji="0" lang="en-US">
              <a:solidFill>
                <a:schemeClr val="tx1"/>
              </a:solidFill>
            </a:endParaRPr>
          </a:p>
        </p:txBody>
      </p:sp>
      <p:sp>
        <p:nvSpPr>
          <p:cNvPr id="6" name="タイトル 5">
            <a:extLst>
              <a:ext uri="{FF2B5EF4-FFF2-40B4-BE49-F238E27FC236}">
                <a16:creationId xmlns:a16="http://schemas.microsoft.com/office/drawing/2014/main" id="{9F28A037-2C4F-4566-BF83-B8CEC55C38F7}"/>
              </a:ext>
            </a:extLst>
          </p:cNvPr>
          <p:cNvSpPr>
            <a:spLocks noGrp="1"/>
          </p:cNvSpPr>
          <p:nvPr>
            <p:ph type="title"/>
          </p:nvPr>
        </p:nvSpPr>
        <p:spPr/>
        <p:txBody>
          <a:bodyPr/>
          <a:lstStyle/>
          <a:p>
            <a:r>
              <a:rPr kumimoji="1" lang="ja-JP" altLang="en-US" dirty="0"/>
              <a:t>大まかな流れ</a:t>
            </a:r>
          </a:p>
        </p:txBody>
      </p:sp>
      <p:sp>
        <p:nvSpPr>
          <p:cNvPr id="7" name="吹き出し: 角を丸めた四角形 6">
            <a:extLst>
              <a:ext uri="{FF2B5EF4-FFF2-40B4-BE49-F238E27FC236}">
                <a16:creationId xmlns:a16="http://schemas.microsoft.com/office/drawing/2014/main" id="{74A47546-0A8D-4C5C-A084-C76560EC8F6E}"/>
              </a:ext>
            </a:extLst>
          </p:cNvPr>
          <p:cNvSpPr/>
          <p:nvPr/>
        </p:nvSpPr>
        <p:spPr>
          <a:xfrm>
            <a:off x="52840" y="2025327"/>
            <a:ext cx="1271300" cy="531392"/>
          </a:xfrm>
          <a:prstGeom prst="wedgeRoundRectCallout">
            <a:avLst>
              <a:gd name="adj1" fmla="val 63465"/>
              <a:gd name="adj2" fmla="val 3599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10</a:t>
            </a:r>
            <a:r>
              <a:rPr kumimoji="1" lang="ja-JP" altLang="en-US" sz="1400" dirty="0"/>
              <a:t>月</a:t>
            </a:r>
            <a:r>
              <a:rPr kumimoji="1" lang="en-US" altLang="ja-JP" sz="1400" dirty="0"/>
              <a:t>4</a:t>
            </a:r>
            <a:r>
              <a:rPr kumimoji="1" lang="ja-JP" altLang="en-US" sz="1400" dirty="0"/>
              <a:t>日</a:t>
            </a:r>
            <a:endParaRPr kumimoji="1" lang="en-US" altLang="ja-JP" sz="1400" dirty="0"/>
          </a:p>
          <a:p>
            <a:pPr algn="ctr"/>
            <a:r>
              <a:rPr kumimoji="1" lang="ja-JP" altLang="en-US" sz="1600" dirty="0"/>
              <a:t>チーム発足</a:t>
            </a:r>
          </a:p>
        </p:txBody>
      </p:sp>
      <p:sp>
        <p:nvSpPr>
          <p:cNvPr id="8" name="吹き出し: 角を丸めた四角形 7">
            <a:extLst>
              <a:ext uri="{FF2B5EF4-FFF2-40B4-BE49-F238E27FC236}">
                <a16:creationId xmlns:a16="http://schemas.microsoft.com/office/drawing/2014/main" id="{EC31074F-97F3-4919-A801-E37D56F9AF08}"/>
              </a:ext>
            </a:extLst>
          </p:cNvPr>
          <p:cNvSpPr/>
          <p:nvPr/>
        </p:nvSpPr>
        <p:spPr>
          <a:xfrm>
            <a:off x="43249" y="3230487"/>
            <a:ext cx="1349510" cy="526131"/>
          </a:xfrm>
          <a:prstGeom prst="wedgeRoundRectCallout">
            <a:avLst>
              <a:gd name="adj1" fmla="val 60358"/>
              <a:gd name="adj2" fmla="val -3273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10</a:t>
            </a:r>
            <a:r>
              <a:rPr kumimoji="1" lang="ja-JP" altLang="en-US" sz="1400" dirty="0"/>
              <a:t>月</a:t>
            </a:r>
            <a:r>
              <a:rPr kumimoji="1" lang="en-US" altLang="ja-JP" sz="1400" dirty="0"/>
              <a:t>11</a:t>
            </a:r>
            <a:r>
              <a:rPr kumimoji="1" lang="ja-JP" altLang="en-US" sz="1400" dirty="0"/>
              <a:t>日</a:t>
            </a:r>
            <a:endParaRPr kumimoji="1" lang="en-US" altLang="ja-JP" sz="1400" dirty="0"/>
          </a:p>
          <a:p>
            <a:pPr algn="ctr"/>
            <a:r>
              <a:rPr kumimoji="1" lang="ja-JP" altLang="en-US" sz="1600" dirty="0"/>
              <a:t>計画書作成</a:t>
            </a:r>
          </a:p>
        </p:txBody>
      </p:sp>
      <p:sp>
        <p:nvSpPr>
          <p:cNvPr id="9" name="吹き出し: 角を丸めた四角形 8">
            <a:extLst>
              <a:ext uri="{FF2B5EF4-FFF2-40B4-BE49-F238E27FC236}">
                <a16:creationId xmlns:a16="http://schemas.microsoft.com/office/drawing/2014/main" id="{4DF04C41-CF27-4945-A79D-4AC66C580D75}"/>
              </a:ext>
            </a:extLst>
          </p:cNvPr>
          <p:cNvSpPr/>
          <p:nvPr/>
        </p:nvSpPr>
        <p:spPr>
          <a:xfrm>
            <a:off x="6562058" y="3952149"/>
            <a:ext cx="1484461" cy="526131"/>
          </a:xfrm>
          <a:prstGeom prst="wedgeRoundRectCallout">
            <a:avLst>
              <a:gd name="adj1" fmla="val -65106"/>
              <a:gd name="adj2" fmla="val 308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12</a:t>
            </a:r>
            <a:r>
              <a:rPr kumimoji="1" lang="ja-JP" altLang="en-US" sz="1400" dirty="0"/>
              <a:t>月</a:t>
            </a:r>
            <a:r>
              <a:rPr kumimoji="1" lang="en-US" altLang="ja-JP" sz="1400" dirty="0"/>
              <a:t>20</a:t>
            </a:r>
            <a:r>
              <a:rPr kumimoji="1" lang="ja-JP" altLang="en-US" sz="1400" dirty="0"/>
              <a:t>日</a:t>
            </a:r>
            <a:endParaRPr kumimoji="1" lang="en-US" altLang="ja-JP" sz="1400" dirty="0"/>
          </a:p>
          <a:p>
            <a:pPr algn="ctr"/>
            <a:r>
              <a:rPr kumimoji="1" lang="ja-JP" altLang="en-US" sz="1600" dirty="0"/>
              <a:t>第</a:t>
            </a:r>
            <a:r>
              <a:rPr kumimoji="1" lang="en-US" altLang="ja-JP" sz="1600" dirty="0"/>
              <a:t>1</a:t>
            </a:r>
            <a:r>
              <a:rPr kumimoji="1" lang="ja-JP" altLang="en-US" sz="1600" dirty="0"/>
              <a:t>陣発表</a:t>
            </a:r>
            <a:endParaRPr kumimoji="1" lang="en-US" altLang="ja-JP" sz="1600" dirty="0"/>
          </a:p>
        </p:txBody>
      </p:sp>
      <p:sp>
        <p:nvSpPr>
          <p:cNvPr id="10" name="吹き出し: 角を丸めた四角形 9">
            <a:extLst>
              <a:ext uri="{FF2B5EF4-FFF2-40B4-BE49-F238E27FC236}">
                <a16:creationId xmlns:a16="http://schemas.microsoft.com/office/drawing/2014/main" id="{966CB981-164D-473A-9A23-4B3040273D2E}"/>
              </a:ext>
            </a:extLst>
          </p:cNvPr>
          <p:cNvSpPr/>
          <p:nvPr/>
        </p:nvSpPr>
        <p:spPr>
          <a:xfrm>
            <a:off x="6562058" y="4683530"/>
            <a:ext cx="1484461" cy="526131"/>
          </a:xfrm>
          <a:prstGeom prst="wedgeRoundRectCallout">
            <a:avLst>
              <a:gd name="adj1" fmla="val -66460"/>
              <a:gd name="adj2" fmla="val -2478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a:t>
            </a:r>
            <a:r>
              <a:rPr kumimoji="1" lang="ja-JP" altLang="en-US" sz="1400" dirty="0"/>
              <a:t>月</a:t>
            </a:r>
            <a:r>
              <a:rPr kumimoji="1" lang="en-US" altLang="ja-JP" sz="1400" dirty="0"/>
              <a:t>10</a:t>
            </a:r>
            <a:r>
              <a:rPr kumimoji="1" lang="ja-JP" altLang="en-US" sz="1400" dirty="0"/>
              <a:t>日</a:t>
            </a:r>
            <a:endParaRPr kumimoji="1" lang="en-US" altLang="ja-JP" sz="1400" dirty="0"/>
          </a:p>
          <a:p>
            <a:pPr algn="ctr"/>
            <a:r>
              <a:rPr kumimoji="1" lang="ja-JP" altLang="en-US" sz="1600" dirty="0"/>
              <a:t>第</a:t>
            </a:r>
            <a:r>
              <a:rPr kumimoji="1" lang="en-US" altLang="ja-JP" sz="1600" dirty="0"/>
              <a:t>2</a:t>
            </a:r>
            <a:r>
              <a:rPr kumimoji="1" lang="ja-JP" altLang="en-US" sz="1600" dirty="0"/>
              <a:t>陣発表</a:t>
            </a:r>
            <a:endParaRPr kumimoji="1" lang="en-US" altLang="ja-JP" sz="1600" dirty="0"/>
          </a:p>
        </p:txBody>
      </p:sp>
      <p:sp>
        <p:nvSpPr>
          <p:cNvPr id="11" name="吹き出し: 角を丸めた四角形 10">
            <a:extLst>
              <a:ext uri="{FF2B5EF4-FFF2-40B4-BE49-F238E27FC236}">
                <a16:creationId xmlns:a16="http://schemas.microsoft.com/office/drawing/2014/main" id="{310606D0-2CED-4AE8-85B2-ADF683CAB226}"/>
              </a:ext>
            </a:extLst>
          </p:cNvPr>
          <p:cNvSpPr/>
          <p:nvPr/>
        </p:nvSpPr>
        <p:spPr>
          <a:xfrm>
            <a:off x="6198723" y="5564436"/>
            <a:ext cx="1484461" cy="526131"/>
          </a:xfrm>
          <a:prstGeom prst="wedgeRoundRectCallout">
            <a:avLst>
              <a:gd name="adj1" fmla="val -69845"/>
              <a:gd name="adj2" fmla="val -585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a:t>
            </a:r>
            <a:r>
              <a:rPr kumimoji="1" lang="ja-JP" altLang="en-US" sz="1400" dirty="0"/>
              <a:t>月</a:t>
            </a:r>
            <a:r>
              <a:rPr kumimoji="1" lang="en-US" altLang="ja-JP" sz="1400" dirty="0"/>
              <a:t>17</a:t>
            </a:r>
            <a:r>
              <a:rPr kumimoji="1" lang="ja-JP" altLang="en-US" sz="1400" dirty="0"/>
              <a:t>日</a:t>
            </a:r>
            <a:endParaRPr kumimoji="1" lang="en-US" altLang="ja-JP" sz="1600" dirty="0"/>
          </a:p>
          <a:p>
            <a:pPr algn="ctr"/>
            <a:r>
              <a:rPr kumimoji="1" lang="ja-JP" altLang="en-US" sz="1600" dirty="0"/>
              <a:t>反省会</a:t>
            </a:r>
            <a:endParaRPr kumimoji="1" lang="en-US" altLang="ja-JP" sz="1600" dirty="0"/>
          </a:p>
        </p:txBody>
      </p:sp>
      <p:sp>
        <p:nvSpPr>
          <p:cNvPr id="12" name="吹き出し: 角を丸めた四角形 11">
            <a:extLst>
              <a:ext uri="{FF2B5EF4-FFF2-40B4-BE49-F238E27FC236}">
                <a16:creationId xmlns:a16="http://schemas.microsoft.com/office/drawing/2014/main" id="{E058A1DD-5CE4-4F3C-A080-186705AFFC89}"/>
              </a:ext>
            </a:extLst>
          </p:cNvPr>
          <p:cNvSpPr/>
          <p:nvPr/>
        </p:nvSpPr>
        <p:spPr>
          <a:xfrm>
            <a:off x="7167340" y="1601473"/>
            <a:ext cx="1484461" cy="526131"/>
          </a:xfrm>
          <a:prstGeom prst="wedgeRoundRectCallout">
            <a:avLst>
              <a:gd name="adj1" fmla="val -65106"/>
              <a:gd name="adj2" fmla="val 3085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t>11</a:t>
            </a:r>
            <a:r>
              <a:rPr kumimoji="1" lang="ja-JP" altLang="en-US" sz="1400" dirty="0"/>
              <a:t>月</a:t>
            </a:r>
            <a:r>
              <a:rPr kumimoji="1" lang="en-US" altLang="ja-JP" sz="1400" dirty="0"/>
              <a:t>22</a:t>
            </a:r>
            <a:r>
              <a:rPr kumimoji="1" lang="ja-JP" altLang="en-US" sz="1400" dirty="0"/>
              <a:t>日</a:t>
            </a:r>
            <a:endParaRPr kumimoji="1" lang="en-US" altLang="ja-JP" sz="1400" dirty="0"/>
          </a:p>
          <a:p>
            <a:pPr algn="ctr"/>
            <a:r>
              <a:rPr kumimoji="1" lang="ja-JP" altLang="en-US" sz="1600" dirty="0"/>
              <a:t>中間報告書</a:t>
            </a:r>
            <a:endParaRPr kumimoji="1" lang="en-US" altLang="ja-JP" sz="1600" dirty="0"/>
          </a:p>
        </p:txBody>
      </p:sp>
    </p:spTree>
    <p:extLst>
      <p:ext uri="{BB962C8B-B14F-4D97-AF65-F5344CB8AC3E}">
        <p14:creationId xmlns:p14="http://schemas.microsoft.com/office/powerpoint/2010/main" val="197705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818F88F-92FF-4C40-8708-818B3738F5C2}"/>
              </a:ext>
            </a:extLst>
          </p:cNvPr>
          <p:cNvSpPr>
            <a:spLocks noGrp="1"/>
          </p:cNvSpPr>
          <p:nvPr>
            <p:ph idx="1"/>
          </p:nvPr>
        </p:nvSpPr>
        <p:spPr>
          <a:xfrm>
            <a:off x="699247" y="3970262"/>
            <a:ext cx="7745505" cy="2155899"/>
          </a:xfrm>
        </p:spPr>
        <p:txBody>
          <a:bodyPr/>
          <a:lstStyle/>
          <a:p>
            <a:r>
              <a:rPr kumimoji="1" lang="ja-JP" altLang="en-US" dirty="0"/>
              <a:t>まずはどこに情報があるかを知ろう</a:t>
            </a:r>
            <a:endParaRPr kumimoji="1" lang="en-US" altLang="ja-JP" dirty="0"/>
          </a:p>
          <a:p>
            <a:r>
              <a:rPr lang="ja-JP" altLang="en-US" dirty="0"/>
              <a:t>情報の中から有益な情報を抜き出そう</a:t>
            </a:r>
            <a:endParaRPr lang="en-US" altLang="ja-JP" dirty="0"/>
          </a:p>
        </p:txBody>
      </p:sp>
      <p:sp>
        <p:nvSpPr>
          <p:cNvPr id="3" name="日付プレースホルダー 2">
            <a:extLst>
              <a:ext uri="{FF2B5EF4-FFF2-40B4-BE49-F238E27FC236}">
                <a16:creationId xmlns:a16="http://schemas.microsoft.com/office/drawing/2014/main" id="{7B48869D-3408-443D-8359-AB9407293F57}"/>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9FAFB222-8CB6-4D99-BA9D-708D8C0170EA}"/>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F12594D-7111-46F2-829C-77113720D35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6</a:t>
            </a:fld>
            <a:endParaRPr kumimoji="0" lang="en-US">
              <a:solidFill>
                <a:schemeClr val="tx1"/>
              </a:solidFill>
            </a:endParaRPr>
          </a:p>
        </p:txBody>
      </p:sp>
      <p:sp>
        <p:nvSpPr>
          <p:cNvPr id="6" name="タイトル 5">
            <a:extLst>
              <a:ext uri="{FF2B5EF4-FFF2-40B4-BE49-F238E27FC236}">
                <a16:creationId xmlns:a16="http://schemas.microsoft.com/office/drawing/2014/main" id="{1FED5720-0F0F-4A74-BC84-2A956A335712}"/>
              </a:ext>
            </a:extLst>
          </p:cNvPr>
          <p:cNvSpPr>
            <a:spLocks noGrp="1"/>
          </p:cNvSpPr>
          <p:nvPr>
            <p:ph type="title"/>
          </p:nvPr>
        </p:nvSpPr>
        <p:spPr/>
        <p:txBody>
          <a:bodyPr/>
          <a:lstStyle/>
          <a:p>
            <a:r>
              <a:rPr kumimoji="1" lang="ja-JP" altLang="en-US"/>
              <a:t>本日の目標</a:t>
            </a:r>
          </a:p>
        </p:txBody>
      </p:sp>
      <p:sp>
        <p:nvSpPr>
          <p:cNvPr id="7" name="正方形/長方形 6">
            <a:extLst>
              <a:ext uri="{FF2B5EF4-FFF2-40B4-BE49-F238E27FC236}">
                <a16:creationId xmlns:a16="http://schemas.microsoft.com/office/drawing/2014/main" id="{BE37122A-9031-42E2-B02B-C97D8131E828}"/>
              </a:ext>
            </a:extLst>
          </p:cNvPr>
          <p:cNvSpPr/>
          <p:nvPr/>
        </p:nvSpPr>
        <p:spPr>
          <a:xfrm>
            <a:off x="1898637" y="1929147"/>
            <a:ext cx="5335967" cy="831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情報を集める方法を知る</a:t>
            </a:r>
          </a:p>
        </p:txBody>
      </p:sp>
      <p:sp>
        <p:nvSpPr>
          <p:cNvPr id="8" name="正方形/長方形 7">
            <a:extLst>
              <a:ext uri="{FF2B5EF4-FFF2-40B4-BE49-F238E27FC236}">
                <a16:creationId xmlns:a16="http://schemas.microsoft.com/office/drawing/2014/main" id="{3F0CF4A9-BE1E-4E58-ADD4-2F512FD93175}"/>
              </a:ext>
            </a:extLst>
          </p:cNvPr>
          <p:cNvSpPr/>
          <p:nvPr/>
        </p:nvSpPr>
        <p:spPr>
          <a:xfrm>
            <a:off x="1898637" y="2949705"/>
            <a:ext cx="5335967" cy="831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必要な情報を見つける</a:t>
            </a:r>
          </a:p>
        </p:txBody>
      </p:sp>
    </p:spTree>
    <p:extLst>
      <p:ext uri="{BB962C8B-B14F-4D97-AF65-F5344CB8AC3E}">
        <p14:creationId xmlns:p14="http://schemas.microsoft.com/office/powerpoint/2010/main" val="1729070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323F2FC2-9C13-4363-BCC7-987809641748}"/>
              </a:ext>
            </a:extLst>
          </p:cNvPr>
          <p:cNvSpPr>
            <a:spLocks noGrp="1"/>
          </p:cNvSpPr>
          <p:nvPr>
            <p:ph type="title"/>
          </p:nvPr>
        </p:nvSpPr>
        <p:spPr/>
        <p:txBody>
          <a:bodyPr/>
          <a:lstStyle/>
          <a:p>
            <a:r>
              <a:rPr kumimoji="1" lang="ja-JP" altLang="en-US" sz="2800" dirty="0"/>
              <a:t>情報検索</a:t>
            </a:r>
            <a:br>
              <a:rPr kumimoji="1" lang="en-US" altLang="ja-JP" sz="3600" dirty="0"/>
            </a:br>
            <a:r>
              <a:rPr kumimoji="1" lang="en-US" altLang="ja-JP" sz="1050" dirty="0"/>
              <a:t> </a:t>
            </a:r>
            <a:br>
              <a:rPr kumimoji="1" lang="en-US" altLang="ja-JP" sz="1050" dirty="0"/>
            </a:br>
            <a:r>
              <a:rPr kumimoji="1" lang="ja-JP" altLang="en-US" sz="1050" dirty="0"/>
              <a:t>　</a:t>
            </a:r>
            <a:br>
              <a:rPr kumimoji="1" lang="en-US" altLang="ja-JP" sz="3600" dirty="0"/>
            </a:br>
            <a:r>
              <a:rPr kumimoji="1" lang="ja-JP" altLang="en-US" spc="600" dirty="0"/>
              <a:t>論文</a:t>
            </a:r>
          </a:p>
        </p:txBody>
      </p:sp>
      <p:sp>
        <p:nvSpPr>
          <p:cNvPr id="8" name="テキスト プレースホルダー 7">
            <a:extLst>
              <a:ext uri="{FF2B5EF4-FFF2-40B4-BE49-F238E27FC236}">
                <a16:creationId xmlns:a16="http://schemas.microsoft.com/office/drawing/2014/main" id="{24D8D47E-7BF0-4314-81EF-B84D45F6329C}"/>
              </a:ext>
            </a:extLst>
          </p:cNvPr>
          <p:cNvSpPr>
            <a:spLocks noGrp="1"/>
          </p:cNvSpPr>
          <p:nvPr>
            <p:ph type="body" idx="1"/>
          </p:nvPr>
        </p:nvSpPr>
        <p:spPr/>
        <p:txBody>
          <a:bodyPr/>
          <a:lstStyle/>
          <a:p>
            <a:endParaRPr kumimoji="1" lang="ja-JP" altLang="en-US"/>
          </a:p>
        </p:txBody>
      </p:sp>
      <p:sp>
        <p:nvSpPr>
          <p:cNvPr id="3" name="日付プレースホルダー 2">
            <a:extLst>
              <a:ext uri="{FF2B5EF4-FFF2-40B4-BE49-F238E27FC236}">
                <a16:creationId xmlns:a16="http://schemas.microsoft.com/office/drawing/2014/main" id="{97F75474-78CD-4CBB-888F-2E5B2503F902}"/>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93A9A5C9-E6A2-4B5C-9BB0-57E5E50EC3D9}"/>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A0F1979B-0AC1-49CF-8E58-D659F20BA0D3}"/>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7</a:t>
            </a:fld>
            <a:endParaRPr kumimoji="0" lang="en-US">
              <a:solidFill>
                <a:schemeClr val="tx1"/>
              </a:solidFill>
            </a:endParaRPr>
          </a:p>
        </p:txBody>
      </p:sp>
    </p:spTree>
    <p:extLst>
      <p:ext uri="{BB962C8B-B14F-4D97-AF65-F5344CB8AC3E}">
        <p14:creationId xmlns:p14="http://schemas.microsoft.com/office/powerpoint/2010/main" val="3746108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C6D426F-50FD-4F60-BCDB-8A8B2F7E56B9}"/>
              </a:ext>
            </a:extLst>
          </p:cNvPr>
          <p:cNvSpPr>
            <a:spLocks noGrp="1"/>
          </p:cNvSpPr>
          <p:nvPr>
            <p:ph idx="1"/>
          </p:nvPr>
        </p:nvSpPr>
        <p:spPr>
          <a:xfrm>
            <a:off x="699247" y="2662084"/>
            <a:ext cx="7745505" cy="3464078"/>
          </a:xfrm>
        </p:spPr>
        <p:txBody>
          <a:bodyPr/>
          <a:lstStyle/>
          <a:p>
            <a:pPr lvl="1"/>
            <a:r>
              <a:rPr lang="ja-JP" altLang="en-US" dirty="0"/>
              <a:t>論理的な手法で書き記した文章</a:t>
            </a:r>
            <a:endParaRPr lang="en-US" altLang="ja-JP" dirty="0"/>
          </a:p>
          <a:p>
            <a:pPr lvl="1"/>
            <a:r>
              <a:rPr kumimoji="1" lang="ja-JP" altLang="en-US" dirty="0"/>
              <a:t>一般に</a:t>
            </a:r>
            <a:r>
              <a:rPr lang="ja-JP" altLang="en-US" dirty="0"/>
              <a:t>論文というと研究成果を記したものを指す</a:t>
            </a:r>
            <a:endParaRPr lang="en-US" altLang="ja-JP" dirty="0"/>
          </a:p>
          <a:p>
            <a:endParaRPr lang="en-US" altLang="ja-JP" dirty="0"/>
          </a:p>
          <a:p>
            <a:r>
              <a:rPr lang="ja-JP" altLang="en-US" dirty="0"/>
              <a:t>研究者にとっての論文</a:t>
            </a:r>
            <a:endParaRPr lang="en-US" altLang="ja-JP" dirty="0"/>
          </a:p>
          <a:p>
            <a:pPr lvl="1"/>
            <a:r>
              <a:rPr lang="ja-JP" altLang="en-US" dirty="0"/>
              <a:t>自身の成果≒役職・給与に直結</a:t>
            </a:r>
            <a:endParaRPr lang="en-US" altLang="ja-JP" dirty="0"/>
          </a:p>
          <a:p>
            <a:r>
              <a:rPr kumimoji="1" lang="ja-JP" altLang="en-US" dirty="0"/>
              <a:t>一般人にとって</a:t>
            </a:r>
            <a:endParaRPr kumimoji="1" lang="en-US" altLang="ja-JP" dirty="0"/>
          </a:p>
          <a:p>
            <a:pPr lvl="1"/>
            <a:r>
              <a:rPr kumimoji="1" lang="ja-JP" altLang="en-US" dirty="0"/>
              <a:t>先端</a:t>
            </a:r>
            <a:r>
              <a:rPr lang="ja-JP" altLang="en-US" dirty="0"/>
              <a:t>技術を知ることができる</a:t>
            </a:r>
            <a:endParaRPr kumimoji="1" lang="ja-JP" altLang="en-US" dirty="0"/>
          </a:p>
        </p:txBody>
      </p:sp>
      <p:sp>
        <p:nvSpPr>
          <p:cNvPr id="3" name="日付プレースホルダー 2">
            <a:extLst>
              <a:ext uri="{FF2B5EF4-FFF2-40B4-BE49-F238E27FC236}">
                <a16:creationId xmlns:a16="http://schemas.microsoft.com/office/drawing/2014/main" id="{DD4BD8B9-D322-40FF-B766-5B32C4E7CBB2}"/>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2FD87DF2-C67C-4BE8-9A8A-02D57F19B01C}"/>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9893893E-DEB2-455D-929E-A654B12A6FA1}"/>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8</a:t>
            </a:fld>
            <a:endParaRPr kumimoji="0" lang="en-US">
              <a:solidFill>
                <a:schemeClr val="tx1"/>
              </a:solidFill>
            </a:endParaRPr>
          </a:p>
        </p:txBody>
      </p:sp>
      <p:sp>
        <p:nvSpPr>
          <p:cNvPr id="6" name="タイトル 5">
            <a:extLst>
              <a:ext uri="{FF2B5EF4-FFF2-40B4-BE49-F238E27FC236}">
                <a16:creationId xmlns:a16="http://schemas.microsoft.com/office/drawing/2014/main" id="{F2CDEF82-7477-42C6-B883-D92B2A045F31}"/>
              </a:ext>
            </a:extLst>
          </p:cNvPr>
          <p:cNvSpPr>
            <a:spLocks noGrp="1"/>
          </p:cNvSpPr>
          <p:nvPr>
            <p:ph type="title"/>
          </p:nvPr>
        </p:nvSpPr>
        <p:spPr/>
        <p:txBody>
          <a:bodyPr/>
          <a:lstStyle/>
          <a:p>
            <a:r>
              <a:rPr kumimoji="1" lang="ja-JP" altLang="en-US" dirty="0"/>
              <a:t>論文 </a:t>
            </a:r>
            <a:r>
              <a:rPr kumimoji="1" lang="en-US" altLang="ja-JP" dirty="0"/>
              <a:t>(paper)</a:t>
            </a:r>
            <a:endParaRPr kumimoji="1" lang="ja-JP" altLang="en-US" dirty="0"/>
          </a:p>
        </p:txBody>
      </p:sp>
      <p:sp>
        <p:nvSpPr>
          <p:cNvPr id="7" name="正方形/長方形 6">
            <a:extLst>
              <a:ext uri="{FF2B5EF4-FFF2-40B4-BE49-F238E27FC236}">
                <a16:creationId xmlns:a16="http://schemas.microsoft.com/office/drawing/2014/main" id="{EC0080B4-4448-4FDE-B4E2-21FDB6992FB2}"/>
              </a:ext>
            </a:extLst>
          </p:cNvPr>
          <p:cNvSpPr/>
          <p:nvPr/>
        </p:nvSpPr>
        <p:spPr>
          <a:xfrm>
            <a:off x="2511902" y="1644445"/>
            <a:ext cx="4109437" cy="83328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3200" spc="300" dirty="0">
                <a:solidFill>
                  <a:schemeClr val="accent5">
                    <a:lumMod val="60000"/>
                    <a:lumOff val="40000"/>
                  </a:schemeClr>
                </a:solidFill>
              </a:rPr>
              <a:t>論</a:t>
            </a:r>
            <a:r>
              <a:rPr lang="ja-JP" altLang="en-US" sz="2800" spc="300" dirty="0"/>
              <a:t>理的</a:t>
            </a:r>
            <a:r>
              <a:rPr lang="ja-JP" altLang="en-US" sz="2400" spc="300" dirty="0"/>
              <a:t>な</a:t>
            </a:r>
            <a:r>
              <a:rPr lang="ja-JP" altLang="en-US" sz="3200" spc="300" dirty="0">
                <a:solidFill>
                  <a:schemeClr val="accent5">
                    <a:lumMod val="60000"/>
                    <a:lumOff val="40000"/>
                  </a:schemeClr>
                </a:solidFill>
              </a:rPr>
              <a:t>文</a:t>
            </a:r>
            <a:r>
              <a:rPr lang="ja-JP" altLang="en-US" sz="2800" spc="300" dirty="0"/>
              <a:t>書</a:t>
            </a:r>
            <a:r>
              <a:rPr lang="ja-JP" altLang="en-US" sz="2400" spc="300" dirty="0"/>
              <a:t>のこと</a:t>
            </a:r>
            <a:endParaRPr lang="en-US" altLang="ja-JP" sz="2800" spc="300" dirty="0"/>
          </a:p>
        </p:txBody>
      </p:sp>
    </p:spTree>
    <p:extLst>
      <p:ext uri="{BB962C8B-B14F-4D97-AF65-F5344CB8AC3E}">
        <p14:creationId xmlns:p14="http://schemas.microsoft.com/office/powerpoint/2010/main" val="1929049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8D5D30E-5A74-48F5-A52C-543A3EBF2F11}"/>
              </a:ext>
            </a:extLst>
          </p:cNvPr>
          <p:cNvSpPr>
            <a:spLocks noGrp="1"/>
          </p:cNvSpPr>
          <p:nvPr>
            <p:ph idx="1"/>
          </p:nvPr>
        </p:nvSpPr>
        <p:spPr>
          <a:xfrm>
            <a:off x="699247" y="3576484"/>
            <a:ext cx="7745505" cy="2549678"/>
          </a:xfrm>
        </p:spPr>
        <p:txBody>
          <a:bodyPr/>
          <a:lstStyle/>
          <a:p>
            <a:r>
              <a:rPr lang="ja-JP" altLang="en-US" dirty="0"/>
              <a:t>仕事内容</a:t>
            </a:r>
            <a:endParaRPr lang="en-US" altLang="ja-JP" dirty="0"/>
          </a:p>
          <a:p>
            <a:pPr lvl="1"/>
            <a:r>
              <a:rPr kumimoji="1" lang="ja-JP" altLang="en-US" dirty="0"/>
              <a:t>各々の分野で新しくかつ役立つことをすること</a:t>
            </a:r>
            <a:endParaRPr kumimoji="1" lang="en-US" altLang="ja-JP" dirty="0"/>
          </a:p>
          <a:p>
            <a:endParaRPr lang="en-US" altLang="ja-JP" dirty="0"/>
          </a:p>
          <a:p>
            <a:r>
              <a:rPr kumimoji="1" lang="ja-JP" altLang="en-US" dirty="0"/>
              <a:t>仕事の評価</a:t>
            </a:r>
            <a:endParaRPr kumimoji="1" lang="en-US" altLang="ja-JP" dirty="0"/>
          </a:p>
          <a:p>
            <a:pPr lvl="1"/>
            <a:r>
              <a:rPr lang="ja-JP" altLang="en-US" dirty="0"/>
              <a:t>論文の本数（他の研究者に認められた回数）</a:t>
            </a:r>
            <a:endParaRPr kumimoji="1" lang="ja-JP" altLang="en-US" dirty="0"/>
          </a:p>
        </p:txBody>
      </p:sp>
      <p:sp>
        <p:nvSpPr>
          <p:cNvPr id="3" name="日付プレースホルダー 2">
            <a:extLst>
              <a:ext uri="{FF2B5EF4-FFF2-40B4-BE49-F238E27FC236}">
                <a16:creationId xmlns:a16="http://schemas.microsoft.com/office/drawing/2014/main" id="{316C2AC0-A4B1-4A1A-A61E-79D21B49364C}"/>
              </a:ext>
            </a:extLst>
          </p:cNvPr>
          <p:cNvSpPr>
            <a:spLocks noGrp="1"/>
          </p:cNvSpPr>
          <p:nvPr>
            <p:ph type="dt" sz="half" idx="10"/>
          </p:nvPr>
        </p:nvSpPr>
        <p:spPr/>
        <p:txBody>
          <a:bodyPr/>
          <a:lstStyle/>
          <a:p>
            <a:pPr algn="l" eaLnBrk="1" latinLnBrk="0" hangingPunct="1"/>
            <a:r>
              <a:rPr lang="en-US" altLang="ja-JP"/>
              <a:t>2018/10/18</a:t>
            </a:r>
            <a:endParaRPr lang="en-US">
              <a:solidFill>
                <a:schemeClr val="tx1"/>
              </a:solidFill>
            </a:endParaRPr>
          </a:p>
        </p:txBody>
      </p:sp>
      <p:sp>
        <p:nvSpPr>
          <p:cNvPr id="4" name="フッター プレースホルダー 3">
            <a:extLst>
              <a:ext uri="{FF2B5EF4-FFF2-40B4-BE49-F238E27FC236}">
                <a16:creationId xmlns:a16="http://schemas.microsoft.com/office/drawing/2014/main" id="{87D06D0C-DCED-4AEA-AA44-DEC2447C3C20}"/>
              </a:ext>
            </a:extLst>
          </p:cNvPr>
          <p:cNvSpPr>
            <a:spLocks noGrp="1"/>
          </p:cNvSpPr>
          <p:nvPr>
            <p:ph type="ftr" sz="quarter" idx="11"/>
          </p:nvPr>
        </p:nvSpPr>
        <p:spPr/>
        <p:txBody>
          <a:bodyPr/>
          <a:lstStyle/>
          <a:p>
            <a:r>
              <a:rPr kumimoji="0" lang="ja-JP" altLang="en-US">
                <a:solidFill>
                  <a:schemeClr val="tx1"/>
                </a:solidFill>
              </a:rPr>
              <a:t>情報処理技法</a:t>
            </a:r>
            <a:r>
              <a:rPr kumimoji="0" lang="en-US" altLang="ja-JP">
                <a:solidFill>
                  <a:schemeClr val="tx1"/>
                </a:solidFill>
              </a:rPr>
              <a:t>(</a:t>
            </a:r>
            <a:r>
              <a:rPr kumimoji="0" lang="ja-JP" altLang="en-US">
                <a:solidFill>
                  <a:schemeClr val="tx1"/>
                </a:solidFill>
              </a:rPr>
              <a:t>リテラシ</a:t>
            </a:r>
            <a:r>
              <a:rPr kumimoji="0" lang="en-US" altLang="ja-JP">
                <a:solidFill>
                  <a:schemeClr val="tx1"/>
                </a:solidFill>
              </a:rPr>
              <a:t>)</a:t>
            </a:r>
            <a:r>
              <a:rPr kumimoji="0" lang="en-US">
                <a:solidFill>
                  <a:schemeClr val="tx1"/>
                </a:solidFill>
              </a:rPr>
              <a:t>II</a:t>
            </a:r>
          </a:p>
        </p:txBody>
      </p:sp>
      <p:sp>
        <p:nvSpPr>
          <p:cNvPr id="5" name="スライド番号プレースホルダー 4">
            <a:extLst>
              <a:ext uri="{FF2B5EF4-FFF2-40B4-BE49-F238E27FC236}">
                <a16:creationId xmlns:a16="http://schemas.microsoft.com/office/drawing/2014/main" id="{2555007F-5B73-4E22-99DB-387028A8035D}"/>
              </a:ext>
            </a:extLst>
          </p:cNvPr>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9</a:t>
            </a:fld>
            <a:endParaRPr kumimoji="0" lang="en-US">
              <a:solidFill>
                <a:schemeClr val="tx1"/>
              </a:solidFill>
            </a:endParaRPr>
          </a:p>
        </p:txBody>
      </p:sp>
      <p:sp>
        <p:nvSpPr>
          <p:cNvPr id="6" name="タイトル 5">
            <a:extLst>
              <a:ext uri="{FF2B5EF4-FFF2-40B4-BE49-F238E27FC236}">
                <a16:creationId xmlns:a16="http://schemas.microsoft.com/office/drawing/2014/main" id="{CCC378EC-CCB8-4301-94F5-4D24496AC644}"/>
              </a:ext>
            </a:extLst>
          </p:cNvPr>
          <p:cNvSpPr>
            <a:spLocks noGrp="1"/>
          </p:cNvSpPr>
          <p:nvPr>
            <p:ph type="title"/>
          </p:nvPr>
        </p:nvSpPr>
        <p:spPr/>
        <p:txBody>
          <a:bodyPr/>
          <a:lstStyle/>
          <a:p>
            <a:r>
              <a:rPr kumimoji="1" lang="ja-JP" altLang="en-US" dirty="0"/>
              <a:t>研究者</a:t>
            </a:r>
          </a:p>
        </p:txBody>
      </p:sp>
      <p:sp>
        <p:nvSpPr>
          <p:cNvPr id="7" name="正方形/長方形 6">
            <a:extLst>
              <a:ext uri="{FF2B5EF4-FFF2-40B4-BE49-F238E27FC236}">
                <a16:creationId xmlns:a16="http://schemas.microsoft.com/office/drawing/2014/main" id="{1BCF78BD-6A1C-42C1-8F4B-1F71D1A238A7}"/>
              </a:ext>
            </a:extLst>
          </p:cNvPr>
          <p:cNvSpPr/>
          <p:nvPr/>
        </p:nvSpPr>
        <p:spPr>
          <a:xfrm>
            <a:off x="926561" y="1755059"/>
            <a:ext cx="7280119" cy="152645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lnSpc>
                <a:spcPct val="150000"/>
              </a:lnSpc>
            </a:pPr>
            <a:r>
              <a:rPr lang="ja-JP" altLang="en-US" sz="2800" spc="300" dirty="0"/>
              <a:t>各分野</a:t>
            </a:r>
            <a:r>
              <a:rPr lang="ja-JP" altLang="en-US" sz="2400" spc="300" dirty="0"/>
              <a:t>において</a:t>
            </a:r>
            <a:r>
              <a:rPr lang="ja-JP" altLang="en-US" sz="2800" b="1" spc="300" dirty="0">
                <a:solidFill>
                  <a:schemeClr val="accent5"/>
                </a:solidFill>
              </a:rPr>
              <a:t>新</a:t>
            </a:r>
            <a:r>
              <a:rPr lang="ja-JP" altLang="en-US" sz="2400" b="1" spc="300" dirty="0">
                <a:solidFill>
                  <a:schemeClr val="accent5"/>
                </a:solidFill>
              </a:rPr>
              <a:t>しい</a:t>
            </a:r>
            <a:r>
              <a:rPr lang="ja-JP" altLang="en-US" sz="2800" spc="300" dirty="0"/>
              <a:t>知見・技術</a:t>
            </a:r>
            <a:r>
              <a:rPr lang="ja-JP" altLang="en-US" sz="2400" spc="300" dirty="0"/>
              <a:t>を</a:t>
            </a:r>
            <a:endParaRPr lang="en-US" altLang="ja-JP" sz="2800" spc="300" dirty="0"/>
          </a:p>
          <a:p>
            <a:pPr algn="ctr">
              <a:lnSpc>
                <a:spcPct val="150000"/>
              </a:lnSpc>
            </a:pPr>
            <a:r>
              <a:rPr lang="ja-JP" altLang="en-US" sz="2800" spc="300" dirty="0"/>
              <a:t>探</a:t>
            </a:r>
            <a:r>
              <a:rPr lang="ja-JP" altLang="en-US" sz="2400" spc="300" dirty="0"/>
              <a:t>すことを</a:t>
            </a:r>
            <a:r>
              <a:rPr lang="ja-JP" altLang="en-US" sz="2800" spc="300" dirty="0"/>
              <a:t>目的</a:t>
            </a:r>
            <a:r>
              <a:rPr lang="ja-JP" altLang="en-US" sz="2400" spc="300" dirty="0"/>
              <a:t>とする</a:t>
            </a:r>
            <a:r>
              <a:rPr lang="ja-JP" altLang="en-US" sz="2800" b="1" spc="300" dirty="0">
                <a:solidFill>
                  <a:schemeClr val="accent5"/>
                </a:solidFill>
              </a:rPr>
              <a:t>専門家</a:t>
            </a:r>
            <a:endParaRPr lang="en-US" altLang="ja-JP" sz="2800" b="1" spc="300" dirty="0">
              <a:solidFill>
                <a:schemeClr val="accent5"/>
              </a:solidFill>
            </a:endParaRPr>
          </a:p>
        </p:txBody>
      </p:sp>
    </p:spTree>
    <p:extLst>
      <p:ext uri="{BB962C8B-B14F-4D97-AF65-F5344CB8AC3E}">
        <p14:creationId xmlns:p14="http://schemas.microsoft.com/office/powerpoint/2010/main" val="281490795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ハードカバー">
  <a:themeElements>
    <a:clrScheme name="ハードカバー">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ハードカバー">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ハードカバー">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ハードカバー.thmx</Template>
  <TotalTime>1221</TotalTime>
  <Words>2121</Words>
  <Application>Microsoft Macintosh PowerPoint</Application>
  <PresentationFormat>画面に合わせる (4:3)</PresentationFormat>
  <Paragraphs>484</Paragraphs>
  <Slides>34</Slides>
  <Notes>22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34</vt:i4>
      </vt:variant>
    </vt:vector>
  </HeadingPairs>
  <TitlesOfParts>
    <vt:vector size="40" baseType="lpstr">
      <vt:lpstr>HGS明朝E</vt:lpstr>
      <vt:lpstr>新細明體</vt:lpstr>
      <vt:lpstr>Yu Gothic</vt:lpstr>
      <vt:lpstr>Book Antiqua</vt:lpstr>
      <vt:lpstr>Wingdings</vt:lpstr>
      <vt:lpstr>ハードカバー</vt:lpstr>
      <vt:lpstr>情報処理技法（リテラシ）II</vt:lpstr>
      <vt:lpstr>もくじ</vt:lpstr>
      <vt:lpstr>社会人に必要なコンピテンシー</vt:lpstr>
      <vt:lpstr>本授業におけるチーム活動の流れ</vt:lpstr>
      <vt:lpstr>大まかな流れ</vt:lpstr>
      <vt:lpstr>本日の目標</vt:lpstr>
      <vt:lpstr>情報検索   　 論文</vt:lpstr>
      <vt:lpstr>論文 (paper)</vt:lpstr>
      <vt:lpstr>研究者</vt:lpstr>
      <vt:lpstr>学術雑誌(journal)</vt:lpstr>
      <vt:lpstr>論文の探し方</vt:lpstr>
      <vt:lpstr>その他の論文検索</vt:lpstr>
      <vt:lpstr>例えばどう使うの？</vt:lpstr>
      <vt:lpstr>演習</vt:lpstr>
      <vt:lpstr>論文検索まとめ</vt:lpstr>
      <vt:lpstr>情報検索   　 市場調査</vt:lpstr>
      <vt:lpstr>マーケティング(marketing)</vt:lpstr>
      <vt:lpstr>例）脱サラしてカフェを経営したい</vt:lpstr>
      <vt:lpstr>例）脱サラしてカフェを経営したい</vt:lpstr>
      <vt:lpstr>1日30万売り上げるには？</vt:lpstr>
      <vt:lpstr>マーケティングをしっかりしよう！</vt:lpstr>
      <vt:lpstr>市場調査</vt:lpstr>
      <vt:lpstr>業界を知る</vt:lpstr>
      <vt:lpstr>教育機関の場合は？</vt:lpstr>
      <vt:lpstr>実際に売れるか試算するには？</vt:lpstr>
      <vt:lpstr>ペルソナマーケティング</vt:lpstr>
      <vt:lpstr>ペルソナマーケティングの例</vt:lpstr>
      <vt:lpstr>ペルソナマーケティングの例</vt:lpstr>
      <vt:lpstr>ペルソナマーケティングの例</vt:lpstr>
      <vt:lpstr>実際にpersonaがどれぐらいいるの？</vt:lpstr>
      <vt:lpstr>市場調査まとめ</vt:lpstr>
      <vt:lpstr>注意点</vt:lpstr>
      <vt:lpstr>次回予定</vt:lpstr>
      <vt:lpstr>残りの時間</vt:lpstr>
    </vt:vector>
  </TitlesOfParts>
  <Company>東京工業大学</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情報リテラシー</dc:title>
  <dc:creator>柴田 淳司</dc:creator>
  <cp:lastModifiedBy>Microsoft Office ユーザー</cp:lastModifiedBy>
  <cp:revision>146</cp:revision>
  <dcterms:created xsi:type="dcterms:W3CDTF">2016-01-16T07:36:29Z</dcterms:created>
  <dcterms:modified xsi:type="dcterms:W3CDTF">2018-10-18T01:24:38Z</dcterms:modified>
</cp:coreProperties>
</file>