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4"/>
  </p:notesMasterIdLst>
  <p:sldIdLst>
    <p:sldId id="256" r:id="rId2"/>
    <p:sldId id="258" r:id="rId3"/>
    <p:sldId id="300" r:id="rId4"/>
    <p:sldId id="302" r:id="rId5"/>
    <p:sldId id="306" r:id="rId6"/>
    <p:sldId id="308" r:id="rId7"/>
    <p:sldId id="307" r:id="rId8"/>
    <p:sldId id="262" r:id="rId9"/>
    <p:sldId id="305" r:id="rId10"/>
    <p:sldId id="312" r:id="rId11"/>
    <p:sldId id="320" r:id="rId12"/>
    <p:sldId id="313" r:id="rId13"/>
    <p:sldId id="321" r:id="rId14"/>
    <p:sldId id="322" r:id="rId15"/>
    <p:sldId id="323" r:id="rId16"/>
    <p:sldId id="314" r:id="rId17"/>
    <p:sldId id="324" r:id="rId18"/>
    <p:sldId id="311" r:id="rId19"/>
    <p:sldId id="315" r:id="rId20"/>
    <p:sldId id="317" r:id="rId21"/>
    <p:sldId id="319" r:id="rId22"/>
    <p:sldId id="304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58"/>
            <p14:sldId id="300"/>
            <p14:sldId id="302"/>
            <p14:sldId id="306"/>
            <p14:sldId id="308"/>
            <p14:sldId id="307"/>
            <p14:sldId id="262"/>
            <p14:sldId id="305"/>
            <p14:sldId id="312"/>
            <p14:sldId id="320"/>
            <p14:sldId id="313"/>
            <p14:sldId id="321"/>
            <p14:sldId id="322"/>
            <p14:sldId id="323"/>
            <p14:sldId id="314"/>
            <p14:sldId id="324"/>
            <p14:sldId id="311"/>
            <p14:sldId id="315"/>
            <p14:sldId id="317"/>
            <p14:sldId id="319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8176" autoAdjust="0"/>
  </p:normalViewPr>
  <p:slideViewPr>
    <p:cSldViewPr snapToGrid="0" snapToObjects="1">
      <p:cViewPr varScale="1">
        <p:scale>
          <a:sx n="95" d="100"/>
          <a:sy n="95" d="100"/>
        </p:scale>
        <p:origin x="120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パソコンの基本操作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658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3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よく言われていた「コミュ力</a:t>
            </a:r>
            <a:r>
              <a:rPr kumimoji="1" lang="ja-JP" altLang="en-US"/>
              <a:t>」の正体</a:t>
            </a:r>
            <a:endParaRPr kumimoji="1" lang="en-US" altLang="ja-JP" dirty="0"/>
          </a:p>
          <a:p>
            <a:r>
              <a:rPr kumimoji="1" lang="ja-JP" altLang="en-US" dirty="0"/>
              <a:t>こんな全部は網羅できないけど、どれか一つは自信を持てるといいね！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30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草創期とも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23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26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ギリシャ語の「見る」（</a:t>
            </a:r>
            <a:r>
              <a:rPr kumimoji="1" lang="en-US" altLang="ja-JP" dirty="0" err="1"/>
              <a:t>idein</a:t>
            </a:r>
            <a:r>
              <a:rPr kumimoji="1" lang="ja-JP" altLang="en-US" dirty="0" err="1"/>
              <a:t>、</a:t>
            </a:r>
            <a:r>
              <a:rPr kumimoji="1" lang="el-GR" altLang="ja-JP" dirty="0"/>
              <a:t>ἰδεῖν</a:t>
            </a:r>
            <a:r>
              <a:rPr kumimoji="1" lang="ja-JP" altLang="en-US" dirty="0"/>
              <a:t>）に由来する。</a:t>
            </a:r>
            <a:endParaRPr kumimoji="1" lang="en-US" altLang="ja-JP" dirty="0"/>
          </a:p>
          <a:p>
            <a:r>
              <a:rPr kumimoji="1" lang="ja-JP" altLang="en-US" dirty="0"/>
              <a:t>同様の言葉にエイドス（</a:t>
            </a:r>
            <a:r>
              <a:rPr kumimoji="1" lang="en-US" altLang="ja-JP" dirty="0"/>
              <a:t>eidos</a:t>
            </a:r>
            <a:r>
              <a:rPr kumimoji="1" lang="ja-JP" altLang="en-US" dirty="0"/>
              <a:t>）がある。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プラトン哲学においてはエイドスが形を見る、アイデアが真の姿を洞察するという意味合いで使われる。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アイデアの変遷を見ると</a:t>
            </a:r>
            <a:endParaRPr kumimoji="1" lang="en-US" altLang="ja-JP" dirty="0"/>
          </a:p>
          <a:p>
            <a:r>
              <a:rPr kumimoji="1" lang="en-US" altLang="ja-JP" dirty="0" err="1"/>
              <a:t>idein</a:t>
            </a:r>
            <a:r>
              <a:rPr kumimoji="1" lang="ja-JP" altLang="en-US" dirty="0"/>
              <a:t>：見る</a:t>
            </a:r>
            <a:endParaRPr kumimoji="1" lang="en-US" altLang="ja-JP" dirty="0"/>
          </a:p>
          <a:p>
            <a:r>
              <a:rPr kumimoji="1" lang="ja-JP" altLang="en-US" dirty="0"/>
              <a:t>イデア：本質を見る（感じ取る）</a:t>
            </a:r>
            <a:endParaRPr kumimoji="1" lang="en-US" altLang="ja-JP" dirty="0"/>
          </a:p>
          <a:p>
            <a:r>
              <a:rPr kumimoji="1" lang="en-US" altLang="ja-JP" dirty="0"/>
              <a:t>idea</a:t>
            </a:r>
            <a:r>
              <a:rPr kumimoji="1" lang="ja-JP" altLang="en-US" dirty="0"/>
              <a:t>：物事を感じる</a:t>
            </a:r>
            <a:endParaRPr kumimoji="1" lang="en-US" altLang="ja-JP" dirty="0"/>
          </a:p>
          <a:p>
            <a:r>
              <a:rPr kumimoji="1" lang="ja-JP" altLang="en-US" dirty="0"/>
              <a:t>アイデア：何かを発想する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そもそも新しい知見とは何もないところから生まれるのか？（哲学・解剖学）</a:t>
            </a:r>
            <a:endParaRPr kumimoji="1" lang="en-US" altLang="ja-JP" dirty="0"/>
          </a:p>
          <a:p>
            <a:r>
              <a:rPr kumimoji="1" lang="ja-JP" altLang="en-US" dirty="0"/>
              <a:t>・人の記憶や思考は神経細胞の組み合わせ（ネットワーク）によって形成されている（解剖学）</a:t>
            </a:r>
            <a:endParaRPr kumimoji="1" lang="en-US" altLang="ja-JP" dirty="0"/>
          </a:p>
          <a:p>
            <a:r>
              <a:rPr kumimoji="1" lang="ja-JP" altLang="en-US" dirty="0"/>
              <a:t>・人は意味（クオリア）に単語を割り当てることで思考している（哲学）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単語が持つクオリアは被覆する（同じ「見る」だが意味合いが異なるもの：見る・観賞する・鑑賞する・見学する）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人の会話は単語からの連想からなる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ようするに、アイデアがポンポン浮かぶ人は、単語や意味から他のものを連想するのが上手い人。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44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亜種もいくつかある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例えば</a:t>
            </a:r>
            <a:endParaRPr kumimoji="1" lang="en-US" altLang="ja-JP" dirty="0"/>
          </a:p>
          <a:p>
            <a:r>
              <a:rPr kumimoji="1" lang="ja-JP" altLang="en-US" dirty="0"/>
              <a:t>・題材についての情報を無くして発言の自由さを上げる方法</a:t>
            </a:r>
            <a:endParaRPr kumimoji="1" lang="en-US" altLang="ja-JP" dirty="0"/>
          </a:p>
          <a:p>
            <a:r>
              <a:rPr kumimoji="1" lang="ja-JP" altLang="en-US" dirty="0"/>
              <a:t>・欠点を徹底的に言い合う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746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全部は作れないので一部を作る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466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今回に限ってはあまり議論することもなさそうなので割愛する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企画コンペ</a:t>
            </a:r>
            <a:endParaRPr kumimoji="1" lang="en-US" altLang="ja-JP" dirty="0"/>
          </a:p>
          <a:p>
            <a:r>
              <a:rPr kumimoji="1" lang="ja-JP" altLang="en-US" dirty="0"/>
              <a:t>すべての企画を実行する余裕はないので、一番優れた一つを実行したい</a:t>
            </a:r>
            <a:endParaRPr kumimoji="1" lang="en-US" altLang="ja-JP" dirty="0"/>
          </a:p>
          <a:p>
            <a:r>
              <a:rPr kumimoji="1" lang="ja-JP" altLang="en-US" dirty="0"/>
              <a:t>・グループで企画書を作成</a:t>
            </a:r>
            <a:endParaRPr kumimoji="1" lang="en-US" altLang="ja-JP" dirty="0"/>
          </a:p>
          <a:p>
            <a:r>
              <a:rPr kumimoji="1" lang="ja-JP" altLang="en-US" dirty="0"/>
              <a:t>・企画を発表、評価軸に従って最も優れた企画を選ぶ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市場はどの程度か？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技術的に可能か？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作成に係るコストはどの程度か？</a:t>
            </a:r>
            <a:endParaRPr kumimoji="1" lang="en-US" altLang="ja-JP" dirty="0"/>
          </a:p>
          <a:p>
            <a:r>
              <a:rPr kumimoji="1" lang="en-US" altLang="ja-JP" dirty="0"/>
              <a:t>	</a:t>
            </a:r>
            <a:r>
              <a:rPr kumimoji="1" lang="ja-JP" altLang="en-US" dirty="0"/>
              <a:t>などなど</a:t>
            </a:r>
            <a:endParaRPr kumimoji="1" lang="en-US" altLang="ja-JP" dirty="0"/>
          </a:p>
          <a:p>
            <a:r>
              <a:rPr kumimoji="1" lang="ja-JP" altLang="en-US" dirty="0"/>
              <a:t>・選ばれた企画を全員で実行に移す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21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en-US" altLang="ja-JP" dirty="0"/>
              <a:t>3</a:t>
            </a:r>
            <a:r>
              <a:rPr kumimoji="1" lang="ja-JP" altLang="en-US" dirty="0"/>
              <a:t>回：アイデアと</a:t>
            </a:r>
            <a:r>
              <a:rPr lang="ja-JP" altLang="en-US" dirty="0"/>
              <a:t>計画</a:t>
            </a:r>
            <a:r>
              <a:rPr kumimoji="1" lang="ja-JP" altLang="en-US" dirty="0"/>
              <a:t>書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334B725-6543-4B67-8FE5-E0581242B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030793"/>
            <a:ext cx="7745505" cy="3095369"/>
          </a:xfrm>
        </p:spPr>
        <p:txBody>
          <a:bodyPr/>
          <a:lstStyle/>
          <a:p>
            <a:r>
              <a:rPr lang="ja-JP" altLang="en-US" dirty="0"/>
              <a:t>とにかく意見を言い合って新しいものを見つる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手順</a:t>
            </a:r>
            <a:endParaRPr lang="en-US" altLang="ja-JP" dirty="0"/>
          </a:p>
          <a:p>
            <a:pPr lvl="1"/>
            <a:r>
              <a:rPr lang="ja-JP" altLang="en-US" dirty="0"/>
              <a:t>目的を定める</a:t>
            </a:r>
            <a:endParaRPr lang="en-US" altLang="ja-JP" dirty="0"/>
          </a:p>
          <a:p>
            <a:pPr lvl="1"/>
            <a:r>
              <a:rPr kumimoji="1" lang="ja-JP" altLang="en-US" dirty="0"/>
              <a:t>集まる</a:t>
            </a:r>
            <a:endParaRPr kumimoji="1" lang="en-US" altLang="ja-JP" dirty="0"/>
          </a:p>
          <a:p>
            <a:pPr lvl="1"/>
            <a:r>
              <a:rPr lang="ja-JP" altLang="en-US" dirty="0"/>
              <a:t>時間を決める</a:t>
            </a:r>
            <a:endParaRPr lang="en-US" altLang="ja-JP" dirty="0"/>
          </a:p>
          <a:p>
            <a:pPr lvl="1"/>
            <a:r>
              <a:rPr lang="ja-JP" altLang="en-US" dirty="0"/>
              <a:t>とにかく意見を言い続ける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EF1F78-C030-4F53-87EB-9D3758F7A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7179E1-5E8E-4CAC-B47B-B89B0754D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D68F848-08E1-4DE7-887F-7F8C3EFB9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ACF061D-DE12-468B-B629-4027904F3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発想方法</a:t>
            </a:r>
            <a:r>
              <a:rPr kumimoji="1" lang="en-US" altLang="ja-JP" dirty="0"/>
              <a:t>1</a:t>
            </a:r>
            <a:r>
              <a:rPr kumimoji="1" lang="ja-JP" altLang="en-US" dirty="0"/>
              <a:t>：ブレインストーミング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F2941-8B10-4188-B240-C22203BF3229}"/>
              </a:ext>
            </a:extLst>
          </p:cNvPr>
          <p:cNvSpPr/>
          <p:nvPr/>
        </p:nvSpPr>
        <p:spPr>
          <a:xfrm>
            <a:off x="1015534" y="1887583"/>
            <a:ext cx="710217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/>
              <a:t>脳をかき乱すことで新しい発想をする手法</a:t>
            </a:r>
          </a:p>
        </p:txBody>
      </p:sp>
    </p:spTree>
    <p:extLst>
      <p:ext uri="{BB962C8B-B14F-4D97-AF65-F5344CB8AC3E}">
        <p14:creationId xmlns:p14="http://schemas.microsoft.com/office/powerpoint/2010/main" val="183856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4F5B70D-32FD-4D83-9EBB-54B71B4D0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2800" dirty="0"/>
              <a:t>批判しない</a:t>
            </a:r>
            <a:endParaRPr kumimoji="1" lang="en-US" altLang="ja-JP" sz="2800" dirty="0"/>
          </a:p>
          <a:p>
            <a:pPr>
              <a:lnSpc>
                <a:spcPct val="200000"/>
              </a:lnSpc>
            </a:pPr>
            <a:r>
              <a:rPr lang="ja-JP" altLang="en-US" sz="2800" dirty="0"/>
              <a:t>自由に発言</a:t>
            </a:r>
            <a:endParaRPr lang="en-US" altLang="ja-JP" sz="2800" dirty="0"/>
          </a:p>
          <a:p>
            <a:pPr>
              <a:lnSpc>
                <a:spcPct val="200000"/>
              </a:lnSpc>
            </a:pPr>
            <a:r>
              <a:rPr kumimoji="1" lang="ja-JP" altLang="en-US" sz="2800" dirty="0"/>
              <a:t>質よりも量</a:t>
            </a:r>
            <a:endParaRPr kumimoji="1" lang="en-US" altLang="ja-JP" sz="2800" dirty="0"/>
          </a:p>
          <a:p>
            <a:pPr>
              <a:lnSpc>
                <a:spcPct val="200000"/>
              </a:lnSpc>
            </a:pPr>
            <a:r>
              <a:rPr kumimoji="1" lang="ja-JP" altLang="en-US" sz="2800" dirty="0"/>
              <a:t>アイデアを組み合わせる</a:t>
            </a:r>
            <a:endParaRPr kumimoji="1" lang="en-US" altLang="ja-JP" sz="2800" dirty="0"/>
          </a:p>
          <a:p>
            <a:pPr>
              <a:lnSpc>
                <a:spcPct val="200000"/>
              </a:lnSpc>
            </a:pPr>
            <a:endParaRPr lang="en-US" altLang="ja-JP" sz="2800" dirty="0"/>
          </a:p>
          <a:p>
            <a:pPr>
              <a:lnSpc>
                <a:spcPct val="200000"/>
              </a:lnSpc>
            </a:pPr>
            <a:endParaRPr kumimoji="1" lang="ja-JP" altLang="en-US" sz="280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C15F9B-185D-4642-9B67-0292F67A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FD1B2D-BDDD-4B02-B5DB-2D40932FC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668C64-28B8-4DFE-BEFA-D19077C3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89801B0-1A3D-4FF8-A277-DBE306691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800" dirty="0"/>
              <a:t>ブレインストーミング</a:t>
            </a:r>
            <a:br>
              <a:rPr kumimoji="1" lang="en-US" altLang="ja-JP" sz="2800" dirty="0"/>
            </a:br>
            <a:r>
              <a:rPr kumimoji="1" lang="ja-JP" altLang="en-US" dirty="0"/>
              <a:t>発言ルール</a:t>
            </a:r>
          </a:p>
        </p:txBody>
      </p:sp>
    </p:spTree>
    <p:extLst>
      <p:ext uri="{BB962C8B-B14F-4D97-AF65-F5344CB8AC3E}">
        <p14:creationId xmlns:p14="http://schemas.microsoft.com/office/powerpoint/2010/main" val="3766173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247769F-3407-480E-97B8-0AD99A25C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00400"/>
            <a:ext cx="7745505" cy="2925762"/>
          </a:xfrm>
        </p:spPr>
        <p:txBody>
          <a:bodyPr/>
          <a:lstStyle/>
          <a:p>
            <a:r>
              <a:rPr kumimoji="1" lang="ja-JP" altLang="en-US" dirty="0"/>
              <a:t>言葉・概念のマップを作る手法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手順</a:t>
            </a:r>
            <a:endParaRPr kumimoji="1" lang="en-US" altLang="ja-JP" dirty="0"/>
          </a:p>
          <a:p>
            <a:pPr lvl="1"/>
            <a:r>
              <a:rPr lang="ja-JP" altLang="en-US" dirty="0"/>
              <a:t>中心に議題を書く</a:t>
            </a:r>
            <a:endParaRPr lang="en-US" altLang="ja-JP" dirty="0"/>
          </a:p>
          <a:p>
            <a:pPr lvl="1"/>
            <a:r>
              <a:rPr lang="ja-JP" altLang="en-US" dirty="0"/>
              <a:t>関連が深い単語から順に、根のように分岐させる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2D4247-2124-43DD-98E6-7715290B9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02A991-3816-4A8F-A021-C99B13B6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AD5899-24F2-4304-8E8C-F4232BEC5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E073A5A-AB2E-4E98-BB9F-A4CA71AD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発想方法</a:t>
            </a:r>
            <a:r>
              <a:rPr kumimoji="1" lang="en-US" altLang="ja-JP" dirty="0"/>
              <a:t>2</a:t>
            </a:r>
            <a:r>
              <a:rPr kumimoji="1" lang="ja-JP" altLang="en-US" dirty="0"/>
              <a:t>：マインドマップ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E5B3FB-9F20-49BA-9620-9DA10304ACB0}"/>
              </a:ext>
            </a:extLst>
          </p:cNvPr>
          <p:cNvSpPr/>
          <p:nvPr/>
        </p:nvSpPr>
        <p:spPr>
          <a:xfrm>
            <a:off x="1015534" y="1887583"/>
            <a:ext cx="710217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単語を樹状図で表記・整理する</a:t>
            </a:r>
          </a:p>
        </p:txBody>
      </p:sp>
    </p:spTree>
    <p:extLst>
      <p:ext uri="{BB962C8B-B14F-4D97-AF65-F5344CB8AC3E}">
        <p14:creationId xmlns:p14="http://schemas.microsoft.com/office/powerpoint/2010/main" val="1940668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4BFE71F-1F64-4D10-ACF9-252242260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C1E7754-69DB-44BA-A932-2A77755AD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C9BD97-AF7F-4D4E-9065-E61F9EC7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B320971-830B-4172-B8BB-CFA89F71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マインドマップの例</a:t>
            </a:r>
          </a:p>
        </p:txBody>
      </p:sp>
      <p:pic>
        <p:nvPicPr>
          <p:cNvPr id="1026" name="Picture 2" descr="ããã¤ã³ãããããã®ç»åæ¤ç´¢çµæ">
            <a:extLst>
              <a:ext uri="{FF2B5EF4-FFF2-40B4-BE49-F238E27FC236}">
                <a16:creationId xmlns:a16="http://schemas.microsoft.com/office/drawing/2014/main" id="{34090536-FF63-4986-B73A-5DB37C887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883" y="1798667"/>
            <a:ext cx="6245475" cy="446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580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7D6291-FFDD-423A-81B6-EB50111C2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D1C3D2-988A-4B26-A3EA-5C49938C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478867-106B-4AA0-A510-072869C1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E5655D2-9F2D-43FF-9827-BF0B989BE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マインドマップの例</a:t>
            </a:r>
          </a:p>
        </p:txBody>
      </p:sp>
      <p:pic>
        <p:nvPicPr>
          <p:cNvPr id="2052" name="Picture 4" descr="ããã¤ã³ãããããã®ç»åæ¤ç´¢çµæ">
            <a:extLst>
              <a:ext uri="{FF2B5EF4-FFF2-40B4-BE49-F238E27FC236}">
                <a16:creationId xmlns:a16="http://schemas.microsoft.com/office/drawing/2014/main" id="{FA38715C-A95B-41F9-9EDF-DF590FA87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16" y="1705489"/>
            <a:ext cx="6371009" cy="460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435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99B569-ADF1-4BC6-B0B8-3A8630BEB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54EB3B-72A0-439D-A692-D5C60EB4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95936F9-25CF-4414-A694-964D9A37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0CB22B7-CC40-4454-A0DB-086844361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マインドマップの例</a:t>
            </a:r>
          </a:p>
        </p:txBody>
      </p:sp>
      <p:pic>
        <p:nvPicPr>
          <p:cNvPr id="3074" name="Picture 2" descr="ããã¤ã³ãããããã®ç»åæ¤ç´¢çµæ">
            <a:extLst>
              <a:ext uri="{FF2B5EF4-FFF2-40B4-BE49-F238E27FC236}">
                <a16:creationId xmlns:a16="http://schemas.microsoft.com/office/drawing/2014/main" id="{1785D52A-213A-4268-A990-2848C4941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50" y="1623673"/>
            <a:ext cx="6345343" cy="479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370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9515C26-D7DF-4758-9EB9-372303EAE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樹状図で描く</a:t>
            </a:r>
            <a:endParaRPr kumimoji="1" lang="en-US" altLang="ja-JP" dirty="0"/>
          </a:p>
          <a:p>
            <a:pPr lvl="1"/>
            <a:r>
              <a:rPr lang="ja-JP" altLang="en-US" dirty="0"/>
              <a:t>近い、太い＝重要</a:t>
            </a:r>
            <a:endParaRPr lang="en-US" altLang="ja-JP" dirty="0"/>
          </a:p>
          <a:p>
            <a:pPr lvl="1"/>
            <a:r>
              <a:rPr kumimoji="1" lang="ja-JP" altLang="en-US" dirty="0"/>
              <a:t>繋がっている＝関連がある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カラフルに</a:t>
            </a:r>
            <a:endParaRPr kumimoji="1" lang="en-US" altLang="ja-JP" dirty="0"/>
          </a:p>
          <a:p>
            <a:pPr lvl="1"/>
            <a:r>
              <a:rPr lang="ja-JP" altLang="en-US" dirty="0"/>
              <a:t>イメージしやすいよう色分けする</a:t>
            </a:r>
            <a:endParaRPr lang="en-US" altLang="ja-JP" dirty="0"/>
          </a:p>
          <a:p>
            <a:pPr lvl="1"/>
            <a:r>
              <a:rPr lang="ja-JP" altLang="en-US" dirty="0"/>
              <a:t>イラストでも可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枝に沿って単語を書く</a:t>
            </a:r>
            <a:endParaRPr kumimoji="1" lang="en-US" altLang="ja-JP" dirty="0"/>
          </a:p>
          <a:p>
            <a:pPr lvl="1"/>
            <a:r>
              <a:rPr lang="ja-JP" altLang="en-US" dirty="0"/>
              <a:t>あまり枝から離れると見づらくなる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90D8DA-D2CC-4462-B618-C808A780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 dirty="0"/>
              <a:t>2018/10/11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943222-4116-4540-8810-9B8AF7470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605294-D917-4EEA-A8E0-E1BD6550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16DA6C-0F60-4F8E-8DE0-151A8C7E7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マインドマップ</a:t>
            </a:r>
            <a:r>
              <a:rPr lang="ja-JP" altLang="en-US" dirty="0"/>
              <a:t>を作るコツ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497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3CA5D9F-8B52-4BAC-BCFF-528BB2C36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415206"/>
            <a:ext cx="7745505" cy="2710955"/>
          </a:xfrm>
        </p:spPr>
        <p:txBody>
          <a:bodyPr>
            <a:normAutofit/>
          </a:bodyPr>
          <a:lstStyle/>
          <a:p>
            <a:r>
              <a:rPr lang="ja-JP" altLang="en-US" dirty="0"/>
              <a:t>決めるもの：何を作るか？</a:t>
            </a:r>
            <a:endParaRPr lang="en-US" altLang="ja-JP" dirty="0"/>
          </a:p>
          <a:p>
            <a:r>
              <a:rPr lang="ja-JP" altLang="en-US" dirty="0"/>
              <a:t>マインドマップ用配布物</a:t>
            </a:r>
            <a:endParaRPr lang="en-US" altLang="ja-JP" dirty="0"/>
          </a:p>
          <a:p>
            <a:pPr lvl="1"/>
            <a:r>
              <a:rPr lang="ja-JP" altLang="en-US" dirty="0"/>
              <a:t>画用紙（大きいので切って使ってね）</a:t>
            </a:r>
            <a:endParaRPr lang="en-US" altLang="ja-JP" dirty="0"/>
          </a:p>
          <a:p>
            <a:pPr lvl="1"/>
            <a:r>
              <a:rPr lang="ja-JP" altLang="en-US" dirty="0"/>
              <a:t>ペン</a:t>
            </a:r>
            <a:endParaRPr lang="en-US" altLang="ja-JP" dirty="0"/>
          </a:p>
          <a:p>
            <a:r>
              <a:rPr lang="ja-JP" altLang="en-US" dirty="0"/>
              <a:t>制限時間：</a:t>
            </a:r>
            <a:r>
              <a:rPr lang="en-US" altLang="ja-JP" dirty="0"/>
              <a:t>40</a:t>
            </a:r>
            <a:r>
              <a:rPr lang="ja-JP" altLang="en-US" dirty="0"/>
              <a:t>分（適宜調整）</a:t>
            </a:r>
            <a:endParaRPr lang="en-US" altLang="ja-JP" dirty="0"/>
          </a:p>
          <a:p>
            <a:r>
              <a:rPr lang="ja-JP" altLang="en-US" dirty="0"/>
              <a:t>提出物：マインドマップ（またはその写真）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807BC8-A781-4D64-A90D-D5AA03146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FA5FF2-0C72-4129-821B-5E78A69C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113B66-9A51-4CA0-821B-A0C36A64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3AC867A-8E03-4D2A-95C5-37ABBEFAD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演習：アイデア創発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E44575-AE1B-44FA-8347-5CB1426D5D7E}"/>
              </a:ext>
            </a:extLst>
          </p:cNvPr>
          <p:cNvSpPr/>
          <p:nvPr/>
        </p:nvSpPr>
        <p:spPr>
          <a:xfrm>
            <a:off x="1015534" y="1887582"/>
            <a:ext cx="7102172" cy="13718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チームメンバーで集まり、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マインドマップで課題内容を決めよう</a:t>
            </a:r>
          </a:p>
        </p:txBody>
      </p:sp>
    </p:spTree>
    <p:extLst>
      <p:ext uri="{BB962C8B-B14F-4D97-AF65-F5344CB8AC3E}">
        <p14:creationId xmlns:p14="http://schemas.microsoft.com/office/powerpoint/2010/main" val="2182570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F4812-1DBA-42B8-B746-CA02051D6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計画書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221A37-AD71-4897-83EF-232A05ED0B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1906ED-59E8-48F7-9B78-97200423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1BD10-21BC-4A8B-A1B0-B93EB59A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A852C8-2BA5-4792-85B9-EF647A97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66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FA4E2D5-CB13-466D-815F-FF71B2151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142" y="1798667"/>
            <a:ext cx="7456610" cy="432749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kumimoji="1" lang="ja-JP" altLang="en-US" dirty="0"/>
              <a:t>目的を同じにする人が集まる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lang="ja-JP" altLang="en-US" dirty="0"/>
              <a:t>アイデアを出し合う</a:t>
            </a:r>
            <a:endParaRPr lang="en-US" altLang="ja-JP" dirty="0"/>
          </a:p>
          <a:p>
            <a:pPr>
              <a:lnSpc>
                <a:spcPct val="200000"/>
              </a:lnSpc>
            </a:pPr>
            <a:r>
              <a:rPr kumimoji="1" lang="ja-JP" altLang="en-US" dirty="0"/>
              <a:t>企画を競い合わせて優れたものを選ぶ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lang="ja-JP" altLang="en-US" dirty="0"/>
              <a:t>計画書を作る</a:t>
            </a:r>
            <a:endParaRPr lang="en-US" altLang="ja-JP" dirty="0"/>
          </a:p>
          <a:p>
            <a:pPr>
              <a:lnSpc>
                <a:spcPct val="200000"/>
              </a:lnSpc>
            </a:pPr>
            <a:r>
              <a:rPr lang="ja-JP" altLang="en-US" dirty="0"/>
              <a:t>計画書にのっとり活動開始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F1CF7C-4EB6-493A-817D-F1128EC8D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9F9B56C-1D5E-44ED-A526-EFD5A99F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B553DE-A15D-4143-BFBD-FCAC2775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181667C-1954-482C-85DF-3CEF749E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企画の黎明期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4C4969C0-A6EA-45FA-9728-DEEE2CBFE050}"/>
              </a:ext>
            </a:extLst>
          </p:cNvPr>
          <p:cNvSpPr/>
          <p:nvPr/>
        </p:nvSpPr>
        <p:spPr>
          <a:xfrm>
            <a:off x="6234723" y="4285680"/>
            <a:ext cx="2348837" cy="839385"/>
          </a:xfrm>
          <a:prstGeom prst="wedgeRoundRectCallout">
            <a:avLst>
              <a:gd name="adj1" fmla="val -65525"/>
              <a:gd name="adj2" fmla="val -551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本来は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企画コンペが入る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34179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1A13C8-C6FB-4521-839A-F1467991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前回の復習</a:t>
            </a:r>
            <a:endParaRPr lang="en-US" altLang="ja-JP" dirty="0"/>
          </a:p>
          <a:p>
            <a:r>
              <a:rPr lang="ja-JP" altLang="en-US" dirty="0"/>
              <a:t>アイデア</a:t>
            </a:r>
            <a:endParaRPr lang="en-US" altLang="ja-JP" dirty="0"/>
          </a:p>
          <a:p>
            <a:pPr lvl="1"/>
            <a:r>
              <a:rPr lang="ja-JP" altLang="en-US" dirty="0"/>
              <a:t>テーマを決めよう</a:t>
            </a:r>
            <a:endParaRPr lang="en-US" altLang="ja-JP" dirty="0"/>
          </a:p>
          <a:p>
            <a:pPr lvl="1"/>
            <a:r>
              <a:rPr lang="ja-JP" altLang="en-US" dirty="0"/>
              <a:t>ブレインストーミング</a:t>
            </a:r>
            <a:endParaRPr lang="en-US" altLang="ja-JP" dirty="0"/>
          </a:p>
          <a:p>
            <a:pPr lvl="1"/>
            <a:r>
              <a:rPr lang="ja-JP" altLang="en-US" dirty="0"/>
              <a:t>マインドマップ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計画書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87D18-D8B8-43A4-A562-FBA62DF0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2FA7F2-F891-4856-808E-6CE4245D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6D8130-0F56-4E01-B2D9-AC9BF4DC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4E2C944-46BD-454F-B40D-86FBCA27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もくじ</a:t>
            </a:r>
          </a:p>
        </p:txBody>
      </p:sp>
    </p:spTree>
    <p:extLst>
      <p:ext uri="{BB962C8B-B14F-4D97-AF65-F5344CB8AC3E}">
        <p14:creationId xmlns:p14="http://schemas.microsoft.com/office/powerpoint/2010/main" val="1184065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0310477-5AEC-42CB-9B2D-E3007F284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文字通り、活動の計画書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内容</a:t>
            </a:r>
            <a:endParaRPr kumimoji="1" lang="en-US" altLang="ja-JP" dirty="0"/>
          </a:p>
          <a:p>
            <a:pPr lvl="1"/>
            <a:r>
              <a:rPr lang="ja-JP" altLang="en-US" dirty="0"/>
              <a:t>目的：文字通り目的とコンセプト</a:t>
            </a:r>
            <a:endParaRPr lang="en-US" altLang="ja-JP" dirty="0"/>
          </a:p>
          <a:p>
            <a:pPr lvl="1"/>
            <a:r>
              <a:rPr kumimoji="1" lang="ja-JP" altLang="en-US" dirty="0"/>
              <a:t>スコープ：どの範囲のものを作るのか？</a:t>
            </a:r>
            <a:endParaRPr kumimoji="1" lang="en-US" altLang="ja-JP" dirty="0"/>
          </a:p>
          <a:p>
            <a:pPr lvl="1"/>
            <a:r>
              <a:rPr lang="ja-JP" altLang="en-US" dirty="0"/>
              <a:t>役割分担：誰が何を担当、どこに責任があるか？</a:t>
            </a:r>
            <a:endParaRPr lang="en-US" altLang="ja-JP" dirty="0"/>
          </a:p>
          <a:p>
            <a:pPr lvl="1"/>
            <a:r>
              <a:rPr lang="ja-JP" altLang="en-US" dirty="0"/>
              <a:t>運営</a:t>
            </a:r>
            <a:r>
              <a:rPr kumimoji="1" lang="ja-JP" altLang="en-US" dirty="0"/>
              <a:t>方法：連絡手段や活動方針</a:t>
            </a:r>
            <a:endParaRPr kumimoji="1" lang="en-US" altLang="ja-JP" dirty="0"/>
          </a:p>
          <a:p>
            <a:pPr lvl="1"/>
            <a:r>
              <a:rPr lang="ja-JP" altLang="en-US" dirty="0"/>
              <a:t>予定表：大まかな工程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1"/>
            <a:r>
              <a:rPr lang="ja-JP" altLang="en-US" dirty="0"/>
              <a:t>その他：予算、市場調査、技術調査、</a:t>
            </a:r>
            <a:r>
              <a:rPr lang="en-US" altLang="ja-JP" dirty="0" err="1"/>
              <a:t>etc</a:t>
            </a:r>
            <a:r>
              <a:rPr lang="en-US" altLang="ja-JP" dirty="0"/>
              <a:t>…</a:t>
            </a:r>
            <a:br>
              <a:rPr lang="en-US" altLang="ja-JP" dirty="0"/>
            </a:br>
            <a:r>
              <a:rPr lang="ja-JP" altLang="en-US" dirty="0"/>
              <a:t>（今回は割愛）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03ECA0-34A7-4B56-A881-2B4F8A7A7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6BC652-8351-4474-BDA6-78698211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6E4613-DBF7-4A5A-AABF-7032B1839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DBA56DC-03D5-4729-A0DC-29BEDDC48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計画書</a:t>
            </a:r>
          </a:p>
        </p:txBody>
      </p:sp>
    </p:spTree>
    <p:extLst>
      <p:ext uri="{BB962C8B-B14F-4D97-AF65-F5344CB8AC3E}">
        <p14:creationId xmlns:p14="http://schemas.microsoft.com/office/powerpoint/2010/main" val="1966458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E32AD51-5061-4F8A-BD92-EDEA7F76A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598607"/>
            <a:ext cx="7745505" cy="2527555"/>
          </a:xfrm>
        </p:spPr>
        <p:txBody>
          <a:bodyPr/>
          <a:lstStyle/>
          <a:p>
            <a:r>
              <a:rPr kumimoji="1" lang="ja-JP" altLang="en-US" dirty="0"/>
              <a:t>提出期限：</a:t>
            </a:r>
            <a:r>
              <a:rPr kumimoji="1" lang="en-US" altLang="ja-JP" dirty="0"/>
              <a:t>2018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15</a:t>
            </a:r>
            <a:r>
              <a:rPr kumimoji="1" lang="ja-JP" altLang="en-US"/>
              <a:t>日</a:t>
            </a:r>
            <a:r>
              <a:rPr kumimoji="1" lang="en-US" altLang="ja-JP" dirty="0"/>
              <a:t>(</a:t>
            </a:r>
            <a:r>
              <a:rPr lang="ja-JP" altLang="en-US"/>
              <a:t>月</a:t>
            </a:r>
            <a:r>
              <a:rPr kumimoji="1" lang="en-US" altLang="ja-JP" dirty="0"/>
              <a:t>)</a:t>
            </a:r>
          </a:p>
          <a:p>
            <a:r>
              <a:rPr kumimoji="1" lang="ja-JP" altLang="en-US" dirty="0"/>
              <a:t>提出物：計画書（</a:t>
            </a:r>
            <a:r>
              <a:rPr kumimoji="1" lang="en-US" altLang="ja-JP" dirty="0"/>
              <a:t>web</a:t>
            </a:r>
            <a:r>
              <a:rPr kumimoji="1" lang="ja-JP" altLang="en-US" dirty="0"/>
              <a:t>のテンプレートに準拠）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ヒント</a:t>
            </a:r>
            <a:endParaRPr lang="en-US" altLang="ja-JP" dirty="0"/>
          </a:p>
          <a:p>
            <a:pPr lvl="1"/>
            <a:r>
              <a:rPr kumimoji="1" lang="ja-JP" altLang="en-US" dirty="0"/>
              <a:t>活動内容は変わっても良いので、現状の計画を出す！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767BF2-E425-4E75-83ED-59832082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9675204-C4C1-47C6-B6DA-1328B03E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DEA862-FE64-48C8-9F15-F4775D5A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274404A-748C-4487-9C2C-A5F95020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宿題：計画書作成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294D96-05C7-41EA-AA4B-F4528D5C38BA}"/>
              </a:ext>
            </a:extLst>
          </p:cNvPr>
          <p:cNvSpPr/>
          <p:nvPr/>
        </p:nvSpPr>
        <p:spPr>
          <a:xfrm>
            <a:off x="1015534" y="1887582"/>
            <a:ext cx="7102172" cy="13718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チーム活動の計画書を作成、提出しよう</a:t>
            </a:r>
          </a:p>
        </p:txBody>
      </p:sp>
    </p:spTree>
    <p:extLst>
      <p:ext uri="{BB962C8B-B14F-4D97-AF65-F5344CB8AC3E}">
        <p14:creationId xmlns:p14="http://schemas.microsoft.com/office/powerpoint/2010/main" val="899237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C169B5E-0DA8-5341-8DB6-E6E73E3A3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回授業：</a:t>
            </a:r>
            <a:r>
              <a:rPr kumimoji="1" lang="ja-JP" altLang="en-US" dirty="0"/>
              <a:t>情報収集方法</a:t>
            </a:r>
            <a:endParaRPr kumimoji="1" lang="en-US" altLang="ja-JP" dirty="0"/>
          </a:p>
          <a:p>
            <a:pPr lvl="1"/>
            <a:r>
              <a:rPr lang="ja-JP" altLang="en-US" dirty="0"/>
              <a:t>本による勉強</a:t>
            </a:r>
            <a:endParaRPr lang="en-US" altLang="ja-JP" dirty="0"/>
          </a:p>
          <a:p>
            <a:pPr lvl="1"/>
            <a:r>
              <a:rPr kumimoji="1" lang="ja-JP" altLang="en-US" dirty="0"/>
              <a:t>ネット検索</a:t>
            </a:r>
            <a:endParaRPr kumimoji="1" lang="en-US" altLang="ja-JP" dirty="0"/>
          </a:p>
          <a:p>
            <a:pPr lvl="1"/>
            <a:r>
              <a:rPr lang="ja-JP" altLang="en-US" dirty="0"/>
              <a:t>論文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8653AB-D0B2-6744-A1B1-D1E758C7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9F0C96-1EB1-BE43-9251-DF8D7C01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136151-433A-D14F-B4CD-44DD7DE6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DBCF685-9DAB-784C-BE9D-AA90A733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来週の内容</a:t>
            </a:r>
          </a:p>
        </p:txBody>
      </p:sp>
    </p:spTree>
    <p:extLst>
      <p:ext uri="{BB962C8B-B14F-4D97-AF65-F5344CB8AC3E}">
        <p14:creationId xmlns:p14="http://schemas.microsoft.com/office/powerpoint/2010/main" val="162056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E4DF6354-66EF-4B17-B6C2-2CC344FB0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025625"/>
              </p:ext>
            </p:extLst>
          </p:nvPr>
        </p:nvGraphicFramePr>
        <p:xfrm>
          <a:off x="750751" y="3006953"/>
          <a:ext cx="7747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2501743875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1833223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コンピテンシー名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詳細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01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提案・ネゴシエーション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相手と交渉、納得させる力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104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ドキュメンテーション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理解しやすい文書を作る力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13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革新的概念・発送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アイデア力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702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ニーズ・マーケット視点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情報分析力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53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問題解決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状況分析と行動力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05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リーダーシップ・マネジメント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味方の鼓舞と管理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69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ファシリテーション・調整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状況把握と管理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229923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D13D12-017B-42AB-9703-7A580E420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EC1C7D-40A4-469E-9925-31B65C34D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CC3EA1-FFA6-4AFE-8002-3D0910595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69A895E-173A-4236-AD7D-F7E39AFB6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社会人に必要なコンピテンシー</a:t>
            </a:r>
          </a:p>
        </p:txBody>
      </p:sp>
      <p:sp>
        <p:nvSpPr>
          <p:cNvPr id="8" name="コンテンツ プレースホルダー 1">
            <a:extLst>
              <a:ext uri="{FF2B5EF4-FFF2-40B4-BE49-F238E27FC236}">
                <a16:creationId xmlns:a16="http://schemas.microsoft.com/office/drawing/2014/main" id="{A236F6D1-C2A5-46EF-BFB1-00C9BBBFC9E8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コンピテンシー：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高業績者に共通して見られる行動特性</a:t>
            </a:r>
          </a:p>
        </p:txBody>
      </p:sp>
    </p:spTree>
    <p:extLst>
      <p:ext uri="{BB962C8B-B14F-4D97-AF65-F5344CB8AC3E}">
        <p14:creationId xmlns:p14="http://schemas.microsoft.com/office/powerpoint/2010/main" val="1564041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3F9FE12-9E14-C04F-A6BD-17490468A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63152"/>
            <a:ext cx="7745505" cy="2863009"/>
          </a:xfrm>
        </p:spPr>
        <p:txBody>
          <a:bodyPr/>
          <a:lstStyle/>
          <a:p>
            <a:r>
              <a:rPr kumimoji="1" lang="ja-JP" altLang="en-US" dirty="0"/>
              <a:t>例：国語教員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職業レポート</a:t>
            </a:r>
            <a:endParaRPr kumimoji="1" lang="en-US" altLang="ja-JP" dirty="0"/>
          </a:p>
          <a:p>
            <a:pPr lvl="2"/>
            <a:r>
              <a:rPr lang="ja-JP" altLang="en-US" dirty="0"/>
              <a:t>職業の業務内容、給与、先人の例など</a:t>
            </a:r>
            <a:endParaRPr lang="en-US" altLang="ja-JP" dirty="0"/>
          </a:p>
          <a:p>
            <a:pPr lvl="1"/>
            <a:r>
              <a:rPr lang="ja-JP" altLang="en-US" dirty="0"/>
              <a:t>その職体験</a:t>
            </a:r>
            <a:endParaRPr lang="en-US" altLang="ja-JP" dirty="0"/>
          </a:p>
          <a:p>
            <a:pPr lvl="2"/>
            <a:r>
              <a:rPr kumimoji="1" lang="ja-JP" altLang="en-US" dirty="0"/>
              <a:t>１年間のシラバス、授業資料など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F9D5D8-D65F-0C4D-A929-69A72E0E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E6C41D-B7E3-154D-A3F6-389DFEF7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AAB6E2-C8BB-D04A-A3CA-07EE5EF5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2B32EBA-3CF0-3144-9A04-E9A4B4E1F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本授業におけるチーム活動の流れ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A86D03-A292-EC4B-A4E6-74BFDF65C5B8}"/>
              </a:ext>
            </a:extLst>
          </p:cNvPr>
          <p:cNvSpPr/>
          <p:nvPr/>
        </p:nvSpPr>
        <p:spPr>
          <a:xfrm>
            <a:off x="699248" y="1754879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職業レポート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B12E5E-DFD7-214C-A096-632C37FE5530}"/>
              </a:ext>
            </a:extLst>
          </p:cNvPr>
          <p:cNvSpPr/>
          <p:nvPr/>
        </p:nvSpPr>
        <p:spPr>
          <a:xfrm>
            <a:off x="5056095" y="1763844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その職体験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E38FAB-077B-DE42-9232-E8DF1791FB04}"/>
              </a:ext>
            </a:extLst>
          </p:cNvPr>
          <p:cNvSpPr txBox="1"/>
          <p:nvPr/>
        </p:nvSpPr>
        <p:spPr>
          <a:xfrm>
            <a:off x="4320399" y="19868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/>
              <a:t>＋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73FDF4A1-5A8A-224C-907E-6BD4D9CA24F5}"/>
              </a:ext>
            </a:extLst>
          </p:cNvPr>
          <p:cNvSpPr/>
          <p:nvPr/>
        </p:nvSpPr>
        <p:spPr>
          <a:xfrm>
            <a:off x="6019800" y="5262282"/>
            <a:ext cx="2926977" cy="863879"/>
          </a:xfrm>
          <a:prstGeom prst="wedgeRoundRectCallout">
            <a:avLst>
              <a:gd name="adj1" fmla="val -58146"/>
              <a:gd name="adj2" fmla="val -454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実際の計画たては来週</a:t>
            </a:r>
          </a:p>
        </p:txBody>
      </p:sp>
    </p:spTree>
    <p:extLst>
      <p:ext uri="{BB962C8B-B14F-4D97-AF65-F5344CB8AC3E}">
        <p14:creationId xmlns:p14="http://schemas.microsoft.com/office/powerpoint/2010/main" val="258468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F7E0B4D-276A-4117-9DC3-31FF11017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377" y="1798667"/>
            <a:ext cx="6401244" cy="4327495"/>
          </a:xfrm>
        </p:spPr>
        <p:txBody>
          <a:bodyPr numCol="2"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授業概要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チームアップ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アイデア・計画書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情報収集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文献整理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Excel (</a:t>
            </a:r>
            <a:r>
              <a:rPr kumimoji="1" lang="ja-JP" altLang="en-US" dirty="0">
                <a:solidFill>
                  <a:schemeClr val="accent6"/>
                </a:solidFill>
              </a:rPr>
              <a:t>統計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グラフ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Word (</a:t>
            </a:r>
            <a:r>
              <a:rPr kumimoji="1" lang="ja-JP" altLang="en-US" dirty="0">
                <a:solidFill>
                  <a:schemeClr val="accent6"/>
                </a:solidFill>
              </a:rPr>
              <a:t>文章作成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Word (</a:t>
            </a:r>
            <a:r>
              <a:rPr lang="ja-JP" altLang="en-US" dirty="0">
                <a:solidFill>
                  <a:schemeClr val="accent6"/>
                </a:solidFill>
              </a:rPr>
              <a:t>報告書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</a:t>
            </a:r>
            <a:r>
              <a:rPr kumimoji="1" lang="en-US" altLang="ja-JP" dirty="0">
                <a:solidFill>
                  <a:schemeClr val="accent6"/>
                </a:solidFill>
              </a:rPr>
              <a:t>PT (</a:t>
            </a:r>
            <a:r>
              <a:rPr kumimoji="1" lang="ja-JP" altLang="en-US" dirty="0">
                <a:solidFill>
                  <a:schemeClr val="accent6"/>
                </a:solidFill>
              </a:rPr>
              <a:t>デザイン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学術的とは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見る聞く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(1/2)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(2/2)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まとめ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DE3F30-B82F-4DE2-B591-49776420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2F5DD9-B454-44C3-8EE8-2627BB0A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9F5330-738E-4282-A48E-943CA51E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F28A037-2C4F-4566-BF83-B8CEC55C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大まかな流れ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4A47546-0A8D-4C5C-A084-C76560EC8F6E}"/>
              </a:ext>
            </a:extLst>
          </p:cNvPr>
          <p:cNvSpPr/>
          <p:nvPr/>
        </p:nvSpPr>
        <p:spPr>
          <a:xfrm>
            <a:off x="52840" y="2025327"/>
            <a:ext cx="1271300" cy="531392"/>
          </a:xfrm>
          <a:prstGeom prst="wedgeRoundRectCallout">
            <a:avLst>
              <a:gd name="adj1" fmla="val 63465"/>
              <a:gd name="adj2" fmla="val 35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4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チーム発足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C31074F-97F3-4919-A801-E37D56F9AF08}"/>
              </a:ext>
            </a:extLst>
          </p:cNvPr>
          <p:cNvSpPr/>
          <p:nvPr/>
        </p:nvSpPr>
        <p:spPr>
          <a:xfrm>
            <a:off x="43249" y="3230487"/>
            <a:ext cx="1349510" cy="526131"/>
          </a:xfrm>
          <a:prstGeom prst="wedgeRoundRectCallout">
            <a:avLst>
              <a:gd name="adj1" fmla="val 60358"/>
              <a:gd name="adj2" fmla="val -327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11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計画書作成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4DF04C41-CF27-4945-A79D-4AC66C580D75}"/>
              </a:ext>
            </a:extLst>
          </p:cNvPr>
          <p:cNvSpPr/>
          <p:nvPr/>
        </p:nvSpPr>
        <p:spPr>
          <a:xfrm>
            <a:off x="6562058" y="3952149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12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966CB981-164D-473A-9A23-4B3040273D2E}"/>
              </a:ext>
            </a:extLst>
          </p:cNvPr>
          <p:cNvSpPr/>
          <p:nvPr/>
        </p:nvSpPr>
        <p:spPr>
          <a:xfrm>
            <a:off x="6562058" y="4683530"/>
            <a:ext cx="1484461" cy="526131"/>
          </a:xfrm>
          <a:prstGeom prst="wedgeRoundRectCallout">
            <a:avLst>
              <a:gd name="adj1" fmla="val -66460"/>
              <a:gd name="adj2" fmla="val -247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310606D0-2CED-4AE8-85B2-ADF683CAB226}"/>
              </a:ext>
            </a:extLst>
          </p:cNvPr>
          <p:cNvSpPr/>
          <p:nvPr/>
        </p:nvSpPr>
        <p:spPr>
          <a:xfrm>
            <a:off x="6198723" y="5564436"/>
            <a:ext cx="1484461" cy="526131"/>
          </a:xfrm>
          <a:prstGeom prst="wedgeRoundRectCallout">
            <a:avLst>
              <a:gd name="adj1" fmla="val -69845"/>
              <a:gd name="adj2" fmla="val -585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日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反省会</a:t>
            </a:r>
            <a:endParaRPr kumimoji="1" lang="en-US" altLang="ja-JP" sz="1600" dirty="0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058A1DD-5CE4-4F3C-A080-186705AFFC89}"/>
              </a:ext>
            </a:extLst>
          </p:cNvPr>
          <p:cNvSpPr/>
          <p:nvPr/>
        </p:nvSpPr>
        <p:spPr>
          <a:xfrm>
            <a:off x="7167340" y="1601473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22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中間報告書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70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FA4E2D5-CB13-466D-815F-FF71B2151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142" y="1798667"/>
            <a:ext cx="7456610" cy="432749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kumimoji="1" lang="ja-JP" altLang="en-US" dirty="0"/>
              <a:t>目的を同じにする人が集まる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lang="ja-JP" altLang="en-US" dirty="0"/>
              <a:t>アイデアを出し合う</a:t>
            </a:r>
            <a:endParaRPr lang="en-US" altLang="ja-JP" dirty="0"/>
          </a:p>
          <a:p>
            <a:pPr>
              <a:lnSpc>
                <a:spcPct val="200000"/>
              </a:lnSpc>
            </a:pPr>
            <a:r>
              <a:rPr kumimoji="1" lang="ja-JP" altLang="en-US" dirty="0"/>
              <a:t>企画を競い合わせて優れたものを選ぶ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lang="ja-JP" altLang="en-US" dirty="0"/>
              <a:t>計画書を作る</a:t>
            </a:r>
            <a:endParaRPr lang="en-US" altLang="ja-JP" dirty="0"/>
          </a:p>
          <a:p>
            <a:pPr>
              <a:lnSpc>
                <a:spcPct val="200000"/>
              </a:lnSpc>
            </a:pPr>
            <a:r>
              <a:rPr lang="ja-JP" altLang="en-US" dirty="0"/>
              <a:t>計画書にのっとり活動開始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F1CF7C-4EB6-493A-817D-F1128EC8D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9F9B56C-1D5E-44ED-A526-EFD5A99F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B553DE-A15D-4143-BFBD-FCAC27759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181667C-1954-482C-85DF-3CEF749E3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企画の黎明期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4C4969C0-A6EA-45FA-9728-DEEE2CBFE050}"/>
              </a:ext>
            </a:extLst>
          </p:cNvPr>
          <p:cNvSpPr/>
          <p:nvPr/>
        </p:nvSpPr>
        <p:spPr>
          <a:xfrm>
            <a:off x="5869482" y="2390512"/>
            <a:ext cx="1762808" cy="625533"/>
          </a:xfrm>
          <a:prstGeom prst="wedgeRoundRectCallout">
            <a:avLst>
              <a:gd name="adj1" fmla="val -105265"/>
              <a:gd name="adj2" fmla="val 567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今日はココ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04844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818F88F-92FF-4C40-8708-818B3738F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390056"/>
            <a:ext cx="7745505" cy="2736106"/>
          </a:xfrm>
        </p:spPr>
        <p:txBody>
          <a:bodyPr/>
          <a:lstStyle/>
          <a:p>
            <a:r>
              <a:rPr kumimoji="1" lang="ja-JP" altLang="en-US" dirty="0"/>
              <a:t>始める前が一番楽しい論</a:t>
            </a:r>
            <a:endParaRPr kumimoji="1" lang="en-US" altLang="ja-JP" dirty="0"/>
          </a:p>
          <a:p>
            <a:r>
              <a:rPr kumimoji="1" lang="ja-JP" altLang="en-US" dirty="0"/>
              <a:t>チームメンバーが仲良くなるきっかけにしよう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B48869D-3408-443D-8359-AB940729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AFB222-8CB6-4D99-BA9D-708D8C01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12594D-7111-46F2-829C-77113720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FED5720-0F0F-4A74-BC84-2A956A33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本日の目標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37122A-9031-42E2-B02B-C97D8131E828}"/>
              </a:ext>
            </a:extLst>
          </p:cNvPr>
          <p:cNvSpPr/>
          <p:nvPr/>
        </p:nvSpPr>
        <p:spPr>
          <a:xfrm>
            <a:off x="2361675" y="1887583"/>
            <a:ext cx="44098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構想を楽しもう</a:t>
            </a:r>
          </a:p>
        </p:txBody>
      </p:sp>
    </p:spTree>
    <p:extLst>
      <p:ext uri="{BB962C8B-B14F-4D97-AF65-F5344CB8AC3E}">
        <p14:creationId xmlns:p14="http://schemas.microsoft.com/office/powerpoint/2010/main" val="172907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323F2FC2-9C13-4363-BCC7-98780964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アイデア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24D8D47E-7BF0-4314-81EF-B84D45F6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F75474-78CD-4CBB-888F-2E5B2503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9A5C9-E6A2-4B5C-9BB0-57E5E50E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F1979B-0AC1-49CF-8E58-D659F20B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08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2924F69-F0A7-4E44-93DE-687AF7484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語源：ギリシャ語の「見る」（</a:t>
            </a:r>
            <a:r>
              <a:rPr lang="en-US" altLang="ja-JP" dirty="0" err="1"/>
              <a:t>idein</a:t>
            </a:r>
            <a:r>
              <a:rPr lang="ja-JP" altLang="en-US" dirty="0" err="1"/>
              <a:t>、</a:t>
            </a:r>
            <a:r>
              <a:rPr lang="el-GR" altLang="ja-JP" dirty="0"/>
              <a:t>ἰδεῖν</a:t>
            </a:r>
            <a:r>
              <a:rPr lang="ja-JP" altLang="en-US" dirty="0"/>
              <a:t>）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意味：</a:t>
            </a:r>
            <a:endParaRPr kumimoji="1" lang="en-US" altLang="ja-JP" dirty="0"/>
          </a:p>
          <a:p>
            <a:pPr lvl="1"/>
            <a:r>
              <a:rPr lang="ja-JP" altLang="en-US" dirty="0"/>
              <a:t>新奇な発想、思い付き</a:t>
            </a:r>
            <a:endParaRPr lang="en-US" altLang="ja-JP" dirty="0"/>
          </a:p>
          <a:p>
            <a:pPr lvl="1"/>
            <a:r>
              <a:rPr kumimoji="1" lang="ja-JP" altLang="en-US" dirty="0"/>
              <a:t>イデア、観念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65CDD0-C828-4C67-98AE-57699232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94DCCA-6AF4-4BD8-B991-729A357A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6EF952-AE6A-4F0D-9064-7F31A437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C3355D92-4BBA-4E1C-A62E-54C798C83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アイデア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E54C31-3F57-44A0-9DE6-8CB169013092}"/>
              </a:ext>
            </a:extLst>
          </p:cNvPr>
          <p:cNvSpPr/>
          <p:nvPr/>
        </p:nvSpPr>
        <p:spPr>
          <a:xfrm>
            <a:off x="1145825" y="4867452"/>
            <a:ext cx="1781907" cy="9144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見る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EDD68FBA-2D0C-470A-B6C6-B9AF454AA63A}"/>
              </a:ext>
            </a:extLst>
          </p:cNvPr>
          <p:cNvSpPr/>
          <p:nvPr/>
        </p:nvSpPr>
        <p:spPr>
          <a:xfrm>
            <a:off x="3124200" y="4801980"/>
            <a:ext cx="363794" cy="1045343"/>
          </a:xfrm>
          <a:prstGeom prst="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9ACAB75-3129-48B0-9646-1C0E07BDB6B3}"/>
              </a:ext>
            </a:extLst>
          </p:cNvPr>
          <p:cNvSpPr/>
          <p:nvPr/>
        </p:nvSpPr>
        <p:spPr>
          <a:xfrm>
            <a:off x="3640394" y="4867452"/>
            <a:ext cx="1781907" cy="9144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感じる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91EEF00E-22E4-493A-AE7B-279F71CAD1EC}"/>
              </a:ext>
            </a:extLst>
          </p:cNvPr>
          <p:cNvSpPr/>
          <p:nvPr/>
        </p:nvSpPr>
        <p:spPr>
          <a:xfrm>
            <a:off x="5618769" y="4801980"/>
            <a:ext cx="363794" cy="1045343"/>
          </a:xfrm>
          <a:prstGeom prst="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FDB49A3-03AA-42DD-A9B2-02D403E920B4}"/>
              </a:ext>
            </a:extLst>
          </p:cNvPr>
          <p:cNvSpPr/>
          <p:nvPr/>
        </p:nvSpPr>
        <p:spPr>
          <a:xfrm>
            <a:off x="6102583" y="4881994"/>
            <a:ext cx="1781907" cy="914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考え付く</a:t>
            </a:r>
          </a:p>
        </p:txBody>
      </p:sp>
    </p:spTree>
    <p:extLst>
      <p:ext uri="{BB962C8B-B14F-4D97-AF65-F5344CB8AC3E}">
        <p14:creationId xmlns:p14="http://schemas.microsoft.com/office/powerpoint/2010/main" val="3830585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902</TotalTime>
  <Words>1122</Words>
  <Application>Microsoft Macintosh PowerPoint</Application>
  <PresentationFormat>画面に合わせる (4:3)</PresentationFormat>
  <Paragraphs>279</Paragraphs>
  <Slides>22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8" baseType="lpstr">
      <vt:lpstr>HGS明朝E</vt:lpstr>
      <vt:lpstr>Yu Gothic</vt:lpstr>
      <vt:lpstr>Book Antiqua</vt:lpstr>
      <vt:lpstr>Times New Roman</vt:lpstr>
      <vt:lpstr>Wingdings</vt:lpstr>
      <vt:lpstr>ハードカバー</vt:lpstr>
      <vt:lpstr>情報処理技法（リテラシ）II</vt:lpstr>
      <vt:lpstr>もくじ</vt:lpstr>
      <vt:lpstr>社会人に必要なコンピテンシー</vt:lpstr>
      <vt:lpstr>本授業におけるチーム活動の流れ</vt:lpstr>
      <vt:lpstr>大まかな流れ</vt:lpstr>
      <vt:lpstr>企画の黎明期</vt:lpstr>
      <vt:lpstr>本日の目標</vt:lpstr>
      <vt:lpstr>アイデア</vt:lpstr>
      <vt:lpstr>アイデア</vt:lpstr>
      <vt:lpstr>発想方法1：ブレインストーミング</vt:lpstr>
      <vt:lpstr>ブレインストーミング 発言ルール</vt:lpstr>
      <vt:lpstr>発想方法2：マインドマップ</vt:lpstr>
      <vt:lpstr>マインドマップの例</vt:lpstr>
      <vt:lpstr>マインドマップの例</vt:lpstr>
      <vt:lpstr>マインドマップの例</vt:lpstr>
      <vt:lpstr>マインドマップを作るコツ</vt:lpstr>
      <vt:lpstr>演習：アイデア創発</vt:lpstr>
      <vt:lpstr>計画書</vt:lpstr>
      <vt:lpstr>企画の黎明期</vt:lpstr>
      <vt:lpstr>計画書</vt:lpstr>
      <vt:lpstr>宿題：計画書作成</vt:lpstr>
      <vt:lpstr>来週の内容</vt:lpstr>
    </vt:vector>
  </TitlesOfParts>
  <Company>東京工業大学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Microsoft Office ユーザー</cp:lastModifiedBy>
  <cp:revision>99</cp:revision>
  <dcterms:created xsi:type="dcterms:W3CDTF">2016-01-16T07:36:29Z</dcterms:created>
  <dcterms:modified xsi:type="dcterms:W3CDTF">2018-10-11T01:16:48Z</dcterms:modified>
</cp:coreProperties>
</file>