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5"/>
  </p:notesMasterIdLst>
  <p:sldIdLst>
    <p:sldId id="256" r:id="rId2"/>
    <p:sldId id="258" r:id="rId3"/>
    <p:sldId id="299" r:id="rId4"/>
    <p:sldId id="262" r:id="rId5"/>
    <p:sldId id="281" r:id="rId6"/>
    <p:sldId id="282" r:id="rId7"/>
    <p:sldId id="283" r:id="rId8"/>
    <p:sldId id="284" r:id="rId9"/>
    <p:sldId id="285" r:id="rId10"/>
    <p:sldId id="286" r:id="rId11"/>
    <p:sldId id="300" r:id="rId12"/>
    <p:sldId id="291" r:id="rId13"/>
    <p:sldId id="261" r:id="rId14"/>
    <p:sldId id="296" r:id="rId15"/>
    <p:sldId id="293" r:id="rId16"/>
    <p:sldId id="302" r:id="rId17"/>
    <p:sldId id="295" r:id="rId18"/>
    <p:sldId id="301" r:id="rId19"/>
    <p:sldId id="294" r:id="rId20"/>
    <p:sldId id="297" r:id="rId21"/>
    <p:sldId id="298" r:id="rId22"/>
    <p:sldId id="303" r:id="rId23"/>
    <p:sldId id="304" r:id="rId2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D84D949-C00C-9B4F-9877-35F982B9A884}">
          <p14:sldIdLst>
            <p14:sldId id="256"/>
            <p14:sldId id="258"/>
            <p14:sldId id="299"/>
            <p14:sldId id="262"/>
            <p14:sldId id="281"/>
            <p14:sldId id="282"/>
            <p14:sldId id="283"/>
            <p14:sldId id="284"/>
            <p14:sldId id="285"/>
            <p14:sldId id="286"/>
            <p14:sldId id="300"/>
            <p14:sldId id="291"/>
            <p14:sldId id="261"/>
            <p14:sldId id="296"/>
            <p14:sldId id="293"/>
            <p14:sldId id="302"/>
            <p14:sldId id="295"/>
            <p14:sldId id="301"/>
            <p14:sldId id="294"/>
            <p14:sldId id="297"/>
            <p14:sldId id="298"/>
            <p14:sldId id="303"/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66"/>
    <p:restoredTop sz="96695"/>
  </p:normalViewPr>
  <p:slideViewPr>
    <p:cSldViewPr snapToGrid="0" snapToObjects="1">
      <p:cViewPr varScale="1">
        <p:scale>
          <a:sx n="99" d="100"/>
          <a:sy n="99" d="100"/>
        </p:scale>
        <p:origin x="90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bata Atsushi" userId="ed8740246efeeb07" providerId="LiveId" clId="{CEE4072B-CCE8-4E57-A96F-A436BA01737D}"/>
    <pc:docChg chg="delSld modSection">
      <pc:chgData name="Shibata Atsushi" userId="ed8740246efeeb07" providerId="LiveId" clId="{CEE4072B-CCE8-4E57-A96F-A436BA01737D}" dt="2019-01-08T05:05:12.692" v="0" actId="2696"/>
      <pc:docMkLst>
        <pc:docMk/>
      </pc:docMkLst>
      <pc:sldChg chg="del">
        <pc:chgData name="Shibata Atsushi" userId="ed8740246efeeb07" providerId="LiveId" clId="{CEE4072B-CCE8-4E57-A96F-A436BA01737D}" dt="2019-01-08T05:05:12.692" v="0" actId="2696"/>
        <pc:sldMkLst>
          <pc:docMk/>
          <pc:sldMk cId="1169199302" sldId="29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272EC-8893-CD49-B4E3-DE3FECA1EEE7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F4876-1B89-D240-983C-8FA6DDFF7D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82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パソコンの基本操作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360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133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656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よく言われていた「コミュ力</a:t>
            </a:r>
            <a:r>
              <a:rPr kumimoji="1" lang="ja-JP" altLang="en-US"/>
              <a:t>」の正体</a:t>
            </a:r>
            <a:endParaRPr kumimoji="1" lang="en-US" altLang="ja-JP" dirty="0"/>
          </a:p>
          <a:p>
            <a:r>
              <a:rPr kumimoji="1" lang="ja-JP" altLang="en-US" dirty="0"/>
              <a:t>こんな全部は網羅できないけど、どれか一つは自信を持てるといいね！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307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88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どんな人か</a:t>
            </a:r>
            <a:endParaRPr kumimoji="1" lang="en-US" altLang="ja-JP" dirty="0"/>
          </a:p>
          <a:p>
            <a:r>
              <a:rPr kumimoji="1" lang="ja-JP" altLang="en-US" dirty="0"/>
              <a:t>何が趣味か</a:t>
            </a:r>
            <a:endParaRPr kumimoji="1" lang="en-US" altLang="ja-JP" dirty="0"/>
          </a:p>
          <a:p>
            <a:r>
              <a:rPr kumimoji="1" lang="ja-JP" altLang="en-US" dirty="0"/>
              <a:t>何ができるか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720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299129"/>
            <a:ext cx="6777318" cy="975179"/>
          </a:xfrm>
        </p:spPr>
        <p:txBody>
          <a:bodyPr anchor="t"/>
          <a:lstStyle>
            <a:lvl1pPr algn="ctr">
              <a:defRPr sz="36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23952"/>
            <a:ext cx="6400800" cy="692146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55272" y="3869369"/>
            <a:ext cx="4902996" cy="914400"/>
          </a:xfrm>
        </p:spPr>
        <p:txBody>
          <a:bodyPr wrap="none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kumimoji="1" lang="ja-JP" altLang="en-US" dirty="0"/>
              <a:t>製作者情報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1798667"/>
            <a:ext cx="7745505" cy="43274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0378" y="6351942"/>
            <a:ext cx="2133600" cy="365125"/>
          </a:xfrm>
        </p:spPr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1942"/>
            <a:ext cx="2895600" cy="365125"/>
          </a:xfrm>
        </p:spPr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9264" y="6351942"/>
            <a:ext cx="2133600" cy="365125"/>
          </a:xfrm>
        </p:spPr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8490" y="245260"/>
            <a:ext cx="7756263" cy="1054250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87533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4400" b="0" cap="none" baseline="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kumimoji="1"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II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回：チーム活動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産業技術大学院大学</a:t>
            </a:r>
            <a:r>
              <a:rPr lang="ja-JP" altLang="en-US" dirty="0"/>
              <a:t> 情報アーキテクチャ専攻</a:t>
            </a:r>
            <a:endParaRPr lang="en-US" altLang="ja-JP" dirty="0"/>
          </a:p>
          <a:p>
            <a:r>
              <a:rPr kumimoji="1" lang="ja-JP" altLang="en-US" dirty="0"/>
              <a:t>助教　　柴田　淳司</a:t>
            </a:r>
          </a:p>
        </p:txBody>
      </p:sp>
    </p:spTree>
    <p:extLst>
      <p:ext uri="{BB962C8B-B14F-4D97-AF65-F5344CB8AC3E}">
        <p14:creationId xmlns:p14="http://schemas.microsoft.com/office/powerpoint/2010/main" val="2857086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75A7333-CCB4-4A47-9D5C-94AD3DEDC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経営責任者</a:t>
            </a:r>
            <a:endParaRPr kumimoji="1" lang="en-US" altLang="ja-JP" dirty="0"/>
          </a:p>
          <a:p>
            <a:r>
              <a:rPr kumimoji="1" lang="en-US" altLang="ja-JP" dirty="0"/>
              <a:t>PM</a:t>
            </a:r>
          </a:p>
          <a:p>
            <a:r>
              <a:rPr lang="ja-JP" altLang="en-US" dirty="0"/>
              <a:t>リーダー</a:t>
            </a:r>
            <a:endParaRPr lang="en-US" altLang="ja-JP" dirty="0"/>
          </a:p>
          <a:p>
            <a:r>
              <a:rPr kumimoji="1" lang="ja-JP" altLang="en-US" dirty="0"/>
              <a:t>テクニカルマネージャ</a:t>
            </a:r>
            <a:endParaRPr kumimoji="1" lang="en-US" altLang="ja-JP" dirty="0"/>
          </a:p>
          <a:p>
            <a:r>
              <a:rPr lang="ja-JP" altLang="en-US" dirty="0"/>
              <a:t>フリーランサー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941CB8E-A7DA-43AE-A484-CFEC35B1F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30F9D0D-5441-4021-A316-73F2B5F98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0783F83-C311-4292-B937-A93CCD2FF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E2B1ABD4-7C0C-4EF4-B6E8-6823F9A3D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社会におけるチーム活動</a:t>
            </a:r>
          </a:p>
        </p:txBody>
      </p:sp>
      <p:sp>
        <p:nvSpPr>
          <p:cNvPr id="7" name="吹き出し: 上矢印 6">
            <a:extLst>
              <a:ext uri="{FF2B5EF4-FFF2-40B4-BE49-F238E27FC236}">
                <a16:creationId xmlns:a16="http://schemas.microsoft.com/office/drawing/2014/main" id="{ED5410C5-C68A-4FAD-8001-37D52DB07DA5}"/>
              </a:ext>
            </a:extLst>
          </p:cNvPr>
          <p:cNvSpPr/>
          <p:nvPr/>
        </p:nvSpPr>
        <p:spPr>
          <a:xfrm>
            <a:off x="1598704" y="4095206"/>
            <a:ext cx="5935833" cy="2013535"/>
          </a:xfrm>
          <a:prstGeom prst="upArrowCallout">
            <a:avLst>
              <a:gd name="adj1" fmla="val 57487"/>
              <a:gd name="adj2" fmla="val 44178"/>
              <a:gd name="adj3" fmla="val 20134"/>
              <a:gd name="adj4" fmla="val 7081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accent5"/>
                </a:solidFill>
              </a:rPr>
              <a:t>どの役職でも</a:t>
            </a:r>
            <a:endParaRPr kumimoji="1" lang="en-US" altLang="ja-JP" sz="2800" dirty="0">
              <a:solidFill>
                <a:schemeClr val="accent5"/>
              </a:solidFill>
            </a:endParaRPr>
          </a:p>
          <a:p>
            <a:pPr algn="ctr"/>
            <a:r>
              <a:rPr kumimoji="1" lang="ja-JP" altLang="en-US" sz="2800" dirty="0">
                <a:solidFill>
                  <a:schemeClr val="accent5"/>
                </a:solidFill>
              </a:rPr>
              <a:t>必ず人と関わる必要がある</a:t>
            </a:r>
          </a:p>
        </p:txBody>
      </p:sp>
    </p:spTree>
    <p:extLst>
      <p:ext uri="{BB962C8B-B14F-4D97-AF65-F5344CB8AC3E}">
        <p14:creationId xmlns:p14="http://schemas.microsoft.com/office/powerpoint/2010/main" val="1735396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E4DF6354-66EF-4B17-B6C2-2CC344FB04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025625"/>
              </p:ext>
            </p:extLst>
          </p:nvPr>
        </p:nvGraphicFramePr>
        <p:xfrm>
          <a:off x="750751" y="3006953"/>
          <a:ext cx="7747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00">
                  <a:extLst>
                    <a:ext uri="{9D8B030D-6E8A-4147-A177-3AD203B41FA5}">
                      <a16:colId xmlns:a16="http://schemas.microsoft.com/office/drawing/2014/main" val="2501743875"/>
                    </a:ext>
                  </a:extLst>
                </a:gridCol>
                <a:gridCol w="3873500">
                  <a:extLst>
                    <a:ext uri="{9D8B030D-6E8A-4147-A177-3AD203B41FA5}">
                      <a16:colId xmlns:a16="http://schemas.microsoft.com/office/drawing/2014/main" val="18332233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コンピテンシー名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詳細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014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dirty="0"/>
                        <a:t>提案・ネゴシエーション</a:t>
                      </a:r>
                      <a:endParaRPr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相手と交渉、納得させる力</a:t>
                      </a:r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104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ドキュメンテーション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理解しやすい文書を作る力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131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dirty="0"/>
                        <a:t>革新的概念・発送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アイデア力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702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ニーズ・マーケット視点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情報分析力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053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問題解決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状況分析と行動力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059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dirty="0"/>
                        <a:t>リーダーシップ・マネジメント</a:t>
                      </a:r>
                      <a:endParaRPr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味方の鼓舞と管理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690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ファシリテーション・調整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状況把握と管理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229923"/>
                  </a:ext>
                </a:extLst>
              </a:tr>
            </a:tbl>
          </a:graphicData>
        </a:graphic>
      </p:graphicFrame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6D13D12-017B-42AB-9703-7A580E420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FEC1C7D-40A4-469E-9925-31B65C34D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8CC3EA1-FFA6-4AFE-8002-3D0910595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169A895E-173A-4236-AD7D-F7E39AFB6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社会人に必要なコンピテンシー</a:t>
            </a:r>
          </a:p>
        </p:txBody>
      </p:sp>
      <p:sp>
        <p:nvSpPr>
          <p:cNvPr id="8" name="コンテンツ プレースホルダー 1">
            <a:extLst>
              <a:ext uri="{FF2B5EF4-FFF2-40B4-BE49-F238E27FC236}">
                <a16:creationId xmlns:a16="http://schemas.microsoft.com/office/drawing/2014/main" id="{A236F6D1-C2A5-46EF-BFB1-00C9BBBFC9E8}"/>
              </a:ext>
            </a:extLst>
          </p:cNvPr>
          <p:cNvSpPr txBox="1">
            <a:spLocks/>
          </p:cNvSpPr>
          <p:nvPr/>
        </p:nvSpPr>
        <p:spPr>
          <a:xfrm>
            <a:off x="699247" y="1798667"/>
            <a:ext cx="7745505" cy="4327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kumimoji="1"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/>
              <a:t>コンピテンシー：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高業績者に共通して見られる行動特性</a:t>
            </a:r>
          </a:p>
        </p:txBody>
      </p:sp>
    </p:spTree>
    <p:extLst>
      <p:ext uri="{BB962C8B-B14F-4D97-AF65-F5344CB8AC3E}">
        <p14:creationId xmlns:p14="http://schemas.microsoft.com/office/powerpoint/2010/main" val="1564041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8161F0D-CAB7-44B7-A3B9-3F3E25800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最低限のコミュニケーションルールを定めよう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例</a:t>
            </a:r>
            <a:r>
              <a:rPr lang="ja-JP" altLang="en-US" dirty="0"/>
              <a:t>：作家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担当とのみ関わる</a:t>
            </a:r>
            <a:endParaRPr kumimoji="1" lang="en-US" altLang="ja-JP" dirty="0"/>
          </a:p>
          <a:p>
            <a:pPr lvl="1"/>
            <a:endParaRPr kumimoji="1" lang="en-US" altLang="ja-JP" dirty="0"/>
          </a:p>
          <a:p>
            <a:r>
              <a:rPr kumimoji="1" lang="ja-JP" altLang="en-US" dirty="0"/>
              <a:t>例：フリーランス</a:t>
            </a:r>
            <a:endParaRPr kumimoji="1" lang="en-US" altLang="ja-JP" dirty="0"/>
          </a:p>
          <a:p>
            <a:pPr lvl="1"/>
            <a:r>
              <a:rPr lang="ja-JP" altLang="en-US" dirty="0"/>
              <a:t>個人の活動は自由に</a:t>
            </a:r>
            <a:endParaRPr lang="en-US" altLang="ja-JP" dirty="0"/>
          </a:p>
          <a:p>
            <a:pPr lvl="1"/>
            <a:r>
              <a:rPr kumimoji="1" lang="ja-JP" altLang="en-US" dirty="0"/>
              <a:t>事前打ち合わせと製品納入時のみ関わる</a:t>
            </a:r>
            <a:endParaRPr kumimoji="1"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D1037DC-AB00-4E41-9955-AB75F5C6A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688917C-8E6C-4A41-A91F-2D6688D9A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A3BC9AE-4657-4BDC-A852-15D5E8C80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136A16E1-B7EF-4EB5-899B-0AA2941DF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コミュニケーションが苦手な人は？</a:t>
            </a:r>
          </a:p>
        </p:txBody>
      </p:sp>
    </p:spTree>
    <p:extLst>
      <p:ext uri="{BB962C8B-B14F-4D97-AF65-F5344CB8AC3E}">
        <p14:creationId xmlns:p14="http://schemas.microsoft.com/office/powerpoint/2010/main" val="117168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91CF7B1D-F8EB-4423-9BAC-F1B7E4F0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チーム分け発表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F9E7B1A2-F23A-4DE8-BB10-8418DCBC2A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EB4A05F-52E7-4C7D-9827-BD7DBD745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EE1847C-5D69-4E6B-9473-E3479682F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0C65CF4-891C-4E99-9D31-2846873CE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13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4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6FD58DDE-E016-470A-9966-2FE5B0A28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やること</a:t>
            </a:r>
            <a:endParaRPr kumimoji="1" lang="en-US" altLang="ja-JP" dirty="0"/>
          </a:p>
          <a:p>
            <a:pPr lvl="1"/>
            <a:r>
              <a:rPr kumimoji="1" lang="ja-JP" altLang="en-US"/>
              <a:t>前回作ったファイルをお互いに贈り合う</a:t>
            </a:r>
            <a:endParaRPr kumimoji="1" lang="en-US" altLang="ja-JP" dirty="0"/>
          </a:p>
          <a:p>
            <a:pPr lvl="1"/>
            <a:r>
              <a:rPr lang="ja-JP" altLang="en-US"/>
              <a:t>自己紹介する（趣味、何ができるか</a:t>
            </a:r>
            <a:r>
              <a:rPr lang="en-US" altLang="ja-JP" dirty="0" err="1"/>
              <a:t>etc</a:t>
            </a:r>
            <a:r>
              <a:rPr lang="ja-JP" altLang="en-US"/>
              <a:t>）</a:t>
            </a:r>
            <a:endParaRPr lang="en-US" altLang="ja-JP" dirty="0"/>
          </a:p>
          <a:p>
            <a:pPr lvl="1"/>
            <a:r>
              <a:rPr lang="ja-JP" altLang="en-US"/>
              <a:t>職業＋何したい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/>
              <a:t>聞いている人がすること</a:t>
            </a:r>
            <a:endParaRPr lang="en-US" altLang="ja-JP" dirty="0"/>
          </a:p>
          <a:p>
            <a:pPr lvl="1"/>
            <a:r>
              <a:rPr lang="ja-JP" altLang="en-US"/>
              <a:t>お互い褒める</a:t>
            </a:r>
            <a:endParaRPr lang="en-US" altLang="ja-JP" dirty="0"/>
          </a:p>
          <a:p>
            <a:r>
              <a:rPr lang="ja-JP" altLang="en-US"/>
              <a:t>聞いている人がやらないこと</a:t>
            </a:r>
            <a:endParaRPr lang="en-US" altLang="ja-JP" dirty="0"/>
          </a:p>
          <a:p>
            <a:pPr lvl="1"/>
            <a:r>
              <a:rPr lang="ja-JP" altLang="en-US"/>
              <a:t>ダメ出し</a:t>
            </a:r>
            <a:endParaRPr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65FAE7-C666-4566-B432-45869A2E4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EF446B5-1397-49CC-B8C2-722B2C4DA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3C04E26-5305-456F-866E-B9629A678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3B8B9537-FE38-4D35-BC8E-BE419C533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まずは自己紹介</a:t>
            </a:r>
          </a:p>
        </p:txBody>
      </p:sp>
    </p:spTree>
    <p:extLst>
      <p:ext uri="{BB962C8B-B14F-4D97-AF65-F5344CB8AC3E}">
        <p14:creationId xmlns:p14="http://schemas.microsoft.com/office/powerpoint/2010/main" val="2972499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28C5894-C351-473E-BF2B-86F48F1F2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はじめてのチーム活動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3A81378F-37F4-412E-87C1-AD29DD9C10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6585792-0673-4EA4-8B64-0859245DD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D58B56C-C0DE-4BDC-BE37-DFBD31ACF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5C0163F-A1CF-49EC-BEDF-0C0570D4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15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175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3F9FE12-9E14-C04F-A6BD-17490468A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263152"/>
            <a:ext cx="7745505" cy="2863009"/>
          </a:xfrm>
        </p:spPr>
        <p:txBody>
          <a:bodyPr/>
          <a:lstStyle/>
          <a:p>
            <a:r>
              <a:rPr kumimoji="1" lang="ja-JP" altLang="en-US"/>
              <a:t>例：国語教員</a:t>
            </a:r>
            <a:endParaRPr kumimoji="1" lang="en-US" altLang="ja-JP" dirty="0"/>
          </a:p>
          <a:p>
            <a:pPr lvl="1"/>
            <a:r>
              <a:rPr kumimoji="1" lang="ja-JP" altLang="en-US"/>
              <a:t>職業レポート</a:t>
            </a:r>
            <a:endParaRPr kumimoji="1" lang="en-US" altLang="ja-JP" dirty="0"/>
          </a:p>
          <a:p>
            <a:pPr lvl="2"/>
            <a:r>
              <a:rPr lang="ja-JP" altLang="en-US"/>
              <a:t>職業の業務内容、給与、先人の例など</a:t>
            </a:r>
            <a:endParaRPr lang="en-US" altLang="ja-JP" dirty="0"/>
          </a:p>
          <a:p>
            <a:pPr lvl="1"/>
            <a:r>
              <a:rPr lang="ja-JP" altLang="en-US"/>
              <a:t>その職体験</a:t>
            </a:r>
            <a:endParaRPr lang="en-US" altLang="ja-JP" dirty="0"/>
          </a:p>
          <a:p>
            <a:pPr lvl="2"/>
            <a:r>
              <a:rPr kumimoji="1" lang="ja-JP" altLang="en-US"/>
              <a:t>１年間のシラバス、授業資料など</a:t>
            </a:r>
            <a:endParaRPr kumimoji="1"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9F9D5D8-D65F-0C4D-A929-69A72E0E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5E6C41D-B7E3-154D-A3F6-389DFEF78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CAAB6E2-C8BB-D04A-A3CA-07EE5EF56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62B32EBA-3CF0-3144-9A04-E9A4B4E1F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本授業におけるチーム活動の流れ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FA86D03-A292-EC4B-A4E6-74BFDF65C5B8}"/>
              </a:ext>
            </a:extLst>
          </p:cNvPr>
          <p:cNvSpPr/>
          <p:nvPr/>
        </p:nvSpPr>
        <p:spPr>
          <a:xfrm>
            <a:off x="699248" y="1754879"/>
            <a:ext cx="3388658" cy="907639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職業レポート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0B12E5E-DFD7-214C-A096-632C37FE5530}"/>
              </a:ext>
            </a:extLst>
          </p:cNvPr>
          <p:cNvSpPr/>
          <p:nvPr/>
        </p:nvSpPr>
        <p:spPr>
          <a:xfrm>
            <a:off x="5056095" y="1763844"/>
            <a:ext cx="3388658" cy="907639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その職体験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E38FAB-077B-DE42-9232-E8DF1791FB04}"/>
              </a:ext>
            </a:extLst>
          </p:cNvPr>
          <p:cNvSpPr txBox="1"/>
          <p:nvPr/>
        </p:nvSpPr>
        <p:spPr>
          <a:xfrm>
            <a:off x="4320399" y="198683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/>
              <a:t>＋</a:t>
            </a:r>
          </a:p>
        </p:txBody>
      </p:sp>
      <p:sp>
        <p:nvSpPr>
          <p:cNvPr id="11" name="角丸四角形吹き出し 10">
            <a:extLst>
              <a:ext uri="{FF2B5EF4-FFF2-40B4-BE49-F238E27FC236}">
                <a16:creationId xmlns:a16="http://schemas.microsoft.com/office/drawing/2014/main" id="{73FDF4A1-5A8A-224C-907E-6BD4D9CA24F5}"/>
              </a:ext>
            </a:extLst>
          </p:cNvPr>
          <p:cNvSpPr/>
          <p:nvPr/>
        </p:nvSpPr>
        <p:spPr>
          <a:xfrm>
            <a:off x="6019800" y="5262282"/>
            <a:ext cx="2926977" cy="863879"/>
          </a:xfrm>
          <a:prstGeom prst="wedgeRoundRectCallout">
            <a:avLst>
              <a:gd name="adj1" fmla="val -58146"/>
              <a:gd name="adj2" fmla="val -454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実際の計画たては来週</a:t>
            </a:r>
          </a:p>
        </p:txBody>
      </p:sp>
    </p:spTree>
    <p:extLst>
      <p:ext uri="{BB962C8B-B14F-4D97-AF65-F5344CB8AC3E}">
        <p14:creationId xmlns:p14="http://schemas.microsoft.com/office/powerpoint/2010/main" val="2584680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A0486AB-D015-47C7-8997-241739BA2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目的の共有</a:t>
            </a:r>
            <a:endParaRPr kumimoji="1" lang="en-US" altLang="ja-JP" dirty="0"/>
          </a:p>
          <a:p>
            <a:r>
              <a:rPr kumimoji="1" lang="ja-JP" altLang="en-US" dirty="0"/>
              <a:t>役割分担</a:t>
            </a:r>
            <a:endParaRPr kumimoji="1" lang="en-US" altLang="ja-JP" dirty="0"/>
          </a:p>
          <a:p>
            <a:r>
              <a:rPr lang="ja-JP" altLang="en-US" dirty="0"/>
              <a:t>情報共有方法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42C72AB-05B8-4AF1-91B6-63E54772E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A6F858F-D526-402C-89DF-C5539B301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5DF8E9F-9F63-432A-8D05-F784F9474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C5B85AA9-6D7F-47B5-B7A4-C112A6A1E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今日やること</a:t>
            </a:r>
          </a:p>
        </p:txBody>
      </p:sp>
    </p:spTree>
    <p:extLst>
      <p:ext uri="{BB962C8B-B14F-4D97-AF65-F5344CB8AC3E}">
        <p14:creationId xmlns:p14="http://schemas.microsoft.com/office/powerpoint/2010/main" val="425606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396C6F3D-3B1E-104E-81DD-3FB0B1155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個人活動</a:t>
            </a:r>
            <a:endParaRPr kumimoji="1" lang="en-US" altLang="ja-JP" dirty="0"/>
          </a:p>
          <a:p>
            <a:pPr lvl="1"/>
            <a:r>
              <a:rPr lang="ja-JP" altLang="en-US"/>
              <a:t>目的：個人の自由</a:t>
            </a:r>
            <a:endParaRPr lang="en-US" altLang="ja-JP" dirty="0"/>
          </a:p>
          <a:p>
            <a:pPr lvl="1"/>
            <a:r>
              <a:rPr kumimoji="1" lang="ja-JP" altLang="en-US"/>
              <a:t>手段：個人が取りうる手段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/>
              <a:t>チーム活動</a:t>
            </a:r>
            <a:endParaRPr kumimoji="1" lang="en-US" altLang="ja-JP" dirty="0"/>
          </a:p>
          <a:p>
            <a:pPr lvl="1"/>
            <a:r>
              <a:rPr lang="ja-JP" altLang="en-US"/>
              <a:t>目的：全体の総意</a:t>
            </a:r>
            <a:endParaRPr lang="en-US" altLang="ja-JP" dirty="0"/>
          </a:p>
          <a:p>
            <a:pPr lvl="1"/>
            <a:r>
              <a:rPr kumimoji="1" lang="ja-JP" altLang="en-US"/>
              <a:t>手段：お互いのできること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C39DBAC-133A-D54D-8E80-B672F3DDA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CD75711-2471-FF4A-837F-10F209780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4076D50-57AE-4043-9830-5D1B47542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18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49F51EFD-301C-FF47-B32C-A8115577D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チーム活動</a:t>
            </a:r>
          </a:p>
        </p:txBody>
      </p:sp>
      <p:sp>
        <p:nvSpPr>
          <p:cNvPr id="7" name="円/楕円 6">
            <a:extLst>
              <a:ext uri="{FF2B5EF4-FFF2-40B4-BE49-F238E27FC236}">
                <a16:creationId xmlns:a16="http://schemas.microsoft.com/office/drawing/2014/main" id="{BC8636C9-33EB-D343-B57F-542A1BFD6A22}"/>
              </a:ext>
            </a:extLst>
          </p:cNvPr>
          <p:cNvSpPr/>
          <p:nvPr/>
        </p:nvSpPr>
        <p:spPr>
          <a:xfrm>
            <a:off x="6019800" y="2719450"/>
            <a:ext cx="2637312" cy="1448790"/>
          </a:xfrm>
          <a:prstGeom prst="ellipse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個人の</a:t>
            </a:r>
            <a:endParaRPr kumimoji="1" lang="en-US" altLang="ja-JP" dirty="0"/>
          </a:p>
          <a:p>
            <a:pPr algn="ctr"/>
            <a:r>
              <a:rPr kumimoji="1" lang="ja-JP" altLang="en-US"/>
              <a:t>できること</a:t>
            </a:r>
          </a:p>
        </p:txBody>
      </p:sp>
      <p:sp>
        <p:nvSpPr>
          <p:cNvPr id="8" name="円/楕円 7">
            <a:extLst>
              <a:ext uri="{FF2B5EF4-FFF2-40B4-BE49-F238E27FC236}">
                <a16:creationId xmlns:a16="http://schemas.microsoft.com/office/drawing/2014/main" id="{EB6E7FCE-B76B-0C4A-ACC4-C3833E3A4CDA}"/>
              </a:ext>
            </a:extLst>
          </p:cNvPr>
          <p:cNvSpPr/>
          <p:nvPr/>
        </p:nvSpPr>
        <p:spPr>
          <a:xfrm>
            <a:off x="5068752" y="3669625"/>
            <a:ext cx="2637312" cy="1448790"/>
          </a:xfrm>
          <a:prstGeom prst="ellipse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17E26F72-4705-CC41-A75F-2C8AD29CBB7B}"/>
              </a:ext>
            </a:extLst>
          </p:cNvPr>
          <p:cNvSpPr/>
          <p:nvPr/>
        </p:nvSpPr>
        <p:spPr>
          <a:xfrm>
            <a:off x="6732507" y="3836200"/>
            <a:ext cx="2637312" cy="1448790"/>
          </a:xfrm>
          <a:prstGeom prst="ellipse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E0EDFF4-F350-AB43-9218-91553E03C6D4}"/>
              </a:ext>
            </a:extLst>
          </p:cNvPr>
          <p:cNvSpPr txBox="1"/>
          <p:nvPr/>
        </p:nvSpPr>
        <p:spPr>
          <a:xfrm>
            <a:off x="6119311" y="5816035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全体のできること</a:t>
            </a:r>
          </a:p>
        </p:txBody>
      </p:sp>
      <p:sp>
        <p:nvSpPr>
          <p:cNvPr id="11" name="右中かっこ 10">
            <a:extLst>
              <a:ext uri="{FF2B5EF4-FFF2-40B4-BE49-F238E27FC236}">
                <a16:creationId xmlns:a16="http://schemas.microsoft.com/office/drawing/2014/main" id="{9CF52700-FC40-4344-848E-D9B43C3D1853}"/>
              </a:ext>
            </a:extLst>
          </p:cNvPr>
          <p:cNvSpPr/>
          <p:nvPr/>
        </p:nvSpPr>
        <p:spPr>
          <a:xfrm rot="5400000">
            <a:off x="6904606" y="3517436"/>
            <a:ext cx="408021" cy="40707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658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7F91F1BC-3F93-4CBB-A549-087ED9E62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657600"/>
            <a:ext cx="7745505" cy="2468562"/>
          </a:xfrm>
        </p:spPr>
        <p:txBody>
          <a:bodyPr/>
          <a:lstStyle/>
          <a:p>
            <a:r>
              <a:rPr lang="ja-JP" altLang="en-US"/>
              <a:t>単位まで至る経路は？</a:t>
            </a:r>
            <a:endParaRPr lang="en-US" altLang="ja-JP" dirty="0"/>
          </a:p>
          <a:p>
            <a:pPr lvl="1"/>
            <a:r>
              <a:rPr kumimoji="1" lang="ja-JP" altLang="en-US"/>
              <a:t>面白さ？</a:t>
            </a:r>
            <a:endParaRPr kumimoji="1" lang="en-US" altLang="ja-JP" dirty="0"/>
          </a:p>
          <a:p>
            <a:pPr lvl="1"/>
            <a:r>
              <a:rPr lang="ja-JP" altLang="en-US"/>
              <a:t>役に立つか？</a:t>
            </a:r>
            <a:endParaRPr lang="en-US" altLang="ja-JP" dirty="0"/>
          </a:p>
          <a:p>
            <a:pPr lvl="1"/>
            <a:r>
              <a:rPr kumimoji="1" lang="ja-JP" altLang="en-US"/>
              <a:t>楽さ？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8E2568A-B89D-4DEB-9307-6AAC882B9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54A9FC2-9F16-4C4D-A648-29D35645F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493D44-3450-49BF-B82A-C8F438C3D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160E53EF-9C8F-4727-9434-DD802F326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目的の共有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7FA6E2-B8DB-0042-83D0-24854C0179D8}"/>
              </a:ext>
            </a:extLst>
          </p:cNvPr>
          <p:cNvSpPr/>
          <p:nvPr/>
        </p:nvSpPr>
        <p:spPr>
          <a:xfrm>
            <a:off x="2177527" y="1754879"/>
            <a:ext cx="4778188" cy="1275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/>
              <a:t>最終目標</a:t>
            </a:r>
            <a:endParaRPr kumimoji="1" lang="en-US" altLang="ja-JP" sz="1600" dirty="0"/>
          </a:p>
          <a:p>
            <a:pPr algn="ctr"/>
            <a:r>
              <a:rPr kumimoji="1" lang="ja-JP" altLang="en-US" sz="2800"/>
              <a:t>単位を取る</a:t>
            </a:r>
          </a:p>
        </p:txBody>
      </p:sp>
    </p:spTree>
    <p:extLst>
      <p:ext uri="{BB962C8B-B14F-4D97-AF65-F5344CB8AC3E}">
        <p14:creationId xmlns:p14="http://schemas.microsoft.com/office/powerpoint/2010/main" val="973160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B1A13C8-C6FB-4521-839A-F14679911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社会におけるチーム活動</a:t>
            </a:r>
            <a:endParaRPr lang="en-US" altLang="ja-JP" dirty="0"/>
          </a:p>
          <a:p>
            <a:r>
              <a:rPr lang="ja-JP" altLang="en-US" dirty="0"/>
              <a:t>チーム分け発表</a:t>
            </a:r>
            <a:endParaRPr lang="en-US" altLang="ja-JP" dirty="0"/>
          </a:p>
          <a:p>
            <a:r>
              <a:rPr lang="ja-JP" altLang="en-US" dirty="0"/>
              <a:t>はじめてのチーム活動</a:t>
            </a:r>
            <a:endParaRPr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4C87D18-D8B8-43A4-A562-FBA62DF05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F2FA7F2-F891-4856-808E-6CE4245D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6D8130-0F56-4E01-B2D9-AC9BF4DC5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04E2C944-46BD-454F-B40D-86FBCA27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もくじ</a:t>
            </a:r>
          </a:p>
        </p:txBody>
      </p:sp>
    </p:spTree>
    <p:extLst>
      <p:ext uri="{BB962C8B-B14F-4D97-AF65-F5344CB8AC3E}">
        <p14:creationId xmlns:p14="http://schemas.microsoft.com/office/powerpoint/2010/main" val="11840653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5A6AF56-8557-400A-8A9D-4223E625C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個人のコンピテンシーで役割・活動が変わる</a:t>
            </a:r>
            <a:endParaRPr kumimoji="1" lang="en-US" altLang="ja-JP" dirty="0"/>
          </a:p>
          <a:p>
            <a:pPr lvl="1"/>
            <a:r>
              <a:rPr lang="ja-JP" altLang="en-US"/>
              <a:t>役割別の例</a:t>
            </a:r>
            <a:endParaRPr lang="en-US" altLang="ja-JP" dirty="0"/>
          </a:p>
          <a:p>
            <a:pPr lvl="2"/>
            <a:r>
              <a:rPr lang="en-US" altLang="ja-JP" dirty="0"/>
              <a:t>PM</a:t>
            </a:r>
            <a:r>
              <a:rPr lang="ja-JP" altLang="en-US"/>
              <a:t>：</a:t>
            </a:r>
            <a:r>
              <a:rPr lang="en-US" altLang="ja-JP" dirty="0"/>
              <a:t>A</a:t>
            </a:r>
            <a:r>
              <a:rPr lang="ja-JP" altLang="en-US"/>
              <a:t>さん</a:t>
            </a:r>
            <a:endParaRPr lang="en-US" altLang="ja-JP" dirty="0"/>
          </a:p>
          <a:p>
            <a:pPr lvl="2"/>
            <a:r>
              <a:rPr kumimoji="1" lang="ja-JP" altLang="en-US"/>
              <a:t>書類担当：</a:t>
            </a:r>
            <a:r>
              <a:rPr lang="en-US" altLang="ja-JP" dirty="0"/>
              <a:t>B</a:t>
            </a:r>
            <a:r>
              <a:rPr lang="ja-JP" altLang="en-US"/>
              <a:t>さん、</a:t>
            </a:r>
            <a:r>
              <a:rPr lang="en-US" altLang="ja-JP" dirty="0"/>
              <a:t>C</a:t>
            </a:r>
            <a:r>
              <a:rPr lang="ja-JP" altLang="en-US"/>
              <a:t>さん</a:t>
            </a:r>
            <a:endParaRPr kumimoji="1" lang="en-US" altLang="ja-JP" dirty="0"/>
          </a:p>
          <a:p>
            <a:pPr lvl="2"/>
            <a:r>
              <a:rPr lang="ja-JP" altLang="en-US"/>
              <a:t>発表担当：</a:t>
            </a:r>
            <a:r>
              <a:rPr lang="en-US" altLang="ja-JP" dirty="0"/>
              <a:t>D</a:t>
            </a:r>
            <a:r>
              <a:rPr lang="ja-JP" altLang="en-US"/>
              <a:t>さん、</a:t>
            </a:r>
            <a:r>
              <a:rPr lang="en-US" altLang="ja-JP" dirty="0"/>
              <a:t>E</a:t>
            </a:r>
            <a:r>
              <a:rPr lang="ja-JP" altLang="en-US"/>
              <a:t>さん</a:t>
            </a:r>
            <a:endParaRPr lang="en-US" altLang="ja-JP" dirty="0"/>
          </a:p>
          <a:p>
            <a:pPr lvl="2"/>
            <a:r>
              <a:rPr kumimoji="1" lang="ja-JP" altLang="en-US"/>
              <a:t>アイデア出し・調査：全員</a:t>
            </a:r>
            <a:endParaRPr kumimoji="1" lang="en-US" altLang="ja-JP" dirty="0"/>
          </a:p>
          <a:p>
            <a:pPr lvl="2"/>
            <a:endParaRPr kumimoji="1" lang="en-US" altLang="ja-JP" dirty="0"/>
          </a:p>
          <a:p>
            <a:pPr lvl="1"/>
            <a:r>
              <a:rPr lang="ja-JP" altLang="en-US"/>
              <a:t>やりたいこと別</a:t>
            </a:r>
            <a:endParaRPr lang="en-US" altLang="ja-JP" dirty="0"/>
          </a:p>
          <a:p>
            <a:pPr lvl="2"/>
            <a:r>
              <a:rPr lang="en-US" altLang="ja-JP" dirty="0"/>
              <a:t>PM</a:t>
            </a:r>
            <a:r>
              <a:rPr lang="ja-JP" altLang="en-US"/>
              <a:t>：</a:t>
            </a:r>
            <a:r>
              <a:rPr lang="en-US" altLang="ja-JP" dirty="0"/>
              <a:t>A</a:t>
            </a:r>
            <a:r>
              <a:rPr lang="ja-JP" altLang="en-US"/>
              <a:t>さん</a:t>
            </a:r>
            <a:endParaRPr lang="en-US" altLang="ja-JP" dirty="0"/>
          </a:p>
          <a:p>
            <a:pPr lvl="2"/>
            <a:r>
              <a:rPr lang="ja-JP" altLang="en-US"/>
              <a:t>職業調べ：</a:t>
            </a:r>
            <a:r>
              <a:rPr lang="en-US" altLang="ja-JP" dirty="0"/>
              <a:t>B</a:t>
            </a:r>
            <a:r>
              <a:rPr lang="ja-JP" altLang="en-US"/>
              <a:t>さん、</a:t>
            </a:r>
            <a:r>
              <a:rPr lang="en-US" altLang="ja-JP" dirty="0"/>
              <a:t>C</a:t>
            </a:r>
            <a:r>
              <a:rPr lang="ja-JP" altLang="en-US"/>
              <a:t>さん</a:t>
            </a:r>
            <a:endParaRPr lang="en-US" altLang="ja-JP" dirty="0"/>
          </a:p>
          <a:p>
            <a:pPr lvl="2"/>
            <a:r>
              <a:rPr lang="ja-JP" altLang="en-US"/>
              <a:t>業務内容調べ：</a:t>
            </a:r>
            <a:r>
              <a:rPr lang="en-US" altLang="ja-JP" dirty="0"/>
              <a:t>D</a:t>
            </a:r>
            <a:r>
              <a:rPr lang="ja-JP" altLang="en-US"/>
              <a:t>さん、</a:t>
            </a:r>
            <a:r>
              <a:rPr lang="en-US" altLang="ja-JP" dirty="0"/>
              <a:t>E</a:t>
            </a:r>
            <a:r>
              <a:rPr lang="ja-JP" altLang="en-US"/>
              <a:t>さん</a:t>
            </a:r>
            <a:endParaRPr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8D88797-63BE-4AB7-910F-9376BE1C3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BAF8A07-67D2-41E8-B9B0-7F604F6FE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C623782-3183-478E-96BC-2BBD23D37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3063C10E-5491-4945-9A17-F1995C7DA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役割分担</a:t>
            </a:r>
          </a:p>
        </p:txBody>
      </p:sp>
      <p:sp>
        <p:nvSpPr>
          <p:cNvPr id="7" name="角丸四角形吹き出し 6">
            <a:extLst>
              <a:ext uri="{FF2B5EF4-FFF2-40B4-BE49-F238E27FC236}">
                <a16:creationId xmlns:a16="http://schemas.microsoft.com/office/drawing/2014/main" id="{A9337CF1-1DBA-3146-9B3C-D041CA3889E8}"/>
              </a:ext>
            </a:extLst>
          </p:cNvPr>
          <p:cNvSpPr/>
          <p:nvPr/>
        </p:nvSpPr>
        <p:spPr>
          <a:xfrm>
            <a:off x="5921189" y="3630706"/>
            <a:ext cx="3142129" cy="863879"/>
          </a:xfrm>
          <a:prstGeom prst="wedgeRoundRectCallout">
            <a:avLst>
              <a:gd name="adj1" fmla="val -63046"/>
              <a:gd name="adj2" fmla="val -443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担当者≠全部やる人</a:t>
            </a:r>
            <a:endParaRPr kumimoji="1" lang="en-US" altLang="ja-JP" dirty="0"/>
          </a:p>
          <a:p>
            <a:pPr algn="ctr"/>
            <a:r>
              <a:rPr kumimoji="1" lang="ja-JP" altLang="en-US" sz="1600"/>
              <a:t>他の人に割り振るのも仕事</a:t>
            </a:r>
          </a:p>
        </p:txBody>
      </p:sp>
    </p:spTree>
    <p:extLst>
      <p:ext uri="{BB962C8B-B14F-4D97-AF65-F5344CB8AC3E}">
        <p14:creationId xmlns:p14="http://schemas.microsoft.com/office/powerpoint/2010/main" val="28432138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9FA17A9-32AA-4FDA-A7E8-1ED45B32C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236259"/>
            <a:ext cx="7745505" cy="2889903"/>
          </a:xfrm>
        </p:spPr>
        <p:txBody>
          <a:bodyPr>
            <a:normAutofit lnSpcReduction="10000"/>
          </a:bodyPr>
          <a:lstStyle/>
          <a:p>
            <a:r>
              <a:rPr kumimoji="1" lang="ja-JP" altLang="en-US"/>
              <a:t>情報共有ができると</a:t>
            </a:r>
            <a:endParaRPr kumimoji="1" lang="en-US" altLang="ja-JP" dirty="0"/>
          </a:p>
          <a:p>
            <a:pPr lvl="1"/>
            <a:r>
              <a:rPr kumimoji="1" lang="ja-JP" altLang="en-US"/>
              <a:t>誰が困っているかわかる</a:t>
            </a:r>
            <a:endParaRPr kumimoji="1" lang="en-US" altLang="ja-JP" dirty="0"/>
          </a:p>
          <a:p>
            <a:pPr lvl="1"/>
            <a:r>
              <a:rPr kumimoji="1" lang="ja-JP" altLang="en-US"/>
              <a:t>聞きたいことを聞ける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/>
              <a:t>おすすめ方法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LINE</a:t>
            </a:r>
            <a:r>
              <a:rPr kumimoji="1" lang="ja-JP" altLang="en-US"/>
              <a:t>で連絡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Google</a:t>
            </a:r>
            <a:r>
              <a:rPr kumimoji="1" lang="ja-JP" altLang="en-US"/>
              <a:t>ドライブでファイル共有＋進捗記入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13CD14A-8A42-4394-A004-FCEC4C31C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9AF792-0DF8-4EF7-B3B0-A104D6D08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3C684A3-1FB2-47D1-9167-2D6F9A547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A0BCB134-95A3-4C0E-99FB-BCCDD0E44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情報の共有方法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4A413DD-0C28-1F4C-B7BA-FD0BCB9EF2E5}"/>
              </a:ext>
            </a:extLst>
          </p:cNvPr>
          <p:cNvSpPr/>
          <p:nvPr/>
        </p:nvSpPr>
        <p:spPr>
          <a:xfrm>
            <a:off x="2177527" y="1754879"/>
            <a:ext cx="4778188" cy="1275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お互いの進捗を</a:t>
            </a:r>
            <a:endParaRPr kumimoji="1" lang="en-US" altLang="ja-JP" sz="2400" dirty="0"/>
          </a:p>
          <a:p>
            <a:pPr algn="ctr"/>
            <a:r>
              <a:rPr kumimoji="1" lang="ja-JP" altLang="en-US" sz="2400"/>
              <a:t>確認できるようにしよう！</a:t>
            </a:r>
          </a:p>
        </p:txBody>
      </p:sp>
    </p:spTree>
    <p:extLst>
      <p:ext uri="{BB962C8B-B14F-4D97-AF65-F5344CB8AC3E}">
        <p14:creationId xmlns:p14="http://schemas.microsoft.com/office/powerpoint/2010/main" val="1967745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E6303D3-FF3F-B144-859B-11BB6A7EE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役割分担</a:t>
            </a:r>
            <a:endParaRPr kumimoji="1" lang="en-US" altLang="ja-JP" dirty="0"/>
          </a:p>
          <a:p>
            <a:pPr lvl="1"/>
            <a:r>
              <a:rPr kumimoji="1" lang="ja-JP" altLang="en-US"/>
              <a:t>リーダーと連絡手段の確率</a:t>
            </a:r>
            <a:endParaRPr kumimoji="1" lang="en-US" altLang="ja-JP" dirty="0"/>
          </a:p>
          <a:p>
            <a:pPr lvl="1"/>
            <a:r>
              <a:rPr lang="ja-JP" altLang="en-US"/>
              <a:t>お互いの好きなことを聞き合う</a:t>
            </a:r>
            <a:endParaRPr lang="en-US" altLang="ja-JP" dirty="0"/>
          </a:p>
          <a:p>
            <a:pPr lvl="1"/>
            <a:endParaRPr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2DF445A-8F8B-BC46-A04B-47B07D091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677B983-4A14-704F-863E-7E3DF02F2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C5FDAE7-3D88-A041-81EE-006622CCE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1D8D6D9A-3FB8-B941-B261-E33455ED7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残り時間</a:t>
            </a:r>
          </a:p>
        </p:txBody>
      </p:sp>
    </p:spTree>
    <p:extLst>
      <p:ext uri="{BB962C8B-B14F-4D97-AF65-F5344CB8AC3E}">
        <p14:creationId xmlns:p14="http://schemas.microsoft.com/office/powerpoint/2010/main" val="36177997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C169B5E-0DA8-5341-8DB6-E6E73E3A3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アイデア出しと計画書</a:t>
            </a:r>
            <a:endParaRPr kumimoji="1" lang="en-US" altLang="ja-JP" dirty="0"/>
          </a:p>
          <a:p>
            <a:pPr lvl="1"/>
            <a:r>
              <a:rPr lang="ja-JP" altLang="en-US"/>
              <a:t>マインドマップ</a:t>
            </a:r>
            <a:endParaRPr kumimoji="1" lang="en-US" altLang="ja-JP" dirty="0"/>
          </a:p>
          <a:p>
            <a:pPr lvl="2"/>
            <a:r>
              <a:rPr kumimoji="1" lang="ja-JP" altLang="en-US"/>
              <a:t>アイデア書き出し</a:t>
            </a:r>
            <a:endParaRPr kumimoji="1" lang="en-US" altLang="ja-JP" dirty="0"/>
          </a:p>
          <a:p>
            <a:pPr lvl="2"/>
            <a:r>
              <a:rPr kumimoji="1" lang="ja-JP" altLang="en-US"/>
              <a:t>やりたいことの取捨選択</a:t>
            </a:r>
            <a:endParaRPr kumimoji="1" lang="en-US" altLang="ja-JP" dirty="0"/>
          </a:p>
          <a:p>
            <a:pPr lvl="1"/>
            <a:r>
              <a:rPr lang="ja-JP" altLang="en-US"/>
              <a:t>計画書作成</a:t>
            </a:r>
            <a:endParaRPr lang="en-US" altLang="ja-JP" dirty="0"/>
          </a:p>
          <a:p>
            <a:pPr lvl="2"/>
            <a:r>
              <a:rPr kumimoji="1" lang="ja-JP" altLang="en-US"/>
              <a:t>担当者決め</a:t>
            </a:r>
            <a:endParaRPr kumimoji="1" lang="en-US" altLang="ja-JP" dirty="0"/>
          </a:p>
          <a:p>
            <a:pPr lvl="2"/>
            <a:r>
              <a:rPr kumimoji="1" lang="ja-JP" altLang="en-US"/>
              <a:t>到達目標の設定</a:t>
            </a:r>
            <a:endParaRPr kumimoji="1" lang="en-US" altLang="ja-JP" dirty="0"/>
          </a:p>
          <a:p>
            <a:pPr lvl="2"/>
            <a:r>
              <a:rPr kumimoji="1" lang="ja-JP" altLang="en-US"/>
              <a:t>大まかなスケジュール作成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B8653AB-D0B2-6744-A1B1-D1E758C7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89F0C96-1EB1-BE43-9251-DF8D7C015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2136151-433A-D14F-B4CD-44DD7DE61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FDBCF685-9DAB-784C-BE9D-AA90A733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来週の内容</a:t>
            </a:r>
          </a:p>
        </p:txBody>
      </p:sp>
    </p:spTree>
    <p:extLst>
      <p:ext uri="{BB962C8B-B14F-4D97-AF65-F5344CB8AC3E}">
        <p14:creationId xmlns:p14="http://schemas.microsoft.com/office/powerpoint/2010/main" val="1620563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36E8EE2-68AD-4EBC-8D98-AB9F82630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授業概要</a:t>
            </a:r>
            <a:endParaRPr kumimoji="1" lang="en-US" altLang="ja-JP" dirty="0"/>
          </a:p>
          <a:p>
            <a:pPr lvl="1"/>
            <a:r>
              <a:rPr lang="ja-JP" altLang="en-US" dirty="0"/>
              <a:t>前期の内容：</a:t>
            </a:r>
            <a:r>
              <a:rPr lang="en-US" altLang="ja-JP" dirty="0"/>
              <a:t>Office</a:t>
            </a:r>
            <a:r>
              <a:rPr lang="ja-JP" altLang="en-US" dirty="0"/>
              <a:t>ソフトの使い方</a:t>
            </a:r>
            <a:endParaRPr lang="en-US" altLang="ja-JP" dirty="0"/>
          </a:p>
          <a:p>
            <a:pPr lvl="1"/>
            <a:r>
              <a:rPr kumimoji="1" lang="ja-JP" altLang="en-US" dirty="0"/>
              <a:t>後期の内容：実際に使ってみる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自己</a:t>
            </a:r>
            <a:r>
              <a:rPr kumimoji="1" lang="en-US" altLang="ja-JP" dirty="0"/>
              <a:t>PR</a:t>
            </a:r>
          </a:p>
          <a:p>
            <a:pPr lvl="1"/>
            <a:r>
              <a:rPr lang="ja-JP" altLang="en-US" dirty="0"/>
              <a:t>とりあえず自己紹介してみよう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74608A6-301C-4136-B94B-E426A1771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3F4D5F8-F56A-4E79-9414-A9AE54608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4231F83-EF97-4BED-832C-F0879D629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E0A007ED-173F-4790-A660-9988998F8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前回の復習</a:t>
            </a:r>
          </a:p>
        </p:txBody>
      </p:sp>
    </p:spTree>
    <p:extLst>
      <p:ext uri="{BB962C8B-B14F-4D97-AF65-F5344CB8AC3E}">
        <p14:creationId xmlns:p14="http://schemas.microsoft.com/office/powerpoint/2010/main" val="3252762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323F2FC2-9C13-4363-BCC7-987809641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社会におけるチーム活動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24D8D47E-7BF0-4314-81EF-B84D45F632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7F75474-78CD-4CBB-888F-2E5B2503F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3A9A5C9-E6A2-4B5C-9BB0-57E5E50EC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0F1979B-0AC1-49CF-8E58-D659F20BA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4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108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2ACBB36-8718-49BA-95EC-22EC43350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0893BC0-B4C7-41AA-BAB2-5919A3079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976AB3C-D28A-4252-B788-19A87B27D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5D008ED1-25C6-4C2B-9616-785A7DC90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6" name="Picture 2" descr="https://honkawa2.sakura.ne.jp/images/2720.gif">
            <a:extLst>
              <a:ext uri="{FF2B5EF4-FFF2-40B4-BE49-F238E27FC236}">
                <a16:creationId xmlns:a16="http://schemas.microsoft.com/office/drawing/2014/main" id="{E84E2C94-61C3-4F34-BC29-DB51E916E62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28" y="12901"/>
            <a:ext cx="8827785" cy="6832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681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737F511-6527-44E1-8C0E-6F656561B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96B4F5B-592E-4445-A681-B727B77E6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7C85301-906D-4485-9522-49BDCA596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CF2752-1CB2-4353-A14C-EB68A5162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8F1DAE20-92A6-4B56-BDB9-C73457D04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身の回りにあるモノ</a:t>
            </a:r>
          </a:p>
        </p:txBody>
      </p:sp>
      <p:pic>
        <p:nvPicPr>
          <p:cNvPr id="3074" name="Picture 2" descr="https://1.bp.blogspot.com/-Yc9Kk_IXNow/WsiSBm8YwrI/AAAAAAABLJ4/V_U2sR6M8w4GbR20lc-FR3-7XJfjaP7xQCLcBGAs/s800/restaurant_rich_family.png">
            <a:extLst>
              <a:ext uri="{FF2B5EF4-FFF2-40B4-BE49-F238E27FC236}">
                <a16:creationId xmlns:a16="http://schemas.microsoft.com/office/drawing/2014/main" id="{1C04F310-F770-46B4-8681-D6D5F5B758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463" y="1857658"/>
            <a:ext cx="1824168" cy="1511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3.bp.blogspot.com/-Gwhl9gEYiDI/VqJGUmrszOI/AAAAAAAA3Ss/gatKIBKZvuk/s800/fashion_subculture.png">
            <a:extLst>
              <a:ext uri="{FF2B5EF4-FFF2-40B4-BE49-F238E27FC236}">
                <a16:creationId xmlns:a16="http://schemas.microsoft.com/office/drawing/2014/main" id="{8E0A33DE-587D-4CB6-B8F3-679513F98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159" y="3610032"/>
            <a:ext cx="1820055" cy="1986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0B438A-E148-4EF4-9E12-42E5E0CD28B1}"/>
              </a:ext>
            </a:extLst>
          </p:cNvPr>
          <p:cNvSpPr txBox="1"/>
          <p:nvPr/>
        </p:nvSpPr>
        <p:spPr>
          <a:xfrm>
            <a:off x="3607236" y="3358791"/>
            <a:ext cx="1064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食事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AAD081C-D8D1-4046-8188-BF8ABFB6325A}"/>
              </a:ext>
            </a:extLst>
          </p:cNvPr>
          <p:cNvSpPr txBox="1"/>
          <p:nvPr/>
        </p:nvSpPr>
        <p:spPr>
          <a:xfrm>
            <a:off x="1716681" y="5653211"/>
            <a:ext cx="1064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衣料品</a:t>
            </a:r>
          </a:p>
        </p:txBody>
      </p:sp>
      <p:pic>
        <p:nvPicPr>
          <p:cNvPr id="3080" name="Picture 8" descr="https://2.bp.blogspot.com/-IRtqqj5nKXc/Wmqh8x1qaNI/AAAAAAABJ14/grmOOwa39R8P1bt0KDptOdiL1RZWm0nwACLcBGAs/s800/sns_happy_woman.png">
            <a:extLst>
              <a:ext uri="{FF2B5EF4-FFF2-40B4-BE49-F238E27FC236}">
                <a16:creationId xmlns:a16="http://schemas.microsoft.com/office/drawing/2014/main" id="{3E12BCB2-D6C6-479F-B425-939A2381A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695" y="3402093"/>
            <a:ext cx="1579219" cy="149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8678195-7E45-4A7B-9CEA-B942FC87F20E}"/>
              </a:ext>
            </a:extLst>
          </p:cNvPr>
          <p:cNvSpPr txBox="1"/>
          <p:nvPr/>
        </p:nvSpPr>
        <p:spPr>
          <a:xfrm>
            <a:off x="5914208" y="4950218"/>
            <a:ext cx="128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サービス</a:t>
            </a:r>
          </a:p>
        </p:txBody>
      </p:sp>
    </p:spTree>
    <p:extLst>
      <p:ext uri="{BB962C8B-B14F-4D97-AF65-F5344CB8AC3E}">
        <p14:creationId xmlns:p14="http://schemas.microsoft.com/office/powerpoint/2010/main" val="3689773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737F511-6527-44E1-8C0E-6F656561B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96B4F5B-592E-4445-A681-B727B77E6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7C85301-906D-4485-9522-49BDCA596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CF2752-1CB2-4353-A14C-EB68A5162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8F1DAE20-92A6-4B56-BDB9-C73457D04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90" y="209864"/>
            <a:ext cx="7756263" cy="1054250"/>
          </a:xfrm>
        </p:spPr>
        <p:txBody>
          <a:bodyPr/>
          <a:lstStyle/>
          <a:p>
            <a:r>
              <a:rPr kumimoji="1" lang="ja-JP" altLang="en-US" dirty="0"/>
              <a:t>身の回りにあるモノ</a:t>
            </a:r>
          </a:p>
        </p:txBody>
      </p:sp>
      <p:pic>
        <p:nvPicPr>
          <p:cNvPr id="3074" name="Picture 2" descr="https://1.bp.blogspot.com/-Yc9Kk_IXNow/WsiSBm8YwrI/AAAAAAABLJ4/V_U2sR6M8w4GbR20lc-FR3-7XJfjaP7xQCLcBGAs/s800/restaurant_rich_family.png">
            <a:extLst>
              <a:ext uri="{FF2B5EF4-FFF2-40B4-BE49-F238E27FC236}">
                <a16:creationId xmlns:a16="http://schemas.microsoft.com/office/drawing/2014/main" id="{1C04F310-F770-46B4-8681-D6D5F5B758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748" y="1798667"/>
            <a:ext cx="1824168" cy="1511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1.bp.blogspot.com/-abtG2HYMsA8/UU--5kLFD0I/AAAAAAAAO_w/ta20nlofB6Y/s1600/kaizoku_takara.png">
            <a:extLst>
              <a:ext uri="{FF2B5EF4-FFF2-40B4-BE49-F238E27FC236}">
                <a16:creationId xmlns:a16="http://schemas.microsoft.com/office/drawing/2014/main" id="{DE305FA4-5703-4DC5-A7EB-166E58C0E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309" y="3010989"/>
            <a:ext cx="1467314" cy="1407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3.bp.blogspot.com/-Gwhl9gEYiDI/VqJGUmrszOI/AAAAAAAA3Ss/gatKIBKZvuk/s800/fashion_subculture.png">
            <a:extLst>
              <a:ext uri="{FF2B5EF4-FFF2-40B4-BE49-F238E27FC236}">
                <a16:creationId xmlns:a16="http://schemas.microsoft.com/office/drawing/2014/main" id="{8E0A33DE-587D-4CB6-B8F3-679513F98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777" y="3676713"/>
            <a:ext cx="1820055" cy="1986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0B438A-E148-4EF4-9E12-42E5E0CD28B1}"/>
              </a:ext>
            </a:extLst>
          </p:cNvPr>
          <p:cNvSpPr txBox="1"/>
          <p:nvPr/>
        </p:nvSpPr>
        <p:spPr>
          <a:xfrm>
            <a:off x="2215521" y="3299800"/>
            <a:ext cx="1064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食事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AAD081C-D8D1-4046-8188-BF8ABFB6325A}"/>
              </a:ext>
            </a:extLst>
          </p:cNvPr>
          <p:cNvSpPr txBox="1"/>
          <p:nvPr/>
        </p:nvSpPr>
        <p:spPr>
          <a:xfrm>
            <a:off x="1303299" y="5719892"/>
            <a:ext cx="1064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衣料品</a:t>
            </a:r>
          </a:p>
        </p:txBody>
      </p:sp>
      <p:pic>
        <p:nvPicPr>
          <p:cNvPr id="3080" name="Picture 8" descr="https://2.bp.blogspot.com/-IRtqqj5nKXc/Wmqh8x1qaNI/AAAAAAABJ14/grmOOwa39R8P1bt0KDptOdiL1RZWm0nwACLcBGAs/s800/sns_happy_woman.png">
            <a:extLst>
              <a:ext uri="{FF2B5EF4-FFF2-40B4-BE49-F238E27FC236}">
                <a16:creationId xmlns:a16="http://schemas.microsoft.com/office/drawing/2014/main" id="{3E12BCB2-D6C6-479F-B425-939A2381A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463" y="3783748"/>
            <a:ext cx="1579219" cy="149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8678195-7E45-4A7B-9CEA-B942FC87F20E}"/>
              </a:ext>
            </a:extLst>
          </p:cNvPr>
          <p:cNvSpPr txBox="1"/>
          <p:nvPr/>
        </p:nvSpPr>
        <p:spPr>
          <a:xfrm>
            <a:off x="3372976" y="5331873"/>
            <a:ext cx="128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サービス</a:t>
            </a:r>
          </a:p>
        </p:txBody>
      </p:sp>
      <p:sp>
        <p:nvSpPr>
          <p:cNvPr id="9" name="矢印: 左右 8">
            <a:extLst>
              <a:ext uri="{FF2B5EF4-FFF2-40B4-BE49-F238E27FC236}">
                <a16:creationId xmlns:a16="http://schemas.microsoft.com/office/drawing/2014/main" id="{F783A34D-63BB-4FA6-8F01-817A0568C69B}"/>
              </a:ext>
            </a:extLst>
          </p:cNvPr>
          <p:cNvSpPr/>
          <p:nvPr/>
        </p:nvSpPr>
        <p:spPr>
          <a:xfrm>
            <a:off x="5210749" y="3010989"/>
            <a:ext cx="1366970" cy="1593668"/>
          </a:xfrm>
          <a:prstGeom prst="leftRightArrow">
            <a:avLst>
              <a:gd name="adj1" fmla="val 50000"/>
              <a:gd name="adj2" fmla="val 27065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D95310F-49A3-4945-8586-09536D36EE10}"/>
              </a:ext>
            </a:extLst>
          </p:cNvPr>
          <p:cNvSpPr txBox="1"/>
          <p:nvPr/>
        </p:nvSpPr>
        <p:spPr>
          <a:xfrm>
            <a:off x="4806682" y="4645771"/>
            <a:ext cx="2266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等価交換！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CC216FC-AF1E-4163-A944-2DE38D467346}"/>
              </a:ext>
            </a:extLst>
          </p:cNvPr>
          <p:cNvSpPr txBox="1"/>
          <p:nvPr/>
        </p:nvSpPr>
        <p:spPr>
          <a:xfrm>
            <a:off x="7439827" y="441999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お金</a:t>
            </a:r>
          </a:p>
        </p:txBody>
      </p:sp>
    </p:spTree>
    <p:extLst>
      <p:ext uri="{BB962C8B-B14F-4D97-AF65-F5344CB8AC3E}">
        <p14:creationId xmlns:p14="http://schemas.microsoft.com/office/powerpoint/2010/main" val="2169667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6AAC71EC-FB65-4BA4-B0EF-E4E18B83C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kumimoji="1" lang="ja-JP" altLang="en-US" dirty="0"/>
              <a:t>次産業：</a:t>
            </a:r>
            <a:endParaRPr kumimoji="1" lang="en-US" altLang="ja-JP" dirty="0"/>
          </a:p>
          <a:p>
            <a:pPr lvl="1"/>
            <a:r>
              <a:rPr lang="ja-JP" altLang="en-US" dirty="0"/>
              <a:t>自然から貰って（畑、林業）</a:t>
            </a:r>
            <a:endParaRPr lang="en-US" altLang="ja-JP" dirty="0"/>
          </a:p>
          <a:p>
            <a:pPr lvl="1"/>
            <a:r>
              <a:rPr lang="ja-JP" altLang="en-US" sz="2400" b="1" dirty="0">
                <a:solidFill>
                  <a:srgbClr val="FF0000"/>
                </a:solidFill>
              </a:rPr>
              <a:t>人</a:t>
            </a:r>
            <a:r>
              <a:rPr lang="ja-JP" altLang="en-US" dirty="0"/>
              <a:t>に売る</a:t>
            </a:r>
            <a:endParaRPr lang="en-US" altLang="ja-JP" dirty="0"/>
          </a:p>
          <a:p>
            <a:pPr lvl="1"/>
            <a:endParaRPr lang="en-US" altLang="ja-JP" dirty="0"/>
          </a:p>
          <a:p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次産業</a:t>
            </a:r>
            <a:endParaRPr lang="en-US" altLang="ja-JP" dirty="0"/>
          </a:p>
          <a:p>
            <a:pPr lvl="1"/>
            <a:r>
              <a:rPr lang="ja-JP" altLang="en-US" sz="2400" b="1" dirty="0">
                <a:solidFill>
                  <a:srgbClr val="FF0000"/>
                </a:solidFill>
              </a:rPr>
              <a:t>人</a:t>
            </a:r>
            <a:r>
              <a:rPr lang="ja-JP" altLang="en-US" dirty="0"/>
              <a:t>から材料を買って</a:t>
            </a:r>
            <a:endParaRPr lang="en-US" altLang="ja-JP" dirty="0"/>
          </a:p>
          <a:p>
            <a:pPr lvl="1"/>
            <a:r>
              <a:rPr lang="ja-JP" altLang="en-US" dirty="0"/>
              <a:t>モノを作って</a:t>
            </a:r>
            <a:endParaRPr lang="en-US" altLang="ja-JP" dirty="0"/>
          </a:p>
          <a:p>
            <a:pPr lvl="1"/>
            <a:r>
              <a:rPr lang="ja-JP" altLang="en-US" sz="2400" b="1" dirty="0">
                <a:solidFill>
                  <a:srgbClr val="FF0000"/>
                </a:solidFill>
              </a:rPr>
              <a:t>人</a:t>
            </a:r>
            <a:r>
              <a:rPr lang="ja-JP" altLang="en-US" dirty="0"/>
              <a:t>に売る</a:t>
            </a:r>
            <a:endParaRPr lang="en-US" altLang="ja-JP" dirty="0"/>
          </a:p>
          <a:p>
            <a:pPr lvl="1"/>
            <a:endParaRPr lang="en-US" altLang="ja-JP" dirty="0"/>
          </a:p>
          <a:p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次産業</a:t>
            </a:r>
            <a:endParaRPr lang="en-US" altLang="ja-JP" dirty="0"/>
          </a:p>
          <a:p>
            <a:pPr lvl="1"/>
            <a:r>
              <a:rPr lang="ja-JP" altLang="en-US" sz="2400" b="1" dirty="0">
                <a:solidFill>
                  <a:srgbClr val="FF0000"/>
                </a:solidFill>
              </a:rPr>
              <a:t>人</a:t>
            </a:r>
            <a:r>
              <a:rPr lang="ja-JP" altLang="en-US" dirty="0"/>
              <a:t>にサービスを売る</a:t>
            </a:r>
            <a:endParaRPr lang="en-US" altLang="ja-JP" dirty="0"/>
          </a:p>
          <a:p>
            <a:pPr lvl="1"/>
            <a:endParaRPr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61E025E-20C0-438A-86DB-A90470A2B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39ED837-E8A3-4926-BFF7-0D9DBE0D0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A40BFAA-5FC9-439E-80BC-48E6B6BEE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8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5AF834E1-BA75-4D91-84AE-6015F430F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お金の稼ぎ方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7749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22548F-510E-4D77-8208-F6CF48B4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D7E3E94-0697-4E72-A727-4D7785B0C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256731-CBE7-4E1C-9296-298DB211D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D9106524-6AF3-4820-8D49-0DB1A7388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つまり？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3868278D-F5F7-44C8-9C62-439A2479E55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840" y="2827344"/>
            <a:ext cx="4031562" cy="1996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8939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ハードカバー">
  <a:themeElements>
    <a:clrScheme name="ハードカバー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ハードカバー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ハードカバー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ハードカバー.thmx</Template>
  <TotalTime>610</TotalTime>
  <Words>818</Words>
  <Application>Microsoft Office PowerPoint</Application>
  <PresentationFormat>画面に合わせる (4:3)</PresentationFormat>
  <Paragraphs>234</Paragraphs>
  <Slides>23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8" baseType="lpstr">
      <vt:lpstr>HGS明朝E</vt:lpstr>
      <vt:lpstr>Yu Gothic</vt:lpstr>
      <vt:lpstr>Book Antiqua</vt:lpstr>
      <vt:lpstr>Wingdings</vt:lpstr>
      <vt:lpstr>ハードカバー</vt:lpstr>
      <vt:lpstr>情報処理技法（リテラシ）II</vt:lpstr>
      <vt:lpstr>もくじ</vt:lpstr>
      <vt:lpstr>前回の復習</vt:lpstr>
      <vt:lpstr>社会におけるチーム活動</vt:lpstr>
      <vt:lpstr>PowerPoint プレゼンテーション</vt:lpstr>
      <vt:lpstr>身の回りにあるモノ</vt:lpstr>
      <vt:lpstr>身の回りにあるモノ</vt:lpstr>
      <vt:lpstr>お金の稼ぎ方</vt:lpstr>
      <vt:lpstr>つまり？</vt:lpstr>
      <vt:lpstr>社会におけるチーム活動</vt:lpstr>
      <vt:lpstr>社会人に必要なコンピテンシー</vt:lpstr>
      <vt:lpstr>コミュニケーションが苦手な人は？</vt:lpstr>
      <vt:lpstr>チーム分け発表</vt:lpstr>
      <vt:lpstr>まずは自己紹介</vt:lpstr>
      <vt:lpstr>はじめてのチーム活動</vt:lpstr>
      <vt:lpstr>本授業におけるチーム活動の流れ</vt:lpstr>
      <vt:lpstr>今日やること</vt:lpstr>
      <vt:lpstr>チーム活動</vt:lpstr>
      <vt:lpstr>目的の共有</vt:lpstr>
      <vt:lpstr>役割分担</vt:lpstr>
      <vt:lpstr>情報の共有方法</vt:lpstr>
      <vt:lpstr>残り時間</vt:lpstr>
      <vt:lpstr>来週の内容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情報リテラシー</dc:title>
  <dc:creator>柴田 淳司</dc:creator>
  <cp:lastModifiedBy>Shibata Atsushi</cp:lastModifiedBy>
  <cp:revision>64</cp:revision>
  <dcterms:created xsi:type="dcterms:W3CDTF">2016-01-16T07:36:29Z</dcterms:created>
  <dcterms:modified xsi:type="dcterms:W3CDTF">2019-01-08T05:05:14Z</dcterms:modified>
</cp:coreProperties>
</file>