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0"/>
  </p:notesMasterIdLst>
  <p:sldIdLst>
    <p:sldId id="256" r:id="rId2"/>
    <p:sldId id="258" r:id="rId3"/>
    <p:sldId id="262" r:id="rId4"/>
    <p:sldId id="270" r:id="rId5"/>
    <p:sldId id="271" r:id="rId6"/>
    <p:sldId id="272" r:id="rId7"/>
    <p:sldId id="274" r:id="rId8"/>
    <p:sldId id="275" r:id="rId9"/>
    <p:sldId id="273" r:id="rId10"/>
    <p:sldId id="257" r:id="rId11"/>
    <p:sldId id="266" r:id="rId12"/>
    <p:sldId id="276" r:id="rId13"/>
    <p:sldId id="259" r:id="rId14"/>
    <p:sldId id="261" r:id="rId15"/>
    <p:sldId id="264" r:id="rId16"/>
    <p:sldId id="263" r:id="rId17"/>
    <p:sldId id="277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D84D949-C00C-9B4F-9877-35F982B9A884}">
          <p14:sldIdLst>
            <p14:sldId id="256"/>
            <p14:sldId id="258"/>
            <p14:sldId id="262"/>
            <p14:sldId id="270"/>
            <p14:sldId id="271"/>
            <p14:sldId id="272"/>
            <p14:sldId id="274"/>
            <p14:sldId id="275"/>
            <p14:sldId id="273"/>
            <p14:sldId id="257"/>
            <p14:sldId id="266"/>
            <p14:sldId id="276"/>
            <p14:sldId id="259"/>
            <p14:sldId id="261"/>
            <p14:sldId id="264"/>
            <p14:sldId id="263"/>
            <p14:sldId id="277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76499"/>
  </p:normalViewPr>
  <p:slideViewPr>
    <p:cSldViewPr snapToGrid="0" snapToObjects="1">
      <p:cViewPr varScale="1">
        <p:scale>
          <a:sx n="108" d="100"/>
          <a:sy n="108" d="100"/>
        </p:scale>
        <p:origin x="10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パソコンの基本操作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24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970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1	</a:t>
            </a:r>
            <a:r>
              <a:rPr kumimoji="1" lang="ja-JP" altLang="en-US"/>
              <a:t>概要：オリエンテーション、必要知識の確認	情報処理技法（リテラシ）１の教科書を参考に自己紹介の作成する。	</a:t>
            </a:r>
            <a:r>
              <a:rPr kumimoji="1" lang="en-US" altLang="ja-JP"/>
              <a:t>60</a:t>
            </a:r>
          </a:p>
          <a:p>
            <a:r>
              <a:rPr kumimoji="1" lang="en-US" altLang="ja-JP"/>
              <a:t>2	</a:t>
            </a:r>
            <a:r>
              <a:rPr kumimoji="1" lang="ja-JP" altLang="en-US"/>
              <a:t>グループワーク</a:t>
            </a:r>
            <a:r>
              <a:rPr kumimoji="1" lang="en-US" altLang="ja-JP"/>
              <a:t>(1/2)</a:t>
            </a:r>
            <a:r>
              <a:rPr kumimoji="1" lang="ja-JP" altLang="en-US"/>
              <a:t>：グループ分け、研究テーマ決定	グループでの親睦を深める。	</a:t>
            </a:r>
            <a:r>
              <a:rPr kumimoji="1" lang="en-US" altLang="ja-JP"/>
              <a:t>60</a:t>
            </a:r>
          </a:p>
          <a:p>
            <a:r>
              <a:rPr kumimoji="1" lang="en-US" altLang="ja-JP"/>
              <a:t>3	</a:t>
            </a:r>
            <a:r>
              <a:rPr kumimoji="1" lang="ja-JP" altLang="en-US"/>
              <a:t>思考：アイデアの出し方、まとめ方	最終課題に向けた計画書を作り、分担を決める。	</a:t>
            </a:r>
            <a:r>
              <a:rPr kumimoji="1" lang="en-US" altLang="ja-JP"/>
              <a:t>180</a:t>
            </a:r>
          </a:p>
          <a:p>
            <a:r>
              <a:rPr kumimoji="1" lang="en-US" altLang="ja-JP"/>
              <a:t>4	</a:t>
            </a:r>
            <a:r>
              <a:rPr kumimoji="1" lang="ja-JP" altLang="en-US"/>
              <a:t>情報収集：文献検索とデータ収集方法	最終課題に利用する文献を収集する。	</a:t>
            </a:r>
            <a:r>
              <a:rPr kumimoji="1" lang="en-US" altLang="ja-JP"/>
              <a:t>60</a:t>
            </a:r>
          </a:p>
          <a:p>
            <a:r>
              <a:rPr kumimoji="1" lang="en-US" altLang="ja-JP"/>
              <a:t>5	Excel(1/3)</a:t>
            </a:r>
            <a:r>
              <a:rPr kumimoji="1" lang="ja-JP" altLang="en-US"/>
              <a:t>：文献整理とデータ整理	収集した文献を整理し、必要なデータをまとめる。	</a:t>
            </a:r>
            <a:r>
              <a:rPr kumimoji="1" lang="en-US" altLang="ja-JP"/>
              <a:t>60</a:t>
            </a:r>
          </a:p>
          <a:p>
            <a:r>
              <a:rPr kumimoji="1" lang="en-US" altLang="ja-JP"/>
              <a:t>6	Excel(2/3)</a:t>
            </a:r>
            <a:r>
              <a:rPr kumimoji="1" lang="ja-JP" altLang="en-US"/>
              <a:t>：数値計算とデータ解析	文献やデータから最終課題に利用できる情報を抜き出し、まとめる。	</a:t>
            </a:r>
            <a:r>
              <a:rPr kumimoji="1" lang="en-US" altLang="ja-JP"/>
              <a:t>120</a:t>
            </a:r>
          </a:p>
          <a:p>
            <a:r>
              <a:rPr kumimoji="1" lang="en-US" altLang="ja-JP"/>
              <a:t>7	Excel(3/3)</a:t>
            </a:r>
            <a:r>
              <a:rPr kumimoji="1" lang="ja-JP" altLang="en-US"/>
              <a:t>：データのグラフ化	最終課題に載せるグラフを作成する。	</a:t>
            </a:r>
            <a:r>
              <a:rPr kumimoji="1" lang="en-US" altLang="ja-JP"/>
              <a:t>120</a:t>
            </a:r>
          </a:p>
          <a:p>
            <a:r>
              <a:rPr kumimoji="1" lang="en-US" altLang="ja-JP"/>
              <a:t>8	Word(1/2)</a:t>
            </a:r>
            <a:r>
              <a:rPr kumimoji="1" lang="ja-JP" altLang="en-US"/>
              <a:t>：文章構成	グラフを解説する文章を作成する。	</a:t>
            </a:r>
            <a:r>
              <a:rPr kumimoji="1" lang="en-US" altLang="ja-JP"/>
              <a:t>120</a:t>
            </a:r>
          </a:p>
          <a:p>
            <a:r>
              <a:rPr kumimoji="1" lang="en-US" altLang="ja-JP"/>
              <a:t>9	Word(2/2)</a:t>
            </a:r>
            <a:r>
              <a:rPr kumimoji="1" lang="ja-JP" altLang="en-US"/>
              <a:t>：文章と書類	最終課題（提出資料）をまとめる。	</a:t>
            </a:r>
            <a:r>
              <a:rPr kumimoji="1" lang="en-US" altLang="ja-JP"/>
              <a:t>240</a:t>
            </a:r>
          </a:p>
          <a:p>
            <a:r>
              <a:rPr kumimoji="1" lang="en-US" altLang="ja-JP"/>
              <a:t>10	PowerPoint(1/3)</a:t>
            </a:r>
            <a:r>
              <a:rPr kumimoji="1" lang="ja-JP" altLang="en-US"/>
              <a:t>：図表の作成	</a:t>
            </a:r>
            <a:r>
              <a:rPr kumimoji="1" lang="en-US" altLang="ja-JP"/>
              <a:t>PowerPoint</a:t>
            </a:r>
            <a:r>
              <a:rPr kumimoji="1" lang="ja-JP" altLang="en-US"/>
              <a:t>の利用方法を復習する。	</a:t>
            </a:r>
            <a:r>
              <a:rPr kumimoji="1" lang="en-US" altLang="ja-JP"/>
              <a:t>60</a:t>
            </a:r>
          </a:p>
          <a:p>
            <a:r>
              <a:rPr kumimoji="1" lang="en-US" altLang="ja-JP"/>
              <a:t>11	PowerPoint(2/3)</a:t>
            </a:r>
            <a:r>
              <a:rPr kumimoji="1" lang="ja-JP" altLang="en-US"/>
              <a:t>：分かりやすい資料	発表資料の骨組みを作成する。	</a:t>
            </a:r>
            <a:r>
              <a:rPr kumimoji="1" lang="en-US" altLang="ja-JP"/>
              <a:t>180</a:t>
            </a:r>
          </a:p>
          <a:p>
            <a:r>
              <a:rPr kumimoji="1" lang="en-US" altLang="ja-JP"/>
              <a:t>12	PowerPoint(3/3)</a:t>
            </a:r>
            <a:r>
              <a:rPr kumimoji="1" lang="ja-JP" altLang="en-US"/>
              <a:t>：見やすい資料	発表資料のデザインを作る。	</a:t>
            </a:r>
            <a:r>
              <a:rPr kumimoji="1" lang="en-US" altLang="ja-JP"/>
              <a:t>180</a:t>
            </a:r>
          </a:p>
          <a:p>
            <a:r>
              <a:rPr kumimoji="1" lang="en-US" altLang="ja-JP"/>
              <a:t>13	</a:t>
            </a:r>
            <a:r>
              <a:rPr kumimoji="1" lang="ja-JP" altLang="en-US"/>
              <a:t>グループワーク</a:t>
            </a:r>
            <a:r>
              <a:rPr kumimoji="1" lang="en-US" altLang="ja-JP"/>
              <a:t>(2/2)</a:t>
            </a:r>
            <a:r>
              <a:rPr kumimoji="1" lang="ja-JP" altLang="en-US"/>
              <a:t>：発表準備	成果発表の準備を行う。	</a:t>
            </a:r>
            <a:r>
              <a:rPr kumimoji="1" lang="en-US" altLang="ja-JP"/>
              <a:t>240</a:t>
            </a:r>
          </a:p>
          <a:p>
            <a:r>
              <a:rPr kumimoji="1" lang="en-US" altLang="ja-JP"/>
              <a:t>14	</a:t>
            </a:r>
            <a:r>
              <a:rPr kumimoji="1" lang="ja-JP" altLang="en-US"/>
              <a:t>成果発表		</a:t>
            </a:r>
          </a:p>
          <a:p>
            <a:r>
              <a:rPr kumimoji="1" lang="en-US" altLang="ja-JP"/>
              <a:t>15	</a:t>
            </a:r>
            <a:r>
              <a:rPr kumimoji="1" lang="ja-JP" altLang="en-US"/>
              <a:t>成果発表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190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513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089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88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05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II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第１回：オリエンテーション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75DA070-795D-4D5F-807A-D3DD146A9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授業概要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/>
              <a:t>グループワーク</a:t>
            </a: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アイデア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/>
              <a:t>情報収集</a:t>
            </a: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Excel</a:t>
            </a:r>
            <a:r>
              <a:rPr lang="ja-JP" altLang="en-US" dirty="0"/>
              <a:t> </a:t>
            </a:r>
            <a:r>
              <a:rPr lang="en-US" altLang="ja-JP" dirty="0"/>
              <a:t>(1/3)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Excel (2/3)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Excel (3/3)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Word (1/2)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Word (2/2)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PowerPoint (1/2)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PowerPoint (2/2)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発表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/>
              <a:t>発表</a:t>
            </a: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/>
              <a:t>まとめ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5B1A8FD-CE0B-425B-B55E-68287DA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B990AC-F385-4916-B74A-03F7E50F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424F04-A0C4-4312-A4D6-F1479693D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68DE3E8-D0CB-40FF-9B03-E64F7117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授業計画</a:t>
            </a:r>
          </a:p>
        </p:txBody>
      </p:sp>
    </p:spTree>
    <p:extLst>
      <p:ext uri="{BB962C8B-B14F-4D97-AF65-F5344CB8AC3E}">
        <p14:creationId xmlns:p14="http://schemas.microsoft.com/office/powerpoint/2010/main" val="2611894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DA3582B-9DE8-4083-B710-26952BD84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4897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dirty="0"/>
              <a:t>以下の</a:t>
            </a:r>
            <a:r>
              <a:rPr lang="en-US" altLang="ja-JP" dirty="0"/>
              <a:t>4</a:t>
            </a:r>
            <a:r>
              <a:rPr lang="ja-JP" altLang="en-US" dirty="0"/>
              <a:t>点が評価基準である。</a:t>
            </a:r>
          </a:p>
          <a:p>
            <a:r>
              <a:rPr lang="ja-JP" altLang="en-US" dirty="0"/>
              <a:t>情報収集</a:t>
            </a:r>
            <a:endParaRPr lang="en-US" altLang="ja-JP" dirty="0"/>
          </a:p>
          <a:p>
            <a:pPr lvl="1">
              <a:spcAft>
                <a:spcPts val="600"/>
              </a:spcAft>
            </a:pPr>
            <a:r>
              <a:rPr lang="ja-JP" altLang="en-US" dirty="0"/>
              <a:t>インターネットを利用して学術的な情報検索や文献検索ができる。</a:t>
            </a:r>
          </a:p>
          <a:p>
            <a:r>
              <a:rPr lang="ja-JP" altLang="en-US" dirty="0"/>
              <a:t>書類作成</a:t>
            </a:r>
            <a:endParaRPr lang="en-US" altLang="ja-JP" dirty="0"/>
          </a:p>
          <a:p>
            <a:pPr lvl="1">
              <a:spcAft>
                <a:spcPts val="600"/>
              </a:spcAft>
            </a:pPr>
            <a:r>
              <a:rPr lang="en-US" altLang="ja-JP" dirty="0"/>
              <a:t>Word</a:t>
            </a:r>
            <a:r>
              <a:rPr lang="ja-JP" altLang="en-US" dirty="0"/>
              <a:t>を利用してレポートや論文の内容を論理的に組み立て、文章化できる。</a:t>
            </a:r>
          </a:p>
          <a:p>
            <a:r>
              <a:rPr lang="ja-JP" altLang="en-US" dirty="0"/>
              <a:t>情報整理</a:t>
            </a:r>
            <a:endParaRPr lang="en-US" altLang="ja-JP" dirty="0"/>
          </a:p>
          <a:p>
            <a:pPr lvl="1">
              <a:spcAft>
                <a:spcPts val="600"/>
              </a:spcAft>
            </a:pPr>
            <a:r>
              <a:rPr lang="ja-JP" altLang="en-US" dirty="0"/>
              <a:t>得られたデータを</a:t>
            </a:r>
            <a:r>
              <a:rPr lang="en-US" altLang="ja-JP" dirty="0"/>
              <a:t>Excel</a:t>
            </a:r>
            <a:r>
              <a:rPr lang="ja-JP" altLang="en-US" dirty="0"/>
              <a:t>を利用して集計し、的確に表やグラフで表現できる。</a:t>
            </a:r>
          </a:p>
          <a:p>
            <a:r>
              <a:rPr lang="ja-JP" altLang="en-US" dirty="0"/>
              <a:t>プレゼン</a:t>
            </a:r>
            <a:endParaRPr lang="en-US" altLang="ja-JP" dirty="0"/>
          </a:p>
          <a:p>
            <a:pPr lvl="1"/>
            <a:r>
              <a:rPr lang="ja-JP" altLang="en-US" dirty="0"/>
              <a:t>文章化した内容を、</a:t>
            </a:r>
            <a:r>
              <a:rPr lang="en-US" altLang="ja-JP" dirty="0"/>
              <a:t>PowerPoint</a:t>
            </a:r>
            <a:r>
              <a:rPr lang="ja-JP" altLang="en-US" dirty="0"/>
              <a:t>を利用してアカデミックなプレゼンテーション資料として構成し、実際に発表を行うための技法が身についている。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2C57E0-78BF-4152-9B6D-B925909B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542532-86A7-4FEC-8C81-0166B409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1DB573-1F15-407A-BE6F-5F70A6240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534515D-14DB-43B7-97C4-2279178C1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評価の軸</a:t>
            </a:r>
            <a:r>
              <a:rPr kumimoji="1" lang="en-US" altLang="ja-JP" sz="2800" dirty="0"/>
              <a:t>from</a:t>
            </a:r>
            <a:r>
              <a:rPr kumimoji="1" lang="ja-JP" altLang="en-US" sz="2800" dirty="0"/>
              <a:t>シラバス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4417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6D844A5-FE61-4ED1-8D01-17DC1F4D6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個人の能力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授業内での演習を提出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r>
              <a:rPr lang="ja-JP" altLang="en-US" dirty="0"/>
              <a:t>チーム活動の能力査定</a:t>
            </a:r>
            <a:endParaRPr lang="en-US" altLang="ja-JP" dirty="0"/>
          </a:p>
          <a:p>
            <a:pPr lvl="1"/>
            <a:r>
              <a:rPr lang="ja-JP" altLang="en-US" dirty="0"/>
              <a:t>毎回チーム活動報告を提出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kumimoji="1" lang="ja-JP" altLang="en-US" dirty="0"/>
              <a:t>成果物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13</a:t>
            </a:r>
            <a:r>
              <a:rPr kumimoji="1" lang="ja-JP" altLang="en-US" dirty="0"/>
              <a:t>回前に作成、提出</a:t>
            </a:r>
            <a:endParaRPr kumimoji="1" lang="en-US" altLang="ja-JP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13</a:t>
            </a:r>
            <a:r>
              <a:rPr lang="ja-JP" altLang="en-US" dirty="0"/>
              <a:t>回～第</a:t>
            </a:r>
            <a:r>
              <a:rPr lang="en-US" altLang="ja-JP" dirty="0"/>
              <a:t>14</a:t>
            </a:r>
            <a:r>
              <a:rPr lang="ja-JP" altLang="en-US" dirty="0"/>
              <a:t>回で発表</a:t>
            </a:r>
            <a:endParaRPr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15</a:t>
            </a:r>
            <a:r>
              <a:rPr kumimoji="1" lang="ja-JP" altLang="en-US" dirty="0"/>
              <a:t>回</a:t>
            </a:r>
            <a:r>
              <a:rPr lang="ja-JP" altLang="en-US" dirty="0"/>
              <a:t>でまとめ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1A6DC0-1AEC-42BE-8863-2CDB940FD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BA640ED-A1BA-4E76-8FAE-8C15A2F5C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39DCA6-78B8-4B7C-8FD2-20B525FDC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DD8EC6B-916E-4B22-AB38-F120DB879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授業評価</a:t>
            </a:r>
          </a:p>
        </p:txBody>
      </p:sp>
    </p:spTree>
    <p:extLst>
      <p:ext uri="{BB962C8B-B14F-4D97-AF65-F5344CB8AC3E}">
        <p14:creationId xmlns:p14="http://schemas.microsoft.com/office/powerpoint/2010/main" val="780781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28D3DCD-1410-45F3-B164-00AE7C2BF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259183"/>
            <a:ext cx="7745505" cy="2866979"/>
          </a:xfrm>
        </p:spPr>
        <p:txBody>
          <a:bodyPr/>
          <a:lstStyle/>
          <a:p>
            <a:r>
              <a:rPr kumimoji="1" lang="ja-JP" altLang="en-US" dirty="0"/>
              <a:t>現状でどの程度のことができるのか？</a:t>
            </a:r>
            <a:endParaRPr kumimoji="1" lang="en-US" altLang="ja-JP" dirty="0"/>
          </a:p>
          <a:p>
            <a:r>
              <a:rPr kumimoji="1" lang="ja-JP" altLang="en-US" dirty="0"/>
              <a:t>卒業まで</a:t>
            </a:r>
            <a:r>
              <a:rPr lang="ja-JP" altLang="en-US" dirty="0"/>
              <a:t>にどこまでできるようになりたいか？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115476-1FC2-4FDB-A17B-554C5E75A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1393356-5E0F-4E08-A6A6-7189C559E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902CBA-0927-43A1-8351-F9B46E0A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F4F692DB-F720-4EAF-9B75-29EF185ED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本日の目標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8F3747-B1F8-44D1-AD91-43EE1C0F6199}"/>
              </a:ext>
            </a:extLst>
          </p:cNvPr>
          <p:cNvSpPr/>
          <p:nvPr/>
        </p:nvSpPr>
        <p:spPr>
          <a:xfrm>
            <a:off x="2361675" y="1887583"/>
            <a:ext cx="44098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自分を知ろう</a:t>
            </a:r>
          </a:p>
        </p:txBody>
      </p:sp>
    </p:spTree>
    <p:extLst>
      <p:ext uri="{BB962C8B-B14F-4D97-AF65-F5344CB8AC3E}">
        <p14:creationId xmlns:p14="http://schemas.microsoft.com/office/powerpoint/2010/main" val="3909945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91CF7B1D-F8EB-4423-9BAC-F1B7E4F0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自己</a:t>
            </a:r>
            <a:r>
              <a:rPr kumimoji="1" lang="en-US" altLang="ja-JP" dirty="0"/>
              <a:t>PR</a:t>
            </a:r>
            <a:r>
              <a:rPr kumimoji="1" lang="ja-JP" altLang="en-US" dirty="0"/>
              <a:t>の作成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F9E7B1A2-F23A-4DE8-BB10-8418DCBC2A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EB4A05F-52E7-4C7D-9827-BD7DBD745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E1847C-5D69-4E6B-9473-E3479682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0C65CF4-891C-4E99-9D31-2846873C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4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AA614638-2EE0-4E35-8BCD-509C1C1FEC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634048"/>
              </p:ext>
            </p:extLst>
          </p:nvPr>
        </p:nvGraphicFramePr>
        <p:xfrm>
          <a:off x="631044" y="3837300"/>
          <a:ext cx="7747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700">
                  <a:extLst>
                    <a:ext uri="{9D8B030D-6E8A-4147-A177-3AD203B41FA5}">
                      <a16:colId xmlns:a16="http://schemas.microsoft.com/office/drawing/2014/main" val="3596320635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649614174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388071124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206906845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22269344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319023468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53636139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44900587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657631888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8884218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469730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C842FA-2DD2-472D-9526-D1778047D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3F3676-AF91-4FB7-AE09-D1853A7A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CFCFF9-5791-4F25-9DE5-65B99ADD6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CE896EA-DAEE-443F-9FCB-931D3E294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今後の人生を考える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BB4B3F-B348-4BA1-AD15-94D0D4F434C9}"/>
              </a:ext>
            </a:extLst>
          </p:cNvPr>
          <p:cNvSpPr txBox="1"/>
          <p:nvPr/>
        </p:nvSpPr>
        <p:spPr>
          <a:xfrm>
            <a:off x="481003" y="43048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24F031-9A0B-4BE1-85A3-51D119150208}"/>
              </a:ext>
            </a:extLst>
          </p:cNvPr>
          <p:cNvSpPr txBox="1"/>
          <p:nvPr/>
        </p:nvSpPr>
        <p:spPr>
          <a:xfrm>
            <a:off x="1219429" y="43048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2B77CA7-C07B-4A57-999E-1E9E13D35123}"/>
              </a:ext>
            </a:extLst>
          </p:cNvPr>
          <p:cNvSpPr txBox="1"/>
          <p:nvPr/>
        </p:nvSpPr>
        <p:spPr>
          <a:xfrm>
            <a:off x="1941456" y="43048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3090B6D-5552-4B1D-94E6-AFC040B05D65}"/>
              </a:ext>
            </a:extLst>
          </p:cNvPr>
          <p:cNvSpPr txBox="1"/>
          <p:nvPr/>
        </p:nvSpPr>
        <p:spPr>
          <a:xfrm>
            <a:off x="2750924" y="43048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30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EB170B-1B9D-450B-8EBD-EB508433CCD5}"/>
              </a:ext>
            </a:extLst>
          </p:cNvPr>
          <p:cNvSpPr txBox="1"/>
          <p:nvPr/>
        </p:nvSpPr>
        <p:spPr>
          <a:xfrm>
            <a:off x="3472951" y="43048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40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996E262-DA70-4E66-BEA9-D5BD20F5CDEA}"/>
              </a:ext>
            </a:extLst>
          </p:cNvPr>
          <p:cNvSpPr txBox="1"/>
          <p:nvPr/>
        </p:nvSpPr>
        <p:spPr>
          <a:xfrm>
            <a:off x="4280556" y="431009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50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233EA56-36AE-433A-A2E9-CC8059AA3DE2}"/>
              </a:ext>
            </a:extLst>
          </p:cNvPr>
          <p:cNvSpPr txBox="1"/>
          <p:nvPr/>
        </p:nvSpPr>
        <p:spPr>
          <a:xfrm>
            <a:off x="5002583" y="431009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60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DDC69A-B105-4403-AE67-66CF09F42841}"/>
              </a:ext>
            </a:extLst>
          </p:cNvPr>
          <p:cNvSpPr txBox="1"/>
          <p:nvPr/>
        </p:nvSpPr>
        <p:spPr>
          <a:xfrm>
            <a:off x="5812051" y="431009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70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CFEF061-D262-425F-A2CF-83C6968AA033}"/>
              </a:ext>
            </a:extLst>
          </p:cNvPr>
          <p:cNvSpPr txBox="1"/>
          <p:nvPr/>
        </p:nvSpPr>
        <p:spPr>
          <a:xfrm>
            <a:off x="6534078" y="431009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80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52BD8C1-7C59-498C-9361-763D680B40DB}"/>
              </a:ext>
            </a:extLst>
          </p:cNvPr>
          <p:cNvSpPr txBox="1"/>
          <p:nvPr/>
        </p:nvSpPr>
        <p:spPr>
          <a:xfrm>
            <a:off x="7341683" y="431009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90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9363BDA-DDF8-49CE-BCDB-3BDC38ED75E4}"/>
              </a:ext>
            </a:extLst>
          </p:cNvPr>
          <p:cNvSpPr txBox="1"/>
          <p:nvPr/>
        </p:nvSpPr>
        <p:spPr>
          <a:xfrm>
            <a:off x="8063710" y="431009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11039382-4B39-4CA4-A5EC-702519D46D6D}"/>
              </a:ext>
            </a:extLst>
          </p:cNvPr>
          <p:cNvSpPr/>
          <p:nvPr/>
        </p:nvSpPr>
        <p:spPr>
          <a:xfrm>
            <a:off x="697043" y="2870616"/>
            <a:ext cx="1452162" cy="558384"/>
          </a:xfrm>
          <a:prstGeom prst="wedgeRoundRectCallout">
            <a:avLst>
              <a:gd name="adj1" fmla="val 45748"/>
              <a:gd name="adj2" fmla="val 11484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大学入学</a:t>
            </a:r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B3F492AA-BB72-425D-AF08-3E0C4B581B35}"/>
              </a:ext>
            </a:extLst>
          </p:cNvPr>
          <p:cNvSpPr/>
          <p:nvPr/>
        </p:nvSpPr>
        <p:spPr>
          <a:xfrm>
            <a:off x="2258746" y="2327404"/>
            <a:ext cx="1728637" cy="558384"/>
          </a:xfrm>
          <a:prstGeom prst="wedgeRoundRectCallout">
            <a:avLst>
              <a:gd name="adj1" fmla="val -41479"/>
              <a:gd name="adj2" fmla="val 20880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企業に入社？</a:t>
            </a: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516A2B92-F8D3-42F3-9FDB-446A140EA41D}"/>
              </a:ext>
            </a:extLst>
          </p:cNvPr>
          <p:cNvSpPr/>
          <p:nvPr/>
        </p:nvSpPr>
        <p:spPr>
          <a:xfrm>
            <a:off x="2423637" y="5118378"/>
            <a:ext cx="1728637" cy="558384"/>
          </a:xfrm>
          <a:prstGeom prst="wedgeRoundRectCallout">
            <a:avLst>
              <a:gd name="adj1" fmla="val -20667"/>
              <a:gd name="adj2" fmla="val -10662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結婚？</a:t>
            </a:r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626FD0A3-06EE-474C-A365-7649E14A69AB}"/>
              </a:ext>
            </a:extLst>
          </p:cNvPr>
          <p:cNvSpPr/>
          <p:nvPr/>
        </p:nvSpPr>
        <p:spPr>
          <a:xfrm>
            <a:off x="5258414" y="2707696"/>
            <a:ext cx="1728637" cy="558384"/>
          </a:xfrm>
          <a:prstGeom prst="wedgeRoundRectCallout">
            <a:avLst>
              <a:gd name="adj1" fmla="val -8093"/>
              <a:gd name="adj2" fmla="val 12424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定年退職？</a:t>
            </a:r>
          </a:p>
        </p:txBody>
      </p:sp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895140CB-1583-4AF6-9439-8850B94BD52C}"/>
              </a:ext>
            </a:extLst>
          </p:cNvPr>
          <p:cNvSpPr/>
          <p:nvPr/>
        </p:nvSpPr>
        <p:spPr>
          <a:xfrm>
            <a:off x="5754396" y="5104775"/>
            <a:ext cx="2574771" cy="1143973"/>
          </a:xfrm>
          <a:prstGeom prst="wedgeRoundRectCallout">
            <a:avLst>
              <a:gd name="adj1" fmla="val -55777"/>
              <a:gd name="adj2" fmla="val -9155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稼ぎ時</a:t>
            </a:r>
          </a:p>
        </p:txBody>
      </p:sp>
    </p:spTree>
    <p:extLst>
      <p:ext uri="{BB962C8B-B14F-4D97-AF65-F5344CB8AC3E}">
        <p14:creationId xmlns:p14="http://schemas.microsoft.com/office/powerpoint/2010/main" val="3759242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コンテンツ プレースホルダー 10">
            <a:extLst>
              <a:ext uri="{FF2B5EF4-FFF2-40B4-BE49-F238E27FC236}">
                <a16:creationId xmlns:a16="http://schemas.microsoft.com/office/drawing/2014/main" id="{D96E1DA4-2C64-4CD9-AFDB-FF67190395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677" y="2892757"/>
            <a:ext cx="2509888" cy="2509888"/>
          </a:xfrm>
        </p:spPr>
      </p:pic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B7E860-DA00-4132-9CBC-7C710DB4F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E0DA68-7CCB-4989-939D-C43F7F4B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4A358F-CD27-4598-B2DE-41C5F3FD3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62CFE04F-72E6-4F9D-B0EA-B885BF1B0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自分を知ろう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7F99F0-29B6-495A-B08C-FD878D92D263}"/>
              </a:ext>
            </a:extLst>
          </p:cNvPr>
          <p:cNvSpPr txBox="1"/>
          <p:nvPr/>
        </p:nvSpPr>
        <p:spPr>
          <a:xfrm>
            <a:off x="790138" y="2061760"/>
            <a:ext cx="8182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https://www.16personalities.com/ja/</a:t>
            </a:r>
            <a:r>
              <a:rPr kumimoji="1" lang="ja-JP" altLang="en-US" sz="2400" dirty="0"/>
              <a:t>性格診断テスト</a:t>
            </a:r>
          </a:p>
        </p:txBody>
      </p:sp>
    </p:spTree>
    <p:extLst>
      <p:ext uri="{BB962C8B-B14F-4D97-AF65-F5344CB8AC3E}">
        <p14:creationId xmlns:p14="http://schemas.microsoft.com/office/powerpoint/2010/main" val="4291743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B351783-5E4C-3E4B-9EF0-4CAAD2950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概要：来週チームメンバーに見せるための資料作り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/>
              <a:t>必要事項</a:t>
            </a:r>
            <a:endParaRPr kumimoji="1" lang="en-US" altLang="ja-JP" dirty="0"/>
          </a:p>
          <a:p>
            <a:pPr lvl="1"/>
            <a:r>
              <a:rPr lang="ja-JP" altLang="en-US"/>
              <a:t>自分の紹介</a:t>
            </a:r>
            <a:endParaRPr lang="en-US" altLang="ja-JP" dirty="0"/>
          </a:p>
          <a:p>
            <a:pPr lvl="1"/>
            <a:r>
              <a:rPr lang="ja-JP" altLang="en-US"/>
              <a:t>趣味</a:t>
            </a:r>
            <a:endParaRPr lang="en-US" altLang="ja-JP" dirty="0"/>
          </a:p>
          <a:p>
            <a:pPr lvl="1"/>
            <a:r>
              <a:rPr kumimoji="1" lang="ja-JP" altLang="en-US"/>
              <a:t>なりたい職業</a:t>
            </a:r>
            <a:endParaRPr kumimoji="1" lang="en-US" altLang="ja-JP" dirty="0"/>
          </a:p>
          <a:p>
            <a:pPr lvl="1"/>
            <a:endParaRPr lang="en-US" altLang="ja-JP" dirty="0"/>
          </a:p>
          <a:p>
            <a:r>
              <a:rPr kumimoji="1" lang="ja-JP" altLang="en-US"/>
              <a:t>提出方法</a:t>
            </a:r>
            <a:endParaRPr kumimoji="1" lang="en-US" altLang="ja-JP" dirty="0"/>
          </a:p>
          <a:p>
            <a:pPr lvl="1"/>
            <a:r>
              <a:rPr kumimoji="1" lang="ja-JP" altLang="en-US"/>
              <a:t>学籍番号</a:t>
            </a:r>
            <a:r>
              <a:rPr kumimoji="1" lang="en-US" altLang="ja-JP" dirty="0"/>
              <a:t>-</a:t>
            </a:r>
            <a:r>
              <a:rPr kumimoji="1" lang="ja-JP" altLang="en-US"/>
              <a:t>名前</a:t>
            </a:r>
            <a:r>
              <a:rPr kumimoji="1" lang="en-US" altLang="ja-JP" dirty="0"/>
              <a:t>.</a:t>
            </a:r>
            <a:r>
              <a:rPr kumimoji="1" lang="en-US" altLang="ja-JP" dirty="0" err="1"/>
              <a:t>docx</a:t>
            </a:r>
            <a:r>
              <a:rPr kumimoji="1" lang="ja-JP" altLang="en-US"/>
              <a:t>で提出</a:t>
            </a:r>
            <a:endParaRPr kumimoji="1" lang="en-US" altLang="ja-JP" dirty="0"/>
          </a:p>
          <a:p>
            <a:pPr lvl="1"/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D96B14-54DC-6B4B-B857-9A8168626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8E96CA-7F18-D048-AE8D-A6C6CB277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9F65E7-D7E7-F14F-B343-FC6F5834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645FE4C-2C63-4749-85EA-D768BCD75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本日の課題：自己</a:t>
            </a:r>
            <a:r>
              <a:rPr kumimoji="1" lang="en-US" altLang="ja-JP" dirty="0"/>
              <a:t>PR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707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000B8CD0-5146-4F74-8774-1BFB11DDCD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472" y="2713872"/>
            <a:ext cx="2497057" cy="2497057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0016D2-3857-4CF9-8065-6DE424942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9E240C-F7EC-4876-AACA-88C69C99B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25147C-FB99-4D20-8DD6-AC0F7CC1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20F1FE2-B29D-440E-91A4-CA33BA46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本日の授業課題提出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9BF0AA4-2D4F-4E51-8EB8-6BDF3187A3D8}"/>
              </a:ext>
            </a:extLst>
          </p:cNvPr>
          <p:cNvSpPr/>
          <p:nvPr/>
        </p:nvSpPr>
        <p:spPr>
          <a:xfrm>
            <a:off x="1314495" y="2025024"/>
            <a:ext cx="65042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/>
              <a:t>https://goo.gl/forms/f89ypiOPQp5LnAWr1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1373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B1A13C8-C6FB-4521-839A-F1467991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授業概要</a:t>
            </a:r>
            <a:endParaRPr lang="en-US" altLang="ja-JP" dirty="0"/>
          </a:p>
          <a:p>
            <a:pPr lvl="1"/>
            <a:r>
              <a:rPr lang="ja-JP" altLang="en-US" dirty="0"/>
              <a:t>授業目的</a:t>
            </a:r>
          </a:p>
          <a:p>
            <a:pPr lvl="1"/>
            <a:r>
              <a:rPr lang="ja-JP" altLang="en-US" dirty="0"/>
              <a:t>授業で得られるもの</a:t>
            </a:r>
          </a:p>
          <a:p>
            <a:pPr lvl="1"/>
            <a:r>
              <a:rPr lang="ja-JP" altLang="en-US" dirty="0"/>
              <a:t>授業評価</a:t>
            </a:r>
            <a:endParaRPr lang="en-US" altLang="ja-JP" dirty="0"/>
          </a:p>
          <a:p>
            <a:pPr lvl="1"/>
            <a:r>
              <a:rPr lang="ja-JP" altLang="en-US" dirty="0"/>
              <a:t>授業の進め方</a:t>
            </a:r>
            <a:endParaRPr lang="en-US" altLang="ja-JP" dirty="0"/>
          </a:p>
          <a:p>
            <a:pPr lvl="1"/>
            <a:endParaRPr lang="ja-JP" altLang="en-US" dirty="0"/>
          </a:p>
          <a:p>
            <a:r>
              <a:rPr lang="ja-JP" altLang="en-US" dirty="0"/>
              <a:t>能力測定</a:t>
            </a:r>
            <a:endParaRPr lang="en-US" altLang="ja-JP" dirty="0"/>
          </a:p>
          <a:p>
            <a:pPr lvl="1"/>
            <a:r>
              <a:rPr lang="ja-JP" altLang="en-US" dirty="0"/>
              <a:t>何かを</a:t>
            </a:r>
            <a:r>
              <a:rPr lang="en-US" altLang="ja-JP" dirty="0"/>
              <a:t>PR</a:t>
            </a:r>
            <a:r>
              <a:rPr lang="ja-JP" altLang="en-US" dirty="0"/>
              <a:t>するには</a:t>
            </a:r>
          </a:p>
          <a:p>
            <a:pPr lvl="1"/>
            <a:r>
              <a:rPr lang="ja-JP" altLang="en-US" dirty="0"/>
              <a:t>自己紹介の作成</a:t>
            </a:r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C87D18-D8B8-43A4-A562-FBA62DF05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2FA7F2-F891-4856-808E-6CE4245D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6D8130-0F56-4E01-B2D9-AC9BF4DC5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4E2C944-46BD-454F-B40D-86FBCA27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もくじ</a:t>
            </a:r>
          </a:p>
        </p:txBody>
      </p:sp>
    </p:spTree>
    <p:extLst>
      <p:ext uri="{BB962C8B-B14F-4D97-AF65-F5344CB8AC3E}">
        <p14:creationId xmlns:p14="http://schemas.microsoft.com/office/powerpoint/2010/main" val="1184065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323F2FC2-9C13-4363-BCC7-987809641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授業概要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24D8D47E-7BF0-4314-81EF-B84D45F63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F75474-78CD-4CBB-888F-2E5B2503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A9A5C9-E6A2-4B5C-9BB0-57E5E50E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F1979B-0AC1-49CF-8E58-D659F20BA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08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4B64091-D12C-4445-8AA8-B969EF6CB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情報処理技法（リテラシ）</a:t>
            </a:r>
            <a:r>
              <a:rPr lang="en-US" altLang="ja-JP" dirty="0"/>
              <a:t>I</a:t>
            </a:r>
            <a:r>
              <a:rPr lang="ja-JP" altLang="en-US" dirty="0"/>
              <a:t>をもう</a:t>
            </a:r>
            <a:r>
              <a:rPr lang="en-US" altLang="ja-JP" dirty="0"/>
              <a:t>1</a:t>
            </a:r>
            <a:r>
              <a:rPr lang="ja-JP" altLang="en-US" dirty="0"/>
              <a:t>段階強化して実践的に</a:t>
            </a:r>
            <a:r>
              <a:rPr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アカデミックライティング技術</a:t>
            </a:r>
            <a:r>
              <a:rPr lang="ja-JP" altLang="en-US" dirty="0"/>
              <a:t>とアカデミックな</a:t>
            </a:r>
            <a:r>
              <a:rPr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プレゼンテーション技術</a:t>
            </a:r>
            <a:r>
              <a:rPr lang="ja-JP" altLang="en-US" dirty="0"/>
              <a:t>を習得する。そのために、</a:t>
            </a:r>
            <a:r>
              <a:rPr lang="en-US" altLang="ja-JP" dirty="0"/>
              <a:t>Office</a:t>
            </a:r>
            <a:r>
              <a:rPr lang="ja-JP" altLang="en-US" dirty="0"/>
              <a:t>ソフトを効果的に利用するためのスキルを身につける。また、アカデミックライティングやアカデミックなプレゼンテーション資料の作成を通して、</a:t>
            </a:r>
            <a:r>
              <a:rPr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論理的思考力</a:t>
            </a:r>
            <a:r>
              <a:rPr lang="ja-JP" altLang="en-US" dirty="0"/>
              <a:t>を養う。すなわち文献検索の方法やインターネットの利用方法を学び、情報を効率良く検索し批判的に取捨選択し、それらを用いて生産的に</a:t>
            </a:r>
            <a:r>
              <a:rPr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自らのレポートや論文、発表資料として構成しなおす作業を、情報技術を用いて効率良く行える力を身</a:t>
            </a:r>
            <a:r>
              <a:rPr lang="ja-JP" altLang="en-US" dirty="0"/>
              <a:t>に付ける。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081086D-EAC9-4E33-AD6D-770545D13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3A82CFA-0E42-4FC0-AC9C-E3D9B229A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17D579-2EEA-49C0-AFEF-954C88BF2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E4D99D60-2C29-48D3-AA9C-5633494BB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題目：アカデミック環境における統合的な文書作成</a:t>
            </a:r>
          </a:p>
        </p:txBody>
      </p:sp>
    </p:spTree>
    <p:extLst>
      <p:ext uri="{BB962C8B-B14F-4D97-AF65-F5344CB8AC3E}">
        <p14:creationId xmlns:p14="http://schemas.microsoft.com/office/powerpoint/2010/main" val="288127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0EB06D5-BF43-4E10-A016-DB3FDB7B2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552670"/>
            <a:ext cx="7745505" cy="2573492"/>
          </a:xfrm>
        </p:spPr>
        <p:txBody>
          <a:bodyPr/>
          <a:lstStyle/>
          <a:p>
            <a:r>
              <a:rPr kumimoji="1" lang="ja-JP" altLang="en-US" dirty="0"/>
              <a:t>大学：特殊技能の認定機関</a:t>
            </a:r>
            <a:endParaRPr kumimoji="1" lang="en-US" altLang="ja-JP" dirty="0"/>
          </a:p>
          <a:p>
            <a:r>
              <a:rPr kumimoji="1" lang="ja-JP" altLang="en-US" dirty="0"/>
              <a:t>学位：その道の専門家</a:t>
            </a:r>
            <a:endParaRPr kumimoji="1" lang="en-US" altLang="ja-JP" dirty="0"/>
          </a:p>
          <a:p>
            <a:r>
              <a:rPr lang="ja-JP" altLang="en-US" dirty="0"/>
              <a:t>卒論：専門家であるという証明</a:t>
            </a:r>
            <a:endParaRPr lang="en-US" altLang="ja-JP" dirty="0"/>
          </a:p>
          <a:p>
            <a:pPr lvl="1"/>
            <a:r>
              <a:rPr kumimoji="1" lang="ja-JP" altLang="en-US" dirty="0"/>
              <a:t>知識　これから学ぶ</a:t>
            </a:r>
            <a:endParaRPr kumimoji="1" lang="en-US" altLang="ja-JP" dirty="0"/>
          </a:p>
          <a:p>
            <a:pPr lvl="1"/>
            <a:r>
              <a:rPr lang="ja-JP" altLang="en-US" dirty="0"/>
              <a:t>技術　これから学ぶ</a:t>
            </a:r>
            <a:endParaRPr lang="en-US" altLang="ja-JP" dirty="0"/>
          </a:p>
          <a:p>
            <a:pPr lvl="1"/>
            <a:r>
              <a:rPr kumimoji="1"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作業　情報検索、文書作成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580500-CCB4-4485-9871-1A003308D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9508A4-BF69-41E3-A4AA-66E800F5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88B41D-98CC-4F26-BEFC-203A55F41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CB79F52-F4BB-4014-9479-94CDB814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要約すると？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501B6C-CDC7-4C31-93F7-FB3077C1A6F5}"/>
              </a:ext>
            </a:extLst>
          </p:cNvPr>
          <p:cNvSpPr/>
          <p:nvPr/>
        </p:nvSpPr>
        <p:spPr>
          <a:xfrm>
            <a:off x="1631838" y="1887583"/>
            <a:ext cx="5869564" cy="1417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授業・卒業研究の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作業面をクリアできるようになる</a:t>
            </a:r>
          </a:p>
        </p:txBody>
      </p:sp>
    </p:spTree>
    <p:extLst>
      <p:ext uri="{BB962C8B-B14F-4D97-AF65-F5344CB8AC3E}">
        <p14:creationId xmlns:p14="http://schemas.microsoft.com/office/powerpoint/2010/main" val="364771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F3C8DA2-BD6D-4740-818E-438AF6AAB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429000"/>
            <a:ext cx="7745505" cy="2697162"/>
          </a:xfrm>
        </p:spPr>
        <p:txBody>
          <a:bodyPr/>
          <a:lstStyle/>
          <a:p>
            <a:r>
              <a:rPr kumimoji="1" lang="ja-JP" altLang="en-US" dirty="0"/>
              <a:t>技術的な話はリテラシ</a:t>
            </a:r>
            <a:r>
              <a:rPr kumimoji="1" lang="en-US" altLang="ja-JP" dirty="0"/>
              <a:t>I</a:t>
            </a:r>
            <a:r>
              <a:rPr kumimoji="1" lang="ja-JP" altLang="en-US" dirty="0"/>
              <a:t>でほぼ完了</a:t>
            </a:r>
            <a:endParaRPr kumimoji="1" lang="en-US" altLang="ja-JP" dirty="0"/>
          </a:p>
          <a:p>
            <a:r>
              <a:rPr lang="ja-JP" altLang="en-US" dirty="0"/>
              <a:t>実戦形式で何が必要か学んでもらう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B600827-3024-434D-BFD0-9F78E6E3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7A5B6DD-5858-4C4E-AA2B-F9B22500D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552C7D-74CD-4A60-9AFE-3935DBC38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C48E887-04C0-4B3C-8035-0C508A71D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この授業でやること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CBEA70-6C2C-42B7-8C14-F4126E9DDB1F}"/>
              </a:ext>
            </a:extLst>
          </p:cNvPr>
          <p:cNvSpPr/>
          <p:nvPr/>
        </p:nvSpPr>
        <p:spPr>
          <a:xfrm>
            <a:off x="660426" y="1887583"/>
            <a:ext cx="7812389" cy="14177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accent5">
                    <a:lumMod val="75000"/>
                  </a:schemeClr>
                </a:solidFill>
              </a:rPr>
              <a:t>半年かけて卒業研究</a:t>
            </a:r>
            <a:r>
              <a:rPr kumimoji="1" lang="en-US" altLang="ja-JP" sz="2800" b="1" dirty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kumimoji="1" lang="ja-JP" altLang="en-US" sz="2800" b="1" dirty="0">
                <a:solidFill>
                  <a:schemeClr val="accent5">
                    <a:lumMod val="75000"/>
                  </a:schemeClr>
                </a:solidFill>
              </a:rPr>
              <a:t>企業体験をしてみる</a:t>
            </a:r>
          </a:p>
        </p:txBody>
      </p:sp>
    </p:spTree>
    <p:extLst>
      <p:ext uri="{BB962C8B-B14F-4D97-AF65-F5344CB8AC3E}">
        <p14:creationId xmlns:p14="http://schemas.microsoft.com/office/powerpoint/2010/main" val="2078448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81ACE2D-2E46-4D6D-8524-B00E72A7B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入社：</a:t>
            </a:r>
            <a:r>
              <a:rPr kumimoji="1" lang="en-US" altLang="ja-JP" dirty="0"/>
              <a:t>4</a:t>
            </a:r>
            <a:r>
              <a:rPr kumimoji="1" lang="ja-JP" altLang="en-US" dirty="0"/>
              <a:t>月に入社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基礎研修：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lang="ja-JP" altLang="en-US" dirty="0"/>
              <a:t>プログラミングや</a:t>
            </a:r>
            <a:r>
              <a:rPr lang="en-US" altLang="ja-JP" dirty="0"/>
              <a:t>Office</a:t>
            </a:r>
            <a:r>
              <a:rPr lang="ja-JP" altLang="en-US" dirty="0"/>
              <a:t>ソフト、職場の紹介など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lang="ja-JP" altLang="en-US" dirty="0"/>
              <a:t>数日～</a:t>
            </a:r>
            <a:r>
              <a:rPr lang="en-US" altLang="ja-JP" dirty="0"/>
              <a:t>1</a:t>
            </a:r>
            <a:r>
              <a:rPr lang="ja-JP" altLang="en-US" dirty="0"/>
              <a:t>週間程度</a:t>
            </a:r>
            <a:endParaRPr lang="en-US" altLang="ja-JP" dirty="0"/>
          </a:p>
          <a:p>
            <a:pPr>
              <a:lnSpc>
                <a:spcPct val="120000"/>
              </a:lnSpc>
            </a:pPr>
            <a:r>
              <a:rPr kumimoji="1" lang="ja-JP" altLang="en-US" dirty="0"/>
              <a:t>新人研修：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kumimoji="1" lang="ja-JP" altLang="en-US" dirty="0"/>
              <a:t>先輩とチームアップ</a:t>
            </a:r>
            <a:endParaRPr kumimoji="1" lang="en-US" altLang="ja-JP" dirty="0"/>
          </a:p>
          <a:p>
            <a:pPr lvl="1">
              <a:lnSpc>
                <a:spcPct val="120000"/>
              </a:lnSpc>
            </a:pPr>
            <a:r>
              <a:rPr kumimoji="1" lang="ja-JP" altLang="en-US" dirty="0"/>
              <a:t>数か月間かけて仕事の流れを教わる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その後は？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lang="ja-JP" altLang="en-US" dirty="0"/>
              <a:t>簡単な仕事を担当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lang="en-US" altLang="ja-JP" dirty="0"/>
              <a:t>3</a:t>
            </a:r>
            <a:r>
              <a:rPr lang="ja-JP" altLang="en-US" dirty="0"/>
              <a:t>年ぐらい経つと仕事の規模も大きく</a:t>
            </a:r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E9BC210-12DD-472E-90FD-E4A661694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8B233A-AF0C-40C9-9F4A-C77F8F1EB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B71783-F93A-4C45-9F62-52625E5B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B96DF212-8A8F-48CD-B65C-3EAB068CD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新卒で入った場合の例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141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B7F7B09-D3A6-4C06-873E-B4A62E399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研究室配属</a:t>
            </a:r>
            <a:endParaRPr kumimoji="1" lang="en-US" altLang="ja-JP" dirty="0"/>
          </a:p>
          <a:p>
            <a:pPr lvl="1"/>
            <a:r>
              <a:rPr lang="en-US" altLang="ja-JP" dirty="0"/>
              <a:t>3</a:t>
            </a:r>
            <a:r>
              <a:rPr lang="ja-JP" altLang="en-US" dirty="0"/>
              <a:t>月に指導教員を決定（大学によってまちまち）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r>
              <a:rPr lang="ja-JP" altLang="en-US" dirty="0"/>
              <a:t>先輩の研究を見聞き</a:t>
            </a:r>
            <a:endParaRPr lang="en-US" altLang="ja-JP" dirty="0"/>
          </a:p>
          <a:p>
            <a:pPr lvl="1"/>
            <a:r>
              <a:rPr lang="ja-JP" altLang="en-US" dirty="0"/>
              <a:t>いわゆる基礎研修</a:t>
            </a:r>
            <a:endParaRPr lang="en-US" altLang="ja-JP" dirty="0"/>
          </a:p>
          <a:p>
            <a:pPr lvl="1"/>
            <a:r>
              <a:rPr lang="ja-JP" altLang="en-US" dirty="0"/>
              <a:t>何をしているか、どうやっているかを学ぶ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各自で研究</a:t>
            </a:r>
            <a:endParaRPr lang="en-US" altLang="ja-JP" dirty="0"/>
          </a:p>
          <a:p>
            <a:pPr lvl="1"/>
            <a:r>
              <a:rPr lang="ja-JP" altLang="en-US" dirty="0"/>
              <a:t>指導教員に相談しながら研究開始（新人研修）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D907F78-3AB7-49A7-A1A9-A25CDD960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04B9D7-8242-481C-951C-D0690C987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AA36ED-A410-45DE-91A7-78E3FF2A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948905F-B1A5-4BD2-88AE-34F4F2D0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卒業研究の流れ（工学系）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0357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56CB172-63AF-4BFF-87A8-6635C9674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回：オリエンテーション</a:t>
            </a: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回：チームアップ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回～第</a:t>
            </a:r>
            <a:r>
              <a:rPr lang="en-US" altLang="ja-JP" dirty="0"/>
              <a:t>4</a:t>
            </a:r>
            <a:r>
              <a:rPr lang="ja-JP" altLang="en-US" dirty="0"/>
              <a:t>回：チーム活動の仕方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第</a:t>
            </a:r>
            <a:r>
              <a:rPr kumimoji="1" lang="en-US" altLang="ja-JP" dirty="0"/>
              <a:t>5</a:t>
            </a:r>
            <a:r>
              <a:rPr kumimoji="1" lang="ja-JP" altLang="en-US" dirty="0"/>
              <a:t>回～第</a:t>
            </a:r>
            <a:r>
              <a:rPr kumimoji="1" lang="en-US" altLang="ja-JP" dirty="0"/>
              <a:t>12</a:t>
            </a:r>
            <a:r>
              <a:rPr lang="ja-JP" altLang="en-US" dirty="0"/>
              <a:t>回：新人研修（</a:t>
            </a:r>
            <a:r>
              <a:rPr lang="en-US" altLang="ja-JP" dirty="0"/>
              <a:t>Office</a:t>
            </a:r>
            <a:r>
              <a:rPr lang="ja-JP" altLang="en-US" dirty="0"/>
              <a:t>ソフトの使い方）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第</a:t>
            </a:r>
            <a:r>
              <a:rPr kumimoji="1" lang="en-US" altLang="ja-JP" dirty="0"/>
              <a:t>13</a:t>
            </a:r>
            <a:r>
              <a:rPr kumimoji="1" lang="ja-JP" altLang="en-US" dirty="0"/>
              <a:t>回～第</a:t>
            </a:r>
            <a:r>
              <a:rPr kumimoji="1" lang="en-US" altLang="ja-JP" dirty="0"/>
              <a:t>14</a:t>
            </a:r>
            <a:r>
              <a:rPr kumimoji="1" lang="ja-JP" altLang="en-US" dirty="0"/>
              <a:t>回：成果発表</a:t>
            </a: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第</a:t>
            </a:r>
            <a:r>
              <a:rPr lang="en-US" altLang="ja-JP" dirty="0"/>
              <a:t>15</a:t>
            </a:r>
            <a:r>
              <a:rPr lang="ja-JP" altLang="en-US" dirty="0"/>
              <a:t>回：まとめ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C6C6257-F12E-48D3-9CB8-48D8B25F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2018/9/27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3C6D331-CAF2-448F-8617-3A0F6EC4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70E451-3FE2-4D46-8F52-6A4EAFF0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DA6C7AD-A404-4C43-9EB2-6303B4931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この授業の流れ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E4C6F049-AB05-4BD4-AE1E-9CE033E73712}"/>
              </a:ext>
            </a:extLst>
          </p:cNvPr>
          <p:cNvSpPr/>
          <p:nvPr/>
        </p:nvSpPr>
        <p:spPr>
          <a:xfrm>
            <a:off x="5823679" y="2121108"/>
            <a:ext cx="2698229" cy="899410"/>
          </a:xfrm>
          <a:prstGeom prst="wedgeRoundRectCallout">
            <a:avLst>
              <a:gd name="adj1" fmla="val -61389"/>
              <a:gd name="adj2" fmla="val 53333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回から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成果発表に向けて活動</a:t>
            </a:r>
          </a:p>
        </p:txBody>
      </p:sp>
    </p:spTree>
    <p:extLst>
      <p:ext uri="{BB962C8B-B14F-4D97-AF65-F5344CB8AC3E}">
        <p14:creationId xmlns:p14="http://schemas.microsoft.com/office/powerpoint/2010/main" val="949957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ハードカバー.thmx</Template>
  <TotalTime>435</TotalTime>
  <Words>894</Words>
  <Application>Microsoft Macintosh PowerPoint</Application>
  <PresentationFormat>画面に合わせる (4:3)</PresentationFormat>
  <Paragraphs>207</Paragraphs>
  <Slides>18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HGS明朝E</vt:lpstr>
      <vt:lpstr>Yu Gothic</vt:lpstr>
      <vt:lpstr>Book Antiqua</vt:lpstr>
      <vt:lpstr>Wingdings</vt:lpstr>
      <vt:lpstr>ハードカバー</vt:lpstr>
      <vt:lpstr>情報処理技法（リテラシ）II</vt:lpstr>
      <vt:lpstr>もくじ</vt:lpstr>
      <vt:lpstr>授業概要</vt:lpstr>
      <vt:lpstr>題目：アカデミック環境における統合的な文書作成</vt:lpstr>
      <vt:lpstr>要約すると？</vt:lpstr>
      <vt:lpstr>この授業でやること</vt:lpstr>
      <vt:lpstr>新卒で入った場合の例</vt:lpstr>
      <vt:lpstr>卒業研究の流れ（工学系）</vt:lpstr>
      <vt:lpstr>この授業の流れ</vt:lpstr>
      <vt:lpstr>授業計画</vt:lpstr>
      <vt:lpstr>評価の軸fromシラバス</vt:lpstr>
      <vt:lpstr>授業評価</vt:lpstr>
      <vt:lpstr>本日の目標</vt:lpstr>
      <vt:lpstr>自己PRの作成</vt:lpstr>
      <vt:lpstr>今後の人生を考える</vt:lpstr>
      <vt:lpstr>自分を知ろう</vt:lpstr>
      <vt:lpstr>本日の課題：自己PR</vt:lpstr>
      <vt:lpstr>本日の授業課題提出</vt:lpstr>
    </vt:vector>
  </TitlesOfParts>
  <Company>東京工業大学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Microsoft Office ユーザー</cp:lastModifiedBy>
  <cp:revision>36</cp:revision>
  <dcterms:created xsi:type="dcterms:W3CDTF">2016-01-16T07:36:29Z</dcterms:created>
  <dcterms:modified xsi:type="dcterms:W3CDTF">2018-09-27T00:00:42Z</dcterms:modified>
</cp:coreProperties>
</file>