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423" r:id="rId4"/>
    <p:sldId id="424" r:id="rId5"/>
    <p:sldId id="427" r:id="rId6"/>
    <p:sldId id="425" r:id="rId7"/>
    <p:sldId id="42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TzurOTAEKNfIZFNG9wSmQ==" hashData="vz0Z/MyQDz2AYa4A7oVgvv3TH+ls584ZKnFfjREOAQ0PhZt2rNZ3S6s2MQVqqvxQjCZvr4u2ie5yNsmVUcZnHg=="/>
  <p:extLst>
    <p:ext uri="{521415D9-36F7-43E2-AB2F-B90AF26B5E84}">
      <p14:sectionLst xmlns:p14="http://schemas.microsoft.com/office/powerpoint/2010/main">
        <p14:section name="既定のセクション" id="{A4F53B30-C378-4344-8134-B3CA31EAE86A}">
          <p14:sldIdLst>
            <p14:sldId id="256"/>
            <p14:sldId id="257"/>
            <p14:sldId id="423"/>
            <p14:sldId id="424"/>
            <p14:sldId id="427"/>
            <p14:sldId id="425"/>
            <p14:sldId id="42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0920"/>
    <a:srgbClr val="FFCCCC"/>
    <a:srgbClr val="E77F63"/>
    <a:srgbClr val="F2F2F2"/>
    <a:srgbClr val="C8103D"/>
    <a:srgbClr val="FBE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81395" autoAdjust="0"/>
  </p:normalViewPr>
  <p:slideViewPr>
    <p:cSldViewPr snapToGrid="0">
      <p:cViewPr varScale="1">
        <p:scale>
          <a:sx n="79" d="100"/>
          <a:sy n="79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27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5BF498-BED4-4818-A21E-3FC94C717C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A3D75B-6B42-4E34-9812-C6585B3B52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04958-45C8-4C72-9EF1-471675195A0C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CDD0F5-99DE-40E9-95A0-E1A2813CDA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F7AD00-9A80-4513-8F41-488B8F5819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19DD-503F-4D37-9736-B5FF6209F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7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4A089-E5CD-4BBC-A217-87CB6F6D69A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68A4A-3707-4C5A-A9F0-B2EE08EDB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2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これだけページが少ないと目次はなくても良い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908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端的にキーワードだけ入れる。</a:t>
            </a:r>
            <a:endParaRPr kumimoji="1" lang="en-US" altLang="ja-JP"/>
          </a:p>
          <a:p>
            <a:r>
              <a:rPr kumimoji="1" lang="ja-JP" altLang="en-US"/>
              <a:t>イメージしやすい画像とか付けるとさらに良い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46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文字の羅列は見ていてどこを読めばいいかわかりづらい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ここで見てほしいのは専攻数と学科数だけなので、そこだけ強調</a:t>
            </a:r>
            <a:endParaRPr kumimoji="1" lang="en-US" altLang="ja-JP"/>
          </a:p>
          <a:p>
            <a:r>
              <a:rPr kumimoji="1" lang="ja-JP" altLang="en-US"/>
              <a:t>発表時には指差して解説</a:t>
            </a:r>
            <a:endParaRPr kumimoji="1" lang="en-US" altLang="ja-JP"/>
          </a:p>
          <a:p>
            <a:r>
              <a:rPr kumimoji="1" lang="ja-JP" altLang="en-US"/>
              <a:t>「私の所属する社会学専攻は、国際社会学科の</a:t>
            </a:r>
            <a:r>
              <a:rPr kumimoji="1" lang="en-US" altLang="ja-JP"/>
              <a:t>1</a:t>
            </a:r>
            <a:r>
              <a:rPr kumimoji="1" lang="ja-JP" altLang="en-US"/>
              <a:t>専攻です」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533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吹き出しとかコメントをつけておくと発表時に忘れなくて済む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71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引用</a:t>
            </a:r>
            <a:endParaRPr kumimoji="1" lang="en-US" altLang="ja-JP"/>
          </a:p>
          <a:p>
            <a:r>
              <a:rPr kumimoji="1" lang="ja-JP" altLang="en-US"/>
              <a:t>本来はインターネットだけでなく、書籍や論文からも引用する。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82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01BC4-D296-48D4-92D6-BC6942051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83F498E-040F-49DE-ADB3-F6A582B2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636"/>
            <a:ext cx="9144000" cy="12861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A12FF-2913-442B-8B6A-EF538F14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7FFB-BE98-45A9-B6B5-3BFD15FA49EE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D7A3A4-0575-425D-9366-09080868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pic>
        <p:nvPicPr>
          <p:cNvPr id="1026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8653782A-E28D-4E5F-93EB-329AD10AAF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515232" y="210709"/>
            <a:ext cx="1161535" cy="12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851AA54-C7C3-46C3-A393-38B059725C9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26845"/>
            <a:ext cx="9144000" cy="0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871A0DE-DFBA-4086-B094-B3047EAFA850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602038"/>
            <a:ext cx="914400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09469472-601E-4BAE-9CF7-23C498DF1268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07D4DC2-665B-42D8-8C30-09213CA81AFB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C8103D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8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1526-3EBF-4678-BC12-BB91D113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A879E4-5BAC-408D-9DAE-5DCEB8FEB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2E5C0-55E3-4B98-BD26-E944C0CE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8144-F44A-40A7-B7A7-B88FF4BF3B96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BC6E70-8CA5-41A0-9ED8-0D3C65EC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1D8EA6-9395-4F8A-B9F2-D717A212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8362DE-0594-4627-A7BF-4479DAE62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97B4F8-627C-4F66-9631-5AD0B873D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C87786-CD65-4AF5-A01E-94180CE0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C81C-63C0-4243-AF9F-FFF666674BF7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F441E-F351-4809-BF9D-1E09064C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D44357-C51A-4045-86AC-777D08D6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20659-2B52-4677-A6FA-DF3E85A0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302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BD2FC-8B5C-461F-B4A5-7BB84D62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82"/>
            <a:ext cx="10515600" cy="450518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FC4CDA-1CC7-4156-A48F-26FADC05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7C564F-AA37-430F-8640-9166E375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D1DCCA-A1FF-4617-90BE-1A439DDA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A7C5B4F-E33A-454A-8CF8-3AC1D35202A9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657941A-A323-4BFD-8BF8-8BD50429B8ED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C8103D">
                  <a:alpha val="50000"/>
                </a:srgbClr>
              </a:solidFill>
            </a:endParaRPr>
          </a:p>
        </p:txBody>
      </p:sp>
      <p:pic>
        <p:nvPicPr>
          <p:cNvPr id="10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566B7C87-B29B-461F-8F3D-2A140E8CD6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849697" y="1122028"/>
            <a:ext cx="492605" cy="51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7A5F4A7-DE22-4C78-AE05-432AFEECA1D5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373524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367380C-AB53-4282-823C-8F0FEBA3BAE1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438036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BB5F3D7-21AA-4589-AFB2-7ACD0988103C}"/>
              </a:ext>
            </a:extLst>
          </p:cNvPr>
          <p:cNvCxnSpPr>
            <a:cxnSpLocks/>
          </p:cNvCxnSpPr>
          <p:nvPr userDrawn="1"/>
        </p:nvCxnSpPr>
        <p:spPr>
          <a:xfrm>
            <a:off x="838199" y="1373523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F041354-AD15-46A1-95D3-0E7D46075CA0}"/>
              </a:ext>
            </a:extLst>
          </p:cNvPr>
          <p:cNvCxnSpPr>
            <a:cxnSpLocks/>
          </p:cNvCxnSpPr>
          <p:nvPr userDrawn="1"/>
        </p:nvCxnSpPr>
        <p:spPr>
          <a:xfrm>
            <a:off x="838199" y="1438035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2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B14F6-F6FE-40A8-A557-EC79BB70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09249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6B092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D4C675-4373-42E6-B68F-02F412795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867564"/>
            <a:ext cx="10509250" cy="1222086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B0920">
                    <a:alpha val="50196"/>
                  </a:srgb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E39B5-D4C9-4072-91B8-39F91696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AD4A-4B4C-40C6-8C25-05340C1FD39D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707CD-0DBA-40B4-9AB5-4B37C4B3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CD200A-207E-4EBB-96EE-57354FD9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2060EDCD-883F-4F3E-BB3B-D8B86C29796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659661" y="1338889"/>
            <a:ext cx="872678" cy="9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D5D5413-F83C-4262-AEA8-C2E4F76D6D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562475"/>
            <a:ext cx="10520220" cy="15489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C1E1583-B06A-4D15-A482-10CB262E7F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653157"/>
            <a:ext cx="1052022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02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DEE26-3E3C-4667-AABA-09F03CFE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C2306-9DE6-4C0D-883F-C616B1114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CF4E64-8D3B-4CC4-8D07-EFD8DC1F9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7B3A51-22EB-45E2-B2DA-4A91D091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E695-792E-4D2A-AEE3-ECCB227202A9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BB27B0-0327-4712-AAB0-9C3C00C7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527EF5-C851-439D-9915-48E9229E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80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D248C-18DE-4456-AB07-3C32103D4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8291F-BF1E-4B99-A814-3E0BCC0F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823A18-3B17-4ED2-9787-926867202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5CC3AC-413D-4A89-ACFF-8F8E461A8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21365B-2159-487B-82D3-4E6A8A3E6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FAEDF7-E404-4D35-BADF-7C8E7DC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0C44-1CA2-4395-9196-2B37AAEF29F2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24A730-577D-4259-9A11-B1B54B69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BFB76D-9BF0-4AF2-9E4B-9E5F7D80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2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C2E58-7A6A-4173-9FF8-DB94F745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AD8BD2-11D6-4C1A-9211-542A5F90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F52-7233-4658-8860-9FCFADD033D1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C73BE9-D9DB-473B-8C00-D33ACE4B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316CCB-514D-49C4-B73F-F000740C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D7908C-6FEB-46CD-B4F0-9BCD7857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C7AC-85C0-4F07-96F3-DA2E95BCDD17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2D67B0E-24DA-4A1C-BDB8-EF629C21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428ED7-00D3-4FE9-AF14-260CB371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8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8D109-B63E-4018-96E2-75D4344E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D0EE6E-E6FD-4372-8AA8-3BF937D3B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5D8F9D-B1E6-4B80-AC76-762A160F4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5C6BB9-4A67-4BC2-B139-DD3230013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7815-C7F9-423A-B0E6-E368DFA4F2C2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A3366A-E4D4-4B4F-89F6-8B7FD83D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FFACC5-778D-47DB-9AAE-E33F9735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2DA0E-849F-42BA-811D-C922F157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0E77C9-9AA2-4C4B-9313-BC7C8B08B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5BB623-BFD3-4AF1-B0AB-A159C89C9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FD98AC-8744-4B0C-A468-11537621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DB2E-DDE9-4C71-9A6A-817041709758}" type="datetime1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46BEBC-ABE7-4E7F-BC8F-4C2129CC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3B8F6C-C1D1-4B40-9992-A2D23794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79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451D96-EF77-400C-AED8-B51F1A5B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3F5D2A-70E4-4910-9020-16FE06D04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240ED0-F9BF-40BA-BA96-5B1E0B279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1F0FCEB5-E442-45B1-892F-D60E96B03A55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D2EDC-1F08-4E46-990D-4030562AB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432CAA-3FE8-4767-A9E7-526C04FB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8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rgbClr val="6B0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twcu.ac.jp/univ/abou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s.twcu.ac.jp/ip-edu/literacy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3037E-EDCF-493E-8354-46877F41E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情報処理技法</a:t>
            </a:r>
            <a:r>
              <a:rPr lang="en-US" altLang="ja-JP" sz="2800"/>
              <a:t>(</a:t>
            </a:r>
            <a:r>
              <a:rPr lang="ja-JP" altLang="en-US" sz="2800"/>
              <a:t>リテラシ</a:t>
            </a:r>
            <a:r>
              <a:rPr lang="en-US" altLang="ja-JP" sz="2800"/>
              <a:t>)I</a:t>
            </a:r>
            <a:r>
              <a:rPr lang="ja-JP" altLang="en-US" sz="2800"/>
              <a:t>　総合発展課題</a:t>
            </a:r>
            <a:br>
              <a:rPr lang="en-US" altLang="ja-JP" sz="2800"/>
            </a:br>
            <a:br>
              <a:rPr lang="en-US" altLang="ja-JP" sz="2800"/>
            </a:br>
            <a:r>
              <a:rPr lang="ja-JP" altLang="en-US" sz="4400"/>
              <a:t>東京女子大学 現代教養学部の紹介</a:t>
            </a:r>
            <a:endParaRPr kumimoji="1" lang="ja-JP" altLang="en-US" sz="360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585398D0-7F26-4CE3-8D96-C85AF6707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altLang="ja-JP"/>
              <a:t>		</a:t>
            </a:r>
            <a:r>
              <a:rPr lang="ja-JP" altLang="en-US"/>
              <a:t>所　　属：東京女子大学現代教養学部○○学科</a:t>
            </a:r>
            <a:r>
              <a:rPr lang="en-US" altLang="ja-JP"/>
              <a:t>××</a:t>
            </a:r>
            <a:r>
              <a:rPr lang="ja-JP" altLang="en-US"/>
              <a:t>専攻</a:t>
            </a:r>
          </a:p>
          <a:p>
            <a:pPr algn="l"/>
            <a:r>
              <a:rPr lang="en-US" altLang="ja-JP"/>
              <a:t>		</a:t>
            </a:r>
            <a:r>
              <a:rPr lang="ja-JP" altLang="en-US"/>
              <a:t>学籍番号：</a:t>
            </a:r>
            <a:r>
              <a:rPr lang="en-US" altLang="ja-JP"/>
              <a:t>18k12345</a:t>
            </a:r>
          </a:p>
          <a:p>
            <a:pPr algn="l"/>
            <a:r>
              <a:rPr lang="en-US" altLang="ja-JP"/>
              <a:t>		</a:t>
            </a:r>
            <a:r>
              <a:rPr lang="ja-JP" altLang="en-US"/>
              <a:t>氏　　名：柴田　淳司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61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69132-5FB5-4F3F-8CBC-7410123F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B1148-1F9B-47AD-B7C2-1E4FF842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416"/>
            <a:ext cx="10515600" cy="4372547"/>
          </a:xfrm>
        </p:spPr>
        <p:txBody>
          <a:bodyPr numCol="1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東京女子大学について</a:t>
            </a:r>
            <a:endParaRPr lang="en-US" altLang="ja-JP"/>
          </a:p>
          <a:p>
            <a:pPr marL="514350" indent="-514350">
              <a:buFont typeface="+mj-lt"/>
              <a:buAutoNum type="arabicPeriod"/>
            </a:pPr>
            <a:r>
              <a:rPr lang="ja-JP" altLang="en-US"/>
              <a:t>現代教養学部について</a:t>
            </a:r>
            <a:endParaRPr lang="en-US" altLang="ja-JP"/>
          </a:p>
          <a:p>
            <a:pPr marL="514350" indent="-514350">
              <a:buFont typeface="+mj-lt"/>
              <a:buAutoNum type="arabicPeriod"/>
            </a:pPr>
            <a:r>
              <a:rPr lang="ja-JP" altLang="en-US"/>
              <a:t>東京女子大学のここがスゴイ！</a:t>
            </a:r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AC0A6-42E2-47AC-9923-4A682168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7536-FC60-4DEC-94E4-3E20A66F06EF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F76DA-2BDC-4389-A05F-26966613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706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980AA-BBF0-4DDD-93A0-E8CFD7C5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1. </a:t>
            </a:r>
            <a:r>
              <a:rPr lang="ja-JP" altLang="en-US"/>
              <a:t>東京女子大学について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B3A01A-D6D2-4C68-BD41-6A5D619D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82"/>
            <a:ext cx="5038344" cy="4505181"/>
          </a:xfrm>
        </p:spPr>
        <p:txBody>
          <a:bodyPr/>
          <a:lstStyle/>
          <a:p>
            <a:r>
              <a:rPr kumimoji="1" lang="ja-JP" altLang="en-US"/>
              <a:t>キリスト教系リベラルアーツカレッジ</a:t>
            </a:r>
            <a:endParaRPr kumimoji="1" lang="en-US" altLang="ja-JP"/>
          </a:p>
          <a:p>
            <a:r>
              <a:rPr kumimoji="1" lang="en-US" altLang="ja-JP"/>
              <a:t>1918</a:t>
            </a:r>
            <a:r>
              <a:rPr kumimoji="1" lang="ja-JP" altLang="en-US"/>
              <a:t>年に設立</a:t>
            </a:r>
            <a:endParaRPr kumimoji="1" lang="en-US" altLang="ja-JP"/>
          </a:p>
          <a:p>
            <a:r>
              <a:rPr lang="en-US" altLang="ja-JP"/>
              <a:t>2009</a:t>
            </a:r>
            <a:r>
              <a:rPr lang="ja-JP" altLang="en-US"/>
              <a:t>年に現代教養学部設置</a:t>
            </a:r>
            <a:endParaRPr lang="en-US" altLang="ja-JP"/>
          </a:p>
          <a:p>
            <a:r>
              <a:rPr lang="ja-JP" altLang="en-US"/>
              <a:t>約</a:t>
            </a:r>
            <a:r>
              <a:rPr kumimoji="1" lang="en-US" altLang="ja-JP"/>
              <a:t>4000</a:t>
            </a:r>
            <a:r>
              <a:rPr kumimoji="1" lang="ja-JP" altLang="en-US"/>
              <a:t>名が在籍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86AA1F-A641-4D30-9640-55E926F0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9F7D0-B529-4C45-AE0B-2959EF5D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1026" name="Picture 2" descr="ãæ±äº¬å¥³å­å¤§å­¦ãã®ç»åæ¤ç´¢çµæ">
            <a:extLst>
              <a:ext uri="{FF2B5EF4-FFF2-40B4-BE49-F238E27FC236}">
                <a16:creationId xmlns:a16="http://schemas.microsoft.com/office/drawing/2014/main" id="{AD3BE28E-3B12-45EE-98CC-D0B5E6647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1671782"/>
            <a:ext cx="48577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780DE4-F2F8-4555-B134-1495CB35B944}"/>
              </a:ext>
            </a:extLst>
          </p:cNvPr>
          <p:cNvSpPr txBox="1"/>
          <p:nvPr/>
        </p:nvSpPr>
        <p:spPr>
          <a:xfrm>
            <a:off x="7037228" y="4989624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図</a:t>
            </a:r>
            <a:r>
              <a:rPr lang="en-US" altLang="ja-JP"/>
              <a:t>1</a:t>
            </a:r>
            <a:r>
              <a:rPr lang="ja-JP" altLang="en-US"/>
              <a:t>：歴史ある東京女子大学の本館</a:t>
            </a:r>
            <a:r>
              <a:rPr lang="en-US" altLang="ja-JP"/>
              <a:t>[1]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0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5D0A1-9B5E-487D-996D-C6A6457E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altLang="ja-JP"/>
              <a:t>2. </a:t>
            </a:r>
            <a:r>
              <a:rPr lang="ja-JP" altLang="en-US"/>
              <a:t>現代教養学部について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A93F8C-27BE-48C5-B8F4-AC1160C98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lvl="0"/>
            <a:endParaRPr lang="en-US" altLang="ja-JP" sz="2400"/>
          </a:p>
          <a:p>
            <a:pPr lvl="0"/>
            <a:endParaRPr lang="en-US" altLang="ja-JP" sz="2400"/>
          </a:p>
          <a:p>
            <a:pPr lvl="0"/>
            <a:endParaRPr lang="en-US" altLang="ja-JP" sz="2400"/>
          </a:p>
          <a:p>
            <a:pPr lvl="0"/>
            <a:endParaRPr lang="en-US" altLang="ja-JP" sz="2400"/>
          </a:p>
          <a:p>
            <a:pPr lvl="0"/>
            <a:r>
              <a:rPr lang="ja-JP" altLang="ja-JP" sz="2400"/>
              <a:t>国際英語学科</a:t>
            </a:r>
          </a:p>
          <a:p>
            <a:pPr lvl="1"/>
            <a:r>
              <a:rPr lang="ja-JP" altLang="ja-JP" sz="2000"/>
              <a:t>国際英語専攻</a:t>
            </a:r>
          </a:p>
          <a:p>
            <a:pPr lvl="0"/>
            <a:r>
              <a:rPr lang="ja-JP" altLang="ja-JP" sz="2400"/>
              <a:t>人文学科</a:t>
            </a:r>
          </a:p>
          <a:p>
            <a:pPr lvl="1"/>
            <a:r>
              <a:rPr lang="ja-JP" altLang="ja-JP" sz="2000"/>
              <a:t>哲学専攻</a:t>
            </a:r>
          </a:p>
          <a:p>
            <a:pPr lvl="1"/>
            <a:r>
              <a:rPr lang="ja-JP" altLang="ja-JP" sz="2000"/>
              <a:t>日本文学専攻</a:t>
            </a:r>
          </a:p>
          <a:p>
            <a:pPr lvl="1"/>
            <a:r>
              <a:rPr lang="ja-JP" altLang="ja-JP" sz="2000"/>
              <a:t>歴史文化専攻</a:t>
            </a:r>
          </a:p>
          <a:p>
            <a:pPr lvl="0"/>
            <a:r>
              <a:rPr lang="ja-JP" altLang="ja-JP" sz="2400"/>
              <a:t>国際社会学科</a:t>
            </a:r>
          </a:p>
          <a:p>
            <a:pPr lvl="1"/>
            <a:r>
              <a:rPr lang="ja-JP" altLang="ja-JP" sz="2000"/>
              <a:t>国際関係専攻</a:t>
            </a:r>
          </a:p>
          <a:p>
            <a:pPr lvl="1"/>
            <a:r>
              <a:rPr lang="ja-JP" altLang="ja-JP" sz="2000"/>
              <a:t>経済学専攻</a:t>
            </a:r>
          </a:p>
          <a:p>
            <a:pPr lvl="1"/>
            <a:r>
              <a:rPr lang="ja-JP" altLang="ja-JP" sz="2000"/>
              <a:t>社会学専攻</a:t>
            </a:r>
          </a:p>
          <a:p>
            <a:pPr lvl="1"/>
            <a:r>
              <a:rPr lang="ja-JP" altLang="ja-JP" sz="2000"/>
              <a:t>コミュニティ構想専攻</a:t>
            </a:r>
            <a:endParaRPr lang="en-US" altLang="ja-JP" sz="2000"/>
          </a:p>
          <a:p>
            <a:pPr lvl="0"/>
            <a:r>
              <a:rPr lang="ja-JP" altLang="ja-JP" sz="2400"/>
              <a:t>心理・コミュニケーション学科</a:t>
            </a:r>
          </a:p>
          <a:p>
            <a:pPr lvl="1"/>
            <a:r>
              <a:rPr lang="ja-JP" altLang="ja-JP" sz="2000"/>
              <a:t>心理学専攻</a:t>
            </a:r>
          </a:p>
          <a:p>
            <a:pPr lvl="1"/>
            <a:r>
              <a:rPr lang="ja-JP" altLang="ja-JP" sz="2000"/>
              <a:t>コミュニケーション専攻</a:t>
            </a:r>
          </a:p>
          <a:p>
            <a:pPr lvl="0"/>
            <a:r>
              <a:rPr lang="ja-JP" altLang="ja-JP" sz="2400"/>
              <a:t>数理科学科</a:t>
            </a:r>
          </a:p>
          <a:p>
            <a:pPr lvl="1"/>
            <a:r>
              <a:rPr lang="ja-JP" altLang="ja-JP" sz="2000"/>
              <a:t>数学専攻</a:t>
            </a:r>
          </a:p>
          <a:p>
            <a:pPr lvl="1"/>
            <a:r>
              <a:rPr lang="ja-JP" altLang="ja-JP" sz="2000"/>
              <a:t>情報理学専攻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CE97B-D165-4BE4-8517-6F786C5E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9531C-A08B-4620-A1E6-C44607822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F15E77-0CCB-4C4D-B17A-BAD3E2CAD7E7}"/>
              </a:ext>
            </a:extLst>
          </p:cNvPr>
          <p:cNvSpPr/>
          <p:nvPr/>
        </p:nvSpPr>
        <p:spPr>
          <a:xfrm>
            <a:off x="1276470" y="1709097"/>
            <a:ext cx="4173996" cy="126353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>
                <a:solidFill>
                  <a:srgbClr val="6B0920"/>
                </a:solidFill>
              </a:rPr>
              <a:t>5</a:t>
            </a:r>
            <a:r>
              <a:rPr kumimoji="1" lang="ja-JP" altLang="en-US" sz="2800">
                <a:solidFill>
                  <a:srgbClr val="6B0920"/>
                </a:solidFill>
              </a:rPr>
              <a:t>専攻、</a:t>
            </a:r>
            <a:r>
              <a:rPr kumimoji="1" lang="en-US" altLang="ja-JP" sz="2800">
                <a:solidFill>
                  <a:srgbClr val="6B0920"/>
                </a:solidFill>
              </a:rPr>
              <a:t>12</a:t>
            </a:r>
            <a:r>
              <a:rPr kumimoji="1" lang="ja-JP" altLang="en-US" sz="2800">
                <a:solidFill>
                  <a:srgbClr val="6B0920"/>
                </a:solidFill>
              </a:rPr>
              <a:t>学科</a:t>
            </a:r>
            <a:endParaRPr kumimoji="1" lang="ja-JP" altLang="en-US" sz="28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9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5D0A1-9B5E-487D-996D-C6A6457E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altLang="ja-JP"/>
              <a:t>2. </a:t>
            </a:r>
            <a:r>
              <a:rPr lang="ja-JP" altLang="en-US"/>
              <a:t>各学科の定員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CE97B-D165-4BE4-8517-6F786C5E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9531C-A08B-4620-A1E6-C44607822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graphicFrame>
        <p:nvGraphicFramePr>
          <p:cNvPr id="9" name="コンテンツ プレースホルダー 8">
            <a:extLst>
              <a:ext uri="{FF2B5EF4-FFF2-40B4-BE49-F238E27FC236}">
                <a16:creationId xmlns:a16="http://schemas.microsoft.com/office/drawing/2014/main" id="{BA2CF02D-D34C-4F1E-8F84-2E6BE497A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62750"/>
              </p:ext>
            </p:extLst>
          </p:nvPr>
        </p:nvGraphicFramePr>
        <p:xfrm>
          <a:off x="838199" y="3059561"/>
          <a:ext cx="7315201" cy="113385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380744">
                  <a:extLst>
                    <a:ext uri="{9D8B030D-6E8A-4147-A177-3AD203B41FA5}">
                      <a16:colId xmlns:a16="http://schemas.microsoft.com/office/drawing/2014/main" val="2593150855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119228417"/>
                    </a:ext>
                  </a:extLst>
                </a:gridCol>
                <a:gridCol w="963168">
                  <a:extLst>
                    <a:ext uri="{9D8B030D-6E8A-4147-A177-3AD203B41FA5}">
                      <a16:colId xmlns:a16="http://schemas.microsoft.com/office/drawing/2014/main" val="3824440516"/>
                    </a:ext>
                  </a:extLst>
                </a:gridCol>
                <a:gridCol w="1328928">
                  <a:extLst>
                    <a:ext uri="{9D8B030D-6E8A-4147-A177-3AD203B41FA5}">
                      <a16:colId xmlns:a16="http://schemas.microsoft.com/office/drawing/2014/main" val="3257540949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829891531"/>
                    </a:ext>
                  </a:extLst>
                </a:gridCol>
                <a:gridCol w="1155193">
                  <a:extLst>
                    <a:ext uri="{9D8B030D-6E8A-4147-A177-3AD203B41FA5}">
                      <a16:colId xmlns:a16="http://schemas.microsoft.com/office/drawing/2014/main" val="1757678419"/>
                    </a:ext>
                  </a:extLst>
                </a:gridCol>
              </a:tblGrid>
              <a:tr h="377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国際英語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人文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国際社会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心理・コミ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数理科学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09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5950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入学定員</a:t>
                      </a:r>
                      <a:r>
                        <a:rPr lang="en-US" sz="1600" kern="100">
                          <a:effectLst/>
                        </a:rPr>
                        <a:t>(</a:t>
                      </a:r>
                      <a:r>
                        <a:rPr lang="ja-JP" sz="1600" kern="100">
                          <a:effectLst/>
                        </a:rPr>
                        <a:t>名</a:t>
                      </a:r>
                      <a:r>
                        <a:rPr lang="en-US" sz="1600" kern="100">
                          <a:effectLst/>
                        </a:rPr>
                        <a:t>)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155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200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270</a:t>
                      </a:r>
                      <a:endParaRPr lang="ja-JP" sz="1600" b="1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195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70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47701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割合</a:t>
                      </a:r>
                      <a:r>
                        <a:rPr lang="en-US" sz="1600" kern="100">
                          <a:effectLst/>
                        </a:rPr>
                        <a:t>[%]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17.4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22.5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30.3</a:t>
                      </a:r>
                      <a:endParaRPr lang="ja-JP" sz="1600" b="1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21.9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7.9</a:t>
                      </a:r>
                      <a:endParaRPr lang="ja-JP" sz="16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21328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C979F85-11A6-4EB6-A1B7-D9F2AD5A0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779212"/>
            <a:ext cx="3213615" cy="3435491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AAF80C9-6BCC-4890-8B5C-1933A36A0EE2}"/>
              </a:ext>
            </a:extLst>
          </p:cNvPr>
          <p:cNvSpPr txBox="1"/>
          <p:nvPr/>
        </p:nvSpPr>
        <p:spPr>
          <a:xfrm>
            <a:off x="838199" y="2584704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表</a:t>
            </a:r>
            <a:r>
              <a:rPr kumimoji="1" lang="en-US" altLang="ja-JP"/>
              <a:t>1</a:t>
            </a:r>
            <a:r>
              <a:rPr lang="ja-JP" altLang="en-US"/>
              <a:t>：学科別の入学定員とその割合</a:t>
            </a:r>
            <a:r>
              <a:rPr lang="en-US" altLang="ja-JP"/>
              <a:t>[2]</a:t>
            </a:r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F02775-BC98-4368-8D91-5B88E2AEC037}"/>
              </a:ext>
            </a:extLst>
          </p:cNvPr>
          <p:cNvSpPr txBox="1"/>
          <p:nvPr/>
        </p:nvSpPr>
        <p:spPr>
          <a:xfrm>
            <a:off x="8103343" y="5289100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図</a:t>
            </a:r>
            <a:r>
              <a:rPr kumimoji="1" lang="en-US" altLang="ja-JP"/>
              <a:t>2</a:t>
            </a:r>
            <a:r>
              <a:rPr kumimoji="1" lang="ja-JP" altLang="en-US"/>
              <a:t>：</a:t>
            </a:r>
            <a:r>
              <a:rPr lang="ja-JP" altLang="ja-JP"/>
              <a:t>学科別の入学定員の割合</a:t>
            </a:r>
            <a:r>
              <a:rPr lang="en-US" altLang="ja-JP"/>
              <a:t>[2]</a:t>
            </a:r>
            <a:endParaRPr kumimoji="1" lang="ja-JP" altLang="en-US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34473936-1F8A-434A-8167-4BB6B55450DC}"/>
              </a:ext>
            </a:extLst>
          </p:cNvPr>
          <p:cNvSpPr/>
          <p:nvPr/>
        </p:nvSpPr>
        <p:spPr>
          <a:xfrm>
            <a:off x="3164484" y="4505550"/>
            <a:ext cx="2188126" cy="582304"/>
          </a:xfrm>
          <a:prstGeom prst="wedgeRoundRectCallout">
            <a:avLst>
              <a:gd name="adj1" fmla="val 35899"/>
              <a:gd name="adj2" fmla="val -84014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rgbClr val="6B0920"/>
                </a:solidFill>
              </a:rPr>
              <a:t>最も定員が多い</a:t>
            </a:r>
            <a:endParaRPr kumimoji="1" lang="ja-JP" altLang="en-US" sz="2000" dirty="0">
              <a:solidFill>
                <a:srgbClr val="6B0920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EC700B13-3566-4F11-9719-F5BF87A234CD}"/>
              </a:ext>
            </a:extLst>
          </p:cNvPr>
          <p:cNvSpPr/>
          <p:nvPr/>
        </p:nvSpPr>
        <p:spPr>
          <a:xfrm>
            <a:off x="5503772" y="2125620"/>
            <a:ext cx="2498466" cy="582304"/>
          </a:xfrm>
          <a:prstGeom prst="wedgeRoundRectCallout">
            <a:avLst>
              <a:gd name="adj1" fmla="val 25634"/>
              <a:gd name="adj2" fmla="val 98714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rgbClr val="6B0920"/>
                </a:solidFill>
              </a:rPr>
              <a:t>最も定員が少ない</a:t>
            </a:r>
            <a:endParaRPr kumimoji="1" lang="ja-JP" altLang="en-US" sz="20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5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7FCF95-1307-4843-8F4C-54810EE1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altLang="ja-JP"/>
              <a:t>3. </a:t>
            </a:r>
            <a:r>
              <a:rPr lang="ja-JP" altLang="en-US"/>
              <a:t>東京女子大学のここがスゴイ！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56D3BC-B53A-49B6-9CA7-85489021A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何か追加で書きたいところとか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0C9176-683E-4658-B523-B1341B26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AB713-264D-4A82-B85F-8C5A34104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5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270B0-CBFA-4DDD-B3D5-86D93593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出典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7E4F74-E5D1-47C5-B3E6-B7D6385CF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0" indent="-540000">
              <a:buNone/>
            </a:pPr>
            <a:r>
              <a:rPr lang="en-US" altLang="ja-JP"/>
              <a:t>[1] </a:t>
            </a:r>
            <a:r>
              <a:rPr lang="ja-JP" altLang="en-US"/>
              <a:t>東京女子大学、「大学紹介」：</a:t>
            </a:r>
            <a:r>
              <a:rPr lang="en-US" altLang="ja-JP"/>
              <a:t> </a:t>
            </a:r>
            <a:r>
              <a:rPr lang="en-US" altLang="ja-JP">
                <a:hlinkClick r:id="rId3"/>
              </a:rPr>
              <a:t>http://office.twcu.ac.jp/univ/about/</a:t>
            </a:r>
            <a:endParaRPr lang="en-US" altLang="ja-JP"/>
          </a:p>
          <a:p>
            <a:pPr marL="540000" indent="-540000">
              <a:buNone/>
            </a:pPr>
            <a:r>
              <a:rPr lang="en-US" altLang="ja-JP"/>
              <a:t>[2] </a:t>
            </a:r>
            <a:r>
              <a:rPr lang="ja-JP" altLang="en-US"/>
              <a:t>東京女子大学、「リテラシ</a:t>
            </a:r>
            <a:r>
              <a:rPr lang="en-US" altLang="ja-JP"/>
              <a:t>I(2018</a:t>
            </a:r>
            <a:r>
              <a:rPr lang="ja-JP" altLang="en-US"/>
              <a:t>年度</a:t>
            </a:r>
            <a:r>
              <a:rPr lang="en-US" altLang="ja-JP"/>
              <a:t>)</a:t>
            </a:r>
            <a:r>
              <a:rPr lang="ja-JP" altLang="en-US"/>
              <a:t>」：</a:t>
            </a:r>
            <a:r>
              <a:rPr lang="en-US" altLang="ja-JP">
                <a:hlinkClick r:id="rId4"/>
              </a:rPr>
              <a:t>http://www.cis.twcu.ac.jp/ip-edu/literacy1/</a:t>
            </a:r>
            <a:endParaRPr lang="en-US" altLang="ja-JP"/>
          </a:p>
          <a:p>
            <a:pPr marL="0" indent="-648000">
              <a:buNone/>
            </a:pPr>
            <a:endParaRPr lang="en-US" altLang="ja-JP"/>
          </a:p>
          <a:p>
            <a:pPr marL="0" indent="-64800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183B23-5804-4281-AEF9-00C31DDF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2018/7/11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9C4AF8-1CB2-4D17-9CBA-F2A48ED2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2302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28575">
          <a:solidFill>
            <a:srgbClr val="6B0920"/>
          </a:solidFill>
        </a:ln>
      </a:spPr>
      <a:bodyPr rtlCol="0" anchor="ctr"/>
      <a:lstStyle>
        <a:defPPr algn="ctr">
          <a:defRPr sz="2800" b="1" dirty="0" smtClean="0">
            <a:solidFill>
              <a:srgbClr val="6B092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422</Words>
  <Application>Microsoft Office PowerPoint</Application>
  <PresentationFormat>ワイド画面</PresentationFormat>
  <Paragraphs>93</Paragraphs>
  <Slides>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游明朝</vt:lpstr>
      <vt:lpstr>Arial</vt:lpstr>
      <vt:lpstr>Times New Roman</vt:lpstr>
      <vt:lpstr>Office テーマ</vt:lpstr>
      <vt:lpstr>情報処理技法(リテラシ)I　総合発展課題  東京女子大学 現代教養学部の紹介</vt:lpstr>
      <vt:lpstr>目次</vt:lpstr>
      <vt:lpstr>1. 東京女子大学について</vt:lpstr>
      <vt:lpstr>2. 現代教養学部について</vt:lpstr>
      <vt:lpstr>2. 各学科の定員</vt:lpstr>
      <vt:lpstr>3. 東京女子大学のここがスゴイ！</vt:lpstr>
      <vt:lpstr>出典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総合発展課題</dc:title>
  <dc:creator>Atsushi Shibata</dc:creator>
  <cp:lastModifiedBy>Shibata Atsushi</cp:lastModifiedBy>
  <cp:revision>217</cp:revision>
  <dcterms:created xsi:type="dcterms:W3CDTF">2018-04-03T11:49:56Z</dcterms:created>
  <dcterms:modified xsi:type="dcterms:W3CDTF">2018-07-11T12:04:50Z</dcterms:modified>
</cp:coreProperties>
</file>