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1"/>
  </p:sldMasterIdLst>
  <p:notesMasterIdLst>
    <p:notesMasterId r:id="rId4"/>
  </p:notesMasterIdLst>
  <p:sldIdLst>
    <p:sldId id="260" r:id="rId2"/>
    <p:sldId id="261" r:id="rId3"/>
  </p:sldIdLst>
  <p:sldSz cx="6858000" cy="9907588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3F3FE"/>
    <a:srgbClr val="722811"/>
    <a:srgbClr val="DD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0"/>
    <p:restoredTop sz="96565"/>
  </p:normalViewPr>
  <p:slideViewPr>
    <p:cSldViewPr snapToGrid="0" snapToObjects="1">
      <p:cViewPr>
        <p:scale>
          <a:sx n="80" d="100"/>
          <a:sy n="80" d="100"/>
        </p:scale>
        <p:origin x="23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4E55B-F755-6044-8343-EDCC11E01DE8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3EE7-0F38-FE49-AC32-C7E00F18D6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31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6435F2-2124-3843-9BEC-4550D8FD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451"/>
            <a:ext cx="5143500" cy="3449308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56FDE49-8FF9-2447-B858-441A4F81F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クリックしてマスター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1EEC63-299D-CD4F-976E-8198CD21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AE6B8F-2ADC-0545-B5A9-55DECD79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A7EF15-1770-7C4A-8CB6-805A3D2D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4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4CD13E-C61F-634D-A1E5-3A681753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FB4748-F5E2-0B45-B3E7-C7927558C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65B66B-40F4-6F4E-BE27-8292F1B1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FB8883-3644-9D48-B5D9-0B2B2D74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AB42DB-60DE-2445-9213-2259A1E7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38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AB33285-BFA1-1F4D-8521-763FE06D5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87"/>
            <a:ext cx="1478756" cy="839622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E76A00-472F-A242-84B2-157B5EC61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87"/>
            <a:ext cx="4350544" cy="839622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270D9E-6ECC-C645-94F9-5ED1C08D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76838-EFF8-BF43-A416-125AEB2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57E0C5-7710-104C-8B88-2518BCCA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75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15BE3-C13D-8D4E-BF97-ABA4090D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222F97-C9EB-2148-88A4-F2289DB45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9507D0-4426-1547-A71D-28CD9682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1713DF-8814-324C-9A69-C2998C8A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171A69-008C-ED4B-8EC0-694043D5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89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D40E07-E698-F64B-B009-EB8BA9E4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70018"/>
            <a:ext cx="5915025" cy="4121281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986940-6171-4F41-B39F-A2AF457EE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30288"/>
            <a:ext cx="5915025" cy="2167284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7485DA-BF86-3E4C-8DAA-72DAEFDB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D1B261-F37A-A24D-B07E-FFC1E1FF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0CA995-F0BD-E94A-98CB-D755FEB3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4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5DCD30-E7D1-0744-9D01-DC62702B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AA6AB4-AE5D-9A43-9C68-62A5697B2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A9BE7A-5AC8-864C-BC06-D9ED8E718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11B993-C80F-FD4C-913C-57F86C9D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DA506E-D8E2-9849-BF7B-C34647A9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A6A278-2084-F64C-B192-27B7E9A6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055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ECE13-AEEB-6A46-9C65-A293A939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88"/>
            <a:ext cx="5915025" cy="191500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2B0E87-BD2A-1942-90A4-313E00FC1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14DE8D-21C7-7E41-BB33-83B4393C2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CCC57E8-7CF8-8D48-BAD9-E80D48BFC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D43F69-9D72-A24E-B53D-CB5DFF5CD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5143C93-CCD5-3C4E-A00D-0AF85FAE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585731-E5DF-3A42-AC96-418515D9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3F5E7BE-38BF-D54B-905B-15D35E96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02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B3B8-46BE-5443-92DB-FD64810D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E09E5F7-85BF-3F46-B42C-A35B494C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D2DED5-C0A0-114A-9FE2-B25D076D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2B2C4C-36EC-5B46-BC9E-85C3033C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5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E9E07F3-69B6-4C4D-829C-6B928F7E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85C67A6-1C15-594E-8C85-2A20B326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F629EB-B3D4-9F4A-A6FA-608B80A2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12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288AAF-5035-5E40-842D-A719527B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3" cy="231177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B9DB4D-8DA4-7547-BD9A-FF959EC22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510"/>
            <a:ext cx="3471863" cy="704080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3200A9-3092-084A-B891-6F3BCF14B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3" cy="550651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DA5529-90F4-1144-B14E-1E19AE43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D769C7-E69C-E34C-B323-EA27CBF6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8DB3D0-4EC1-B544-9BDE-3164661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739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443018-0C7F-324E-845D-DE2A2CA6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3" cy="231177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A4CE67B-C6A7-4049-8CCE-7CA8670D7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510"/>
            <a:ext cx="3471863" cy="704080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10506-BE5E-524F-BEEC-AC1909B6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3" cy="550651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36194B-80D7-4749-9D3B-260F9BF7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27D95E-8E27-F140-96E6-918A9A79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0A7858-4749-7146-A320-9B6274AB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69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A32AB8-A58E-BC41-B5E7-8DCDAA2E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88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7AA3DD-B6E1-254D-A33A-E412B99ED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81CD3E-7860-3A47-BF71-F2F35F448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867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2532-5B95-BE47-BB12-E013AF3A2AF6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513446-E535-754C-B4C4-13DE749E5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867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631BA4-B5D4-6045-A3BE-5B73292D8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867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A979-3054-FC41-9F2B-2D49EA748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21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22811">
                <a:alpha val="5098"/>
              </a:srgbClr>
            </a:gs>
            <a:gs pos="74000">
              <a:srgbClr val="722811">
                <a:alpha val="14000"/>
              </a:srgbClr>
            </a:gs>
            <a:gs pos="92000">
              <a:srgbClr val="722811">
                <a:alpha val="13000"/>
              </a:srgbClr>
            </a:gs>
            <a:gs pos="100000">
              <a:schemeClr val="accent6">
                <a:lumMod val="50000"/>
                <a:alpha val="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D7D822-1EFE-004B-8B53-F306810A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2268994"/>
            <a:ext cx="5928277" cy="1629375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>
                <a:solidFill>
                  <a:schemeClr val="accent6">
                    <a:lumMod val="50000"/>
                  </a:schemeClr>
                </a:solidFill>
              </a:rPr>
              <a:t>ベーグルのレシピは小麦・水・練りこみ素材等で構成されています。</a:t>
            </a:r>
            <a:br>
              <a:rPr lang="ja-JP" altLang="en-US">
                <a:solidFill>
                  <a:schemeClr val="accent6">
                    <a:lumMod val="50000"/>
                  </a:schemeClr>
                </a:solidFill>
              </a:rPr>
            </a:br>
            <a:r>
              <a:rPr lang="ja-JP" altLang="en-US">
                <a:solidFill>
                  <a:schemeClr val="accent6">
                    <a:lumMod val="50000"/>
                  </a:schemeClr>
                </a:solidFill>
              </a:rPr>
              <a:t>つまりシンプルなだけに、使用する素材へのこだわりが勝負なのです。</a:t>
            </a:r>
            <a:br>
              <a:rPr lang="ja-JP" altLang="en-US">
                <a:solidFill>
                  <a:schemeClr val="accent6">
                    <a:lumMod val="50000"/>
                  </a:schemeClr>
                </a:solidFill>
              </a:rPr>
            </a:br>
            <a:r>
              <a:rPr lang="ja-JP" altLang="en-US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" altLang="ja-JP" dirty="0">
                <a:solidFill>
                  <a:schemeClr val="accent6">
                    <a:lumMod val="50000"/>
                  </a:schemeClr>
                </a:solidFill>
              </a:rPr>
              <a:t>BAGEL &amp; BAGEL”</a:t>
            </a:r>
            <a:r>
              <a:rPr lang="ja-JP" altLang="en-US">
                <a:solidFill>
                  <a:schemeClr val="accent6">
                    <a:lumMod val="50000"/>
                  </a:schemeClr>
                </a:solidFill>
              </a:rPr>
              <a:t>では厳選された小麦を使用しています。</a:t>
            </a:r>
            <a:br>
              <a:rPr lang="ja-JP" altLang="en-US">
                <a:solidFill>
                  <a:schemeClr val="accent6">
                    <a:lumMod val="50000"/>
                  </a:schemeClr>
                </a:solidFill>
              </a:rPr>
            </a:br>
            <a:r>
              <a:rPr lang="ja-JP" altLang="en-US">
                <a:solidFill>
                  <a:schemeClr val="accent6">
                    <a:lumMod val="50000"/>
                  </a:schemeClr>
                </a:solidFill>
              </a:rPr>
              <a:t>このような素材から生まれる“</a:t>
            </a:r>
            <a:r>
              <a:rPr lang="en" altLang="ja-JP" dirty="0">
                <a:solidFill>
                  <a:schemeClr val="accent6">
                    <a:lumMod val="50000"/>
                  </a:schemeClr>
                </a:solidFill>
              </a:rPr>
              <a:t>BAGEL &amp; BAGEL”</a:t>
            </a:r>
            <a:r>
              <a:rPr lang="ja-JP" altLang="en-US">
                <a:solidFill>
                  <a:schemeClr val="accent6">
                    <a:lumMod val="50000"/>
                  </a:schemeClr>
                </a:solidFill>
              </a:rPr>
              <a:t>のベーグルは、噛むほどに口中に広がるうま味とほのかな甘さのハーモニーが特長です。 食感は“しっとり＆もちもち”で、他ブランドのベーグルに比べソフトな仕上がりになっており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､</a:t>
            </a:r>
            <a:r>
              <a:rPr lang="ja-JP" altLang="en-US">
                <a:solidFill>
                  <a:schemeClr val="accent6">
                    <a:lumMod val="50000"/>
                  </a:schemeClr>
                </a:solidFill>
              </a:rPr>
              <a:t>時間が経っても硬くなりにくいのが特長です。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7B56D9-76B4-C142-BED2-6FBFC85CD7F0}"/>
              </a:ext>
            </a:extLst>
          </p:cNvPr>
          <p:cNvSpPr/>
          <p:nvPr/>
        </p:nvSpPr>
        <p:spPr>
          <a:xfrm>
            <a:off x="6858000" y="747712"/>
            <a:ext cx="1771650" cy="971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363870-7E55-3349-B614-FB8C293FB9E1}"/>
              </a:ext>
            </a:extLst>
          </p:cNvPr>
          <p:cNvSpPr/>
          <p:nvPr/>
        </p:nvSpPr>
        <p:spPr>
          <a:xfrm>
            <a:off x="6858000" y="1985962"/>
            <a:ext cx="1771650" cy="18811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42B77C-8E02-FA40-BB29-C0247D8E39E3}"/>
              </a:ext>
            </a:extLst>
          </p:cNvPr>
          <p:cNvSpPr/>
          <p:nvPr/>
        </p:nvSpPr>
        <p:spPr>
          <a:xfrm>
            <a:off x="6858000" y="1719262"/>
            <a:ext cx="1771650" cy="2190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BA844B1-6E3C-5448-A213-22909E137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59" b="19512"/>
          <a:stretch/>
        </p:blipFill>
        <p:spPr>
          <a:xfrm>
            <a:off x="13252" y="145755"/>
            <a:ext cx="6858000" cy="184020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B286D11-3DA0-4E4E-B52D-F7ED9A7AD48E}"/>
              </a:ext>
            </a:extLst>
          </p:cNvPr>
          <p:cNvSpPr/>
          <p:nvPr/>
        </p:nvSpPr>
        <p:spPr>
          <a:xfrm>
            <a:off x="0" y="139182"/>
            <a:ext cx="6858000" cy="184678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5">
            <a:extLst>
              <a:ext uri="{FF2B5EF4-FFF2-40B4-BE49-F238E27FC236}">
                <a16:creationId xmlns:a16="http://schemas.microsoft.com/office/drawing/2014/main" id="{8FEAC4C1-B320-5E43-B5F8-8ACDEEC0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88"/>
            <a:ext cx="5915025" cy="996511"/>
          </a:xfrm>
        </p:spPr>
        <p:txBody>
          <a:bodyPr/>
          <a:lstStyle/>
          <a:p>
            <a:r>
              <a:rPr lang="ja-JP" altLang="en-US" b="1">
                <a:solidFill>
                  <a:schemeClr val="bg1"/>
                </a:solidFill>
                <a:effectLst>
                  <a:glow rad="63500">
                    <a:schemeClr val="accent6">
                      <a:lumMod val="50000"/>
                      <a:alpha val="25000"/>
                    </a:schemeClr>
                  </a:glow>
                </a:effectLst>
              </a:rPr>
              <a:t>ベーグル紹介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9D3E31C-DFFA-2544-8AAB-FBA42B0EAED3}"/>
              </a:ext>
            </a:extLst>
          </p:cNvPr>
          <p:cNvSpPr/>
          <p:nvPr/>
        </p:nvSpPr>
        <p:spPr>
          <a:xfrm>
            <a:off x="1" y="1971269"/>
            <a:ext cx="6858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8E59E43-E1DF-E740-8CA6-931B960C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15" y="7742236"/>
            <a:ext cx="1215434" cy="121543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15D0048-B302-5B41-8D4D-B3C67CB15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383" y="7742236"/>
            <a:ext cx="1215434" cy="121543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E0FA151-4AEB-BD42-9776-D3964EA6E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63" y="4598897"/>
            <a:ext cx="1466020" cy="116583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F8B708C-BD9F-C54E-BC35-83B6E8F97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702" y="4567615"/>
            <a:ext cx="1466020" cy="116583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7F7C02B-01CD-7F4C-991D-1CF8D9AEB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959" y="4554435"/>
            <a:ext cx="1466020" cy="116583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38F8641-6B14-0847-9293-CABB1D46DE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71" y="6200391"/>
            <a:ext cx="1429617" cy="1136886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4D3F370-7304-CA43-B7B6-87302D194392}"/>
              </a:ext>
            </a:extLst>
          </p:cNvPr>
          <p:cNvSpPr/>
          <p:nvPr/>
        </p:nvSpPr>
        <p:spPr>
          <a:xfrm>
            <a:off x="-1" y="9639299"/>
            <a:ext cx="6858000" cy="291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ja-JP" altLang="en-US" sz="1200"/>
              <a:t>電話番号とか</a:t>
            </a: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A152FF99-2CAE-7840-8CC0-968184C64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41519"/>
              </p:ext>
            </p:extLst>
          </p:nvPr>
        </p:nvGraphicFramePr>
        <p:xfrm>
          <a:off x="3717435" y="8135770"/>
          <a:ext cx="2882901" cy="11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1">
                  <a:extLst>
                    <a:ext uri="{9D8B030D-6E8A-4147-A177-3AD203B41FA5}">
                      <a16:colId xmlns:a16="http://schemas.microsoft.com/office/drawing/2014/main" val="388854391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121617905"/>
                    </a:ext>
                  </a:extLst>
                </a:gridCol>
              </a:tblGrid>
              <a:tr h="2853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価格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35243"/>
                  </a:ext>
                </a:extLst>
              </a:tr>
              <a:tr h="2853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ベーグル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¥200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475666"/>
                  </a:ext>
                </a:extLst>
              </a:tr>
              <a:tr h="2853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季節のベーグル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¥220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69820"/>
                  </a:ext>
                </a:extLst>
              </a:tr>
              <a:tr h="2853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クロワッサンベーグル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¥240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060916"/>
                  </a:ext>
                </a:extLst>
              </a:tr>
            </a:tbl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589606E-CACF-2C45-85F7-CB1C22DBD543}"/>
              </a:ext>
            </a:extLst>
          </p:cNvPr>
          <p:cNvSpPr txBox="1"/>
          <p:nvPr/>
        </p:nvSpPr>
        <p:spPr>
          <a:xfrm>
            <a:off x="713922" y="8957670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chemeClr val="accent6">
                    <a:lumMod val="50000"/>
                  </a:schemeClr>
                </a:solidFill>
              </a:rPr>
              <a:t>スイカベーグル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3DEF74-7471-3A46-A012-116D7608FFE3}"/>
              </a:ext>
            </a:extLst>
          </p:cNvPr>
          <p:cNvSpPr txBox="1"/>
          <p:nvPr/>
        </p:nvSpPr>
        <p:spPr>
          <a:xfrm>
            <a:off x="2113702" y="898465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chemeClr val="accent6">
                    <a:lumMod val="50000"/>
                  </a:schemeClr>
                </a:solidFill>
              </a:rPr>
              <a:t>黒糖ベーグル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394F209A-491A-7C4E-B53A-E45C8B3F22A7}"/>
              </a:ext>
            </a:extLst>
          </p:cNvPr>
          <p:cNvCxnSpPr/>
          <p:nvPr/>
        </p:nvCxnSpPr>
        <p:spPr>
          <a:xfrm>
            <a:off x="610218" y="7556500"/>
            <a:ext cx="5879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F08520C-BF66-394E-8E65-D89D1E59C142}"/>
              </a:ext>
            </a:extLst>
          </p:cNvPr>
          <p:cNvCxnSpPr/>
          <p:nvPr/>
        </p:nvCxnSpPr>
        <p:spPr>
          <a:xfrm>
            <a:off x="610218" y="5975552"/>
            <a:ext cx="5879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8F8B2D6-6779-3347-96AE-221E86D18EDC}"/>
              </a:ext>
            </a:extLst>
          </p:cNvPr>
          <p:cNvCxnSpPr/>
          <p:nvPr/>
        </p:nvCxnSpPr>
        <p:spPr>
          <a:xfrm>
            <a:off x="520282" y="4301290"/>
            <a:ext cx="5879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図 33">
            <a:extLst>
              <a:ext uri="{FF2B5EF4-FFF2-40B4-BE49-F238E27FC236}">
                <a16:creationId xmlns:a16="http://schemas.microsoft.com/office/drawing/2014/main" id="{A282E250-16C9-AF43-9A95-787B9D7F9F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2532" y="6128836"/>
            <a:ext cx="1131068" cy="1131068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355222D-F01A-E248-89FC-B6BA0CD2C815}"/>
              </a:ext>
            </a:extLst>
          </p:cNvPr>
          <p:cNvSpPr txBox="1"/>
          <p:nvPr/>
        </p:nvSpPr>
        <p:spPr>
          <a:xfrm>
            <a:off x="751315" y="7560002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chemeClr val="accent6">
                    <a:lumMod val="50000"/>
                  </a:schemeClr>
                </a:solidFill>
              </a:rPr>
              <a:t>季節のベーグル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112A3EF-BA30-FA4F-A744-0214123174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7435" y="6168008"/>
            <a:ext cx="1131068" cy="113106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2815704-D837-A844-9075-BCDCD6685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413" y="4576224"/>
            <a:ext cx="1466020" cy="116583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56C8DBD-14B4-1247-9322-874A5D99A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401" y="6148562"/>
            <a:ext cx="1466020" cy="1165835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C0CF798-3373-1244-8879-717E12DEFDF0}"/>
              </a:ext>
            </a:extLst>
          </p:cNvPr>
          <p:cNvSpPr txBox="1"/>
          <p:nvPr/>
        </p:nvSpPr>
        <p:spPr>
          <a:xfrm>
            <a:off x="925517" y="4328605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chemeClr val="accent6">
                    <a:lumMod val="50000"/>
                  </a:schemeClr>
                </a:solidFill>
              </a:rPr>
              <a:t>ベーグル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1614C2F-FFC9-3A48-941D-862CDEFFA290}"/>
              </a:ext>
            </a:extLst>
          </p:cNvPr>
          <p:cNvCxnSpPr>
            <a:cxnSpLocks/>
          </p:cNvCxnSpPr>
          <p:nvPr/>
        </p:nvCxnSpPr>
        <p:spPr>
          <a:xfrm flipH="1">
            <a:off x="3599769" y="6161440"/>
            <a:ext cx="11303" cy="12093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41CEAD7-AE19-7B41-973B-18E63A2B49E5}"/>
              </a:ext>
            </a:extLst>
          </p:cNvPr>
          <p:cNvSpPr txBox="1"/>
          <p:nvPr/>
        </p:nvSpPr>
        <p:spPr>
          <a:xfrm>
            <a:off x="3908507" y="6017995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>
                <a:solidFill>
                  <a:schemeClr val="accent6">
                    <a:lumMod val="50000"/>
                  </a:schemeClr>
                </a:solidFill>
              </a:rPr>
              <a:t>クロワッサンベーグル</a:t>
            </a:r>
            <a:endParaRPr kumimoji="1" lang="ja-JP" altLang="en-US" sz="11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6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09F948-EC0D-084C-BE41-2DE6029B8A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8F8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128588" indent="-128588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ja-JP" altLang="en-US" sz="1575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清涼感あふれる何か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7C8AC-1312-BE4B-8DF1-20493FBD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7436"/>
            <a:ext cx="5915025" cy="6875532"/>
          </a:xfrm>
          <a:solidFill>
            <a:srgbClr val="F8F8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kumimoji="1" lang="ja-JP" altLang="en-US">
                <a:solidFill>
                  <a:schemeClr val="accent1">
                    <a:lumMod val="50000"/>
                  </a:schemeClr>
                </a:solidFill>
              </a:rPr>
              <a:t>文字が青い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ja-JP" altLang="en-US"/>
              <a:t>文字が黒い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64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マーキー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51</Words>
  <Application>Microsoft Macintosh PowerPoint</Application>
  <PresentationFormat>ユーザー設定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ベーグル紹介</vt:lpstr>
      <vt:lpstr>清涼感あふれる何か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そうじき</dc:title>
  <dc:creator>Microsoft Office ユーザー</dc:creator>
  <cp:lastModifiedBy>Microsoft Office ユーザー</cp:lastModifiedBy>
  <cp:revision>6</cp:revision>
  <cp:lastPrinted>2018-07-05T02:10:36Z</cp:lastPrinted>
  <dcterms:created xsi:type="dcterms:W3CDTF">2018-07-05T02:05:35Z</dcterms:created>
  <dcterms:modified xsi:type="dcterms:W3CDTF">2018-07-05T03:36:17Z</dcterms:modified>
</cp:coreProperties>
</file>