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83" r:id="rId4"/>
    <p:sldId id="324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61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4F53B30-C378-4344-8134-B3CA31EAE86A}">
          <p14:sldIdLst>
            <p14:sldId id="256"/>
            <p14:sldId id="257"/>
          </p14:sldIdLst>
        </p14:section>
        <p14:section name="前回の復習" id="{CBB2E1D0-D02B-478D-9363-941FFF2262B1}">
          <p14:sldIdLst>
            <p14:sldId id="283"/>
          </p14:sldIdLst>
        </p14:section>
        <p14:section name="パンフレットを作ろう" id="{5D3E424D-1941-4888-A3A6-39AE16D4DAF5}">
          <p14:sldIdLst>
            <p14:sldId id="324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</p14:sldIdLst>
        </p14:section>
        <p14:section name="まとめ" id="{36FFCAE2-315A-41DE-8941-FB7557A2DA9E}">
          <p14:sldIdLst>
            <p14:sldId id="3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E77F63"/>
    <a:srgbClr val="F2F2F2"/>
    <a:srgbClr val="C8103D"/>
    <a:srgbClr val="6B0920"/>
    <a:srgbClr val="FBE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1"/>
    <p:restoredTop sz="94982" autoAdjust="0"/>
  </p:normalViewPr>
  <p:slideViewPr>
    <p:cSldViewPr snapToGrid="0">
      <p:cViewPr varScale="1">
        <p:scale>
          <a:sx n="122" d="100"/>
          <a:sy n="122" d="100"/>
        </p:scale>
        <p:origin x="216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27" y="5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5BF498-BED4-4818-A21E-3FC94C717C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A3D75B-6B42-4E34-9812-C6585B3B52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04958-45C8-4C72-9EF1-471675195A0C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CDD0F5-99DE-40E9-95A0-E1A2813CDA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F7AD00-9A80-4513-8F41-488B8F5819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519DD-503F-4D37-9736-B5FF6209F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7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4A089-E5CD-4BBC-A217-87CB6F6D69A0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68A4A-3707-4C5A-A9F0-B2EE08EDB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02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前回はレポート作成だった</a:t>
            </a:r>
            <a:endParaRPr kumimoji="1" lang="en-US" altLang="ja-JP"/>
          </a:p>
          <a:p>
            <a:r>
              <a:rPr kumimoji="1" lang="ja-JP" altLang="en-US"/>
              <a:t>必須だけど面白いかといわれると微妙</a:t>
            </a:r>
            <a:endParaRPr kumimoji="1" lang="en-US" altLang="ja-JP"/>
          </a:p>
          <a:p>
            <a:r>
              <a:rPr kumimoji="1" lang="ja-JP" altLang="en-US"/>
              <a:t>今回はもっと自分の趣味向けに使えるようになることが目的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908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951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894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858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131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98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22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ちょっとかっこいい見た目に編集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368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横長の縦書きだと日本文学っぽい？</a:t>
            </a:r>
            <a:endParaRPr kumimoji="1" lang="en-US" altLang="ja-JP"/>
          </a:p>
          <a:p>
            <a:r>
              <a:rPr kumimoji="1" lang="ja-JP" altLang="en-US"/>
              <a:t>右の見た目だとなんとなく技術書っぽい？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好きなものを好きなように作ろう</a:t>
            </a:r>
            <a:endParaRPr kumimoji="1" lang="en-US" altLang="ja-JP"/>
          </a:p>
          <a:p>
            <a:r>
              <a:rPr kumimoji="1" lang="ja-JP" altLang="en-US"/>
              <a:t>ただし、公の場に出す場合はそれなりの合理性も必要</a:t>
            </a:r>
            <a:endParaRPr kumimoji="1" lang="en-US" altLang="ja-JP"/>
          </a:p>
          <a:p>
            <a:r>
              <a:rPr kumimoji="1" lang="ja-JP" altLang="en-US"/>
              <a:t>（レポートならダサくてもレポート科目名や学籍番号を入れる必要がある）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891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24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626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598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68A4A-3707-4C5A-A9F0-B2EE08EDBC2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01BC4-D296-48D4-92D6-BC6942051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83F498E-040F-49DE-ADB3-F6A582B23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1636"/>
            <a:ext cx="9144000" cy="12861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EA12FF-2913-442B-8B6A-EF538F14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7FFB-BE98-45A9-B6B5-3BFD15FA49EE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D7A3A4-0575-425D-9366-090808681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pic>
        <p:nvPicPr>
          <p:cNvPr id="1026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8653782A-E28D-4E5F-93EB-329AD10AAF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515232" y="210709"/>
            <a:ext cx="1161535" cy="12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851AA54-C7C3-46C3-A393-38B059725C99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26845"/>
            <a:ext cx="9144000" cy="0"/>
          </a:xfrm>
          <a:prstGeom prst="line">
            <a:avLst/>
          </a:prstGeom>
          <a:ln w="571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871A0DE-DFBA-4086-B094-B3047EAFA850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602038"/>
            <a:ext cx="9144000" cy="0"/>
          </a:xfrm>
          <a:prstGeom prst="line">
            <a:avLst/>
          </a:prstGeom>
          <a:ln w="190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09469472-601E-4BAE-9CF7-23C498DF1268}"/>
              </a:ext>
            </a:extLst>
          </p:cNvPr>
          <p:cNvSpPr/>
          <p:nvPr userDrawn="1"/>
        </p:nvSpPr>
        <p:spPr>
          <a:xfrm>
            <a:off x="11520000" y="6118278"/>
            <a:ext cx="540946" cy="540946"/>
          </a:xfrm>
          <a:prstGeom prst="ellipse">
            <a:avLst/>
          </a:prstGeom>
          <a:noFill/>
          <a:ln w="1270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507D4DC2-665B-42D8-8C30-09213CA81AFB}"/>
              </a:ext>
            </a:extLst>
          </p:cNvPr>
          <p:cNvSpPr/>
          <p:nvPr userDrawn="1"/>
        </p:nvSpPr>
        <p:spPr>
          <a:xfrm>
            <a:off x="11573398" y="6165219"/>
            <a:ext cx="447063" cy="447063"/>
          </a:xfrm>
          <a:prstGeom prst="ellipse">
            <a:avLst/>
          </a:prstGeom>
          <a:noFill/>
          <a:ln w="1905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4F952C9-B88F-4E00-9DB1-D035A7C7F8D5}" type="slidenum">
              <a:rPr kumimoji="1" lang="ja-JP" altLang="en-US" smtClean="0">
                <a:solidFill>
                  <a:srgbClr val="C8103D">
                    <a:alpha val="50000"/>
                  </a:srgbClr>
                </a:solidFill>
              </a:rPr>
              <a:pPr/>
              <a:t>‹#›</a:t>
            </a:fld>
            <a:endParaRPr kumimoji="1" lang="ja-JP" altLang="en-US">
              <a:solidFill>
                <a:srgbClr val="C8103D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48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31526-3EBF-4678-BC12-BB91D1137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A879E4-5BAC-408D-9DAE-5DCEB8FEB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A2E5C0-55E3-4B98-BD26-E944C0CEA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8144-F44A-40A7-B7A7-B88FF4BF3B96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BC6E70-8CA5-41A0-9ED8-0D3C65EC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1D8EA6-9395-4F8A-B9F2-D717A212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1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18362DE-0594-4627-A7BF-4479DAE62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97B4F8-627C-4F66-9631-5AD0B873D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C87786-CD65-4AF5-A01E-94180CE0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C81C-63C0-4243-AF9F-FFF666674BF7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CF441E-F351-4809-BF9D-1E09064C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D44357-C51A-4045-86AC-777D08D6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20659-2B52-4677-A6FA-DF3E85A0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302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BD2FC-8B5C-461F-B4A5-7BB84D62A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782"/>
            <a:ext cx="10515600" cy="450518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FC4CDA-1CC7-4156-A48F-26FADC05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7C564F-AA37-430F-8640-9166E3755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D1DCCA-A1FF-4617-90BE-1A439DDA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A7C5B4F-E33A-454A-8CF8-3AC1D35202A9}"/>
              </a:ext>
            </a:extLst>
          </p:cNvPr>
          <p:cNvSpPr/>
          <p:nvPr userDrawn="1"/>
        </p:nvSpPr>
        <p:spPr>
          <a:xfrm>
            <a:off x="11520000" y="6118278"/>
            <a:ext cx="540946" cy="540946"/>
          </a:xfrm>
          <a:prstGeom prst="ellipse">
            <a:avLst/>
          </a:prstGeom>
          <a:noFill/>
          <a:ln w="1270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657941A-A323-4BFD-8BF8-8BD50429B8ED}"/>
              </a:ext>
            </a:extLst>
          </p:cNvPr>
          <p:cNvSpPr/>
          <p:nvPr userDrawn="1"/>
        </p:nvSpPr>
        <p:spPr>
          <a:xfrm>
            <a:off x="11573398" y="6165219"/>
            <a:ext cx="447063" cy="447063"/>
          </a:xfrm>
          <a:prstGeom prst="ellipse">
            <a:avLst/>
          </a:prstGeom>
          <a:noFill/>
          <a:ln w="19050">
            <a:solidFill>
              <a:srgbClr val="C810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fld id="{24F952C9-B88F-4E00-9DB1-D035A7C7F8D5}" type="slidenum">
              <a:rPr kumimoji="1" lang="ja-JP" altLang="en-US" smtClean="0">
                <a:solidFill>
                  <a:srgbClr val="C8103D">
                    <a:alpha val="5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C8103D">
                  <a:alpha val="50000"/>
                </a:srgbClr>
              </a:solidFill>
            </a:endParaRPr>
          </a:p>
        </p:txBody>
      </p:sp>
      <p:pic>
        <p:nvPicPr>
          <p:cNvPr id="10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566B7C87-B29B-461F-8F3D-2A140E8CD6F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849697" y="1122028"/>
            <a:ext cx="492605" cy="51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7A5F4A7-DE22-4C78-AE05-432AFEECA1D5}"/>
              </a:ext>
            </a:extLst>
          </p:cNvPr>
          <p:cNvCxnSpPr>
            <a:cxnSpLocks/>
          </p:cNvCxnSpPr>
          <p:nvPr userDrawn="1"/>
        </p:nvCxnSpPr>
        <p:spPr>
          <a:xfrm>
            <a:off x="6450227" y="1373524"/>
            <a:ext cx="4903572" cy="9237"/>
          </a:xfrm>
          <a:prstGeom prst="line">
            <a:avLst/>
          </a:prstGeom>
          <a:ln w="381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367380C-AB53-4282-823C-8F0FEBA3BAE1}"/>
              </a:ext>
            </a:extLst>
          </p:cNvPr>
          <p:cNvCxnSpPr>
            <a:cxnSpLocks/>
          </p:cNvCxnSpPr>
          <p:nvPr userDrawn="1"/>
        </p:nvCxnSpPr>
        <p:spPr>
          <a:xfrm>
            <a:off x="6450227" y="1438036"/>
            <a:ext cx="4903572" cy="1"/>
          </a:xfrm>
          <a:prstGeom prst="line">
            <a:avLst/>
          </a:prstGeom>
          <a:ln w="127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8BB5F3D7-21AA-4589-AFB2-7ACD0988103C}"/>
              </a:ext>
            </a:extLst>
          </p:cNvPr>
          <p:cNvCxnSpPr>
            <a:cxnSpLocks/>
          </p:cNvCxnSpPr>
          <p:nvPr userDrawn="1"/>
        </p:nvCxnSpPr>
        <p:spPr>
          <a:xfrm>
            <a:off x="838199" y="1373523"/>
            <a:ext cx="4903572" cy="9237"/>
          </a:xfrm>
          <a:prstGeom prst="line">
            <a:avLst/>
          </a:prstGeom>
          <a:ln w="381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F041354-AD15-46A1-95D3-0E7D46075CA0}"/>
              </a:ext>
            </a:extLst>
          </p:cNvPr>
          <p:cNvCxnSpPr>
            <a:cxnSpLocks/>
          </p:cNvCxnSpPr>
          <p:nvPr userDrawn="1"/>
        </p:nvCxnSpPr>
        <p:spPr>
          <a:xfrm>
            <a:off x="838199" y="1438035"/>
            <a:ext cx="4903572" cy="1"/>
          </a:xfrm>
          <a:prstGeom prst="line">
            <a:avLst/>
          </a:prstGeom>
          <a:ln w="1270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2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B14F6-F6FE-40A8-A557-EC79BB70D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738"/>
            <a:ext cx="10509249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6B0920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D4C675-4373-42E6-B68F-02F412795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867564"/>
            <a:ext cx="10509250" cy="1222086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B0920">
                    <a:alpha val="50196"/>
                  </a:srgb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E39B5-D4C9-4072-91B8-39F91696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AD4A-4B4C-40C6-8C25-05340C1FD39D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A707CD-0DBA-40B4-9AB5-4B37C4B3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CD200A-207E-4EBB-96EE-57354FD9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ãæ±äº¬å¥³å­å¤§å­¦ãæ ¡ç« ãã®ç»åæ¤ç´¢çµæ">
            <a:extLst>
              <a:ext uri="{FF2B5EF4-FFF2-40B4-BE49-F238E27FC236}">
                <a16:creationId xmlns:a16="http://schemas.microsoft.com/office/drawing/2014/main" id="{2060EDCD-883F-4F3E-BB3B-D8B86C29796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" t="12242" r="78440" b="9812"/>
          <a:stretch/>
        </p:blipFill>
        <p:spPr bwMode="auto">
          <a:xfrm>
            <a:off x="5659661" y="1338889"/>
            <a:ext cx="872678" cy="90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D5D5413-F83C-4262-AEA8-C2E4F76D6DFB}"/>
              </a:ext>
            </a:extLst>
          </p:cNvPr>
          <p:cNvCxnSpPr>
            <a:cxnSpLocks/>
          </p:cNvCxnSpPr>
          <p:nvPr userDrawn="1"/>
        </p:nvCxnSpPr>
        <p:spPr>
          <a:xfrm>
            <a:off x="838200" y="4562475"/>
            <a:ext cx="10520220" cy="15489"/>
          </a:xfrm>
          <a:prstGeom prst="line">
            <a:avLst/>
          </a:prstGeom>
          <a:ln w="571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C1E1583-B06A-4D15-A482-10CB262E7FFB}"/>
              </a:ext>
            </a:extLst>
          </p:cNvPr>
          <p:cNvCxnSpPr>
            <a:cxnSpLocks/>
          </p:cNvCxnSpPr>
          <p:nvPr userDrawn="1"/>
        </p:nvCxnSpPr>
        <p:spPr>
          <a:xfrm>
            <a:off x="838200" y="4653157"/>
            <a:ext cx="10520220" cy="0"/>
          </a:xfrm>
          <a:prstGeom prst="line">
            <a:avLst/>
          </a:prstGeom>
          <a:ln w="19050">
            <a:solidFill>
              <a:srgbClr val="C810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02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DEE26-3E3C-4667-AABA-09F03CFE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5C2306-9DE6-4C0D-883F-C616B1114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CF4E64-8D3B-4CC4-8D07-EFD8DC1F9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7B3A51-22EB-45E2-B2DA-4A91D091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E695-792E-4D2A-AEE3-ECCB227202A9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BB27B0-0327-4712-AAB0-9C3C00C7D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527EF5-C851-439D-9915-48E9229E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80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5D248C-18DE-4456-AB07-3C32103D4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8291F-BF1E-4B99-A814-3E0BCC0F9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823A18-3B17-4ED2-9787-926867202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D5CC3AC-413D-4A89-ACFF-8F8E461A8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21365B-2159-487B-82D3-4E6A8A3E6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FAEDF7-E404-4D35-BADF-7C8E7DC0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0C44-1CA2-4395-9196-2B37AAEF29F2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24A730-577D-4259-9A11-B1B54B69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2BFB76D-9BF0-4AF2-9E4B-9E5F7D80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42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C2E58-7A6A-4173-9FF8-DB94F745A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AD8BD2-11D6-4C1A-9211-542A5F905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5F52-7233-4658-8860-9FCFADD033D1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8C73BE9-D9DB-473B-8C00-D33ACE4B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316CCB-514D-49C4-B73F-F000740C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5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D7908C-6FEB-46CD-B4F0-9BCD78575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C7AC-85C0-4F07-96F3-DA2E95BCDD17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2D67B0E-24DA-4A1C-BDB8-EF629C21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428ED7-00D3-4FE9-AF14-260CB371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80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E8D109-B63E-4018-96E2-75D4344E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D0EE6E-E6FD-4372-8AA8-3BF937D3B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5D8F9D-B1E6-4B80-AC76-762A160F4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5C6BB9-4A67-4BC2-B139-DD3230013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7815-C7F9-423A-B0E6-E368DFA4F2C2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A3366A-E4D4-4B4F-89F6-8B7FD83D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FFACC5-778D-47DB-9AAE-E33F9735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9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2DA0E-849F-42BA-811D-C922F157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0E77C9-9AA2-4C4B-9313-BC7C8B08B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5BB623-BFD3-4AF1-B0AB-A159C89C9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FD98AC-8744-4B0C-A468-11537621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DB2E-DDE9-4C71-9A6A-817041709758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46BEBC-ABE7-4E7F-BC8F-4C2129CCD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3B8F6C-C1D1-4B40-9992-A2D23794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79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451D96-EF77-400C-AED8-B51F1A5B6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3F5D2A-70E4-4910-9020-16FE06D04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240ED0-F9BF-40BA-BA96-5B1E0B2799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fld id="{1F0FCEB5-E442-45B1-892F-D60E96B03A55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D2EDC-1F08-4E46-990D-4030562AB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8103D">
                    <a:alpha val="50000"/>
                  </a:srgbClr>
                </a:solidFill>
              </a:defRPr>
            </a:lvl1pPr>
          </a:lstStyle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432CAA-3FE8-4767-A9E7-526C04FBC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952C9-B88F-4E00-9DB1-D035A7C7F8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08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rgbClr val="6B092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3037E-EDCF-493E-8354-46877F41E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情報処理技法</a:t>
            </a:r>
            <a:r>
              <a:rPr lang="en-US" altLang="ja-JP" dirty="0"/>
              <a:t>(</a:t>
            </a:r>
            <a:r>
              <a:rPr lang="ja-JP" altLang="en-US" dirty="0"/>
              <a:t>リテラシ</a:t>
            </a:r>
            <a:r>
              <a:rPr lang="en-US" altLang="ja-JP" dirty="0"/>
              <a:t>)I</a:t>
            </a:r>
            <a:br>
              <a:rPr lang="en-US" altLang="ja-JP"/>
            </a:br>
            <a:r>
              <a:rPr lang="ja-JP" altLang="en-US" sz="4800"/>
              <a:t>第</a:t>
            </a:r>
            <a:r>
              <a:rPr lang="en-US" altLang="ja-JP" sz="4800"/>
              <a:t>9</a:t>
            </a:r>
            <a:r>
              <a:rPr lang="ja-JP" altLang="en-US" sz="4800"/>
              <a:t>回</a:t>
            </a:r>
            <a:r>
              <a:rPr lang="ja-JP" altLang="en-US" sz="4800" dirty="0"/>
              <a:t>：</a:t>
            </a:r>
            <a:r>
              <a:rPr lang="en-US" altLang="ja-JP" sz="4800"/>
              <a:t>Word (2/2</a:t>
            </a:r>
            <a:r>
              <a:rPr lang="en-US" altLang="ja-JP" sz="4800" dirty="0"/>
              <a:t>)</a:t>
            </a:r>
            <a:endParaRPr kumimoji="1" lang="ja-JP" altLang="en-US" sz="400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585398D0-7F26-4CE3-8D96-C85AF6707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endParaRPr lang="en-US" altLang="ja-JP" dirty="0"/>
          </a:p>
          <a:p>
            <a:r>
              <a:rPr kumimoji="1" lang="ja-JP" altLang="en-US" dirty="0"/>
              <a:t>助教　</a:t>
            </a:r>
            <a:r>
              <a:rPr lang="ja-JP" altLang="en-US" dirty="0"/>
              <a:t>柴田 淳司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5613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4F44C-6320-4FEE-8945-C4B49B89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step2: </a:t>
            </a:r>
            <a:r>
              <a:rPr lang="ja-JP" altLang="en-US"/>
              <a:t>レイアウト作成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D6EA7B-BDB4-4DFD-907E-3A13234FB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用紙のどこに何を配置するか考えよう</a:t>
            </a:r>
            <a:endParaRPr lang="en-US" altLang="ja-JP"/>
          </a:p>
          <a:p>
            <a:endParaRPr lang="ja-JP" altLang="en-US"/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9B9A91-2B2F-447A-8AB1-642FFD1C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5780B9-A095-4102-AABC-6988CBA9E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3878EA5F-42F0-405E-98B4-4408D3A07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743" y="2503317"/>
            <a:ext cx="2825314" cy="367364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8F7F2DF-EA0F-4AB7-874F-9444EDE97A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9008" y="3718294"/>
            <a:ext cx="4251719" cy="2353869"/>
          </a:xfrm>
          <a:prstGeom prst="rect">
            <a:avLst/>
          </a:prstGeom>
        </p:spPr>
      </p:pic>
      <p:sp>
        <p:nvSpPr>
          <p:cNvPr id="32" name="吹き出し: 角を丸めた四角形 31">
            <a:extLst>
              <a:ext uri="{FF2B5EF4-FFF2-40B4-BE49-F238E27FC236}">
                <a16:creationId xmlns:a16="http://schemas.microsoft.com/office/drawing/2014/main" id="{509AE2A0-9E83-46B2-8864-FFB9BF90F537}"/>
              </a:ext>
            </a:extLst>
          </p:cNvPr>
          <p:cNvSpPr/>
          <p:nvPr/>
        </p:nvSpPr>
        <p:spPr>
          <a:xfrm>
            <a:off x="144403" y="5059680"/>
            <a:ext cx="1756116" cy="741041"/>
          </a:xfrm>
          <a:prstGeom prst="wedgeRoundRectCallout">
            <a:avLst>
              <a:gd name="adj1" fmla="val 65028"/>
              <a:gd name="adj2" fmla="val -31646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rgbClr val="6B0920"/>
                </a:solidFill>
              </a:rPr>
              <a:t>A4</a:t>
            </a:r>
            <a:r>
              <a:rPr lang="ja-JP" altLang="en-US">
                <a:solidFill>
                  <a:srgbClr val="6B0920"/>
                </a:solidFill>
              </a:rPr>
              <a:t>一面の</a:t>
            </a:r>
            <a:endParaRPr lang="en-US" altLang="ja-JP">
              <a:solidFill>
                <a:srgbClr val="6B0920"/>
              </a:solidFill>
            </a:endParaRPr>
          </a:p>
          <a:p>
            <a:pPr algn="ctr"/>
            <a:r>
              <a:rPr lang="ja-JP" altLang="en-US">
                <a:solidFill>
                  <a:srgbClr val="6B0920"/>
                </a:solidFill>
              </a:rPr>
              <a:t>ポスター風</a:t>
            </a:r>
            <a:endParaRPr kumimoji="1" lang="ja-JP" altLang="en-US" dirty="0">
              <a:solidFill>
                <a:srgbClr val="6B0920"/>
              </a:solidFill>
            </a:endParaRPr>
          </a:p>
        </p:txBody>
      </p:sp>
      <p:sp>
        <p:nvSpPr>
          <p:cNvPr id="33" name="吹き出し: 角を丸めた四角形 32">
            <a:extLst>
              <a:ext uri="{FF2B5EF4-FFF2-40B4-BE49-F238E27FC236}">
                <a16:creationId xmlns:a16="http://schemas.microsoft.com/office/drawing/2014/main" id="{275CB875-5D04-496D-979B-8A71F6E67C19}"/>
              </a:ext>
            </a:extLst>
          </p:cNvPr>
          <p:cNvSpPr/>
          <p:nvPr/>
        </p:nvSpPr>
        <p:spPr>
          <a:xfrm>
            <a:off x="10158486" y="3448392"/>
            <a:ext cx="1889111" cy="741041"/>
          </a:xfrm>
          <a:prstGeom prst="wedgeRoundRectCallout">
            <a:avLst>
              <a:gd name="adj1" fmla="val -66187"/>
              <a:gd name="adj2" fmla="val 29228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rgbClr val="6B0920"/>
                </a:solidFill>
              </a:rPr>
              <a:t>三つ折り</a:t>
            </a:r>
            <a:endParaRPr kumimoji="1" lang="en-US" altLang="ja-JP">
              <a:solidFill>
                <a:srgbClr val="6B0920"/>
              </a:solidFill>
            </a:endParaRPr>
          </a:p>
          <a:p>
            <a:pPr algn="ctr"/>
            <a:r>
              <a:rPr kumimoji="1" lang="ja-JP" altLang="en-US">
                <a:solidFill>
                  <a:srgbClr val="6B0920"/>
                </a:solidFill>
              </a:rPr>
              <a:t>パンフレット</a:t>
            </a:r>
            <a:endParaRPr kumimoji="1" lang="ja-JP" altLang="en-US" dirty="0">
              <a:solidFill>
                <a:srgbClr val="6B0920"/>
              </a:solidFill>
            </a:endParaRPr>
          </a:p>
        </p:txBody>
      </p:sp>
      <p:sp>
        <p:nvSpPr>
          <p:cNvPr id="34" name="吹き出し: 角を丸めた四角形 33">
            <a:extLst>
              <a:ext uri="{FF2B5EF4-FFF2-40B4-BE49-F238E27FC236}">
                <a16:creationId xmlns:a16="http://schemas.microsoft.com/office/drawing/2014/main" id="{5D89CF25-3ED3-4DE8-A604-FBF2056FF99E}"/>
              </a:ext>
            </a:extLst>
          </p:cNvPr>
          <p:cNvSpPr/>
          <p:nvPr/>
        </p:nvSpPr>
        <p:spPr>
          <a:xfrm>
            <a:off x="5265262" y="2503317"/>
            <a:ext cx="2330354" cy="1006591"/>
          </a:xfrm>
          <a:prstGeom prst="wedgeRoundRectCallout">
            <a:avLst>
              <a:gd name="adj1" fmla="val -66187"/>
              <a:gd name="adj2" fmla="val 29228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rgbClr val="6B0920"/>
                </a:solidFill>
              </a:rPr>
              <a:t>代わりになる</a:t>
            </a:r>
            <a:endParaRPr lang="en-US" altLang="ja-JP">
              <a:solidFill>
                <a:srgbClr val="6B0920"/>
              </a:solidFill>
            </a:endParaRPr>
          </a:p>
          <a:p>
            <a:pPr algn="ctr"/>
            <a:r>
              <a:rPr lang="ja-JP" altLang="en-US">
                <a:solidFill>
                  <a:srgbClr val="6B0920"/>
                </a:solidFill>
              </a:rPr>
              <a:t>文や図を入れて</a:t>
            </a:r>
            <a:endParaRPr lang="en-US" altLang="ja-JP">
              <a:solidFill>
                <a:srgbClr val="6B0920"/>
              </a:solidFill>
            </a:endParaRPr>
          </a:p>
          <a:p>
            <a:pPr algn="ctr"/>
            <a:r>
              <a:rPr lang="ja-JP" altLang="en-US">
                <a:solidFill>
                  <a:srgbClr val="6B0920"/>
                </a:solidFill>
              </a:rPr>
              <a:t>アタリを取ろう</a:t>
            </a:r>
            <a:endParaRPr kumimoji="1" lang="ja-JP" altLang="en-US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85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A3C22-9811-48B5-982D-184960A57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step3: </a:t>
            </a:r>
            <a:r>
              <a:rPr lang="ja-JP" altLang="en-US"/>
              <a:t>文章作成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D74A24-DB4D-43D7-91D6-C9078F950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アウトラインをもとに、説明をつけていく</a:t>
            </a:r>
            <a:endParaRPr lang="en-US" altLang="ja-JP"/>
          </a:p>
          <a:p>
            <a:endParaRPr lang="en-US" altLang="ja-JP"/>
          </a:p>
          <a:p>
            <a:r>
              <a:rPr lang="ja-JP" altLang="en-US"/>
              <a:t>文章のルール</a:t>
            </a:r>
            <a:endParaRPr lang="en-US" altLang="ja-JP"/>
          </a:p>
          <a:p>
            <a:pPr lvl="1"/>
            <a:r>
              <a:rPr lang="ja-JP" altLang="en-US"/>
              <a:t>一つの段落に一つのトピックを入れる</a:t>
            </a:r>
            <a:endParaRPr lang="en-US" altLang="ja-JP"/>
          </a:p>
          <a:p>
            <a:pPr lvl="1"/>
            <a:r>
              <a:rPr lang="ja-JP" altLang="en-US"/>
              <a:t>一つの文章に意味は多くて</a:t>
            </a:r>
            <a:r>
              <a:rPr lang="en-US" altLang="ja-JP"/>
              <a:t>2</a:t>
            </a:r>
            <a:r>
              <a:rPr lang="ja-JP" altLang="en-US"/>
              <a:t>つまで</a:t>
            </a:r>
            <a:endParaRPr lang="en-US" altLang="ja-JP"/>
          </a:p>
          <a:p>
            <a:pPr lvl="1"/>
            <a:r>
              <a:rPr lang="ja-JP" altLang="en-US"/>
              <a:t>説明の順番を考える</a:t>
            </a:r>
            <a:endParaRPr lang="en-US" altLang="ja-JP"/>
          </a:p>
          <a:p>
            <a:pPr lvl="1"/>
            <a:r>
              <a:rPr lang="ja-JP" altLang="en-US"/>
              <a:t>説明が飛ばないように注意</a:t>
            </a:r>
          </a:p>
          <a:p>
            <a:pPr marL="0" indent="0">
              <a:buNone/>
            </a:pPr>
            <a:endParaRPr lang="ja-JP" altLang="en-US"/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99B74B-0E1E-4EC9-8600-A1025BC4F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74A0B-6C09-4744-B08A-C042FE7D0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6799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F9B95-642B-4C75-8938-6E66980D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何を書くか考えずに書いた場合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D1CB16-71BF-4E21-B6C4-E5E506E51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/>
              <a:t>悪い文章例：自己</a:t>
            </a:r>
            <a:r>
              <a:rPr lang="en-US" altLang="ja-JP" dirty="0"/>
              <a:t>PR</a:t>
            </a:r>
            <a:endParaRPr lang="ja-JP" altLang="ja-JP"/>
          </a:p>
          <a:p>
            <a:pPr marL="0" indent="0">
              <a:buNone/>
            </a:pPr>
            <a:r>
              <a:rPr lang="ja-JP" altLang="en-US"/>
              <a:t>　</a:t>
            </a:r>
            <a:r>
              <a:rPr lang="ja-JP" altLang="ja-JP"/>
              <a:t>私は学生時代、弓道部に所属し、仲間とともに部活動に励みました。また、アルバイトでは塾講師として生徒の指導に尽力しました。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　</a:t>
            </a:r>
            <a:r>
              <a:rPr lang="ja-JP" altLang="ja-JP"/>
              <a:t>これらで培った経験を活かし、貴社でも頑張りたいです。</a:t>
            </a:r>
          </a:p>
          <a:p>
            <a:endParaRPr lang="ja-JP" altLang="en-US"/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978A56-529C-4B77-BC6A-B927433D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C2AD83-5CE7-4486-B67A-16C49967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8" name="角丸四角形吹き出し 6">
            <a:extLst>
              <a:ext uri="{FF2B5EF4-FFF2-40B4-BE49-F238E27FC236}">
                <a16:creationId xmlns:a16="http://schemas.microsoft.com/office/drawing/2014/main" id="{FDA23948-7377-4BEE-ADC2-74A1826E2E13}"/>
              </a:ext>
            </a:extLst>
          </p:cNvPr>
          <p:cNvSpPr/>
          <p:nvPr/>
        </p:nvSpPr>
        <p:spPr>
          <a:xfrm>
            <a:off x="9067866" y="1325616"/>
            <a:ext cx="2551110" cy="692331"/>
          </a:xfrm>
          <a:prstGeom prst="wedgeRoundRectCallout">
            <a:avLst>
              <a:gd name="adj1" fmla="val -64355"/>
              <a:gd name="adj2" fmla="val 49560"/>
              <a:gd name="adj3" fmla="val 16667"/>
            </a:avLst>
          </a:prstGeom>
          <a:solidFill>
            <a:srgbClr val="972109">
              <a:tint val="68000"/>
              <a:shade val="94000"/>
              <a:satMod val="300000"/>
              <a:lumMod val="110000"/>
            </a:srgbClr>
          </a:solidFill>
          <a:ln w="12700" cap="flat" cmpd="sng" algn="ctr">
            <a:solidFill>
              <a:srgbClr val="972109">
                <a:shade val="90000"/>
                <a:lumMod val="90000"/>
              </a:srgbClr>
            </a:solidFill>
            <a:prstDash val="solid"/>
          </a:ln>
          <a:effectLst>
            <a:outerShdw blurRad="38100" dist="12700" dir="5400000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主張がわかりづらい</a:t>
            </a:r>
          </a:p>
        </p:txBody>
      </p:sp>
      <p:sp>
        <p:nvSpPr>
          <p:cNvPr id="9" name="角丸四角形吹き出し 7">
            <a:extLst>
              <a:ext uri="{FF2B5EF4-FFF2-40B4-BE49-F238E27FC236}">
                <a16:creationId xmlns:a16="http://schemas.microsoft.com/office/drawing/2014/main" id="{86ED9A23-9AE8-4E00-80DC-CFFF068B93B8}"/>
              </a:ext>
            </a:extLst>
          </p:cNvPr>
          <p:cNvSpPr/>
          <p:nvPr/>
        </p:nvSpPr>
        <p:spPr>
          <a:xfrm>
            <a:off x="8880347" y="4102374"/>
            <a:ext cx="1737361" cy="692331"/>
          </a:xfrm>
          <a:prstGeom prst="wedgeRoundRectCallout">
            <a:avLst>
              <a:gd name="adj1" fmla="val -65671"/>
              <a:gd name="adj2" fmla="val -60503"/>
              <a:gd name="adj3" fmla="val 16667"/>
            </a:avLst>
          </a:prstGeom>
          <a:solidFill>
            <a:srgbClr val="972109">
              <a:tint val="68000"/>
              <a:shade val="94000"/>
              <a:satMod val="300000"/>
              <a:lumMod val="110000"/>
            </a:srgbClr>
          </a:solidFill>
          <a:ln w="12700" cap="flat" cmpd="sng" algn="ctr">
            <a:solidFill>
              <a:srgbClr val="972109">
                <a:shade val="90000"/>
                <a:lumMod val="90000"/>
              </a:srgbClr>
            </a:solidFill>
            <a:prstDash val="solid"/>
          </a:ln>
          <a:effectLst>
            <a:outerShdw blurRad="38100" dist="12700" dir="5400000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あいまい</a:t>
            </a:r>
          </a:p>
        </p:txBody>
      </p:sp>
    </p:spTree>
    <p:extLst>
      <p:ext uri="{BB962C8B-B14F-4D97-AF65-F5344CB8AC3E}">
        <p14:creationId xmlns:p14="http://schemas.microsoft.com/office/powerpoint/2010/main" val="2610624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DB24EA-355F-4F1D-BF4A-BB7774F1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文章構成を考えながら作った場合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CE9EB2-E7E1-40E1-AFD2-611C202C9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まずは羅列</a:t>
            </a:r>
            <a:endParaRPr lang="en-US" altLang="ja-JP" dirty="0"/>
          </a:p>
          <a:p>
            <a:pPr lvl="1"/>
            <a:r>
              <a:rPr lang="ja-JP" altLang="ja-JP">
                <a:solidFill>
                  <a:srgbClr val="FF0000"/>
                </a:solidFill>
              </a:rPr>
              <a:t>常に物事を考えながら行動し、工夫することを忘れない。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ja-JP" altLang="ja-JP"/>
              <a:t>部活では自主練で互いのフォームをビデオ撮影し、良い点悪い点を評価しあいました。</a:t>
            </a:r>
            <a:endParaRPr lang="en-US" altLang="ja-JP" dirty="0"/>
          </a:p>
          <a:p>
            <a:pPr lvl="1"/>
            <a:r>
              <a:rPr lang="ja-JP" altLang="ja-JP"/>
              <a:t>良い点も挙げることで、モチベーションの維持を図り、また意見交換がしやすい雰囲気が出るよう心がけました。</a:t>
            </a:r>
            <a:endParaRPr lang="en-US" altLang="ja-JP" dirty="0"/>
          </a:p>
          <a:p>
            <a:pPr lvl="1"/>
            <a:r>
              <a:rPr lang="ja-JP" altLang="ja-JP"/>
              <a:t>塾では生徒の嗜好に合わせた実例をもとに解説を行いました。</a:t>
            </a:r>
            <a:endParaRPr lang="en-US" altLang="ja-JP" dirty="0"/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446802-C762-4D27-9535-FDD4A84D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4A707A-EA12-408D-81E6-AF759B6E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2676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5645ED-1140-4833-8B98-F559AEAE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文章構成を考えながら作った場合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60B2B6-4C99-4E9B-8E54-10022D352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/>
              <a:t>補正しながらつなげる</a:t>
            </a:r>
            <a:endParaRPr lang="ja-JP" altLang="ja-JP"/>
          </a:p>
          <a:p>
            <a:pPr marL="0" indent="0">
              <a:buNone/>
            </a:pPr>
            <a:r>
              <a:rPr lang="ja-JP" altLang="en-US"/>
              <a:t>　</a:t>
            </a:r>
            <a:r>
              <a:rPr lang="ja-JP" altLang="ja-JP"/>
              <a:t>私の長所は、常に物事を考え、工夫することを忘れないところです。</a:t>
            </a:r>
          </a:p>
          <a:p>
            <a:pPr marL="0" indent="0">
              <a:buNone/>
            </a:pPr>
            <a:r>
              <a:rPr lang="ja-JP" altLang="en-US"/>
              <a:t>　</a:t>
            </a:r>
            <a:r>
              <a:rPr lang="ja-JP" altLang="ja-JP"/>
              <a:t>私は学生時代、弓道部に所属し、仲間とともに部活動に励んでいました。弓道では、射形と呼ばれるフォームが非常に重要とされています。部活の時間内では、あまり互いにアドバイスを言い合う機会が少なかったので、フォームをビデオ撮影し、良い点悪い点を評価しあうよう提案しました。良い点も挙げることで、モチベーションの維持を図り、また意見交換がしやすい雰囲気が出るよう心がけ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　</a:t>
            </a:r>
            <a:r>
              <a:rPr lang="ja-JP" altLang="ja-JP"/>
              <a:t>このように、活動を最適化するために工夫を忘れない心で、御社でも頑張っていきたいと思っております。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860140-0CA2-4C60-BEE2-B72D997A5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29BE2D-1466-4A63-9B36-38E56768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777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5DA4B5-ACAF-43B5-853A-14890C1DB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トピック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DB7B1C-9466-405B-9281-3E6398040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アウトラインを順番に並べる</a:t>
            </a:r>
            <a:endParaRPr kumimoji="1" lang="en-US" altLang="ja-JP"/>
          </a:p>
          <a:p>
            <a:r>
              <a:rPr lang="ja-JP" altLang="en-US"/>
              <a:t>章</a:t>
            </a:r>
            <a:endParaRPr lang="en-US" altLang="ja-JP"/>
          </a:p>
          <a:p>
            <a:pPr lvl="1"/>
            <a:r>
              <a:rPr kumimoji="1" lang="ja-JP" altLang="en-US"/>
              <a:t>節</a:t>
            </a:r>
            <a:endParaRPr kumimoji="1" lang="en-US" altLang="ja-JP"/>
          </a:p>
          <a:p>
            <a:pPr lvl="2"/>
            <a:r>
              <a:rPr kumimoji="1" lang="ja-JP" altLang="en-US"/>
              <a:t>段落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28417-9C76-48C1-AAB9-44EEB8668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444AF7-8D64-4DCF-86EF-86B06187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530CADCE-CF2F-4BEF-BF91-37197051F47C}"/>
              </a:ext>
            </a:extLst>
          </p:cNvPr>
          <p:cNvSpPr txBox="1">
            <a:spLocks/>
          </p:cNvSpPr>
          <p:nvPr/>
        </p:nvSpPr>
        <p:spPr>
          <a:xfrm>
            <a:off x="1843575" y="3387411"/>
            <a:ext cx="3794261" cy="2890827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873624">
                <a:shade val="75000"/>
                <a:lumMod val="90000"/>
              </a:srgbClr>
            </a:solidFill>
            <a:prstDash val="solid"/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Char char="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伏見稲荷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777240" marR="0" lvl="1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Char char=""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概要</a:t>
            </a: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777240" marR="0" lvl="1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Char char=""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鳥居</a:t>
            </a: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1143000" marR="0" lvl="2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Char char="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数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1143000" marR="0" lvl="2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Char char="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17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万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5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千円で作成可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777240" marR="0" lvl="1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Char char=""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周囲の自然</a:t>
            </a: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</p:txBody>
      </p:sp>
      <p:sp>
        <p:nvSpPr>
          <p:cNvPr id="10" name="右矢印 7">
            <a:extLst>
              <a:ext uri="{FF2B5EF4-FFF2-40B4-BE49-F238E27FC236}">
                <a16:creationId xmlns:a16="http://schemas.microsoft.com/office/drawing/2014/main" id="{0BDCCBB0-12E4-4D89-B948-E6C67D5B1012}"/>
              </a:ext>
            </a:extLst>
          </p:cNvPr>
          <p:cNvSpPr/>
          <p:nvPr/>
        </p:nvSpPr>
        <p:spPr>
          <a:xfrm>
            <a:off x="5703014" y="4012270"/>
            <a:ext cx="628909" cy="1641108"/>
          </a:xfrm>
          <a:prstGeom prst="rightArrow">
            <a:avLst>
              <a:gd name="adj1" fmla="val 69550"/>
              <a:gd name="adj2" fmla="val 43157"/>
            </a:avLst>
          </a:prstGeom>
          <a:solidFill>
            <a:srgbClr val="873624"/>
          </a:solidFill>
          <a:ln w="19050" cap="flat" cmpd="sng" algn="ctr">
            <a:solidFill>
              <a:srgbClr val="873624">
                <a:shade val="50000"/>
                <a:shade val="75000"/>
                <a:lumMod val="90000"/>
              </a:srgbClr>
            </a:solidFill>
            <a:prstDash val="solid"/>
          </a:ln>
          <a:effectLst/>
        </p:spPr>
        <p:txBody>
          <a:bodyPr wrap="none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</p:txBody>
      </p:sp>
      <p:sp>
        <p:nvSpPr>
          <p:cNvPr id="11" name="コンテンツ プレースホルダー 1">
            <a:extLst>
              <a:ext uri="{FF2B5EF4-FFF2-40B4-BE49-F238E27FC236}">
                <a16:creationId xmlns:a16="http://schemas.microsoft.com/office/drawing/2014/main" id="{0415D60C-59DD-418A-8656-BD3CD39B6F51}"/>
              </a:ext>
            </a:extLst>
          </p:cNvPr>
          <p:cNvSpPr txBox="1">
            <a:spLocks/>
          </p:cNvSpPr>
          <p:nvPr/>
        </p:nvSpPr>
        <p:spPr>
          <a:xfrm>
            <a:off x="6429451" y="3387410"/>
            <a:ext cx="3794261" cy="2890827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873624">
                <a:shade val="75000"/>
                <a:lumMod val="90000"/>
              </a:srgbClr>
            </a:solidFill>
            <a:prstDash val="solid"/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　その特徴といえば山道を埋めるように並び立つ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鳥居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であり、その数、約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万基と言われている。この鳥居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は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None/>
              <a:tabLst/>
              <a:defRPr/>
            </a:pPr>
            <a:r>
              <a:rPr lang="ja-JP" altLang="en-US">
                <a:solidFill>
                  <a:prstClr val="black"/>
                </a:solidFill>
                <a:latin typeface="Book Antiqua"/>
                <a:ea typeface="HGS明朝E" panose="02020900000000000000" pitchFamily="18" charset="-128"/>
              </a:rPr>
              <a:t>　伏見稲荷周辺は山に囲まれており，その自然</a:t>
            </a:r>
            <a:r>
              <a:rPr lang="en-US" altLang="ja-JP" dirty="0">
                <a:solidFill>
                  <a:prstClr val="black"/>
                </a:solidFill>
                <a:latin typeface="Book Antiqua"/>
                <a:ea typeface="HGS明朝E" panose="02020900000000000000" pitchFamily="18" charset="-128"/>
              </a:rPr>
              <a:t>…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</p:txBody>
      </p:sp>
      <p:sp>
        <p:nvSpPr>
          <p:cNvPr id="12" name="角丸四角形吹き出し 7">
            <a:extLst>
              <a:ext uri="{FF2B5EF4-FFF2-40B4-BE49-F238E27FC236}">
                <a16:creationId xmlns:a16="http://schemas.microsoft.com/office/drawing/2014/main" id="{E6A7B572-3AD1-4C8A-A88A-8FE5070C128C}"/>
              </a:ext>
            </a:extLst>
          </p:cNvPr>
          <p:cNvSpPr/>
          <p:nvPr/>
        </p:nvSpPr>
        <p:spPr>
          <a:xfrm>
            <a:off x="8058913" y="2183431"/>
            <a:ext cx="2973324" cy="692331"/>
          </a:xfrm>
          <a:prstGeom prst="wedgeRoundRectCallout">
            <a:avLst>
              <a:gd name="adj1" fmla="val -34508"/>
              <a:gd name="adj2" fmla="val 94466"/>
              <a:gd name="adj3" fmla="val 16667"/>
            </a:avLst>
          </a:prstGeom>
          <a:solidFill>
            <a:srgbClr val="972109">
              <a:tint val="68000"/>
              <a:shade val="94000"/>
              <a:satMod val="300000"/>
              <a:lumMod val="110000"/>
            </a:srgbClr>
          </a:solidFill>
          <a:ln w="12700" cap="flat" cmpd="sng" algn="ctr">
            <a:solidFill>
              <a:srgbClr val="972109">
                <a:shade val="90000"/>
                <a:lumMod val="90000"/>
              </a:srgbClr>
            </a:solidFill>
            <a:prstDash val="solid"/>
          </a:ln>
          <a:effectLst>
            <a:outerShdw blurRad="38100" dist="12700" dir="5400000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アウトラインから文章化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kern="0">
                <a:solidFill>
                  <a:prstClr val="black"/>
                </a:solidFill>
                <a:latin typeface="Book Antiqua"/>
                <a:ea typeface="HGS明朝E" panose="02020900000000000000" pitchFamily="18" charset="-128"/>
              </a:rPr>
              <a:t>（全部を使う必要なし）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5788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E85C21-7903-4527-89EF-6AC088DD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日本語の順番と意味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875017-EAFB-45C5-A041-991ED14E1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ECDA3C-F962-43A1-884F-CF394874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6" name="Picture 2" descr="1452666415832">
            <a:extLst>
              <a:ext uri="{FF2B5EF4-FFF2-40B4-BE49-F238E27FC236}">
                <a16:creationId xmlns:a16="http://schemas.microsoft.com/office/drawing/2014/main" id="{322D9A32-3CC9-471C-B59E-774C4F9FC6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33"/>
          <a:stretch/>
        </p:blipFill>
        <p:spPr bwMode="auto">
          <a:xfrm>
            <a:off x="106507" y="2627640"/>
            <a:ext cx="5780428" cy="25157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1452666415832">
            <a:extLst>
              <a:ext uri="{FF2B5EF4-FFF2-40B4-BE49-F238E27FC236}">
                <a16:creationId xmlns:a16="http://schemas.microsoft.com/office/drawing/2014/main" id="{0026F1FA-65F7-43B9-97E7-E0E8F101D0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47"/>
          <a:stretch/>
        </p:blipFill>
        <p:spPr bwMode="auto">
          <a:xfrm>
            <a:off x="5886935" y="1826079"/>
            <a:ext cx="5780428" cy="3773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04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45ECE8-9E3C-4551-B639-90C07BCE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説明の順番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C9F7A0-01B3-4198-8E01-7A336C374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悪い例：詳細説明→主張</a:t>
            </a:r>
            <a:endParaRPr lang="en-US" altLang="ja-JP" dirty="0"/>
          </a:p>
          <a:p>
            <a:pPr lvl="1"/>
            <a:r>
              <a:rPr lang="ja-JP" altLang="en-US"/>
              <a:t>日本食は米を主体としており、海外の食文化と比べ炭水化物の割合が大きい</a:t>
            </a:r>
            <a:endParaRPr lang="en-US" altLang="ja-JP" dirty="0"/>
          </a:p>
          <a:p>
            <a:pPr lvl="1"/>
            <a:r>
              <a:rPr lang="ja-JP" altLang="en-US"/>
              <a:t>炭水化物が多いと脂肪がつきやすい</a:t>
            </a:r>
            <a:endParaRPr lang="en-US" altLang="ja-JP" dirty="0"/>
          </a:p>
          <a:p>
            <a:pPr lvl="1"/>
            <a:r>
              <a:rPr lang="ja-JP" altLang="en-US"/>
              <a:t>つまり日本食がヘルシーというわけではない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/>
              <a:t>良い例：主張→詳細説明</a:t>
            </a:r>
            <a:endParaRPr lang="en-US" altLang="ja-JP" dirty="0"/>
          </a:p>
          <a:p>
            <a:pPr lvl="1"/>
            <a:r>
              <a:rPr lang="ja-JP" altLang="en-US"/>
              <a:t>日本食は決してヘルシーとは言えない</a:t>
            </a:r>
            <a:endParaRPr lang="en-US" altLang="ja-JP" dirty="0"/>
          </a:p>
          <a:p>
            <a:pPr lvl="1"/>
            <a:r>
              <a:rPr lang="ja-JP" altLang="en-US"/>
              <a:t>例えば、日本食は米を主体としており、海外の食文化と比べ炭水化物の割合が大きい</a:t>
            </a:r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ED987E-E6CE-4A1E-A77E-E2E82878B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AAF9E9-4CCC-4714-9649-BCE35201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5B7459-FC86-49E2-A0C9-ED8E2ABACCFC}"/>
              </a:ext>
            </a:extLst>
          </p:cNvPr>
          <p:cNvSpPr/>
          <p:nvPr/>
        </p:nvSpPr>
        <p:spPr>
          <a:xfrm>
            <a:off x="7527805" y="5632787"/>
            <a:ext cx="3542531" cy="808725"/>
          </a:xfrm>
          <a:prstGeom prst="rect">
            <a:avLst/>
          </a:prstGeom>
          <a:solidFill>
            <a:srgbClr val="FFCCCC"/>
          </a:solidFill>
          <a:ln w="19050" cap="flat" cmpd="sng" algn="ctr">
            <a:solidFill>
              <a:srgbClr val="873624">
                <a:shade val="75000"/>
                <a:lumMod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重要なものは手前に</a:t>
            </a:r>
          </a:p>
        </p:txBody>
      </p:sp>
    </p:spTree>
    <p:extLst>
      <p:ext uri="{BB962C8B-B14F-4D97-AF65-F5344CB8AC3E}">
        <p14:creationId xmlns:p14="http://schemas.microsoft.com/office/powerpoint/2010/main" val="1258616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DEB24-ECC4-4BFE-ABF9-9DE9CF3FD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文と文の間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CF1183-6F72-444A-93E7-918A07A3F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悪い例：</a:t>
            </a:r>
            <a:endParaRPr lang="en-US" altLang="ja-JP"/>
          </a:p>
          <a:p>
            <a:pPr lvl="1"/>
            <a:r>
              <a:rPr lang="ja-JP" altLang="en-US"/>
              <a:t>日本では明石市が標準時間の基準である</a:t>
            </a:r>
            <a:endParaRPr lang="en-US" altLang="ja-JP"/>
          </a:p>
          <a:p>
            <a:pPr lvl="1"/>
            <a:r>
              <a:rPr lang="ja-JP" altLang="en-US"/>
              <a:t>東京では正午前に太陽の高度が最高となる</a:t>
            </a:r>
            <a:endParaRPr lang="en-US" altLang="ja-JP"/>
          </a:p>
          <a:p>
            <a:endParaRPr kumimoji="1" lang="ja-JP" altLang="en-US" sz="240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1103FC-5C79-4054-8391-7922C33F2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2D5F4-5A58-40DD-A243-8BA6DF49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52874D75-3591-449F-AE78-DB9183979FC4}"/>
              </a:ext>
            </a:extLst>
          </p:cNvPr>
          <p:cNvSpPr/>
          <p:nvPr/>
        </p:nvSpPr>
        <p:spPr>
          <a:xfrm>
            <a:off x="6400800" y="3182112"/>
            <a:ext cx="4645152" cy="2414016"/>
          </a:xfrm>
          <a:prstGeom prst="wedgeRoundRectCallout">
            <a:avLst>
              <a:gd name="adj1" fmla="val -63435"/>
              <a:gd name="adj2" fmla="val -43561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>
                <a:solidFill>
                  <a:srgbClr val="6B0920"/>
                </a:solidFill>
              </a:rPr>
              <a:t>問題点：相手の知識・推定を</a:t>
            </a:r>
            <a:endParaRPr kumimoji="1" lang="en-US" altLang="ja-JP" sz="2400" b="1" dirty="0">
              <a:solidFill>
                <a:srgbClr val="6B0920"/>
              </a:solidFill>
            </a:endParaRPr>
          </a:p>
          <a:p>
            <a:pPr algn="ctr"/>
            <a:r>
              <a:rPr kumimoji="1" lang="ja-JP" altLang="en-US" sz="2400" b="1">
                <a:solidFill>
                  <a:srgbClr val="6B0920"/>
                </a:solidFill>
              </a:rPr>
              <a:t>前提にした文章</a:t>
            </a:r>
            <a:endParaRPr kumimoji="1" lang="en-US" altLang="ja-JP" sz="2400" b="1" dirty="0">
              <a:solidFill>
                <a:srgbClr val="6B09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rgbClr val="6B0920"/>
                </a:solidFill>
              </a:rPr>
              <a:t>明石市は東京より西</a:t>
            </a:r>
            <a:endParaRPr lang="en-US" altLang="ja-JP" sz="2000" dirty="0">
              <a:solidFill>
                <a:srgbClr val="6B09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000">
                <a:solidFill>
                  <a:srgbClr val="6B0920"/>
                </a:solidFill>
              </a:rPr>
              <a:t>太陽は東から昇る</a:t>
            </a:r>
            <a:endParaRPr kumimoji="1" lang="en-US" altLang="ja-JP" sz="2400" dirty="0">
              <a:solidFill>
                <a:srgbClr val="6B09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rgbClr val="6B0920"/>
                </a:solidFill>
              </a:rPr>
              <a:t>正午は明石市の南中時刻</a:t>
            </a:r>
            <a:endParaRPr lang="en-US" altLang="ja-JP" sz="2000" dirty="0">
              <a:solidFill>
                <a:srgbClr val="6B09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000">
                <a:solidFill>
                  <a:srgbClr val="6B0920"/>
                </a:solidFill>
              </a:rPr>
              <a:t>南中時刻：太陽が真南にある時刻</a:t>
            </a:r>
            <a:endParaRPr kumimoji="1" lang="ja-JP" altLang="en-US" sz="2000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48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C26B0-68F2-487A-BDF0-709B38100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本日の課題：パンフレットを作ろう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DBF6E8-7032-4386-BB56-9D83B2309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題材：おすすめのレストラン</a:t>
            </a:r>
            <a:r>
              <a:rPr lang="en-US" altLang="ja-JP"/>
              <a:t>or</a:t>
            </a:r>
            <a:r>
              <a:rPr lang="ja-JP" altLang="en-US"/>
              <a:t>観光地</a:t>
            </a:r>
            <a:endParaRPr lang="en-US" altLang="ja-JP"/>
          </a:p>
          <a:p>
            <a:r>
              <a:rPr lang="ja-JP" altLang="en-US"/>
              <a:t>形式：</a:t>
            </a:r>
            <a:r>
              <a:rPr lang="en-US" altLang="ja-JP"/>
              <a:t>Word A4 </a:t>
            </a:r>
            <a:r>
              <a:rPr lang="ja-JP" altLang="en-US"/>
              <a:t>一枚分</a:t>
            </a:r>
            <a:endParaRPr lang="en-US" altLang="ja-JP"/>
          </a:p>
          <a:p>
            <a:endParaRPr lang="en-US" altLang="ja-JP"/>
          </a:p>
          <a:p>
            <a:r>
              <a:rPr lang="ja-JP" altLang="en-US"/>
              <a:t>手順</a:t>
            </a:r>
            <a:endParaRPr lang="en-US" altLang="ja-JP"/>
          </a:p>
          <a:p>
            <a:pPr lvl="1"/>
            <a:r>
              <a:rPr lang="ja-JP" altLang="en-US"/>
              <a:t>何を作るか考える</a:t>
            </a:r>
            <a:endParaRPr lang="en-US" altLang="ja-JP"/>
          </a:p>
          <a:p>
            <a:pPr lvl="1"/>
            <a:r>
              <a:rPr lang="ja-JP" altLang="en-US"/>
              <a:t>レイアウト作成</a:t>
            </a:r>
            <a:endParaRPr lang="en-US" altLang="ja-JP"/>
          </a:p>
          <a:p>
            <a:pPr lvl="2"/>
            <a:r>
              <a:rPr lang="ja-JP" altLang="en-US"/>
              <a:t>図の配置</a:t>
            </a:r>
            <a:endParaRPr lang="en-US" altLang="ja-JP"/>
          </a:p>
          <a:p>
            <a:pPr lvl="2"/>
            <a:r>
              <a:rPr lang="ja-JP" altLang="en-US"/>
              <a:t>表の挿入</a:t>
            </a:r>
            <a:endParaRPr lang="en-US" altLang="ja-JP"/>
          </a:p>
          <a:p>
            <a:pPr lvl="1"/>
            <a:r>
              <a:rPr lang="ja-JP" altLang="en-US"/>
              <a:t>文章作成</a:t>
            </a:r>
            <a:endParaRPr lang="en-US" altLang="ja-JP"/>
          </a:p>
          <a:p>
            <a:pPr lvl="1"/>
            <a:r>
              <a:rPr lang="ja-JP" altLang="en-US"/>
              <a:t>微調整</a:t>
            </a:r>
            <a:endParaRPr lang="en-US" alt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F9D2BC-C927-449B-AF06-4409E14C4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A1BB75-DE1A-490B-B07A-C77E5EC5C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8DB647-D392-4D66-8AB0-8DDF1514DFEA}"/>
              </a:ext>
            </a:extLst>
          </p:cNvPr>
          <p:cNvSpPr/>
          <p:nvPr/>
        </p:nvSpPr>
        <p:spPr>
          <a:xfrm>
            <a:off x="6096000" y="4535425"/>
            <a:ext cx="5010912" cy="1284296"/>
          </a:xfrm>
          <a:prstGeom prst="rect">
            <a:avLst/>
          </a:prstGeom>
          <a:solidFill>
            <a:srgbClr val="FFCCCC"/>
          </a:solidFill>
          <a:ln w="19050" cap="flat" cmpd="sng" algn="ctr">
            <a:solidFill>
              <a:srgbClr val="873624">
                <a:shade val="75000"/>
                <a:lumMod val="9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出来上がったら</a:t>
            </a:r>
            <a:endParaRPr kumimoji="0" lang="en-US" altLang="ja-JP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授業用ページ</a:t>
            </a:r>
            <a:r>
              <a:rPr kumimoji="0" lang="ja-JP" altLang="en-US" sz="2400" kern="0">
                <a:solidFill>
                  <a:prstClr val="black"/>
                </a:solidFill>
                <a:latin typeface="Book Antiqua"/>
                <a:ea typeface="HGS明朝E" panose="02020900000000000000" pitchFamily="18" charset="-128"/>
              </a:rPr>
              <a:t>のフォームから提出</a:t>
            </a: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09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69132-5FB5-4F3F-8CBC-7410123F3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6B1148-1F9B-47AD-B7C2-1E4FF842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1654"/>
            <a:ext cx="10515600" cy="3015309"/>
          </a:xfrm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Word</a:t>
            </a:r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でレポート作成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基本操作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図表の挿入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フォーマット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レポートの構成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引用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/>
              <a:t>Word</a:t>
            </a:r>
            <a:r>
              <a:rPr lang="ja-JP" altLang="en-US" b="1" dirty="0"/>
              <a:t>で遊ぼう</a:t>
            </a:r>
            <a:endParaRPr lang="en-US" altLang="ja-JP" b="1" dirty="0"/>
          </a:p>
          <a:p>
            <a:pPr lvl="1"/>
            <a:r>
              <a:rPr lang="ja-JP" altLang="en-US" b="1" dirty="0"/>
              <a:t>見やすいレイアウト</a:t>
            </a:r>
            <a:endParaRPr lang="en-US" altLang="ja-JP" b="1" dirty="0"/>
          </a:p>
          <a:p>
            <a:pPr lvl="1"/>
            <a:r>
              <a:rPr lang="ja-JP" altLang="en-US" b="1" dirty="0"/>
              <a:t>読みやすい文章</a:t>
            </a:r>
            <a:endParaRPr lang="en-US" altLang="ja-JP" b="1" dirty="0"/>
          </a:p>
          <a:p>
            <a:pPr lvl="1"/>
            <a:r>
              <a:rPr lang="ja-JP" altLang="en-US" b="1" dirty="0"/>
              <a:t>パンフレットを作ろう</a:t>
            </a:r>
            <a:endParaRPr lang="en-US" altLang="ja-JP" b="1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AC0A6-42E2-47AC-9923-4A6821680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7536-FC60-4DEC-94E4-3E20A66F06EF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F76DA-2BDC-4389-A05F-269666133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89DBCAD-29D9-4D29-B877-D9ECF6DCB14E}"/>
              </a:ext>
            </a:extLst>
          </p:cNvPr>
          <p:cNvSpPr/>
          <p:nvPr/>
        </p:nvSpPr>
        <p:spPr>
          <a:xfrm>
            <a:off x="2532940" y="1796648"/>
            <a:ext cx="7126121" cy="11933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solidFill>
                  <a:srgbClr val="6B0920"/>
                </a:solidFill>
              </a:rPr>
              <a:t>好きなものを好きなように作る練習</a:t>
            </a:r>
            <a:endParaRPr kumimoji="1" lang="ja-JP" altLang="en-US" sz="2800" b="1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0686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EA788B-1063-4727-8FF3-795E01285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次週予告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572F9E-D0A1-458C-9AC8-3B32E2605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題目：</a:t>
            </a:r>
            <a:r>
              <a:rPr lang="en-US" altLang="ja-JP"/>
              <a:t>Microsoft Excel (1/2)</a:t>
            </a:r>
            <a:endParaRPr lang="en-US" altLang="ja-JP" dirty="0"/>
          </a:p>
          <a:p>
            <a:r>
              <a:rPr lang="ja-JP" altLang="en-US" dirty="0"/>
              <a:t>内容：</a:t>
            </a:r>
            <a:endParaRPr lang="en-US" altLang="ja-JP" dirty="0"/>
          </a:p>
          <a:p>
            <a:pPr lvl="1"/>
            <a:r>
              <a:rPr lang="ja-JP" altLang="en-US"/>
              <a:t>表とグラフの作り方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C955E-FC42-4085-8F64-C005F0312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527F-9170-41BB-9FA8-45ACF9FE32B0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2AC112-8A85-47C7-BA3D-EE7366E2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16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64217-F9A0-4B2D-A98C-9237585D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重要だったこと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3E59A9-521D-4E61-B09E-E21B588A8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782"/>
            <a:ext cx="10515600" cy="4884001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srgbClr val="6B0920"/>
                </a:solidFill>
              </a:rPr>
              <a:t>Word</a:t>
            </a:r>
            <a:r>
              <a:rPr lang="ja-JP" altLang="en-US" b="1">
                <a:solidFill>
                  <a:srgbClr val="6B0920"/>
                </a:solidFill>
              </a:rPr>
              <a:t>の使い方</a:t>
            </a:r>
            <a:endParaRPr kumimoji="1" lang="en-US" altLang="ja-JP" dirty="0"/>
          </a:p>
          <a:p>
            <a:pPr lvl="1"/>
            <a:r>
              <a:rPr kumimoji="1" lang="ja-JP" altLang="en-US"/>
              <a:t>色を付けたりいろいろ工夫しよう！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b="1">
                <a:solidFill>
                  <a:srgbClr val="6B0920"/>
                </a:solidFill>
              </a:rPr>
              <a:t>レポート</a:t>
            </a:r>
            <a:endParaRPr lang="en-US" altLang="ja-JP" b="1" dirty="0">
              <a:solidFill>
                <a:srgbClr val="6B0920"/>
              </a:solidFill>
            </a:endParaRPr>
          </a:p>
          <a:p>
            <a:pPr lvl="1"/>
            <a:r>
              <a:rPr lang="ja-JP" altLang="en-US"/>
              <a:t>報告書→事実をわかりやすく伝えることがメイン</a:t>
            </a:r>
            <a:endParaRPr lang="en-US" altLang="ja-JP" dirty="0"/>
          </a:p>
          <a:p>
            <a:pPr lvl="2"/>
            <a:r>
              <a:rPr lang="ja-JP" altLang="en-US"/>
              <a:t>フォント：</a:t>
            </a:r>
            <a:r>
              <a:rPr lang="ja-JP" altLang="en-US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見出しはゴシック</a:t>
            </a:r>
            <a:r>
              <a:rPr lang="ja-JP" altLang="en-US"/>
              <a:t>、</a:t>
            </a:r>
            <a:r>
              <a:rPr lang="ja-JP" altLang="en-US">
                <a:latin typeface="HGP明朝B" panose="02020800000000000000" pitchFamily="18" charset="-128"/>
                <a:ea typeface="HGP明朝B" panose="02020800000000000000" pitchFamily="18" charset="-128"/>
              </a:rPr>
              <a:t>本文は明朝</a:t>
            </a:r>
            <a:endParaRPr lang="en-US" altLang="ja-JP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2"/>
            <a:r>
              <a:rPr lang="ja-JP" altLang="en-US"/>
              <a:t>ページ番号を振る</a:t>
            </a:r>
            <a:endParaRPr lang="en-US" altLang="ja-JP" dirty="0"/>
          </a:p>
          <a:p>
            <a:pPr lvl="2"/>
            <a:r>
              <a:rPr lang="ja-JP" altLang="en-US"/>
              <a:t>提出日を入れる</a:t>
            </a:r>
            <a:endParaRPr lang="en-US" altLang="ja-JP" dirty="0"/>
          </a:p>
          <a:p>
            <a:pPr lvl="2"/>
            <a:r>
              <a:rPr lang="ja-JP" altLang="en-US"/>
              <a:t>引用をつける</a:t>
            </a:r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3CA3ED-918B-47FE-BAC2-B4F0DE969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773CE-3C2D-42C4-8B3A-B8932CCCD502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E21860-89BD-4258-8E88-3AECCE57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356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971C8-C1EB-4B02-A840-722014443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Word</a:t>
            </a:r>
            <a:r>
              <a:rPr lang="ja-JP" altLang="en-US"/>
              <a:t>で遊ぼう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F805C1-6D0A-46C2-BB73-6D11C499B6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パンフレット作製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CAF20A-8523-46D5-9547-E5D3BD3B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F9E6-9468-4358-AE5C-8F68B94E9D44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6B8CD9-BDB5-4D50-9EC4-4038378C0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9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5318F6A3-68B7-4BA4-AB08-875157EF0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Word</a:t>
            </a:r>
            <a:r>
              <a:rPr kumimoji="1" lang="ja-JP" altLang="en-US"/>
              <a:t>で遊ぼう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CC6A59E0-EAC4-4C42-B4FE-E031B009B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/>
              <a:t>Word</a:t>
            </a:r>
          </a:p>
          <a:p>
            <a:pPr lvl="1"/>
            <a:r>
              <a:rPr lang="ja-JP" altLang="en-US"/>
              <a:t>文章作成ソフトウェア</a:t>
            </a:r>
            <a:endParaRPr lang="en-US" altLang="ja-JP"/>
          </a:p>
          <a:p>
            <a:pPr lvl="1"/>
            <a:r>
              <a:rPr lang="ja-JP" altLang="en-US"/>
              <a:t>様々な「読み物」を作成できる</a:t>
            </a:r>
            <a:endParaRPr lang="en-US" altLang="ja-JP"/>
          </a:p>
          <a:p>
            <a:pPr lvl="2"/>
            <a:r>
              <a:rPr lang="ja-JP" altLang="en-US"/>
              <a:t>読書感想文みたいな文章だけが文章ではない！</a:t>
            </a:r>
            <a:endParaRPr lang="en-US" altLang="ja-JP"/>
          </a:p>
          <a:p>
            <a:endParaRPr kumimoji="1" lang="en-US" altLang="ja-JP"/>
          </a:p>
          <a:p>
            <a:r>
              <a:rPr lang="ja-JP" altLang="en-US"/>
              <a:t>例</a:t>
            </a:r>
            <a:endParaRPr lang="en-US" altLang="ja-JP"/>
          </a:p>
          <a:p>
            <a:pPr lvl="1"/>
            <a:r>
              <a:rPr lang="ja-JP" altLang="en-US"/>
              <a:t>レポート</a:t>
            </a:r>
            <a:endParaRPr lang="en-US" altLang="ja-JP"/>
          </a:p>
          <a:p>
            <a:pPr lvl="1"/>
            <a:r>
              <a:rPr kumimoji="1" lang="ja-JP" altLang="en-US"/>
              <a:t>文学作品</a:t>
            </a:r>
            <a:endParaRPr kumimoji="1" lang="en-US" altLang="ja-JP"/>
          </a:p>
          <a:p>
            <a:pPr lvl="1"/>
            <a:r>
              <a:rPr kumimoji="1" lang="ja-JP" altLang="en-US"/>
              <a:t>ポスター</a:t>
            </a:r>
            <a:endParaRPr kumimoji="1" lang="en-US" altLang="ja-JP"/>
          </a:p>
          <a:p>
            <a:pPr lvl="1"/>
            <a:r>
              <a:rPr lang="ja-JP" altLang="en-US"/>
              <a:t>パンフレット</a:t>
            </a:r>
            <a:endParaRPr lang="en-US" altLang="ja-JP"/>
          </a:p>
          <a:p>
            <a:pPr lvl="1"/>
            <a:r>
              <a:rPr kumimoji="1" lang="ja-JP" altLang="en-US"/>
              <a:t>アンケート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8083AC-8DE6-4E3A-8067-304558E3C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AD4A-4B4C-40C6-8C25-05340C1FD39D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E2F3E2-BC98-48CD-AAB1-DA2E90EC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150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FA52CD-CA9B-4B13-AD3A-56101277A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例えば洋書の論文っぽく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CE29E5-1DB5-4A67-AE00-C1F92231F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80" y="1761475"/>
            <a:ext cx="10515600" cy="4505181"/>
          </a:xfrm>
        </p:spPr>
        <p:txBody>
          <a:bodyPr/>
          <a:lstStyle/>
          <a:p>
            <a:r>
              <a:rPr kumimoji="1" lang="ja-JP" altLang="en-US"/>
              <a:t>例えば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D972A9-9E1F-4BD9-B8C2-438AFCC3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BE2E36-514D-4812-A458-D0DE32B0B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5328A2DA-30D0-404F-90FF-6FA2DB642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634" y="2270740"/>
            <a:ext cx="2758493" cy="387116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1" name="楕円 10">
            <a:extLst>
              <a:ext uri="{FF2B5EF4-FFF2-40B4-BE49-F238E27FC236}">
                <a16:creationId xmlns:a16="http://schemas.microsoft.com/office/drawing/2014/main" id="{07193B3D-5E85-4AD8-86F7-D2954AC9B556}"/>
              </a:ext>
            </a:extLst>
          </p:cNvPr>
          <p:cNvSpPr/>
          <p:nvPr/>
        </p:nvSpPr>
        <p:spPr>
          <a:xfrm>
            <a:off x="4762844" y="2270740"/>
            <a:ext cx="2660073" cy="1170432"/>
          </a:xfrm>
          <a:prstGeom prst="ellipse">
            <a:avLst/>
          </a:prstGeom>
          <a:solidFill>
            <a:srgbClr val="F2F2F2">
              <a:alpha val="50196"/>
            </a:srgbClr>
          </a:solidFill>
          <a:ln w="12700">
            <a:solidFill>
              <a:srgbClr val="E7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rgbClr val="6B0920"/>
              </a:solidFill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C1A1C423-FF36-4630-96EA-08000E1D9DC3}"/>
              </a:ext>
            </a:extLst>
          </p:cNvPr>
          <p:cNvSpPr/>
          <p:nvPr/>
        </p:nvSpPr>
        <p:spPr>
          <a:xfrm>
            <a:off x="4812054" y="3668038"/>
            <a:ext cx="2660073" cy="2508925"/>
          </a:xfrm>
          <a:prstGeom prst="ellipse">
            <a:avLst/>
          </a:prstGeom>
          <a:solidFill>
            <a:srgbClr val="F2F2F2">
              <a:alpha val="50196"/>
            </a:srgbClr>
          </a:solidFill>
          <a:ln w="12700">
            <a:solidFill>
              <a:srgbClr val="E7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rgbClr val="6B0920"/>
              </a:solidFill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1231F3D4-8993-4CAF-91E8-3ABD4E430400}"/>
              </a:ext>
            </a:extLst>
          </p:cNvPr>
          <p:cNvSpPr/>
          <p:nvPr/>
        </p:nvSpPr>
        <p:spPr>
          <a:xfrm>
            <a:off x="7845896" y="2665466"/>
            <a:ext cx="2121408" cy="475488"/>
          </a:xfrm>
          <a:prstGeom prst="wedgeRoundRectCallout">
            <a:avLst>
              <a:gd name="adj1" fmla="val -60296"/>
              <a:gd name="adj2" fmla="val 24038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6B0920"/>
                </a:solidFill>
              </a:rPr>
              <a:t>タイトル部分</a:t>
            </a:r>
            <a:endParaRPr kumimoji="1" lang="ja-JP" altLang="en-US" sz="2400" dirty="0">
              <a:solidFill>
                <a:srgbClr val="6B0920"/>
              </a:solidFill>
            </a:endParaRP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4A0337C9-DC45-4DCE-AFF4-D8425F402F3F}"/>
              </a:ext>
            </a:extLst>
          </p:cNvPr>
          <p:cNvSpPr/>
          <p:nvPr/>
        </p:nvSpPr>
        <p:spPr>
          <a:xfrm>
            <a:off x="7803619" y="5269972"/>
            <a:ext cx="2121408" cy="475488"/>
          </a:xfrm>
          <a:prstGeom prst="wedgeRoundRectCallout">
            <a:avLst>
              <a:gd name="adj1" fmla="val -62021"/>
              <a:gd name="adj2" fmla="val -34936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6B0920"/>
                </a:solidFill>
              </a:rPr>
              <a:t>本文</a:t>
            </a:r>
            <a:endParaRPr kumimoji="1" lang="ja-JP" altLang="en-US" sz="2400" dirty="0">
              <a:solidFill>
                <a:srgbClr val="6B0920"/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70C086F-DB4E-4520-A033-F56D4D36C351}"/>
              </a:ext>
            </a:extLst>
          </p:cNvPr>
          <p:cNvCxnSpPr/>
          <p:nvPr/>
        </p:nvCxnSpPr>
        <p:spPr>
          <a:xfrm>
            <a:off x="4133088" y="3535680"/>
            <a:ext cx="422757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A5F71774-E2CC-4281-A4D4-1E2C566E665F}"/>
              </a:ext>
            </a:extLst>
          </p:cNvPr>
          <p:cNvSpPr/>
          <p:nvPr/>
        </p:nvSpPr>
        <p:spPr>
          <a:xfrm>
            <a:off x="315836" y="2523744"/>
            <a:ext cx="3651506" cy="2621280"/>
          </a:xfrm>
          <a:prstGeom prst="wedgeRoundRectCallout">
            <a:avLst>
              <a:gd name="adj1" fmla="val 58335"/>
              <a:gd name="adj2" fmla="val -13154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>
                <a:solidFill>
                  <a:srgbClr val="6B0920"/>
                </a:solidFill>
              </a:rPr>
              <a:t>セクション区切り</a:t>
            </a:r>
            <a:endParaRPr kumimoji="1" lang="en-US" altLang="ja-JP" sz="2400" b="1">
              <a:solidFill>
                <a:srgbClr val="6B09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rgbClr val="6B0920"/>
                </a:solidFill>
              </a:rPr>
              <a:t>レイアウト</a:t>
            </a:r>
            <a:br>
              <a:rPr lang="en-US" altLang="ja-JP" sz="2000">
                <a:solidFill>
                  <a:srgbClr val="6B0920"/>
                </a:solidFill>
              </a:rPr>
            </a:br>
            <a:r>
              <a:rPr lang="en-US" altLang="ja-JP" sz="2000">
                <a:solidFill>
                  <a:srgbClr val="6B0920"/>
                </a:solidFill>
              </a:rPr>
              <a:t>	</a:t>
            </a:r>
            <a:r>
              <a:rPr lang="ja-JP" altLang="en-US" sz="2000">
                <a:solidFill>
                  <a:srgbClr val="6B0920"/>
                </a:solidFill>
              </a:rPr>
              <a:t>→区切り</a:t>
            </a:r>
            <a:br>
              <a:rPr lang="en-US" altLang="ja-JP" sz="2000">
                <a:solidFill>
                  <a:srgbClr val="6B0920"/>
                </a:solidFill>
              </a:rPr>
            </a:br>
            <a:r>
              <a:rPr lang="en-US" altLang="ja-JP" sz="2000">
                <a:solidFill>
                  <a:srgbClr val="6B0920"/>
                </a:solidFill>
              </a:rPr>
              <a:t>	</a:t>
            </a:r>
            <a:r>
              <a:rPr lang="ja-JP" altLang="en-US" sz="2000">
                <a:solidFill>
                  <a:srgbClr val="6B0920"/>
                </a:solidFill>
              </a:rPr>
              <a:t>→セクション区切り</a:t>
            </a:r>
            <a:br>
              <a:rPr lang="en-US" altLang="ja-JP" sz="2000">
                <a:solidFill>
                  <a:srgbClr val="6B0920"/>
                </a:solidFill>
              </a:rPr>
            </a:br>
            <a:r>
              <a:rPr lang="en-US" altLang="ja-JP" sz="2000">
                <a:solidFill>
                  <a:srgbClr val="6B0920"/>
                </a:solidFill>
              </a:rPr>
              <a:t>	</a:t>
            </a:r>
            <a:r>
              <a:rPr lang="ja-JP" altLang="en-US" sz="2000">
                <a:solidFill>
                  <a:srgbClr val="6B0920"/>
                </a:solidFill>
              </a:rPr>
              <a:t>→現在の位置から</a:t>
            </a:r>
            <a:endParaRPr lang="en-US" altLang="ja-JP" sz="2000">
              <a:solidFill>
                <a:srgbClr val="6B092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rgbClr val="6B0920"/>
                </a:solidFill>
              </a:rPr>
              <a:t>段組み→段組み</a:t>
            </a:r>
            <a:r>
              <a:rPr kumimoji="1" lang="en-US" altLang="ja-JP">
                <a:solidFill>
                  <a:srgbClr val="6B0920"/>
                </a:solidFill>
              </a:rPr>
              <a:t>2</a:t>
            </a:r>
            <a:r>
              <a:rPr kumimoji="1" lang="ja-JP" altLang="en-US">
                <a:solidFill>
                  <a:srgbClr val="6B0920"/>
                </a:solidFill>
              </a:rPr>
              <a:t>段</a:t>
            </a:r>
            <a:endParaRPr kumimoji="1" lang="ja-JP" altLang="en-US" dirty="0">
              <a:solidFill>
                <a:srgbClr val="6B0920"/>
              </a:solidFill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B82788C8-3AD0-4C6D-A014-980CA3EAFA4B}"/>
              </a:ext>
            </a:extLst>
          </p:cNvPr>
          <p:cNvSpPr/>
          <p:nvPr/>
        </p:nvSpPr>
        <p:spPr>
          <a:xfrm>
            <a:off x="7838988" y="6141901"/>
            <a:ext cx="1756116" cy="402532"/>
          </a:xfrm>
          <a:prstGeom prst="wedgeRoundRectCallout">
            <a:avLst>
              <a:gd name="adj1" fmla="val -62021"/>
              <a:gd name="adj2" fmla="val -34936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rgbClr val="6B0920"/>
                </a:solidFill>
              </a:rPr>
              <a:t>ページ番号等</a:t>
            </a:r>
            <a:endParaRPr kumimoji="1" lang="ja-JP" altLang="en-US" dirty="0">
              <a:solidFill>
                <a:srgbClr val="6B0920"/>
              </a:solidFill>
            </a:endParaRP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D8D8B7B2-0BE4-48F6-B488-884851CDCC5B}"/>
              </a:ext>
            </a:extLst>
          </p:cNvPr>
          <p:cNvSpPr/>
          <p:nvPr/>
        </p:nvSpPr>
        <p:spPr>
          <a:xfrm>
            <a:off x="7845896" y="1866032"/>
            <a:ext cx="1756116" cy="402532"/>
          </a:xfrm>
          <a:prstGeom prst="wedgeRoundRectCallout">
            <a:avLst>
              <a:gd name="adj1" fmla="val -62715"/>
              <a:gd name="adj2" fmla="val 43813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rgbClr val="6B0920"/>
                </a:solidFill>
              </a:rPr>
              <a:t>雑誌情報</a:t>
            </a:r>
            <a:endParaRPr kumimoji="1" lang="ja-JP" altLang="en-US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09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BA1937-6762-4523-B67D-3BAE3D36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例えば日本文学っぽく</a:t>
            </a:r>
            <a:endParaRPr kumimoji="1" lang="ja-JP" altLang="en-US"/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BD034564-F6ED-44E2-8975-945CB52B37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902" y="2908178"/>
            <a:ext cx="4088995" cy="2797452"/>
          </a:xfr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7880F7-4970-4673-A0E6-6F9FA63A1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C8CA4A-74FD-4502-B5CE-09E44FF3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A68F16D-98A8-4CCC-A88B-A79C0A65AC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061" y="1672245"/>
            <a:ext cx="3230628" cy="468410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0C3830B3-9EB9-4A15-8360-002F17429CFA}"/>
              </a:ext>
            </a:extLst>
          </p:cNvPr>
          <p:cNvSpPr/>
          <p:nvPr/>
        </p:nvSpPr>
        <p:spPr>
          <a:xfrm>
            <a:off x="96722" y="2090148"/>
            <a:ext cx="2880360" cy="714012"/>
          </a:xfrm>
          <a:prstGeom prst="wedgeRoundRectCallout">
            <a:avLst>
              <a:gd name="adj1" fmla="val 58650"/>
              <a:gd name="adj2" fmla="val 56553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6B0920"/>
                </a:solidFill>
              </a:rPr>
              <a:t>縦書き用紙横向き</a:t>
            </a:r>
            <a:endParaRPr kumimoji="1" lang="ja-JP" altLang="en-US" sz="2400" dirty="0">
              <a:solidFill>
                <a:srgbClr val="6B0920"/>
              </a:solidFill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D38BF89F-ADBB-4F3C-8A62-04BCD9812035}"/>
              </a:ext>
            </a:extLst>
          </p:cNvPr>
          <p:cNvSpPr/>
          <p:nvPr/>
        </p:nvSpPr>
        <p:spPr>
          <a:xfrm>
            <a:off x="9787964" y="1650001"/>
            <a:ext cx="1931596" cy="1355781"/>
          </a:xfrm>
          <a:prstGeom prst="wedgeRoundRectCallout">
            <a:avLst>
              <a:gd name="adj1" fmla="val -64535"/>
              <a:gd name="adj2" fmla="val 25666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6B0920"/>
                </a:solidFill>
              </a:rPr>
              <a:t>縦書き</a:t>
            </a:r>
            <a:endParaRPr kumimoji="1" lang="en-US" altLang="ja-JP" sz="2400">
              <a:solidFill>
                <a:srgbClr val="6B0920"/>
              </a:solidFill>
            </a:endParaRPr>
          </a:p>
          <a:p>
            <a:pPr algn="ctr"/>
            <a:r>
              <a:rPr kumimoji="1" lang="en-US" altLang="ja-JP" sz="2400">
                <a:solidFill>
                  <a:srgbClr val="6B0920"/>
                </a:solidFill>
              </a:rPr>
              <a:t>2</a:t>
            </a:r>
            <a:r>
              <a:rPr kumimoji="1" lang="ja-JP" altLang="en-US" sz="2400">
                <a:solidFill>
                  <a:srgbClr val="6B0920"/>
                </a:solidFill>
              </a:rPr>
              <a:t>段組み</a:t>
            </a:r>
            <a:endParaRPr kumimoji="1" lang="en-US" altLang="ja-JP" sz="2400">
              <a:solidFill>
                <a:srgbClr val="6B0920"/>
              </a:solidFill>
            </a:endParaRPr>
          </a:p>
          <a:p>
            <a:pPr algn="ctr"/>
            <a:r>
              <a:rPr kumimoji="1" lang="ja-JP" altLang="en-US" sz="2400">
                <a:solidFill>
                  <a:srgbClr val="6B0920"/>
                </a:solidFill>
              </a:rPr>
              <a:t>用紙縦向き</a:t>
            </a:r>
            <a:endParaRPr kumimoji="1" lang="ja-JP" altLang="en-US" sz="2400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33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53076-9922-4E8F-AB2D-253E49AC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本日の演習：パンフレットを作ろう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39C505-D0FD-488D-8BE8-3F5449446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題材：おすすめのレストラン</a:t>
            </a:r>
            <a:r>
              <a:rPr lang="en-US" altLang="ja-JP"/>
              <a:t>or</a:t>
            </a:r>
            <a:r>
              <a:rPr lang="ja-JP" altLang="en-US"/>
              <a:t>観光地</a:t>
            </a:r>
            <a:endParaRPr lang="en-US" altLang="ja-JP"/>
          </a:p>
          <a:p>
            <a:r>
              <a:rPr lang="ja-JP" altLang="en-US"/>
              <a:t>形式：</a:t>
            </a:r>
            <a:r>
              <a:rPr lang="en-US" altLang="ja-JP"/>
              <a:t>Word A4 </a:t>
            </a:r>
            <a:r>
              <a:rPr lang="ja-JP" altLang="en-US"/>
              <a:t>一枚分</a:t>
            </a:r>
            <a:endParaRPr lang="en-US" altLang="ja-JP"/>
          </a:p>
          <a:p>
            <a:endParaRPr lang="en-US" altLang="ja-JP"/>
          </a:p>
          <a:p>
            <a:r>
              <a:rPr lang="ja-JP" altLang="en-US"/>
              <a:t>手順</a:t>
            </a:r>
            <a:endParaRPr lang="en-US" altLang="ja-JP"/>
          </a:p>
          <a:p>
            <a:pPr lvl="1"/>
            <a:r>
              <a:rPr lang="ja-JP" altLang="en-US"/>
              <a:t>何を作るか考える</a:t>
            </a:r>
            <a:endParaRPr lang="en-US" altLang="ja-JP"/>
          </a:p>
          <a:p>
            <a:pPr lvl="1"/>
            <a:r>
              <a:rPr lang="ja-JP" altLang="en-US"/>
              <a:t>レイアウト作成</a:t>
            </a:r>
            <a:endParaRPr lang="en-US" altLang="ja-JP"/>
          </a:p>
          <a:p>
            <a:pPr lvl="2"/>
            <a:r>
              <a:rPr lang="ja-JP" altLang="en-US"/>
              <a:t>図の配置</a:t>
            </a:r>
            <a:endParaRPr lang="en-US" altLang="ja-JP"/>
          </a:p>
          <a:p>
            <a:pPr lvl="2"/>
            <a:r>
              <a:rPr lang="ja-JP" altLang="en-US"/>
              <a:t>表の挿入</a:t>
            </a:r>
            <a:endParaRPr lang="en-US" altLang="ja-JP"/>
          </a:p>
          <a:p>
            <a:pPr lvl="1"/>
            <a:r>
              <a:rPr lang="ja-JP" altLang="en-US"/>
              <a:t>文章作成</a:t>
            </a:r>
            <a:endParaRPr lang="en-US" altLang="ja-JP"/>
          </a:p>
          <a:p>
            <a:pPr lvl="1"/>
            <a:r>
              <a:rPr lang="ja-JP" altLang="en-US"/>
              <a:t>微調整</a:t>
            </a:r>
            <a:endParaRPr lang="en-US" alt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27B7AB-F23B-4683-A061-D8D3FD4D9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0F4EB6-CCBB-42DB-AD61-E7AE8E25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9079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BC1126-EE50-4272-A4DC-766D34A2C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setp1: </a:t>
            </a:r>
            <a:r>
              <a:rPr lang="ja-JP" altLang="en-US"/>
              <a:t>何を作るか考える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ABFC0D-0132-4E2D-A4C8-D28233636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おすすめレストラン</a:t>
            </a:r>
            <a:r>
              <a:rPr lang="en-US" altLang="ja-JP"/>
              <a:t>or</a:t>
            </a:r>
            <a:r>
              <a:rPr lang="ja-JP" altLang="en-US"/>
              <a:t>観光地を紹介しよう！</a:t>
            </a:r>
            <a:endParaRPr lang="en-US" altLang="ja-JP"/>
          </a:p>
          <a:p>
            <a:endParaRPr lang="en-US" altLang="ja-JP"/>
          </a:p>
          <a:p>
            <a:r>
              <a:rPr lang="ja-JP" altLang="en-US"/>
              <a:t>情報収集</a:t>
            </a:r>
            <a:endParaRPr lang="en-US" altLang="ja-JP"/>
          </a:p>
          <a:p>
            <a:pPr lvl="1"/>
            <a:r>
              <a:rPr lang="ja-JP" altLang="en-US"/>
              <a:t>おすすめポイント</a:t>
            </a:r>
            <a:endParaRPr lang="en-US" altLang="ja-JP"/>
          </a:p>
          <a:p>
            <a:pPr lvl="1"/>
            <a:r>
              <a:rPr lang="ja-JP" altLang="en-US"/>
              <a:t>価格</a:t>
            </a:r>
            <a:endParaRPr lang="en-US" altLang="ja-JP"/>
          </a:p>
          <a:p>
            <a:pPr lvl="1"/>
            <a:r>
              <a:rPr lang="ja-JP" altLang="en-US"/>
              <a:t>場所</a:t>
            </a:r>
            <a:endParaRPr lang="en-US" altLang="ja-JP"/>
          </a:p>
          <a:p>
            <a:pPr lvl="1"/>
            <a:r>
              <a:rPr lang="ja-JP" altLang="en-US"/>
              <a:t>写真</a:t>
            </a:r>
            <a:endParaRPr lang="en-US" altLang="ja-JP"/>
          </a:p>
          <a:p>
            <a:pPr lvl="1"/>
            <a:r>
              <a:rPr lang="en-US" altLang="ja-JP"/>
              <a:t>etc…</a:t>
            </a:r>
            <a:endParaRPr lang="ja-JP" altLang="en-US"/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D83A41-8EFC-4B60-B3B0-13F1C14C6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81D37-BA50-457F-9D7A-9D2C0D6DA193}" type="datetime1">
              <a:rPr lang="ja-JP" altLang="en-US" smtClean="0"/>
              <a:t>2018/6/21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615627-35B4-4EF0-8305-18C176CC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情報処理技法（リテラシ）</a:t>
            </a:r>
            <a:r>
              <a:rPr lang="en-US" altLang="ja-JP"/>
              <a:t>I</a:t>
            </a: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D3516D-B45B-48FB-B7E1-F4270AD1252F}"/>
              </a:ext>
            </a:extLst>
          </p:cNvPr>
          <p:cNvSpPr/>
          <p:nvPr/>
        </p:nvSpPr>
        <p:spPr>
          <a:xfrm>
            <a:off x="3653094" y="5104173"/>
            <a:ext cx="4885812" cy="1072790"/>
          </a:xfrm>
          <a:prstGeom prst="rect">
            <a:avLst/>
          </a:prstGeom>
          <a:solidFill>
            <a:srgbClr val="FFCCCC"/>
          </a:solidFill>
          <a:ln w="12700" cap="flat" cmpd="sng" algn="ctr">
            <a:solidFill>
              <a:srgbClr val="972109">
                <a:shade val="90000"/>
                <a:lumMod val="90000"/>
              </a:srgbClr>
            </a:solidFill>
            <a:prstDash val="solid"/>
          </a:ln>
          <a:effectLst>
            <a:outerShdw blurRad="38100" dist="12700" dir="5400000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集めた情報を保存</a:t>
            </a:r>
            <a:r>
              <a:rPr kumimoji="0" lang="ja-JP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しておこう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（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+</a:t>
            </a: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引用元情報や画像を使うかも！）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16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28575">
          <a:solidFill>
            <a:srgbClr val="6B0920"/>
          </a:solidFill>
        </a:ln>
      </a:spPr>
      <a:bodyPr rtlCol="0" anchor="ctr"/>
      <a:lstStyle>
        <a:defPPr algn="ctr">
          <a:defRPr sz="2800" b="1" dirty="0" smtClean="0">
            <a:solidFill>
              <a:srgbClr val="6B092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1402</TotalTime>
  <Words>934</Words>
  <Application>Microsoft Macintosh PowerPoint</Application>
  <PresentationFormat>ワイド画面</PresentationFormat>
  <Paragraphs>225</Paragraphs>
  <Slides>20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9" baseType="lpstr">
      <vt:lpstr>HGP明朝B</vt:lpstr>
      <vt:lpstr>HGSｺﾞｼｯｸE</vt:lpstr>
      <vt:lpstr>HGS明朝E</vt:lpstr>
      <vt:lpstr>游ゴシック</vt:lpstr>
      <vt:lpstr>游ゴシック Light</vt:lpstr>
      <vt:lpstr>Arial</vt:lpstr>
      <vt:lpstr>Book Antiqua</vt:lpstr>
      <vt:lpstr>Wingdings</vt:lpstr>
      <vt:lpstr>Office テーマ</vt:lpstr>
      <vt:lpstr>情報処理技法(リテラシ)I 第9回：Word (2/2)</vt:lpstr>
      <vt:lpstr>目次</vt:lpstr>
      <vt:lpstr>重要だったこと</vt:lpstr>
      <vt:lpstr>Wordで遊ぼう</vt:lpstr>
      <vt:lpstr>Wordで遊ぼう</vt:lpstr>
      <vt:lpstr>例えば洋書の論文っぽく</vt:lpstr>
      <vt:lpstr>例えば日本文学っぽく</vt:lpstr>
      <vt:lpstr>本日の演習：パンフレットを作ろう</vt:lpstr>
      <vt:lpstr>setp1: 何を作るか考える</vt:lpstr>
      <vt:lpstr>step2: レイアウト作成</vt:lpstr>
      <vt:lpstr>step3: 文章作成</vt:lpstr>
      <vt:lpstr>何を書くか考えずに書いた場合</vt:lpstr>
      <vt:lpstr>文章構成を考えながら作った場合</vt:lpstr>
      <vt:lpstr>文章構成を考えながら作った場合</vt:lpstr>
      <vt:lpstr>トピック</vt:lpstr>
      <vt:lpstr>日本語の順番と意味</vt:lpstr>
      <vt:lpstr>説明の順番</vt:lpstr>
      <vt:lpstr>文と文の間</vt:lpstr>
      <vt:lpstr>本日の課題：パンフレットを作ろう</vt:lpstr>
      <vt:lpstr>次週予告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情報処理技法(リテラシ)I 第1回：コンピュータ</dc:title>
  <dc:creator>Atsushi Shibata</dc:creator>
  <cp:lastModifiedBy>Microsoft Office ユーザー</cp:lastModifiedBy>
  <cp:revision>172</cp:revision>
  <dcterms:created xsi:type="dcterms:W3CDTF">2018-04-03T11:49:56Z</dcterms:created>
  <dcterms:modified xsi:type="dcterms:W3CDTF">2018-06-21T00:44:53Z</dcterms:modified>
</cp:coreProperties>
</file>