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283" r:id="rId4"/>
    <p:sldId id="324" r:id="rId5"/>
    <p:sldId id="362" r:id="rId6"/>
    <p:sldId id="363" r:id="rId7"/>
    <p:sldId id="364" r:id="rId8"/>
    <p:sldId id="365" r:id="rId9"/>
    <p:sldId id="366" r:id="rId10"/>
    <p:sldId id="367" r:id="rId11"/>
    <p:sldId id="368" r:id="rId12"/>
    <p:sldId id="369" r:id="rId13"/>
    <p:sldId id="370" r:id="rId14"/>
    <p:sldId id="371" r:id="rId15"/>
    <p:sldId id="372" r:id="rId16"/>
    <p:sldId id="373" r:id="rId17"/>
    <p:sldId id="374" r:id="rId18"/>
    <p:sldId id="375" r:id="rId19"/>
    <p:sldId id="376" r:id="rId20"/>
    <p:sldId id="361" r:id="rId21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A4F53B30-C378-4344-8134-B3CA31EAE86A}">
          <p14:sldIdLst>
            <p14:sldId id="256"/>
            <p14:sldId id="257"/>
          </p14:sldIdLst>
        </p14:section>
        <p14:section name="前回の復習" id="{CBB2E1D0-D02B-478D-9363-941FFF2262B1}">
          <p14:sldIdLst>
            <p14:sldId id="283"/>
          </p14:sldIdLst>
        </p14:section>
        <p14:section name="パンフレットを作ろう" id="{5D3E424D-1941-4888-A3A6-39AE16D4DAF5}">
          <p14:sldIdLst>
            <p14:sldId id="324"/>
            <p14:sldId id="362"/>
            <p14:sldId id="363"/>
            <p14:sldId id="364"/>
            <p14:sldId id="365"/>
            <p14:sldId id="366"/>
            <p14:sldId id="367"/>
            <p14:sldId id="368"/>
            <p14:sldId id="369"/>
            <p14:sldId id="370"/>
            <p14:sldId id="371"/>
            <p14:sldId id="372"/>
            <p14:sldId id="373"/>
            <p14:sldId id="374"/>
            <p14:sldId id="375"/>
            <p14:sldId id="376"/>
          </p14:sldIdLst>
        </p14:section>
        <p14:section name="まとめ" id="{36FFCAE2-315A-41DE-8941-FB7557A2DA9E}">
          <p14:sldIdLst>
            <p14:sldId id="361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  <a:srgbClr val="E77F63"/>
    <a:srgbClr val="F2F2F2"/>
    <a:srgbClr val="C8103D"/>
    <a:srgbClr val="6B0920"/>
    <a:srgbClr val="FBED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11"/>
    <p:restoredTop sz="94982" autoAdjust="0"/>
  </p:normalViewPr>
  <p:slideViewPr>
    <p:cSldViewPr snapToGrid="0">
      <p:cViewPr varScale="1">
        <p:scale>
          <a:sx n="122" d="100"/>
          <a:sy n="122" d="100"/>
        </p:scale>
        <p:origin x="216" y="4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6" d="100"/>
          <a:sy n="56" d="100"/>
        </p:scale>
        <p:origin x="1827" y="51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505BF498-BED4-4818-A21E-3FC94C717C1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9CA3D75B-6B42-4E34-9812-C6585B3B522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904958-45C8-4C72-9EF1-471675195A0C}" type="datetimeFigureOut">
              <a:rPr kumimoji="1" lang="ja-JP" altLang="en-US" smtClean="0"/>
              <a:t>2018/6/21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7BCDD0F5-99DE-40E9-95A0-E1A2813CDA2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EF7AD00-9A80-4513-8F41-488B8F58190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8519DD-503F-4D37-9736-B5FF6209FC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85785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B4A089-E5CD-4BBC-A217-87CB6F6D69A0}" type="datetimeFigureOut">
              <a:rPr kumimoji="1" lang="ja-JP" altLang="en-US" smtClean="0"/>
              <a:t>2018/6/21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168A4A-3707-4C5A-A9F0-B2EE08EDBC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50208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/>
              <a:t>前回はレポート作成だった</a:t>
            </a:r>
            <a:endParaRPr kumimoji="1" lang="en-US" altLang="ja-JP"/>
          </a:p>
          <a:p>
            <a:r>
              <a:rPr kumimoji="1" lang="ja-JP" altLang="en-US"/>
              <a:t>必須だけど面白いかといわれると微妙</a:t>
            </a:r>
            <a:endParaRPr kumimoji="1" lang="en-US" altLang="ja-JP"/>
          </a:p>
          <a:p>
            <a:r>
              <a:rPr kumimoji="1" lang="ja-JP" altLang="en-US"/>
              <a:t>今回はもっと自分の趣味向けに使えるようになることが目的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168A4A-3707-4C5A-A9F0-B2EE08EDBC23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99081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168A4A-3707-4C5A-A9F0-B2EE08EDBC23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09517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168A4A-3707-4C5A-A9F0-B2EE08EDBC23}" type="slidenum">
              <a:rPr kumimoji="1" lang="ja-JP" altLang="en-US" smtClean="0"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689444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168A4A-3707-4C5A-A9F0-B2EE08EDBC23}" type="slidenum">
              <a:rPr kumimoji="1" lang="ja-JP" altLang="en-US" smtClean="0"/>
              <a:t>17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48585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168A4A-3707-4C5A-A9F0-B2EE08EDBC23}" type="slidenum">
              <a:rPr kumimoji="1" lang="ja-JP" altLang="en-US" smtClean="0"/>
              <a:t>20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11317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168A4A-3707-4C5A-A9F0-B2EE08EDBC23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09837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168A4A-3707-4C5A-A9F0-B2EE08EDBC23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02251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/>
              <a:t>ちょっとかっこいい見た目に編集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168A4A-3707-4C5A-A9F0-B2EE08EDBC23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83681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/>
              <a:t>横長の縦書きだと日本文学っぽい？</a:t>
            </a:r>
            <a:endParaRPr kumimoji="1" lang="en-US" altLang="ja-JP"/>
          </a:p>
          <a:p>
            <a:r>
              <a:rPr kumimoji="1" lang="ja-JP" altLang="en-US"/>
              <a:t>右の見た目だとなんとなく技術書っぽい？</a:t>
            </a:r>
            <a:endParaRPr kumimoji="1" lang="en-US" altLang="ja-JP"/>
          </a:p>
          <a:p>
            <a:endParaRPr kumimoji="1" lang="en-US" altLang="ja-JP"/>
          </a:p>
          <a:p>
            <a:r>
              <a:rPr kumimoji="1" lang="ja-JP" altLang="en-US"/>
              <a:t>好きなものを好きなように作ろう</a:t>
            </a:r>
            <a:endParaRPr kumimoji="1" lang="en-US" altLang="ja-JP"/>
          </a:p>
          <a:p>
            <a:r>
              <a:rPr kumimoji="1" lang="ja-JP" altLang="en-US"/>
              <a:t>ただし、公の場に出す場合はそれなりの合理性も必要</a:t>
            </a:r>
            <a:endParaRPr kumimoji="1" lang="en-US" altLang="ja-JP"/>
          </a:p>
          <a:p>
            <a:r>
              <a:rPr kumimoji="1" lang="ja-JP" altLang="en-US"/>
              <a:t>（レポートならダサくてもレポート科目名や学籍番号を入れる必要がある）</a:t>
            </a:r>
            <a:endParaRPr kumimoji="1" lang="en-US" alt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168A4A-3707-4C5A-A9F0-B2EE08EDBC23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28915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168A4A-3707-4C5A-A9F0-B2EE08EDBC23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02246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168A4A-3707-4C5A-A9F0-B2EE08EDBC23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06268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168A4A-3707-4C5A-A9F0-B2EE08EDBC23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55986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/>
          </a:p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168A4A-3707-4C5A-A9F0-B2EE08EDBC23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794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A901BC4-D296-48D4-92D6-BC6942051E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>
            <a:extLst>
              <a:ext uri="{FF2B5EF4-FFF2-40B4-BE49-F238E27FC236}">
                <a16:creationId xmlns:a16="http://schemas.microsoft.com/office/drawing/2014/main" id="{283F498E-040F-49DE-ADB3-F6A582B23B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971636"/>
            <a:ext cx="9144000" cy="1286164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dirty="0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FEA12FF-2913-442B-8B6A-EF538F1455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A7FFB-BE98-45A9-B6B5-3BFD15FA49EE}" type="datetime1">
              <a:rPr kumimoji="1" lang="ja-JP" altLang="en-US" smtClean="0"/>
              <a:t>2018/6/21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9D7A3A4-0575-425D-9366-0908086815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情報処理技法（リテラシ）</a:t>
            </a:r>
            <a:r>
              <a:rPr kumimoji="1" lang="en-US" altLang="ja-JP"/>
              <a:t>I</a:t>
            </a:r>
            <a:endParaRPr kumimoji="1" lang="ja-JP" altLang="en-US"/>
          </a:p>
        </p:txBody>
      </p:sp>
      <p:pic>
        <p:nvPicPr>
          <p:cNvPr id="1026" name="Picture 2" descr="ãæ±äº¬å¥³å­å¤§å­¦ãæ ¡ç« ãã®ç»åæ¤ç´¢çµæ">
            <a:extLst>
              <a:ext uri="{FF2B5EF4-FFF2-40B4-BE49-F238E27FC236}">
                <a16:creationId xmlns:a16="http://schemas.microsoft.com/office/drawing/2014/main" id="{8653782A-E28D-4E5F-93EB-329AD10AAFF9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09" t="12242" r="78440" b="9812"/>
          <a:stretch/>
        </p:blipFill>
        <p:spPr bwMode="auto">
          <a:xfrm>
            <a:off x="5515232" y="210709"/>
            <a:ext cx="1161535" cy="12027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2851AA54-C7C3-46C3-A393-38B059725C99}"/>
              </a:ext>
            </a:extLst>
          </p:cNvPr>
          <p:cNvCxnSpPr>
            <a:cxnSpLocks/>
          </p:cNvCxnSpPr>
          <p:nvPr userDrawn="1"/>
        </p:nvCxnSpPr>
        <p:spPr>
          <a:xfrm>
            <a:off x="1524000" y="3526845"/>
            <a:ext cx="9144000" cy="0"/>
          </a:xfrm>
          <a:prstGeom prst="line">
            <a:avLst/>
          </a:prstGeom>
          <a:ln w="57150">
            <a:solidFill>
              <a:srgbClr val="C810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>
            <a:extLst>
              <a:ext uri="{FF2B5EF4-FFF2-40B4-BE49-F238E27FC236}">
                <a16:creationId xmlns:a16="http://schemas.microsoft.com/office/drawing/2014/main" id="{D871A0DE-DFBA-4086-B094-B3047EAFA850}"/>
              </a:ext>
            </a:extLst>
          </p:cNvPr>
          <p:cNvCxnSpPr>
            <a:cxnSpLocks/>
          </p:cNvCxnSpPr>
          <p:nvPr userDrawn="1"/>
        </p:nvCxnSpPr>
        <p:spPr>
          <a:xfrm>
            <a:off x="1524000" y="3602038"/>
            <a:ext cx="9144000" cy="0"/>
          </a:xfrm>
          <a:prstGeom prst="line">
            <a:avLst/>
          </a:prstGeom>
          <a:ln w="19050">
            <a:solidFill>
              <a:srgbClr val="C810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楕円 15">
            <a:extLst>
              <a:ext uri="{FF2B5EF4-FFF2-40B4-BE49-F238E27FC236}">
                <a16:creationId xmlns:a16="http://schemas.microsoft.com/office/drawing/2014/main" id="{09469472-601E-4BAE-9CF7-23C498DF1268}"/>
              </a:ext>
            </a:extLst>
          </p:cNvPr>
          <p:cNvSpPr/>
          <p:nvPr userDrawn="1"/>
        </p:nvSpPr>
        <p:spPr>
          <a:xfrm>
            <a:off x="11520000" y="6118278"/>
            <a:ext cx="540946" cy="540946"/>
          </a:xfrm>
          <a:prstGeom prst="ellipse">
            <a:avLst/>
          </a:prstGeom>
          <a:noFill/>
          <a:ln w="12700">
            <a:solidFill>
              <a:srgbClr val="C810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楕円 16">
            <a:extLst>
              <a:ext uri="{FF2B5EF4-FFF2-40B4-BE49-F238E27FC236}">
                <a16:creationId xmlns:a16="http://schemas.microsoft.com/office/drawing/2014/main" id="{507D4DC2-665B-42D8-8C30-09213CA81AFB}"/>
              </a:ext>
            </a:extLst>
          </p:cNvPr>
          <p:cNvSpPr/>
          <p:nvPr userDrawn="1"/>
        </p:nvSpPr>
        <p:spPr>
          <a:xfrm>
            <a:off x="11573398" y="6165219"/>
            <a:ext cx="447063" cy="447063"/>
          </a:xfrm>
          <a:prstGeom prst="ellipse">
            <a:avLst/>
          </a:prstGeom>
          <a:noFill/>
          <a:ln w="19050">
            <a:solidFill>
              <a:srgbClr val="C810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24F952C9-B88F-4E00-9DB1-D035A7C7F8D5}" type="slidenum">
              <a:rPr kumimoji="1" lang="ja-JP" altLang="en-US" smtClean="0">
                <a:solidFill>
                  <a:srgbClr val="C8103D">
                    <a:alpha val="50000"/>
                  </a:srgbClr>
                </a:solidFill>
              </a:rPr>
              <a:pPr/>
              <a:t>‹#›</a:t>
            </a:fld>
            <a:endParaRPr kumimoji="1" lang="ja-JP" altLang="en-US">
              <a:solidFill>
                <a:srgbClr val="C8103D">
                  <a:alpha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8482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5831526-3EBF-4678-BC12-BB91D1137C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FA879E4-5BAC-408D-9DAE-5DCEB8FEB4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5A2E5C0-55E3-4B98-BD26-E944C0CEA3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58144-F44A-40A7-B7A7-B88FF4BF3B96}" type="datetime1">
              <a:rPr kumimoji="1" lang="ja-JP" altLang="en-US" smtClean="0"/>
              <a:t>2018/6/21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ABC6E70-8CA5-41A0-9ED8-0D3C65ECD6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情報処理技法（リテラシ）</a:t>
            </a:r>
            <a:r>
              <a:rPr kumimoji="1" lang="en-US" altLang="ja-JP"/>
              <a:t>I</a:t>
            </a:r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D1D8EA6-9395-4F8A-B9F2-D717A212CB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952C9-B88F-4E00-9DB1-D035A7C7F8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9611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118362DE-0594-4627-A7BF-4479DAE625D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5197B4F8-627C-4F66-9631-5AD0B873D3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AC87786-CD65-4AF5-A01E-94180CE06D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2C81C-63C0-4243-AF9F-FFF666674BF7}" type="datetime1">
              <a:rPr kumimoji="1" lang="ja-JP" altLang="en-US" smtClean="0"/>
              <a:t>2018/6/21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ECF441E-F351-4809-BF9D-1E09064C45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情報処理技法（リテラシ）</a:t>
            </a:r>
            <a:r>
              <a:rPr kumimoji="1" lang="en-US" altLang="ja-JP"/>
              <a:t>I</a:t>
            </a:r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ED44357-C51A-4045-86AC-777D08D65A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952C9-B88F-4E00-9DB1-D035A7C7F8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751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2620659-2B52-4677-A6FA-DF3E85A0B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74302"/>
          </a:xfrm>
        </p:spPr>
        <p:txBody>
          <a:bodyPr/>
          <a:lstStyle>
            <a:lvl1pPr algn="ctr">
              <a:defRPr/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7BBD2FC-8B5C-461F-B4A5-7BB84D62A8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71782"/>
            <a:ext cx="10515600" cy="4505181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5FC4CDA-1CC7-4156-A48F-26FADC05DD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C8103D">
                    <a:alpha val="50000"/>
                  </a:srgbClr>
                </a:solidFill>
              </a:defRPr>
            </a:lvl1pPr>
          </a:lstStyle>
          <a:p>
            <a:fld id="{DB581D37-BA50-457F-9D7A-9D2C0D6DA193}" type="datetime1">
              <a:rPr lang="ja-JP" altLang="en-US" smtClean="0"/>
              <a:t>2018/6/21</a:t>
            </a:fld>
            <a:endParaRPr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87C564F-AA37-430F-8640-9166E3755E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C8103D">
                    <a:alpha val="50000"/>
                  </a:srgbClr>
                </a:solidFill>
              </a:defRPr>
            </a:lvl1pPr>
          </a:lstStyle>
          <a:p>
            <a:r>
              <a:rPr lang="ja-JP" altLang="en-US"/>
              <a:t>情報処理技法（リテラシ）</a:t>
            </a:r>
            <a:r>
              <a:rPr lang="en-US" altLang="ja-JP"/>
              <a:t>I</a:t>
            </a: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5D1DCCA-A1FF-4617-90BE-1A439DDA23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楕円 6">
            <a:extLst>
              <a:ext uri="{FF2B5EF4-FFF2-40B4-BE49-F238E27FC236}">
                <a16:creationId xmlns:a16="http://schemas.microsoft.com/office/drawing/2014/main" id="{DA7C5B4F-E33A-454A-8CF8-3AC1D35202A9}"/>
              </a:ext>
            </a:extLst>
          </p:cNvPr>
          <p:cNvSpPr/>
          <p:nvPr userDrawn="1"/>
        </p:nvSpPr>
        <p:spPr>
          <a:xfrm>
            <a:off x="11520000" y="6118278"/>
            <a:ext cx="540946" cy="540946"/>
          </a:xfrm>
          <a:prstGeom prst="ellipse">
            <a:avLst/>
          </a:prstGeom>
          <a:noFill/>
          <a:ln w="12700">
            <a:solidFill>
              <a:srgbClr val="C810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楕円 7">
            <a:extLst>
              <a:ext uri="{FF2B5EF4-FFF2-40B4-BE49-F238E27FC236}">
                <a16:creationId xmlns:a16="http://schemas.microsoft.com/office/drawing/2014/main" id="{A657941A-A323-4BFD-8BF8-8BD50429B8ED}"/>
              </a:ext>
            </a:extLst>
          </p:cNvPr>
          <p:cNvSpPr/>
          <p:nvPr userDrawn="1"/>
        </p:nvSpPr>
        <p:spPr>
          <a:xfrm>
            <a:off x="11573398" y="6165219"/>
            <a:ext cx="447063" cy="447063"/>
          </a:xfrm>
          <a:prstGeom prst="ellipse">
            <a:avLst/>
          </a:prstGeom>
          <a:noFill/>
          <a:ln w="19050">
            <a:solidFill>
              <a:srgbClr val="C810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fld id="{24F952C9-B88F-4E00-9DB1-D035A7C7F8D5}" type="slidenum">
              <a:rPr kumimoji="1" lang="ja-JP" altLang="en-US" smtClean="0">
                <a:solidFill>
                  <a:srgbClr val="C8103D">
                    <a:alpha val="50000"/>
                  </a:srgbClr>
                </a:solidFill>
              </a:rPr>
              <a:pPr/>
              <a:t>‹#›</a:t>
            </a:fld>
            <a:endParaRPr kumimoji="1" lang="ja-JP" altLang="en-US" dirty="0">
              <a:solidFill>
                <a:srgbClr val="C8103D">
                  <a:alpha val="50000"/>
                </a:srgbClr>
              </a:solidFill>
            </a:endParaRPr>
          </a:p>
        </p:txBody>
      </p:sp>
      <p:pic>
        <p:nvPicPr>
          <p:cNvPr id="10" name="Picture 2" descr="ãæ±äº¬å¥³å­å¤§å­¦ãæ ¡ç« ãã®ç»åæ¤ç´¢çµæ">
            <a:extLst>
              <a:ext uri="{FF2B5EF4-FFF2-40B4-BE49-F238E27FC236}">
                <a16:creationId xmlns:a16="http://schemas.microsoft.com/office/drawing/2014/main" id="{566B7C87-B29B-461F-8F3D-2A140E8CD6F4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09" t="12242" r="78440" b="9812"/>
          <a:stretch/>
        </p:blipFill>
        <p:spPr bwMode="auto">
          <a:xfrm>
            <a:off x="5849697" y="1122028"/>
            <a:ext cx="492605" cy="5100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1" name="直線コネクタ 10">
            <a:extLst>
              <a:ext uri="{FF2B5EF4-FFF2-40B4-BE49-F238E27FC236}">
                <a16:creationId xmlns:a16="http://schemas.microsoft.com/office/drawing/2014/main" id="{77A5F4A7-DE22-4C78-AE05-432AFEECA1D5}"/>
              </a:ext>
            </a:extLst>
          </p:cNvPr>
          <p:cNvCxnSpPr>
            <a:cxnSpLocks/>
          </p:cNvCxnSpPr>
          <p:nvPr userDrawn="1"/>
        </p:nvCxnSpPr>
        <p:spPr>
          <a:xfrm>
            <a:off x="6450227" y="1373524"/>
            <a:ext cx="4903572" cy="9237"/>
          </a:xfrm>
          <a:prstGeom prst="line">
            <a:avLst/>
          </a:prstGeom>
          <a:ln w="38100">
            <a:solidFill>
              <a:srgbClr val="C810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>
            <a:extLst>
              <a:ext uri="{FF2B5EF4-FFF2-40B4-BE49-F238E27FC236}">
                <a16:creationId xmlns:a16="http://schemas.microsoft.com/office/drawing/2014/main" id="{2367380C-AB53-4282-823C-8F0FEBA3BAE1}"/>
              </a:ext>
            </a:extLst>
          </p:cNvPr>
          <p:cNvCxnSpPr>
            <a:cxnSpLocks/>
          </p:cNvCxnSpPr>
          <p:nvPr userDrawn="1"/>
        </p:nvCxnSpPr>
        <p:spPr>
          <a:xfrm>
            <a:off x="6450227" y="1438036"/>
            <a:ext cx="4903572" cy="1"/>
          </a:xfrm>
          <a:prstGeom prst="line">
            <a:avLst/>
          </a:prstGeom>
          <a:ln w="12700">
            <a:solidFill>
              <a:srgbClr val="C810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>
            <a:extLst>
              <a:ext uri="{FF2B5EF4-FFF2-40B4-BE49-F238E27FC236}">
                <a16:creationId xmlns:a16="http://schemas.microsoft.com/office/drawing/2014/main" id="{8BB5F3D7-21AA-4589-AFB2-7ACD0988103C}"/>
              </a:ext>
            </a:extLst>
          </p:cNvPr>
          <p:cNvCxnSpPr>
            <a:cxnSpLocks/>
          </p:cNvCxnSpPr>
          <p:nvPr userDrawn="1"/>
        </p:nvCxnSpPr>
        <p:spPr>
          <a:xfrm>
            <a:off x="838199" y="1373523"/>
            <a:ext cx="4903572" cy="9237"/>
          </a:xfrm>
          <a:prstGeom prst="line">
            <a:avLst/>
          </a:prstGeom>
          <a:ln w="38100">
            <a:solidFill>
              <a:srgbClr val="C810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>
            <a:extLst>
              <a:ext uri="{FF2B5EF4-FFF2-40B4-BE49-F238E27FC236}">
                <a16:creationId xmlns:a16="http://schemas.microsoft.com/office/drawing/2014/main" id="{DF041354-AD15-46A1-95D3-0E7D46075CA0}"/>
              </a:ext>
            </a:extLst>
          </p:cNvPr>
          <p:cNvCxnSpPr>
            <a:cxnSpLocks/>
          </p:cNvCxnSpPr>
          <p:nvPr userDrawn="1"/>
        </p:nvCxnSpPr>
        <p:spPr>
          <a:xfrm>
            <a:off x="838199" y="1438035"/>
            <a:ext cx="4903572" cy="1"/>
          </a:xfrm>
          <a:prstGeom prst="line">
            <a:avLst/>
          </a:prstGeom>
          <a:ln w="12700">
            <a:solidFill>
              <a:srgbClr val="C810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727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8BB14F6-F6FE-40A8-A557-EC79BB70D3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09738"/>
            <a:ext cx="10509249" cy="2852737"/>
          </a:xfrm>
        </p:spPr>
        <p:txBody>
          <a:bodyPr anchor="b">
            <a:normAutofit/>
          </a:bodyPr>
          <a:lstStyle>
            <a:lvl1pPr algn="ctr">
              <a:defRPr sz="4800">
                <a:solidFill>
                  <a:srgbClr val="6B0920"/>
                </a:solidFill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5D4C675-4373-42E6-B68F-02F4127958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4867564"/>
            <a:ext cx="10509250" cy="1222086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6B0920">
                    <a:alpha val="50196"/>
                  </a:srgb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dirty="0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D7E39B5-D4C9-4072-91B8-39F916966E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BAD4A-4B4C-40C6-8C25-05340C1FD39D}" type="datetime1">
              <a:rPr kumimoji="1" lang="ja-JP" altLang="en-US" smtClean="0"/>
              <a:t>2018/6/21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5A707CD-0DBA-40B4-9AB5-4B37C4B37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情報処理技法（リテラシ）</a:t>
            </a:r>
            <a:r>
              <a:rPr kumimoji="1" lang="en-US" altLang="ja-JP"/>
              <a:t>I</a:t>
            </a:r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1CD200A-207E-4EBB-96EE-57354FD965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952C9-B88F-4E00-9DB1-D035A7C7F8D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pic>
        <p:nvPicPr>
          <p:cNvPr id="7" name="Picture 2" descr="ãæ±äº¬å¥³å­å¤§å­¦ãæ ¡ç« ãã®ç»åæ¤ç´¢çµæ">
            <a:extLst>
              <a:ext uri="{FF2B5EF4-FFF2-40B4-BE49-F238E27FC236}">
                <a16:creationId xmlns:a16="http://schemas.microsoft.com/office/drawing/2014/main" id="{2060EDCD-883F-4F3E-BB3B-D8B86C297965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09" t="12242" r="78440" b="9812"/>
          <a:stretch/>
        </p:blipFill>
        <p:spPr bwMode="auto">
          <a:xfrm>
            <a:off x="5659661" y="1338889"/>
            <a:ext cx="872678" cy="903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7D5D5413-F83C-4262-AEA8-C2E4F76D6DFB}"/>
              </a:ext>
            </a:extLst>
          </p:cNvPr>
          <p:cNvCxnSpPr>
            <a:cxnSpLocks/>
          </p:cNvCxnSpPr>
          <p:nvPr userDrawn="1"/>
        </p:nvCxnSpPr>
        <p:spPr>
          <a:xfrm>
            <a:off x="838200" y="4562475"/>
            <a:ext cx="10520220" cy="15489"/>
          </a:xfrm>
          <a:prstGeom prst="line">
            <a:avLst/>
          </a:prstGeom>
          <a:ln w="57150">
            <a:solidFill>
              <a:srgbClr val="C810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CC1E1583-B06A-4D15-A482-10CB262E7FFB}"/>
              </a:ext>
            </a:extLst>
          </p:cNvPr>
          <p:cNvCxnSpPr>
            <a:cxnSpLocks/>
          </p:cNvCxnSpPr>
          <p:nvPr userDrawn="1"/>
        </p:nvCxnSpPr>
        <p:spPr>
          <a:xfrm>
            <a:off x="838200" y="4653157"/>
            <a:ext cx="10520220" cy="0"/>
          </a:xfrm>
          <a:prstGeom prst="line">
            <a:avLst/>
          </a:prstGeom>
          <a:ln w="19050">
            <a:solidFill>
              <a:srgbClr val="C810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1028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4DDEE26-3E3C-4667-AABA-09F03CFE5F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F5C2306-9DE6-4C0D-883F-C616B11147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FCF4E64-8D3B-4CC4-8D07-EFD8DC1F92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E7B3A51-22EB-45E2-B2DA-4A91D09172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FE695-792E-4D2A-AEE3-ECCB227202A9}" type="datetime1">
              <a:rPr kumimoji="1" lang="ja-JP" altLang="en-US" smtClean="0"/>
              <a:t>2018/6/21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6BB27B0-0327-4712-AAB0-9C3C00C7DC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情報処理技法（リテラシ）</a:t>
            </a:r>
            <a:r>
              <a:rPr kumimoji="1" lang="en-US" altLang="ja-JP"/>
              <a:t>I</a:t>
            </a:r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9527EF5-C851-439D-9915-48E9229EF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952C9-B88F-4E00-9DB1-D035A7C7F8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8803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95D248C-18DE-4456-AB07-3C32103D48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B98291F-BF1E-4B99-A814-3E0BCC0F93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8823A18-3B17-4ED2-9787-926867202B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CD5CC3AC-413D-4A89-ACFF-8F8E461A8B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BE21365B-2159-487B-82D3-4E6A8A3E6C0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12FAEDF7-E404-4D35-BADF-7C8E7DC049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D0C44-1CA2-4395-9196-2B37AAEF29F2}" type="datetime1">
              <a:rPr kumimoji="1" lang="ja-JP" altLang="en-US" smtClean="0"/>
              <a:t>2018/6/21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8D24A730-577D-4259-9A11-B1B54B69F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情報処理技法（リテラシ）</a:t>
            </a:r>
            <a:r>
              <a:rPr kumimoji="1" lang="en-US" altLang="ja-JP"/>
              <a:t>I</a:t>
            </a:r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62BFB76D-9BF0-4AF2-9E4B-9E5F7D8014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952C9-B88F-4E00-9DB1-D035A7C7F8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2421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2C2E58-7A6A-4173-9FF8-DB94F745A0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79AD8BD2-11D6-4C1A-9211-542A5F9056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A5F52-7233-4658-8860-9FCFADD033D1}" type="datetime1">
              <a:rPr kumimoji="1" lang="ja-JP" altLang="en-US" smtClean="0"/>
              <a:t>2018/6/21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88C73BE9-D9DB-473B-8C00-D33ACE4BE5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情報処理技法（リテラシ）</a:t>
            </a:r>
            <a:r>
              <a:rPr kumimoji="1" lang="en-US" altLang="ja-JP"/>
              <a:t>I</a:t>
            </a:r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8316CCB-514D-49C4-B73F-F000740C2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952C9-B88F-4E00-9DB1-D035A7C7F8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259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BFD7908C-6FEB-46CD-B4F0-9BCD785758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1C7AC-85C0-4F07-96F3-DA2E95BCDD17}" type="datetime1">
              <a:rPr kumimoji="1" lang="ja-JP" altLang="en-US" smtClean="0"/>
              <a:t>2018/6/21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22D67B0E-24DA-4A1C-BDB8-EF629C21E2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情報処理技法（リテラシ）</a:t>
            </a:r>
            <a:r>
              <a:rPr kumimoji="1" lang="en-US" altLang="ja-JP"/>
              <a:t>I</a:t>
            </a:r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D428ED7-00D3-4FE9-AF14-260CB371B7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952C9-B88F-4E00-9DB1-D035A7C7F8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3804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EE8D109-B63E-4018-96E2-75D4344EF0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1D0EE6E-E6FD-4372-8AA8-3BF937D3BD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C5D8F9D-B1E6-4B80-AC76-762A160F44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05C6BB9-4A67-4BC2-B139-DD32300134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B7815-C7F9-423A-B0E6-E368DFA4F2C2}" type="datetime1">
              <a:rPr kumimoji="1" lang="ja-JP" altLang="en-US" smtClean="0"/>
              <a:t>2018/6/21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BA3366A-E4D4-4B4F-89F6-8B7FD83DFE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情報処理技法（リテラシ）</a:t>
            </a:r>
            <a:r>
              <a:rPr kumimoji="1" lang="en-US" altLang="ja-JP"/>
              <a:t>I</a:t>
            </a:r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BFFACC5-778D-47DB-9AAE-E33F973558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952C9-B88F-4E00-9DB1-D035A7C7F8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8899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0B2DA0E-849F-42BA-811D-C922F15771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6E0E77C9-9AA2-4C4B-9313-BC7C8B08BC6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D5BB623-BFD3-4AF1-B0AB-A159C89C90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6FD98AC-8744-4B0C-A468-1153762108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8DB2E-DDE9-4C71-9A6A-817041709758}" type="datetime1">
              <a:rPr kumimoji="1" lang="ja-JP" altLang="en-US" smtClean="0"/>
              <a:t>2018/6/21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146BEBC-ABE7-4E7F-BC8F-4C2129CCDC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情報処理技法（リテラシ）</a:t>
            </a:r>
            <a:r>
              <a:rPr kumimoji="1" lang="en-US" altLang="ja-JP"/>
              <a:t>I</a:t>
            </a:r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F3B8F6C-C1D1-4B40-9992-A2D2379444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952C9-B88F-4E00-9DB1-D035A7C7F8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9795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07451D96-EF77-400C-AED8-B51F1A5B60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C3F5D2A-70E4-4910-9020-16FE06D040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8240ED0-F9BF-40BA-BA96-5B1E0B2799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C8103D">
                    <a:alpha val="50000"/>
                  </a:srgbClr>
                </a:solidFill>
              </a:defRPr>
            </a:lvl1pPr>
          </a:lstStyle>
          <a:p>
            <a:fld id="{1F0FCEB5-E442-45B1-892F-D60E96B03A55}" type="datetime1">
              <a:rPr lang="ja-JP" altLang="en-US" smtClean="0"/>
              <a:t>2018/6/21</a:t>
            </a:fld>
            <a:endParaRPr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CFD2EDC-1F08-4E46-990D-4030562AB9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C8103D">
                    <a:alpha val="50000"/>
                  </a:srgbClr>
                </a:solidFill>
              </a:defRPr>
            </a:lvl1pPr>
          </a:lstStyle>
          <a:p>
            <a:r>
              <a:rPr lang="ja-JP" altLang="en-US"/>
              <a:t>情報処理技法（リテラシ）</a:t>
            </a:r>
            <a:r>
              <a:rPr lang="en-US" altLang="ja-JP"/>
              <a:t>I</a:t>
            </a: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E432CAA-3FE8-4767-A9E7-526C04FBC9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F952C9-B88F-4E00-9DB1-D035A7C7F8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0083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rgbClr val="6B092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4E3037E-EDCF-493E-8354-46877F41EC6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ja-JP" altLang="en-US" dirty="0"/>
              <a:t>情報処理技法</a:t>
            </a:r>
            <a:r>
              <a:rPr lang="en-US" altLang="ja-JP" dirty="0"/>
              <a:t>(</a:t>
            </a:r>
            <a:r>
              <a:rPr lang="ja-JP" altLang="en-US" dirty="0"/>
              <a:t>リテラシ</a:t>
            </a:r>
            <a:r>
              <a:rPr lang="en-US" altLang="ja-JP" dirty="0"/>
              <a:t>)I</a:t>
            </a:r>
            <a:br>
              <a:rPr lang="en-US" altLang="ja-JP"/>
            </a:br>
            <a:r>
              <a:rPr lang="ja-JP" altLang="en-US" sz="4800"/>
              <a:t>第</a:t>
            </a:r>
            <a:r>
              <a:rPr lang="en-US" altLang="ja-JP" sz="4800"/>
              <a:t>9</a:t>
            </a:r>
            <a:r>
              <a:rPr lang="ja-JP" altLang="en-US" sz="4800"/>
              <a:t>回</a:t>
            </a:r>
            <a:r>
              <a:rPr lang="ja-JP" altLang="en-US" sz="4800" dirty="0"/>
              <a:t>：</a:t>
            </a:r>
            <a:r>
              <a:rPr lang="en-US" altLang="ja-JP" sz="4800"/>
              <a:t>Word (2/2</a:t>
            </a:r>
            <a:r>
              <a:rPr lang="en-US" altLang="ja-JP" sz="4800" dirty="0"/>
              <a:t>)</a:t>
            </a:r>
            <a:endParaRPr kumimoji="1" lang="ja-JP" altLang="en-US" sz="4000" dirty="0"/>
          </a:p>
        </p:txBody>
      </p:sp>
      <p:sp>
        <p:nvSpPr>
          <p:cNvPr id="3" name="サブタイトル 2">
            <a:extLst>
              <a:ext uri="{FF2B5EF4-FFF2-40B4-BE49-F238E27FC236}">
                <a16:creationId xmlns:a16="http://schemas.microsoft.com/office/drawing/2014/main" id="{585398D0-7F26-4CE3-8D96-C85AF6707FA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/>
              <a:t>産業技術大学院大学</a:t>
            </a:r>
            <a:endParaRPr lang="en-US" altLang="ja-JP" dirty="0"/>
          </a:p>
          <a:p>
            <a:r>
              <a:rPr kumimoji="1" lang="ja-JP" altLang="en-US" dirty="0"/>
              <a:t>助教　</a:t>
            </a:r>
            <a:r>
              <a:rPr lang="ja-JP" altLang="en-US" dirty="0"/>
              <a:t>柴田 淳司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8156131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104F44C-6320-4FEE-8945-C4B49B89BA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step2: </a:t>
            </a:r>
            <a:r>
              <a:rPr lang="ja-JP" altLang="en-US"/>
              <a:t>レイアウト作成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CD6EA7B-BDB4-4DFD-907E-3A13234FBF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/>
              <a:t>用紙のどこに何を配置するか考えよう</a:t>
            </a:r>
            <a:endParaRPr lang="en-US" altLang="ja-JP"/>
          </a:p>
          <a:p>
            <a:endParaRPr lang="ja-JP" altLang="en-US"/>
          </a:p>
          <a:p>
            <a:endParaRPr kumimoji="1" lang="ja-JP" altLang="en-US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A9B9A91-2B2F-447A-8AB1-642FFD1C8C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81D37-BA50-457F-9D7A-9D2C0D6DA193}" type="datetime1">
              <a:rPr lang="ja-JP" altLang="en-US" smtClean="0"/>
              <a:t>2018/6/21</a:t>
            </a:fld>
            <a:endParaRPr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15780B9-A095-4102-AABC-6988CBA9EF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/>
              <a:t>情報処理技法（リテラシ）</a:t>
            </a:r>
            <a:r>
              <a:rPr lang="en-US" altLang="ja-JP"/>
              <a:t>I</a:t>
            </a:r>
            <a:endParaRPr lang="ja-JP" altLang="en-US"/>
          </a:p>
        </p:txBody>
      </p:sp>
      <p:pic>
        <p:nvPicPr>
          <p:cNvPr id="25" name="図 24">
            <a:extLst>
              <a:ext uri="{FF2B5EF4-FFF2-40B4-BE49-F238E27FC236}">
                <a16:creationId xmlns:a16="http://schemas.microsoft.com/office/drawing/2014/main" id="{3878EA5F-42F0-405E-98B4-4408D3A07E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18743" y="2503317"/>
            <a:ext cx="2825314" cy="3673646"/>
          </a:xfrm>
          <a:prstGeom prst="rect">
            <a:avLst/>
          </a:prstGeom>
        </p:spPr>
      </p:pic>
      <p:pic>
        <p:nvPicPr>
          <p:cNvPr id="31" name="図 30">
            <a:extLst>
              <a:ext uri="{FF2B5EF4-FFF2-40B4-BE49-F238E27FC236}">
                <a16:creationId xmlns:a16="http://schemas.microsoft.com/office/drawing/2014/main" id="{08F7F2DF-EA0F-4AB7-874F-9444EDE97AE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79008" y="3718294"/>
            <a:ext cx="4251719" cy="2353869"/>
          </a:xfrm>
          <a:prstGeom prst="rect">
            <a:avLst/>
          </a:prstGeom>
        </p:spPr>
      </p:pic>
      <p:sp>
        <p:nvSpPr>
          <p:cNvPr id="32" name="吹き出し: 角を丸めた四角形 31">
            <a:extLst>
              <a:ext uri="{FF2B5EF4-FFF2-40B4-BE49-F238E27FC236}">
                <a16:creationId xmlns:a16="http://schemas.microsoft.com/office/drawing/2014/main" id="{509AE2A0-9E83-46B2-8864-FFB9BF90F537}"/>
              </a:ext>
            </a:extLst>
          </p:cNvPr>
          <p:cNvSpPr/>
          <p:nvPr/>
        </p:nvSpPr>
        <p:spPr>
          <a:xfrm>
            <a:off x="144403" y="5059680"/>
            <a:ext cx="1756116" cy="741041"/>
          </a:xfrm>
          <a:prstGeom prst="wedgeRoundRectCallout">
            <a:avLst>
              <a:gd name="adj1" fmla="val 65028"/>
              <a:gd name="adj2" fmla="val -31646"/>
              <a:gd name="adj3" fmla="val 16667"/>
            </a:avLst>
          </a:prstGeom>
          <a:solidFill>
            <a:schemeClr val="bg1">
              <a:lumMod val="95000"/>
            </a:schemeClr>
          </a:solidFill>
          <a:ln w="28575">
            <a:solidFill>
              <a:srgbClr val="6B09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>
                <a:solidFill>
                  <a:srgbClr val="6B0920"/>
                </a:solidFill>
              </a:rPr>
              <a:t>A4</a:t>
            </a:r>
            <a:r>
              <a:rPr lang="ja-JP" altLang="en-US">
                <a:solidFill>
                  <a:srgbClr val="6B0920"/>
                </a:solidFill>
              </a:rPr>
              <a:t>一面の</a:t>
            </a:r>
            <a:endParaRPr lang="en-US" altLang="ja-JP">
              <a:solidFill>
                <a:srgbClr val="6B0920"/>
              </a:solidFill>
            </a:endParaRPr>
          </a:p>
          <a:p>
            <a:pPr algn="ctr"/>
            <a:r>
              <a:rPr lang="ja-JP" altLang="en-US">
                <a:solidFill>
                  <a:srgbClr val="6B0920"/>
                </a:solidFill>
              </a:rPr>
              <a:t>ポスター風</a:t>
            </a:r>
            <a:endParaRPr kumimoji="1" lang="ja-JP" altLang="en-US" dirty="0">
              <a:solidFill>
                <a:srgbClr val="6B0920"/>
              </a:solidFill>
            </a:endParaRPr>
          </a:p>
        </p:txBody>
      </p:sp>
      <p:sp>
        <p:nvSpPr>
          <p:cNvPr id="33" name="吹き出し: 角を丸めた四角形 32">
            <a:extLst>
              <a:ext uri="{FF2B5EF4-FFF2-40B4-BE49-F238E27FC236}">
                <a16:creationId xmlns:a16="http://schemas.microsoft.com/office/drawing/2014/main" id="{275CB875-5D04-496D-979B-8A71F6E67C19}"/>
              </a:ext>
            </a:extLst>
          </p:cNvPr>
          <p:cNvSpPr/>
          <p:nvPr/>
        </p:nvSpPr>
        <p:spPr>
          <a:xfrm>
            <a:off x="10158486" y="3448392"/>
            <a:ext cx="1889111" cy="741041"/>
          </a:xfrm>
          <a:prstGeom prst="wedgeRoundRectCallout">
            <a:avLst>
              <a:gd name="adj1" fmla="val -66187"/>
              <a:gd name="adj2" fmla="val 29228"/>
              <a:gd name="adj3" fmla="val 16667"/>
            </a:avLst>
          </a:prstGeom>
          <a:solidFill>
            <a:schemeClr val="bg1">
              <a:lumMod val="95000"/>
            </a:schemeClr>
          </a:solidFill>
          <a:ln w="28575">
            <a:solidFill>
              <a:srgbClr val="6B09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>
                <a:solidFill>
                  <a:srgbClr val="6B0920"/>
                </a:solidFill>
              </a:rPr>
              <a:t>三つ折り</a:t>
            </a:r>
            <a:endParaRPr kumimoji="1" lang="en-US" altLang="ja-JP">
              <a:solidFill>
                <a:srgbClr val="6B0920"/>
              </a:solidFill>
            </a:endParaRPr>
          </a:p>
          <a:p>
            <a:pPr algn="ctr"/>
            <a:r>
              <a:rPr kumimoji="1" lang="ja-JP" altLang="en-US">
                <a:solidFill>
                  <a:srgbClr val="6B0920"/>
                </a:solidFill>
              </a:rPr>
              <a:t>パンフレット</a:t>
            </a:r>
            <a:endParaRPr kumimoji="1" lang="ja-JP" altLang="en-US" dirty="0">
              <a:solidFill>
                <a:srgbClr val="6B0920"/>
              </a:solidFill>
            </a:endParaRPr>
          </a:p>
        </p:txBody>
      </p:sp>
      <p:sp>
        <p:nvSpPr>
          <p:cNvPr id="34" name="吹き出し: 角を丸めた四角形 33">
            <a:extLst>
              <a:ext uri="{FF2B5EF4-FFF2-40B4-BE49-F238E27FC236}">
                <a16:creationId xmlns:a16="http://schemas.microsoft.com/office/drawing/2014/main" id="{5D89CF25-3ED3-4DE8-A604-FBF2056FF99E}"/>
              </a:ext>
            </a:extLst>
          </p:cNvPr>
          <p:cNvSpPr/>
          <p:nvPr/>
        </p:nvSpPr>
        <p:spPr>
          <a:xfrm>
            <a:off x="5265262" y="2503317"/>
            <a:ext cx="2330354" cy="1006591"/>
          </a:xfrm>
          <a:prstGeom prst="wedgeRoundRectCallout">
            <a:avLst>
              <a:gd name="adj1" fmla="val -66187"/>
              <a:gd name="adj2" fmla="val 29228"/>
              <a:gd name="adj3" fmla="val 16667"/>
            </a:avLst>
          </a:prstGeom>
          <a:solidFill>
            <a:schemeClr val="bg1">
              <a:lumMod val="95000"/>
            </a:schemeClr>
          </a:solidFill>
          <a:ln w="28575">
            <a:solidFill>
              <a:srgbClr val="6B09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>
                <a:solidFill>
                  <a:srgbClr val="6B0920"/>
                </a:solidFill>
              </a:rPr>
              <a:t>代わりになる</a:t>
            </a:r>
            <a:endParaRPr lang="en-US" altLang="ja-JP">
              <a:solidFill>
                <a:srgbClr val="6B0920"/>
              </a:solidFill>
            </a:endParaRPr>
          </a:p>
          <a:p>
            <a:pPr algn="ctr"/>
            <a:r>
              <a:rPr lang="ja-JP" altLang="en-US">
                <a:solidFill>
                  <a:srgbClr val="6B0920"/>
                </a:solidFill>
              </a:rPr>
              <a:t>文や図を入れて</a:t>
            </a:r>
            <a:endParaRPr lang="en-US" altLang="ja-JP">
              <a:solidFill>
                <a:srgbClr val="6B0920"/>
              </a:solidFill>
            </a:endParaRPr>
          </a:p>
          <a:p>
            <a:pPr algn="ctr"/>
            <a:r>
              <a:rPr lang="ja-JP" altLang="en-US">
                <a:solidFill>
                  <a:srgbClr val="6B0920"/>
                </a:solidFill>
              </a:rPr>
              <a:t>アタリを取ろう</a:t>
            </a:r>
            <a:endParaRPr kumimoji="1" lang="ja-JP" altLang="en-US" dirty="0">
              <a:solidFill>
                <a:srgbClr val="6B092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08530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0EA3C22-9811-48B5-982D-184960A57D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step3: </a:t>
            </a:r>
            <a:r>
              <a:rPr lang="ja-JP" altLang="en-US"/>
              <a:t>文章作成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9D74A24-DB4D-43D7-91D6-C9078F950C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/>
              <a:t>アウトラインをもとに、説明をつけていく</a:t>
            </a:r>
            <a:endParaRPr lang="en-US" altLang="ja-JP"/>
          </a:p>
          <a:p>
            <a:endParaRPr lang="en-US" altLang="ja-JP"/>
          </a:p>
          <a:p>
            <a:r>
              <a:rPr lang="ja-JP" altLang="en-US"/>
              <a:t>文章のルール</a:t>
            </a:r>
            <a:endParaRPr lang="en-US" altLang="ja-JP"/>
          </a:p>
          <a:p>
            <a:pPr lvl="1"/>
            <a:r>
              <a:rPr lang="ja-JP" altLang="en-US"/>
              <a:t>一つの段落に一つのトピックを入れる</a:t>
            </a:r>
            <a:endParaRPr lang="en-US" altLang="ja-JP"/>
          </a:p>
          <a:p>
            <a:pPr lvl="1"/>
            <a:r>
              <a:rPr lang="ja-JP" altLang="en-US"/>
              <a:t>一つの文章に意味は多くて</a:t>
            </a:r>
            <a:r>
              <a:rPr lang="en-US" altLang="ja-JP"/>
              <a:t>2</a:t>
            </a:r>
            <a:r>
              <a:rPr lang="ja-JP" altLang="en-US"/>
              <a:t>つまで</a:t>
            </a:r>
            <a:endParaRPr lang="en-US" altLang="ja-JP"/>
          </a:p>
          <a:p>
            <a:pPr lvl="1"/>
            <a:r>
              <a:rPr lang="ja-JP" altLang="en-US"/>
              <a:t>説明の順番を考える</a:t>
            </a:r>
            <a:endParaRPr lang="en-US" altLang="ja-JP"/>
          </a:p>
          <a:p>
            <a:pPr lvl="1"/>
            <a:r>
              <a:rPr lang="ja-JP" altLang="en-US"/>
              <a:t>説明が飛ばないように注意</a:t>
            </a:r>
          </a:p>
          <a:p>
            <a:pPr marL="0" indent="0">
              <a:buNone/>
            </a:pPr>
            <a:endParaRPr lang="ja-JP" altLang="en-US"/>
          </a:p>
          <a:p>
            <a:endParaRPr kumimoji="1" lang="ja-JP" altLang="en-US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399B74B-0E1E-4EC9-8600-A1025BC4F0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81D37-BA50-457F-9D7A-9D2C0D6DA193}" type="datetime1">
              <a:rPr lang="ja-JP" altLang="en-US" smtClean="0"/>
              <a:t>2018/6/21</a:t>
            </a:fld>
            <a:endParaRPr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6374A0B-6C09-4744-B08A-C042FE7D02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/>
              <a:t>情報処理技法（リテラシ）</a:t>
            </a:r>
            <a:r>
              <a:rPr lang="en-US" altLang="ja-JP"/>
              <a:t>I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667991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FDF9B95-642B-4C75-8938-6E66980DC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何を書くか考えずに書いた場合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DD1CB16-71BF-4E21-B6C4-E5E506E511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ja-JP"/>
              <a:t>悪い文章例：自己</a:t>
            </a:r>
            <a:r>
              <a:rPr lang="en-US" altLang="ja-JP" dirty="0"/>
              <a:t>PR</a:t>
            </a:r>
            <a:endParaRPr lang="ja-JP" altLang="ja-JP"/>
          </a:p>
          <a:p>
            <a:pPr marL="0" indent="0">
              <a:buNone/>
            </a:pPr>
            <a:r>
              <a:rPr lang="ja-JP" altLang="en-US"/>
              <a:t>　</a:t>
            </a:r>
            <a:r>
              <a:rPr lang="ja-JP" altLang="ja-JP"/>
              <a:t>私は学生時代、弓道部に所属し、仲間とともに部活動に励みました。また、アルバイトでは塾講師として生徒の指導に尽力しました。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/>
              <a:t>　</a:t>
            </a:r>
            <a:r>
              <a:rPr lang="ja-JP" altLang="ja-JP"/>
              <a:t>これらで培った経験を活かし、貴社でも頑張りたいです。</a:t>
            </a:r>
          </a:p>
          <a:p>
            <a:endParaRPr lang="ja-JP" altLang="en-US"/>
          </a:p>
          <a:p>
            <a:endParaRPr kumimoji="1" lang="ja-JP" altLang="en-US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0978A56-529C-4B77-BC6A-B927433D20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81D37-BA50-457F-9D7A-9D2C0D6DA193}" type="datetime1">
              <a:rPr lang="ja-JP" altLang="en-US" smtClean="0"/>
              <a:t>2018/6/21</a:t>
            </a:fld>
            <a:endParaRPr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EC2AD83-5CE7-4486-B67A-16C49967F3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/>
              <a:t>情報処理技法（リテラシ）</a:t>
            </a:r>
            <a:r>
              <a:rPr lang="en-US" altLang="ja-JP"/>
              <a:t>I</a:t>
            </a:r>
            <a:endParaRPr lang="ja-JP" altLang="en-US"/>
          </a:p>
        </p:txBody>
      </p:sp>
      <p:sp>
        <p:nvSpPr>
          <p:cNvPr id="8" name="角丸四角形吹き出し 6">
            <a:extLst>
              <a:ext uri="{FF2B5EF4-FFF2-40B4-BE49-F238E27FC236}">
                <a16:creationId xmlns:a16="http://schemas.microsoft.com/office/drawing/2014/main" id="{FDA23948-7377-4BEE-ADC2-74A1826E2E13}"/>
              </a:ext>
            </a:extLst>
          </p:cNvPr>
          <p:cNvSpPr/>
          <p:nvPr/>
        </p:nvSpPr>
        <p:spPr>
          <a:xfrm>
            <a:off x="9067866" y="1325616"/>
            <a:ext cx="2551110" cy="692331"/>
          </a:xfrm>
          <a:prstGeom prst="wedgeRoundRectCallout">
            <a:avLst>
              <a:gd name="adj1" fmla="val -64355"/>
              <a:gd name="adj2" fmla="val 49560"/>
              <a:gd name="adj3" fmla="val 16667"/>
            </a:avLst>
          </a:prstGeom>
          <a:solidFill>
            <a:srgbClr val="972109">
              <a:tint val="68000"/>
              <a:shade val="94000"/>
              <a:satMod val="300000"/>
              <a:lumMod val="110000"/>
            </a:srgbClr>
          </a:solidFill>
          <a:ln w="12700" cap="flat" cmpd="sng" algn="ctr">
            <a:solidFill>
              <a:srgbClr val="972109">
                <a:shade val="90000"/>
                <a:lumMod val="90000"/>
              </a:srgbClr>
            </a:solidFill>
            <a:prstDash val="solid"/>
          </a:ln>
          <a:effectLst>
            <a:outerShdw blurRad="38100" dist="12700" dir="5400000" rotWithShape="0">
              <a:srgbClr val="000000">
                <a:alpha val="1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/>
                <a:ea typeface="HGS明朝E" panose="02020900000000000000" pitchFamily="18" charset="-128"/>
                <a:cs typeface="+mn-cs"/>
              </a:rPr>
              <a:t>主張がわかりづらい</a:t>
            </a:r>
          </a:p>
        </p:txBody>
      </p:sp>
      <p:sp>
        <p:nvSpPr>
          <p:cNvPr id="9" name="角丸四角形吹き出し 7">
            <a:extLst>
              <a:ext uri="{FF2B5EF4-FFF2-40B4-BE49-F238E27FC236}">
                <a16:creationId xmlns:a16="http://schemas.microsoft.com/office/drawing/2014/main" id="{86ED9A23-9AE8-4E00-80DC-CFFF068B93B8}"/>
              </a:ext>
            </a:extLst>
          </p:cNvPr>
          <p:cNvSpPr/>
          <p:nvPr/>
        </p:nvSpPr>
        <p:spPr>
          <a:xfrm>
            <a:off x="8880347" y="4102374"/>
            <a:ext cx="1737361" cy="692331"/>
          </a:xfrm>
          <a:prstGeom prst="wedgeRoundRectCallout">
            <a:avLst>
              <a:gd name="adj1" fmla="val -65671"/>
              <a:gd name="adj2" fmla="val -60503"/>
              <a:gd name="adj3" fmla="val 16667"/>
            </a:avLst>
          </a:prstGeom>
          <a:solidFill>
            <a:srgbClr val="972109">
              <a:tint val="68000"/>
              <a:shade val="94000"/>
              <a:satMod val="300000"/>
              <a:lumMod val="110000"/>
            </a:srgbClr>
          </a:solidFill>
          <a:ln w="12700" cap="flat" cmpd="sng" algn="ctr">
            <a:solidFill>
              <a:srgbClr val="972109">
                <a:shade val="90000"/>
                <a:lumMod val="90000"/>
              </a:srgbClr>
            </a:solidFill>
            <a:prstDash val="solid"/>
          </a:ln>
          <a:effectLst>
            <a:outerShdw blurRad="38100" dist="12700" dir="5400000" rotWithShape="0">
              <a:srgbClr val="000000">
                <a:alpha val="1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/>
                <a:ea typeface="HGS明朝E" panose="02020900000000000000" pitchFamily="18" charset="-128"/>
                <a:cs typeface="+mn-cs"/>
              </a:rPr>
              <a:t>あいまい</a:t>
            </a:r>
          </a:p>
        </p:txBody>
      </p:sp>
    </p:spTree>
    <p:extLst>
      <p:ext uri="{BB962C8B-B14F-4D97-AF65-F5344CB8AC3E}">
        <p14:creationId xmlns:p14="http://schemas.microsoft.com/office/powerpoint/2010/main" val="26106245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EDB24EA-355F-4F1D-BF4A-BB7774F17B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文章構成を考えながら作った場合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4CE9EB2-E7E1-40E1-AFD2-611C202C9F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/>
              <a:t>まずは羅列</a:t>
            </a:r>
            <a:endParaRPr lang="en-US" altLang="ja-JP" dirty="0"/>
          </a:p>
          <a:p>
            <a:pPr lvl="1"/>
            <a:r>
              <a:rPr lang="ja-JP" altLang="ja-JP">
                <a:solidFill>
                  <a:srgbClr val="FF0000"/>
                </a:solidFill>
              </a:rPr>
              <a:t>常に物事を考えながら行動し、工夫することを忘れない。</a:t>
            </a:r>
            <a:endParaRPr lang="en-US" altLang="ja-JP" dirty="0">
              <a:solidFill>
                <a:srgbClr val="FF0000"/>
              </a:solidFill>
            </a:endParaRPr>
          </a:p>
          <a:p>
            <a:pPr lvl="1"/>
            <a:r>
              <a:rPr lang="ja-JP" altLang="ja-JP"/>
              <a:t>部活では自主練で互いのフォームをビデオ撮影し、良い点悪い点を評価しあいました。</a:t>
            </a:r>
            <a:endParaRPr lang="en-US" altLang="ja-JP" dirty="0"/>
          </a:p>
          <a:p>
            <a:pPr lvl="1"/>
            <a:r>
              <a:rPr lang="ja-JP" altLang="ja-JP"/>
              <a:t>良い点も挙げることで、モチベーションの維持を図り、また意見交換がしやすい雰囲気が出るよう心がけました。</a:t>
            </a:r>
            <a:endParaRPr lang="en-US" altLang="ja-JP" dirty="0"/>
          </a:p>
          <a:p>
            <a:pPr lvl="1"/>
            <a:r>
              <a:rPr lang="ja-JP" altLang="ja-JP"/>
              <a:t>塾では生徒の嗜好に合わせた実例をもとに解説を行いました。</a:t>
            </a:r>
            <a:endParaRPr lang="en-US" altLang="ja-JP" dirty="0"/>
          </a:p>
          <a:p>
            <a:endParaRPr kumimoji="1" lang="ja-JP" altLang="en-US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4446802-C762-4D27-9535-FDD4A84DEC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81D37-BA50-457F-9D7A-9D2C0D6DA193}" type="datetime1">
              <a:rPr lang="ja-JP" altLang="en-US" smtClean="0"/>
              <a:t>2018/6/21</a:t>
            </a:fld>
            <a:endParaRPr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54A707A-EA12-408D-81E6-AF759B6EAD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/>
              <a:t>情報処理技法（リテラシ）</a:t>
            </a:r>
            <a:r>
              <a:rPr lang="en-US" altLang="ja-JP"/>
              <a:t>I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326767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55645ED-1140-4833-8B98-F559AEAEBB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文章構成を考えながら作った場合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360B2B6-4C99-4E9B-8E54-10022D3527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ja-JP" altLang="en-US"/>
              <a:t>補正しながらつなげる</a:t>
            </a:r>
            <a:endParaRPr lang="ja-JP" altLang="ja-JP"/>
          </a:p>
          <a:p>
            <a:pPr marL="0" indent="0">
              <a:buNone/>
            </a:pPr>
            <a:r>
              <a:rPr lang="ja-JP" altLang="en-US"/>
              <a:t>　</a:t>
            </a:r>
            <a:r>
              <a:rPr lang="ja-JP" altLang="ja-JP"/>
              <a:t>私の長所は、常に物事を考え、工夫することを忘れないところです。</a:t>
            </a:r>
          </a:p>
          <a:p>
            <a:pPr marL="0" indent="0">
              <a:buNone/>
            </a:pPr>
            <a:r>
              <a:rPr lang="ja-JP" altLang="en-US"/>
              <a:t>　</a:t>
            </a:r>
            <a:r>
              <a:rPr lang="ja-JP" altLang="ja-JP"/>
              <a:t>私は学生時代、弓道部に所属し、仲間とともに部活動に励んでいました。弓道では、射形と呼ばれるフォームが非常に重要とされています。部活の時間内では、あまり互いにアドバイスを言い合う機会が少なかったので、フォームをビデオ撮影し、良い点悪い点を評価しあうよう提案しました。良い点も挙げることで、モチベーションの維持を図り、また意見交換がしやすい雰囲気が出るよう心がけました。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/>
              <a:t>　</a:t>
            </a:r>
            <a:r>
              <a:rPr lang="ja-JP" altLang="ja-JP"/>
              <a:t>このように、活動を最適化するために工夫を忘れない心で、御社でも頑張っていきたいと思っております。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6860140-0CA2-4C60-BEE2-B72D997A54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81D37-BA50-457F-9D7A-9D2C0D6DA193}" type="datetime1">
              <a:rPr lang="ja-JP" altLang="en-US" smtClean="0"/>
              <a:t>2018/6/21</a:t>
            </a:fld>
            <a:endParaRPr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C29BE2D-1466-4A63-9B36-38E567685C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/>
              <a:t>情報処理技法（リテラシ）</a:t>
            </a:r>
            <a:r>
              <a:rPr lang="en-US" altLang="ja-JP"/>
              <a:t>I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157779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5DA4B5-ACAF-43B5-853A-14890C1DB1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トピック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DDB7B1C-9466-405B-9281-3E6398040F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/>
              <a:t>アウトラインを順番に並べる</a:t>
            </a:r>
            <a:endParaRPr kumimoji="1" lang="en-US" altLang="ja-JP"/>
          </a:p>
          <a:p>
            <a:r>
              <a:rPr lang="ja-JP" altLang="en-US"/>
              <a:t>章</a:t>
            </a:r>
            <a:endParaRPr lang="en-US" altLang="ja-JP"/>
          </a:p>
          <a:p>
            <a:pPr lvl="1"/>
            <a:r>
              <a:rPr kumimoji="1" lang="ja-JP" altLang="en-US"/>
              <a:t>節</a:t>
            </a:r>
            <a:endParaRPr kumimoji="1" lang="en-US" altLang="ja-JP"/>
          </a:p>
          <a:p>
            <a:pPr lvl="2"/>
            <a:r>
              <a:rPr kumimoji="1" lang="ja-JP" altLang="en-US"/>
              <a:t>段落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7628417-9C76-48C1-AAB9-44EEB8668B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81D37-BA50-457F-9D7A-9D2C0D6DA193}" type="datetime1">
              <a:rPr lang="ja-JP" altLang="en-US" smtClean="0"/>
              <a:t>2018/6/21</a:t>
            </a:fld>
            <a:endParaRPr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C444AF7-8D64-4DCF-86EF-86B06187D9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/>
              <a:t>情報処理技法（リテラシ）</a:t>
            </a:r>
            <a:r>
              <a:rPr lang="en-US" altLang="ja-JP"/>
              <a:t>I</a:t>
            </a:r>
            <a:endParaRPr lang="ja-JP" altLang="en-US"/>
          </a:p>
        </p:txBody>
      </p:sp>
      <p:sp>
        <p:nvSpPr>
          <p:cNvPr id="9" name="コンテンツ プレースホルダー 1">
            <a:extLst>
              <a:ext uri="{FF2B5EF4-FFF2-40B4-BE49-F238E27FC236}">
                <a16:creationId xmlns:a16="http://schemas.microsoft.com/office/drawing/2014/main" id="{530CADCE-CF2F-4BEF-BF91-37197051F47C}"/>
              </a:ext>
            </a:extLst>
          </p:cNvPr>
          <p:cNvSpPr txBox="1">
            <a:spLocks/>
          </p:cNvSpPr>
          <p:nvPr/>
        </p:nvSpPr>
        <p:spPr>
          <a:xfrm>
            <a:off x="1843575" y="3387411"/>
            <a:ext cx="3794261" cy="2890827"/>
          </a:xfrm>
          <a:prstGeom prst="rect">
            <a:avLst/>
          </a:prstGeom>
          <a:solidFill>
            <a:sysClr val="window" lastClr="FFFFFF"/>
          </a:solidFill>
          <a:ln w="19050" cap="flat" cmpd="sng" algn="ctr">
            <a:solidFill>
              <a:srgbClr val="873624">
                <a:shade val="75000"/>
                <a:lumMod val="90000"/>
              </a:srgbClr>
            </a:solidFill>
            <a:prstDash val="solid"/>
          </a:ln>
          <a:effectLst/>
        </p:spPr>
        <p:txBody>
          <a:bodyPr vert="horz" lIns="91440" tIns="45720" rIns="91440" bIns="45720" rtlCol="0">
            <a:normAutofit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kumimoji="1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7724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kumimoji="1"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kumimoji="1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50876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kumimoji="1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14884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kumimoji="1"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46888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kumimoji="1"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78892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kumimoji="1"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10896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kumimoji="1"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5760" marR="0" lvl="0" indent="-36576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873624"/>
              </a:buClr>
              <a:buSzTx/>
              <a:buFont typeface="Wingdings" pitchFamily="2" charset="2"/>
              <a:buChar char=""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/>
                <a:ea typeface="HGS明朝E" panose="02020900000000000000" pitchFamily="18" charset="-128"/>
                <a:cs typeface="+mn-cs"/>
              </a:rPr>
              <a:t>伏見稲荷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ook Antiqua"/>
              <a:ea typeface="HGS明朝E" panose="02020900000000000000" pitchFamily="18" charset="-128"/>
              <a:cs typeface="+mn-cs"/>
            </a:endParaRPr>
          </a:p>
          <a:p>
            <a:pPr marL="777240" marR="0" lvl="1" indent="-36576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873624"/>
              </a:buClr>
              <a:buSzTx/>
              <a:buFont typeface="Wingdings" pitchFamily="2" charset="2"/>
              <a:buChar char=""/>
              <a:tabLst/>
              <a:defRPr/>
            </a:pPr>
            <a:r>
              <a:rPr kumimoji="1" lang="ja-JP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/>
                <a:ea typeface="HGS明朝E" panose="02020900000000000000" pitchFamily="18" charset="-128"/>
                <a:cs typeface="+mn-cs"/>
              </a:rPr>
              <a:t>概要</a:t>
            </a:r>
            <a:endParaRPr kumimoji="1" lang="en-US" altLang="ja-JP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ook Antiqua"/>
              <a:ea typeface="HGS明朝E" panose="02020900000000000000" pitchFamily="18" charset="-128"/>
              <a:cs typeface="+mn-cs"/>
            </a:endParaRPr>
          </a:p>
          <a:p>
            <a:pPr marL="777240" marR="0" lvl="1" indent="-36576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873624"/>
              </a:buClr>
              <a:buSzTx/>
              <a:buFont typeface="Wingdings" pitchFamily="2" charset="2"/>
              <a:buChar char=""/>
              <a:tabLst/>
              <a:defRPr/>
            </a:pPr>
            <a:r>
              <a:rPr kumimoji="1" lang="ja-JP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/>
                <a:ea typeface="HGS明朝E" panose="02020900000000000000" pitchFamily="18" charset="-128"/>
                <a:cs typeface="+mn-cs"/>
              </a:rPr>
              <a:t>鳥居</a:t>
            </a:r>
            <a:endParaRPr kumimoji="1" lang="en-US" altLang="ja-JP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ook Antiqua"/>
              <a:ea typeface="HGS明朝E" panose="02020900000000000000" pitchFamily="18" charset="-128"/>
              <a:cs typeface="+mn-cs"/>
            </a:endParaRPr>
          </a:p>
          <a:p>
            <a:pPr marL="1143000" marR="0" lvl="2" indent="-36576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873624"/>
              </a:buClr>
              <a:buSzTx/>
              <a:buFont typeface="Wingdings" pitchFamily="2" charset="2"/>
              <a:buChar char=""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/>
                <a:ea typeface="HGS明朝E" panose="02020900000000000000" pitchFamily="18" charset="-128"/>
                <a:cs typeface="+mn-cs"/>
              </a:rPr>
              <a:t>数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ook Antiqua"/>
              <a:ea typeface="HGS明朝E" panose="02020900000000000000" pitchFamily="18" charset="-128"/>
              <a:cs typeface="+mn-cs"/>
            </a:endParaRPr>
          </a:p>
          <a:p>
            <a:pPr marL="1143000" marR="0" lvl="2" indent="-36576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873624"/>
              </a:buClr>
              <a:buSzTx/>
              <a:buFont typeface="Wingdings" pitchFamily="2" charset="2"/>
              <a:buChar char=""/>
              <a:tabLst/>
              <a:defRPr/>
            </a:pP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/>
                <a:ea typeface="HGS明朝E" panose="02020900000000000000" pitchFamily="18" charset="-128"/>
                <a:cs typeface="+mn-cs"/>
              </a:rPr>
              <a:t>17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/>
                <a:ea typeface="HGS明朝E" panose="02020900000000000000" pitchFamily="18" charset="-128"/>
                <a:cs typeface="+mn-cs"/>
              </a:rPr>
              <a:t>万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/>
                <a:ea typeface="HGS明朝E" panose="02020900000000000000" pitchFamily="18" charset="-128"/>
                <a:cs typeface="+mn-cs"/>
              </a:rPr>
              <a:t>5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/>
                <a:ea typeface="HGS明朝E" panose="02020900000000000000" pitchFamily="18" charset="-128"/>
                <a:cs typeface="+mn-cs"/>
              </a:rPr>
              <a:t>千円で作成可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ook Antiqua"/>
              <a:ea typeface="HGS明朝E" panose="02020900000000000000" pitchFamily="18" charset="-128"/>
              <a:cs typeface="+mn-cs"/>
            </a:endParaRPr>
          </a:p>
          <a:p>
            <a:pPr marL="777240" marR="0" lvl="1" indent="-36576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873624"/>
              </a:buClr>
              <a:buSzTx/>
              <a:buFont typeface="Wingdings" pitchFamily="2" charset="2"/>
              <a:buChar char=""/>
              <a:tabLst/>
              <a:defRPr/>
            </a:pPr>
            <a:r>
              <a:rPr kumimoji="1" lang="ja-JP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/>
                <a:ea typeface="HGS明朝E" panose="02020900000000000000" pitchFamily="18" charset="-128"/>
                <a:cs typeface="+mn-cs"/>
              </a:rPr>
              <a:t>周囲の自然</a:t>
            </a:r>
            <a:endParaRPr kumimoji="1" lang="en-US" altLang="ja-JP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ook Antiqua"/>
              <a:ea typeface="HGS明朝E" panose="02020900000000000000" pitchFamily="18" charset="-128"/>
              <a:cs typeface="+mn-cs"/>
            </a:endParaRPr>
          </a:p>
        </p:txBody>
      </p:sp>
      <p:sp>
        <p:nvSpPr>
          <p:cNvPr id="10" name="右矢印 7">
            <a:extLst>
              <a:ext uri="{FF2B5EF4-FFF2-40B4-BE49-F238E27FC236}">
                <a16:creationId xmlns:a16="http://schemas.microsoft.com/office/drawing/2014/main" id="{0BDCCBB0-12E4-4D89-B948-E6C67D5B1012}"/>
              </a:ext>
            </a:extLst>
          </p:cNvPr>
          <p:cNvSpPr/>
          <p:nvPr/>
        </p:nvSpPr>
        <p:spPr>
          <a:xfrm>
            <a:off x="5703014" y="4012270"/>
            <a:ext cx="628909" cy="1641108"/>
          </a:xfrm>
          <a:prstGeom prst="rightArrow">
            <a:avLst>
              <a:gd name="adj1" fmla="val 69550"/>
              <a:gd name="adj2" fmla="val 43157"/>
            </a:avLst>
          </a:prstGeom>
          <a:solidFill>
            <a:srgbClr val="873624"/>
          </a:solidFill>
          <a:ln w="19050" cap="flat" cmpd="sng" algn="ctr">
            <a:solidFill>
              <a:srgbClr val="873624">
                <a:shade val="50000"/>
                <a:shade val="75000"/>
                <a:lumMod val="90000"/>
              </a:srgbClr>
            </a:solidFill>
            <a:prstDash val="solid"/>
          </a:ln>
          <a:effectLst/>
        </p:spPr>
        <p:txBody>
          <a:bodyPr wrap="none"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ook Antiqua"/>
              <a:ea typeface="HGS明朝E" panose="02020900000000000000" pitchFamily="18" charset="-128"/>
              <a:cs typeface="+mn-cs"/>
            </a:endParaRPr>
          </a:p>
        </p:txBody>
      </p:sp>
      <p:sp>
        <p:nvSpPr>
          <p:cNvPr id="11" name="コンテンツ プレースホルダー 1">
            <a:extLst>
              <a:ext uri="{FF2B5EF4-FFF2-40B4-BE49-F238E27FC236}">
                <a16:creationId xmlns:a16="http://schemas.microsoft.com/office/drawing/2014/main" id="{0415D60C-59DD-418A-8656-BD3CD39B6F51}"/>
              </a:ext>
            </a:extLst>
          </p:cNvPr>
          <p:cNvSpPr txBox="1">
            <a:spLocks/>
          </p:cNvSpPr>
          <p:nvPr/>
        </p:nvSpPr>
        <p:spPr>
          <a:xfrm>
            <a:off x="6429451" y="3387410"/>
            <a:ext cx="3794261" cy="2890827"/>
          </a:xfrm>
          <a:prstGeom prst="rect">
            <a:avLst/>
          </a:prstGeom>
          <a:solidFill>
            <a:sysClr val="window" lastClr="FFFFFF"/>
          </a:solidFill>
          <a:ln w="19050" cap="flat" cmpd="sng" algn="ctr">
            <a:solidFill>
              <a:srgbClr val="873624">
                <a:shade val="75000"/>
                <a:lumMod val="90000"/>
              </a:srgbClr>
            </a:solidFill>
            <a:prstDash val="solid"/>
          </a:ln>
          <a:effectLst/>
        </p:spPr>
        <p:txBody>
          <a:bodyPr vert="horz" lIns="91440" tIns="45720" rIns="91440" bIns="45720" rtlCol="0">
            <a:normAutofit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kumimoji="1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7724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kumimoji="1"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kumimoji="1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50876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kumimoji="1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14884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kumimoji="1"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46888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kumimoji="1"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78892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kumimoji="1"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10896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kumimoji="1"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873624"/>
              </a:buClr>
              <a:buSzTx/>
              <a:buFont typeface="Wingdings" pitchFamily="2" charset="2"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/>
                <a:ea typeface="HGS明朝E" panose="02020900000000000000" pitchFamily="18" charset="-128"/>
                <a:cs typeface="+mn-cs"/>
              </a:rPr>
              <a:t>　その特徴といえば山道を埋めるように並び立つ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Book Antiqua"/>
                <a:ea typeface="HGS明朝E" panose="02020900000000000000" pitchFamily="18" charset="-128"/>
                <a:cs typeface="+mn-cs"/>
              </a:rPr>
              <a:t>鳥居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/>
                <a:ea typeface="HGS明朝E" panose="02020900000000000000" pitchFamily="18" charset="-128"/>
                <a:cs typeface="+mn-cs"/>
              </a:rPr>
              <a:t>であり、その数、約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/>
                <a:ea typeface="HGS明朝E" panose="02020900000000000000" pitchFamily="18" charset="-128"/>
                <a:cs typeface="+mn-cs"/>
              </a:rPr>
              <a:t>1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/>
                <a:ea typeface="HGS明朝E" panose="02020900000000000000" pitchFamily="18" charset="-128"/>
                <a:cs typeface="+mn-cs"/>
              </a:rPr>
              <a:t>万基と言われている。この鳥居</a:t>
            </a:r>
            <a:r>
              <a:rPr kumimoji="1" lang="ja-JP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/>
                <a:ea typeface="HGS明朝E" panose="02020900000000000000" pitchFamily="18" charset="-128"/>
                <a:cs typeface="+mn-cs"/>
              </a:rPr>
              <a:t>は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/>
                <a:ea typeface="HGS明朝E" panose="02020900000000000000" pitchFamily="18" charset="-128"/>
                <a:cs typeface="+mn-cs"/>
              </a:rPr>
              <a:t>…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873624"/>
              </a:buClr>
              <a:buSzTx/>
              <a:buFont typeface="Wingdings" pitchFamily="2" charset="2"/>
              <a:buNone/>
              <a:tabLst/>
              <a:defRPr/>
            </a:pPr>
            <a:r>
              <a:rPr lang="ja-JP" altLang="en-US">
                <a:solidFill>
                  <a:prstClr val="black"/>
                </a:solidFill>
                <a:latin typeface="Book Antiqua"/>
                <a:ea typeface="HGS明朝E" panose="02020900000000000000" pitchFamily="18" charset="-128"/>
              </a:rPr>
              <a:t>　伏見稲荷周辺は山に囲まれており，その自然</a:t>
            </a:r>
            <a:r>
              <a:rPr lang="en-US" altLang="ja-JP" dirty="0">
                <a:solidFill>
                  <a:prstClr val="black"/>
                </a:solidFill>
                <a:latin typeface="Book Antiqua"/>
                <a:ea typeface="HGS明朝E" panose="02020900000000000000" pitchFamily="18" charset="-128"/>
              </a:rPr>
              <a:t>…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ook Antiqua"/>
              <a:ea typeface="HGS明朝E" panose="02020900000000000000" pitchFamily="18" charset="-128"/>
              <a:cs typeface="+mn-cs"/>
            </a:endParaRPr>
          </a:p>
        </p:txBody>
      </p:sp>
      <p:sp>
        <p:nvSpPr>
          <p:cNvPr id="12" name="角丸四角形吹き出し 7">
            <a:extLst>
              <a:ext uri="{FF2B5EF4-FFF2-40B4-BE49-F238E27FC236}">
                <a16:creationId xmlns:a16="http://schemas.microsoft.com/office/drawing/2014/main" id="{E6A7B572-3AD1-4C8A-A88A-8FE5070C128C}"/>
              </a:ext>
            </a:extLst>
          </p:cNvPr>
          <p:cNvSpPr/>
          <p:nvPr/>
        </p:nvSpPr>
        <p:spPr>
          <a:xfrm>
            <a:off x="8058913" y="2183431"/>
            <a:ext cx="2973324" cy="692331"/>
          </a:xfrm>
          <a:prstGeom prst="wedgeRoundRectCallout">
            <a:avLst>
              <a:gd name="adj1" fmla="val -34508"/>
              <a:gd name="adj2" fmla="val 94466"/>
              <a:gd name="adj3" fmla="val 16667"/>
            </a:avLst>
          </a:prstGeom>
          <a:solidFill>
            <a:srgbClr val="972109">
              <a:tint val="68000"/>
              <a:shade val="94000"/>
              <a:satMod val="300000"/>
              <a:lumMod val="110000"/>
            </a:srgbClr>
          </a:solidFill>
          <a:ln w="12700" cap="flat" cmpd="sng" algn="ctr">
            <a:solidFill>
              <a:srgbClr val="972109">
                <a:shade val="90000"/>
                <a:lumMod val="90000"/>
              </a:srgbClr>
            </a:solidFill>
            <a:prstDash val="solid"/>
          </a:ln>
          <a:effectLst>
            <a:outerShdw blurRad="38100" dist="12700" dir="5400000" rotWithShape="0">
              <a:srgbClr val="000000">
                <a:alpha val="1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/>
                <a:ea typeface="HGS明朝E" panose="02020900000000000000" pitchFamily="18" charset="-128"/>
                <a:cs typeface="+mn-cs"/>
              </a:rPr>
              <a:t>アウトラインから文章化</a:t>
            </a:r>
            <a:endParaRPr kumimoji="0" lang="en-US" altLang="ja-JP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ook Antiqua"/>
              <a:ea typeface="HGS明朝E" panose="02020900000000000000" pitchFamily="18" charset="-128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kern="0">
                <a:solidFill>
                  <a:prstClr val="black"/>
                </a:solidFill>
                <a:latin typeface="Book Antiqua"/>
                <a:ea typeface="HGS明朝E" panose="02020900000000000000" pitchFamily="18" charset="-128"/>
              </a:rPr>
              <a:t>（全部を使う必要なし）</a:t>
            </a:r>
            <a:endParaRPr kumimoji="0" lang="ja-JP" alt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ook Antiqua"/>
              <a:ea typeface="HGS明朝E" panose="02020900000000000000" pitchFamily="18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357885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E85C21-7903-4527-89EF-6AC088DDD9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日本語の順番と意味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A875017-EAFB-45C5-A041-991ED14E10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81D37-BA50-457F-9D7A-9D2C0D6DA193}" type="datetime1">
              <a:rPr lang="ja-JP" altLang="en-US" smtClean="0"/>
              <a:t>2018/6/21</a:t>
            </a:fld>
            <a:endParaRPr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1ECDA3C-F962-43A1-884F-CF39487430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/>
              <a:t>情報処理技法（リテラシ）</a:t>
            </a:r>
            <a:r>
              <a:rPr lang="en-US" altLang="ja-JP"/>
              <a:t>I</a:t>
            </a:r>
            <a:endParaRPr lang="ja-JP" altLang="en-US"/>
          </a:p>
        </p:txBody>
      </p:sp>
      <p:pic>
        <p:nvPicPr>
          <p:cNvPr id="6" name="Picture 2" descr="1452666415832">
            <a:extLst>
              <a:ext uri="{FF2B5EF4-FFF2-40B4-BE49-F238E27FC236}">
                <a16:creationId xmlns:a16="http://schemas.microsoft.com/office/drawing/2014/main" id="{322D9A32-3CC9-471C-B59E-774C4F9FC66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1033"/>
          <a:stretch/>
        </p:blipFill>
        <p:spPr bwMode="auto">
          <a:xfrm>
            <a:off x="106507" y="2627640"/>
            <a:ext cx="5780428" cy="251570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1452666415832">
            <a:extLst>
              <a:ext uri="{FF2B5EF4-FFF2-40B4-BE49-F238E27FC236}">
                <a16:creationId xmlns:a16="http://schemas.microsoft.com/office/drawing/2014/main" id="{0026F1FA-65F7-43B9-97E7-E0E8F101D0F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547"/>
          <a:stretch/>
        </p:blipFill>
        <p:spPr bwMode="auto">
          <a:xfrm>
            <a:off x="5886935" y="1826079"/>
            <a:ext cx="5780428" cy="37737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41040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145ECE8-9E3C-4551-B639-90C07BCE6D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説明の順番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DC9F7A0-01B3-4198-8E01-7A336C374E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/>
              <a:t>悪い例：詳細説明→主張</a:t>
            </a:r>
            <a:endParaRPr lang="en-US" altLang="ja-JP" dirty="0"/>
          </a:p>
          <a:p>
            <a:pPr lvl="1"/>
            <a:r>
              <a:rPr lang="ja-JP" altLang="en-US"/>
              <a:t>日本食は米を主体としており、海外の食文化と比べ炭水化物の割合が大きい</a:t>
            </a:r>
            <a:endParaRPr lang="en-US" altLang="ja-JP" dirty="0"/>
          </a:p>
          <a:p>
            <a:pPr lvl="1"/>
            <a:r>
              <a:rPr lang="ja-JP" altLang="en-US"/>
              <a:t>炭水化物が多いと脂肪がつきやすい</a:t>
            </a:r>
            <a:endParaRPr lang="en-US" altLang="ja-JP" dirty="0"/>
          </a:p>
          <a:p>
            <a:pPr lvl="1"/>
            <a:r>
              <a:rPr lang="ja-JP" altLang="en-US"/>
              <a:t>つまり日本食がヘルシーというわけではない</a:t>
            </a:r>
            <a:endParaRPr lang="en-US" altLang="ja-JP" dirty="0"/>
          </a:p>
          <a:p>
            <a:endParaRPr lang="en-US" altLang="ja-JP" dirty="0"/>
          </a:p>
          <a:p>
            <a:r>
              <a:rPr lang="ja-JP" altLang="en-US"/>
              <a:t>良い例：主張→詳細説明</a:t>
            </a:r>
            <a:endParaRPr lang="en-US" altLang="ja-JP" dirty="0"/>
          </a:p>
          <a:p>
            <a:pPr lvl="1"/>
            <a:r>
              <a:rPr lang="ja-JP" altLang="en-US"/>
              <a:t>日本食は決してヘルシーとは言えない</a:t>
            </a:r>
            <a:endParaRPr lang="en-US" altLang="ja-JP" dirty="0"/>
          </a:p>
          <a:p>
            <a:pPr lvl="1"/>
            <a:r>
              <a:rPr lang="ja-JP" altLang="en-US"/>
              <a:t>例えば、日本食は米を主体としており、海外の食文化と比べ炭水化物の割合が大きい</a:t>
            </a:r>
          </a:p>
          <a:p>
            <a:endParaRPr kumimoji="1" lang="ja-JP" altLang="en-US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6ED987E-E6CE-4A1E-A77E-E2E82878B9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81D37-BA50-457F-9D7A-9D2C0D6DA193}" type="datetime1">
              <a:rPr lang="ja-JP" altLang="en-US" smtClean="0"/>
              <a:t>2018/6/21</a:t>
            </a:fld>
            <a:endParaRPr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0AAF9E9-4CCC-4714-9649-BCE35201C6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/>
              <a:t>情報処理技法（リテラシ）</a:t>
            </a:r>
            <a:r>
              <a:rPr lang="en-US" altLang="ja-JP"/>
              <a:t>I</a:t>
            </a:r>
            <a:endParaRPr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A5B7459-FC86-49E2-A0C9-ED8E2ABACCFC}"/>
              </a:ext>
            </a:extLst>
          </p:cNvPr>
          <p:cNvSpPr/>
          <p:nvPr/>
        </p:nvSpPr>
        <p:spPr>
          <a:xfrm>
            <a:off x="7527805" y="5632787"/>
            <a:ext cx="3542531" cy="808725"/>
          </a:xfrm>
          <a:prstGeom prst="rect">
            <a:avLst/>
          </a:prstGeom>
          <a:solidFill>
            <a:srgbClr val="FFCCCC"/>
          </a:solidFill>
          <a:ln w="19050" cap="flat" cmpd="sng" algn="ctr">
            <a:solidFill>
              <a:srgbClr val="873624">
                <a:shade val="75000"/>
                <a:lumMod val="9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/>
                <a:ea typeface="HGS明朝E" panose="02020900000000000000" pitchFamily="18" charset="-128"/>
                <a:cs typeface="+mn-cs"/>
              </a:rPr>
              <a:t>重要なものは手前に</a:t>
            </a:r>
          </a:p>
        </p:txBody>
      </p:sp>
    </p:spTree>
    <p:extLst>
      <p:ext uri="{BB962C8B-B14F-4D97-AF65-F5344CB8AC3E}">
        <p14:creationId xmlns:p14="http://schemas.microsoft.com/office/powerpoint/2010/main" val="12586169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57DEB24-ECC4-4BFE-ABF9-9DE9CF3FD8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文と文の間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FCF1183-6F72-444A-93E7-918A07A3F6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/>
              <a:t>悪い例：</a:t>
            </a:r>
            <a:endParaRPr lang="en-US" altLang="ja-JP"/>
          </a:p>
          <a:p>
            <a:pPr lvl="1"/>
            <a:r>
              <a:rPr lang="ja-JP" altLang="en-US"/>
              <a:t>日本では明石市が標準時間の基準である</a:t>
            </a:r>
            <a:endParaRPr lang="en-US" altLang="ja-JP"/>
          </a:p>
          <a:p>
            <a:pPr lvl="1"/>
            <a:r>
              <a:rPr lang="ja-JP" altLang="en-US"/>
              <a:t>東京では正午前に太陽の高度が最高となる</a:t>
            </a:r>
            <a:endParaRPr lang="en-US" altLang="ja-JP"/>
          </a:p>
          <a:p>
            <a:endParaRPr kumimoji="1" lang="ja-JP" altLang="en-US" sz="240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E1103FC-5C79-4054-8391-7922C33F2F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81D37-BA50-457F-9D7A-9D2C0D6DA193}" type="datetime1">
              <a:rPr lang="ja-JP" altLang="en-US" smtClean="0"/>
              <a:t>2018/6/21</a:t>
            </a:fld>
            <a:endParaRPr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042D5F4-5A58-40DD-A243-8BA6DF4917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/>
              <a:t>情報処理技法（リテラシ）</a:t>
            </a:r>
            <a:r>
              <a:rPr lang="en-US" altLang="ja-JP"/>
              <a:t>I</a:t>
            </a:r>
            <a:endParaRPr lang="ja-JP" altLang="en-US"/>
          </a:p>
        </p:txBody>
      </p:sp>
      <p:sp>
        <p:nvSpPr>
          <p:cNvPr id="6" name="吹き出し: 角を丸めた四角形 5">
            <a:extLst>
              <a:ext uri="{FF2B5EF4-FFF2-40B4-BE49-F238E27FC236}">
                <a16:creationId xmlns:a16="http://schemas.microsoft.com/office/drawing/2014/main" id="{52874D75-3591-449F-AE78-DB9183979FC4}"/>
              </a:ext>
            </a:extLst>
          </p:cNvPr>
          <p:cNvSpPr/>
          <p:nvPr/>
        </p:nvSpPr>
        <p:spPr>
          <a:xfrm>
            <a:off x="6400800" y="3182112"/>
            <a:ext cx="4645152" cy="2414016"/>
          </a:xfrm>
          <a:prstGeom prst="wedgeRoundRectCallout">
            <a:avLst>
              <a:gd name="adj1" fmla="val -63435"/>
              <a:gd name="adj2" fmla="val -43561"/>
              <a:gd name="adj3" fmla="val 16667"/>
            </a:avLst>
          </a:prstGeom>
          <a:solidFill>
            <a:schemeClr val="bg1">
              <a:lumMod val="95000"/>
            </a:schemeClr>
          </a:solidFill>
          <a:ln w="28575">
            <a:solidFill>
              <a:srgbClr val="6B09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>
                <a:solidFill>
                  <a:srgbClr val="6B0920"/>
                </a:solidFill>
              </a:rPr>
              <a:t>問題点：相手の知識・推定を</a:t>
            </a:r>
            <a:endParaRPr kumimoji="1" lang="en-US" altLang="ja-JP" sz="2400" b="1" dirty="0">
              <a:solidFill>
                <a:srgbClr val="6B0920"/>
              </a:solidFill>
            </a:endParaRPr>
          </a:p>
          <a:p>
            <a:pPr algn="ctr"/>
            <a:r>
              <a:rPr kumimoji="1" lang="ja-JP" altLang="en-US" sz="2400" b="1">
                <a:solidFill>
                  <a:srgbClr val="6B0920"/>
                </a:solidFill>
              </a:rPr>
              <a:t>前提にした文章</a:t>
            </a:r>
            <a:endParaRPr kumimoji="1" lang="en-US" altLang="ja-JP" sz="2400" b="1" dirty="0">
              <a:solidFill>
                <a:srgbClr val="6B092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ja-JP" altLang="en-US" sz="2000">
                <a:solidFill>
                  <a:srgbClr val="6B0920"/>
                </a:solidFill>
              </a:rPr>
              <a:t>明石市は東京より西</a:t>
            </a:r>
            <a:endParaRPr lang="en-US" altLang="ja-JP" sz="2000" dirty="0">
              <a:solidFill>
                <a:srgbClr val="6B092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kumimoji="1" lang="ja-JP" altLang="en-US" sz="2000">
                <a:solidFill>
                  <a:srgbClr val="6B0920"/>
                </a:solidFill>
              </a:rPr>
              <a:t>太陽は東から昇る</a:t>
            </a:r>
            <a:endParaRPr kumimoji="1" lang="en-US" altLang="ja-JP" sz="2400" dirty="0">
              <a:solidFill>
                <a:srgbClr val="6B092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ja-JP" altLang="en-US" sz="2000">
                <a:solidFill>
                  <a:srgbClr val="6B0920"/>
                </a:solidFill>
              </a:rPr>
              <a:t>正午は明石市の南中時刻</a:t>
            </a:r>
            <a:endParaRPr lang="en-US" altLang="ja-JP" sz="2000" dirty="0">
              <a:solidFill>
                <a:srgbClr val="6B092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kumimoji="1" lang="ja-JP" altLang="en-US" sz="2000">
                <a:solidFill>
                  <a:srgbClr val="6B0920"/>
                </a:solidFill>
              </a:rPr>
              <a:t>南中時刻：太陽が真南にある時刻</a:t>
            </a:r>
            <a:endParaRPr kumimoji="1" lang="ja-JP" altLang="en-US" sz="2000" dirty="0">
              <a:solidFill>
                <a:srgbClr val="6B092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86481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59C26B0-68F2-487A-BDF0-709B381007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本日の課題：パンフレットを作ろう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5DBF6E8-7032-4386-BB56-9D83B23096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/>
              <a:t>題材：おすすめのレストラン</a:t>
            </a:r>
            <a:r>
              <a:rPr lang="en-US" altLang="ja-JP"/>
              <a:t>or</a:t>
            </a:r>
            <a:r>
              <a:rPr lang="ja-JP" altLang="en-US"/>
              <a:t>観光地</a:t>
            </a:r>
            <a:endParaRPr lang="en-US" altLang="ja-JP"/>
          </a:p>
          <a:p>
            <a:r>
              <a:rPr lang="ja-JP" altLang="en-US"/>
              <a:t>形式：</a:t>
            </a:r>
            <a:r>
              <a:rPr lang="en-US" altLang="ja-JP"/>
              <a:t>Word A4 </a:t>
            </a:r>
            <a:r>
              <a:rPr lang="ja-JP" altLang="en-US"/>
              <a:t>一枚分</a:t>
            </a:r>
            <a:endParaRPr lang="en-US" altLang="ja-JP"/>
          </a:p>
          <a:p>
            <a:endParaRPr lang="en-US" altLang="ja-JP"/>
          </a:p>
          <a:p>
            <a:r>
              <a:rPr lang="ja-JP" altLang="en-US"/>
              <a:t>手順</a:t>
            </a:r>
            <a:endParaRPr lang="en-US" altLang="ja-JP"/>
          </a:p>
          <a:p>
            <a:pPr lvl="1"/>
            <a:r>
              <a:rPr lang="ja-JP" altLang="en-US"/>
              <a:t>何を作るか考える</a:t>
            </a:r>
            <a:endParaRPr lang="en-US" altLang="ja-JP"/>
          </a:p>
          <a:p>
            <a:pPr lvl="1"/>
            <a:r>
              <a:rPr lang="ja-JP" altLang="en-US"/>
              <a:t>レイアウト作成</a:t>
            </a:r>
            <a:endParaRPr lang="en-US" altLang="ja-JP"/>
          </a:p>
          <a:p>
            <a:pPr lvl="2"/>
            <a:r>
              <a:rPr lang="ja-JP" altLang="en-US"/>
              <a:t>図の配置</a:t>
            </a:r>
            <a:endParaRPr lang="en-US" altLang="ja-JP"/>
          </a:p>
          <a:p>
            <a:pPr lvl="2"/>
            <a:r>
              <a:rPr lang="ja-JP" altLang="en-US"/>
              <a:t>表の挿入</a:t>
            </a:r>
            <a:endParaRPr lang="en-US" altLang="ja-JP"/>
          </a:p>
          <a:p>
            <a:pPr lvl="1"/>
            <a:r>
              <a:rPr lang="ja-JP" altLang="en-US"/>
              <a:t>文章作成</a:t>
            </a:r>
            <a:endParaRPr lang="en-US" altLang="ja-JP"/>
          </a:p>
          <a:p>
            <a:pPr lvl="1"/>
            <a:r>
              <a:rPr lang="ja-JP" altLang="en-US"/>
              <a:t>微調整</a:t>
            </a:r>
            <a:endParaRPr lang="en-US" altLang="ja-JP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4F9D2BC-C927-449B-AF06-4409E14C4B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81D37-BA50-457F-9D7A-9D2C0D6DA193}" type="datetime1">
              <a:rPr lang="ja-JP" altLang="en-US" smtClean="0"/>
              <a:t>2018/6/21</a:t>
            </a:fld>
            <a:endParaRPr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4A1BB75-DE1A-490B-B07A-C77E5EC5C8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/>
              <a:t>情報処理技法（リテラシ）</a:t>
            </a:r>
            <a:r>
              <a:rPr lang="en-US" altLang="ja-JP"/>
              <a:t>I</a:t>
            </a:r>
            <a:endParaRPr lang="ja-JP" altLang="en-US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1F8DB647-D392-4D66-8AB0-8DDF1514DFEA}"/>
              </a:ext>
            </a:extLst>
          </p:cNvPr>
          <p:cNvSpPr/>
          <p:nvPr/>
        </p:nvSpPr>
        <p:spPr>
          <a:xfrm>
            <a:off x="6096000" y="4535425"/>
            <a:ext cx="5010912" cy="1284296"/>
          </a:xfrm>
          <a:prstGeom prst="rect">
            <a:avLst/>
          </a:prstGeom>
          <a:solidFill>
            <a:srgbClr val="FFCCCC"/>
          </a:solidFill>
          <a:ln w="19050" cap="flat" cmpd="sng" algn="ctr">
            <a:solidFill>
              <a:srgbClr val="873624">
                <a:shade val="75000"/>
                <a:lumMod val="9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/>
                <a:ea typeface="HGS明朝E" panose="02020900000000000000" pitchFamily="18" charset="-128"/>
                <a:cs typeface="+mn-cs"/>
              </a:rPr>
              <a:t>出来上がったら</a:t>
            </a:r>
            <a:endParaRPr kumimoji="0" lang="en-US" altLang="ja-JP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ook Antiqua"/>
              <a:ea typeface="HGS明朝E" panose="02020900000000000000" pitchFamily="18" charset="-128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/>
                <a:ea typeface="HGS明朝E" panose="02020900000000000000" pitchFamily="18" charset="-128"/>
                <a:cs typeface="+mn-cs"/>
              </a:rPr>
              <a:t>授業用ページ</a:t>
            </a:r>
            <a:r>
              <a:rPr kumimoji="0" lang="ja-JP" altLang="en-US" sz="2400" kern="0">
                <a:solidFill>
                  <a:prstClr val="black"/>
                </a:solidFill>
                <a:latin typeface="Book Antiqua"/>
                <a:ea typeface="HGS明朝E" panose="02020900000000000000" pitchFamily="18" charset="-128"/>
              </a:rPr>
              <a:t>のフォームから提出</a:t>
            </a:r>
            <a:endParaRPr kumimoji="0" lang="ja-JP" altLang="en-US" sz="2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ook Antiqua"/>
              <a:ea typeface="HGS明朝E" panose="02020900000000000000" pitchFamily="18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75099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BD69132-5FB5-4F3F-8CBC-7410123F3D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目次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F6B1148-1F9B-47AD-B7C2-1E4FF84264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161654"/>
            <a:ext cx="10515600" cy="3015309"/>
          </a:xfrm>
        </p:spPr>
        <p:txBody>
          <a:bodyPr numCol="2"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altLang="ja-JP" dirty="0">
                <a:solidFill>
                  <a:schemeClr val="bg1">
                    <a:lumMod val="65000"/>
                  </a:schemeClr>
                </a:solidFill>
              </a:rPr>
              <a:t>Word</a:t>
            </a:r>
            <a:r>
              <a:rPr lang="ja-JP" altLang="en-US" dirty="0">
                <a:solidFill>
                  <a:schemeClr val="bg1">
                    <a:lumMod val="65000"/>
                  </a:schemeClr>
                </a:solidFill>
              </a:rPr>
              <a:t>でレポート作成</a:t>
            </a:r>
            <a:endParaRPr lang="en-US" altLang="ja-JP" dirty="0">
              <a:solidFill>
                <a:schemeClr val="bg1">
                  <a:lumMod val="65000"/>
                </a:schemeClr>
              </a:solidFill>
            </a:endParaRPr>
          </a:p>
          <a:p>
            <a:pPr lvl="1"/>
            <a:r>
              <a:rPr lang="ja-JP" altLang="en-US" dirty="0">
                <a:solidFill>
                  <a:schemeClr val="bg1">
                    <a:lumMod val="65000"/>
                  </a:schemeClr>
                </a:solidFill>
              </a:rPr>
              <a:t>基本操作</a:t>
            </a:r>
            <a:endParaRPr lang="en-US" altLang="ja-JP" dirty="0">
              <a:solidFill>
                <a:schemeClr val="bg1">
                  <a:lumMod val="65000"/>
                </a:schemeClr>
              </a:solidFill>
            </a:endParaRPr>
          </a:p>
          <a:p>
            <a:pPr lvl="1"/>
            <a:r>
              <a:rPr lang="ja-JP" altLang="en-US" dirty="0">
                <a:solidFill>
                  <a:schemeClr val="bg1">
                    <a:lumMod val="65000"/>
                  </a:schemeClr>
                </a:solidFill>
              </a:rPr>
              <a:t>図表の挿入</a:t>
            </a:r>
            <a:endParaRPr lang="en-US" altLang="ja-JP" dirty="0">
              <a:solidFill>
                <a:schemeClr val="bg1">
                  <a:lumMod val="65000"/>
                </a:schemeClr>
              </a:solidFill>
            </a:endParaRPr>
          </a:p>
          <a:p>
            <a:pPr lvl="1"/>
            <a:r>
              <a:rPr lang="ja-JP" altLang="en-US" dirty="0">
                <a:solidFill>
                  <a:schemeClr val="bg1">
                    <a:lumMod val="65000"/>
                  </a:schemeClr>
                </a:solidFill>
              </a:rPr>
              <a:t>フォーマット</a:t>
            </a:r>
            <a:endParaRPr lang="en-US" altLang="ja-JP" dirty="0">
              <a:solidFill>
                <a:schemeClr val="bg1">
                  <a:lumMod val="65000"/>
                </a:schemeClr>
              </a:solidFill>
            </a:endParaRPr>
          </a:p>
          <a:p>
            <a:pPr lvl="1"/>
            <a:r>
              <a:rPr lang="ja-JP" altLang="en-US" dirty="0">
                <a:solidFill>
                  <a:schemeClr val="bg1">
                    <a:lumMod val="65000"/>
                  </a:schemeClr>
                </a:solidFill>
              </a:rPr>
              <a:t>レポートの構成</a:t>
            </a:r>
            <a:endParaRPr lang="en-US" altLang="ja-JP" dirty="0">
              <a:solidFill>
                <a:schemeClr val="bg1">
                  <a:lumMod val="65000"/>
                </a:schemeClr>
              </a:solidFill>
            </a:endParaRPr>
          </a:p>
          <a:p>
            <a:pPr lvl="1"/>
            <a:r>
              <a:rPr lang="ja-JP" altLang="en-US" dirty="0">
                <a:solidFill>
                  <a:schemeClr val="bg1">
                    <a:lumMod val="65000"/>
                  </a:schemeClr>
                </a:solidFill>
              </a:rPr>
              <a:t>引用</a:t>
            </a:r>
            <a:endParaRPr lang="en-US" altLang="ja-JP" dirty="0">
              <a:solidFill>
                <a:schemeClr val="bg1">
                  <a:lumMod val="65000"/>
                </a:schemeClr>
              </a:solidFill>
            </a:endParaRPr>
          </a:p>
          <a:p>
            <a:pPr lvl="1"/>
            <a:endParaRPr lang="en-US" altLang="ja-JP" dirty="0"/>
          </a:p>
          <a:p>
            <a:pPr marL="514350" indent="-514350">
              <a:buFont typeface="+mj-lt"/>
              <a:buAutoNum type="arabicPeriod"/>
            </a:pPr>
            <a:r>
              <a:rPr lang="en-US" altLang="ja-JP" b="1" dirty="0"/>
              <a:t>Word</a:t>
            </a:r>
            <a:r>
              <a:rPr lang="ja-JP" altLang="en-US" b="1" dirty="0"/>
              <a:t>で遊ぼう</a:t>
            </a:r>
            <a:endParaRPr lang="en-US" altLang="ja-JP" b="1" dirty="0"/>
          </a:p>
          <a:p>
            <a:pPr lvl="1"/>
            <a:r>
              <a:rPr lang="ja-JP" altLang="en-US" b="1" dirty="0"/>
              <a:t>見やすいレイアウト</a:t>
            </a:r>
            <a:endParaRPr lang="en-US" altLang="ja-JP" b="1" dirty="0"/>
          </a:p>
          <a:p>
            <a:pPr lvl="1"/>
            <a:r>
              <a:rPr lang="ja-JP" altLang="en-US" b="1" dirty="0"/>
              <a:t>読みやすい文章</a:t>
            </a:r>
            <a:endParaRPr lang="en-US" altLang="ja-JP" b="1" dirty="0"/>
          </a:p>
          <a:p>
            <a:pPr lvl="1"/>
            <a:r>
              <a:rPr lang="ja-JP" altLang="en-US" b="1" dirty="0"/>
              <a:t>パンフレットを作ろう</a:t>
            </a:r>
            <a:endParaRPr lang="en-US" altLang="ja-JP" b="1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5CAC0A6-42E2-47AC-9923-4A6821680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47536-FC60-4DEC-94E4-3E20A66F06EF}" type="datetime1">
              <a:rPr lang="ja-JP" altLang="en-US" smtClean="0"/>
              <a:t>2018/6/21</a:t>
            </a:fld>
            <a:endParaRPr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8AF76DA-2BDC-4389-A05F-269666133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/>
              <a:t>情報処理技法（リテラシ）</a:t>
            </a:r>
            <a:r>
              <a:rPr lang="en-US" altLang="ja-JP"/>
              <a:t>I</a:t>
            </a:r>
            <a:endParaRPr lang="ja-JP" altLang="en-US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A89DBCAD-29D9-4D29-B877-D9ECF6DCB14E}"/>
              </a:ext>
            </a:extLst>
          </p:cNvPr>
          <p:cNvSpPr/>
          <p:nvPr/>
        </p:nvSpPr>
        <p:spPr>
          <a:xfrm>
            <a:off x="2532940" y="1796648"/>
            <a:ext cx="7126121" cy="1193369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rgbClr val="6B09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b="1">
                <a:solidFill>
                  <a:srgbClr val="6B0920"/>
                </a:solidFill>
              </a:rPr>
              <a:t>好きなものを好きなように作る練習</a:t>
            </a:r>
            <a:endParaRPr kumimoji="1" lang="ja-JP" altLang="en-US" sz="2800" b="1" dirty="0">
              <a:solidFill>
                <a:srgbClr val="6B092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70686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3EA788B-1063-4727-8FF3-795E01285D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次週予告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2572F9E-D0A1-458C-9AC8-3B32E26056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題目：</a:t>
            </a:r>
            <a:r>
              <a:rPr lang="en-US" altLang="ja-JP"/>
              <a:t>Microsoft Excel (1/2)</a:t>
            </a:r>
            <a:endParaRPr lang="en-US" altLang="ja-JP" dirty="0"/>
          </a:p>
          <a:p>
            <a:r>
              <a:rPr lang="ja-JP" altLang="en-US" dirty="0"/>
              <a:t>内容：</a:t>
            </a:r>
            <a:endParaRPr lang="en-US" altLang="ja-JP" dirty="0"/>
          </a:p>
          <a:p>
            <a:pPr lvl="1"/>
            <a:r>
              <a:rPr lang="ja-JP" altLang="en-US"/>
              <a:t>表とグラフの作り方</a:t>
            </a:r>
            <a:endParaRPr lang="en-US" altLang="ja-JP" dirty="0"/>
          </a:p>
          <a:p>
            <a:pPr lvl="1"/>
            <a:endParaRPr lang="en-US" altLang="ja-JP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28C955E-FC42-4085-8F64-C005F0312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E527F-9170-41BB-9FA8-45ACF9FE32B0}" type="datetime1">
              <a:rPr lang="ja-JP" altLang="en-US" smtClean="0"/>
              <a:t>2018/6/21</a:t>
            </a:fld>
            <a:endParaRPr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02AC112-8A85-47C7-BA3D-EE7366E291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/>
              <a:t>情報処理技法（リテラシ）</a:t>
            </a:r>
            <a:r>
              <a:rPr lang="en-US" altLang="ja-JP"/>
              <a:t>I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41694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1664217-F9A0-4B2D-A98C-9237585D7F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重要だったこと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53E59A9-521D-4E61-B09E-E21B588A88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71782"/>
            <a:ext cx="10515600" cy="4884001"/>
          </a:xfrm>
        </p:spPr>
        <p:txBody>
          <a:bodyPr>
            <a:normAutofit/>
          </a:bodyPr>
          <a:lstStyle/>
          <a:p>
            <a:r>
              <a:rPr lang="en-US" altLang="ja-JP" b="1" dirty="0">
                <a:solidFill>
                  <a:srgbClr val="6B0920"/>
                </a:solidFill>
              </a:rPr>
              <a:t>Word</a:t>
            </a:r>
            <a:r>
              <a:rPr lang="ja-JP" altLang="en-US" b="1">
                <a:solidFill>
                  <a:srgbClr val="6B0920"/>
                </a:solidFill>
              </a:rPr>
              <a:t>の使い方</a:t>
            </a:r>
            <a:endParaRPr kumimoji="1" lang="en-US" altLang="ja-JP" dirty="0"/>
          </a:p>
          <a:p>
            <a:pPr lvl="1"/>
            <a:r>
              <a:rPr kumimoji="1" lang="ja-JP" altLang="en-US"/>
              <a:t>色を付けたりいろいろ工夫しよう！</a:t>
            </a:r>
            <a:endParaRPr kumimoji="1" lang="en-US" altLang="ja-JP" dirty="0"/>
          </a:p>
          <a:p>
            <a:pPr lvl="1"/>
            <a:endParaRPr kumimoji="1" lang="en-US" altLang="ja-JP" dirty="0"/>
          </a:p>
          <a:p>
            <a:endParaRPr kumimoji="1" lang="en-US" altLang="ja-JP" dirty="0"/>
          </a:p>
          <a:p>
            <a:r>
              <a:rPr lang="ja-JP" altLang="en-US" b="1">
                <a:solidFill>
                  <a:srgbClr val="6B0920"/>
                </a:solidFill>
              </a:rPr>
              <a:t>レポート</a:t>
            </a:r>
            <a:endParaRPr lang="en-US" altLang="ja-JP" b="1" dirty="0">
              <a:solidFill>
                <a:srgbClr val="6B0920"/>
              </a:solidFill>
            </a:endParaRPr>
          </a:p>
          <a:p>
            <a:pPr lvl="1"/>
            <a:r>
              <a:rPr lang="ja-JP" altLang="en-US"/>
              <a:t>報告書→事実をわかりやすく伝えることがメイン</a:t>
            </a:r>
            <a:endParaRPr lang="en-US" altLang="ja-JP" dirty="0"/>
          </a:p>
          <a:p>
            <a:pPr lvl="2"/>
            <a:r>
              <a:rPr lang="ja-JP" altLang="en-US"/>
              <a:t>フォント：</a:t>
            </a:r>
            <a:r>
              <a:rPr lang="ja-JP" altLang="en-US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見出しはゴシック</a:t>
            </a:r>
            <a:r>
              <a:rPr lang="ja-JP" altLang="en-US"/>
              <a:t>、</a:t>
            </a:r>
            <a:r>
              <a:rPr lang="ja-JP" altLang="en-US">
                <a:latin typeface="HGP明朝B" panose="02020800000000000000" pitchFamily="18" charset="-128"/>
                <a:ea typeface="HGP明朝B" panose="02020800000000000000" pitchFamily="18" charset="-128"/>
              </a:rPr>
              <a:t>本文は明朝</a:t>
            </a:r>
            <a:endParaRPr lang="en-US" altLang="ja-JP" dirty="0">
              <a:latin typeface="HGP明朝B" panose="02020800000000000000" pitchFamily="18" charset="-128"/>
              <a:ea typeface="HGP明朝B" panose="02020800000000000000" pitchFamily="18" charset="-128"/>
            </a:endParaRPr>
          </a:p>
          <a:p>
            <a:pPr lvl="2"/>
            <a:r>
              <a:rPr lang="ja-JP" altLang="en-US"/>
              <a:t>ページ番号を振る</a:t>
            </a:r>
            <a:endParaRPr lang="en-US" altLang="ja-JP" dirty="0"/>
          </a:p>
          <a:p>
            <a:pPr lvl="2"/>
            <a:r>
              <a:rPr lang="ja-JP" altLang="en-US"/>
              <a:t>提出日を入れる</a:t>
            </a:r>
            <a:endParaRPr lang="en-US" altLang="ja-JP" dirty="0"/>
          </a:p>
          <a:p>
            <a:pPr lvl="2"/>
            <a:r>
              <a:rPr lang="ja-JP" altLang="en-US"/>
              <a:t>引用をつける</a:t>
            </a:r>
            <a:endParaRPr lang="en-US" altLang="ja-JP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D3CA3ED-918B-47FE-BAC2-B4F0DE9691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773CE-3C2D-42C4-8B3A-B8932CCCD502}" type="datetime1">
              <a:rPr lang="ja-JP" altLang="en-US" smtClean="0"/>
              <a:t>2018/6/21</a:t>
            </a:fld>
            <a:endParaRPr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2E21860-89BD-4258-8E88-3AECCE5762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/>
              <a:t>情報処理技法（リテラシ）</a:t>
            </a:r>
            <a:r>
              <a:rPr lang="en-US" altLang="ja-JP"/>
              <a:t>I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135694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4E971C8-C1EB-4B02-A840-722014443D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Word</a:t>
            </a:r>
            <a:r>
              <a:rPr lang="ja-JP" altLang="en-US"/>
              <a:t>で遊ぼう</a:t>
            </a:r>
            <a:endParaRPr kumimoji="1" lang="ja-JP" altLang="en-US" dirty="0"/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2F805C1-6D0A-46C2-BB73-6D11C499B63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/>
              <a:t>パンフレット作製</a:t>
            </a:r>
            <a:endParaRPr kumimoji="1" lang="ja-JP" altLang="en-US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FCAF20A-8523-46D5-9547-E5D3BD3BF6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1F9E6-9468-4358-AE5C-8F68B94E9D44}" type="datetime1">
              <a:rPr kumimoji="1" lang="ja-JP" altLang="en-US" smtClean="0"/>
              <a:t>2018/6/21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F6B8CD9-BDB5-4D50-9EC4-4038378C0E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情報処理技法（リテラシ）</a:t>
            </a:r>
            <a:r>
              <a:rPr kumimoji="1" lang="en-US" altLang="ja-JP"/>
              <a:t>I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93947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>
            <a:extLst>
              <a:ext uri="{FF2B5EF4-FFF2-40B4-BE49-F238E27FC236}">
                <a16:creationId xmlns:a16="http://schemas.microsoft.com/office/drawing/2014/main" id="{5318F6A3-68B7-4BA4-AB08-875157EF0B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Word</a:t>
            </a:r>
            <a:r>
              <a:rPr kumimoji="1" lang="ja-JP" altLang="en-US"/>
              <a:t>で遊ぼう</a:t>
            </a:r>
          </a:p>
        </p:txBody>
      </p:sp>
      <p:sp>
        <p:nvSpPr>
          <p:cNvPr id="7" name="コンテンツ プレースホルダー 6">
            <a:extLst>
              <a:ext uri="{FF2B5EF4-FFF2-40B4-BE49-F238E27FC236}">
                <a16:creationId xmlns:a16="http://schemas.microsoft.com/office/drawing/2014/main" id="{CC6A59E0-EAC4-4C42-B4FE-E031B009B1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ja-JP"/>
              <a:t>Word</a:t>
            </a:r>
          </a:p>
          <a:p>
            <a:pPr lvl="1"/>
            <a:r>
              <a:rPr lang="ja-JP" altLang="en-US"/>
              <a:t>文章作成ソフトウェア</a:t>
            </a:r>
            <a:endParaRPr lang="en-US" altLang="ja-JP"/>
          </a:p>
          <a:p>
            <a:pPr lvl="1"/>
            <a:r>
              <a:rPr lang="ja-JP" altLang="en-US"/>
              <a:t>様々な「読み物」を作成できる</a:t>
            </a:r>
            <a:endParaRPr lang="en-US" altLang="ja-JP"/>
          </a:p>
          <a:p>
            <a:pPr lvl="2"/>
            <a:r>
              <a:rPr lang="ja-JP" altLang="en-US"/>
              <a:t>読書感想文みたいな文章だけが文章ではない！</a:t>
            </a:r>
            <a:endParaRPr lang="en-US" altLang="ja-JP"/>
          </a:p>
          <a:p>
            <a:endParaRPr kumimoji="1" lang="en-US" altLang="ja-JP"/>
          </a:p>
          <a:p>
            <a:r>
              <a:rPr lang="ja-JP" altLang="en-US"/>
              <a:t>例</a:t>
            </a:r>
            <a:endParaRPr lang="en-US" altLang="ja-JP"/>
          </a:p>
          <a:p>
            <a:pPr lvl="1"/>
            <a:r>
              <a:rPr lang="ja-JP" altLang="en-US"/>
              <a:t>レポート</a:t>
            </a:r>
            <a:endParaRPr lang="en-US" altLang="ja-JP"/>
          </a:p>
          <a:p>
            <a:pPr lvl="1"/>
            <a:r>
              <a:rPr kumimoji="1" lang="ja-JP" altLang="en-US"/>
              <a:t>文学作品</a:t>
            </a:r>
            <a:endParaRPr kumimoji="1" lang="en-US" altLang="ja-JP"/>
          </a:p>
          <a:p>
            <a:pPr lvl="1"/>
            <a:r>
              <a:rPr kumimoji="1" lang="ja-JP" altLang="en-US"/>
              <a:t>ポスター</a:t>
            </a:r>
            <a:endParaRPr kumimoji="1" lang="en-US" altLang="ja-JP"/>
          </a:p>
          <a:p>
            <a:pPr lvl="1"/>
            <a:r>
              <a:rPr lang="ja-JP" altLang="en-US"/>
              <a:t>パンフレット</a:t>
            </a:r>
            <a:endParaRPr lang="en-US" altLang="ja-JP"/>
          </a:p>
          <a:p>
            <a:pPr lvl="1"/>
            <a:r>
              <a:rPr kumimoji="1" lang="ja-JP" altLang="en-US"/>
              <a:t>アンケート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18083AC-8DE6-4E3A-8067-304558E3C3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BAD4A-4B4C-40C6-8C25-05340C1FD39D}" type="datetime1">
              <a:rPr kumimoji="1" lang="ja-JP" altLang="en-US" smtClean="0"/>
              <a:t>2018/6/21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3E2F3E2-BC98-48CD-AAB1-DA2E90EC1A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情報処理技法（リテラシ）</a:t>
            </a:r>
            <a:r>
              <a:rPr kumimoji="1" lang="en-US" altLang="ja-JP"/>
              <a:t>I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41500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0FA52CD-CA9B-4B13-AD3A-56101277A9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例えば洋書の論文っぽく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5CE29E5-1DB5-4A67-AE00-C1F92231F0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5080" y="1761475"/>
            <a:ext cx="10515600" cy="4505181"/>
          </a:xfrm>
        </p:spPr>
        <p:txBody>
          <a:bodyPr/>
          <a:lstStyle/>
          <a:p>
            <a:r>
              <a:rPr kumimoji="1" lang="ja-JP" altLang="en-US"/>
              <a:t>例えば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5D972A9-9E1F-4BD9-B8C2-438AFCC32D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81D37-BA50-457F-9D7A-9D2C0D6DA193}" type="datetime1">
              <a:rPr lang="ja-JP" altLang="en-US" smtClean="0"/>
              <a:t>2018/6/21</a:t>
            </a:fld>
            <a:endParaRPr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EBE2E36-514D-4812-A458-D0DE32B0BB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/>
              <a:t>情報処理技法（リテラシ）</a:t>
            </a:r>
            <a:r>
              <a:rPr lang="en-US" altLang="ja-JP"/>
              <a:t>I</a:t>
            </a:r>
            <a:endParaRPr lang="ja-JP" altLang="en-US"/>
          </a:p>
        </p:txBody>
      </p:sp>
      <p:pic>
        <p:nvPicPr>
          <p:cNvPr id="10" name="図 9">
            <a:extLst>
              <a:ext uri="{FF2B5EF4-FFF2-40B4-BE49-F238E27FC236}">
                <a16:creationId xmlns:a16="http://schemas.microsoft.com/office/drawing/2014/main" id="{5328A2DA-30D0-404F-90FF-6FA2DB6420E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3634" y="2270740"/>
            <a:ext cx="2758493" cy="3871161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</p:pic>
      <p:sp>
        <p:nvSpPr>
          <p:cNvPr id="11" name="楕円 10">
            <a:extLst>
              <a:ext uri="{FF2B5EF4-FFF2-40B4-BE49-F238E27FC236}">
                <a16:creationId xmlns:a16="http://schemas.microsoft.com/office/drawing/2014/main" id="{07193B3D-5E85-4AD8-86F7-D2954AC9B556}"/>
              </a:ext>
            </a:extLst>
          </p:cNvPr>
          <p:cNvSpPr/>
          <p:nvPr/>
        </p:nvSpPr>
        <p:spPr>
          <a:xfrm>
            <a:off x="4762844" y="2270740"/>
            <a:ext cx="2660073" cy="1170432"/>
          </a:xfrm>
          <a:prstGeom prst="ellipse">
            <a:avLst/>
          </a:prstGeom>
          <a:solidFill>
            <a:srgbClr val="F2F2F2">
              <a:alpha val="50196"/>
            </a:srgbClr>
          </a:solidFill>
          <a:ln w="12700">
            <a:solidFill>
              <a:srgbClr val="E77F6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800" b="1" dirty="0">
              <a:solidFill>
                <a:srgbClr val="6B0920"/>
              </a:solidFill>
            </a:endParaRPr>
          </a:p>
        </p:txBody>
      </p:sp>
      <p:sp>
        <p:nvSpPr>
          <p:cNvPr id="12" name="楕円 11">
            <a:extLst>
              <a:ext uri="{FF2B5EF4-FFF2-40B4-BE49-F238E27FC236}">
                <a16:creationId xmlns:a16="http://schemas.microsoft.com/office/drawing/2014/main" id="{C1A1C423-FF36-4630-96EA-08000E1D9DC3}"/>
              </a:ext>
            </a:extLst>
          </p:cNvPr>
          <p:cNvSpPr/>
          <p:nvPr/>
        </p:nvSpPr>
        <p:spPr>
          <a:xfrm>
            <a:off x="4812054" y="3668038"/>
            <a:ext cx="2660073" cy="2508925"/>
          </a:xfrm>
          <a:prstGeom prst="ellipse">
            <a:avLst/>
          </a:prstGeom>
          <a:solidFill>
            <a:srgbClr val="F2F2F2">
              <a:alpha val="50196"/>
            </a:srgbClr>
          </a:solidFill>
          <a:ln w="12700">
            <a:solidFill>
              <a:srgbClr val="E77F6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800" b="1" dirty="0">
              <a:solidFill>
                <a:srgbClr val="6B0920"/>
              </a:solidFill>
            </a:endParaRPr>
          </a:p>
        </p:txBody>
      </p:sp>
      <p:sp>
        <p:nvSpPr>
          <p:cNvPr id="13" name="吹き出し: 角を丸めた四角形 12">
            <a:extLst>
              <a:ext uri="{FF2B5EF4-FFF2-40B4-BE49-F238E27FC236}">
                <a16:creationId xmlns:a16="http://schemas.microsoft.com/office/drawing/2014/main" id="{1231F3D4-8993-4CAF-91E8-3ABD4E430400}"/>
              </a:ext>
            </a:extLst>
          </p:cNvPr>
          <p:cNvSpPr/>
          <p:nvPr/>
        </p:nvSpPr>
        <p:spPr>
          <a:xfrm>
            <a:off x="7845896" y="2665466"/>
            <a:ext cx="2121408" cy="475488"/>
          </a:xfrm>
          <a:prstGeom prst="wedgeRoundRectCallout">
            <a:avLst>
              <a:gd name="adj1" fmla="val -60296"/>
              <a:gd name="adj2" fmla="val 24038"/>
              <a:gd name="adj3" fmla="val 16667"/>
            </a:avLst>
          </a:prstGeom>
          <a:solidFill>
            <a:schemeClr val="bg1">
              <a:lumMod val="95000"/>
            </a:schemeClr>
          </a:solidFill>
          <a:ln w="28575">
            <a:solidFill>
              <a:srgbClr val="6B09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>
                <a:solidFill>
                  <a:srgbClr val="6B0920"/>
                </a:solidFill>
              </a:rPr>
              <a:t>タイトル部分</a:t>
            </a:r>
            <a:endParaRPr kumimoji="1" lang="ja-JP" altLang="en-US" sz="2400" dirty="0">
              <a:solidFill>
                <a:srgbClr val="6B0920"/>
              </a:solidFill>
            </a:endParaRPr>
          </a:p>
        </p:txBody>
      </p:sp>
      <p:sp>
        <p:nvSpPr>
          <p:cNvPr id="15" name="吹き出し: 角を丸めた四角形 14">
            <a:extLst>
              <a:ext uri="{FF2B5EF4-FFF2-40B4-BE49-F238E27FC236}">
                <a16:creationId xmlns:a16="http://schemas.microsoft.com/office/drawing/2014/main" id="{4A0337C9-DC45-4DCE-AFF4-D8425F402F3F}"/>
              </a:ext>
            </a:extLst>
          </p:cNvPr>
          <p:cNvSpPr/>
          <p:nvPr/>
        </p:nvSpPr>
        <p:spPr>
          <a:xfrm>
            <a:off x="7803619" y="5269972"/>
            <a:ext cx="2121408" cy="475488"/>
          </a:xfrm>
          <a:prstGeom prst="wedgeRoundRectCallout">
            <a:avLst>
              <a:gd name="adj1" fmla="val -62021"/>
              <a:gd name="adj2" fmla="val -34936"/>
              <a:gd name="adj3" fmla="val 16667"/>
            </a:avLst>
          </a:prstGeom>
          <a:solidFill>
            <a:schemeClr val="bg1">
              <a:lumMod val="95000"/>
            </a:schemeClr>
          </a:solidFill>
          <a:ln w="28575">
            <a:solidFill>
              <a:srgbClr val="6B09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>
                <a:solidFill>
                  <a:srgbClr val="6B0920"/>
                </a:solidFill>
              </a:rPr>
              <a:t>本文</a:t>
            </a:r>
            <a:endParaRPr kumimoji="1" lang="ja-JP" altLang="en-US" sz="2400" dirty="0">
              <a:solidFill>
                <a:srgbClr val="6B0920"/>
              </a:solidFill>
            </a:endParaRPr>
          </a:p>
        </p:txBody>
      </p:sp>
      <p:cxnSp>
        <p:nvCxnSpPr>
          <p:cNvPr id="17" name="直線コネクタ 16">
            <a:extLst>
              <a:ext uri="{FF2B5EF4-FFF2-40B4-BE49-F238E27FC236}">
                <a16:creationId xmlns:a16="http://schemas.microsoft.com/office/drawing/2014/main" id="{270C086F-DB4E-4520-A033-F56D4D36C351}"/>
              </a:ext>
            </a:extLst>
          </p:cNvPr>
          <p:cNvCxnSpPr/>
          <p:nvPr/>
        </p:nvCxnSpPr>
        <p:spPr>
          <a:xfrm>
            <a:off x="4133088" y="3535680"/>
            <a:ext cx="4227576" cy="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吹き出し: 角を丸めた四角形 17">
            <a:extLst>
              <a:ext uri="{FF2B5EF4-FFF2-40B4-BE49-F238E27FC236}">
                <a16:creationId xmlns:a16="http://schemas.microsoft.com/office/drawing/2014/main" id="{A5F71774-E2CC-4281-A4D4-1E2C566E665F}"/>
              </a:ext>
            </a:extLst>
          </p:cNvPr>
          <p:cNvSpPr/>
          <p:nvPr/>
        </p:nvSpPr>
        <p:spPr>
          <a:xfrm>
            <a:off x="315836" y="2523744"/>
            <a:ext cx="3651506" cy="2621280"/>
          </a:xfrm>
          <a:prstGeom prst="wedgeRoundRectCallout">
            <a:avLst>
              <a:gd name="adj1" fmla="val 58335"/>
              <a:gd name="adj2" fmla="val -13154"/>
              <a:gd name="adj3" fmla="val 16667"/>
            </a:avLst>
          </a:prstGeom>
          <a:solidFill>
            <a:schemeClr val="bg1">
              <a:lumMod val="95000"/>
            </a:schemeClr>
          </a:solidFill>
          <a:ln w="28575">
            <a:solidFill>
              <a:srgbClr val="6B09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>
                <a:solidFill>
                  <a:srgbClr val="6B0920"/>
                </a:solidFill>
              </a:rPr>
              <a:t>セクション区切り</a:t>
            </a:r>
            <a:endParaRPr kumimoji="1" lang="en-US" altLang="ja-JP" sz="2400" b="1">
              <a:solidFill>
                <a:srgbClr val="6B092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ja-JP" altLang="en-US" sz="2000">
                <a:solidFill>
                  <a:srgbClr val="6B0920"/>
                </a:solidFill>
              </a:rPr>
              <a:t>レイアウト</a:t>
            </a:r>
            <a:br>
              <a:rPr lang="en-US" altLang="ja-JP" sz="2000">
                <a:solidFill>
                  <a:srgbClr val="6B0920"/>
                </a:solidFill>
              </a:rPr>
            </a:br>
            <a:r>
              <a:rPr lang="en-US" altLang="ja-JP" sz="2000">
                <a:solidFill>
                  <a:srgbClr val="6B0920"/>
                </a:solidFill>
              </a:rPr>
              <a:t>	</a:t>
            </a:r>
            <a:r>
              <a:rPr lang="ja-JP" altLang="en-US" sz="2000">
                <a:solidFill>
                  <a:srgbClr val="6B0920"/>
                </a:solidFill>
              </a:rPr>
              <a:t>→区切り</a:t>
            </a:r>
            <a:br>
              <a:rPr lang="en-US" altLang="ja-JP" sz="2000">
                <a:solidFill>
                  <a:srgbClr val="6B0920"/>
                </a:solidFill>
              </a:rPr>
            </a:br>
            <a:r>
              <a:rPr lang="en-US" altLang="ja-JP" sz="2000">
                <a:solidFill>
                  <a:srgbClr val="6B0920"/>
                </a:solidFill>
              </a:rPr>
              <a:t>	</a:t>
            </a:r>
            <a:r>
              <a:rPr lang="ja-JP" altLang="en-US" sz="2000">
                <a:solidFill>
                  <a:srgbClr val="6B0920"/>
                </a:solidFill>
              </a:rPr>
              <a:t>→セクション区切り</a:t>
            </a:r>
            <a:br>
              <a:rPr lang="en-US" altLang="ja-JP" sz="2000">
                <a:solidFill>
                  <a:srgbClr val="6B0920"/>
                </a:solidFill>
              </a:rPr>
            </a:br>
            <a:r>
              <a:rPr lang="en-US" altLang="ja-JP" sz="2000">
                <a:solidFill>
                  <a:srgbClr val="6B0920"/>
                </a:solidFill>
              </a:rPr>
              <a:t>	</a:t>
            </a:r>
            <a:r>
              <a:rPr lang="ja-JP" altLang="en-US" sz="2000">
                <a:solidFill>
                  <a:srgbClr val="6B0920"/>
                </a:solidFill>
              </a:rPr>
              <a:t>→現在の位置から</a:t>
            </a:r>
            <a:endParaRPr lang="en-US" altLang="ja-JP" sz="2000">
              <a:solidFill>
                <a:srgbClr val="6B092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kumimoji="1" lang="ja-JP" altLang="en-US">
                <a:solidFill>
                  <a:srgbClr val="6B0920"/>
                </a:solidFill>
              </a:rPr>
              <a:t>段組み→段組み</a:t>
            </a:r>
            <a:r>
              <a:rPr kumimoji="1" lang="en-US" altLang="ja-JP">
                <a:solidFill>
                  <a:srgbClr val="6B0920"/>
                </a:solidFill>
              </a:rPr>
              <a:t>2</a:t>
            </a:r>
            <a:r>
              <a:rPr kumimoji="1" lang="ja-JP" altLang="en-US">
                <a:solidFill>
                  <a:srgbClr val="6B0920"/>
                </a:solidFill>
              </a:rPr>
              <a:t>段</a:t>
            </a:r>
            <a:endParaRPr kumimoji="1" lang="ja-JP" altLang="en-US" dirty="0">
              <a:solidFill>
                <a:srgbClr val="6B0920"/>
              </a:solidFill>
            </a:endParaRPr>
          </a:p>
        </p:txBody>
      </p:sp>
      <p:sp>
        <p:nvSpPr>
          <p:cNvPr id="19" name="吹き出し: 角を丸めた四角形 18">
            <a:extLst>
              <a:ext uri="{FF2B5EF4-FFF2-40B4-BE49-F238E27FC236}">
                <a16:creationId xmlns:a16="http://schemas.microsoft.com/office/drawing/2014/main" id="{B82788C8-3AD0-4C6D-A014-980CA3EAFA4B}"/>
              </a:ext>
            </a:extLst>
          </p:cNvPr>
          <p:cNvSpPr/>
          <p:nvPr/>
        </p:nvSpPr>
        <p:spPr>
          <a:xfrm>
            <a:off x="7838988" y="6141901"/>
            <a:ext cx="1756116" cy="402532"/>
          </a:xfrm>
          <a:prstGeom prst="wedgeRoundRectCallout">
            <a:avLst>
              <a:gd name="adj1" fmla="val -62021"/>
              <a:gd name="adj2" fmla="val -34936"/>
              <a:gd name="adj3" fmla="val 16667"/>
            </a:avLst>
          </a:prstGeom>
          <a:solidFill>
            <a:schemeClr val="bg1">
              <a:lumMod val="95000"/>
            </a:schemeClr>
          </a:solidFill>
          <a:ln w="28575">
            <a:solidFill>
              <a:srgbClr val="6B09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>
                <a:solidFill>
                  <a:srgbClr val="6B0920"/>
                </a:solidFill>
              </a:rPr>
              <a:t>ページ番号等</a:t>
            </a:r>
            <a:endParaRPr kumimoji="1" lang="ja-JP" altLang="en-US" dirty="0">
              <a:solidFill>
                <a:srgbClr val="6B0920"/>
              </a:solidFill>
            </a:endParaRPr>
          </a:p>
        </p:txBody>
      </p:sp>
      <p:sp>
        <p:nvSpPr>
          <p:cNvPr id="21" name="吹き出し: 角を丸めた四角形 20">
            <a:extLst>
              <a:ext uri="{FF2B5EF4-FFF2-40B4-BE49-F238E27FC236}">
                <a16:creationId xmlns:a16="http://schemas.microsoft.com/office/drawing/2014/main" id="{D8D8B7B2-0BE4-48F6-B488-884851CDCC5B}"/>
              </a:ext>
            </a:extLst>
          </p:cNvPr>
          <p:cNvSpPr/>
          <p:nvPr/>
        </p:nvSpPr>
        <p:spPr>
          <a:xfrm>
            <a:off x="7845896" y="1866032"/>
            <a:ext cx="1756116" cy="402532"/>
          </a:xfrm>
          <a:prstGeom prst="wedgeRoundRectCallout">
            <a:avLst>
              <a:gd name="adj1" fmla="val -62715"/>
              <a:gd name="adj2" fmla="val 43813"/>
              <a:gd name="adj3" fmla="val 16667"/>
            </a:avLst>
          </a:prstGeom>
          <a:solidFill>
            <a:schemeClr val="bg1">
              <a:lumMod val="95000"/>
            </a:schemeClr>
          </a:solidFill>
          <a:ln w="28575">
            <a:solidFill>
              <a:srgbClr val="6B09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>
                <a:solidFill>
                  <a:srgbClr val="6B0920"/>
                </a:solidFill>
              </a:rPr>
              <a:t>雑誌情報</a:t>
            </a:r>
            <a:endParaRPr kumimoji="1" lang="ja-JP" altLang="en-US" dirty="0">
              <a:solidFill>
                <a:srgbClr val="6B092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00928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EBA1937-6762-4523-B67D-3BAE3D360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例えば日本文学っぽく</a:t>
            </a:r>
            <a:endParaRPr kumimoji="1" lang="ja-JP" altLang="en-US"/>
          </a:p>
        </p:txBody>
      </p:sp>
      <p:pic>
        <p:nvPicPr>
          <p:cNvPr id="7" name="コンテンツ プレースホルダー 6">
            <a:extLst>
              <a:ext uri="{FF2B5EF4-FFF2-40B4-BE49-F238E27FC236}">
                <a16:creationId xmlns:a16="http://schemas.microsoft.com/office/drawing/2014/main" id="{BD034564-F6ED-44E2-8975-945CB52B372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6902" y="2908178"/>
            <a:ext cx="4088995" cy="2797452"/>
          </a:xfrm>
          <a:ln>
            <a:solidFill>
              <a:schemeClr val="bg1">
                <a:lumMod val="65000"/>
              </a:schemeClr>
            </a:solidFill>
          </a:ln>
        </p:spPr>
      </p:pic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27880F7-4970-4673-A0E6-6F9FA63A11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81D37-BA50-457F-9D7A-9D2C0D6DA193}" type="datetime1">
              <a:rPr lang="ja-JP" altLang="en-US" smtClean="0"/>
              <a:t>2018/6/21</a:t>
            </a:fld>
            <a:endParaRPr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9C8CA4A-74FD-4502-B5CE-09E44FF3C0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/>
              <a:t>情報処理技法（リテラシ）</a:t>
            </a:r>
            <a:r>
              <a:rPr lang="en-US" altLang="ja-JP"/>
              <a:t>I</a:t>
            </a:r>
            <a:endParaRPr lang="ja-JP" altLang="en-US"/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4A68F16D-98A8-4CCC-A88B-A79C0A65AC4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6061" y="1672245"/>
            <a:ext cx="3230628" cy="4684105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</p:pic>
      <p:sp>
        <p:nvSpPr>
          <p:cNvPr id="10" name="吹き出し: 角を丸めた四角形 9">
            <a:extLst>
              <a:ext uri="{FF2B5EF4-FFF2-40B4-BE49-F238E27FC236}">
                <a16:creationId xmlns:a16="http://schemas.microsoft.com/office/drawing/2014/main" id="{0C3830B3-9EB9-4A15-8360-002F17429CFA}"/>
              </a:ext>
            </a:extLst>
          </p:cNvPr>
          <p:cNvSpPr/>
          <p:nvPr/>
        </p:nvSpPr>
        <p:spPr>
          <a:xfrm>
            <a:off x="96722" y="2090148"/>
            <a:ext cx="2880360" cy="714012"/>
          </a:xfrm>
          <a:prstGeom prst="wedgeRoundRectCallout">
            <a:avLst>
              <a:gd name="adj1" fmla="val 58650"/>
              <a:gd name="adj2" fmla="val 56553"/>
              <a:gd name="adj3" fmla="val 16667"/>
            </a:avLst>
          </a:prstGeom>
          <a:solidFill>
            <a:schemeClr val="bg1">
              <a:lumMod val="95000"/>
            </a:schemeClr>
          </a:solidFill>
          <a:ln w="28575">
            <a:solidFill>
              <a:srgbClr val="6B09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>
                <a:solidFill>
                  <a:srgbClr val="6B0920"/>
                </a:solidFill>
              </a:rPr>
              <a:t>縦書き用紙横向き</a:t>
            </a:r>
            <a:endParaRPr kumimoji="1" lang="ja-JP" altLang="en-US" sz="2400" dirty="0">
              <a:solidFill>
                <a:srgbClr val="6B0920"/>
              </a:solidFill>
            </a:endParaRPr>
          </a:p>
        </p:txBody>
      </p:sp>
      <p:sp>
        <p:nvSpPr>
          <p:cNvPr id="12" name="吹き出し: 角を丸めた四角形 11">
            <a:extLst>
              <a:ext uri="{FF2B5EF4-FFF2-40B4-BE49-F238E27FC236}">
                <a16:creationId xmlns:a16="http://schemas.microsoft.com/office/drawing/2014/main" id="{D38BF89F-ADBB-4F3C-8A62-04BCD9812035}"/>
              </a:ext>
            </a:extLst>
          </p:cNvPr>
          <p:cNvSpPr/>
          <p:nvPr/>
        </p:nvSpPr>
        <p:spPr>
          <a:xfrm>
            <a:off x="9787964" y="1650001"/>
            <a:ext cx="1931596" cy="1355781"/>
          </a:xfrm>
          <a:prstGeom prst="wedgeRoundRectCallout">
            <a:avLst>
              <a:gd name="adj1" fmla="val -64535"/>
              <a:gd name="adj2" fmla="val 25666"/>
              <a:gd name="adj3" fmla="val 16667"/>
            </a:avLst>
          </a:prstGeom>
          <a:solidFill>
            <a:schemeClr val="bg1">
              <a:lumMod val="95000"/>
            </a:schemeClr>
          </a:solidFill>
          <a:ln w="28575">
            <a:solidFill>
              <a:srgbClr val="6B09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>
                <a:solidFill>
                  <a:srgbClr val="6B0920"/>
                </a:solidFill>
              </a:rPr>
              <a:t>縦書き</a:t>
            </a:r>
            <a:endParaRPr kumimoji="1" lang="en-US" altLang="ja-JP" sz="2400">
              <a:solidFill>
                <a:srgbClr val="6B0920"/>
              </a:solidFill>
            </a:endParaRPr>
          </a:p>
          <a:p>
            <a:pPr algn="ctr"/>
            <a:r>
              <a:rPr kumimoji="1" lang="en-US" altLang="ja-JP" sz="2400">
                <a:solidFill>
                  <a:srgbClr val="6B0920"/>
                </a:solidFill>
              </a:rPr>
              <a:t>2</a:t>
            </a:r>
            <a:r>
              <a:rPr kumimoji="1" lang="ja-JP" altLang="en-US" sz="2400">
                <a:solidFill>
                  <a:srgbClr val="6B0920"/>
                </a:solidFill>
              </a:rPr>
              <a:t>段組み</a:t>
            </a:r>
            <a:endParaRPr kumimoji="1" lang="en-US" altLang="ja-JP" sz="2400">
              <a:solidFill>
                <a:srgbClr val="6B0920"/>
              </a:solidFill>
            </a:endParaRPr>
          </a:p>
          <a:p>
            <a:pPr algn="ctr"/>
            <a:r>
              <a:rPr kumimoji="1" lang="ja-JP" altLang="en-US" sz="2400">
                <a:solidFill>
                  <a:srgbClr val="6B0920"/>
                </a:solidFill>
              </a:rPr>
              <a:t>用紙縦向き</a:t>
            </a:r>
            <a:endParaRPr kumimoji="1" lang="ja-JP" altLang="en-US" sz="2400" dirty="0">
              <a:solidFill>
                <a:srgbClr val="6B092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75337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DC53076-9922-4E8F-AB2D-253E49AC0B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本日の演習：パンフレットを作ろう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E39C505-D0FD-488D-8BE8-3F54494460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/>
              <a:t>題材：おすすめのレストラン</a:t>
            </a:r>
            <a:r>
              <a:rPr lang="en-US" altLang="ja-JP"/>
              <a:t>or</a:t>
            </a:r>
            <a:r>
              <a:rPr lang="ja-JP" altLang="en-US"/>
              <a:t>観光地</a:t>
            </a:r>
            <a:endParaRPr lang="en-US" altLang="ja-JP"/>
          </a:p>
          <a:p>
            <a:r>
              <a:rPr lang="ja-JP" altLang="en-US"/>
              <a:t>形式：</a:t>
            </a:r>
            <a:r>
              <a:rPr lang="en-US" altLang="ja-JP"/>
              <a:t>Word A4 </a:t>
            </a:r>
            <a:r>
              <a:rPr lang="ja-JP" altLang="en-US"/>
              <a:t>一枚分</a:t>
            </a:r>
            <a:endParaRPr lang="en-US" altLang="ja-JP"/>
          </a:p>
          <a:p>
            <a:endParaRPr lang="en-US" altLang="ja-JP"/>
          </a:p>
          <a:p>
            <a:r>
              <a:rPr lang="ja-JP" altLang="en-US"/>
              <a:t>手順</a:t>
            </a:r>
            <a:endParaRPr lang="en-US" altLang="ja-JP"/>
          </a:p>
          <a:p>
            <a:pPr lvl="1"/>
            <a:r>
              <a:rPr lang="ja-JP" altLang="en-US"/>
              <a:t>何を作るか考える</a:t>
            </a:r>
            <a:endParaRPr lang="en-US" altLang="ja-JP"/>
          </a:p>
          <a:p>
            <a:pPr lvl="1"/>
            <a:r>
              <a:rPr lang="ja-JP" altLang="en-US"/>
              <a:t>レイアウト作成</a:t>
            </a:r>
            <a:endParaRPr lang="en-US" altLang="ja-JP"/>
          </a:p>
          <a:p>
            <a:pPr lvl="2"/>
            <a:r>
              <a:rPr lang="ja-JP" altLang="en-US"/>
              <a:t>図の配置</a:t>
            </a:r>
            <a:endParaRPr lang="en-US" altLang="ja-JP"/>
          </a:p>
          <a:p>
            <a:pPr lvl="2"/>
            <a:r>
              <a:rPr lang="ja-JP" altLang="en-US"/>
              <a:t>表の挿入</a:t>
            </a:r>
            <a:endParaRPr lang="en-US" altLang="ja-JP"/>
          </a:p>
          <a:p>
            <a:pPr lvl="1"/>
            <a:r>
              <a:rPr lang="ja-JP" altLang="en-US"/>
              <a:t>文章作成</a:t>
            </a:r>
            <a:endParaRPr lang="en-US" altLang="ja-JP"/>
          </a:p>
          <a:p>
            <a:pPr lvl="1"/>
            <a:r>
              <a:rPr lang="ja-JP" altLang="en-US"/>
              <a:t>微調整</a:t>
            </a:r>
            <a:endParaRPr lang="en-US" altLang="ja-JP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A27B7AB-F23B-4683-A061-D8D3FD4D9B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81D37-BA50-457F-9D7A-9D2C0D6DA193}" type="datetime1">
              <a:rPr lang="ja-JP" altLang="en-US" smtClean="0"/>
              <a:t>2018/6/21</a:t>
            </a:fld>
            <a:endParaRPr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B0F4EB6-CCBB-42DB-AD61-E7AE8E258E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/>
              <a:t>情報処理技法（リテラシ）</a:t>
            </a:r>
            <a:r>
              <a:rPr lang="en-US" altLang="ja-JP"/>
              <a:t>I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690796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5BC1126-EE50-4272-A4DC-766D34A2C5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setp1: </a:t>
            </a:r>
            <a:r>
              <a:rPr lang="ja-JP" altLang="en-US"/>
              <a:t>何を作るか考える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8ABFC0D-0132-4E2D-A4C8-D282336368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/>
              <a:t>おすすめレストラン</a:t>
            </a:r>
            <a:r>
              <a:rPr lang="en-US" altLang="ja-JP"/>
              <a:t>or</a:t>
            </a:r>
            <a:r>
              <a:rPr lang="ja-JP" altLang="en-US"/>
              <a:t>観光地を紹介しよう！</a:t>
            </a:r>
            <a:endParaRPr lang="en-US" altLang="ja-JP"/>
          </a:p>
          <a:p>
            <a:endParaRPr lang="en-US" altLang="ja-JP"/>
          </a:p>
          <a:p>
            <a:r>
              <a:rPr lang="ja-JP" altLang="en-US"/>
              <a:t>情報収集</a:t>
            </a:r>
            <a:endParaRPr lang="en-US" altLang="ja-JP"/>
          </a:p>
          <a:p>
            <a:pPr lvl="1"/>
            <a:r>
              <a:rPr lang="ja-JP" altLang="en-US"/>
              <a:t>おすすめポイント</a:t>
            </a:r>
            <a:endParaRPr lang="en-US" altLang="ja-JP"/>
          </a:p>
          <a:p>
            <a:pPr lvl="1"/>
            <a:r>
              <a:rPr lang="ja-JP" altLang="en-US"/>
              <a:t>価格</a:t>
            </a:r>
            <a:endParaRPr lang="en-US" altLang="ja-JP"/>
          </a:p>
          <a:p>
            <a:pPr lvl="1"/>
            <a:r>
              <a:rPr lang="ja-JP" altLang="en-US"/>
              <a:t>場所</a:t>
            </a:r>
            <a:endParaRPr lang="en-US" altLang="ja-JP"/>
          </a:p>
          <a:p>
            <a:pPr lvl="1"/>
            <a:r>
              <a:rPr lang="ja-JP" altLang="en-US"/>
              <a:t>写真</a:t>
            </a:r>
            <a:endParaRPr lang="en-US" altLang="ja-JP"/>
          </a:p>
          <a:p>
            <a:pPr lvl="1"/>
            <a:r>
              <a:rPr lang="en-US" altLang="ja-JP"/>
              <a:t>etc…</a:t>
            </a:r>
            <a:endParaRPr lang="ja-JP" altLang="en-US"/>
          </a:p>
          <a:p>
            <a:endParaRPr kumimoji="1" lang="ja-JP" altLang="en-US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ED83A41-8EFC-4B60-B3B0-13F1C14C6A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81D37-BA50-457F-9D7A-9D2C0D6DA193}" type="datetime1">
              <a:rPr lang="ja-JP" altLang="en-US" smtClean="0"/>
              <a:t>2018/6/21</a:t>
            </a:fld>
            <a:endParaRPr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6615627-35B4-4EF0-8305-18C176CC78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/>
              <a:t>情報処理技法（リテラシ）</a:t>
            </a:r>
            <a:r>
              <a:rPr lang="en-US" altLang="ja-JP"/>
              <a:t>I</a:t>
            </a:r>
            <a:endParaRPr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ED3516D-B45B-48FB-B7E1-F4270AD1252F}"/>
              </a:ext>
            </a:extLst>
          </p:cNvPr>
          <p:cNvSpPr/>
          <p:nvPr/>
        </p:nvSpPr>
        <p:spPr>
          <a:xfrm>
            <a:off x="3653094" y="5104173"/>
            <a:ext cx="4885812" cy="1072790"/>
          </a:xfrm>
          <a:prstGeom prst="rect">
            <a:avLst/>
          </a:prstGeom>
          <a:solidFill>
            <a:srgbClr val="FFCCCC"/>
          </a:solidFill>
          <a:ln w="12700" cap="flat" cmpd="sng" algn="ctr">
            <a:solidFill>
              <a:srgbClr val="972109">
                <a:shade val="90000"/>
                <a:lumMod val="90000"/>
              </a:srgbClr>
            </a:solidFill>
            <a:prstDash val="solid"/>
          </a:ln>
          <a:effectLst>
            <a:outerShdw blurRad="38100" dist="12700" dir="5400000" rotWithShape="0">
              <a:srgbClr val="000000">
                <a:alpha val="1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/>
                <a:ea typeface="HGS明朝E" panose="02020900000000000000" pitchFamily="18" charset="-128"/>
                <a:cs typeface="+mn-cs"/>
              </a:rPr>
              <a:t>集めた情報を保存</a:t>
            </a:r>
            <a:r>
              <a:rPr kumimoji="0" lang="ja-JP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/>
                <a:ea typeface="HGS明朝E" panose="02020900000000000000" pitchFamily="18" charset="-128"/>
                <a:cs typeface="+mn-cs"/>
              </a:rPr>
              <a:t>しておこう</a:t>
            </a:r>
            <a:endParaRPr kumimoji="0" lang="en-US" altLang="ja-JP" sz="2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ook Antiqua"/>
              <a:ea typeface="HGS明朝E" panose="02020900000000000000" pitchFamily="18" charset="-128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/>
                <a:ea typeface="HGS明朝E" panose="02020900000000000000" pitchFamily="18" charset="-128"/>
                <a:cs typeface="+mn-cs"/>
              </a:rPr>
              <a:t>（</a:t>
            </a:r>
            <a:r>
              <a:rPr kumimoji="0" lang="en-US" altLang="ja-JP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/>
                <a:ea typeface="HGS明朝E" panose="02020900000000000000" pitchFamily="18" charset="-128"/>
                <a:cs typeface="+mn-cs"/>
              </a:rPr>
              <a:t>+</a:t>
            </a:r>
            <a:r>
              <a: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/>
                <a:ea typeface="HGS明朝E" panose="02020900000000000000" pitchFamily="18" charset="-128"/>
                <a:cs typeface="+mn-cs"/>
              </a:rPr>
              <a:t>引用元情報や画像を使うかも！）</a:t>
            </a:r>
            <a:endParaRPr kumimoji="0" lang="ja-JP" alt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ook Antiqua"/>
              <a:ea typeface="HGS明朝E" panose="02020900000000000000" pitchFamily="18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381639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>
            <a:lumMod val="95000"/>
          </a:schemeClr>
        </a:solidFill>
        <a:ln w="28575">
          <a:solidFill>
            <a:srgbClr val="6B0920"/>
          </a:solidFill>
        </a:ln>
      </a:spPr>
      <a:bodyPr rtlCol="0" anchor="ctr"/>
      <a:lstStyle>
        <a:defPPr algn="ctr">
          <a:defRPr sz="2800" b="1" dirty="0" smtClean="0">
            <a:solidFill>
              <a:srgbClr val="6B0920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1402</TotalTime>
  <Words>934</Words>
  <Application>Microsoft Macintosh PowerPoint</Application>
  <PresentationFormat>ワイド画面</PresentationFormat>
  <Paragraphs>225</Paragraphs>
  <Slides>20</Slides>
  <Notes>13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20</vt:i4>
      </vt:variant>
    </vt:vector>
  </HeadingPairs>
  <TitlesOfParts>
    <vt:vector size="29" baseType="lpstr">
      <vt:lpstr>HGP明朝B</vt:lpstr>
      <vt:lpstr>HGSｺﾞｼｯｸE</vt:lpstr>
      <vt:lpstr>HGS明朝E</vt:lpstr>
      <vt:lpstr>游ゴシック</vt:lpstr>
      <vt:lpstr>游ゴシック Light</vt:lpstr>
      <vt:lpstr>Arial</vt:lpstr>
      <vt:lpstr>Book Antiqua</vt:lpstr>
      <vt:lpstr>Wingdings</vt:lpstr>
      <vt:lpstr>Office テーマ</vt:lpstr>
      <vt:lpstr>情報処理技法(リテラシ)I 第9回：Word (2/2)</vt:lpstr>
      <vt:lpstr>目次</vt:lpstr>
      <vt:lpstr>重要だったこと</vt:lpstr>
      <vt:lpstr>Wordで遊ぼう</vt:lpstr>
      <vt:lpstr>Wordで遊ぼう</vt:lpstr>
      <vt:lpstr>例えば洋書の論文っぽく</vt:lpstr>
      <vt:lpstr>例えば日本文学っぽく</vt:lpstr>
      <vt:lpstr>本日の演習：パンフレットを作ろう</vt:lpstr>
      <vt:lpstr>setp1: 何を作るか考える</vt:lpstr>
      <vt:lpstr>step2: レイアウト作成</vt:lpstr>
      <vt:lpstr>step3: 文章作成</vt:lpstr>
      <vt:lpstr>何を書くか考えずに書いた場合</vt:lpstr>
      <vt:lpstr>文章構成を考えながら作った場合</vt:lpstr>
      <vt:lpstr>文章構成を考えながら作った場合</vt:lpstr>
      <vt:lpstr>トピック</vt:lpstr>
      <vt:lpstr>日本語の順番と意味</vt:lpstr>
      <vt:lpstr>説明の順番</vt:lpstr>
      <vt:lpstr>文と文の間</vt:lpstr>
      <vt:lpstr>本日の課題：パンフレットを作ろう</vt:lpstr>
      <vt:lpstr>次週予告</vt:lpstr>
    </vt:vector>
  </TitlesOfParts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情報処理技法(リテラシ)I 第1回：コンピュータ</dc:title>
  <dc:creator>Atsushi Shibata</dc:creator>
  <cp:lastModifiedBy>Microsoft Office ユーザー</cp:lastModifiedBy>
  <cp:revision>172</cp:revision>
  <dcterms:created xsi:type="dcterms:W3CDTF">2018-04-03T11:49:56Z</dcterms:created>
  <dcterms:modified xsi:type="dcterms:W3CDTF">2018-06-21T00:44:53Z</dcterms:modified>
</cp:coreProperties>
</file>