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3" r:id="rId4"/>
    <p:sldId id="324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389" r:id="rId15"/>
    <p:sldId id="416" r:id="rId16"/>
    <p:sldId id="415" r:id="rId17"/>
    <p:sldId id="406" r:id="rId18"/>
    <p:sldId id="417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361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4F53B30-C378-4344-8134-B3CA31EAE86A}">
          <p14:sldIdLst>
            <p14:sldId id="256"/>
            <p14:sldId id="257"/>
          </p14:sldIdLst>
        </p14:section>
        <p14:section name="前回の復習" id="{CBB2E1D0-D02B-478D-9363-941FFF2262B1}">
          <p14:sldIdLst>
            <p14:sldId id="283"/>
          </p14:sldIdLst>
        </p14:section>
        <p14:section name="Wordの基本" id="{5D3E424D-1941-4888-A3A6-39AE16D4DAF5}">
          <p14:sldIdLst>
            <p14:sldId id="324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</p14:sldIdLst>
        </p14:section>
        <p14:section name="レポート作成" id="{14507E54-0E3A-4DFB-9CD1-EA0E51B3ED83}">
          <p14:sldIdLst>
            <p14:sldId id="389"/>
            <p14:sldId id="416"/>
            <p14:sldId id="415"/>
            <p14:sldId id="406"/>
            <p14:sldId id="417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</p14:sldIdLst>
        </p14:section>
        <p14:section name="まとめ" id="{36FFCAE2-315A-41DE-8941-FB7557A2DA9E}">
          <p14:sldIdLst>
            <p14:sldId id="3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3D"/>
    <a:srgbClr val="6B0920"/>
    <a:srgbClr val="FBEDBB"/>
    <a:srgbClr val="FFCCCC"/>
    <a:srgbClr val="E77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5"/>
    <p:restoredTop sz="81395" autoAdjust="0"/>
  </p:normalViewPr>
  <p:slideViewPr>
    <p:cSldViewPr snapToGrid="0">
      <p:cViewPr varScale="1">
        <p:scale>
          <a:sx n="103" d="100"/>
          <a:sy n="103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27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05BF498-BED4-4818-A21E-3FC94C717C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3D75B-6B42-4E34-9812-C6585B3B52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04958-45C8-4C72-9EF1-471675195A0C}" type="datetimeFigureOut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CDD0F5-99DE-40E9-95A0-E1A2813C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F7AD00-9A80-4513-8F41-488B8F5819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19DD-503F-4D37-9736-B5FF6209F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57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4A089-E5CD-4BBC-A217-87CB6F6D69A0}" type="datetimeFigureOut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8A4A-3707-4C5A-A9F0-B2EE08EDBC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02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今回から自作する授業に</a:t>
            </a:r>
            <a:endParaRPr kumimoji="1" lang="en-US" altLang="ja-JP" dirty="0"/>
          </a:p>
          <a:p>
            <a:r>
              <a:rPr kumimoji="1" lang="ja-JP" altLang="en-US" dirty="0"/>
              <a:t>何かを作るという行為は今までの授業より楽しいと思われる（楽とは言っていない）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08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13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98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22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35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報告するぐらいなんだから、何かしら目的や主張があるのが一般的</a:t>
            </a:r>
            <a:endParaRPr kumimoji="1" lang="en-US" altLang="ja-JP" dirty="0"/>
          </a:p>
          <a:p>
            <a:r>
              <a:rPr kumimoji="1" lang="ja-JP" altLang="en-US" dirty="0"/>
              <a:t>授業のレポートだとこれが他人から与えられるせいでいまい</a:t>
            </a:r>
            <a:r>
              <a:rPr kumimoji="1" lang="ja-JP" altLang="en-US" dirty="0" err="1"/>
              <a:t>ち</a:t>
            </a:r>
            <a:r>
              <a:rPr kumimoji="1" lang="ja-JP" altLang="en-US" dirty="0"/>
              <a:t>面白味にかける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学術的な論文の場合は、最先端の研究をしなければならないので、他に対する有用性を示す必要あり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28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89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71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219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一般には書類は</a:t>
            </a:r>
            <a:r>
              <a:rPr kumimoji="1" lang="en-US" altLang="ja-JP" dirty="0"/>
              <a:t>pdf</a:t>
            </a:r>
            <a:r>
              <a:rPr kumimoji="1" lang="ja-JP" altLang="en-US" dirty="0"/>
              <a:t>形式にすることが推奨</a:t>
            </a:r>
            <a:endParaRPr kumimoji="1" lang="en-US" altLang="ja-JP" dirty="0"/>
          </a:p>
          <a:p>
            <a:r>
              <a:rPr kumimoji="1" lang="ja-JP" altLang="en-US" dirty="0"/>
              <a:t>印刷用ファイルなので文字が崩れない、バージョンによる互換性を考えなくてよい、</a:t>
            </a:r>
            <a:r>
              <a:rPr kumimoji="1" lang="en-US" altLang="ja-JP" dirty="0"/>
              <a:t>Word</a:t>
            </a:r>
            <a:r>
              <a:rPr kumimoji="1" lang="ja-JP" altLang="en-US" dirty="0"/>
              <a:t>を持ってなくても見れるなどの理由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7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01BC4-D296-48D4-92D6-BC6942051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83F498E-040F-49DE-ADB3-F6A582B2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636"/>
            <a:ext cx="9144000" cy="12861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EA12FF-2913-442B-8B6A-EF538F14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FFB-BE98-45A9-B6B5-3BFD15FA49EE}" type="datetime1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7A3A4-0575-425D-9366-09080868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pic>
        <p:nvPicPr>
          <p:cNvPr id="1026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8653782A-E28D-4E5F-93EB-329AD10AAF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515232" y="210709"/>
            <a:ext cx="1161535" cy="12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851AA54-C7C3-46C3-A393-38B059725C99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26845"/>
            <a:ext cx="9144000" cy="0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871A0DE-DFBA-4086-B094-B3047EAFA850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09469472-601E-4BAE-9CF7-23C498DF1268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07D4DC2-665B-42D8-8C30-09213CA81AFB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C8103D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31526-3EBF-4678-BC12-BB91D113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A879E4-5BAC-408D-9DAE-5DCEB8FEB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2E5C0-55E3-4B98-BD26-E944C0CE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8144-F44A-40A7-B7A7-B88FF4BF3B96}" type="datetime1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BC6E70-8CA5-41A0-9ED8-0D3C65EC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1D8EA6-9395-4F8A-B9F2-D717A212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6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8362DE-0594-4627-A7BF-4479DAE62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97B4F8-627C-4F66-9631-5AD0B873D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C87786-CD65-4AF5-A01E-94180CE0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C81C-63C0-4243-AF9F-FFF666674BF7}" type="datetime1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CF441E-F351-4809-BF9D-1E09064C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44357-C51A-4045-86AC-777D08D6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5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20659-2B52-4677-A6FA-DF3E85A0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302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BD2FC-8B5C-461F-B4A5-7BB84D6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50518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FC4CDA-1CC7-4156-A48F-26FADC05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C564F-AA37-430F-8640-9166E375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D1DCCA-A1FF-4617-90BE-1A439DDA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A7C5B4F-E33A-454A-8CF8-3AC1D35202A9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657941A-A323-4BFD-8BF8-8BD50429B8ED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 dirty="0">
              <a:solidFill>
                <a:srgbClr val="C8103D">
                  <a:alpha val="50000"/>
                </a:srgbClr>
              </a:solidFill>
            </a:endParaRPr>
          </a:p>
        </p:txBody>
      </p:sp>
      <p:pic>
        <p:nvPicPr>
          <p:cNvPr id="10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566B7C87-B29B-461F-8F3D-2A140E8CD6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849697" y="1122028"/>
            <a:ext cx="492605" cy="5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7A5F4A7-DE22-4C78-AE05-432AFEECA1D5}"/>
              </a:ext>
            </a:extLst>
          </p:cNvPr>
          <p:cNvCxnSpPr>
            <a:cxnSpLocks/>
          </p:cNvCxnSpPr>
          <p:nvPr userDrawn="1"/>
        </p:nvCxnSpPr>
        <p:spPr>
          <a:xfrm>
            <a:off x="6450227" y="1373524"/>
            <a:ext cx="4903572" cy="9237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367380C-AB53-4282-823C-8F0FEBA3BAE1}"/>
              </a:ext>
            </a:extLst>
          </p:cNvPr>
          <p:cNvCxnSpPr>
            <a:cxnSpLocks/>
          </p:cNvCxnSpPr>
          <p:nvPr userDrawn="1"/>
        </p:nvCxnSpPr>
        <p:spPr>
          <a:xfrm>
            <a:off x="6450227" y="1438036"/>
            <a:ext cx="4903572" cy="1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BB5F3D7-21AA-4589-AFB2-7ACD0988103C}"/>
              </a:ext>
            </a:extLst>
          </p:cNvPr>
          <p:cNvCxnSpPr>
            <a:cxnSpLocks/>
          </p:cNvCxnSpPr>
          <p:nvPr userDrawn="1"/>
        </p:nvCxnSpPr>
        <p:spPr>
          <a:xfrm>
            <a:off x="838199" y="1373523"/>
            <a:ext cx="4903572" cy="9237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F041354-AD15-46A1-95D3-0E7D46075CA0}"/>
              </a:ext>
            </a:extLst>
          </p:cNvPr>
          <p:cNvCxnSpPr>
            <a:cxnSpLocks/>
          </p:cNvCxnSpPr>
          <p:nvPr userDrawn="1"/>
        </p:nvCxnSpPr>
        <p:spPr>
          <a:xfrm>
            <a:off x="838199" y="1438035"/>
            <a:ext cx="4903572" cy="1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B14F6-F6FE-40A8-A557-EC79BB70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09249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6B092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D4C675-4373-42E6-B68F-02F412795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867564"/>
            <a:ext cx="10509250" cy="122208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B0920">
                    <a:alpha val="50196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E39B5-D4C9-4072-91B8-39F91696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AD4A-4B4C-40C6-8C25-05340C1FD39D}" type="datetime1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A707CD-0DBA-40B4-9AB5-4B37C4B3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CD200A-207E-4EBB-96EE-57354FD9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2060EDCD-883F-4F3E-BB3B-D8B86C2979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659661" y="1338889"/>
            <a:ext cx="872678" cy="9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D5D5413-F83C-4262-AEA8-C2E4F76D6D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562475"/>
            <a:ext cx="10520220" cy="15489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C1E1583-B06A-4D15-A482-10CB262E7F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53157"/>
            <a:ext cx="1052022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2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DDEE26-3E3C-4667-AABA-09F03CFE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5C2306-9DE6-4C0D-883F-C616B1114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CF4E64-8D3B-4CC4-8D07-EFD8DC1F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7B3A51-22EB-45E2-B2DA-4A91D091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695-792E-4D2A-AEE3-ECCB227202A9}" type="datetime1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BB27B0-0327-4712-AAB0-9C3C00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527EF5-C851-439D-9915-48E9229E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0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D248C-18DE-4456-AB07-3C32103D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98291F-BF1E-4B99-A814-3E0BCC0F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823A18-3B17-4ED2-9787-926867202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5CC3AC-413D-4A89-ACFF-8F8E461A8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21365B-2159-487B-82D3-4E6A8A3E6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FAEDF7-E404-4D35-BADF-7C8E7DC0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C44-1CA2-4395-9196-2B37AAEF29F2}" type="datetime1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24A730-577D-4259-9A11-B1B54B69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2BFB76D-9BF0-4AF2-9E4B-9E5F7D80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42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C2E58-7A6A-4173-9FF8-DB94F745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AD8BD2-11D6-4C1A-9211-542A5F90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52-7233-4658-8860-9FCFADD033D1}" type="datetime1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C73BE9-D9DB-473B-8C00-D33ACE4B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316CCB-514D-49C4-B73F-F000740C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FD7908C-6FEB-46CD-B4F0-9BCD7857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C7AC-85C0-4F07-96F3-DA2E95BCDD17}" type="datetime1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D67B0E-24DA-4A1C-BDB8-EF629C21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28ED7-00D3-4FE9-AF14-260CB371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8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8D109-B63E-4018-96E2-75D4344E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D0EE6E-E6FD-4372-8AA8-3BF937D3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5D8F9D-B1E6-4B80-AC76-762A160F4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5C6BB9-4A67-4BC2-B139-DD323001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7815-C7F9-423A-B0E6-E368DFA4F2C2}" type="datetime1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A3366A-E4D4-4B4F-89F6-8B7FD83D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FFACC5-778D-47DB-9AAE-E33F9735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89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2DA0E-849F-42BA-811D-C922F157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E0E77C9-9AA2-4C4B-9313-BC7C8B08B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5BB623-BFD3-4AF1-B0AB-A159C89C9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FD98AC-8744-4B0C-A468-11537621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DB2E-DDE9-4C71-9A6A-817041709758}" type="datetime1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46BEBC-ABE7-4E7F-BC8F-4C2129CC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3B8F6C-C1D1-4B40-9992-A2D23794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79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451D96-EF77-400C-AED8-B51F1A5B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3F5D2A-70E4-4910-9020-16FE06D0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240ED0-F9BF-40BA-BA96-5B1E0B279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fld id="{1F0FCEB5-E442-45B1-892F-D60E96B03A55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D2EDC-1F08-4E46-990D-4030562AB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432CAA-3FE8-4767-A9E7-526C04FBC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0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rgbClr val="6B09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3037E-EDCF-493E-8354-46877F41E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情報処理技法</a:t>
            </a:r>
            <a:r>
              <a:rPr lang="en-US" altLang="ja-JP" dirty="0"/>
              <a:t>(</a:t>
            </a:r>
            <a:r>
              <a:rPr lang="ja-JP" altLang="en-US" dirty="0"/>
              <a:t>リテラシ</a:t>
            </a:r>
            <a:r>
              <a:rPr lang="en-US" altLang="ja-JP" dirty="0"/>
              <a:t>)I</a:t>
            </a:r>
            <a:br>
              <a:rPr lang="en-US" altLang="ja-JP" dirty="0"/>
            </a:br>
            <a:r>
              <a:rPr lang="ja-JP" altLang="en-US" sz="4800" dirty="0"/>
              <a:t>第</a:t>
            </a:r>
            <a:r>
              <a:rPr lang="en-US" altLang="ja-JP" sz="4800" dirty="0"/>
              <a:t>8</a:t>
            </a:r>
            <a:r>
              <a:rPr lang="ja-JP" altLang="en-US" sz="4800" dirty="0"/>
              <a:t>回：</a:t>
            </a:r>
            <a:r>
              <a:rPr lang="en-US" altLang="ja-JP" sz="4800" dirty="0"/>
              <a:t>Word (1/2)</a:t>
            </a:r>
            <a:endParaRPr kumimoji="1" lang="ja-JP" altLang="en-US" sz="4000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85398D0-7F26-4CE3-8D96-C85AF6707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endParaRPr lang="en-US" altLang="ja-JP" dirty="0"/>
          </a:p>
          <a:p>
            <a:r>
              <a:rPr kumimoji="1" lang="ja-JP" altLang="en-US" dirty="0"/>
              <a:t>助教　</a:t>
            </a:r>
            <a:r>
              <a:rPr lang="ja-JP" altLang="en-US" dirty="0"/>
              <a:t>柴田 淳司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561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D9F0C-D635-4B2D-9A95-FFB7A63C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文字をいじってみる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62B1FE-C612-4EA8-9AF8-EE24A8532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設定できるもの</a:t>
            </a:r>
            <a:endParaRPr lang="en-US" altLang="ja-JP" dirty="0"/>
          </a:p>
          <a:p>
            <a:pPr lvl="1"/>
            <a:r>
              <a:rPr lang="ja-JP" altLang="en-US" dirty="0"/>
              <a:t>サイズ</a:t>
            </a:r>
            <a:endParaRPr lang="en-US" altLang="ja-JP" dirty="0"/>
          </a:p>
          <a:p>
            <a:pPr lvl="1"/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フォント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/>
            <a:r>
              <a:rPr lang="ja-JP" altLang="en-US" dirty="0">
                <a:solidFill>
                  <a:srgbClr val="C00000"/>
                </a:solidFill>
              </a:rPr>
              <a:t>色</a:t>
            </a:r>
            <a:endParaRPr lang="en-US" altLang="ja-JP" dirty="0">
              <a:solidFill>
                <a:srgbClr val="C00000"/>
              </a:solidFill>
            </a:endParaRPr>
          </a:p>
          <a:p>
            <a:pPr lvl="1"/>
            <a:r>
              <a:rPr lang="ja-JP" altLang="en-US" b="1" dirty="0"/>
              <a:t>太字</a:t>
            </a:r>
            <a:endParaRPr lang="en-US" altLang="ja-JP" b="1" dirty="0"/>
          </a:p>
          <a:p>
            <a:pPr lvl="1"/>
            <a:r>
              <a:rPr lang="ja-JP" altLang="en-US" u="sng" dirty="0"/>
              <a:t>下線</a:t>
            </a:r>
            <a:endParaRPr lang="en-US" altLang="ja-JP" u="sng" dirty="0"/>
          </a:p>
          <a:p>
            <a:pPr lvl="1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ja-JP" altLang="en-US" strike="sngStrike" dirty="0"/>
              <a:t>取り消し線</a:t>
            </a:r>
            <a:endParaRPr lang="en-US" altLang="ja-JP" strike="sngStrike" dirty="0"/>
          </a:p>
          <a:p>
            <a:pPr lvl="1"/>
            <a:r>
              <a:rPr lang="ja-JP" altLang="en-US" spc="700" dirty="0"/>
              <a:t>間隔調整</a:t>
            </a:r>
            <a:endParaRPr lang="en-US" altLang="ja-JP" spc="700" dirty="0"/>
          </a:p>
          <a:p>
            <a:pPr lvl="1"/>
            <a:r>
              <a:rPr lang="ja-JP" altLang="en-US" dirty="0"/>
              <a:t>下</a:t>
            </a:r>
            <a:r>
              <a:rPr lang="ja-JP" altLang="en-US" baseline="-25000" dirty="0"/>
              <a:t>付き</a:t>
            </a:r>
            <a:r>
              <a:rPr lang="ja-JP" altLang="en-US" dirty="0"/>
              <a:t>・上</a:t>
            </a:r>
            <a:r>
              <a:rPr lang="ja-JP" altLang="en-US" baseline="30000" dirty="0"/>
              <a:t>付き</a:t>
            </a:r>
            <a:r>
              <a:rPr lang="ja-JP" altLang="en-US" dirty="0"/>
              <a:t>文字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881C09-A350-4E15-B130-008FCCA1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6A7BD5-868F-40AB-9719-577646A8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69E91B-914D-4347-AA5C-EB2E5CC748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32" y="4009024"/>
            <a:ext cx="4621021" cy="18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5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16C44-E561-4EF6-BC2F-921C854E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段落と箇条書き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1D907-1555-4E06-85BD-B38843C96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箇条書き</a:t>
            </a:r>
            <a:endParaRPr lang="en-US" altLang="ja-JP" dirty="0"/>
          </a:p>
          <a:p>
            <a:pPr lvl="1"/>
            <a:r>
              <a:rPr lang="ja-JP" altLang="en-US" dirty="0"/>
              <a:t>何かを羅列するときに</a:t>
            </a:r>
            <a:endParaRPr lang="en-US" altLang="ja-JP" dirty="0"/>
          </a:p>
          <a:p>
            <a:pPr lvl="1"/>
            <a:r>
              <a:rPr lang="ja-JP" altLang="en-US" dirty="0"/>
              <a:t>マークを付けて項目を書く</a:t>
            </a:r>
            <a:endParaRPr lang="en-US" altLang="ja-JP" dirty="0"/>
          </a:p>
          <a:p>
            <a:pPr marL="900000" lvl="1"/>
            <a:r>
              <a:rPr lang="ja-JP" altLang="en-US" dirty="0"/>
              <a:t>詳細設定で位置も調整できる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段落番号</a:t>
            </a:r>
            <a:endParaRPr lang="en-US" altLang="ja-JP" dirty="0"/>
          </a:p>
          <a:p>
            <a:pPr marL="868680" lvl="1" indent="-457200"/>
            <a:r>
              <a:rPr lang="ja-JP" altLang="en-US" dirty="0"/>
              <a:t>数字を付けて羅列する</a:t>
            </a:r>
            <a:endParaRPr lang="en-US" altLang="ja-JP" dirty="0"/>
          </a:p>
          <a:p>
            <a:pPr marL="868680" lvl="1" indent="-457200"/>
            <a:r>
              <a:rPr lang="ja-JP" altLang="en-US" dirty="0"/>
              <a:t>手順などを書く場合に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AE69B9-C29A-4C47-A364-16811F36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A0DD89-F32F-4850-8AA1-4E56F4E7B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37D8A02-644A-415C-BE02-FE25418F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27" y="4047373"/>
            <a:ext cx="4229836" cy="19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6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AC35A5-044B-43E8-9FD6-2A40637D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レイアウト：用紙の設定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B6F535-96B2-46CC-9D19-0B33D4D0B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ページ設定</a:t>
            </a:r>
            <a:endParaRPr lang="en-US" altLang="ja-JP" dirty="0"/>
          </a:p>
          <a:p>
            <a:pPr lvl="1"/>
            <a:r>
              <a:rPr lang="ja-JP" altLang="en-US" dirty="0"/>
              <a:t>紙のサイズや向き、ページの区切りが設定できる</a:t>
            </a:r>
            <a:endParaRPr lang="en-US" altLang="ja-JP" dirty="0"/>
          </a:p>
          <a:p>
            <a:r>
              <a:rPr lang="ja-JP" altLang="en-US" dirty="0"/>
              <a:t>余白</a:t>
            </a:r>
            <a:endParaRPr lang="en-US" altLang="ja-JP" dirty="0"/>
          </a:p>
          <a:p>
            <a:pPr lvl="1"/>
            <a:r>
              <a:rPr lang="ja-JP" altLang="en-US" dirty="0"/>
              <a:t>上下左右、文字を入れない空間を設定できる</a:t>
            </a:r>
            <a:endParaRPr lang="en-US" altLang="ja-JP" dirty="0"/>
          </a:p>
          <a:p>
            <a:r>
              <a:rPr lang="ja-JP" altLang="en-US" dirty="0"/>
              <a:t>テキストのレイアウト</a:t>
            </a:r>
            <a:endParaRPr lang="en-US" altLang="ja-JP" dirty="0"/>
          </a:p>
          <a:p>
            <a:pPr lvl="1"/>
            <a:r>
              <a:rPr lang="ja-JP" altLang="en-US" dirty="0"/>
              <a:t>縦書き横書き、段組みなどが設定できる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DC72F8-5702-475D-B70F-A8685C7D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F46DF6-79AB-4681-9093-1C70CF2A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5C5F7C8-3B2E-4EAB-AF30-93DB17A3C6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97" y="4433391"/>
            <a:ext cx="6870023" cy="18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6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40CF6-3006-4650-83AD-559FAFF3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挿入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3F02D4-8D7D-4278-8A5C-E82FB3FE9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図を文章中に入れる</a:t>
            </a:r>
            <a:endParaRPr lang="en-US" altLang="ja-JP" dirty="0"/>
          </a:p>
          <a:p>
            <a:pPr lvl="1"/>
            <a:r>
              <a:rPr lang="ja-JP" altLang="en-US" dirty="0"/>
              <a:t>文と重ねるか、行間に入れるかなどの設定ができる</a:t>
            </a:r>
            <a:endParaRPr lang="en-US" altLang="ja-JP" dirty="0"/>
          </a:p>
          <a:p>
            <a:pPr lvl="1"/>
            <a:r>
              <a:rPr lang="ja-JP" altLang="en-US" dirty="0"/>
              <a:t>図形以外にも絵や表も挿入できる</a:t>
            </a:r>
            <a:endParaRPr lang="en-US" altLang="ja-JP" dirty="0"/>
          </a:p>
          <a:p>
            <a:r>
              <a:rPr lang="ja-JP" altLang="en-US" dirty="0"/>
              <a:t>挿入できる種類</a:t>
            </a:r>
            <a:endParaRPr lang="en-US" altLang="ja-JP" dirty="0"/>
          </a:p>
          <a:p>
            <a:pPr lvl="1"/>
            <a:r>
              <a:rPr lang="ja-JP" altLang="en-US" dirty="0"/>
              <a:t>図形</a:t>
            </a:r>
            <a:endParaRPr lang="en-US" altLang="ja-JP" dirty="0"/>
          </a:p>
          <a:p>
            <a:pPr lvl="1"/>
            <a:r>
              <a:rPr lang="ja-JP" altLang="en-US" dirty="0"/>
              <a:t>クリップアート</a:t>
            </a:r>
            <a:endParaRPr lang="en-US" altLang="ja-JP" dirty="0"/>
          </a:p>
          <a:p>
            <a:pPr lvl="1"/>
            <a:r>
              <a:rPr lang="ja-JP" altLang="en-US" dirty="0"/>
              <a:t>表</a:t>
            </a:r>
            <a:endParaRPr lang="en-US" altLang="ja-JP" dirty="0"/>
          </a:p>
          <a:p>
            <a:pPr lvl="1"/>
            <a:r>
              <a:rPr lang="ja-JP" altLang="en-US" dirty="0"/>
              <a:t>数式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85BF67-4A7C-4EB7-A156-C8B48F49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1382F1-59DD-417E-984F-173BAB1D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61645B1-40E8-48B1-B77D-1FB199E641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39" y="4323273"/>
            <a:ext cx="8312728" cy="170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D692F89-858D-48F9-B7A5-66E58E30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レポート作成（骨）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4D3C465-6A3C-4D87-8C52-4A6C71599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07634E-D865-4396-BB16-4D164A53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D678-8595-4D2D-9525-ECEE150390CB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419B29-1C3D-4ED4-9A86-8088810C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519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AED13C-079C-48D7-A398-1E5A5D3E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レポートとは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2AB99F-73D0-4F82-B03A-DEDBDA9F7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Report</a:t>
            </a:r>
            <a:r>
              <a:rPr lang="ja-JP" altLang="en-US" dirty="0"/>
              <a:t>：報告書</a:t>
            </a:r>
            <a:endParaRPr lang="en-US" altLang="ja-JP" dirty="0"/>
          </a:p>
          <a:p>
            <a:pPr lvl="1"/>
            <a:r>
              <a:rPr lang="ja-JP" altLang="en-US" dirty="0"/>
              <a:t>客観的事実に基づき、自分の主張や調査結果を報告する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重要事項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何を主張しているのか？</a:t>
            </a:r>
            <a:endParaRPr kumimoji="1" lang="en-US" altLang="ja-JP" dirty="0"/>
          </a:p>
          <a:p>
            <a:pPr lvl="1"/>
            <a:r>
              <a:rPr lang="ja-JP" altLang="en-US" dirty="0"/>
              <a:t>どういった根拠か？</a:t>
            </a:r>
            <a:endParaRPr lang="en-US" altLang="ja-JP" dirty="0"/>
          </a:p>
          <a:p>
            <a:pPr lvl="1"/>
            <a:r>
              <a:rPr lang="ja-JP" altLang="en-US" dirty="0"/>
              <a:t>その有用性</a:t>
            </a:r>
            <a:endParaRPr lang="en-US" altLang="ja-JP" dirty="0"/>
          </a:p>
          <a:p>
            <a:pPr lvl="2"/>
            <a:r>
              <a:rPr kumimoji="1" lang="ja-JP" altLang="en-US" dirty="0"/>
              <a:t>新しい知見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他</a:t>
            </a:r>
            <a:r>
              <a:rPr lang="ja-JP" altLang="en-US" dirty="0"/>
              <a:t>より効率的</a:t>
            </a:r>
            <a:endParaRPr lang="en-US" altLang="ja-JP" dirty="0"/>
          </a:p>
          <a:p>
            <a:pPr lvl="2"/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4F0F4F-E649-4411-8403-754AA252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320E8D-F77B-4316-9655-0A0CE307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94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85D0CD-7C4C-4A69-95AB-D59BC448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レポートの構成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7CAAF2-C5AB-4AE1-9DE0-253437658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はじめに</a:t>
            </a:r>
            <a:r>
              <a:rPr lang="en-US" altLang="ja-JP" dirty="0"/>
              <a:t>		</a:t>
            </a:r>
            <a:r>
              <a:rPr lang="ja-JP" altLang="en-US" dirty="0"/>
              <a:t>何をしたいか？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原理</a:t>
            </a:r>
            <a:r>
              <a:rPr lang="en-US" altLang="ja-JP" dirty="0"/>
              <a:t>/</a:t>
            </a:r>
            <a:r>
              <a:rPr lang="ja-JP" altLang="en-US" dirty="0"/>
              <a:t>提案</a:t>
            </a:r>
            <a:r>
              <a:rPr lang="en-US" altLang="ja-JP" dirty="0"/>
              <a:t>		</a:t>
            </a:r>
            <a:r>
              <a:rPr lang="ja-JP" altLang="en-US" dirty="0"/>
              <a:t>なぜ？どういう仕組？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実験</a:t>
            </a:r>
            <a:r>
              <a:rPr lang="en-US" altLang="ja-JP" dirty="0"/>
              <a:t>		</a:t>
            </a:r>
            <a:r>
              <a:rPr lang="ja-JP" altLang="en-US" dirty="0"/>
              <a:t>↑正しさの証明</a:t>
            </a:r>
            <a:endParaRPr lang="en-US" altLang="ja-JP" dirty="0"/>
          </a:p>
          <a:p>
            <a:pPr marL="868680" lvl="1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実験方法</a:t>
            </a:r>
            <a:r>
              <a:rPr lang="en-US" altLang="ja-JP" dirty="0"/>
              <a:t>	</a:t>
            </a:r>
            <a:r>
              <a:rPr lang="ja-JP" altLang="en-US" dirty="0"/>
              <a:t>どうすれば証明できる</a:t>
            </a:r>
            <a:endParaRPr lang="en-US" altLang="ja-JP" dirty="0"/>
          </a:p>
          <a:p>
            <a:pPr marL="868680" lvl="1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実験結果</a:t>
            </a:r>
            <a:r>
              <a:rPr lang="en-US" altLang="ja-JP" dirty="0"/>
              <a:t>	</a:t>
            </a:r>
            <a:r>
              <a:rPr lang="ja-JP" altLang="en-US" dirty="0"/>
              <a:t>実際にデータを提示</a:t>
            </a:r>
            <a:endParaRPr lang="en-US" altLang="ja-JP" dirty="0"/>
          </a:p>
          <a:p>
            <a:pPr marL="868680" lvl="1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実験考察</a:t>
            </a:r>
            <a:r>
              <a:rPr lang="en-US" altLang="ja-JP" dirty="0"/>
              <a:t>	</a:t>
            </a:r>
            <a:r>
              <a:rPr lang="ja-JP" altLang="en-US" dirty="0"/>
              <a:t>正しかった？</a:t>
            </a:r>
            <a:r>
              <a:rPr lang="en-US" altLang="ja-JP" dirty="0"/>
              <a:t>or</a:t>
            </a:r>
            <a:r>
              <a:rPr lang="ja-JP" altLang="en-US" dirty="0"/>
              <a:t>新しい知見？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おわりに</a:t>
            </a:r>
            <a:r>
              <a:rPr lang="en-US" altLang="ja-JP" dirty="0"/>
              <a:t>		</a:t>
            </a:r>
            <a:r>
              <a:rPr lang="ja-JP" altLang="en-US" dirty="0"/>
              <a:t>まとめると？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参考文献</a:t>
            </a:r>
            <a:r>
              <a:rPr lang="en-US" altLang="ja-JP" dirty="0"/>
              <a:t>		</a:t>
            </a:r>
            <a:r>
              <a:rPr lang="ja-JP" altLang="en-US" dirty="0"/>
              <a:t>データの出処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CB383A-81F6-4324-905A-F4ADF6A7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0B2F4E-2CDB-4FE0-A9FA-C338E3A0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492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5104D-EE57-4A39-ABF2-EA1CF84F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100" dirty="0"/>
              <a:t>本日の課題：</a:t>
            </a:r>
            <a:r>
              <a:rPr kumimoji="1" lang="ja-JP" altLang="en-US" dirty="0"/>
              <a:t>発展応用課題用のフォーマット作成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23A72F-0E2A-4FA8-9F99-B499310AC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総合</a:t>
            </a:r>
            <a:r>
              <a:rPr kumimoji="1" lang="ja-JP" altLang="en-US"/>
              <a:t>発展課題</a:t>
            </a:r>
            <a:r>
              <a:rPr kumimoji="1" lang="ja-JP" altLang="en-US" dirty="0"/>
              <a:t>の指示に合わせた見た目の書類を作ろう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必要事項</a:t>
            </a:r>
            <a:endParaRPr lang="en-US" altLang="ja-JP" dirty="0"/>
          </a:p>
          <a:p>
            <a:pPr lvl="1"/>
            <a:r>
              <a:rPr lang="ja-JP" altLang="en-US" dirty="0"/>
              <a:t>ヘッダー</a:t>
            </a:r>
            <a:r>
              <a:rPr lang="en-US" altLang="ja-JP" dirty="0"/>
              <a:t>/</a:t>
            </a:r>
            <a:r>
              <a:rPr lang="ja-JP" altLang="en-US" dirty="0"/>
              <a:t>フッター</a:t>
            </a:r>
            <a:endParaRPr lang="en-US" altLang="ja-JP" dirty="0"/>
          </a:p>
          <a:p>
            <a:pPr lvl="1"/>
            <a:r>
              <a:rPr lang="ja-JP" altLang="en-US" dirty="0"/>
              <a:t>文字のスタイル</a:t>
            </a:r>
            <a:endParaRPr lang="en-US" altLang="ja-JP" dirty="0"/>
          </a:p>
          <a:p>
            <a:pPr lvl="1"/>
            <a:r>
              <a:rPr lang="ja-JP" altLang="en-US" dirty="0"/>
              <a:t>余白と行数の設定</a:t>
            </a:r>
            <a:endParaRPr lang="en-US" altLang="ja-JP" dirty="0"/>
          </a:p>
          <a:p>
            <a:pPr lvl="1"/>
            <a:r>
              <a:rPr lang="ja-JP" altLang="en-US" dirty="0"/>
              <a:t>図表</a:t>
            </a:r>
            <a:endParaRPr lang="en-US" altLang="ja-JP" dirty="0"/>
          </a:p>
          <a:p>
            <a:pPr lvl="1"/>
            <a:r>
              <a:rPr lang="ja-JP" altLang="en-US" dirty="0"/>
              <a:t>引用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FB1C7B-C19D-400D-A2FD-9917DD3F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2CB13C-E7D8-491C-B8AB-31A958EF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0A2AF5-4806-4FBA-B4C2-FB8E6E46EE5C}"/>
              </a:ext>
            </a:extLst>
          </p:cNvPr>
          <p:cNvSpPr/>
          <p:nvPr/>
        </p:nvSpPr>
        <p:spPr>
          <a:xfrm>
            <a:off x="2532939" y="4983594"/>
            <a:ext cx="7126121" cy="11933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文章はフェイクで</a:t>
            </a:r>
            <a:r>
              <a:rPr kumimoji="1" lang="en-US" altLang="ja-JP" sz="2800" b="1" dirty="0">
                <a:solidFill>
                  <a:srgbClr val="6B0920"/>
                </a:solidFill>
              </a:rPr>
              <a:t>OK</a:t>
            </a:r>
            <a:r>
              <a:rPr lang="ja-JP" altLang="en-US" sz="2800" b="1" dirty="0">
                <a:solidFill>
                  <a:srgbClr val="6B0920"/>
                </a:solidFill>
              </a:rPr>
              <a:t>！</a:t>
            </a:r>
            <a:endParaRPr lang="en-US" altLang="ja-JP" sz="28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作って授業の終わりに提出しよう</a:t>
            </a:r>
          </a:p>
        </p:txBody>
      </p:sp>
    </p:spTree>
    <p:extLst>
      <p:ext uri="{BB962C8B-B14F-4D97-AF65-F5344CB8AC3E}">
        <p14:creationId xmlns:p14="http://schemas.microsoft.com/office/powerpoint/2010/main" val="403609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67E29-9733-2942-B6E2-FB66D4B5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Step1: </a:t>
            </a:r>
            <a:r>
              <a:rPr lang="ja-JP" altLang="en-US"/>
              <a:t>レポートテーマ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453FE-967E-804C-ACDB-4E2002D2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総合</a:t>
            </a:r>
            <a:r>
              <a:rPr kumimoji="1" lang="ja-JP" altLang="en-US"/>
              <a:t>発展課題と同じ設定</a:t>
            </a:r>
            <a:br>
              <a:rPr lang="en-US" altLang="ja-JP" dirty="0"/>
            </a:br>
            <a:r>
              <a:rPr lang="ja-JP" altLang="en-US"/>
              <a:t>「東京女子大学教養学部の紹介」</a:t>
            </a:r>
            <a:br>
              <a:rPr lang="en-US" altLang="ja-JP" dirty="0"/>
            </a:br>
            <a:r>
              <a:rPr lang="en-US" altLang="ja-JP" dirty="0"/>
              <a:t>		</a:t>
            </a:r>
            <a:r>
              <a:rPr lang="ja-JP" altLang="en-US"/>
              <a:t>または自分で好きなテーマを選ぶ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AEE4B4-F87F-9840-9666-0A98BCE7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B6723-2C41-FA44-B01C-BE32F6F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67500FD-1533-E141-A0A5-FF194707A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3046413"/>
            <a:ext cx="7404100" cy="3022600"/>
          </a:xfrm>
          <a:prstGeom prst="rect">
            <a:avLst/>
          </a:prstGeom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1B8B0017-6709-7740-94CB-62C51B19801B}"/>
              </a:ext>
            </a:extLst>
          </p:cNvPr>
          <p:cNvSpPr/>
          <p:nvPr/>
        </p:nvSpPr>
        <p:spPr>
          <a:xfrm>
            <a:off x="7929564" y="3238572"/>
            <a:ext cx="3543300" cy="685800"/>
          </a:xfrm>
          <a:prstGeom prst="wedgeRoundRectCallout">
            <a:avLst>
              <a:gd name="adj1" fmla="val -70148"/>
              <a:gd name="adj2" fmla="val 47917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solidFill>
                  <a:srgbClr val="6B0920"/>
                </a:solidFill>
              </a:rPr>
              <a:t>中央、サイズ</a:t>
            </a:r>
            <a:r>
              <a:rPr kumimoji="1" lang="en-US" altLang="ja-JP" sz="2400" b="1" dirty="0">
                <a:solidFill>
                  <a:srgbClr val="6B0920"/>
                </a:solidFill>
              </a:rPr>
              <a:t>14pt</a:t>
            </a:r>
            <a:endParaRPr kumimoji="1" lang="ja-JP" altLang="en-US" sz="24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0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4A24C7-48B5-46AF-901C-866D7BDB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Step2:</a:t>
            </a:r>
            <a:r>
              <a:rPr lang="ja-JP" altLang="en-US"/>
              <a:t>ヘッダー</a:t>
            </a:r>
            <a:r>
              <a:rPr lang="en-US" altLang="ja-JP" dirty="0"/>
              <a:t>(header)/</a:t>
            </a:r>
            <a:r>
              <a:rPr lang="ja-JP" altLang="en-US" dirty="0"/>
              <a:t>フッター</a:t>
            </a:r>
            <a:r>
              <a:rPr lang="en-US" altLang="ja-JP" dirty="0"/>
              <a:t>(footer)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8A0325-DC33-447C-91E2-7AF6C2297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頭と足につける文字</a:t>
            </a:r>
            <a:endParaRPr kumimoji="1" lang="en-US" altLang="ja-JP" dirty="0"/>
          </a:p>
          <a:p>
            <a:pPr lvl="1"/>
            <a:r>
              <a:rPr lang="ja-JP" altLang="en-US" dirty="0"/>
              <a:t>例えば作成日やページ番号など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指定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ヘッダに授業名、課題名、</a:t>
            </a:r>
            <a:r>
              <a:rPr kumimoji="1" lang="ja-JP" altLang="en-US"/>
              <a:t>提出日</a:t>
            </a:r>
            <a:endParaRPr kumimoji="1" lang="en-US" altLang="ja-JP" dirty="0"/>
          </a:p>
          <a:p>
            <a:pPr lvl="1"/>
            <a:r>
              <a:rPr lang="ja-JP" altLang="en-US"/>
              <a:t>フッター</a:t>
            </a:r>
            <a:r>
              <a:rPr lang="ja-JP" altLang="en-US" dirty="0"/>
              <a:t>にページ数があると便利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586A3C-916D-4EC9-84F2-8173BCB3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28E42B-6BB4-4682-A77D-5A3F34A5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65CF047-BD5B-634C-8D34-16F516B19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88" y="1795233"/>
            <a:ext cx="3037115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0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69132-5FB5-4F3F-8CBC-7410123F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6B1148-1F9B-47AD-B7C2-1E4FF842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1654"/>
            <a:ext cx="10515600" cy="3015309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Word</a:t>
            </a:r>
            <a:r>
              <a:rPr lang="ja-JP" altLang="en-US" dirty="0"/>
              <a:t>でレポート作成</a:t>
            </a:r>
            <a:endParaRPr lang="en-US" altLang="ja-JP" dirty="0"/>
          </a:p>
          <a:p>
            <a:pPr lvl="1"/>
            <a:r>
              <a:rPr lang="ja-JP" altLang="en-US" dirty="0"/>
              <a:t>基本操作</a:t>
            </a:r>
            <a:endParaRPr lang="en-US" altLang="ja-JP" dirty="0"/>
          </a:p>
          <a:p>
            <a:pPr lvl="1"/>
            <a:r>
              <a:rPr lang="ja-JP" altLang="en-US" dirty="0"/>
              <a:t>図表の挿入</a:t>
            </a:r>
            <a:endParaRPr lang="en-US" altLang="ja-JP" dirty="0"/>
          </a:p>
          <a:p>
            <a:pPr lvl="1"/>
            <a:r>
              <a:rPr lang="ja-JP" altLang="en-US" dirty="0"/>
              <a:t>フォーマット</a:t>
            </a:r>
            <a:endParaRPr lang="en-US" altLang="ja-JP" dirty="0"/>
          </a:p>
          <a:p>
            <a:pPr lvl="1"/>
            <a:r>
              <a:rPr lang="ja-JP" altLang="en-US" dirty="0"/>
              <a:t>レポートの構成</a:t>
            </a:r>
            <a:endParaRPr lang="en-US" altLang="ja-JP" dirty="0"/>
          </a:p>
          <a:p>
            <a:pPr lvl="1"/>
            <a:r>
              <a:rPr lang="ja-JP" altLang="en-US" dirty="0"/>
              <a:t>引用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Word</a:t>
            </a:r>
            <a:r>
              <a:rPr lang="ja-JP" altLang="en-US" dirty="0"/>
              <a:t>で遊ぼう</a:t>
            </a:r>
            <a:endParaRPr lang="en-US" altLang="ja-JP" dirty="0"/>
          </a:p>
          <a:p>
            <a:pPr lvl="1"/>
            <a:r>
              <a:rPr lang="ja-JP" altLang="en-US" dirty="0"/>
              <a:t>見やすいレイアウト</a:t>
            </a:r>
            <a:endParaRPr lang="en-US" altLang="ja-JP" dirty="0"/>
          </a:p>
          <a:p>
            <a:pPr lvl="1"/>
            <a:r>
              <a:rPr lang="ja-JP" altLang="en-US" dirty="0"/>
              <a:t>読みやすい文章</a:t>
            </a:r>
            <a:endParaRPr lang="en-US" altLang="ja-JP" dirty="0"/>
          </a:p>
          <a:p>
            <a:pPr lvl="1"/>
            <a:r>
              <a:rPr lang="ja-JP" altLang="en-US" dirty="0"/>
              <a:t>パンフレットを作ろう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AC0A6-42E2-47AC-9923-4A682168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7536-FC60-4DEC-94E4-3E20A66F06EF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AF76DA-2BDC-4389-A05F-26966613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9DBCAD-29D9-4D29-B877-D9ECF6DCB14E}"/>
              </a:ext>
            </a:extLst>
          </p:cNvPr>
          <p:cNvSpPr/>
          <p:nvPr/>
        </p:nvSpPr>
        <p:spPr>
          <a:xfrm>
            <a:off x="2532940" y="1796648"/>
            <a:ext cx="7126121" cy="11933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rgbClr val="6B0920"/>
                </a:solidFill>
              </a:rPr>
              <a:t>Word</a:t>
            </a:r>
            <a:r>
              <a:rPr kumimoji="1" lang="ja-JP" altLang="en-US" sz="2800" b="1" dirty="0">
                <a:solidFill>
                  <a:srgbClr val="6B0920"/>
                </a:solidFill>
              </a:rPr>
              <a:t>で文章を作成してみよう！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166706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5466A2-2C3B-4324-88CF-94452070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文字のスタイル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CA9E49-3505-4B56-8C8C-535453748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フォントや色、サイズは印象に大きく関わる</a:t>
            </a:r>
            <a:endParaRPr lang="en-US" altLang="ja-JP" dirty="0"/>
          </a:p>
          <a:p>
            <a:pPr lvl="1"/>
            <a:r>
              <a:rPr lang="ja-JP" altLang="en-US" dirty="0">
                <a:latin typeface="MS Gothic" charset="-128"/>
                <a:ea typeface="MS Gothic" charset="-128"/>
                <a:cs typeface="MS Gothic" charset="-128"/>
              </a:rPr>
              <a:t>ゴシック：見やすい、目に付く</a:t>
            </a:r>
          </a:p>
          <a:p>
            <a:pPr lvl="1"/>
            <a:r>
              <a:rPr lang="ja-JP" altLang="en-US" dirty="0"/>
              <a:t>明朝：キリッとした文字、強弱があるので長い文章でも読みやすい</a:t>
            </a:r>
          </a:p>
          <a:p>
            <a:endParaRPr kumimoji="1" lang="en-US" altLang="ja-JP" dirty="0"/>
          </a:p>
          <a:p>
            <a:r>
              <a:rPr lang="ja-JP" altLang="en-US" dirty="0"/>
              <a:t>指定</a:t>
            </a:r>
            <a:endParaRPr lang="en-US" altLang="ja-JP" dirty="0"/>
          </a:p>
          <a:p>
            <a:pPr lvl="1"/>
            <a:r>
              <a:rPr kumimoji="1" lang="ja-JP" altLang="en-US" dirty="0"/>
              <a:t>タイトル：</a:t>
            </a:r>
            <a:r>
              <a:rPr kumimoji="1" lang="en-US" altLang="ja-JP" dirty="0"/>
              <a:t>14pt</a:t>
            </a:r>
          </a:p>
          <a:p>
            <a:pPr lvl="1"/>
            <a:r>
              <a:rPr lang="ja-JP" altLang="en-US" dirty="0"/>
              <a:t>本文：</a:t>
            </a:r>
            <a:r>
              <a:rPr lang="en-US" altLang="ja-JP" dirty="0"/>
              <a:t>10.5pt</a:t>
            </a:r>
          </a:p>
          <a:p>
            <a:pPr lvl="1"/>
            <a:r>
              <a:rPr kumimoji="1" lang="ja-JP" altLang="en-US" dirty="0"/>
              <a:t>フォント：（していないけど一般的に）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タイトル：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ゴシック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本文：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明朝体</a:t>
            </a:r>
            <a:endParaRPr kumimoji="1" lang="en-US" altLang="ja-JP" dirty="0"/>
          </a:p>
          <a:p>
            <a:pPr lvl="2"/>
            <a:r>
              <a:rPr lang="ja-JP" altLang="en-US" dirty="0"/>
              <a:t>英文：</a:t>
            </a:r>
            <a:r>
              <a:rPr lang="en-US" altLang="ja-JP" dirty="0"/>
              <a:t>	Times New Roman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766EB5-9D61-4FC7-AB6F-2B40C27A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03750D-0884-438D-8C72-4CFBA9E8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9337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6FB82-64DF-4442-978A-3E27928B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Step3:</a:t>
            </a:r>
            <a:r>
              <a:rPr kumimoji="1" lang="ja-JP" altLang="en-US"/>
              <a:t>余白</a:t>
            </a:r>
            <a:r>
              <a:rPr kumimoji="1" lang="ja-JP" altLang="en-US" dirty="0"/>
              <a:t>と行数の設定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C8C3A9-5000-4331-9C9C-D4FC0C767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3557443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余白</a:t>
            </a:r>
            <a:endParaRPr lang="en-US" altLang="ja-JP" dirty="0"/>
          </a:p>
          <a:p>
            <a:pPr lvl="1"/>
            <a:r>
              <a:rPr lang="ja-JP" altLang="en-US" dirty="0"/>
              <a:t>印刷時に作る上下左右の空白部分のこと</a:t>
            </a:r>
            <a:endParaRPr lang="en-US" altLang="ja-JP" dirty="0"/>
          </a:p>
          <a:p>
            <a:pPr lvl="1"/>
            <a:r>
              <a:rPr lang="ja-JP" altLang="en-US" dirty="0"/>
              <a:t>モノによって形式が違うので、指示に従って作ろう</a:t>
            </a:r>
          </a:p>
          <a:p>
            <a:r>
              <a:rPr lang="ja-JP" altLang="en-US" dirty="0"/>
              <a:t>行数</a:t>
            </a:r>
            <a:endParaRPr lang="en-US" altLang="ja-JP" dirty="0"/>
          </a:p>
          <a:p>
            <a:pPr lvl="1"/>
            <a:r>
              <a:rPr kumimoji="1" lang="en-US" altLang="ja-JP" dirty="0"/>
              <a:t>1</a:t>
            </a:r>
            <a:r>
              <a:rPr kumimoji="1" lang="ja-JP" altLang="en-US" dirty="0"/>
              <a:t>ページ当たり何行の文字を入れるか？の設定</a:t>
            </a:r>
            <a:endParaRPr kumimoji="1" lang="en-US" altLang="ja-JP" dirty="0"/>
          </a:p>
          <a:p>
            <a:pPr lvl="1"/>
            <a:r>
              <a:rPr lang="ja-JP" altLang="en-US" dirty="0"/>
              <a:t>行間が狭い</a:t>
            </a:r>
            <a:endParaRPr lang="en-US" altLang="ja-JP" dirty="0"/>
          </a:p>
          <a:p>
            <a:pPr lvl="2"/>
            <a:r>
              <a:rPr kumimoji="1" lang="ja-JP" altLang="en-US" dirty="0"/>
              <a:t>書籍などの本文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行間が広い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広報の</a:t>
            </a:r>
            <a:r>
              <a:rPr kumimoji="1" lang="ja-JP" altLang="en-US"/>
              <a:t>書類など</a:t>
            </a:r>
            <a:endParaRPr lang="en-US" altLang="ja-JP" dirty="0"/>
          </a:p>
          <a:p>
            <a:r>
              <a:rPr kumimoji="1" lang="ja-JP" altLang="en-US" dirty="0"/>
              <a:t>指定</a:t>
            </a:r>
            <a:endParaRPr kumimoji="1" lang="en-US" altLang="ja-JP" dirty="0"/>
          </a:p>
          <a:p>
            <a:pPr lvl="1"/>
            <a:r>
              <a:rPr lang="ja-JP" altLang="en-US" dirty="0"/>
              <a:t>余白：上下</a:t>
            </a:r>
            <a:r>
              <a:rPr lang="en-US" altLang="ja-JP" dirty="0"/>
              <a:t>15mm</a:t>
            </a:r>
            <a:r>
              <a:rPr lang="ja-JP" altLang="en-US" dirty="0" err="1"/>
              <a:t>、</a:t>
            </a:r>
            <a:r>
              <a:rPr lang="ja-JP" altLang="en-US" dirty="0"/>
              <a:t>左右</a:t>
            </a:r>
            <a:r>
              <a:rPr lang="en-US" altLang="ja-JP" dirty="0"/>
              <a:t>30mm</a:t>
            </a:r>
          </a:p>
          <a:p>
            <a:pPr lvl="1"/>
            <a:r>
              <a:rPr kumimoji="1" lang="ja-JP" altLang="en-US" dirty="0"/>
              <a:t>行数：</a:t>
            </a:r>
            <a:r>
              <a:rPr kumimoji="1" lang="en-US" altLang="ja-JP" dirty="0"/>
              <a:t>40</a:t>
            </a:r>
            <a:r>
              <a:rPr kumimoji="1" lang="ja-JP" altLang="en-US"/>
              <a:t>行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DB9B8F-30A5-4CBC-AB5F-D2122603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BC594F-87E8-44E5-9EE4-F74D4D21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ED8B11D-0152-E142-B3E4-BDD42101F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108819"/>
            <a:ext cx="7546615" cy="1040914"/>
          </a:xfrm>
          <a:prstGeom prst="rect">
            <a:avLst/>
          </a:prstGeom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02804E43-D452-924F-B9EC-95541634FAC0}"/>
              </a:ext>
            </a:extLst>
          </p:cNvPr>
          <p:cNvSpPr/>
          <p:nvPr/>
        </p:nvSpPr>
        <p:spPr>
          <a:xfrm>
            <a:off x="6096000" y="4319711"/>
            <a:ext cx="3543300" cy="685800"/>
          </a:xfrm>
          <a:prstGeom prst="wedgeRoundRectCallout">
            <a:avLst>
              <a:gd name="adj1" fmla="val -94342"/>
              <a:gd name="adj2" fmla="val 91667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solidFill>
                  <a:srgbClr val="6B0920"/>
                </a:solidFill>
              </a:rPr>
              <a:t>ユーザ設定の余白から</a:t>
            </a:r>
            <a:endParaRPr kumimoji="1" lang="ja-JP" altLang="en-US" sz="24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4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36C9E-C9E5-48FC-9B4C-2F200280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Step4:</a:t>
            </a:r>
            <a:r>
              <a:rPr kumimoji="1" lang="ja-JP" altLang="en-US"/>
              <a:t>図表</a:t>
            </a:r>
            <a:r>
              <a:rPr kumimoji="1" lang="ja-JP" altLang="en-US" dirty="0"/>
              <a:t>の挿入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D3A3B0-C835-41F0-BDD4-DE59B23D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図</a:t>
            </a:r>
            <a:endParaRPr lang="en-US" altLang="ja-JP" dirty="0"/>
          </a:p>
          <a:p>
            <a:pPr lvl="1"/>
            <a:r>
              <a:rPr kumimoji="1" lang="ja-JP" altLang="en-US" dirty="0"/>
              <a:t>グラフや写真などの画像データのこと</a:t>
            </a:r>
            <a:endParaRPr kumimoji="1" lang="en-US" altLang="ja-JP" dirty="0"/>
          </a:p>
          <a:p>
            <a:pPr lvl="1"/>
            <a:r>
              <a:rPr lang="ja-JP" altLang="en-US" dirty="0"/>
              <a:t>下に「図</a:t>
            </a:r>
            <a:r>
              <a:rPr lang="en-US" altLang="ja-JP" dirty="0"/>
              <a:t>1</a:t>
            </a:r>
            <a:r>
              <a:rPr lang="ja-JP" altLang="en-US" dirty="0"/>
              <a:t>：</a:t>
            </a:r>
            <a:r>
              <a:rPr lang="en-US" altLang="ja-JP" dirty="0"/>
              <a:t>××</a:t>
            </a:r>
            <a:r>
              <a:rPr lang="ja-JP" altLang="en-US" dirty="0"/>
              <a:t>」や「</a:t>
            </a:r>
            <a:r>
              <a:rPr lang="en-US" altLang="ja-JP" dirty="0"/>
              <a:t>Fig. 2 xxx</a:t>
            </a:r>
            <a:r>
              <a:rPr lang="ja-JP" altLang="en-US" dirty="0"/>
              <a:t>」などの見出しを付ける</a:t>
            </a:r>
            <a:endParaRPr lang="en-US" altLang="ja-JP" dirty="0"/>
          </a:p>
          <a:p>
            <a:pPr lvl="1"/>
            <a:r>
              <a:rPr kumimoji="1" lang="ja-JP" altLang="en-US" b="1" dirty="0"/>
              <a:t>必ず本文中で説明すること</a:t>
            </a:r>
            <a:endParaRPr kumimoji="1" lang="en-US" altLang="ja-JP" b="1" dirty="0"/>
          </a:p>
          <a:p>
            <a:r>
              <a:rPr lang="ja-JP" altLang="en-US" dirty="0"/>
              <a:t>表</a:t>
            </a:r>
            <a:endParaRPr lang="en-US" altLang="ja-JP" dirty="0"/>
          </a:p>
          <a:p>
            <a:pPr lvl="1"/>
            <a:r>
              <a:rPr kumimoji="1" lang="ja-JP" altLang="en-US" dirty="0"/>
              <a:t>表形式のデータのこと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数値やタグの一覧を見せたいときに</a:t>
            </a:r>
            <a:endParaRPr kumimoji="1" lang="en-US" altLang="ja-JP" dirty="0"/>
          </a:p>
          <a:p>
            <a:pPr lvl="1"/>
            <a:r>
              <a:rPr lang="ja-JP" altLang="en-US" dirty="0"/>
              <a:t>上に「表</a:t>
            </a:r>
            <a:r>
              <a:rPr lang="en-US" altLang="ja-JP" dirty="0"/>
              <a:t>1</a:t>
            </a:r>
            <a:r>
              <a:rPr lang="ja-JP" altLang="en-US" dirty="0"/>
              <a:t>：〇〇」や「</a:t>
            </a:r>
            <a:r>
              <a:rPr lang="en-US" altLang="ja-JP" dirty="0"/>
              <a:t>Table 1: </a:t>
            </a:r>
            <a:r>
              <a:rPr lang="en-US" altLang="ja-JP" dirty="0" err="1"/>
              <a:t>ooo</a:t>
            </a:r>
            <a:r>
              <a:rPr lang="ja-JP" altLang="en-US" dirty="0"/>
              <a:t>」などの見出しを付ける</a:t>
            </a:r>
            <a:endParaRPr lang="en-US" altLang="ja-JP" dirty="0"/>
          </a:p>
          <a:p>
            <a:pPr lvl="1"/>
            <a:r>
              <a:rPr kumimoji="1" lang="ja-JP" altLang="en-US" b="1" dirty="0"/>
              <a:t>必ず本文中で説明すること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5E5511-0998-4E9C-AD62-E8C05651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6B7561-74B5-465B-B227-CE7B5426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4372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D414B-797E-4CFF-933D-8723317D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Step5:</a:t>
            </a:r>
            <a:r>
              <a:rPr kumimoji="1" lang="ja-JP" altLang="en-US"/>
              <a:t>引用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9374BE-8FCD-462F-AC84-DB6700B3B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2983"/>
            <a:ext cx="10515600" cy="2963980"/>
          </a:xfrm>
        </p:spPr>
        <p:txBody>
          <a:bodyPr/>
          <a:lstStyle/>
          <a:p>
            <a:r>
              <a:rPr lang="ja-JP" altLang="en-US" dirty="0"/>
              <a:t>引用</a:t>
            </a:r>
            <a:endParaRPr lang="en-US" altLang="ja-JP" dirty="0"/>
          </a:p>
          <a:p>
            <a:pPr lvl="1"/>
            <a:r>
              <a:rPr lang="ja-JP" altLang="en-US" dirty="0"/>
              <a:t>他の文章や事例、データを提示すること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9F21E3-E101-40F4-80CB-A57D3F3C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24BA6F-14B4-42E5-903D-2916300F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1430A5-15C4-4284-BC54-60C2D2C45595}"/>
              </a:ext>
            </a:extLst>
          </p:cNvPr>
          <p:cNvSpPr/>
          <p:nvPr/>
        </p:nvSpPr>
        <p:spPr>
          <a:xfrm>
            <a:off x="2666293" y="1962907"/>
            <a:ext cx="6652912" cy="640080"/>
          </a:xfrm>
          <a:prstGeom prst="rect">
            <a:avLst/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「自分が作成したもの」がわかるようにする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E48ABA3-CF66-4FEA-AE26-24258E406914}"/>
              </a:ext>
            </a:extLst>
          </p:cNvPr>
          <p:cNvSpPr/>
          <p:nvPr/>
        </p:nvSpPr>
        <p:spPr>
          <a:xfrm>
            <a:off x="2443373" y="4645213"/>
            <a:ext cx="6964529" cy="13151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　東京都の人口数は平成８年度以降から増加の傾向があるが、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その一方で東京特別区以外の市では減少の傾向にある。</a:t>
            </a:r>
          </a:p>
        </p:txBody>
      </p:sp>
      <p:sp>
        <p:nvSpPr>
          <p:cNvPr id="9" name="雲形吹き出し 8">
            <a:extLst>
              <a:ext uri="{FF2B5EF4-FFF2-40B4-BE49-F238E27FC236}">
                <a16:creationId xmlns:a16="http://schemas.microsoft.com/office/drawing/2014/main" id="{DCF16EB3-63E9-4FEA-9C77-24EC1CB015C0}"/>
              </a:ext>
            </a:extLst>
          </p:cNvPr>
          <p:cNvSpPr/>
          <p:nvPr/>
        </p:nvSpPr>
        <p:spPr>
          <a:xfrm>
            <a:off x="7952747" y="4032565"/>
            <a:ext cx="1653088" cy="6126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本当？</a:t>
            </a:r>
          </a:p>
        </p:txBody>
      </p:sp>
    </p:spTree>
    <p:extLst>
      <p:ext uri="{BB962C8B-B14F-4D97-AF65-F5344CB8AC3E}">
        <p14:creationId xmlns:p14="http://schemas.microsoft.com/office/powerpoint/2010/main" val="3187489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85464C-A6E6-4A4A-9784-A9DCA80E2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引用の意味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3079BD-025C-400B-807E-26198396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505181"/>
          </a:xfrm>
        </p:spPr>
        <p:txBody>
          <a:bodyPr/>
          <a:lstStyle/>
          <a:p>
            <a:r>
              <a:rPr lang="ja-JP" altLang="en-US" dirty="0"/>
              <a:t>データの根拠を示す為</a:t>
            </a:r>
            <a:endParaRPr lang="en-US" altLang="ja-JP" dirty="0"/>
          </a:p>
          <a:p>
            <a:r>
              <a:rPr lang="ja-JP" altLang="en-US" dirty="0"/>
              <a:t>作者の著作権を守る為</a:t>
            </a:r>
            <a:endParaRPr lang="en-US" altLang="ja-JP" dirty="0"/>
          </a:p>
          <a:p>
            <a:r>
              <a:rPr lang="ja-JP" altLang="en-US" dirty="0"/>
              <a:t>自分の著作物でないことを示す為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引用に必要な情報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8DBAB8-93D4-433F-8C0A-B70588A3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A0C743-FB8B-4839-B458-3093E293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D0E796-F98F-4606-B668-A49D497E7EDA}"/>
              </a:ext>
            </a:extLst>
          </p:cNvPr>
          <p:cNvSpPr txBox="1"/>
          <p:nvPr/>
        </p:nvSpPr>
        <p:spPr>
          <a:xfrm>
            <a:off x="2586831" y="4645187"/>
            <a:ext cx="755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柴田淳司：</a:t>
            </a:r>
            <a:r>
              <a:rPr lang="en-US" altLang="ja-JP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”</a:t>
            </a:r>
            <a:r>
              <a:rPr lang="ja-JP" altLang="en-US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情報処理と私</a:t>
            </a:r>
            <a:r>
              <a:rPr lang="en-US" altLang="ja-JP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”, </a:t>
            </a:r>
            <a:r>
              <a:rPr lang="ja-JP" altLang="en-US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東女出版</a:t>
            </a:r>
            <a:r>
              <a:rPr lang="en-US" altLang="ja-JP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, pp. 25-26 (2018)</a:t>
            </a:r>
            <a:endParaRPr lang="ja-JP" altLang="en-US" sz="2400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15" name="角丸四角形吹き出し 10">
            <a:extLst>
              <a:ext uri="{FF2B5EF4-FFF2-40B4-BE49-F238E27FC236}">
                <a16:creationId xmlns:a16="http://schemas.microsoft.com/office/drawing/2014/main" id="{11CC5AD5-4BB2-48A5-8B7A-FAB9E02BE895}"/>
              </a:ext>
            </a:extLst>
          </p:cNvPr>
          <p:cNvSpPr/>
          <p:nvPr/>
        </p:nvSpPr>
        <p:spPr>
          <a:xfrm>
            <a:off x="1604795" y="5431227"/>
            <a:ext cx="2314850" cy="556953"/>
          </a:xfrm>
          <a:prstGeom prst="wedgeRoundRectCallout">
            <a:avLst>
              <a:gd name="adj1" fmla="val 24628"/>
              <a:gd name="adj2" fmla="val -99548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誰のものか？</a:t>
            </a:r>
          </a:p>
        </p:txBody>
      </p:sp>
      <p:sp>
        <p:nvSpPr>
          <p:cNvPr id="16" name="角丸四角形吹き出し 12">
            <a:extLst>
              <a:ext uri="{FF2B5EF4-FFF2-40B4-BE49-F238E27FC236}">
                <a16:creationId xmlns:a16="http://schemas.microsoft.com/office/drawing/2014/main" id="{EF9984F6-EF2C-4A8C-BD66-4BFCB81DA157}"/>
              </a:ext>
            </a:extLst>
          </p:cNvPr>
          <p:cNvSpPr/>
          <p:nvPr/>
        </p:nvSpPr>
        <p:spPr>
          <a:xfrm>
            <a:off x="4750439" y="5410504"/>
            <a:ext cx="3295032" cy="612648"/>
          </a:xfrm>
          <a:prstGeom prst="wedgeRoundRectCallout">
            <a:avLst>
              <a:gd name="adj1" fmla="val -25943"/>
              <a:gd name="adj2" fmla="val -84622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何に記載されているか？</a:t>
            </a: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7" name="角丸四角形吹き出し 13">
            <a:extLst>
              <a:ext uri="{FF2B5EF4-FFF2-40B4-BE49-F238E27FC236}">
                <a16:creationId xmlns:a16="http://schemas.microsoft.com/office/drawing/2014/main" id="{870F119B-B899-4A6A-AFD8-7350972C5D90}"/>
              </a:ext>
            </a:extLst>
          </p:cNvPr>
          <p:cNvSpPr/>
          <p:nvPr/>
        </p:nvSpPr>
        <p:spPr>
          <a:xfrm>
            <a:off x="7094241" y="3728887"/>
            <a:ext cx="3295032" cy="612648"/>
          </a:xfrm>
          <a:prstGeom prst="wedgeRoundRectCallout">
            <a:avLst>
              <a:gd name="adj1" fmla="val 25872"/>
              <a:gd name="adj2" fmla="val 91677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いつのものか？</a:t>
            </a:r>
          </a:p>
        </p:txBody>
      </p:sp>
    </p:spTree>
    <p:extLst>
      <p:ext uri="{BB962C8B-B14F-4D97-AF65-F5344CB8AC3E}">
        <p14:creationId xmlns:p14="http://schemas.microsoft.com/office/powerpoint/2010/main" val="168221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9AA31-0054-47C2-8A11-E92813ED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参照の仕方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67FFF2-E948-40D7-868B-4969D418B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8092"/>
            <a:ext cx="10515600" cy="3198871"/>
          </a:xfrm>
        </p:spPr>
        <p:txBody>
          <a:bodyPr/>
          <a:lstStyle/>
          <a:p>
            <a:r>
              <a:rPr lang="ja-JP" altLang="en-US" dirty="0"/>
              <a:t>テキストに直接書く</a:t>
            </a:r>
            <a:endParaRPr lang="en-US" altLang="ja-JP" dirty="0"/>
          </a:p>
          <a:p>
            <a:pPr lvl="1"/>
            <a:r>
              <a:rPr lang="ja-JP" altLang="en-US" dirty="0"/>
              <a:t>この他にも「</a:t>
            </a:r>
            <a:r>
              <a:rPr lang="en-US" altLang="ja-JP" dirty="0"/>
              <a:t>OO</a:t>
            </a:r>
            <a:r>
              <a:rPr lang="ja-JP" altLang="en-US" dirty="0"/>
              <a:t>」</a:t>
            </a:r>
            <a:r>
              <a:rPr lang="en-US" altLang="ja-JP" dirty="0"/>
              <a:t>(</a:t>
            </a:r>
            <a:r>
              <a:rPr lang="ja-JP" altLang="en-US" dirty="0"/>
              <a:t>引用情報</a:t>
            </a:r>
            <a:r>
              <a:rPr lang="en-US" altLang="ja-JP" dirty="0"/>
              <a:t>)</a:t>
            </a:r>
            <a:r>
              <a:rPr lang="ja-JP" altLang="en-US" dirty="0"/>
              <a:t>という理論もある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引用を後につける</a:t>
            </a:r>
            <a:endParaRPr lang="en-US" altLang="ja-JP" dirty="0"/>
          </a:p>
          <a:p>
            <a:pPr lvl="1"/>
            <a:r>
              <a:rPr lang="ja-JP" altLang="en-US" dirty="0"/>
              <a:t>この他にも「</a:t>
            </a:r>
            <a:r>
              <a:rPr lang="en-US" altLang="ja-JP" dirty="0"/>
              <a:t>OO</a:t>
            </a:r>
            <a:r>
              <a:rPr lang="ja-JP" altLang="en-US" dirty="0"/>
              <a:t>」</a:t>
            </a:r>
            <a:r>
              <a:rPr lang="en-US" altLang="ja-JP" baseline="30000" dirty="0"/>
              <a:t>[1]</a:t>
            </a:r>
            <a:r>
              <a:rPr lang="ja-JP" altLang="en-US" dirty="0"/>
              <a:t>という理論もある</a:t>
            </a:r>
            <a:endParaRPr lang="en-US" altLang="ja-JP" dirty="0"/>
          </a:p>
          <a:p>
            <a:pPr lvl="1"/>
            <a:endParaRPr lang="en-US" altLang="ja-JP" baseline="30000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45B1DB-68E9-488E-8830-12CF4733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430269-162C-4B9A-80E0-AF0319C5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F6F0C2-96F4-42DC-9592-527D09EE5CA0}"/>
              </a:ext>
            </a:extLst>
          </p:cNvPr>
          <p:cNvSpPr txBox="1"/>
          <p:nvPr/>
        </p:nvSpPr>
        <p:spPr>
          <a:xfrm>
            <a:off x="10049855" y="580763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[1]</a:t>
            </a:r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引用情報</a:t>
            </a:r>
          </a:p>
        </p:txBody>
      </p:sp>
      <p:sp>
        <p:nvSpPr>
          <p:cNvPr id="11" name="角丸四角形吹き出し 7">
            <a:extLst>
              <a:ext uri="{FF2B5EF4-FFF2-40B4-BE49-F238E27FC236}">
                <a16:creationId xmlns:a16="http://schemas.microsoft.com/office/drawing/2014/main" id="{2D53ED5B-9118-436B-98DA-1ED3D3A7AA61}"/>
              </a:ext>
            </a:extLst>
          </p:cNvPr>
          <p:cNvSpPr/>
          <p:nvPr/>
        </p:nvSpPr>
        <p:spPr>
          <a:xfrm>
            <a:off x="7729265" y="4244787"/>
            <a:ext cx="3624535" cy="1313265"/>
          </a:xfrm>
          <a:prstGeom prst="wedgeRoundRectCallout">
            <a:avLst>
              <a:gd name="adj1" fmla="val 30187"/>
              <a:gd name="adj2" fmla="val 73955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ページ下部につける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最後に引用リストを載せる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AFBAC9-F284-489D-A48F-321C11513E16}"/>
              </a:ext>
            </a:extLst>
          </p:cNvPr>
          <p:cNvSpPr/>
          <p:nvPr/>
        </p:nvSpPr>
        <p:spPr>
          <a:xfrm>
            <a:off x="2666293" y="1962907"/>
            <a:ext cx="6652912" cy="640080"/>
          </a:xfrm>
          <a:prstGeom prst="rect">
            <a:avLst/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本文中で必ず参照し，説明すること！</a:t>
            </a:r>
          </a:p>
        </p:txBody>
      </p:sp>
    </p:spTree>
    <p:extLst>
      <p:ext uri="{BB962C8B-B14F-4D97-AF65-F5344CB8AC3E}">
        <p14:creationId xmlns:p14="http://schemas.microsoft.com/office/powerpoint/2010/main" val="2296488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D4BD4A-2BF3-49C8-83DB-0E3231AE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全部できたら</a:t>
            </a:r>
            <a:r>
              <a:rPr kumimoji="1" lang="en-US" altLang="ja-JP" dirty="0"/>
              <a:t>pdf</a:t>
            </a:r>
            <a:r>
              <a:rPr kumimoji="1" lang="ja-JP" altLang="en-US" dirty="0"/>
              <a:t>にする</a:t>
            </a:r>
            <a:r>
              <a:rPr kumimoji="1" lang="ja-JP" altLang="en-US" sz="2400" dirty="0"/>
              <a:t>（提出は</a:t>
            </a:r>
            <a:r>
              <a:rPr kumimoji="1" lang="en-US" altLang="ja-JP" sz="2400" dirty="0"/>
              <a:t>word</a:t>
            </a:r>
            <a:r>
              <a:rPr kumimoji="1" lang="ja-JP" altLang="en-US" sz="2400" dirty="0"/>
              <a:t>ファイル）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C32DFC-7745-48D9-9F38-50320E3A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Word</a:t>
            </a:r>
            <a:r>
              <a:rPr lang="ja-JP" altLang="en-US" dirty="0"/>
              <a:t>を持ってない人は</a:t>
            </a:r>
            <a:r>
              <a:rPr lang="en-US" altLang="ja-JP" dirty="0"/>
              <a:t>doc</a:t>
            </a:r>
            <a:r>
              <a:rPr lang="ja-JP" altLang="en-US" dirty="0"/>
              <a:t>ファイルを開けない</a:t>
            </a:r>
            <a:endParaRPr lang="en-US" altLang="ja-JP" dirty="0"/>
          </a:p>
          <a:p>
            <a:r>
              <a:rPr lang="en-US" altLang="ja-JP" dirty="0"/>
              <a:t>PDF</a:t>
            </a:r>
            <a:r>
              <a:rPr lang="ja-JP" altLang="en-US" dirty="0"/>
              <a:t>ならほぼすべての</a:t>
            </a:r>
            <a:r>
              <a:rPr lang="en-US" altLang="ja-JP" dirty="0"/>
              <a:t>PC</a:t>
            </a:r>
            <a:r>
              <a:rPr lang="ja-JP" altLang="en-US" dirty="0"/>
              <a:t>で閲覧可能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手順（</a:t>
            </a:r>
            <a:r>
              <a:rPr lang="en-US" altLang="ja-JP" dirty="0"/>
              <a:t>Mac</a:t>
            </a:r>
            <a:r>
              <a:rPr lang="ja-JP" altLang="en-US" dirty="0"/>
              <a:t>の場合）</a:t>
            </a:r>
            <a:endParaRPr lang="en-US" altLang="ja-JP" dirty="0"/>
          </a:p>
          <a:p>
            <a:pPr lvl="1"/>
            <a:r>
              <a:rPr lang="ja-JP" altLang="en-US" dirty="0"/>
              <a:t>ファイル→プリント</a:t>
            </a:r>
            <a:endParaRPr lang="en-US" altLang="ja-JP" dirty="0"/>
          </a:p>
          <a:p>
            <a:pPr lvl="1"/>
            <a:r>
              <a:rPr lang="en-US" altLang="ja-JP" dirty="0"/>
              <a:t>PDF</a:t>
            </a:r>
            <a:r>
              <a:rPr lang="ja-JP" altLang="en-US" dirty="0"/>
              <a:t>として保存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手順（</a:t>
            </a:r>
            <a:r>
              <a:rPr lang="en-US" altLang="ja-JP" dirty="0"/>
              <a:t>Windows</a:t>
            </a:r>
            <a:r>
              <a:rPr lang="ja-JP" altLang="en-US" dirty="0"/>
              <a:t>の場合）</a:t>
            </a:r>
            <a:endParaRPr lang="en-US" altLang="ja-JP" dirty="0"/>
          </a:p>
          <a:p>
            <a:pPr lvl="1"/>
            <a:r>
              <a:rPr lang="ja-JP" altLang="en-US" dirty="0"/>
              <a:t>ファイル→名前をつけて保存</a:t>
            </a:r>
            <a:endParaRPr lang="en-US" altLang="ja-JP" dirty="0"/>
          </a:p>
          <a:p>
            <a:pPr lvl="1"/>
            <a:r>
              <a:rPr lang="ja-JP" altLang="en-US" dirty="0"/>
              <a:t>ファイル形式を</a:t>
            </a:r>
            <a:r>
              <a:rPr lang="en-US" altLang="ja-JP" dirty="0"/>
              <a:t>pdf</a:t>
            </a:r>
            <a:r>
              <a:rPr lang="ja-JP" altLang="en-US" dirty="0"/>
              <a:t>にする</a:t>
            </a:r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466A51-48A5-430F-982B-53A4B5B2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BB19A0-2728-44DF-9B50-930C8905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4192923-3CC6-4470-A0B9-4BEBCFEA17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026" y="2376442"/>
            <a:ext cx="2523227" cy="35192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624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EA788B-1063-4727-8FF3-795E0128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次週予告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572F9E-D0A1-458C-9AC8-3B32E260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題目：</a:t>
            </a:r>
            <a:r>
              <a:rPr lang="en-US" altLang="ja-JP" dirty="0"/>
              <a:t>Microsoft Word</a:t>
            </a:r>
          </a:p>
          <a:p>
            <a:r>
              <a:rPr lang="ja-JP" altLang="en-US" dirty="0"/>
              <a:t>内容：</a:t>
            </a:r>
            <a:endParaRPr lang="en-US" altLang="ja-JP" dirty="0"/>
          </a:p>
          <a:p>
            <a:pPr lvl="1"/>
            <a:r>
              <a:rPr lang="en-US" altLang="ja-JP" dirty="0"/>
              <a:t>Office</a:t>
            </a:r>
            <a:r>
              <a:rPr lang="ja-JP" altLang="en-US" dirty="0"/>
              <a:t>ソフト</a:t>
            </a:r>
            <a:endParaRPr lang="en-US" altLang="ja-JP" dirty="0"/>
          </a:p>
          <a:p>
            <a:pPr lvl="1"/>
            <a:r>
              <a:rPr lang="ja-JP" altLang="en-US" dirty="0"/>
              <a:t>書類作成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8C955E-FC42-4085-8F64-C005F031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527F-9170-41BB-9FA8-45ACF9FE32B0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2AC112-8A85-47C7-BA3D-EE7366E2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16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64217-F9A0-4B2D-A98C-9237585D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重要だったこと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3E59A9-521D-4E61-B09E-E21B588A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884001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6B0920"/>
                </a:solidFill>
              </a:rPr>
              <a:t>著作権</a:t>
            </a:r>
            <a:endParaRPr kumimoji="1" lang="en-US" altLang="ja-JP" dirty="0"/>
          </a:p>
          <a:p>
            <a:pPr lvl="1"/>
            <a:r>
              <a:rPr kumimoji="1" lang="ja-JP" altLang="en-US" b="1" dirty="0"/>
              <a:t>最も身近な権利の一つ</a:t>
            </a:r>
            <a:endParaRPr kumimoji="1" lang="en-US" altLang="ja-JP" b="1" dirty="0"/>
          </a:p>
          <a:p>
            <a:pPr lvl="1"/>
            <a:r>
              <a:rPr kumimoji="1" lang="ja-JP" altLang="en-US" dirty="0"/>
              <a:t>何か</a:t>
            </a:r>
            <a:r>
              <a:rPr kumimoji="1" lang="ja-JP" altLang="en-US" b="1" dirty="0"/>
              <a:t>創造的なモノ</a:t>
            </a:r>
            <a:r>
              <a:rPr kumimoji="1" lang="ja-JP" altLang="en-US" dirty="0"/>
              <a:t>を証拠として残せば</a:t>
            </a:r>
            <a:r>
              <a:rPr lang="ja-JP" altLang="en-US" b="1" dirty="0"/>
              <a:t>自動的に著作権で守られる</a:t>
            </a:r>
            <a:endParaRPr kumimoji="1" lang="en-US" altLang="ja-JP" b="1" dirty="0"/>
          </a:p>
          <a:p>
            <a:pPr lvl="1"/>
            <a:r>
              <a:rPr kumimoji="1" lang="ja-JP" altLang="en-US" dirty="0"/>
              <a:t>著作者人格権：誰が作った，公開の有無などの権利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著作権</a:t>
            </a:r>
            <a:r>
              <a:rPr kumimoji="1" lang="en-US" altLang="ja-JP" dirty="0"/>
              <a:t>(</a:t>
            </a:r>
            <a:r>
              <a:rPr kumimoji="1" lang="ja-JP" altLang="en-US" dirty="0"/>
              <a:t>財産</a:t>
            </a:r>
            <a:r>
              <a:rPr kumimoji="1" lang="en-US" altLang="ja-JP" dirty="0"/>
              <a:t>)</a:t>
            </a:r>
            <a:r>
              <a:rPr kumimoji="1" lang="ja-JP" altLang="en-US" dirty="0"/>
              <a:t>：販売やコピーに関する権利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b="1" dirty="0">
                <a:solidFill>
                  <a:srgbClr val="6B0920"/>
                </a:solidFill>
              </a:rPr>
              <a:t>情報倫理</a:t>
            </a:r>
            <a:endParaRPr lang="en-US" altLang="ja-JP" b="1" dirty="0">
              <a:solidFill>
                <a:srgbClr val="6B0920"/>
              </a:solidFill>
            </a:endParaRPr>
          </a:p>
          <a:p>
            <a:pPr lvl="1"/>
            <a:r>
              <a:rPr lang="en-US" altLang="ja-JP" dirty="0" err="1"/>
              <a:t>WebClass</a:t>
            </a:r>
            <a:r>
              <a:rPr lang="ja-JP" altLang="en-US" dirty="0"/>
              <a:t>の</a:t>
            </a:r>
            <a:r>
              <a:rPr lang="en-US" altLang="ja-JP" dirty="0"/>
              <a:t>INFOSS</a:t>
            </a:r>
            <a:r>
              <a:rPr lang="ja-JP" altLang="en-US" dirty="0"/>
              <a:t>情報倫理で倫理観を身に着ける</a:t>
            </a:r>
            <a:endParaRPr lang="en-US" altLang="ja-JP" dirty="0"/>
          </a:p>
          <a:p>
            <a:pPr lvl="1"/>
            <a:r>
              <a:rPr lang="en-US" altLang="ja-JP" dirty="0"/>
              <a:t>7</a:t>
            </a:r>
            <a:r>
              <a:rPr lang="ja-JP" altLang="en-US" dirty="0"/>
              <a:t>月</a:t>
            </a:r>
            <a:r>
              <a:rPr lang="en-US" altLang="ja-JP" dirty="0"/>
              <a:t>18</a:t>
            </a:r>
            <a:r>
              <a:rPr lang="ja-JP" altLang="en-US" dirty="0"/>
              <a:t>日までに受けて提出！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3CA3ED-918B-47FE-BAC2-B4F0DE96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73CE-3C2D-42C4-8B3A-B8932CCCD502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E21860-89BD-4258-8E88-3AECCE57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356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971C8-C1EB-4B02-A840-72201444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Word</a:t>
            </a:r>
            <a:r>
              <a:rPr lang="ja-JP" altLang="en-US" dirty="0"/>
              <a:t>の基本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F805C1-6D0A-46C2-BB73-6D11C499B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CAF20A-8523-46D5-9547-E5D3BD3B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F9E6-9468-4358-AE5C-8F68B94E9D44}" type="datetime1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6B8CD9-BDB5-4D50-9EC4-4038378C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39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4917F2-DF2B-4B46-A902-B6E6345F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オフィスソフト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82BC6C-57A8-48E5-996F-7D17F86C5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事務所（</a:t>
            </a:r>
            <a:r>
              <a:rPr lang="en-US" altLang="ja-JP" dirty="0"/>
              <a:t>Office</a:t>
            </a:r>
            <a:r>
              <a:rPr lang="ja-JP" altLang="en-US" dirty="0"/>
              <a:t>）での作業に使われるソフト</a:t>
            </a:r>
            <a:endParaRPr lang="en-US" altLang="ja-JP" dirty="0"/>
          </a:p>
          <a:p>
            <a:pPr lvl="1"/>
            <a:r>
              <a:rPr kumimoji="1" lang="ja-JP" altLang="en-US" dirty="0"/>
              <a:t>主に書類作成、会計、発表、ファイル共有などを手助けするソフト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全部ひっくるめ</a:t>
            </a:r>
            <a:r>
              <a:rPr lang="ja-JP" altLang="en-US" dirty="0"/>
              <a:t>て</a:t>
            </a:r>
            <a:r>
              <a:rPr lang="en-US" altLang="ja-JP" dirty="0"/>
              <a:t>Office suite</a:t>
            </a:r>
            <a:r>
              <a:rPr lang="ja-JP" altLang="en-US" dirty="0"/>
              <a:t>と呼ばれることも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例</a:t>
            </a:r>
            <a:endParaRPr lang="en-US" altLang="ja-JP" dirty="0"/>
          </a:p>
          <a:p>
            <a:pPr lvl="1"/>
            <a:r>
              <a:rPr kumimoji="1" lang="en-US" altLang="ja-JP" dirty="0"/>
              <a:t>Microsoft Office</a:t>
            </a:r>
            <a:r>
              <a:rPr kumimoji="1" lang="ja-JP" altLang="en-US" dirty="0"/>
              <a:t>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トップシェアのオフィスソフト</a:t>
            </a:r>
            <a:endParaRPr kumimoji="1" lang="en-US" altLang="ja-JP" dirty="0"/>
          </a:p>
          <a:p>
            <a:pPr lvl="1"/>
            <a:r>
              <a:rPr lang="en-US" altLang="ja-JP" dirty="0"/>
              <a:t>WPS Office</a:t>
            </a:r>
            <a:r>
              <a:rPr lang="ja-JP" altLang="en-US" dirty="0"/>
              <a:t>：</a:t>
            </a:r>
            <a:r>
              <a:rPr lang="en-US" altLang="ja-JP" dirty="0"/>
              <a:t>		</a:t>
            </a:r>
            <a:r>
              <a:rPr lang="ja-JP" altLang="en-US" dirty="0"/>
              <a:t>元</a:t>
            </a:r>
            <a:r>
              <a:rPr lang="en-US" altLang="ja-JP" dirty="0"/>
              <a:t>Kingsoft Office</a:t>
            </a:r>
            <a:r>
              <a:rPr lang="ja-JP" altLang="en-US" dirty="0" err="1"/>
              <a:t>、</a:t>
            </a:r>
            <a:r>
              <a:rPr lang="ja-JP" altLang="en-US" dirty="0"/>
              <a:t>↑にそっくりで安め</a:t>
            </a:r>
            <a:endParaRPr lang="en-US" altLang="ja-JP" dirty="0"/>
          </a:p>
          <a:p>
            <a:pPr lvl="1"/>
            <a:r>
              <a:rPr kumimoji="1" lang="en-US" altLang="ja-JP" dirty="0"/>
              <a:t>Libre Office</a:t>
            </a:r>
            <a:r>
              <a:rPr kumimoji="1" lang="ja-JP" altLang="en-US" dirty="0"/>
              <a:t>：</a:t>
            </a:r>
            <a:r>
              <a:rPr kumimoji="1" lang="en-US" altLang="ja-JP" dirty="0"/>
              <a:t>		</a:t>
            </a:r>
            <a:r>
              <a:rPr kumimoji="1" lang="ja-JP" altLang="en-US" dirty="0"/>
              <a:t>無料の</a:t>
            </a:r>
            <a:r>
              <a:rPr lang="ja-JP" altLang="en-US" dirty="0"/>
              <a:t>オフィスソフト</a:t>
            </a:r>
            <a:endParaRPr lang="en-US" altLang="ja-JP" dirty="0"/>
          </a:p>
          <a:p>
            <a:pPr lvl="1"/>
            <a:r>
              <a:rPr kumimoji="1" lang="en-US" altLang="ja-JP" dirty="0"/>
              <a:t>Google Office</a:t>
            </a:r>
            <a:r>
              <a:rPr kumimoji="1" lang="ja-JP" altLang="en-US" dirty="0"/>
              <a:t>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無料のウェブアプリオフィス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E0E8BE-3481-44B8-952E-1AEAC62A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6A7B-2238-4602-A8F6-BE0EEC5DF210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D8DE4-A479-43E5-B9D0-0590463B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411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1743CB-4969-43D1-8C57-FE25E0E1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Microsoft Office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AD42DA-C6E2-42FB-9CEB-FD0EA1CFC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世界シェア</a:t>
            </a:r>
            <a:r>
              <a:rPr lang="en-US" altLang="ja-JP" dirty="0"/>
              <a:t>No.1</a:t>
            </a:r>
            <a:r>
              <a:rPr lang="ja-JP" altLang="en-US" dirty="0"/>
              <a:t>のオフィスソフト</a:t>
            </a:r>
            <a:endParaRPr lang="en-US" altLang="ja-JP" dirty="0"/>
          </a:p>
          <a:p>
            <a:pPr lvl="1"/>
            <a:r>
              <a:rPr kumimoji="1" lang="en-US" altLang="ja-JP" dirty="0"/>
              <a:t>Windows</a:t>
            </a:r>
            <a:r>
              <a:rPr kumimoji="1" lang="ja-JP" altLang="en-US" dirty="0"/>
              <a:t>がいまだに優勢な理由の一つになるほど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よく使われるのは</a:t>
            </a:r>
            <a:r>
              <a:rPr kumimoji="1" lang="en-US" altLang="ja-JP" dirty="0"/>
              <a:t>Word</a:t>
            </a:r>
            <a:r>
              <a:rPr kumimoji="1" lang="ja-JP" altLang="en-US" dirty="0" err="1"/>
              <a:t>、</a:t>
            </a:r>
            <a:r>
              <a:rPr kumimoji="1" lang="en-US" altLang="ja-JP" dirty="0"/>
              <a:t>Excel</a:t>
            </a:r>
            <a:r>
              <a:rPr kumimoji="1" lang="ja-JP" altLang="en-US" dirty="0" err="1"/>
              <a:t>、</a:t>
            </a:r>
            <a:r>
              <a:rPr kumimoji="1" lang="en-US" altLang="ja-JP" dirty="0"/>
              <a:t>PowerPoint</a:t>
            </a:r>
          </a:p>
          <a:p>
            <a:pPr lvl="1"/>
            <a:r>
              <a:rPr kumimoji="1" lang="ja-JP" altLang="en-US" dirty="0"/>
              <a:t>他にも議事録共有用などあるがいまい</a:t>
            </a:r>
            <a:r>
              <a:rPr kumimoji="1" lang="ja-JP" altLang="en-US" dirty="0" err="1"/>
              <a:t>ち</a:t>
            </a:r>
            <a:r>
              <a:rPr kumimoji="1" lang="ja-JP" altLang="en-US" dirty="0"/>
              <a:t>目立たない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75BDA8-908F-4E64-AFC0-3F57EA0D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7DAD-30E4-49DF-B0B6-4D13F5524A17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8CDD5A-0582-421A-89C6-766E6300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BC52737-E85D-499A-BB58-BF53CF72B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3695490"/>
            <a:ext cx="8312727" cy="1154545"/>
          </a:xfrm>
          <a:prstGeom prst="rect">
            <a:avLst/>
          </a:prstGeom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FCC5A63F-63B5-4CA2-9A9B-766C68EE1105}"/>
              </a:ext>
            </a:extLst>
          </p:cNvPr>
          <p:cNvSpPr/>
          <p:nvPr/>
        </p:nvSpPr>
        <p:spPr>
          <a:xfrm>
            <a:off x="7486860" y="5179701"/>
            <a:ext cx="2765503" cy="724637"/>
          </a:xfrm>
          <a:prstGeom prst="wedgeRoundRectCallout">
            <a:avLst>
              <a:gd name="adj1" fmla="val -26323"/>
              <a:gd name="adj2" fmla="val -91321"/>
              <a:gd name="adj3" fmla="val 16667"/>
            </a:avLst>
          </a:prstGeom>
          <a:solidFill>
            <a:srgbClr val="873624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Word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ドキュメント作成用</a:t>
            </a:r>
          </a:p>
        </p:txBody>
      </p:sp>
    </p:spTree>
    <p:extLst>
      <p:ext uri="{BB962C8B-B14F-4D97-AF65-F5344CB8AC3E}">
        <p14:creationId xmlns:p14="http://schemas.microsoft.com/office/powerpoint/2010/main" val="349446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76577A-EFFE-4D67-B6C3-D712FA32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Microsoft Word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310A6B-3939-447D-AC57-280E3CF32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文章作成ソフト</a:t>
            </a:r>
            <a:endParaRPr lang="en-US" altLang="ja-JP" dirty="0"/>
          </a:p>
          <a:p>
            <a:r>
              <a:rPr lang="ja-JP" altLang="en-US" dirty="0"/>
              <a:t>ワープロ（</a:t>
            </a:r>
            <a:r>
              <a:rPr lang="en-US" altLang="ja-JP" dirty="0"/>
              <a:t>Word processer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lang="ja-JP" altLang="en-US" dirty="0"/>
              <a:t>文章作成と印刷ができる機器</a:t>
            </a:r>
            <a:endParaRPr lang="en-US" altLang="ja-JP" dirty="0"/>
          </a:p>
          <a:p>
            <a:pPr lvl="1"/>
            <a:r>
              <a:rPr lang="ja-JP" altLang="en-US" dirty="0"/>
              <a:t>それ以外はできない</a:t>
            </a:r>
            <a:endParaRPr lang="en-US" altLang="ja-JP" dirty="0"/>
          </a:p>
          <a:p>
            <a:pPr lvl="1"/>
            <a:r>
              <a:rPr lang="ja-JP" altLang="en-US" dirty="0"/>
              <a:t>年配の方はまだ使ってるかも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17E2A1-CA49-4D91-84B5-57CC3922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2CAD-5695-4BE5-96BD-9E12829F6DDB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A6E6C8-03DB-4A19-B928-A90D6282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8787865-E446-4701-A280-55426A8DB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492" y="1618815"/>
            <a:ext cx="3726033" cy="372603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B829D2-C9C3-4495-907A-9553C4CD8CE6}"/>
              </a:ext>
            </a:extLst>
          </p:cNvPr>
          <p:cNvSpPr txBox="1"/>
          <p:nvPr/>
        </p:nvSpPr>
        <p:spPr>
          <a:xfrm>
            <a:off x="8504732" y="546123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ワープロ</a:t>
            </a:r>
          </a:p>
        </p:txBody>
      </p:sp>
    </p:spTree>
    <p:extLst>
      <p:ext uri="{BB962C8B-B14F-4D97-AF65-F5344CB8AC3E}">
        <p14:creationId xmlns:p14="http://schemas.microsoft.com/office/powerpoint/2010/main" val="181927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F6C7E7-B839-4A3F-8A8C-CBAEBAB3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画面の見方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3CFF38-3A8F-44E6-BB84-39701EB4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4C484A-ACB4-4949-A8D6-801878E1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コンテンツ プレースホルダー 10">
            <a:extLst>
              <a:ext uri="{FF2B5EF4-FFF2-40B4-BE49-F238E27FC236}">
                <a16:creationId xmlns:a16="http://schemas.microsoft.com/office/drawing/2014/main" id="{A9FEBA13-E0EE-48CF-95E0-0FFA59C35D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50" y="1981296"/>
            <a:ext cx="5159100" cy="5759937"/>
          </a:xfrm>
          <a:prstGeom prst="rect">
            <a:avLst/>
          </a:prstGeom>
        </p:spPr>
      </p:pic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09973949-761F-4FBA-8D06-EAD1BC57FF01}"/>
              </a:ext>
            </a:extLst>
          </p:cNvPr>
          <p:cNvSpPr/>
          <p:nvPr/>
        </p:nvSpPr>
        <p:spPr>
          <a:xfrm>
            <a:off x="1679083" y="1731651"/>
            <a:ext cx="1787968" cy="380406"/>
          </a:xfrm>
          <a:prstGeom prst="wedgeRoundRectCallout">
            <a:avLst>
              <a:gd name="adj1" fmla="val 58214"/>
              <a:gd name="adj2" fmla="val 3066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メニューバー</a:t>
            </a:r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E7C23F51-99D2-42B9-AC74-4129D03FAAAB}"/>
              </a:ext>
            </a:extLst>
          </p:cNvPr>
          <p:cNvSpPr/>
          <p:nvPr/>
        </p:nvSpPr>
        <p:spPr>
          <a:xfrm>
            <a:off x="1679084" y="2189558"/>
            <a:ext cx="1787968" cy="380406"/>
          </a:xfrm>
          <a:prstGeom prst="wedgeRoundRectCallout">
            <a:avLst>
              <a:gd name="adj1" fmla="val 59822"/>
              <a:gd name="adj2" fmla="val 80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ツールバー</a:t>
            </a:r>
          </a:p>
        </p:txBody>
      </p:sp>
      <p:sp>
        <p:nvSpPr>
          <p:cNvPr id="9" name="角丸四角形吹き出し 8">
            <a:extLst>
              <a:ext uri="{FF2B5EF4-FFF2-40B4-BE49-F238E27FC236}">
                <a16:creationId xmlns:a16="http://schemas.microsoft.com/office/drawing/2014/main" id="{E8622B33-19DA-4DEA-8AB4-F042189AB10A}"/>
              </a:ext>
            </a:extLst>
          </p:cNvPr>
          <p:cNvSpPr/>
          <p:nvPr/>
        </p:nvSpPr>
        <p:spPr>
          <a:xfrm>
            <a:off x="8463609" y="2349464"/>
            <a:ext cx="1787968" cy="380406"/>
          </a:xfrm>
          <a:prstGeom prst="wedgeRoundRectCallout">
            <a:avLst>
              <a:gd name="adj1" fmla="val -67239"/>
              <a:gd name="adj2" fmla="val 4965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リボン</a:t>
            </a: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E18D4C77-817D-461C-8D32-565AC384C997}"/>
              </a:ext>
            </a:extLst>
          </p:cNvPr>
          <p:cNvSpPr/>
          <p:nvPr/>
        </p:nvSpPr>
        <p:spPr>
          <a:xfrm>
            <a:off x="1815232" y="4451061"/>
            <a:ext cx="1787968" cy="380406"/>
          </a:xfrm>
          <a:prstGeom prst="wedgeRoundRectCallout">
            <a:avLst>
              <a:gd name="adj1" fmla="val 69795"/>
              <a:gd name="adj2" fmla="val -2153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本文</a:t>
            </a:r>
          </a:p>
        </p:txBody>
      </p:sp>
    </p:spTree>
    <p:extLst>
      <p:ext uri="{BB962C8B-B14F-4D97-AF65-F5344CB8AC3E}">
        <p14:creationId xmlns:p14="http://schemas.microsoft.com/office/powerpoint/2010/main" val="16498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75C010-5B28-4EAE-8A90-7F0AD46E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ホーム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1DE55C-3BF1-4C29-9677-95817E836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よく使うものはホームタブのリボンに集まっている</a:t>
            </a:r>
            <a:endParaRPr lang="en-US" altLang="ja-JP" dirty="0"/>
          </a:p>
          <a:p>
            <a:pPr marL="868680" lvl="1" indent="-457200"/>
            <a:r>
              <a:rPr lang="ja-JP" altLang="en-US" dirty="0"/>
              <a:t>コピー・カット・ペースト：</a:t>
            </a:r>
            <a:br>
              <a:rPr lang="en-US" altLang="ja-JP" dirty="0"/>
            </a:br>
            <a:r>
              <a:rPr lang="en-US" altLang="ja-JP" dirty="0"/>
              <a:t>		</a:t>
            </a:r>
            <a:r>
              <a:rPr lang="ja-JP" altLang="en-US" dirty="0"/>
              <a:t>文字や図を切り貼りする</a:t>
            </a:r>
            <a:endParaRPr lang="en-US" altLang="ja-JP" dirty="0"/>
          </a:p>
          <a:p>
            <a:pPr marL="868680" lvl="1" indent="-457200"/>
            <a:r>
              <a:rPr lang="ja-JP" altLang="en-US" dirty="0"/>
              <a:t>文字の見え方：</a:t>
            </a:r>
            <a:br>
              <a:rPr lang="en-US" altLang="ja-JP" dirty="0"/>
            </a:br>
            <a:r>
              <a:rPr lang="en-US" altLang="ja-JP" dirty="0"/>
              <a:t>		</a:t>
            </a:r>
            <a:r>
              <a:rPr lang="ja-JP" altLang="en-US" dirty="0"/>
              <a:t>フォントや色など</a:t>
            </a:r>
            <a:endParaRPr lang="en-US" altLang="ja-JP" dirty="0"/>
          </a:p>
          <a:p>
            <a:pPr marL="868680" lvl="1" indent="-457200"/>
            <a:r>
              <a:rPr lang="ja-JP" altLang="en-US" dirty="0"/>
              <a:t>段落</a:t>
            </a:r>
            <a:br>
              <a:rPr lang="en-US" altLang="ja-JP" dirty="0"/>
            </a:br>
            <a:r>
              <a:rPr lang="en-US" altLang="ja-JP" dirty="0"/>
              <a:t>		</a:t>
            </a:r>
            <a:r>
              <a:rPr lang="ja-JP" altLang="en-US" dirty="0"/>
              <a:t>羅列や位置調整など</a:t>
            </a:r>
            <a:br>
              <a:rPr lang="en-US" altLang="ja-JP" dirty="0"/>
            </a:br>
            <a:r>
              <a:rPr lang="en-US" altLang="ja-JP" dirty="0"/>
              <a:t>		</a:t>
            </a:r>
            <a:r>
              <a:rPr lang="ja-JP" altLang="en-US" dirty="0"/>
              <a:t>目次を付けることもできる</a:t>
            </a:r>
            <a:endParaRPr lang="en-US" altLang="ja-JP" dirty="0"/>
          </a:p>
          <a:p>
            <a:pPr marL="868680" lvl="1" indent="-457200"/>
            <a:r>
              <a:rPr lang="ja-JP" altLang="en-US" dirty="0"/>
              <a:t>スタイル</a:t>
            </a:r>
            <a:br>
              <a:rPr lang="en-US" altLang="ja-JP" dirty="0"/>
            </a:br>
            <a:r>
              <a:rPr lang="en-US" altLang="ja-JP" dirty="0"/>
              <a:t>		</a:t>
            </a:r>
            <a:r>
              <a:rPr lang="ja-JP" altLang="en-US" dirty="0"/>
              <a:t>予め登録した見出しや表題を設定</a:t>
            </a:r>
            <a:endParaRPr lang="en-US" altLang="ja-JP" dirty="0"/>
          </a:p>
          <a:p>
            <a:pPr marL="868680" lvl="1" indent="-457200"/>
            <a:r>
              <a:rPr lang="ja-JP" altLang="en-US" dirty="0"/>
              <a:t>検索</a:t>
            </a:r>
            <a:r>
              <a:rPr lang="en-US" altLang="ja-JP" dirty="0"/>
              <a:t>/</a:t>
            </a:r>
            <a:r>
              <a:rPr lang="ja-JP" altLang="en-US" dirty="0"/>
              <a:t>置換</a:t>
            </a:r>
            <a:br>
              <a:rPr lang="en-US" altLang="ja-JP" dirty="0"/>
            </a:br>
            <a:r>
              <a:rPr lang="en-US" altLang="ja-JP" dirty="0"/>
              <a:t>		</a:t>
            </a:r>
            <a:r>
              <a:rPr lang="ja-JP" altLang="en-US" dirty="0"/>
              <a:t>探したい文字を選べる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F47F58-9DDC-4F6B-A423-9C5AF7E54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2018/6/14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7F62D1-6B0F-4195-9D3B-E48AF0FC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725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28575">
          <a:solidFill>
            <a:srgbClr val="6B0920"/>
          </a:solidFill>
        </a:ln>
      </a:spPr>
      <a:bodyPr rtlCol="0" anchor="ctr"/>
      <a:lstStyle>
        <a:defPPr algn="ctr">
          <a:defRPr sz="2800" b="1" dirty="0" smtClean="0">
            <a:solidFill>
              <a:srgbClr val="6B092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1330</Words>
  <Application>Microsoft Macintosh PowerPoint</Application>
  <PresentationFormat>ワイド画面</PresentationFormat>
  <Paragraphs>294</Paragraphs>
  <Slides>27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5" baseType="lpstr">
      <vt:lpstr>HGP創英角ﾎﾟｯﾌﾟ体</vt:lpstr>
      <vt:lpstr>HGS明朝E</vt:lpstr>
      <vt:lpstr>MS Gothic</vt:lpstr>
      <vt:lpstr>游ゴシック</vt:lpstr>
      <vt:lpstr>游ゴシック Light</vt:lpstr>
      <vt:lpstr>Arial</vt:lpstr>
      <vt:lpstr>Book Antiqua</vt:lpstr>
      <vt:lpstr>Office テーマ</vt:lpstr>
      <vt:lpstr>情報処理技法(リテラシ)I 第8回：Word (1/2)</vt:lpstr>
      <vt:lpstr>目次</vt:lpstr>
      <vt:lpstr>重要だったこと</vt:lpstr>
      <vt:lpstr>Wordの基本</vt:lpstr>
      <vt:lpstr>オフィスソフト</vt:lpstr>
      <vt:lpstr>Microsoft Office</vt:lpstr>
      <vt:lpstr>Microsoft Word</vt:lpstr>
      <vt:lpstr>画面の見方</vt:lpstr>
      <vt:lpstr>ホーム</vt:lpstr>
      <vt:lpstr>文字をいじってみる</vt:lpstr>
      <vt:lpstr>段落と箇条書き</vt:lpstr>
      <vt:lpstr>レイアウト：用紙の設定</vt:lpstr>
      <vt:lpstr>挿入</vt:lpstr>
      <vt:lpstr>レポート作成（骨）</vt:lpstr>
      <vt:lpstr>レポートとは</vt:lpstr>
      <vt:lpstr>レポートの構成</vt:lpstr>
      <vt:lpstr>本日の課題：発展応用課題用のフォーマット作成</vt:lpstr>
      <vt:lpstr>Step1: レポートテーマ</vt:lpstr>
      <vt:lpstr>Step2:ヘッダー(header)/フッター(footer)</vt:lpstr>
      <vt:lpstr>文字のスタイル</vt:lpstr>
      <vt:lpstr>Step3:余白と行数の設定</vt:lpstr>
      <vt:lpstr>Step4:図表の挿入</vt:lpstr>
      <vt:lpstr>Step5:引用</vt:lpstr>
      <vt:lpstr>引用の意味</vt:lpstr>
      <vt:lpstr>参照の仕方</vt:lpstr>
      <vt:lpstr>全部できたらpdfにする（提出はwordファイル）</vt:lpstr>
      <vt:lpstr>次週予告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情報処理技法(リテラシ)I 第1回：コンピュータ</dc:title>
  <dc:creator>Atsushi Shibata</dc:creator>
  <cp:lastModifiedBy>Microsoft Office ユーザー</cp:lastModifiedBy>
  <cp:revision>167</cp:revision>
  <dcterms:created xsi:type="dcterms:W3CDTF">2018-04-03T11:49:56Z</dcterms:created>
  <dcterms:modified xsi:type="dcterms:W3CDTF">2018-06-14T01:28:14Z</dcterms:modified>
</cp:coreProperties>
</file>