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3" r:id="rId4"/>
    <p:sldId id="324" r:id="rId5"/>
    <p:sldId id="367" r:id="rId6"/>
    <p:sldId id="364" r:id="rId7"/>
    <p:sldId id="368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80" r:id="rId18"/>
    <p:sldId id="381" r:id="rId19"/>
    <p:sldId id="379" r:id="rId20"/>
    <p:sldId id="382" r:id="rId21"/>
    <p:sldId id="383" r:id="rId22"/>
    <p:sldId id="365" r:id="rId23"/>
    <p:sldId id="384" r:id="rId24"/>
    <p:sldId id="386" r:id="rId25"/>
    <p:sldId id="385" r:id="rId26"/>
    <p:sldId id="361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4F53B30-C378-4344-8134-B3CA31EAE86A}">
          <p14:sldIdLst>
            <p14:sldId id="256"/>
            <p14:sldId id="257"/>
          </p14:sldIdLst>
        </p14:section>
        <p14:section name="前回の復習" id="{CBB2E1D0-D02B-478D-9363-941FFF2262B1}">
          <p14:sldIdLst>
            <p14:sldId id="283"/>
          </p14:sldIdLst>
        </p14:section>
        <p14:section name="情報検索" id="{5D3E424D-1941-4888-A3A6-39AE16D4DAF5}">
          <p14:sldIdLst>
            <p14:sldId id="324"/>
            <p14:sldId id="367"/>
            <p14:sldId id="364"/>
            <p14:sldId id="368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80"/>
            <p14:sldId id="381"/>
            <p14:sldId id="379"/>
            <p14:sldId id="382"/>
            <p14:sldId id="383"/>
          </p14:sldIdLst>
        </p14:section>
        <p14:section name="情報整理" id="{14507E54-0E3A-4DFB-9CD1-EA0E51B3ED83}">
          <p14:sldIdLst>
            <p14:sldId id="365"/>
            <p14:sldId id="384"/>
            <p14:sldId id="386"/>
            <p14:sldId id="385"/>
          </p14:sldIdLst>
        </p14:section>
        <p14:section name="まとめ" id="{36FFCAE2-315A-41DE-8941-FB7557A2DA9E}">
          <p14:sldIdLst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DBB"/>
    <a:srgbClr val="FFCCCC"/>
    <a:srgbClr val="6B0920"/>
    <a:srgbClr val="E77F63"/>
    <a:srgbClr val="C81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81395" autoAdjust="0"/>
  </p:normalViewPr>
  <p:slideViewPr>
    <p:cSldViewPr snapToGrid="0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ようするにマナーの話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0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レポートに限らず、大体の創作活動は同じようなもの</a:t>
            </a:r>
            <a:endParaRPr kumimoji="1" lang="en-US" altLang="ja-JP" dirty="0"/>
          </a:p>
          <a:p>
            <a:r>
              <a:rPr kumimoji="1" lang="ja-JP" altLang="en-US" dirty="0"/>
              <a:t>・何かしたい！</a:t>
            </a:r>
            <a:endParaRPr kumimoji="1" lang="en-US" altLang="ja-JP" dirty="0"/>
          </a:p>
          <a:p>
            <a:r>
              <a:rPr kumimoji="1" lang="ja-JP" altLang="en-US" dirty="0"/>
              <a:t>・やってみる</a:t>
            </a:r>
            <a:endParaRPr kumimoji="1" lang="en-US" altLang="ja-JP" dirty="0"/>
          </a:p>
          <a:p>
            <a:r>
              <a:rPr kumimoji="1" lang="ja-JP" altLang="en-US" dirty="0"/>
              <a:t>・評価する</a:t>
            </a:r>
            <a:endParaRPr kumimoji="1" lang="en-US" altLang="ja-JP" dirty="0"/>
          </a:p>
          <a:p>
            <a:r>
              <a:rPr kumimoji="1" lang="ja-JP" altLang="en-US" dirty="0"/>
              <a:t>みたいな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よくあるのが、一つの工程にこだわりすぎること</a:t>
            </a:r>
            <a:endParaRPr kumimoji="1" lang="en-US" altLang="ja-JP" dirty="0"/>
          </a:p>
          <a:p>
            <a:r>
              <a:rPr kumimoji="1" lang="ja-JP" altLang="en-US" dirty="0"/>
              <a:t>・調べるばかりで先に進まない！→とりあえず試してみる</a:t>
            </a:r>
            <a:endParaRPr kumimoji="1" lang="en-US" altLang="ja-JP" dirty="0"/>
          </a:p>
          <a:p>
            <a:r>
              <a:rPr kumimoji="1" lang="ja-JP" altLang="en-US" dirty="0"/>
              <a:t>・試したけど一向に上手くいかない→ちゃんと評価し、原因を考える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やってるうちに流儀だの思想だのが生まれる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29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04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87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専門家も書き込んでいるため、大抵の情報は正しく詳しく書かれている</a:t>
            </a:r>
            <a:endParaRPr kumimoji="1" lang="en-US" altLang="ja-JP" dirty="0"/>
          </a:p>
          <a:p>
            <a:r>
              <a:rPr kumimoji="1" lang="ja-JP" altLang="en-US" dirty="0"/>
              <a:t>ただし、情報源（ソース）としては根拠が薄い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情報の大本を一次ソース、その情報を乗せた別の情報を二次ソースという</a:t>
            </a:r>
            <a:endParaRPr kumimoji="1" lang="en-US" altLang="ja-JP" dirty="0"/>
          </a:p>
          <a:p>
            <a:r>
              <a:rPr kumimoji="1" lang="en-US" altLang="ja-JP" dirty="0"/>
              <a:t>Wikipedia</a:t>
            </a:r>
            <a:r>
              <a:rPr kumimoji="1" lang="ja-JP" altLang="en-US" dirty="0"/>
              <a:t>は二次ソースに当たるため確度は低いとされる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ちなみに海外において一番更新が盛んな項目は宗教、日本では漫画らしい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670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今ならネットで情報をある程度調べる→乗っている本や論文を調べる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2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有名な論文雑誌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NATURE	</a:t>
            </a:r>
            <a:r>
              <a:rPr kumimoji="1" lang="ja-JP" altLang="en-US" dirty="0"/>
              <a:t>生物系、物理系が強い印象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SCIENCE	</a:t>
            </a:r>
            <a:r>
              <a:rPr kumimoji="1" lang="ja-JP" altLang="en-US" dirty="0"/>
              <a:t>科学全般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IEEE</a:t>
            </a:r>
            <a:r>
              <a:rPr kumimoji="1" lang="ja-JP" altLang="en-US" dirty="0"/>
              <a:t>関連</a:t>
            </a:r>
            <a:r>
              <a:rPr kumimoji="1" lang="en-US" altLang="ja-JP" dirty="0"/>
              <a:t>	</a:t>
            </a:r>
            <a:r>
              <a:rPr kumimoji="1" lang="ja-JP" altLang="en-US" dirty="0"/>
              <a:t>国際の電気学会で最大手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ELSEVIER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Springer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02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13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8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ポータル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より正確な意味合いは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「性質の違う二つの領域を分かつもの」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宮殿玄関なら市井と貴族王族世界との境界、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トンネルの出入り口なら地上と地下との境</a:t>
            </a:r>
            <a:endParaRPr kumimoji="1" lang="en-US" altLang="ja-JP" dirty="0"/>
          </a:p>
          <a:p>
            <a:r>
              <a:rPr kumimoji="1" lang="ja-JP" altLang="en-US" dirty="0"/>
              <a:t>他にもワープ装置も英語で</a:t>
            </a:r>
            <a:r>
              <a:rPr kumimoji="1" lang="en-US" altLang="ja-JP" dirty="0"/>
              <a:t>warp portal</a:t>
            </a:r>
            <a:r>
              <a:rPr kumimoji="1" lang="ja-JP" altLang="en-US" dirty="0"/>
              <a:t>という</a:t>
            </a:r>
            <a:endParaRPr kumimoji="1" lang="en-US" altLang="ja-JP" dirty="0"/>
          </a:p>
          <a:p>
            <a:r>
              <a:rPr kumimoji="1" lang="ja-JP" altLang="en-US" dirty="0"/>
              <a:t>元々は港</a:t>
            </a:r>
            <a:r>
              <a:rPr kumimoji="1" lang="en-US" altLang="ja-JP" dirty="0"/>
              <a:t>(port)</a:t>
            </a:r>
            <a:r>
              <a:rPr kumimoji="1" lang="ja-JP" altLang="en-US" dirty="0"/>
              <a:t>から派生した言葉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1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工学系の職業で実際に何か作る人をエンジニア（</a:t>
            </a:r>
            <a:r>
              <a:rPr kumimoji="1" lang="en-US" altLang="ja-JP" dirty="0"/>
              <a:t>engineer</a:t>
            </a:r>
            <a:r>
              <a:rPr kumimoji="1" lang="ja-JP" altLang="en-US" dirty="0"/>
              <a:t>）と呼ぶ</a:t>
            </a:r>
            <a:endParaRPr kumimoji="1" lang="en-US" altLang="ja-JP" dirty="0"/>
          </a:p>
          <a:p>
            <a:r>
              <a:rPr kumimoji="1" lang="ja-JP" altLang="en-US" dirty="0"/>
              <a:t>情報処理系だったら</a:t>
            </a:r>
            <a:r>
              <a:rPr kumimoji="1" lang="en-US" altLang="ja-JP" dirty="0"/>
              <a:t>IT</a:t>
            </a:r>
            <a:r>
              <a:rPr kumimoji="1" lang="ja-JP" altLang="en-US" dirty="0"/>
              <a:t>エンジニア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最近のブラウザは検索エンジンを事前に設定しておけば、すぐ検索できるようにできている</a:t>
            </a:r>
            <a:endParaRPr kumimoji="1" lang="en-US" altLang="ja-JP" dirty="0"/>
          </a:p>
          <a:p>
            <a:r>
              <a:rPr kumimoji="1" lang="en-US" altLang="ja-JP" dirty="0"/>
              <a:t>Safari</a:t>
            </a:r>
            <a:r>
              <a:rPr kumimoji="1" lang="ja-JP" altLang="en-US" dirty="0"/>
              <a:t>の場合、検索キーワード入力欄を</a:t>
            </a:r>
            <a:r>
              <a:rPr kumimoji="1" lang="en-US" altLang="ja-JP" dirty="0"/>
              <a:t>URL</a:t>
            </a:r>
            <a:r>
              <a:rPr kumimoji="1" lang="ja-JP" altLang="en-US" dirty="0"/>
              <a:t>欄と統合している</a:t>
            </a:r>
            <a:endParaRPr kumimoji="1" lang="en-US" altLang="ja-JP" dirty="0"/>
          </a:p>
          <a:p>
            <a:r>
              <a:rPr kumimoji="1" lang="ja-JP" altLang="en-US" dirty="0"/>
              <a:t>そのため、</a:t>
            </a:r>
            <a:r>
              <a:rPr kumimoji="1" lang="en-US" altLang="ja-JP" dirty="0"/>
              <a:t>URL</a:t>
            </a:r>
            <a:r>
              <a:rPr kumimoji="1" lang="ja-JP" altLang="en-US" dirty="0" err="1"/>
              <a:t>なのか</a:t>
            </a:r>
            <a:r>
              <a:rPr kumimoji="1" lang="ja-JP" altLang="en-US" dirty="0"/>
              <a:t>キーワードなのか混同しがちなので注意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0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検索で多く使われているのは</a:t>
            </a:r>
            <a:r>
              <a:rPr kumimoji="1" lang="en-US" altLang="ja-JP" dirty="0"/>
              <a:t>Google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Bing</a:t>
            </a:r>
            <a:r>
              <a:rPr kumimoji="1" lang="ja-JP" altLang="en-US" dirty="0"/>
              <a:t>あたり</a:t>
            </a:r>
            <a:endParaRPr kumimoji="1" lang="en-US" altLang="ja-JP" dirty="0"/>
          </a:p>
          <a:p>
            <a:r>
              <a:rPr kumimoji="1" lang="ja-JP" altLang="en-US" dirty="0"/>
              <a:t>この授業では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を使う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中国では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が禁止されていて百度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Baido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が最大手</a:t>
            </a:r>
            <a:endParaRPr kumimoji="1" lang="en-US" altLang="ja-JP" dirty="0"/>
          </a:p>
          <a:p>
            <a:r>
              <a:rPr kumimoji="1" lang="ja-JP" altLang="en-US" dirty="0"/>
              <a:t>言論統制しているので検索に偏りがある</a:t>
            </a:r>
            <a:endParaRPr kumimoji="1" lang="en-US" altLang="ja-JP" dirty="0"/>
          </a:p>
          <a:p>
            <a:r>
              <a:rPr kumimoji="1" lang="ja-JP" altLang="en-US" dirty="0"/>
              <a:t>天安門とか調べると政府ページに飛ばされる、など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7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4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66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89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485A-58EF-1E43-BE2E-C5449F597141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701-0A7A-7744-AF25-DE30F58F5D9D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7A2B-F3B6-0E4B-A73B-9C2CB23D4D72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0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78A0CC35-33E6-BE43-A4DA-D3F858C4772F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849697" y="1122028"/>
            <a:ext cx="492605" cy="5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373524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438036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B5F3D7-21AA-4589-AFB2-7ACD0988103C}"/>
              </a:ext>
            </a:extLst>
          </p:cNvPr>
          <p:cNvCxnSpPr>
            <a:cxnSpLocks/>
          </p:cNvCxnSpPr>
          <p:nvPr userDrawn="1"/>
        </p:nvCxnSpPr>
        <p:spPr>
          <a:xfrm>
            <a:off x="838199" y="1373523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F041354-AD15-46A1-95D3-0E7D46075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1438035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A3F6-A93F-3545-A87F-5AA81AE1244D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D7B3-67C8-0E40-BA73-C1E259FE5432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AC64-8A82-174A-B213-5DBE2E719B8F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8D6C-F4CB-AD41-9020-358CEE369A03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CE60-927F-E248-B717-2F13EA856727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A18C-6AFF-4346-A9E3-10504023FF86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EE7-47C5-8B46-970D-26EEE1E034AE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29A92D45-9ECC-C04D-B67E-F2717EA31C02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 dirty="0"/>
            </a:br>
            <a:r>
              <a:rPr lang="ja-JP" altLang="en-US" sz="4800" dirty="0"/>
              <a:t>第</a:t>
            </a:r>
            <a:r>
              <a:rPr lang="en-US" altLang="ja-JP" sz="4800" dirty="0"/>
              <a:t>6</a:t>
            </a:r>
            <a:r>
              <a:rPr lang="ja-JP" altLang="en-US" sz="4800" dirty="0"/>
              <a:t>回：情報検索と情報整理</a:t>
            </a:r>
            <a:endParaRPr kumimoji="1" lang="ja-JP" altLang="en-US" sz="40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719ED-2A2A-4FDB-B9EB-453821A7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</a:t>
            </a:r>
            <a:r>
              <a:rPr kumimoji="1" lang="ja-JP" altLang="en-US" dirty="0"/>
              <a:t>検索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9D9AF4-A733-4A6E-BB2E-3C4382EA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どちらかのキーワードを含むページを検索する</a:t>
            </a:r>
            <a:endParaRPr lang="en-US" altLang="ja-JP" dirty="0"/>
          </a:p>
          <a:p>
            <a:r>
              <a:rPr lang="en-US" altLang="ja-JP" dirty="0"/>
              <a:t>()</a:t>
            </a:r>
            <a:r>
              <a:rPr lang="ja-JP" altLang="en-US" dirty="0"/>
              <a:t>と</a:t>
            </a:r>
            <a:r>
              <a:rPr lang="en-US" altLang="ja-JP" dirty="0"/>
              <a:t>or</a:t>
            </a:r>
            <a:r>
              <a:rPr lang="ja-JP" altLang="en-US" dirty="0"/>
              <a:t>を使う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東京 </a:t>
            </a:r>
            <a:r>
              <a:rPr lang="en-US" altLang="ja-JP" dirty="0"/>
              <a:t>OR </a:t>
            </a:r>
            <a:r>
              <a:rPr lang="ja-JP" altLang="en-US" dirty="0"/>
              <a:t>お茶の水</a:t>
            </a:r>
            <a:r>
              <a:rPr lang="en-US" altLang="ja-JP" dirty="0"/>
              <a:t>)</a:t>
            </a:r>
            <a:r>
              <a:rPr lang="ja-JP" altLang="en-US" dirty="0"/>
              <a:t>女子大学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東京 </a:t>
            </a:r>
            <a:r>
              <a:rPr lang="en-US" altLang="ja-JP" dirty="0"/>
              <a:t>AND </a:t>
            </a:r>
            <a:r>
              <a:rPr lang="ja-JP" altLang="en-US" dirty="0"/>
              <a:t>お茶の水</a:t>
            </a:r>
            <a:r>
              <a:rPr lang="en-US" altLang="ja-JP" dirty="0"/>
              <a:t>)</a:t>
            </a:r>
            <a:r>
              <a:rPr lang="ja-JP" altLang="en-US" dirty="0"/>
              <a:t>女子大学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4ADCA8-0412-433F-900E-B9045583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5763-0A3B-E14B-9426-E39FBDC71CEA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2B6C0-DBA7-4ABF-AD9D-C8193DF9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273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9E703-DC40-4370-A68E-6077E7AF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NOT</a:t>
            </a:r>
            <a:r>
              <a:rPr kumimoji="1" lang="ja-JP" altLang="en-US" dirty="0"/>
              <a:t>検索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752957-0AD0-4629-900C-446CF38B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キーワードを含まないサイトを検索</a:t>
            </a:r>
            <a:endParaRPr lang="en-US" altLang="ja-JP" dirty="0"/>
          </a:p>
          <a:p>
            <a:r>
              <a:rPr lang="ja-JP" altLang="en-US" dirty="0"/>
              <a:t>キーワードの手前に</a:t>
            </a:r>
            <a:r>
              <a:rPr lang="en-US" altLang="ja-JP" dirty="0"/>
              <a:t>-</a:t>
            </a:r>
            <a:r>
              <a:rPr lang="ja-JP" altLang="en-US" dirty="0"/>
              <a:t>をつける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ja-JP" altLang="en-US" dirty="0"/>
              <a:t>お茶の水</a:t>
            </a:r>
            <a:endParaRPr lang="en-US" altLang="ja-JP" dirty="0"/>
          </a:p>
          <a:p>
            <a:pPr lvl="1"/>
            <a:r>
              <a:rPr lang="ja-JP" altLang="en-US" dirty="0"/>
              <a:t>お茶の水　</a:t>
            </a:r>
            <a:r>
              <a:rPr lang="en-US" altLang="ja-JP" dirty="0"/>
              <a:t>-</a:t>
            </a:r>
            <a:r>
              <a:rPr lang="ja-JP" altLang="en-US" dirty="0"/>
              <a:t>女子大学</a:t>
            </a:r>
            <a:endParaRPr lang="en-US" altLang="ja-JP" dirty="0"/>
          </a:p>
          <a:p>
            <a:pPr lvl="1"/>
            <a:r>
              <a:rPr lang="ja-JP" altLang="en-US" dirty="0"/>
              <a:t>お茶の水　</a:t>
            </a:r>
            <a:r>
              <a:rPr lang="en-US" altLang="ja-JP" dirty="0"/>
              <a:t>-</a:t>
            </a:r>
            <a:r>
              <a:rPr lang="ja-JP" altLang="en-US" dirty="0"/>
              <a:t>女子大学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F606B7-99D8-4921-9CD3-DB6FE3F6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7FE-1059-8741-9141-A21D3E7249B4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03DDD2-F9CA-4AAB-B927-D232D23D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527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50C8C-8D65-4CA4-B23E-C2A3874A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フレーズ検索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D448D8-4C9C-423A-B8EE-10F4DE92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ダブルクォートで囲うとその中をそのまま検索する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ja-JP" altLang="en-US" dirty="0"/>
              <a:t>今日の晩御飯は味噌汁</a:t>
            </a:r>
            <a:endParaRPr lang="en-US" altLang="ja-JP" dirty="0"/>
          </a:p>
          <a:p>
            <a:pPr lvl="1"/>
            <a:r>
              <a:rPr lang="en-US" altLang="ja-JP" dirty="0"/>
              <a:t>“</a:t>
            </a:r>
            <a:r>
              <a:rPr lang="ja-JP" altLang="en-US" dirty="0"/>
              <a:t>今日の晩御飯は味噌汁</a:t>
            </a:r>
            <a:r>
              <a:rPr lang="en-US" altLang="ja-JP" dirty="0"/>
              <a:t>”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8978EF-D834-49FB-BBE2-C4D6F932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E4C-101B-3D4B-A50D-CC5B6A1F6231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01B60C-87AD-4E2E-8E64-85F5B56C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476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BE0D0-6EC9-4FA0-842D-D21CD20D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検索オプション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BAFB36-D03A-4212-997C-515DA77C6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より詳細な検索の設定をできる</a:t>
            </a:r>
            <a:endParaRPr lang="en-US" altLang="ja-JP" dirty="0"/>
          </a:p>
          <a:p>
            <a:r>
              <a:rPr lang="ja-JP" altLang="en-US" dirty="0"/>
              <a:t>歯車マーク→検索オプション　から設定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設定できる項目</a:t>
            </a:r>
            <a:endParaRPr lang="en-US" altLang="ja-JP" dirty="0"/>
          </a:p>
          <a:p>
            <a:pPr lvl="1"/>
            <a:r>
              <a:rPr lang="en-US" altLang="ja-JP" dirty="0"/>
              <a:t>AND</a:t>
            </a:r>
            <a:r>
              <a:rPr lang="ja-JP" altLang="en-US" dirty="0" err="1"/>
              <a:t>、</a:t>
            </a:r>
            <a:r>
              <a:rPr lang="en-US" altLang="ja-JP" dirty="0"/>
              <a:t>OR</a:t>
            </a:r>
            <a:r>
              <a:rPr lang="ja-JP" altLang="en-US" dirty="0" err="1"/>
              <a:t>、</a:t>
            </a:r>
            <a:r>
              <a:rPr lang="en-US" altLang="ja-JP" dirty="0"/>
              <a:t>NOT</a:t>
            </a:r>
          </a:p>
          <a:p>
            <a:pPr lvl="1"/>
            <a:r>
              <a:rPr lang="ja-JP" altLang="en-US" dirty="0"/>
              <a:t>言語</a:t>
            </a:r>
            <a:endParaRPr lang="en-US" altLang="ja-JP" dirty="0"/>
          </a:p>
          <a:p>
            <a:pPr lvl="1"/>
            <a:r>
              <a:rPr lang="ja-JP" altLang="en-US" dirty="0"/>
              <a:t>地域</a:t>
            </a:r>
            <a:endParaRPr lang="en-US" altLang="ja-JP" dirty="0"/>
          </a:p>
          <a:p>
            <a:pPr lvl="1"/>
            <a:r>
              <a:rPr lang="ja-JP" altLang="en-US" dirty="0"/>
              <a:t>更新時期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E56999-3D89-444F-A04D-B928B39A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1122-AF37-D64C-A1E8-CE79F7E983D8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F151C-DB21-412D-86AE-E2E45C3A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90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A8E90-2CD2-4214-AB6D-747CB2B1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便利な検索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FAF350-46D5-4FB5-B2AD-5371867FA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画像検索</a:t>
            </a:r>
            <a:endParaRPr lang="en-US" altLang="ja-JP" dirty="0"/>
          </a:p>
          <a:p>
            <a:pPr lvl="1"/>
            <a:r>
              <a:rPr lang="ja-JP" altLang="en-US" dirty="0"/>
              <a:t>画像をもとに画像を検索</a:t>
            </a:r>
            <a:endParaRPr lang="en-US" altLang="ja-JP" dirty="0"/>
          </a:p>
          <a:p>
            <a:pPr lvl="1"/>
            <a:r>
              <a:rPr lang="en-US" altLang="ja-JP" dirty="0"/>
              <a:t>https://www.google.co.jp/imghp?hl=ja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Google Scholar</a:t>
            </a:r>
          </a:p>
          <a:p>
            <a:pPr lvl="1"/>
            <a:r>
              <a:rPr lang="ja-JP" altLang="en-US" dirty="0"/>
              <a:t>論文を検索</a:t>
            </a:r>
            <a:endParaRPr lang="en-US" altLang="ja-JP" dirty="0"/>
          </a:p>
          <a:p>
            <a:pPr lvl="1"/>
            <a:r>
              <a:rPr lang="en-US" altLang="ja-JP" dirty="0"/>
              <a:t>https://scholar.google.co.jp/schhp?hl=ja</a:t>
            </a:r>
          </a:p>
          <a:p>
            <a:endParaRPr lang="en-US" altLang="ja-JP" dirty="0"/>
          </a:p>
          <a:p>
            <a:r>
              <a:rPr lang="en-US" altLang="ja-JP" dirty="0"/>
              <a:t>Google Trends</a:t>
            </a:r>
          </a:p>
          <a:p>
            <a:pPr lvl="1"/>
            <a:r>
              <a:rPr lang="ja-JP" altLang="en-US" dirty="0"/>
              <a:t>複数のキーワードの検索回数を比較</a:t>
            </a:r>
            <a:endParaRPr lang="en-US" altLang="ja-JP" dirty="0"/>
          </a:p>
          <a:p>
            <a:pPr lvl="1"/>
            <a:r>
              <a:rPr lang="en-US" altLang="ja-JP" dirty="0"/>
              <a:t>https://trends.google.co.jp/trends/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54F3AD-BAB6-41A6-9FA9-A2F18B44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435E-AA19-9E47-B993-63E78D6F4693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A62C4E-75A4-4533-B46E-AA8CCB81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13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8DFF40-7C69-46F0-A1BD-42964B04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おまけ：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検索の隠し要素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5DE253-832A-4FEE-A0C2-1F85E5E14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/>
              <a:t>電卓機能</a:t>
            </a:r>
            <a:endParaRPr lang="en-US" altLang="ja-JP" dirty="0"/>
          </a:p>
          <a:p>
            <a:r>
              <a:rPr lang="en-US" altLang="ja-JP" dirty="0" err="1"/>
              <a:t>zerg</a:t>
            </a:r>
            <a:r>
              <a:rPr lang="en-US" altLang="ja-JP" dirty="0"/>
              <a:t> rush</a:t>
            </a:r>
          </a:p>
          <a:p>
            <a:r>
              <a:rPr lang="ja-JP" altLang="en-US" dirty="0"/>
              <a:t>再帰</a:t>
            </a:r>
            <a:endParaRPr lang="en-US" altLang="ja-JP" dirty="0"/>
          </a:p>
          <a:p>
            <a:r>
              <a:rPr lang="ja-JP" altLang="en-US" dirty="0"/>
              <a:t>人生、宇宙、すべての答え</a:t>
            </a:r>
            <a:endParaRPr lang="en-US" altLang="ja-JP" dirty="0"/>
          </a:p>
          <a:p>
            <a:r>
              <a:rPr lang="en-US" altLang="ja-JP" dirty="0"/>
              <a:t>blink html</a:t>
            </a:r>
          </a:p>
          <a:p>
            <a:r>
              <a:rPr lang="en-US" altLang="ja-JP" dirty="0"/>
              <a:t>askew</a:t>
            </a:r>
          </a:p>
          <a:p>
            <a:r>
              <a:rPr lang="en-US" altLang="ja-JP" dirty="0" err="1"/>
              <a:t>festivus</a:t>
            </a:r>
            <a:endParaRPr lang="en-US" altLang="ja-JP" dirty="0"/>
          </a:p>
          <a:p>
            <a:r>
              <a:rPr lang="en-US" altLang="ja-JP" dirty="0"/>
              <a:t>google gravity</a:t>
            </a:r>
          </a:p>
          <a:p>
            <a:r>
              <a:rPr lang="en-US" altLang="ja-JP" dirty="0" err="1"/>
              <a:t>elgoog</a:t>
            </a:r>
            <a:endParaRPr lang="en-US" altLang="ja-JP" dirty="0"/>
          </a:p>
          <a:p>
            <a:r>
              <a:rPr lang="en-US" altLang="ja-JP" dirty="0"/>
              <a:t>google guitar</a:t>
            </a:r>
          </a:p>
          <a:p>
            <a:r>
              <a:rPr lang="en-US" altLang="ja-JP" dirty="0" err="1"/>
              <a:t>atari</a:t>
            </a:r>
            <a:r>
              <a:rPr lang="en-US" altLang="ja-JP" dirty="0"/>
              <a:t> breakout</a:t>
            </a:r>
          </a:p>
          <a:p>
            <a:r>
              <a:rPr lang="ja-JP" altLang="en-US" dirty="0"/>
              <a:t>ライフゲーム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27595D-0A39-4F1D-9560-803361BA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FF52-20CF-EE4F-B895-68D3F28A4826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6AEE5F-0F2A-4E12-BE54-C7B7486B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65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22C7F-2215-4B12-8423-7D326A2B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演習：検索してみよう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A4A05-89DD-421D-85F0-70C1EFDB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684568"/>
          </a:xfrm>
        </p:spPr>
        <p:txBody>
          <a:bodyPr>
            <a:normAutofit/>
          </a:bodyPr>
          <a:lstStyle/>
          <a:p>
            <a:r>
              <a:rPr lang="ja-JP" altLang="en-US" dirty="0"/>
              <a:t>概要</a:t>
            </a:r>
            <a:endParaRPr lang="en-US" altLang="ja-JP" dirty="0"/>
          </a:p>
          <a:p>
            <a:pPr lvl="1"/>
            <a:r>
              <a:rPr lang="ja-JP" altLang="en-US" dirty="0"/>
              <a:t>以下の画像から、何の写真か調べよう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09FF25-4310-4B02-AB7D-7F6882BD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452D-B940-AF45-AADB-9136B6A46478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3B08E2-F017-4054-9DCC-1CDF167C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8955D3-8D70-4334-A978-E89D5A2001D5}"/>
              </a:ext>
            </a:extLst>
          </p:cNvPr>
          <p:cNvSpPr txBox="1"/>
          <p:nvPr/>
        </p:nvSpPr>
        <p:spPr>
          <a:xfrm>
            <a:off x="437644" y="2510564"/>
            <a:ext cx="80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(A)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EDCE12-6001-45DF-82DB-B935AF390921}"/>
              </a:ext>
            </a:extLst>
          </p:cNvPr>
          <p:cNvSpPr txBox="1"/>
          <p:nvPr/>
        </p:nvSpPr>
        <p:spPr>
          <a:xfrm>
            <a:off x="4271177" y="2535759"/>
            <a:ext cx="80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(B)</a:t>
            </a:r>
            <a:endParaRPr kumimoji="1" lang="ja-JP" altLang="en-US" dirty="0"/>
          </a:p>
        </p:txBody>
      </p:sp>
      <p:pic>
        <p:nvPicPr>
          <p:cNvPr id="1026" name="Picture 2" descr="ããã¹ãã³ãã®ç»åæ¤ç´¢çµæ">
            <a:extLst>
              <a:ext uri="{FF2B5EF4-FFF2-40B4-BE49-F238E27FC236}">
                <a16:creationId xmlns:a16="http://schemas.microsoft.com/office/drawing/2014/main" id="{744FE9DB-762F-4517-8290-255DCE28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2" y="2905091"/>
            <a:ext cx="3150429" cy="24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C0E5AC-2D4B-47BD-A96B-9CE37D2042BC}"/>
              </a:ext>
            </a:extLst>
          </p:cNvPr>
          <p:cNvSpPr txBox="1"/>
          <p:nvPr/>
        </p:nvSpPr>
        <p:spPr>
          <a:xfrm>
            <a:off x="814317" y="5433020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・ピレネー○○○〇と</a:t>
            </a:r>
            <a:endParaRPr kumimoji="1" lang="en-US" altLang="ja-JP" dirty="0"/>
          </a:p>
          <a:p>
            <a:r>
              <a:rPr lang="ja-JP" altLang="en-US" dirty="0"/>
              <a:t>　ロシア〇○○〇がいる</a:t>
            </a:r>
            <a:endParaRPr lang="en-US" altLang="ja-JP" dirty="0"/>
          </a:p>
          <a:p>
            <a:r>
              <a:rPr kumimoji="1" lang="ja-JP" altLang="en-US" dirty="0"/>
              <a:t>・水かきが付いている</a:t>
            </a:r>
            <a:endParaRPr kumimoji="1" lang="en-US" altLang="ja-JP" dirty="0"/>
          </a:p>
        </p:txBody>
      </p:sp>
      <p:pic>
        <p:nvPicPr>
          <p:cNvPr id="1028" name="Picture 4" descr="ãCaÃ±o Cristalesãã®ç»åæ¤ç´¢çµæ">
            <a:extLst>
              <a:ext uri="{FF2B5EF4-FFF2-40B4-BE49-F238E27FC236}">
                <a16:creationId xmlns:a16="http://schemas.microsoft.com/office/drawing/2014/main" id="{163907A0-C195-4DF3-AD5F-D0469928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96" y="2905091"/>
            <a:ext cx="3614434" cy="2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A86251-06EE-47BF-BFBD-D90086B04DAE}"/>
              </a:ext>
            </a:extLst>
          </p:cNvPr>
          <p:cNvSpPr txBox="1"/>
          <p:nvPr/>
        </p:nvSpPr>
        <p:spPr>
          <a:xfrm>
            <a:off x="4383596" y="5370898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・虹色に染まる川</a:t>
            </a:r>
            <a:endParaRPr kumimoji="1" lang="en-US" altLang="ja-JP" dirty="0"/>
          </a:p>
          <a:p>
            <a:r>
              <a:rPr lang="ja-JP" altLang="en-US" dirty="0"/>
              <a:t>・中国じゃない</a:t>
            </a:r>
            <a:endParaRPr lang="en-US" altLang="ja-JP" dirty="0"/>
          </a:p>
          <a:p>
            <a:r>
              <a:rPr kumimoji="1" lang="ja-JP" altLang="en-US" dirty="0"/>
              <a:t>・〇</a:t>
            </a:r>
            <a:r>
              <a:rPr kumimoji="1" lang="en-US" altLang="ja-JP" dirty="0"/>
              <a:t>o</a:t>
            </a:r>
            <a:r>
              <a:rPr kumimoji="1" lang="ja-JP" altLang="en-US" dirty="0"/>
              <a:t>〇・〇〇〇〇〇〇</a:t>
            </a:r>
            <a:endParaRPr kumimoji="1" lang="en-US" altLang="ja-JP" dirty="0"/>
          </a:p>
        </p:txBody>
      </p:sp>
      <p:pic>
        <p:nvPicPr>
          <p:cNvPr id="1030" name="Picture 6" descr="ãã³ã·ã£ãªãã®ç»åæ¤ç´¢çµæ">
            <a:extLst>
              <a:ext uri="{FF2B5EF4-FFF2-40B4-BE49-F238E27FC236}">
                <a16:creationId xmlns:a16="http://schemas.microsoft.com/office/drawing/2014/main" id="{490C44AA-B95E-4535-9B22-8D8F2E6E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20" y="2904840"/>
            <a:ext cx="3223259" cy="2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B1A919-7FDD-45D5-8622-FE432C88E64C}"/>
              </a:ext>
            </a:extLst>
          </p:cNvPr>
          <p:cNvSpPr txBox="1"/>
          <p:nvPr/>
        </p:nvSpPr>
        <p:spPr>
          <a:xfrm>
            <a:off x="8418815" y="2543379"/>
            <a:ext cx="80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(C)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3943C3-0723-4221-93FD-BF8D65730BE3}"/>
              </a:ext>
            </a:extLst>
          </p:cNvPr>
          <p:cNvSpPr txBox="1"/>
          <p:nvPr/>
        </p:nvSpPr>
        <p:spPr>
          <a:xfrm>
            <a:off x="8538108" y="5377652"/>
            <a:ext cx="290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・エジプトの国民食</a:t>
            </a:r>
            <a:endParaRPr kumimoji="1" lang="en-US" altLang="ja-JP" dirty="0"/>
          </a:p>
          <a:p>
            <a:r>
              <a:rPr lang="ja-JP" altLang="en-US" dirty="0"/>
              <a:t>・下は米やパスタ</a:t>
            </a:r>
            <a:endParaRPr lang="en-US" altLang="ja-JP" dirty="0"/>
          </a:p>
          <a:p>
            <a:r>
              <a:rPr kumimoji="1" lang="ja-JP" altLang="en-US" dirty="0"/>
              <a:t>・上はトマトと豆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19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F3F50A-53F9-4AFA-B86B-B0DD430A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活動のサイクル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1FA5DC-AF8C-48D8-AC32-AFD3ADEE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C17-8144-AB44-8CF5-6C6886E47E19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A30FA0-80FA-4FD6-9BEE-7ADB0633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AB2E618-1CBD-48E9-9A0C-10A0E6CA134B}"/>
              </a:ext>
            </a:extLst>
          </p:cNvPr>
          <p:cNvSpPr/>
          <p:nvPr/>
        </p:nvSpPr>
        <p:spPr>
          <a:xfrm>
            <a:off x="4922520" y="3185160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調べる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48D3971-FACB-4019-86BD-69DA83168A28}"/>
              </a:ext>
            </a:extLst>
          </p:cNvPr>
          <p:cNvSpPr/>
          <p:nvPr/>
        </p:nvSpPr>
        <p:spPr>
          <a:xfrm>
            <a:off x="6865620" y="4860767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</a:rPr>
              <a:t>実践する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ECBC3A8-84BE-47D6-8DE3-CFDFEE23DBD6}"/>
              </a:ext>
            </a:extLst>
          </p:cNvPr>
          <p:cNvSpPr/>
          <p:nvPr/>
        </p:nvSpPr>
        <p:spPr>
          <a:xfrm>
            <a:off x="1165860" y="4198620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800" b="1" dirty="0">
                <a:solidFill>
                  <a:schemeClr val="accent6">
                    <a:lumMod val="50000"/>
                  </a:schemeClr>
                </a:solidFill>
              </a:rPr>
              <a:t>評価と改善</a:t>
            </a:r>
          </a:p>
        </p:txBody>
      </p:sp>
      <p:sp>
        <p:nvSpPr>
          <p:cNvPr id="10" name="矢印: 環状 9">
            <a:extLst>
              <a:ext uri="{FF2B5EF4-FFF2-40B4-BE49-F238E27FC236}">
                <a16:creationId xmlns:a16="http://schemas.microsoft.com/office/drawing/2014/main" id="{4C5DF907-5452-4B0A-BA05-68FCD1D64766}"/>
              </a:ext>
            </a:extLst>
          </p:cNvPr>
          <p:cNvSpPr/>
          <p:nvPr/>
        </p:nvSpPr>
        <p:spPr>
          <a:xfrm>
            <a:off x="2186940" y="3383280"/>
            <a:ext cx="6682740" cy="2973070"/>
          </a:xfrm>
          <a:prstGeom prst="circularArrow">
            <a:avLst>
              <a:gd name="adj1" fmla="val 10637"/>
              <a:gd name="adj2" fmla="val 909223"/>
              <a:gd name="adj3" fmla="val 13438294"/>
              <a:gd name="adj4" fmla="val 12015853"/>
              <a:gd name="adj5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11" name="矢印: 環状 10">
            <a:extLst>
              <a:ext uri="{FF2B5EF4-FFF2-40B4-BE49-F238E27FC236}">
                <a16:creationId xmlns:a16="http://schemas.microsoft.com/office/drawing/2014/main" id="{1706454A-0555-44D9-9165-E85F4B08E71A}"/>
              </a:ext>
            </a:extLst>
          </p:cNvPr>
          <p:cNvSpPr/>
          <p:nvPr/>
        </p:nvSpPr>
        <p:spPr>
          <a:xfrm>
            <a:off x="2186940" y="3374232"/>
            <a:ext cx="6682740" cy="2973070"/>
          </a:xfrm>
          <a:prstGeom prst="circularArrow">
            <a:avLst>
              <a:gd name="adj1" fmla="val 8670"/>
              <a:gd name="adj2" fmla="val 531254"/>
              <a:gd name="adj3" fmla="val 21015262"/>
              <a:gd name="adj4" fmla="val 20441868"/>
              <a:gd name="adj5" fmla="val 17189"/>
            </a:avLst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13" name="矢印: 環状 12">
            <a:extLst>
              <a:ext uri="{FF2B5EF4-FFF2-40B4-BE49-F238E27FC236}">
                <a16:creationId xmlns:a16="http://schemas.microsoft.com/office/drawing/2014/main" id="{C5D30511-E640-4C1F-B5BA-939C294C2415}"/>
              </a:ext>
            </a:extLst>
          </p:cNvPr>
          <p:cNvSpPr/>
          <p:nvPr/>
        </p:nvSpPr>
        <p:spPr>
          <a:xfrm>
            <a:off x="2186940" y="3365184"/>
            <a:ext cx="6682740" cy="2973070"/>
          </a:xfrm>
          <a:prstGeom prst="circularArrow">
            <a:avLst>
              <a:gd name="adj1" fmla="val 7771"/>
              <a:gd name="adj2" fmla="val 531254"/>
              <a:gd name="adj3" fmla="val 9749430"/>
              <a:gd name="adj4" fmla="val 2095032"/>
              <a:gd name="adj5" fmla="val 1718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2CEF388-DA90-4EAC-B2BD-D07BA3AD4222}"/>
              </a:ext>
            </a:extLst>
          </p:cNvPr>
          <p:cNvSpPr/>
          <p:nvPr/>
        </p:nvSpPr>
        <p:spPr>
          <a:xfrm>
            <a:off x="7589520" y="1806575"/>
            <a:ext cx="3070860" cy="10134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</a:rPr>
              <a:t>何かやってみたい！</a:t>
            </a: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矢印: 環状 14">
            <a:extLst>
              <a:ext uri="{FF2B5EF4-FFF2-40B4-BE49-F238E27FC236}">
                <a16:creationId xmlns:a16="http://schemas.microsoft.com/office/drawing/2014/main" id="{5021C19A-96B4-4E6E-9F43-99991B1D118C}"/>
              </a:ext>
            </a:extLst>
          </p:cNvPr>
          <p:cNvSpPr/>
          <p:nvPr/>
        </p:nvSpPr>
        <p:spPr>
          <a:xfrm flipH="1">
            <a:off x="6743700" y="1835785"/>
            <a:ext cx="6019800" cy="2973070"/>
          </a:xfrm>
          <a:prstGeom prst="circularArrow">
            <a:avLst>
              <a:gd name="adj1" fmla="val 11168"/>
              <a:gd name="adj2" fmla="val 347850"/>
              <a:gd name="adj3" fmla="val 20965981"/>
              <a:gd name="adj4" fmla="val 20441868"/>
              <a:gd name="adj5" fmla="val 17189"/>
            </a:avLst>
          </a:prstGeom>
          <a:solidFill>
            <a:srgbClr val="FBEDB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0718D6EB-DABB-4243-9EA0-47FDC45ADAD4}"/>
              </a:ext>
            </a:extLst>
          </p:cNvPr>
          <p:cNvSpPr/>
          <p:nvPr/>
        </p:nvSpPr>
        <p:spPr>
          <a:xfrm>
            <a:off x="381000" y="3000059"/>
            <a:ext cx="1920240" cy="672781"/>
          </a:xfrm>
          <a:prstGeom prst="wedgeRoundRectCallout">
            <a:avLst>
              <a:gd name="adj1" fmla="val 28708"/>
              <a:gd name="adj2" fmla="val 891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試験と考察</a:t>
            </a:r>
            <a:endParaRPr kumimoji="1" lang="en-US" altLang="ja-JP" sz="2000" dirty="0">
              <a:solidFill>
                <a:srgbClr val="6B0920"/>
              </a:solidFill>
            </a:endParaRPr>
          </a:p>
          <a:p>
            <a:pPr algn="ctr"/>
            <a:r>
              <a:rPr lang="ja-JP" altLang="en-US" sz="2000" dirty="0">
                <a:solidFill>
                  <a:srgbClr val="6B0920"/>
                </a:solidFill>
              </a:rPr>
              <a:t>レポート</a:t>
            </a:r>
            <a:endParaRPr kumimoji="1" lang="ja-JP" altLang="en-US" sz="20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BC8A5-9E43-4E67-869D-1EAE6DD9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レポートのために「調べる」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7CB1DB-8089-4FB3-BB42-A04D82D8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レポート</a:t>
            </a:r>
            <a:endParaRPr lang="en-US" altLang="ja-JP" dirty="0"/>
          </a:p>
          <a:p>
            <a:pPr lvl="1"/>
            <a:r>
              <a:rPr lang="en-US" altLang="ja-JP" dirty="0"/>
              <a:t>report</a:t>
            </a:r>
            <a:r>
              <a:rPr lang="ja-JP" altLang="en-US" dirty="0" err="1"/>
              <a:t>、</a:t>
            </a:r>
            <a:r>
              <a:rPr lang="ja-JP" altLang="en-US" dirty="0"/>
              <a:t>報告書</a:t>
            </a:r>
            <a:endParaRPr lang="en-US" altLang="ja-JP" dirty="0"/>
          </a:p>
          <a:p>
            <a:pPr lvl="1"/>
            <a:r>
              <a:rPr lang="ja-JP" altLang="en-US" dirty="0"/>
              <a:t>様々な種類があるので適宜必要な情報を調べよう</a:t>
            </a:r>
            <a:endParaRPr lang="en-US" altLang="ja-JP" dirty="0"/>
          </a:p>
          <a:p>
            <a:pPr lvl="1"/>
            <a:r>
              <a:rPr lang="ja-JP" altLang="en-US" dirty="0"/>
              <a:t>レポートの例</a:t>
            </a:r>
            <a:endParaRPr lang="en-US" altLang="ja-JP" dirty="0"/>
          </a:p>
          <a:p>
            <a:pPr lvl="2"/>
            <a:r>
              <a:rPr lang="ja-JP" altLang="en-US" dirty="0"/>
              <a:t>地質調査：</a:t>
            </a:r>
            <a:r>
              <a:rPr lang="en-US" altLang="ja-JP" dirty="0"/>
              <a:t>	</a:t>
            </a:r>
            <a:r>
              <a:rPr lang="ja-JP" altLang="en-US" dirty="0"/>
              <a:t>日時、天気、温度、湿度、場所、</a:t>
            </a:r>
            <a:r>
              <a:rPr lang="en-US" altLang="ja-JP" dirty="0"/>
              <a:t>etc.</a:t>
            </a:r>
          </a:p>
          <a:p>
            <a:pPr lvl="2"/>
            <a:r>
              <a:rPr lang="ja-JP" altLang="en-US" dirty="0"/>
              <a:t>学者紹介：</a:t>
            </a:r>
            <a:r>
              <a:rPr lang="en-US" altLang="ja-JP" dirty="0"/>
              <a:t>	</a:t>
            </a:r>
            <a:r>
              <a:rPr lang="ja-JP" altLang="en-US" dirty="0"/>
              <a:t>名前、年齢、時代、著書、主張、</a:t>
            </a:r>
            <a:r>
              <a:rPr lang="en-US" altLang="ja-JP" dirty="0"/>
              <a:t>etc.</a:t>
            </a:r>
          </a:p>
          <a:p>
            <a:pPr lvl="2"/>
            <a:r>
              <a:rPr lang="ja-JP" altLang="en-US" dirty="0"/>
              <a:t>物理実験：</a:t>
            </a:r>
            <a:r>
              <a:rPr lang="en-US" altLang="ja-JP" dirty="0"/>
              <a:t>	</a:t>
            </a:r>
            <a:r>
              <a:rPr lang="ja-JP" altLang="en-US" dirty="0"/>
              <a:t>日付、実験者、数値データ、</a:t>
            </a:r>
            <a:r>
              <a:rPr lang="en-US" altLang="ja-JP" dirty="0"/>
              <a:t>etc.</a:t>
            </a:r>
          </a:p>
          <a:p>
            <a:pPr lvl="2"/>
            <a:endParaRPr lang="en-US" altLang="ja-JP" dirty="0"/>
          </a:p>
          <a:p>
            <a:r>
              <a:rPr lang="ja-JP" altLang="en-US" dirty="0"/>
              <a:t>必要な情報</a:t>
            </a:r>
          </a:p>
          <a:p>
            <a:pPr lvl="1"/>
            <a:r>
              <a:rPr kumimoji="1" lang="ja-JP" altLang="en-US" dirty="0"/>
              <a:t>データ：自身の主張を裏付ける数値などのデータ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参考文献：他者の意見や先駆者の情報（一般に本か論文）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A3A209-29BA-45A6-BC46-DAAF0A2B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B034-506C-D44D-A811-A88808B4F8C3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8E8D58-CBFA-468D-AAD4-D52DEFFB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745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D1990-F1AB-4B94-A564-602707F8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政府のページ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656CCD-D087-44E1-A662-2729D0C10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68456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気象庁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天気、気温、湿度、日照時間、などなど気象に関するデータ</a:t>
            </a:r>
            <a:endParaRPr kumimoji="1" lang="en-US" altLang="ja-JP" dirty="0"/>
          </a:p>
          <a:p>
            <a:pPr lvl="1"/>
            <a:r>
              <a:rPr lang="en-US" altLang="ja-JP" dirty="0"/>
              <a:t>http://www.jma.go.jp/jma/index.html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e-</a:t>
            </a:r>
            <a:r>
              <a:rPr lang="en-US" altLang="ja-JP" dirty="0"/>
              <a:t>S</a:t>
            </a:r>
            <a:r>
              <a:rPr kumimoji="1" lang="en-US" altLang="ja-JP" dirty="0"/>
              <a:t>tat</a:t>
            </a:r>
          </a:p>
          <a:p>
            <a:pPr lvl="1"/>
            <a:r>
              <a:rPr kumimoji="1" lang="ja-JP" altLang="en-US" dirty="0"/>
              <a:t>政府統計局のデータ開示サイト</a:t>
            </a:r>
            <a:endParaRPr kumimoji="1" lang="en-US" altLang="ja-JP" dirty="0"/>
          </a:p>
          <a:p>
            <a:pPr lvl="1"/>
            <a:r>
              <a:rPr lang="ja-JP" altLang="en-US" dirty="0"/>
              <a:t>様々な日本政府の統計データを取得できる</a:t>
            </a:r>
            <a:endParaRPr lang="en-US" altLang="ja-JP" dirty="0"/>
          </a:p>
          <a:p>
            <a:pPr lvl="1"/>
            <a:r>
              <a:rPr lang="en-US" altLang="ja-JP" dirty="0"/>
              <a:t>https://www.e-stat.go.jp/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J-STAGE</a:t>
            </a:r>
            <a:endParaRPr lang="en-US" altLang="ja-JP" dirty="0">
              <a:latin typeface="+mn-ea"/>
            </a:endParaRPr>
          </a:p>
          <a:p>
            <a:pPr lvl="1"/>
            <a:r>
              <a:rPr kumimoji="1" lang="ja-JP" altLang="en-US" dirty="0">
                <a:latin typeface="+mn-ea"/>
              </a:rPr>
              <a:t>国立研究開発法人科学技術推進機構の論文開示サイト</a:t>
            </a:r>
            <a:endParaRPr kumimoji="1" lang="en-US" altLang="ja-JP" dirty="0">
              <a:latin typeface="+mn-ea"/>
            </a:endParaRPr>
          </a:p>
          <a:p>
            <a:pPr lvl="1"/>
            <a:r>
              <a:rPr lang="en-US" altLang="ja-JP" dirty="0">
                <a:latin typeface="+mn-ea"/>
              </a:rPr>
              <a:t>https://www.jstage.jst.go.jp/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EC86F3-3855-4371-AA3C-038472A6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CF2A-CDA7-FB4D-A93F-D82F048089F6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0CFB01-8566-4793-ABD6-9C7FD393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117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1654"/>
            <a:ext cx="10515600" cy="3015309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前回の復習</a:t>
            </a:r>
            <a:endParaRPr kumimoji="1" lang="en-US" altLang="ja-JP" dirty="0"/>
          </a:p>
          <a:p>
            <a:pPr lvl="1"/>
            <a:r>
              <a:rPr lang="en-US" altLang="ja-JP" dirty="0"/>
              <a:t>WWW</a:t>
            </a:r>
          </a:p>
          <a:p>
            <a:pPr lvl="1"/>
            <a:r>
              <a:rPr lang="ja-JP" altLang="en-US"/>
              <a:t>ブラウザ</a:t>
            </a:r>
            <a:endParaRPr lang="en-US" altLang="ja-JP" dirty="0"/>
          </a:p>
          <a:p>
            <a:pPr lvl="1"/>
            <a:r>
              <a:rPr lang="ja-JP" altLang="en-US"/>
              <a:t>ネチケット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情報検索</a:t>
            </a:r>
            <a:endParaRPr lang="en-US" altLang="ja-JP" dirty="0"/>
          </a:p>
          <a:p>
            <a:pPr lvl="1"/>
            <a:r>
              <a:rPr lang="ja-JP" altLang="en-US"/>
              <a:t>検索エンジン</a:t>
            </a:r>
            <a:endParaRPr lang="en-US" altLang="ja-JP" dirty="0"/>
          </a:p>
          <a:p>
            <a:pPr lvl="1"/>
            <a:r>
              <a:rPr lang="ja-JP" altLang="en-US"/>
              <a:t>役立つサイト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情報整理</a:t>
            </a:r>
            <a:endParaRPr lang="en-US" altLang="ja-JP" dirty="0"/>
          </a:p>
          <a:p>
            <a:pPr lvl="1"/>
            <a:r>
              <a:rPr lang="ja-JP" altLang="en-US"/>
              <a:t>情報の種類</a:t>
            </a:r>
            <a:endParaRPr lang="en-US" altLang="ja-JP" dirty="0"/>
          </a:p>
          <a:p>
            <a:pPr lvl="1"/>
            <a:r>
              <a:rPr lang="ja-JP" altLang="en-US"/>
              <a:t>参考文献の整理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B050-C970-174D-8065-42AE28E592C9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9DBCAD-29D9-4D29-B877-D9ECF6DCB14E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必要な情報を収集する癖をつける</a:t>
            </a:r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ED1D1-8B3F-4063-BD32-DF3AA10A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Wikipedia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43A025-76B8-461E-B48B-30702D69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6B0920"/>
                </a:solidFill>
              </a:rPr>
              <a:t>無料で誰でも編集できる百科事典</a:t>
            </a:r>
            <a:endParaRPr lang="en-US" altLang="ja-JP" b="1" dirty="0">
              <a:solidFill>
                <a:srgbClr val="6B0920"/>
              </a:solidFill>
            </a:endParaRPr>
          </a:p>
          <a:p>
            <a:pPr lvl="1"/>
            <a:r>
              <a:rPr lang="ja-JP" altLang="en-US" dirty="0"/>
              <a:t>辞書系サイトの最大手</a:t>
            </a:r>
            <a:endParaRPr lang="en-US" altLang="ja-JP" dirty="0"/>
          </a:p>
          <a:p>
            <a:pPr lvl="1"/>
            <a:r>
              <a:rPr lang="ja-JP" altLang="en-US" dirty="0"/>
              <a:t>サーバ代は募金により成り立っている</a:t>
            </a:r>
            <a:endParaRPr lang="en-US" altLang="ja-JP" dirty="0"/>
          </a:p>
          <a:p>
            <a:pPr lvl="1"/>
            <a:r>
              <a:rPr lang="ja-JP" altLang="en-US" dirty="0"/>
              <a:t>参加者が非常に多く、情報も良くまとまっている</a:t>
            </a:r>
            <a:endParaRPr lang="en-US" altLang="ja-JP" dirty="0"/>
          </a:p>
          <a:p>
            <a:pPr lvl="1"/>
            <a:r>
              <a:rPr lang="ja-JP" altLang="en-US" dirty="0"/>
              <a:t>名前は</a:t>
            </a:r>
            <a:r>
              <a:rPr lang="en-US" altLang="ja-JP" dirty="0" err="1"/>
              <a:t>WikiWikiWeb</a:t>
            </a:r>
            <a:r>
              <a:rPr lang="ja-JP" altLang="en-US" dirty="0"/>
              <a:t>を利用した百科事典</a:t>
            </a:r>
            <a:r>
              <a:rPr lang="en-US" altLang="ja-JP" dirty="0"/>
              <a:t>(encyclopedia)</a:t>
            </a:r>
            <a:r>
              <a:rPr lang="ja-JP" altLang="en-US" dirty="0"/>
              <a:t>から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注意点</a:t>
            </a:r>
            <a:endParaRPr lang="en-US" altLang="ja-JP" dirty="0"/>
          </a:p>
          <a:p>
            <a:pPr lvl="1"/>
            <a:r>
              <a:rPr kumimoji="1" lang="ja-JP" altLang="en-US" dirty="0"/>
              <a:t>誰でも編集できる＝</a:t>
            </a:r>
            <a:r>
              <a:rPr lang="ja-JP" altLang="en-US" dirty="0"/>
              <a:t>間違っている可能性も多々ある（特に医療と宗教</a:t>
            </a:r>
            <a:endParaRPr lang="en-US" altLang="ja-JP" dirty="0"/>
          </a:p>
          <a:p>
            <a:pPr lvl="1"/>
            <a:r>
              <a:rPr lang="ja-JP" altLang="en-US" dirty="0"/>
              <a:t>レポートのソース</a:t>
            </a:r>
            <a:r>
              <a:rPr lang="en-US" altLang="ja-JP" dirty="0"/>
              <a:t>(</a:t>
            </a:r>
            <a:r>
              <a:rPr lang="ja-JP" altLang="en-US" dirty="0"/>
              <a:t>情報源</a:t>
            </a:r>
            <a:r>
              <a:rPr lang="en-US" altLang="ja-JP" dirty="0"/>
              <a:t>)</a:t>
            </a:r>
            <a:r>
              <a:rPr lang="ja-JP" altLang="en-US" dirty="0"/>
              <a:t>としては使えない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8FEBF2-15DB-4422-A5B6-7571FC8F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E80A-53D5-D84E-828D-8F93A08498CE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9563DF-5CC8-4BA1-8429-673E9772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414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E03393-5D2D-4633-9D59-FC45CF62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その他の調べ方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029CD6-304E-4A01-AB8B-5CFC720C4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図書館</a:t>
            </a:r>
            <a:endParaRPr kumimoji="1" lang="en-US" altLang="ja-JP" dirty="0"/>
          </a:p>
          <a:p>
            <a:pPr lvl="1"/>
            <a:r>
              <a:rPr lang="ja-JP" altLang="en-US" dirty="0"/>
              <a:t>本で調べる</a:t>
            </a:r>
            <a:endParaRPr lang="en-US" altLang="ja-JP" dirty="0"/>
          </a:p>
          <a:p>
            <a:pPr lvl="1"/>
            <a:r>
              <a:rPr kumimoji="1" lang="ja-JP" altLang="en-US" dirty="0"/>
              <a:t>論文の取り寄せもできる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アンケート</a:t>
            </a:r>
            <a:endParaRPr lang="en-US" altLang="ja-JP" dirty="0"/>
          </a:p>
          <a:p>
            <a:pPr lvl="1"/>
            <a:r>
              <a:rPr kumimoji="1" lang="ja-JP" altLang="en-US" dirty="0"/>
              <a:t>自分で現地調査したり、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で募ったり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web</a:t>
            </a:r>
            <a:r>
              <a:rPr kumimoji="1" lang="ja-JP" altLang="en-US" dirty="0"/>
              <a:t>の場合</a:t>
            </a:r>
            <a:r>
              <a:rPr lang="ja-JP" altLang="en-US" dirty="0"/>
              <a:t>、</a:t>
            </a:r>
            <a:r>
              <a:rPr lang="en-US" altLang="ja-JP" dirty="0"/>
              <a:t>Google</a:t>
            </a:r>
            <a:r>
              <a:rPr lang="ja-JP" altLang="en-US" dirty="0"/>
              <a:t>フォームを利用すると便利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570C28-8AAB-4AC3-8E47-A5618AAF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1B1-64D8-FE43-8795-C88E6916CFFA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A7FAB-ABCB-40E0-85E8-0DC74B71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92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652CA6-F305-428A-AE1B-CC7E4A0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情報整理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1AEA3E-A002-4E1A-8BE1-6909BFB03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1A7A9B-1A05-4720-A93D-4507930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7B1A-6386-F44C-88CD-605C377ED277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84283-C3BA-4620-856E-B7A6A736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396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1E83-6777-4AC7-AE32-C84125BA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BA6296-87A2-49BB-8069-B74C383B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B0D8-283C-8049-B39A-B530CD40353C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6EF0F-0F96-41F3-A2BC-C5AB8F57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57FCED98-0E33-4ED4-8076-6D13FC964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25486"/>
              </p:ext>
            </p:extLst>
          </p:nvPr>
        </p:nvGraphicFramePr>
        <p:xfrm>
          <a:off x="838200" y="1534478"/>
          <a:ext cx="10515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8427563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761591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3560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データ名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中身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よく使う拡張子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4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数値データ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気温やセンサー情報、体重などの数値のデータ．グラフ化して初めて理解できる形になる．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csv, </a:t>
                      </a:r>
                      <a:r>
                        <a:rPr kumimoji="1" lang="en-US" altLang="ja-JP" dirty="0" err="1"/>
                        <a:t>tsv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 err="1"/>
                        <a:t>xls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 err="1"/>
                        <a:t>xlsx</a:t>
                      </a:r>
                      <a:r>
                        <a:rPr kumimoji="1" lang="en-US" altLang="ja-JP" dirty="0"/>
                        <a:t>,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2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テキストデータ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新聞や</a:t>
                      </a:r>
                      <a:r>
                        <a:rPr kumimoji="1" lang="en-US" altLang="ja-JP" dirty="0"/>
                        <a:t>SNS</a:t>
                      </a:r>
                      <a:r>
                        <a:rPr kumimoji="1" lang="ja-JP" altLang="en-US" dirty="0" err="1"/>
                        <a:t>，</a:t>
                      </a:r>
                      <a:r>
                        <a:rPr kumimoji="1" lang="ja-JP" altLang="en-US" dirty="0"/>
                        <a:t>カルテなど文章のデータ．個人情報が含まれるものも多く，処理が面倒なデータ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txt, xml, html, doc, </a:t>
                      </a:r>
                      <a:r>
                        <a:rPr kumimoji="1" lang="en-US" altLang="ja-JP" dirty="0" err="1"/>
                        <a:t>docx</a:t>
                      </a:r>
                      <a:r>
                        <a:rPr kumimoji="1" lang="en-US" altLang="ja-JP" dirty="0"/>
                        <a:t>, pdf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画像データ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動画データ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写真や動画など，映像のデータ．最近は何が映っているかを解析しやすくなってきた．データサイズが大きいのが玉に瑕．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bmp, jpg, </a:t>
                      </a:r>
                      <a:r>
                        <a:rPr kumimoji="1" lang="en-US" altLang="ja-JP" dirty="0" err="1"/>
                        <a:t>png</a:t>
                      </a:r>
                      <a:r>
                        <a:rPr kumimoji="1" lang="en-US" altLang="ja-JP" dirty="0"/>
                        <a:t>, gif, mpeg, mp4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音データ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音のデータ．時間変化を追う必要がありかなり難易度の高いデータ．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wav, mp3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5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書籍のデータ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論文や本などのデータ．データそのものというより、参考文献として引用する．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pdf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7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175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D630890-EE2D-40E7-A3D3-B7DDB105F23A}"/>
              </a:ext>
            </a:extLst>
          </p:cNvPr>
          <p:cNvSpPr/>
          <p:nvPr/>
        </p:nvSpPr>
        <p:spPr>
          <a:xfrm>
            <a:off x="7657322" y="1909665"/>
            <a:ext cx="3526972" cy="27618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9B0261-7B70-4E7E-9537-B796F0D0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データは整理して保存しよう</a:t>
            </a:r>
            <a:endParaRPr kumimoji="1" lang="ja-JP" altLang="en-US" dirty="0"/>
          </a:p>
        </p:txBody>
      </p:sp>
      <p:pic>
        <p:nvPicPr>
          <p:cNvPr id="7" name="コンテンツ プレースホルダー 6" descr="ドキュメント">
            <a:extLst>
              <a:ext uri="{FF2B5EF4-FFF2-40B4-BE49-F238E27FC236}">
                <a16:creationId xmlns:a16="http://schemas.microsoft.com/office/drawing/2014/main" id="{ACB9C77A-DD9E-43FA-9491-E9519D1E1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1234" y="1975977"/>
            <a:ext cx="755703" cy="755703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BA5CCD-B419-47BB-8E4E-89546077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B4B4-B30D-774C-9EFC-F64D24072BF6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41285-F578-4D5D-A308-AEACBE8D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9" name="グラフィックス 8" descr="開いたフォルダー​​">
            <a:extLst>
              <a:ext uri="{FF2B5EF4-FFF2-40B4-BE49-F238E27FC236}">
                <a16:creationId xmlns:a16="http://schemas.microsoft.com/office/drawing/2014/main" id="{BF2A0FCB-B210-4795-A697-46D5E81D9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2261" y="1969653"/>
            <a:ext cx="914400" cy="914400"/>
          </a:xfrm>
          <a:prstGeom prst="rect">
            <a:avLst/>
          </a:prstGeom>
        </p:spPr>
      </p:pic>
      <p:pic>
        <p:nvPicPr>
          <p:cNvPr id="11" name="グラフィックス 10" descr="棒グラフ">
            <a:extLst>
              <a:ext uri="{FF2B5EF4-FFF2-40B4-BE49-F238E27FC236}">
                <a16:creationId xmlns:a16="http://schemas.microsoft.com/office/drawing/2014/main" id="{94AE65CB-45DB-4C2C-9304-082957B7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1234" y="3381379"/>
            <a:ext cx="755703" cy="75570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7DC468-6707-410E-B181-2FD5D04D7763}"/>
              </a:ext>
            </a:extLst>
          </p:cNvPr>
          <p:cNvSpPr txBox="1"/>
          <p:nvPr/>
        </p:nvSpPr>
        <p:spPr>
          <a:xfrm>
            <a:off x="5519213" y="2990910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データフォルダ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69BDC8-CEE0-4D4A-AEF4-2C563D9D48CD}"/>
              </a:ext>
            </a:extLst>
          </p:cNvPr>
          <p:cNvSpPr txBox="1"/>
          <p:nvPr/>
        </p:nvSpPr>
        <p:spPr>
          <a:xfrm>
            <a:off x="7799671" y="41350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数値データ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344945-DC2D-4670-B9F5-CB1719E6A4FB}"/>
              </a:ext>
            </a:extLst>
          </p:cNvPr>
          <p:cNvSpPr txBox="1"/>
          <p:nvPr/>
        </p:nvSpPr>
        <p:spPr>
          <a:xfrm>
            <a:off x="7915087" y="2811028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メモ書き</a:t>
            </a:r>
          </a:p>
        </p:txBody>
      </p:sp>
      <p:pic>
        <p:nvPicPr>
          <p:cNvPr id="15" name="グラフィックス 14" descr="棒グラフ">
            <a:extLst>
              <a:ext uri="{FF2B5EF4-FFF2-40B4-BE49-F238E27FC236}">
                <a16:creationId xmlns:a16="http://schemas.microsoft.com/office/drawing/2014/main" id="{687C78ED-8078-427B-A73C-3E18EED29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8891" y="3360242"/>
            <a:ext cx="755703" cy="75570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8299ED-E429-44B1-AEDC-4B30DD28F173}"/>
              </a:ext>
            </a:extLst>
          </p:cNvPr>
          <p:cNvSpPr txBox="1"/>
          <p:nvPr/>
        </p:nvSpPr>
        <p:spPr>
          <a:xfrm>
            <a:off x="9737328" y="4113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数値データ</a:t>
            </a:r>
          </a:p>
        </p:txBody>
      </p:sp>
      <p:pic>
        <p:nvPicPr>
          <p:cNvPr id="17" name="グラフィックス 16" descr="棒グラフ">
            <a:extLst>
              <a:ext uri="{FF2B5EF4-FFF2-40B4-BE49-F238E27FC236}">
                <a16:creationId xmlns:a16="http://schemas.microsoft.com/office/drawing/2014/main" id="{BA1E65A2-D56C-4B18-BAD9-AF50A3BB7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1510" y="1969653"/>
            <a:ext cx="755703" cy="75570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ABF53B-FBC5-4F4E-A319-08A77CF427E0}"/>
              </a:ext>
            </a:extLst>
          </p:cNvPr>
          <p:cNvSpPr txBox="1"/>
          <p:nvPr/>
        </p:nvSpPr>
        <p:spPr>
          <a:xfrm>
            <a:off x="9769947" y="27232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数値データ</a:t>
            </a:r>
          </a:p>
        </p:txBody>
      </p:sp>
      <p:pic>
        <p:nvPicPr>
          <p:cNvPr id="21" name="グラフィックス 20" descr="フォルダー">
            <a:extLst>
              <a:ext uri="{FF2B5EF4-FFF2-40B4-BE49-F238E27FC236}">
                <a16:creationId xmlns:a16="http://schemas.microsoft.com/office/drawing/2014/main" id="{CC408030-76A2-49B6-88AE-07DC1E6E5B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2261" y="4830536"/>
            <a:ext cx="914400" cy="9144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F60D42-B929-4BBD-8C44-5BFFE1195594}"/>
              </a:ext>
            </a:extLst>
          </p:cNvPr>
          <p:cNvSpPr txBox="1"/>
          <p:nvPr/>
        </p:nvSpPr>
        <p:spPr>
          <a:xfrm>
            <a:off x="5288384" y="568131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その他資料</a:t>
            </a:r>
            <a:r>
              <a:rPr kumimoji="1" lang="ja-JP" altLang="en-US" dirty="0"/>
              <a:t>フォルダ</a:t>
            </a:r>
          </a:p>
        </p:txBody>
      </p:sp>
      <p:pic>
        <p:nvPicPr>
          <p:cNvPr id="23" name="グラフィックス 22" descr="フォルダー">
            <a:extLst>
              <a:ext uri="{FF2B5EF4-FFF2-40B4-BE49-F238E27FC236}">
                <a16:creationId xmlns:a16="http://schemas.microsoft.com/office/drawing/2014/main" id="{49F6E0EE-635A-4B70-9A7D-BDE3DBC6B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8592" y="3484525"/>
            <a:ext cx="914400" cy="9144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9FB042-8F0C-41C4-9506-9F213071B658}"/>
              </a:ext>
            </a:extLst>
          </p:cNvPr>
          <p:cNvSpPr txBox="1"/>
          <p:nvPr/>
        </p:nvSpPr>
        <p:spPr>
          <a:xfrm>
            <a:off x="5590964" y="43353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論文</a:t>
            </a:r>
            <a:r>
              <a:rPr kumimoji="1" lang="ja-JP" altLang="en-US" dirty="0"/>
              <a:t>フォルダ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ED7CA05A-EF75-448C-960B-34217F4FB8E1}"/>
              </a:ext>
            </a:extLst>
          </p:cNvPr>
          <p:cNvSpPr/>
          <p:nvPr/>
        </p:nvSpPr>
        <p:spPr>
          <a:xfrm>
            <a:off x="7109927" y="2102498"/>
            <a:ext cx="367004" cy="10778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C0924F62-E5E6-4129-A6B7-D3139266039D}"/>
              </a:ext>
            </a:extLst>
          </p:cNvPr>
          <p:cNvSpPr txBox="1">
            <a:spLocks/>
          </p:cNvSpPr>
          <p:nvPr/>
        </p:nvSpPr>
        <p:spPr>
          <a:xfrm>
            <a:off x="838200" y="1671782"/>
            <a:ext cx="10515600" cy="450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フォルダを活用する</a:t>
            </a:r>
            <a:endParaRPr lang="en-US" altLang="ja-JP" dirty="0"/>
          </a:p>
          <a:p>
            <a:pPr lvl="1"/>
            <a:r>
              <a:rPr lang="ja-JP" altLang="en-US" dirty="0"/>
              <a:t>性質ごとにフォルダ分け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メモ書きを付ける</a:t>
            </a:r>
            <a:endParaRPr lang="en-US" altLang="ja-JP" dirty="0"/>
          </a:p>
          <a:p>
            <a:pPr lvl="1"/>
            <a:r>
              <a:rPr lang="ja-JP" altLang="en-US" dirty="0"/>
              <a:t>データの詳細を付ける</a:t>
            </a:r>
            <a:endParaRPr lang="en-US" altLang="ja-JP" dirty="0"/>
          </a:p>
          <a:p>
            <a:pPr lvl="2"/>
            <a:r>
              <a:rPr lang="ja-JP" altLang="en-US" dirty="0"/>
              <a:t>いつのデータ？</a:t>
            </a:r>
            <a:endParaRPr lang="en-US" altLang="ja-JP" dirty="0"/>
          </a:p>
          <a:p>
            <a:pPr lvl="2"/>
            <a:r>
              <a:rPr lang="ja-JP" altLang="en-US" dirty="0"/>
              <a:t>何のデータ？</a:t>
            </a:r>
            <a:endParaRPr lang="en-US" altLang="ja-JP" dirty="0"/>
          </a:p>
          <a:p>
            <a:pPr lvl="2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470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C6EE6-BCDE-402C-BE69-7317D2E4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Mendeley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7A8241-B55C-4060-A613-B0816E8C8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学術論文のオンライン管理と共有サービス</a:t>
            </a:r>
            <a:endParaRPr kumimoji="1" lang="en-US" altLang="ja-JP" dirty="0"/>
          </a:p>
          <a:p>
            <a:pPr lvl="1"/>
            <a:r>
              <a:rPr lang="en-US" altLang="ja-JP" dirty="0"/>
              <a:t>ELSEVIER</a:t>
            </a:r>
            <a:r>
              <a:rPr lang="ja-JP" altLang="en-US" dirty="0"/>
              <a:t>社のサービス</a:t>
            </a:r>
            <a:endParaRPr lang="en-US" altLang="ja-JP" dirty="0"/>
          </a:p>
          <a:p>
            <a:pPr lvl="1"/>
            <a:r>
              <a:rPr kumimoji="1" lang="ja-JP" altLang="en-US" dirty="0"/>
              <a:t>論文をアップロードし、メモ書きを付けられる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BC0665-EA31-4AB4-BDB9-012BC49C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47E1-0BEF-0949-B081-9A4E9019284C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76372-C6B3-4D78-92B2-237CBE4C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F8D5FC-F2EA-46B5-BAE8-F6D257EC5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3" y="3332795"/>
            <a:ext cx="10076033" cy="30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EA788B-1063-4727-8FF3-795E0128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次週予告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572F9E-D0A1-458C-9AC8-3B32E260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題目：著作権</a:t>
            </a:r>
            <a:endParaRPr lang="en-US" altLang="ja-JP" dirty="0"/>
          </a:p>
          <a:p>
            <a:r>
              <a:rPr lang="ja-JP" altLang="en-US"/>
              <a:t>内容：</a:t>
            </a:r>
            <a:endParaRPr lang="en-US" altLang="ja-JP" dirty="0"/>
          </a:p>
          <a:p>
            <a:pPr lvl="1"/>
            <a:r>
              <a:rPr lang="ja-JP" altLang="en-US" dirty="0"/>
              <a:t>著作権とは？</a:t>
            </a:r>
            <a:endParaRPr lang="en-US" altLang="ja-JP" dirty="0"/>
          </a:p>
          <a:p>
            <a:pPr lvl="1"/>
            <a:r>
              <a:rPr lang="ja-JP" altLang="en-US" dirty="0"/>
              <a:t>自分の著作権を守るため</a:t>
            </a:r>
            <a:endParaRPr lang="en-US" altLang="ja-JP" dirty="0"/>
          </a:p>
          <a:p>
            <a:pPr lvl="1"/>
            <a:r>
              <a:rPr lang="ja-JP" altLang="en-US" dirty="0"/>
              <a:t>他人の著作権を侵害しないため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8C955E-FC42-4085-8F64-C005F031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419D-47BD-0C43-B218-2A1176AA2AB0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2AC112-8A85-47C7-BA3D-EE7366E2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16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64217-F9A0-4B2D-A98C-9237585D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重要だったこと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E59A9-521D-4E61-B09E-E21B588A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88400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6B0920"/>
                </a:solidFill>
              </a:rPr>
              <a:t>ウェブブラウザ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URL</a:t>
            </a:r>
            <a:r>
              <a:rPr kumimoji="1" lang="ja-JP" altLang="en-US" dirty="0"/>
              <a:t>先からデータを取得、表示している</a:t>
            </a:r>
            <a:endParaRPr kumimoji="1" lang="en-US" altLang="ja-JP" dirty="0"/>
          </a:p>
          <a:p>
            <a:pPr lvl="1"/>
            <a:r>
              <a:rPr lang="ja-JP" altLang="en-US" dirty="0"/>
              <a:t>正しい文字コードじゃないとうまく表示できない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>
                <a:solidFill>
                  <a:srgbClr val="6B0920"/>
                </a:solidFill>
              </a:rPr>
              <a:t>ネチケット</a:t>
            </a:r>
            <a:endParaRPr kumimoji="1" lang="en-US" altLang="ja-JP" b="1" dirty="0">
              <a:solidFill>
                <a:srgbClr val="6B0920"/>
              </a:solidFill>
            </a:endParaRPr>
          </a:p>
          <a:p>
            <a:pPr lvl="1"/>
            <a:r>
              <a:rPr kumimoji="1" lang="ja-JP" altLang="en-US" dirty="0"/>
              <a:t>公共の場にいるのと同じという感覚を持とう</a:t>
            </a:r>
            <a:endParaRPr kumimoji="1" lang="en-US" altLang="ja-JP" dirty="0"/>
          </a:p>
          <a:p>
            <a:pPr lvl="2"/>
            <a:r>
              <a:rPr lang="ja-JP" altLang="en-US" dirty="0"/>
              <a:t>誰が発言しているかは調べればわかる</a:t>
            </a:r>
            <a:endParaRPr lang="en-US" altLang="ja-JP" dirty="0"/>
          </a:p>
          <a:p>
            <a:pPr lvl="2"/>
            <a:r>
              <a:rPr lang="ja-JP" altLang="en-US" dirty="0"/>
              <a:t>パスワードは身分証</a:t>
            </a:r>
            <a:endParaRPr lang="en-US" altLang="ja-JP" dirty="0"/>
          </a:p>
          <a:p>
            <a:pPr lvl="2"/>
            <a:r>
              <a:rPr lang="ja-JP" altLang="en-US" dirty="0"/>
              <a:t>商品には対価を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CA3ED-918B-47FE-BAC2-B4F0DE96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CC97-ACA0-9348-A310-75B007940B0D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21860-89BD-4258-8E88-3AECCE57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5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971C8-C1EB-4B02-A840-72201444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情報検索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F805C1-6D0A-46C2-BB73-6D11C499B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AF20A-8523-46D5-9547-E5D3BD3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E78-BE5F-1348-B8B8-DC5535D0D960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B8CD9-BDB5-4D50-9EC4-4038378C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FF18F6-A591-471A-BD5A-C70381F4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ウェブサイト </a:t>
            </a:r>
            <a:r>
              <a:rPr kumimoji="1" lang="en-US" altLang="ja-JP" dirty="0"/>
              <a:t>(web site)</a:t>
            </a:r>
            <a:endParaRPr kumimoji="1" lang="ja-JP" altLang="en-US" dirty="0"/>
          </a:p>
        </p:txBody>
      </p:sp>
      <p:pic>
        <p:nvPicPr>
          <p:cNvPr id="22" name="コンテンツ プレースホルダー 21">
            <a:extLst>
              <a:ext uri="{FF2B5EF4-FFF2-40B4-BE49-F238E27FC236}">
                <a16:creationId xmlns:a16="http://schemas.microsoft.com/office/drawing/2014/main" id="{D9EDA6C9-864B-403C-95FA-30424C577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72" y="4304575"/>
            <a:ext cx="2206566" cy="140652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7E884D-FE59-4D02-A1B1-9AA7B37D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C82-AC80-3B45-B282-119AE4A0F388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60F3C4-42FB-4047-94AB-404120C8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32A3DD-3C84-4C44-93D1-3BCF9FEE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892" y="4357086"/>
            <a:ext cx="1221337" cy="1221337"/>
          </a:xfrm>
          <a:prstGeom prst="rect">
            <a:avLst/>
          </a:prstGeom>
        </p:spPr>
      </p:pic>
      <p:pic>
        <p:nvPicPr>
          <p:cNvPr id="8" name="Picture 8" descr="http://2.bp.blogspot.com/-JPa0Nzk_E8M/Vf-aIH2jsyI/AAAAAAAAyDc/2FG8dSNSk-k/s800/computer_girl.png">
            <a:extLst>
              <a:ext uri="{FF2B5EF4-FFF2-40B4-BE49-F238E27FC236}">
                <a16:creationId xmlns:a16="http://schemas.microsoft.com/office/drawing/2014/main" id="{BAF8E7AF-FBED-48C9-9852-D69A63B7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4" y="4313344"/>
            <a:ext cx="1238752" cy="12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ããã©ã¦ã¶ãã®ç»åæ¤ç´¢çµæ">
            <a:extLst>
              <a:ext uri="{FF2B5EF4-FFF2-40B4-BE49-F238E27FC236}">
                <a16:creationId xmlns:a16="http://schemas.microsoft.com/office/drawing/2014/main" id="{9D075564-D46D-44A6-AADF-2DA1874A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20" y="4007683"/>
            <a:ext cx="1703312" cy="20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D8AB75-4B23-4DF8-A884-8F63B6372629}"/>
              </a:ext>
            </a:extLst>
          </p:cNvPr>
          <p:cNvSpPr txBox="1"/>
          <p:nvPr/>
        </p:nvSpPr>
        <p:spPr>
          <a:xfrm>
            <a:off x="694058" y="56990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ユーザ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F955A2-42E9-4EA5-8C8D-28C6E6B94771}"/>
              </a:ext>
            </a:extLst>
          </p:cNvPr>
          <p:cNvSpPr txBox="1"/>
          <p:nvPr/>
        </p:nvSpPr>
        <p:spPr>
          <a:xfrm>
            <a:off x="10326742" y="55784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サーバ</a:t>
            </a:r>
          </a:p>
        </p:txBody>
      </p:sp>
      <p:pic>
        <p:nvPicPr>
          <p:cNvPr id="1026" name="Picture 2" descr="ãhtml ã¢ã¤ã³ã³ãã®ç»åæ¤ç´¢çµæ">
            <a:extLst>
              <a:ext uri="{FF2B5EF4-FFF2-40B4-BE49-F238E27FC236}">
                <a16:creationId xmlns:a16="http://schemas.microsoft.com/office/drawing/2014/main" id="{34A722B5-2A4A-4014-8128-C55C605E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24" y="4905364"/>
            <a:ext cx="805736" cy="8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788EB1-92FD-4C12-9AC8-21ABDB7F6BD5}"/>
              </a:ext>
            </a:extLst>
          </p:cNvPr>
          <p:cNvCxnSpPr>
            <a:cxnSpLocks/>
          </p:cNvCxnSpPr>
          <p:nvPr/>
        </p:nvCxnSpPr>
        <p:spPr>
          <a:xfrm>
            <a:off x="4609372" y="5058347"/>
            <a:ext cx="82296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A613A33-4C0D-4011-BCAF-A915D7D41192}"/>
              </a:ext>
            </a:extLst>
          </p:cNvPr>
          <p:cNvCxnSpPr>
            <a:cxnSpLocks/>
          </p:cNvCxnSpPr>
          <p:nvPr/>
        </p:nvCxnSpPr>
        <p:spPr>
          <a:xfrm>
            <a:off x="1877163" y="5028881"/>
            <a:ext cx="82296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33F61B1-FD60-40BD-AA30-4622EB45743B}"/>
              </a:ext>
            </a:extLst>
          </p:cNvPr>
          <p:cNvCxnSpPr>
            <a:cxnSpLocks/>
          </p:cNvCxnSpPr>
          <p:nvPr/>
        </p:nvCxnSpPr>
        <p:spPr>
          <a:xfrm flipH="1">
            <a:off x="9485189" y="5051553"/>
            <a:ext cx="608044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ãhtml ã¢ã¤ã³ã³ãã®ç»åæ¤ç´¢çµæ">
            <a:extLst>
              <a:ext uri="{FF2B5EF4-FFF2-40B4-BE49-F238E27FC236}">
                <a16:creationId xmlns:a16="http://schemas.microsoft.com/office/drawing/2014/main" id="{30592FC1-89A9-4E46-9030-831AF017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856" y="4794095"/>
            <a:ext cx="805736" cy="8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ãhtml ã¢ã¤ã³ã³ãã®ç»åæ¤ç´¢çµæ">
            <a:extLst>
              <a:ext uri="{FF2B5EF4-FFF2-40B4-BE49-F238E27FC236}">
                <a16:creationId xmlns:a16="http://schemas.microsoft.com/office/drawing/2014/main" id="{F711A568-7F8C-450B-A930-96E6CA960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96" y="4626013"/>
            <a:ext cx="805736" cy="8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B280C16-81AA-4494-B7BE-3D50B281E358}"/>
              </a:ext>
            </a:extLst>
          </p:cNvPr>
          <p:cNvCxnSpPr>
            <a:cxnSpLocks/>
          </p:cNvCxnSpPr>
          <p:nvPr/>
        </p:nvCxnSpPr>
        <p:spPr>
          <a:xfrm flipH="1">
            <a:off x="7668052" y="5051553"/>
            <a:ext cx="608044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B1BB7538-9551-4B40-8424-2FA236449588}"/>
              </a:ext>
            </a:extLst>
          </p:cNvPr>
          <p:cNvSpPr/>
          <p:nvPr/>
        </p:nvSpPr>
        <p:spPr>
          <a:xfrm>
            <a:off x="4419600" y="3348865"/>
            <a:ext cx="1531620" cy="609600"/>
          </a:xfrm>
          <a:prstGeom prst="wedgeRoundRectCallout">
            <a:avLst>
              <a:gd name="adj1" fmla="val -36256"/>
              <a:gd name="adj2" fmla="val 850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ブラウザで表示</a:t>
            </a: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C1556E72-FBB6-4A8D-89BB-B37DFB3407CC}"/>
              </a:ext>
            </a:extLst>
          </p:cNvPr>
          <p:cNvSpPr/>
          <p:nvPr/>
        </p:nvSpPr>
        <p:spPr>
          <a:xfrm>
            <a:off x="9221159" y="3531844"/>
            <a:ext cx="1531620" cy="609600"/>
          </a:xfrm>
          <a:prstGeom prst="wedgeRoundRectCallout">
            <a:avLst>
              <a:gd name="adj1" fmla="val -20833"/>
              <a:gd name="adj2" fmla="val 850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6B0920"/>
                </a:solidFill>
              </a:rPr>
              <a:t>html</a:t>
            </a:r>
            <a:r>
              <a:rPr lang="ja-JP" altLang="en-US" sz="2000" dirty="0">
                <a:solidFill>
                  <a:srgbClr val="6B0920"/>
                </a:solidFill>
              </a:rPr>
              <a:t>データ</a:t>
            </a:r>
            <a:endParaRPr kumimoji="1" lang="ja-JP" altLang="en-US" sz="2000" dirty="0">
              <a:solidFill>
                <a:srgbClr val="6B092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759FEE-1791-4E69-99D0-31F3442B99B8}"/>
              </a:ext>
            </a:extLst>
          </p:cNvPr>
          <p:cNvSpPr txBox="1"/>
          <p:nvPr/>
        </p:nvSpPr>
        <p:spPr>
          <a:xfrm>
            <a:off x="6011433" y="5770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サイト</a:t>
            </a:r>
            <a:endParaRPr kumimoji="1" lang="ja-JP" altLang="en-US" dirty="0"/>
          </a:p>
        </p:txBody>
      </p:sp>
      <p:sp>
        <p:nvSpPr>
          <p:cNvPr id="27" name="コンテンツ プレースホルダー 6">
            <a:extLst>
              <a:ext uri="{FF2B5EF4-FFF2-40B4-BE49-F238E27FC236}">
                <a16:creationId xmlns:a16="http://schemas.microsoft.com/office/drawing/2014/main" id="{40D554A0-C691-4815-A27F-BF65D43E4D44}"/>
              </a:ext>
            </a:extLst>
          </p:cNvPr>
          <p:cNvSpPr txBox="1">
            <a:spLocks/>
          </p:cNvSpPr>
          <p:nvPr/>
        </p:nvSpPr>
        <p:spPr>
          <a:xfrm>
            <a:off x="838200" y="1671782"/>
            <a:ext cx="10515600" cy="450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ウェブサイト</a:t>
            </a:r>
            <a:endParaRPr lang="en-US" altLang="ja-JP" dirty="0"/>
          </a:p>
          <a:p>
            <a:pPr lvl="1"/>
            <a:r>
              <a:rPr lang="ja-JP" altLang="en-US" dirty="0"/>
              <a:t>ウェブページの集まり</a:t>
            </a:r>
            <a:endParaRPr lang="en-US" altLang="ja-JP" dirty="0"/>
          </a:p>
          <a:p>
            <a:pPr lvl="1"/>
            <a:r>
              <a:rPr lang="ja-JP" altLang="en-US" dirty="0"/>
              <a:t>単にサイトと呼ばれることも</a:t>
            </a:r>
            <a:endParaRPr lang="en-US" altLang="ja-JP" dirty="0"/>
          </a:p>
          <a:p>
            <a:pPr lvl="1"/>
            <a:r>
              <a:rPr lang="ja-JP" altLang="en-US" dirty="0"/>
              <a:t>例：東京女子大学のサイト＝東京女子大のウェブページ全部</a:t>
            </a:r>
          </a:p>
        </p:txBody>
      </p:sp>
    </p:spTree>
    <p:extLst>
      <p:ext uri="{BB962C8B-B14F-4D97-AF65-F5344CB8AC3E}">
        <p14:creationId xmlns:p14="http://schemas.microsoft.com/office/powerpoint/2010/main" val="356950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3C09CF6-0533-492E-B97A-1E88517F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便利なサイト：ポータルサイト </a:t>
            </a:r>
            <a:r>
              <a:rPr kumimoji="1" lang="en-US" altLang="ja-JP" dirty="0"/>
              <a:t>(portal site)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5B58D60-7ACD-44C6-8410-65D75256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3"/>
            <a:ext cx="10515600" cy="1574337"/>
          </a:xfrm>
        </p:spPr>
        <p:txBody>
          <a:bodyPr/>
          <a:lstStyle/>
          <a:p>
            <a:r>
              <a:rPr lang="ja-JP" altLang="en-US" dirty="0"/>
              <a:t>ポータルサイト</a:t>
            </a:r>
            <a:endParaRPr lang="en-US" altLang="ja-JP" dirty="0"/>
          </a:p>
          <a:p>
            <a:pPr lvl="1"/>
            <a:r>
              <a:rPr kumimoji="1" lang="en-US" altLang="ja-JP" dirty="0"/>
              <a:t>portal</a:t>
            </a:r>
            <a:r>
              <a:rPr kumimoji="1" lang="ja-JP" altLang="en-US" dirty="0"/>
              <a:t>：宮殿の</a:t>
            </a:r>
            <a:r>
              <a:rPr lang="ja-JP" altLang="en-US" dirty="0"/>
              <a:t>玄関口、トンネルの出入り口</a:t>
            </a:r>
            <a:endParaRPr lang="en-US" altLang="ja-JP" dirty="0"/>
          </a:p>
          <a:p>
            <a:pPr lvl="1"/>
            <a:r>
              <a:rPr lang="ja-JP" altLang="en-US" dirty="0"/>
              <a:t>様々なサービスを提供するウェブサイトのこと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C0CEF8-D81C-47D7-A8A6-58BE4FC9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EB14-07CA-784E-9B84-A0305258E9E6}" type="datetime1">
              <a:rPr kumimoji="1" lang="ja-JP" altLang="en-US" smtClean="0"/>
              <a:t>2018/5/31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402455-C690-48F4-B9DF-C849E5B4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E1937719-7FE4-43C0-AF94-6C26F749DD43}"/>
              </a:ext>
            </a:extLst>
          </p:cNvPr>
          <p:cNvSpPr txBox="1">
            <a:spLocks/>
          </p:cNvSpPr>
          <p:nvPr/>
        </p:nvSpPr>
        <p:spPr>
          <a:xfrm>
            <a:off x="838200" y="3246120"/>
            <a:ext cx="10515600" cy="283463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サービス例</a:t>
            </a:r>
            <a:endParaRPr lang="en-US" altLang="ja-JP" dirty="0"/>
          </a:p>
          <a:p>
            <a:pPr lvl="1"/>
            <a:r>
              <a:rPr lang="ja-JP" altLang="en-US" dirty="0"/>
              <a:t>検索</a:t>
            </a:r>
            <a:endParaRPr lang="en-US" altLang="ja-JP" dirty="0"/>
          </a:p>
          <a:p>
            <a:pPr lvl="1"/>
            <a:r>
              <a:rPr lang="ja-JP" altLang="en-US" dirty="0"/>
              <a:t>ニュース</a:t>
            </a:r>
            <a:endParaRPr lang="en-US" altLang="ja-JP" dirty="0"/>
          </a:p>
          <a:p>
            <a:pPr lvl="1"/>
            <a:r>
              <a:rPr lang="ja-JP" altLang="en-US" dirty="0"/>
              <a:t>ブログ</a:t>
            </a:r>
            <a:endParaRPr lang="en-US" altLang="ja-JP" dirty="0"/>
          </a:p>
          <a:p>
            <a:pPr lvl="1"/>
            <a:r>
              <a:rPr lang="ja-JP" altLang="en-US" dirty="0"/>
              <a:t>辞書</a:t>
            </a:r>
            <a:endParaRPr lang="en-US" altLang="ja-JP" dirty="0"/>
          </a:p>
          <a:p>
            <a:pPr lvl="1"/>
            <a:r>
              <a:rPr lang="ja-JP" altLang="en-US" dirty="0"/>
              <a:t>通販</a:t>
            </a:r>
            <a:endParaRPr lang="en-US" altLang="ja-JP" dirty="0"/>
          </a:p>
          <a:p>
            <a:r>
              <a:rPr lang="ja-JP" altLang="en-US" dirty="0"/>
              <a:t>有名サイト</a:t>
            </a:r>
            <a:endParaRPr lang="en-US" altLang="ja-JP" dirty="0"/>
          </a:p>
          <a:p>
            <a:pPr lvl="1"/>
            <a:r>
              <a:rPr lang="en-US" altLang="ja-JP" dirty="0"/>
              <a:t>Google</a:t>
            </a:r>
          </a:p>
          <a:p>
            <a:pPr lvl="1"/>
            <a:r>
              <a:rPr lang="en-US" altLang="ja-JP" dirty="0"/>
              <a:t>Yahoo</a:t>
            </a:r>
          </a:p>
          <a:p>
            <a:pPr lvl="1"/>
            <a:r>
              <a:rPr lang="en-US" altLang="ja-JP" dirty="0"/>
              <a:t>Goo</a:t>
            </a:r>
          </a:p>
          <a:p>
            <a:pPr lvl="1"/>
            <a:r>
              <a:rPr lang="en-US" altLang="ja-JP" dirty="0"/>
              <a:t>MSN</a:t>
            </a:r>
          </a:p>
          <a:p>
            <a:pPr lvl="1"/>
            <a:r>
              <a:rPr lang="en-US" altLang="ja-JP" dirty="0" err="1"/>
              <a:t>LiveDoor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605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AC839-A9C8-4323-B1D9-1174BC4A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検索エンジン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51C94E-7EBB-4B88-9F4C-ACBDF7CA4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検索エンジン </a:t>
            </a:r>
            <a:r>
              <a:rPr kumimoji="1" lang="en-US" altLang="ja-JP" dirty="0"/>
              <a:t>(search engine)</a:t>
            </a:r>
          </a:p>
          <a:p>
            <a:pPr lvl="1"/>
            <a:r>
              <a:rPr kumimoji="1" lang="ja-JP" altLang="en-US" dirty="0"/>
              <a:t>意味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検索</a:t>
            </a:r>
            <a:r>
              <a:rPr kumimoji="1" lang="en-US" altLang="ja-JP" dirty="0"/>
              <a:t>(search)</a:t>
            </a:r>
            <a:r>
              <a:rPr kumimoji="1" lang="ja-JP" altLang="en-US" dirty="0"/>
              <a:t>：探す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エンジン</a:t>
            </a:r>
            <a:r>
              <a:rPr kumimoji="1" lang="en-US" altLang="ja-JP" dirty="0"/>
              <a:t>(engine)</a:t>
            </a:r>
            <a:r>
              <a:rPr kumimoji="1" lang="ja-JP" altLang="en-US" dirty="0"/>
              <a:t>：発動機、</a:t>
            </a:r>
            <a:r>
              <a:rPr lang="en-US" altLang="ja-JP" dirty="0"/>
              <a:t>IT</a:t>
            </a:r>
            <a:r>
              <a:rPr lang="ja-JP" altLang="en-US" dirty="0"/>
              <a:t>におけるデータ処理機構</a:t>
            </a:r>
            <a:endParaRPr lang="en-US" altLang="ja-JP" dirty="0"/>
          </a:p>
          <a:p>
            <a:pPr lvl="1"/>
            <a:r>
              <a:rPr kumimoji="1" lang="ja-JP" altLang="en-US" dirty="0"/>
              <a:t>渡した情報をもとにデータを提示する機構のこと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ブラウザ</a:t>
            </a:r>
            <a:r>
              <a:rPr lang="ja-JP" altLang="en-US" dirty="0"/>
              <a:t>で</a:t>
            </a:r>
            <a:r>
              <a:rPr kumimoji="1" lang="en-US" altLang="ja-JP" dirty="0"/>
              <a:t>URL</a:t>
            </a:r>
            <a:r>
              <a:rPr kumimoji="1" lang="ja-JP" altLang="en-US" dirty="0"/>
              <a:t>欄にキーワードを入れると検索エンジンに飛ばされる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キーワードから一致するサイトを検索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キーワードに近い画像を検索</a:t>
            </a:r>
            <a:endParaRPr kumimoji="1" lang="en-US" altLang="ja-JP" dirty="0"/>
          </a:p>
          <a:p>
            <a:pPr lvl="1"/>
            <a:r>
              <a:rPr lang="ja-JP" altLang="en-US" dirty="0"/>
              <a:t>画像から近い画像を検索</a:t>
            </a:r>
            <a:endParaRPr kumimoji="1" lang="en-US" altLang="ja-JP" dirty="0"/>
          </a:p>
          <a:p>
            <a:pPr lvl="1"/>
            <a:r>
              <a:rPr lang="ja-JP" altLang="en-US" dirty="0"/>
              <a:t>キーワードの検索数を検索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B723D6-5254-49E7-919F-31E6973F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6467-8CA5-D54C-B9DF-C005B028F5CF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793F19-5678-4718-BC7F-DBEF3E08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000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5F3A0-C52C-4CE0-9890-64701DAF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検索の仕組み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5D9DEC-4B6B-4308-BEFA-4768842A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サイト内の文章からマッチする文章を検索する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一致したサイトをどの順番で提示するかが腕の見せ所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アクセス数準、おすすめ度準、多数決準など種類がある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現在の最大手は</a:t>
            </a:r>
            <a:r>
              <a:rPr kumimoji="1" lang="en-US" altLang="ja-JP" dirty="0"/>
              <a:t>Google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検索方法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キーワード検索（単語をもとに検索）</a:t>
            </a:r>
            <a:endParaRPr kumimoji="1" lang="en-US" altLang="ja-JP" dirty="0"/>
          </a:p>
          <a:p>
            <a:pPr lvl="2"/>
            <a:r>
              <a:rPr lang="ja-JP" altLang="en-US" dirty="0"/>
              <a:t>フレーズ検索</a:t>
            </a:r>
            <a:endParaRPr lang="en-US" altLang="ja-JP" dirty="0"/>
          </a:p>
          <a:p>
            <a:pPr lvl="2"/>
            <a:r>
              <a:rPr lang="en-US" altLang="ja-JP" dirty="0"/>
              <a:t>OR</a:t>
            </a:r>
            <a:r>
              <a:rPr lang="ja-JP" altLang="en-US" dirty="0"/>
              <a:t>検索</a:t>
            </a:r>
            <a:endParaRPr lang="en-US" altLang="ja-JP" dirty="0"/>
          </a:p>
          <a:p>
            <a:pPr lvl="2"/>
            <a:r>
              <a:rPr kumimoji="1" lang="en-US" altLang="ja-JP" dirty="0"/>
              <a:t>AND</a:t>
            </a:r>
            <a:r>
              <a:rPr kumimoji="1" lang="ja-JP" altLang="en-US" dirty="0"/>
              <a:t>検索</a:t>
            </a:r>
            <a:endParaRPr kumimoji="1" lang="en-US" altLang="ja-JP" dirty="0"/>
          </a:p>
          <a:p>
            <a:pPr lvl="2"/>
            <a:r>
              <a:rPr lang="en-US" altLang="ja-JP" dirty="0"/>
              <a:t>NOT</a:t>
            </a:r>
            <a:r>
              <a:rPr lang="ja-JP" altLang="en-US" dirty="0"/>
              <a:t>検索</a:t>
            </a:r>
            <a:endParaRPr kumimoji="1" lang="en-US" altLang="ja-JP" dirty="0"/>
          </a:p>
          <a:p>
            <a:pPr lvl="1"/>
            <a:r>
              <a:rPr lang="ja-JP" altLang="en-US" dirty="0"/>
              <a:t>画像検索（画像をもとに画像を検索）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1A723-9587-433F-ACC5-944001DE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C08C-1A25-F94D-94FF-884AFEA38A99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66A6C-50F9-405E-B5F7-03BCFEE6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703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9A2C63-6EA6-4648-9048-0EA5D521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AND</a:t>
            </a:r>
            <a:r>
              <a:rPr kumimoji="1" lang="ja-JP" altLang="en-US" dirty="0"/>
              <a:t>検索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3C8CDD-5FC5-4B0E-8773-B10F1049B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二つのキーワードを含むページを検索する</a:t>
            </a:r>
            <a:endParaRPr lang="en-US" altLang="ja-JP" dirty="0"/>
          </a:p>
          <a:p>
            <a:r>
              <a:rPr lang="ja-JP" altLang="en-US" dirty="0"/>
              <a:t>スペースで区切る、もしくは</a:t>
            </a:r>
            <a:r>
              <a:rPr lang="en-US" altLang="ja-JP" dirty="0"/>
              <a:t>()</a:t>
            </a:r>
            <a:r>
              <a:rPr lang="ja-JP" altLang="en-US" dirty="0"/>
              <a:t>と</a:t>
            </a:r>
            <a:r>
              <a:rPr lang="en-US" altLang="ja-JP" dirty="0"/>
              <a:t>AND</a:t>
            </a:r>
            <a:r>
              <a:rPr lang="ja-JP" altLang="en-US" dirty="0"/>
              <a:t>を使う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演習：以下の検索結果を比較してみる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東京 </a:t>
            </a:r>
            <a:r>
              <a:rPr lang="en-US" altLang="ja-JP" dirty="0"/>
              <a:t>AND </a:t>
            </a:r>
            <a:r>
              <a:rPr lang="ja-JP" altLang="en-US" dirty="0"/>
              <a:t>お茶の水</a:t>
            </a:r>
            <a:r>
              <a:rPr lang="en-US" altLang="ja-JP" dirty="0"/>
              <a:t>)</a:t>
            </a:r>
            <a:r>
              <a:rPr lang="ja-JP" altLang="en-US" dirty="0"/>
              <a:t>女子大学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A67841-5601-47F7-97D9-82E7F0BD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EE7-1C24-0442-9764-B842A987F3BD}" type="datetime1">
              <a:rPr lang="ja-JP" altLang="en-US" smtClean="0"/>
              <a:t>2018/5/31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18ADE4-E87B-4556-AEAD-6CBB60AA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667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1735</Words>
  <Application>Microsoft Macintosh PowerPoint</Application>
  <PresentationFormat>ワイド画面</PresentationFormat>
  <Paragraphs>368</Paragraphs>
  <Slides>26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游ゴシック</vt:lpstr>
      <vt:lpstr>游ゴシック Light</vt:lpstr>
      <vt:lpstr>Arial</vt:lpstr>
      <vt:lpstr>Office テーマ</vt:lpstr>
      <vt:lpstr>情報処理技法(リテラシ)I 第6回：情報検索と情報整理</vt:lpstr>
      <vt:lpstr>目次</vt:lpstr>
      <vt:lpstr>重要だったこと</vt:lpstr>
      <vt:lpstr>情報検索</vt:lpstr>
      <vt:lpstr>ウェブサイト (web site)</vt:lpstr>
      <vt:lpstr>便利なサイト：ポータルサイト (portal site)</vt:lpstr>
      <vt:lpstr>検索エンジン</vt:lpstr>
      <vt:lpstr>検索の仕組み</vt:lpstr>
      <vt:lpstr>AND検索</vt:lpstr>
      <vt:lpstr>OR検索</vt:lpstr>
      <vt:lpstr>NOT検索</vt:lpstr>
      <vt:lpstr>フレーズ検索</vt:lpstr>
      <vt:lpstr>検索オプション</vt:lpstr>
      <vt:lpstr>便利な検索</vt:lpstr>
      <vt:lpstr>おまけ：Google検索の隠し要素</vt:lpstr>
      <vt:lpstr>演習：検索してみよう</vt:lpstr>
      <vt:lpstr>活動のサイクル</vt:lpstr>
      <vt:lpstr>レポートのために「調べる」</vt:lpstr>
      <vt:lpstr>政府のページ</vt:lpstr>
      <vt:lpstr>Wikipedia</vt:lpstr>
      <vt:lpstr>その他の調べ方</vt:lpstr>
      <vt:lpstr>情報整理</vt:lpstr>
      <vt:lpstr>データ</vt:lpstr>
      <vt:lpstr>データは整理して保存しよう</vt:lpstr>
      <vt:lpstr>Mendeley</vt:lpstr>
      <vt:lpstr>次週予告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Microsoft Office ユーザー</cp:lastModifiedBy>
  <cp:revision>138</cp:revision>
  <dcterms:created xsi:type="dcterms:W3CDTF">2018-04-03T11:49:56Z</dcterms:created>
  <dcterms:modified xsi:type="dcterms:W3CDTF">2018-05-30T23:55:42Z</dcterms:modified>
</cp:coreProperties>
</file>