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handoutMasterIdLst>
    <p:handoutMasterId r:id="rId29"/>
  </p:handoutMasterIdLst>
  <p:sldIdLst>
    <p:sldId id="256" r:id="rId2"/>
    <p:sldId id="257" r:id="rId3"/>
    <p:sldId id="283" r:id="rId4"/>
    <p:sldId id="363" r:id="rId5"/>
    <p:sldId id="355" r:id="rId6"/>
    <p:sldId id="324" r:id="rId7"/>
    <p:sldId id="350" r:id="rId8"/>
    <p:sldId id="356" r:id="rId9"/>
    <p:sldId id="357" r:id="rId10"/>
    <p:sldId id="358" r:id="rId11"/>
    <p:sldId id="359" r:id="rId12"/>
    <p:sldId id="364" r:id="rId13"/>
    <p:sldId id="340" r:id="rId14"/>
    <p:sldId id="365" r:id="rId15"/>
    <p:sldId id="366" r:id="rId16"/>
    <p:sldId id="369" r:id="rId17"/>
    <p:sldId id="367" r:id="rId18"/>
    <p:sldId id="373" r:id="rId19"/>
    <p:sldId id="374" r:id="rId20"/>
    <p:sldId id="375" r:id="rId21"/>
    <p:sldId id="376" r:id="rId22"/>
    <p:sldId id="377" r:id="rId23"/>
    <p:sldId id="370" r:id="rId24"/>
    <p:sldId id="371" r:id="rId25"/>
    <p:sldId id="362" r:id="rId26"/>
    <p:sldId id="361"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4F53B30-C378-4344-8134-B3CA31EAE86A}">
          <p14:sldIdLst>
            <p14:sldId id="256"/>
            <p14:sldId id="257"/>
          </p14:sldIdLst>
        </p14:section>
        <p14:section name="前回の復習" id="{CBB2E1D0-D02B-478D-9363-941FFF2262B1}">
          <p14:sldIdLst>
            <p14:sldId id="283"/>
            <p14:sldId id="363"/>
            <p14:sldId id="355"/>
          </p14:sldIdLst>
        </p14:section>
        <p14:section name="WWW" id="{5D3E424D-1941-4888-A3A6-39AE16D4DAF5}">
          <p14:sldIdLst>
            <p14:sldId id="324"/>
            <p14:sldId id="350"/>
            <p14:sldId id="356"/>
            <p14:sldId id="357"/>
            <p14:sldId id="358"/>
            <p14:sldId id="359"/>
            <p14:sldId id="364"/>
          </p14:sldIdLst>
        </p14:section>
        <p14:section name="ネチケット" id="{36FFCAE2-315A-41DE-8941-FB7557A2DA9E}">
          <p14:sldIdLst>
            <p14:sldId id="340"/>
            <p14:sldId id="365"/>
            <p14:sldId id="366"/>
            <p14:sldId id="369"/>
            <p14:sldId id="367"/>
            <p14:sldId id="373"/>
            <p14:sldId id="374"/>
            <p14:sldId id="375"/>
            <p14:sldId id="376"/>
            <p14:sldId id="377"/>
            <p14:sldId id="370"/>
            <p14:sldId id="371"/>
            <p14:sldId id="362"/>
            <p14:sldId id="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6B0920"/>
    <a:srgbClr val="E77F63"/>
    <a:srgbClr val="C81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p:restoredTop sz="81419" autoAdjust="0"/>
  </p:normalViewPr>
  <p:slideViewPr>
    <p:cSldViewPr snapToGrid="0">
      <p:cViewPr varScale="1">
        <p:scale>
          <a:sx n="93" d="100"/>
          <a:sy n="93" d="100"/>
        </p:scale>
        <p:origin x="224" y="912"/>
      </p:cViewPr>
      <p:guideLst/>
    </p:cSldViewPr>
  </p:slideViewPr>
  <p:notesTextViewPr>
    <p:cViewPr>
      <p:scale>
        <a:sx n="1" d="1"/>
        <a:sy n="1" d="1"/>
      </p:scale>
      <p:origin x="0" y="0"/>
    </p:cViewPr>
  </p:notesTextViewPr>
  <p:notesViewPr>
    <p:cSldViewPr snapToGrid="0">
      <p:cViewPr varScale="1">
        <p:scale>
          <a:sx n="56" d="100"/>
          <a:sy n="56" d="100"/>
        </p:scale>
        <p:origin x="1827"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05BF498-BED4-4818-A21E-3FC94C717C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CA3D75B-6B42-4E34-9812-C6585B3B52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904958-45C8-4C72-9EF1-471675195A0C}" type="datetimeFigureOut">
              <a:rPr kumimoji="1" lang="ja-JP" altLang="en-US" smtClean="0"/>
              <a:t>2018/5/17</a:t>
            </a:fld>
            <a:endParaRPr kumimoji="1" lang="ja-JP" altLang="en-US"/>
          </a:p>
        </p:txBody>
      </p:sp>
      <p:sp>
        <p:nvSpPr>
          <p:cNvPr id="4" name="フッター プレースホルダー 3">
            <a:extLst>
              <a:ext uri="{FF2B5EF4-FFF2-40B4-BE49-F238E27FC236}">
                <a16:creationId xmlns:a16="http://schemas.microsoft.com/office/drawing/2014/main" id="{7BCDD0F5-99DE-40E9-95A0-E1A2813CDA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EF7AD00-9A80-4513-8F41-488B8F5819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19DD-503F-4D37-9736-B5FF6209FC4E}" type="slidenum">
              <a:rPr kumimoji="1" lang="ja-JP" altLang="en-US" smtClean="0"/>
              <a:t>‹#›</a:t>
            </a:fld>
            <a:endParaRPr kumimoji="1" lang="ja-JP" altLang="en-US"/>
          </a:p>
        </p:txBody>
      </p:sp>
    </p:spTree>
    <p:extLst>
      <p:ext uri="{BB962C8B-B14F-4D97-AF65-F5344CB8AC3E}">
        <p14:creationId xmlns:p14="http://schemas.microsoft.com/office/powerpoint/2010/main" val="101857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4A089-E5CD-4BBC-A217-87CB6F6D69A0}" type="datetimeFigureOut">
              <a:rPr kumimoji="1" lang="ja-JP" altLang="en-US" smtClean="0"/>
              <a:t>2018/5/17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68A4A-3707-4C5A-A9F0-B2EE08EDBC23}" type="slidenum">
              <a:rPr kumimoji="1" lang="ja-JP" altLang="en-US" smtClean="0"/>
              <a:t>‹#›</a:t>
            </a:fld>
            <a:endParaRPr kumimoji="1" lang="ja-JP" altLang="en-US"/>
          </a:p>
        </p:txBody>
      </p:sp>
    </p:spTree>
    <p:extLst>
      <p:ext uri="{BB962C8B-B14F-4D97-AF65-F5344CB8AC3E}">
        <p14:creationId xmlns:p14="http://schemas.microsoft.com/office/powerpoint/2010/main" val="1745020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ようするにマナーの話</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a:t>
            </a:fld>
            <a:endParaRPr kumimoji="1" lang="ja-JP" altLang="en-US"/>
          </a:p>
        </p:txBody>
      </p:sp>
    </p:spTree>
    <p:extLst>
      <p:ext uri="{BB962C8B-B14F-4D97-AF65-F5344CB8AC3E}">
        <p14:creationId xmlns:p14="http://schemas.microsoft.com/office/powerpoint/2010/main" val="399990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18</a:t>
            </a:fld>
            <a:endParaRPr kumimoji="1" lang="ja-JP" altLang="en-US"/>
          </a:p>
        </p:txBody>
      </p:sp>
    </p:spTree>
    <p:extLst>
      <p:ext uri="{BB962C8B-B14F-4D97-AF65-F5344CB8AC3E}">
        <p14:creationId xmlns:p14="http://schemas.microsoft.com/office/powerpoint/2010/main" val="337006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19</a:t>
            </a:fld>
            <a:endParaRPr kumimoji="1" lang="ja-JP" altLang="en-US"/>
          </a:p>
        </p:txBody>
      </p:sp>
    </p:spTree>
    <p:extLst>
      <p:ext uri="{BB962C8B-B14F-4D97-AF65-F5344CB8AC3E}">
        <p14:creationId xmlns:p14="http://schemas.microsoft.com/office/powerpoint/2010/main" val="397868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そのうち量子鍵ができるのでもうちょっと安全になるかもしれない</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20</a:t>
            </a:fld>
            <a:endParaRPr kumimoji="1" lang="ja-JP" altLang="en-US"/>
          </a:p>
        </p:txBody>
      </p:sp>
    </p:spTree>
    <p:extLst>
      <p:ext uri="{BB962C8B-B14F-4D97-AF65-F5344CB8AC3E}">
        <p14:creationId xmlns:p14="http://schemas.microsoft.com/office/powerpoint/2010/main" val="245763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例えば地動説は望遠鏡の発明により覆ったし、</a:t>
            </a:r>
            <a:endParaRPr kumimoji="1" lang="en-US" altLang="ja-JP" dirty="0"/>
          </a:p>
          <a:p>
            <a:r>
              <a:rPr kumimoji="1" lang="en-US" altLang="ja-JP" dirty="0"/>
              <a:t>18</a:t>
            </a:r>
            <a:r>
              <a:rPr kumimoji="1" lang="ja-JP" altLang="en-US" dirty="0"/>
              <a:t>世紀まで信じられていたアリストテレスの</a:t>
            </a:r>
            <a:r>
              <a:rPr kumimoji="1" lang="en-US" altLang="ja-JP" dirty="0"/>
              <a:t>4</a:t>
            </a:r>
            <a:r>
              <a:rPr kumimoji="1" lang="ja-JP" altLang="en-US" dirty="0"/>
              <a:t>元素は細分化された物理学によって覆っている</a:t>
            </a:r>
            <a:endParaRPr kumimoji="1" lang="en-US" altLang="ja-JP" dirty="0"/>
          </a:p>
          <a:p>
            <a:endParaRPr kumimoji="1" lang="en-US" altLang="ja-JP" dirty="0"/>
          </a:p>
          <a:p>
            <a:r>
              <a:rPr kumimoji="1" lang="ja-JP" altLang="en-US" dirty="0"/>
              <a:t>その人が言ったら正しいのか？</a:t>
            </a:r>
            <a:endParaRPr kumimoji="1" lang="en-US" altLang="ja-JP" dirty="0"/>
          </a:p>
          <a:p>
            <a:r>
              <a:rPr kumimoji="1" lang="ja-JP" altLang="en-US" dirty="0"/>
              <a:t>医者が言えば正しいのか？</a:t>
            </a:r>
            <a:endParaRPr kumimoji="1" lang="en-US" altLang="ja-JP" dirty="0"/>
          </a:p>
          <a:p>
            <a:r>
              <a:rPr kumimoji="1" lang="ja-JP" altLang="en-US" dirty="0"/>
              <a:t>研究者が言えば正しいのか？</a:t>
            </a:r>
            <a:endParaRPr kumimoji="1" lang="en-US" altLang="ja-JP" dirty="0"/>
          </a:p>
          <a:p>
            <a:r>
              <a:rPr kumimoji="1" lang="ja-JP" altLang="en-US" dirty="0"/>
              <a:t>常に正しいかどうかを判断するのは自分であり、他人にゆだねてはならない</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21</a:t>
            </a:fld>
            <a:endParaRPr kumimoji="1" lang="ja-JP" altLang="en-US"/>
          </a:p>
        </p:txBody>
      </p:sp>
    </p:spTree>
    <p:extLst>
      <p:ext uri="{BB962C8B-B14F-4D97-AF65-F5344CB8AC3E}">
        <p14:creationId xmlns:p14="http://schemas.microsoft.com/office/powerpoint/2010/main" val="346050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22</a:t>
            </a:fld>
            <a:endParaRPr kumimoji="1" lang="ja-JP" altLang="en-US"/>
          </a:p>
        </p:txBody>
      </p:sp>
    </p:spTree>
    <p:extLst>
      <p:ext uri="{BB962C8B-B14F-4D97-AF65-F5344CB8AC3E}">
        <p14:creationId xmlns:p14="http://schemas.microsoft.com/office/powerpoint/2010/main" val="383760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仕組みによってはダイレクトに生産者に届く</a:t>
            </a:r>
            <a:endParaRPr kumimoji="1" lang="en-US" altLang="ja-JP" dirty="0"/>
          </a:p>
          <a:p>
            <a:r>
              <a:rPr kumimoji="1" lang="ja-JP" altLang="en-US" dirty="0"/>
              <a:t>コンテンツもサービスがある限り続くものが多い（</a:t>
            </a:r>
            <a:r>
              <a:rPr kumimoji="1" lang="en-US" altLang="ja-JP" dirty="0"/>
              <a:t>Amazon Prime</a:t>
            </a:r>
            <a:r>
              <a:rPr kumimoji="1" lang="ja-JP" altLang="en-US" dirty="0"/>
              <a:t>など）</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23</a:t>
            </a:fld>
            <a:endParaRPr kumimoji="1" lang="ja-JP" altLang="en-US"/>
          </a:p>
        </p:txBody>
      </p:sp>
    </p:spTree>
    <p:extLst>
      <p:ext uri="{BB962C8B-B14F-4D97-AF65-F5344CB8AC3E}">
        <p14:creationId xmlns:p14="http://schemas.microsoft.com/office/powerpoint/2010/main" val="385183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近いのは株式？</a:t>
            </a:r>
            <a:endParaRPr kumimoji="1" lang="en-US" altLang="ja-JP" dirty="0"/>
          </a:p>
          <a:p>
            <a:r>
              <a:rPr kumimoji="1" lang="ja-JP" altLang="en-US" dirty="0"/>
              <a:t>株式より手軽</a:t>
            </a:r>
            <a:endParaRPr kumimoji="1" lang="en-US" altLang="ja-JP" dirty="0"/>
          </a:p>
          <a:p>
            <a:r>
              <a:rPr kumimoji="1" lang="ja-JP" altLang="en-US" dirty="0"/>
              <a:t>所謂受注生産</a:t>
            </a:r>
            <a:endParaRPr kumimoji="1" lang="en-US" altLang="ja-JP" dirty="0"/>
          </a:p>
          <a:p>
            <a:endParaRPr kumimoji="1" lang="en-US" altLang="ja-JP" dirty="0"/>
          </a:p>
          <a:p>
            <a:r>
              <a:rPr kumimoji="1" lang="ja-JP" altLang="en-US" dirty="0"/>
              <a:t>有名どころ</a:t>
            </a:r>
            <a:endParaRPr kumimoji="1" lang="en-US" altLang="ja-JP" dirty="0"/>
          </a:p>
          <a:p>
            <a:r>
              <a:rPr kumimoji="1" lang="en-US" altLang="ja-JP" dirty="0" err="1"/>
              <a:t>kickstarter</a:t>
            </a:r>
            <a:endParaRPr kumimoji="1" lang="en-US" altLang="ja-JP" dirty="0"/>
          </a:p>
          <a:p>
            <a:endParaRPr kumimoji="1" lang="en-US" altLang="ja-JP" dirty="0"/>
          </a:p>
          <a:p>
            <a:endParaRPr kumimoji="1" lang="en-US" altLang="ja-JP" dirty="0"/>
          </a:p>
          <a:p>
            <a:r>
              <a:rPr kumimoji="1" lang="ja-JP" altLang="en-US" dirty="0"/>
              <a:t>お金に余裕があればやってもいい</a:t>
            </a:r>
            <a:endParaRPr kumimoji="1" lang="en-US" altLang="ja-JP" dirty="0"/>
          </a:p>
          <a:p>
            <a:r>
              <a:rPr kumimoji="1" lang="ja-JP" altLang="en-US" dirty="0"/>
              <a:t>というか皆さんの場合は自分が起業者になる立場だと思う</a:t>
            </a:r>
            <a:endParaRPr kumimoji="1" lang="en-US" altLang="ja-JP" dirty="0"/>
          </a:p>
          <a:p>
            <a:r>
              <a:rPr kumimoji="1" lang="ja-JP" altLang="en-US" dirty="0"/>
              <a:t>目指</a:t>
            </a:r>
            <a:r>
              <a:rPr kumimoji="1" lang="ja-JP" altLang="en-US" dirty="0" err="1"/>
              <a:t>せ</a:t>
            </a:r>
            <a:r>
              <a:rPr kumimoji="1" lang="ja-JP" altLang="en-US" dirty="0"/>
              <a:t>若社長</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24</a:t>
            </a:fld>
            <a:endParaRPr kumimoji="1" lang="ja-JP" altLang="en-US"/>
          </a:p>
        </p:txBody>
      </p:sp>
    </p:spTree>
    <p:extLst>
      <p:ext uri="{BB962C8B-B14F-4D97-AF65-F5344CB8AC3E}">
        <p14:creationId xmlns:p14="http://schemas.microsoft.com/office/powerpoint/2010/main" val="417701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26</a:t>
            </a:fld>
            <a:endParaRPr kumimoji="1" lang="ja-JP" altLang="en-US"/>
          </a:p>
        </p:txBody>
      </p:sp>
    </p:spTree>
    <p:extLst>
      <p:ext uri="{BB962C8B-B14F-4D97-AF65-F5344CB8AC3E}">
        <p14:creationId xmlns:p14="http://schemas.microsoft.com/office/powerpoint/2010/main" val="223113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3</a:t>
            </a:fld>
            <a:endParaRPr kumimoji="1" lang="ja-JP" altLang="en-US"/>
          </a:p>
        </p:txBody>
      </p:sp>
    </p:spTree>
    <p:extLst>
      <p:ext uri="{BB962C8B-B14F-4D97-AF65-F5344CB8AC3E}">
        <p14:creationId xmlns:p14="http://schemas.microsoft.com/office/powerpoint/2010/main" val="255098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6</a:t>
            </a:fld>
            <a:endParaRPr kumimoji="1" lang="ja-JP" altLang="en-US"/>
          </a:p>
        </p:txBody>
      </p:sp>
    </p:spTree>
    <p:extLst>
      <p:ext uri="{BB962C8B-B14F-4D97-AF65-F5344CB8AC3E}">
        <p14:creationId xmlns:p14="http://schemas.microsoft.com/office/powerpoint/2010/main" val="31402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8</a:t>
            </a:fld>
            <a:endParaRPr kumimoji="1" lang="ja-JP" altLang="en-US"/>
          </a:p>
        </p:txBody>
      </p:sp>
    </p:spTree>
    <p:extLst>
      <p:ext uri="{BB962C8B-B14F-4D97-AF65-F5344CB8AC3E}">
        <p14:creationId xmlns:p14="http://schemas.microsoft.com/office/powerpoint/2010/main" val="32122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特に困るのが、改行文字</a:t>
            </a:r>
            <a:endParaRPr kumimoji="1" lang="en-US" altLang="ja-JP" dirty="0"/>
          </a:p>
          <a:p>
            <a:r>
              <a:rPr kumimoji="1" lang="ja-JP" altLang="en-US" dirty="0"/>
              <a:t>改行も文字の一種で、改行文字があると次の行に移るよう表示される</a:t>
            </a:r>
            <a:endParaRPr kumimoji="1" lang="en-US" altLang="ja-JP" dirty="0"/>
          </a:p>
          <a:p>
            <a:r>
              <a:rPr kumimoji="1" lang="en-US" altLang="ja-JP" dirty="0"/>
              <a:t>MAC</a:t>
            </a:r>
            <a:r>
              <a:rPr kumimoji="1" lang="ja-JP" altLang="en-US" dirty="0"/>
              <a:t>：</a:t>
            </a:r>
            <a:r>
              <a:rPr kumimoji="1" lang="en-US" altLang="ja-JP" dirty="0"/>
              <a:t>LF</a:t>
            </a:r>
            <a:r>
              <a:rPr kumimoji="1" lang="ja-JP" altLang="en-US" dirty="0"/>
              <a:t>（</a:t>
            </a:r>
            <a:r>
              <a:rPr kumimoji="1" lang="en-US" altLang="ja-JP" dirty="0"/>
              <a:t>line feed</a:t>
            </a:r>
            <a:r>
              <a:rPr kumimoji="1" lang="ja-JP" altLang="en-US" dirty="0"/>
              <a:t>）、意味は「次の行へ」</a:t>
            </a:r>
            <a:endParaRPr kumimoji="1" lang="en-US" altLang="ja-JP" dirty="0"/>
          </a:p>
          <a:p>
            <a:r>
              <a:rPr kumimoji="1" lang="en-US" altLang="ja-JP" dirty="0"/>
              <a:t>Windows</a:t>
            </a:r>
            <a:r>
              <a:rPr kumimoji="1" lang="ja-JP" altLang="en-US" dirty="0"/>
              <a:t>：</a:t>
            </a:r>
            <a:r>
              <a:rPr kumimoji="1" lang="en-US" altLang="ja-JP" dirty="0"/>
              <a:t>CRLF (carriage return/line feed)</a:t>
            </a:r>
            <a:r>
              <a:rPr kumimoji="1" lang="ja-JP" altLang="en-US" dirty="0" err="1"/>
              <a:t>、</a:t>
            </a:r>
            <a:r>
              <a:rPr kumimoji="1" lang="ja-JP" altLang="en-US" dirty="0"/>
              <a:t>意味は「キャリッジ</a:t>
            </a:r>
            <a:r>
              <a:rPr kumimoji="1" lang="en-US" altLang="ja-JP" dirty="0"/>
              <a:t>(</a:t>
            </a:r>
            <a:r>
              <a:rPr kumimoji="1" lang="ja-JP" altLang="en-US" dirty="0"/>
              <a:t>入力箇所</a:t>
            </a:r>
            <a:r>
              <a:rPr kumimoji="1" lang="en-US" altLang="ja-JP" dirty="0"/>
              <a:t>)</a:t>
            </a:r>
            <a:r>
              <a:rPr kumimoji="1" lang="ja-JP" altLang="en-US" dirty="0"/>
              <a:t>を最初に戻し、次の</a:t>
            </a:r>
            <a:r>
              <a:rPr kumimoji="1" lang="ja-JP" altLang="en-US"/>
              <a:t>行へ」</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12</a:t>
            </a:fld>
            <a:endParaRPr kumimoji="1" lang="ja-JP" altLang="en-US"/>
          </a:p>
        </p:txBody>
      </p:sp>
    </p:spTree>
    <p:extLst>
      <p:ext uri="{BB962C8B-B14F-4D97-AF65-F5344CB8AC3E}">
        <p14:creationId xmlns:p14="http://schemas.microsoft.com/office/powerpoint/2010/main" val="199192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14</a:t>
            </a:fld>
            <a:endParaRPr kumimoji="1" lang="ja-JP" altLang="en-US"/>
          </a:p>
        </p:txBody>
      </p:sp>
    </p:spTree>
    <p:extLst>
      <p:ext uri="{BB962C8B-B14F-4D97-AF65-F5344CB8AC3E}">
        <p14:creationId xmlns:p14="http://schemas.microsoft.com/office/powerpoint/2010/main" val="330850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15</a:t>
            </a:fld>
            <a:endParaRPr kumimoji="1" lang="ja-JP" altLang="en-US"/>
          </a:p>
        </p:txBody>
      </p:sp>
    </p:spTree>
    <p:extLst>
      <p:ext uri="{BB962C8B-B14F-4D97-AF65-F5344CB8AC3E}">
        <p14:creationId xmlns:p14="http://schemas.microsoft.com/office/powerpoint/2010/main" val="133282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ネットで傾犯罪を犯す人は</a:t>
            </a:r>
            <a:endParaRPr kumimoji="1" lang="en-US" altLang="ja-JP" dirty="0"/>
          </a:p>
          <a:p>
            <a:r>
              <a:rPr kumimoji="1" lang="ja-JP" altLang="en-US" dirty="0"/>
              <a:t>「ゲーム上</a:t>
            </a:r>
            <a:r>
              <a:rPr kumimoji="1" lang="ja-JP" altLang="en-US" dirty="0" err="1"/>
              <a:t>でぐらいは</a:t>
            </a:r>
            <a:r>
              <a:rPr kumimoji="1" lang="ja-JP" altLang="en-US" dirty="0"/>
              <a:t>しっかりしたい」、</a:t>
            </a:r>
            <a:endParaRPr kumimoji="1" lang="en-US" altLang="ja-JP" dirty="0"/>
          </a:p>
          <a:p>
            <a:r>
              <a:rPr kumimoji="1" lang="ja-JP" altLang="en-US" dirty="0"/>
              <a:t>という人と</a:t>
            </a:r>
            <a:endParaRPr kumimoji="1" lang="en-US" altLang="ja-JP" dirty="0"/>
          </a:p>
          <a:p>
            <a:r>
              <a:rPr kumimoji="1" lang="ja-JP" altLang="en-US" dirty="0"/>
              <a:t>「ゲームだから好き勝手するぜ」、</a:t>
            </a:r>
            <a:endParaRPr kumimoji="1" lang="en-US" altLang="ja-JP" dirty="0"/>
          </a:p>
          <a:p>
            <a:r>
              <a:rPr kumimoji="1" lang="ja-JP" altLang="en-US" dirty="0"/>
              <a:t>という人の違いだと思われる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16</a:t>
            </a:fld>
            <a:endParaRPr kumimoji="1" lang="ja-JP" altLang="en-US"/>
          </a:p>
        </p:txBody>
      </p:sp>
    </p:spTree>
    <p:extLst>
      <p:ext uri="{BB962C8B-B14F-4D97-AF65-F5344CB8AC3E}">
        <p14:creationId xmlns:p14="http://schemas.microsoft.com/office/powerpoint/2010/main" val="349958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漫画村は特定されていない、と思う人がいるかもしれないが</a:t>
            </a:r>
            <a:endParaRPr kumimoji="1" lang="en-US" altLang="ja-JP" dirty="0"/>
          </a:p>
          <a:p>
            <a:r>
              <a:rPr kumimoji="1" lang="ja-JP" altLang="en-US" dirty="0"/>
              <a:t>漫画村の場合、海外のサーバとプロバイダをいくつも経由しているため、</a:t>
            </a:r>
            <a:endParaRPr kumimoji="1" lang="en-US" altLang="ja-JP" dirty="0"/>
          </a:p>
          <a:p>
            <a:r>
              <a:rPr kumimoji="1" lang="ja-JP" altLang="en-US" dirty="0"/>
              <a:t>「海外の法律」で裁く必要があるため手間取っている</a:t>
            </a:r>
            <a:endParaRPr kumimoji="1" lang="en-US" altLang="ja-JP" dirty="0"/>
          </a:p>
          <a:p>
            <a:r>
              <a:rPr kumimoji="1" lang="ja-JP" altLang="en-US" dirty="0"/>
              <a:t>決して合法ではなく脱法（法律の整備が追い付いていない）</a:t>
            </a:r>
            <a:endParaRPr kumimoji="1" lang="en-US" altLang="ja-JP" dirty="0"/>
          </a:p>
          <a:p>
            <a:endParaRPr kumimoji="1" lang="en-US" altLang="ja-JP" dirty="0"/>
          </a:p>
          <a:p>
            <a:r>
              <a:rPr kumimoji="1" lang="en-US" altLang="ja-JP" dirty="0"/>
              <a:t>SNS</a:t>
            </a:r>
            <a:r>
              <a:rPr kumimoji="1" lang="ja-JP" altLang="en-US" dirty="0"/>
              <a:t>もネットワークがなくなればバベルの塔よろしく世界は混沌に包まれる気がする</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17</a:t>
            </a:fld>
            <a:endParaRPr kumimoji="1" lang="ja-JP" altLang="en-US"/>
          </a:p>
        </p:txBody>
      </p:sp>
    </p:spTree>
    <p:extLst>
      <p:ext uri="{BB962C8B-B14F-4D97-AF65-F5344CB8AC3E}">
        <p14:creationId xmlns:p14="http://schemas.microsoft.com/office/powerpoint/2010/main" val="1014807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901BC4-D296-48D4-92D6-BC6942051E3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283F498E-040F-49DE-ADB3-F6A582B23BD6}"/>
              </a:ext>
            </a:extLst>
          </p:cNvPr>
          <p:cNvSpPr>
            <a:spLocks noGrp="1"/>
          </p:cNvSpPr>
          <p:nvPr>
            <p:ph type="subTitle" idx="1"/>
          </p:nvPr>
        </p:nvSpPr>
        <p:spPr>
          <a:xfrm>
            <a:off x="1524000" y="3971636"/>
            <a:ext cx="9144000" cy="12861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6FEA12FF-2913-442B-8B6A-EF538F1455E4}"/>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E9D7A3A4-0575-425D-9366-09080868150C}"/>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pic>
        <p:nvPicPr>
          <p:cNvPr id="1026" name="Picture 2" descr="ãæ±äº¬å¥³å­å¤§å­¦ãæ ¡ç« ãã®ç»åæ¤ç´¢çµæ">
            <a:extLst>
              <a:ext uri="{FF2B5EF4-FFF2-40B4-BE49-F238E27FC236}">
                <a16:creationId xmlns:a16="http://schemas.microsoft.com/office/drawing/2014/main" id="{8653782A-E28D-4E5F-93EB-329AD10AAFF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515232" y="210709"/>
            <a:ext cx="1161535" cy="12027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2851AA54-C7C3-46C3-A393-38B059725C99}"/>
              </a:ext>
            </a:extLst>
          </p:cNvPr>
          <p:cNvCxnSpPr>
            <a:cxnSpLocks/>
          </p:cNvCxnSpPr>
          <p:nvPr userDrawn="1"/>
        </p:nvCxnSpPr>
        <p:spPr>
          <a:xfrm>
            <a:off x="1524000" y="3526845"/>
            <a:ext cx="9144000" cy="0"/>
          </a:xfrm>
          <a:prstGeom prst="line">
            <a:avLst/>
          </a:prstGeom>
          <a:ln w="5715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871A0DE-DFBA-4086-B094-B3047EAFA850}"/>
              </a:ext>
            </a:extLst>
          </p:cNvPr>
          <p:cNvCxnSpPr>
            <a:cxnSpLocks/>
          </p:cNvCxnSpPr>
          <p:nvPr userDrawn="1"/>
        </p:nvCxnSpPr>
        <p:spPr>
          <a:xfrm>
            <a:off x="1524000" y="3602038"/>
            <a:ext cx="9144000" cy="0"/>
          </a:xfrm>
          <a:prstGeom prst="line">
            <a:avLst/>
          </a:prstGeom>
          <a:ln w="19050">
            <a:solidFill>
              <a:srgbClr val="C8103D"/>
            </a:solidFill>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9469472-601E-4BAE-9CF7-23C498DF1268}"/>
              </a:ext>
            </a:extLst>
          </p:cNvPr>
          <p:cNvSpPr/>
          <p:nvPr userDrawn="1"/>
        </p:nvSpPr>
        <p:spPr>
          <a:xfrm>
            <a:off x="11520000" y="6118278"/>
            <a:ext cx="540946" cy="540946"/>
          </a:xfrm>
          <a:prstGeom prst="ellipse">
            <a:avLst/>
          </a:prstGeom>
          <a:noFill/>
          <a:ln w="1270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507D4DC2-665B-42D8-8C30-09213CA81AFB}"/>
              </a:ext>
            </a:extLst>
          </p:cNvPr>
          <p:cNvSpPr/>
          <p:nvPr userDrawn="1"/>
        </p:nvSpPr>
        <p:spPr>
          <a:xfrm>
            <a:off x="11573398" y="6165219"/>
            <a:ext cx="447063" cy="447063"/>
          </a:xfrm>
          <a:prstGeom prst="ellipse">
            <a:avLst/>
          </a:prstGeom>
          <a:noFill/>
          <a:ln w="1905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4F952C9-B88F-4E00-9DB1-D035A7C7F8D5}" type="slidenum">
              <a:rPr kumimoji="1" lang="ja-JP" altLang="en-US" smtClean="0">
                <a:solidFill>
                  <a:srgbClr val="C8103D">
                    <a:alpha val="50000"/>
                  </a:srgbClr>
                </a:solidFill>
              </a:rPr>
              <a:pPr/>
              <a:t>‹#›</a:t>
            </a:fld>
            <a:endParaRPr kumimoji="1" lang="ja-JP" altLang="en-US">
              <a:solidFill>
                <a:srgbClr val="C8103D">
                  <a:alpha val="50000"/>
                </a:srgbClr>
              </a:solidFill>
            </a:endParaRPr>
          </a:p>
        </p:txBody>
      </p:sp>
    </p:spTree>
    <p:extLst>
      <p:ext uri="{BB962C8B-B14F-4D97-AF65-F5344CB8AC3E}">
        <p14:creationId xmlns:p14="http://schemas.microsoft.com/office/powerpoint/2010/main" val="204848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31526-3EBF-4678-BC12-BB91D1137C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A879E4-5BAC-408D-9DAE-5DCEB8FEB4D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A2E5C0-55E3-4B98-BD26-E944C0CEA391}"/>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DABC6E70-8CA5-41A0-9ED8-0D3C65ECD646}"/>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DD1D8EA6-9395-4F8A-B9F2-D717A212CB21}"/>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1996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8362DE-0594-4627-A7BF-4479DAE625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97B4F8-627C-4F66-9631-5AD0B873D3B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C87786-CD65-4AF5-A01E-94180CE06DE5}"/>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9ECF441E-F351-4809-BF9D-1E09064C45F8}"/>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8ED44357-C51A-4045-86AC-777D08D65A9E}"/>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18675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20659-2B52-4677-A6FA-DF3E85A0B7C2}"/>
              </a:ext>
            </a:extLst>
          </p:cNvPr>
          <p:cNvSpPr>
            <a:spLocks noGrp="1"/>
          </p:cNvSpPr>
          <p:nvPr>
            <p:ph type="title"/>
          </p:nvPr>
        </p:nvSpPr>
        <p:spPr>
          <a:xfrm>
            <a:off x="838200" y="365126"/>
            <a:ext cx="10515600" cy="1074302"/>
          </a:xfrm>
        </p:spPr>
        <p:txBody>
          <a:bodyPr/>
          <a:lstStyle>
            <a:lvl1pPr algn="ctr">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7BBD2FC-8B5C-461F-B4A5-7BB84D62A893}"/>
              </a:ext>
            </a:extLst>
          </p:cNvPr>
          <p:cNvSpPr>
            <a:spLocks noGrp="1"/>
          </p:cNvSpPr>
          <p:nvPr>
            <p:ph idx="1"/>
          </p:nvPr>
        </p:nvSpPr>
        <p:spPr>
          <a:xfrm>
            <a:off x="838200" y="1671782"/>
            <a:ext cx="10515600" cy="450518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FC4CDA-1CC7-4156-A48F-26FADC05DD23}"/>
              </a:ext>
            </a:extLst>
          </p:cNvPr>
          <p:cNvSpPr>
            <a:spLocks noGrp="1"/>
          </p:cNvSpPr>
          <p:nvPr>
            <p:ph type="dt" sz="half" idx="10"/>
          </p:nvPr>
        </p:nvSpPr>
        <p:spPr/>
        <p:txBody>
          <a:bodyPr/>
          <a:lstStyle>
            <a:lvl1pPr>
              <a:defRPr>
                <a:solidFill>
                  <a:srgbClr val="C8103D">
                    <a:alpha val="50000"/>
                  </a:srgbClr>
                </a:solidFill>
              </a:defRPr>
            </a:lvl1p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287C564F-AA37-430F-8640-9166E3755E78}"/>
              </a:ext>
            </a:extLst>
          </p:cNvPr>
          <p:cNvSpPr>
            <a:spLocks noGrp="1"/>
          </p:cNvSpPr>
          <p:nvPr>
            <p:ph type="ftr" sz="quarter" idx="11"/>
          </p:nvPr>
        </p:nvSpPr>
        <p:spPr/>
        <p:txBody>
          <a:bodyPr/>
          <a:lstStyle>
            <a:lvl1pPr>
              <a:defRPr>
                <a:solidFill>
                  <a:srgbClr val="C8103D">
                    <a:alpha val="50000"/>
                  </a:srgbClr>
                </a:solidFill>
              </a:defRPr>
            </a:lvl1pPr>
          </a:lstStyle>
          <a:p>
            <a:r>
              <a:rPr lang="ja-JP" altLang="en-US"/>
              <a:t>情報処理技法（リテラシ）</a:t>
            </a:r>
            <a:r>
              <a:rPr lang="en-US" altLang="ja-JP"/>
              <a:t>I</a:t>
            </a:r>
            <a:endParaRPr lang="ja-JP" altLang="en-US"/>
          </a:p>
        </p:txBody>
      </p:sp>
      <p:sp>
        <p:nvSpPr>
          <p:cNvPr id="6" name="スライド番号プレースホルダー 5">
            <a:extLst>
              <a:ext uri="{FF2B5EF4-FFF2-40B4-BE49-F238E27FC236}">
                <a16:creationId xmlns:a16="http://schemas.microsoft.com/office/drawing/2014/main" id="{45D1DCCA-A1FF-4617-90BE-1A439DDA2338}"/>
              </a:ext>
            </a:extLst>
          </p:cNvPr>
          <p:cNvSpPr>
            <a:spLocks noGrp="1"/>
          </p:cNvSpPr>
          <p:nvPr>
            <p:ph type="sldNum" sz="quarter" idx="12"/>
          </p:nvPr>
        </p:nvSpPr>
        <p:spPr/>
        <p:txBody>
          <a:bodyPr/>
          <a:lstStyle/>
          <a:p>
            <a:endParaRPr kumimoji="1" lang="ja-JP" altLang="en-US" dirty="0"/>
          </a:p>
        </p:txBody>
      </p:sp>
      <p:sp>
        <p:nvSpPr>
          <p:cNvPr id="7" name="楕円 6">
            <a:extLst>
              <a:ext uri="{FF2B5EF4-FFF2-40B4-BE49-F238E27FC236}">
                <a16:creationId xmlns:a16="http://schemas.microsoft.com/office/drawing/2014/main" id="{DA7C5B4F-E33A-454A-8CF8-3AC1D35202A9}"/>
              </a:ext>
            </a:extLst>
          </p:cNvPr>
          <p:cNvSpPr/>
          <p:nvPr userDrawn="1"/>
        </p:nvSpPr>
        <p:spPr>
          <a:xfrm>
            <a:off x="11520000" y="6118278"/>
            <a:ext cx="540946" cy="540946"/>
          </a:xfrm>
          <a:prstGeom prst="ellipse">
            <a:avLst/>
          </a:prstGeom>
          <a:noFill/>
          <a:ln w="1270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657941A-A323-4BFD-8BF8-8BD50429B8ED}"/>
              </a:ext>
            </a:extLst>
          </p:cNvPr>
          <p:cNvSpPr/>
          <p:nvPr userDrawn="1"/>
        </p:nvSpPr>
        <p:spPr>
          <a:xfrm>
            <a:off x="11573398" y="6165219"/>
            <a:ext cx="447063" cy="447063"/>
          </a:xfrm>
          <a:prstGeom prst="ellipse">
            <a:avLst/>
          </a:prstGeom>
          <a:noFill/>
          <a:ln w="1905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24F952C9-B88F-4E00-9DB1-D035A7C7F8D5}" type="slidenum">
              <a:rPr kumimoji="1" lang="ja-JP" altLang="en-US" smtClean="0">
                <a:solidFill>
                  <a:srgbClr val="C8103D">
                    <a:alpha val="50000"/>
                  </a:srgbClr>
                </a:solidFill>
              </a:rPr>
              <a:pPr/>
              <a:t>‹#›</a:t>
            </a:fld>
            <a:endParaRPr kumimoji="1" lang="ja-JP" altLang="en-US" dirty="0">
              <a:solidFill>
                <a:srgbClr val="C8103D">
                  <a:alpha val="50000"/>
                </a:srgbClr>
              </a:solidFill>
            </a:endParaRPr>
          </a:p>
        </p:txBody>
      </p:sp>
      <p:pic>
        <p:nvPicPr>
          <p:cNvPr id="10" name="Picture 2" descr="ãæ±äº¬å¥³å­å¤§å­¦ãæ ¡ç« ãã®ç»åæ¤ç´¢çµæ">
            <a:extLst>
              <a:ext uri="{FF2B5EF4-FFF2-40B4-BE49-F238E27FC236}">
                <a16:creationId xmlns:a16="http://schemas.microsoft.com/office/drawing/2014/main" id="{566B7C87-B29B-461F-8F3D-2A140E8CD6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849697" y="1122028"/>
            <a:ext cx="492605" cy="51007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a:extLst>
              <a:ext uri="{FF2B5EF4-FFF2-40B4-BE49-F238E27FC236}">
                <a16:creationId xmlns:a16="http://schemas.microsoft.com/office/drawing/2014/main" id="{77A5F4A7-DE22-4C78-AE05-432AFEECA1D5}"/>
              </a:ext>
            </a:extLst>
          </p:cNvPr>
          <p:cNvCxnSpPr>
            <a:cxnSpLocks/>
          </p:cNvCxnSpPr>
          <p:nvPr userDrawn="1"/>
        </p:nvCxnSpPr>
        <p:spPr>
          <a:xfrm>
            <a:off x="6450227" y="1373524"/>
            <a:ext cx="4903572" cy="9237"/>
          </a:xfrm>
          <a:prstGeom prst="line">
            <a:avLst/>
          </a:prstGeom>
          <a:ln w="381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367380C-AB53-4282-823C-8F0FEBA3BAE1}"/>
              </a:ext>
            </a:extLst>
          </p:cNvPr>
          <p:cNvCxnSpPr>
            <a:cxnSpLocks/>
          </p:cNvCxnSpPr>
          <p:nvPr userDrawn="1"/>
        </p:nvCxnSpPr>
        <p:spPr>
          <a:xfrm>
            <a:off x="6450227" y="1438036"/>
            <a:ext cx="4903572" cy="1"/>
          </a:xfrm>
          <a:prstGeom prst="line">
            <a:avLst/>
          </a:prstGeom>
          <a:ln w="127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BB5F3D7-21AA-4589-AFB2-7ACD0988103C}"/>
              </a:ext>
            </a:extLst>
          </p:cNvPr>
          <p:cNvCxnSpPr>
            <a:cxnSpLocks/>
          </p:cNvCxnSpPr>
          <p:nvPr userDrawn="1"/>
        </p:nvCxnSpPr>
        <p:spPr>
          <a:xfrm>
            <a:off x="838199" y="1373523"/>
            <a:ext cx="4903572" cy="9237"/>
          </a:xfrm>
          <a:prstGeom prst="line">
            <a:avLst/>
          </a:prstGeom>
          <a:ln w="381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F041354-AD15-46A1-95D3-0E7D46075CA0}"/>
              </a:ext>
            </a:extLst>
          </p:cNvPr>
          <p:cNvCxnSpPr>
            <a:cxnSpLocks/>
          </p:cNvCxnSpPr>
          <p:nvPr userDrawn="1"/>
        </p:nvCxnSpPr>
        <p:spPr>
          <a:xfrm>
            <a:off x="838199" y="1438035"/>
            <a:ext cx="4903572" cy="1"/>
          </a:xfrm>
          <a:prstGeom prst="line">
            <a:avLst/>
          </a:prstGeom>
          <a:ln w="12700">
            <a:solidFill>
              <a:srgbClr val="C81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B14F6-F6FE-40A8-A557-EC79BB70D38C}"/>
              </a:ext>
            </a:extLst>
          </p:cNvPr>
          <p:cNvSpPr>
            <a:spLocks noGrp="1"/>
          </p:cNvSpPr>
          <p:nvPr>
            <p:ph type="title"/>
          </p:nvPr>
        </p:nvSpPr>
        <p:spPr>
          <a:xfrm>
            <a:off x="838200" y="1709738"/>
            <a:ext cx="10509249" cy="2852737"/>
          </a:xfrm>
        </p:spPr>
        <p:txBody>
          <a:bodyPr anchor="b">
            <a:normAutofit/>
          </a:bodyPr>
          <a:lstStyle>
            <a:lvl1pPr algn="ctr">
              <a:defRPr sz="4800">
                <a:solidFill>
                  <a:srgbClr val="6B0920"/>
                </a:solidFill>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5D4C675-4373-42E6-B68F-02F41279586C}"/>
              </a:ext>
            </a:extLst>
          </p:cNvPr>
          <p:cNvSpPr>
            <a:spLocks noGrp="1"/>
          </p:cNvSpPr>
          <p:nvPr>
            <p:ph type="body" idx="1"/>
          </p:nvPr>
        </p:nvSpPr>
        <p:spPr>
          <a:xfrm>
            <a:off x="838200" y="4867564"/>
            <a:ext cx="10509250" cy="1222086"/>
          </a:xfrm>
        </p:spPr>
        <p:txBody>
          <a:bodyPr/>
          <a:lstStyle>
            <a:lvl1pPr marL="0" indent="0" algn="ctr">
              <a:buNone/>
              <a:defRPr sz="2400">
                <a:solidFill>
                  <a:srgbClr val="6B0920">
                    <a:alpha val="50196"/>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a:extLst>
              <a:ext uri="{FF2B5EF4-FFF2-40B4-BE49-F238E27FC236}">
                <a16:creationId xmlns:a16="http://schemas.microsoft.com/office/drawing/2014/main" id="{8D7E39B5-D4C9-4072-91B8-39F916966E80}"/>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55A707CD-0DBA-40B4-9AB5-4B37C4B37E89}"/>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91CD200A-207E-4EBB-96EE-57354FD965A7}"/>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pic>
        <p:nvPicPr>
          <p:cNvPr id="7" name="Picture 2" descr="ãæ±äº¬å¥³å­å¤§å­¦ãæ ¡ç« ãã®ç»åæ¤ç´¢çµæ">
            <a:extLst>
              <a:ext uri="{FF2B5EF4-FFF2-40B4-BE49-F238E27FC236}">
                <a16:creationId xmlns:a16="http://schemas.microsoft.com/office/drawing/2014/main" id="{2060EDCD-883F-4F3E-BB3B-D8B86C29796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659661" y="1338889"/>
            <a:ext cx="872678" cy="9036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7D5D5413-F83C-4262-AEA8-C2E4F76D6DFB}"/>
              </a:ext>
            </a:extLst>
          </p:cNvPr>
          <p:cNvCxnSpPr>
            <a:cxnSpLocks/>
          </p:cNvCxnSpPr>
          <p:nvPr userDrawn="1"/>
        </p:nvCxnSpPr>
        <p:spPr>
          <a:xfrm>
            <a:off x="838200" y="4562475"/>
            <a:ext cx="10520220" cy="15489"/>
          </a:xfrm>
          <a:prstGeom prst="line">
            <a:avLst/>
          </a:prstGeom>
          <a:ln w="5715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1E1583-B06A-4D15-A482-10CB262E7FFB}"/>
              </a:ext>
            </a:extLst>
          </p:cNvPr>
          <p:cNvCxnSpPr>
            <a:cxnSpLocks/>
          </p:cNvCxnSpPr>
          <p:nvPr userDrawn="1"/>
        </p:nvCxnSpPr>
        <p:spPr>
          <a:xfrm>
            <a:off x="838200" y="4653157"/>
            <a:ext cx="10520220" cy="0"/>
          </a:xfrm>
          <a:prstGeom prst="line">
            <a:avLst/>
          </a:prstGeom>
          <a:ln w="19050">
            <a:solidFill>
              <a:srgbClr val="C81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DDEE26-3E3C-4667-AABA-09F03CFE5F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5C2306-9DE6-4C0D-883F-C616B11147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CF4E64-8D3B-4CC4-8D07-EFD8DC1F921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7B3A51-22EB-45E2-B2DA-4A91D091723F}"/>
              </a:ext>
            </a:extLst>
          </p:cNvPr>
          <p:cNvSpPr>
            <a:spLocks noGrp="1"/>
          </p:cNvSpPr>
          <p:nvPr>
            <p:ph type="dt" sz="half" idx="10"/>
          </p:nvPr>
        </p:nvSpPr>
        <p:spPr/>
        <p:txBody>
          <a:bodyPr/>
          <a:lstStyle/>
          <a:p>
            <a:r>
              <a:rPr kumimoji="1" lang="en-US" altLang="ja-JP"/>
              <a:t>2018/5/10</a:t>
            </a:r>
            <a:endParaRPr kumimoji="1" lang="ja-JP" altLang="en-US"/>
          </a:p>
        </p:txBody>
      </p:sp>
      <p:sp>
        <p:nvSpPr>
          <p:cNvPr id="6" name="フッター プレースホルダー 5">
            <a:extLst>
              <a:ext uri="{FF2B5EF4-FFF2-40B4-BE49-F238E27FC236}">
                <a16:creationId xmlns:a16="http://schemas.microsoft.com/office/drawing/2014/main" id="{B6BB27B0-0327-4712-AAB0-9C3C00C7DC77}"/>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B9527EF5-C851-439D-9915-48E9229EFA68}"/>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17188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D248C-18DE-4456-AB07-3C32103D48C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98291F-BF1E-4B99-A814-3E0BCC0F9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823A18-3B17-4ED2-9787-926867202B8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D5CC3AC-413D-4A89-ACFF-8F8E461A8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21365B-2159-487B-82D3-4E6A8A3E6C0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2FAEDF7-E404-4D35-BADF-7C8E7DC04937}"/>
              </a:ext>
            </a:extLst>
          </p:cNvPr>
          <p:cNvSpPr>
            <a:spLocks noGrp="1"/>
          </p:cNvSpPr>
          <p:nvPr>
            <p:ph type="dt" sz="half" idx="10"/>
          </p:nvPr>
        </p:nvSpPr>
        <p:spPr/>
        <p:txBody>
          <a:bodyPr/>
          <a:lstStyle/>
          <a:p>
            <a:r>
              <a:rPr kumimoji="1" lang="en-US" altLang="ja-JP"/>
              <a:t>2018/5/10</a:t>
            </a:r>
            <a:endParaRPr kumimoji="1" lang="ja-JP" altLang="en-US"/>
          </a:p>
        </p:txBody>
      </p:sp>
      <p:sp>
        <p:nvSpPr>
          <p:cNvPr id="8" name="フッター プレースホルダー 7">
            <a:extLst>
              <a:ext uri="{FF2B5EF4-FFF2-40B4-BE49-F238E27FC236}">
                <a16:creationId xmlns:a16="http://schemas.microsoft.com/office/drawing/2014/main" id="{8D24A730-577D-4259-9A11-B1B54B69F88E}"/>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9" name="スライド番号プレースホルダー 8">
            <a:extLst>
              <a:ext uri="{FF2B5EF4-FFF2-40B4-BE49-F238E27FC236}">
                <a16:creationId xmlns:a16="http://schemas.microsoft.com/office/drawing/2014/main" id="{62BFB76D-9BF0-4AF2-9E4B-9E5F7D801429}"/>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78242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C2E58-7A6A-4173-9FF8-DB94F745A0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AD8BD2-11D6-4C1A-9211-542A5F9056F5}"/>
              </a:ext>
            </a:extLst>
          </p:cNvPr>
          <p:cNvSpPr>
            <a:spLocks noGrp="1"/>
          </p:cNvSpPr>
          <p:nvPr>
            <p:ph type="dt" sz="half" idx="10"/>
          </p:nvPr>
        </p:nvSpPr>
        <p:spPr/>
        <p:txBody>
          <a:bodyPr/>
          <a:lstStyle/>
          <a:p>
            <a:r>
              <a:rPr kumimoji="1" lang="en-US" altLang="ja-JP"/>
              <a:t>2018/5/10</a:t>
            </a:r>
            <a:endParaRPr kumimoji="1" lang="ja-JP" altLang="en-US"/>
          </a:p>
        </p:txBody>
      </p:sp>
      <p:sp>
        <p:nvSpPr>
          <p:cNvPr id="4" name="フッター プレースホルダー 3">
            <a:extLst>
              <a:ext uri="{FF2B5EF4-FFF2-40B4-BE49-F238E27FC236}">
                <a16:creationId xmlns:a16="http://schemas.microsoft.com/office/drawing/2014/main" id="{88C73BE9-D9DB-473B-8C00-D33ACE4BE500}"/>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5" name="スライド番号プレースホルダー 4">
            <a:extLst>
              <a:ext uri="{FF2B5EF4-FFF2-40B4-BE49-F238E27FC236}">
                <a16:creationId xmlns:a16="http://schemas.microsoft.com/office/drawing/2014/main" id="{E8316CCB-514D-49C4-B73F-F000740C2277}"/>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4012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FD7908C-6FEB-46CD-B4F0-9BCD78575825}"/>
              </a:ext>
            </a:extLst>
          </p:cNvPr>
          <p:cNvSpPr>
            <a:spLocks noGrp="1"/>
          </p:cNvSpPr>
          <p:nvPr>
            <p:ph type="dt" sz="half" idx="10"/>
          </p:nvPr>
        </p:nvSpPr>
        <p:spPr/>
        <p:txBody>
          <a:bodyPr/>
          <a:lstStyle/>
          <a:p>
            <a:r>
              <a:rPr kumimoji="1" lang="en-US" altLang="ja-JP"/>
              <a:t>2018/5/10</a:t>
            </a:r>
            <a:endParaRPr kumimoji="1" lang="ja-JP" altLang="en-US"/>
          </a:p>
        </p:txBody>
      </p:sp>
      <p:sp>
        <p:nvSpPr>
          <p:cNvPr id="3" name="フッター プレースホルダー 2">
            <a:extLst>
              <a:ext uri="{FF2B5EF4-FFF2-40B4-BE49-F238E27FC236}">
                <a16:creationId xmlns:a16="http://schemas.microsoft.com/office/drawing/2014/main" id="{22D67B0E-24DA-4A1C-BDB8-EF629C21E292}"/>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4" name="スライド番号プレースホルダー 3">
            <a:extLst>
              <a:ext uri="{FF2B5EF4-FFF2-40B4-BE49-F238E27FC236}">
                <a16:creationId xmlns:a16="http://schemas.microsoft.com/office/drawing/2014/main" id="{FD428ED7-00D3-4FE9-AF14-260CB371B744}"/>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5638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8D109-B63E-4018-96E2-75D4344EF0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0EE6E-E6FD-4372-8AA8-3BF937D3B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5D8F9D-B1E6-4B80-AC76-762A160F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5C6BB9-4A67-4BC2-B139-DD3230013433}"/>
              </a:ext>
            </a:extLst>
          </p:cNvPr>
          <p:cNvSpPr>
            <a:spLocks noGrp="1"/>
          </p:cNvSpPr>
          <p:nvPr>
            <p:ph type="dt" sz="half" idx="10"/>
          </p:nvPr>
        </p:nvSpPr>
        <p:spPr/>
        <p:txBody>
          <a:bodyPr/>
          <a:lstStyle/>
          <a:p>
            <a:r>
              <a:rPr kumimoji="1" lang="en-US" altLang="ja-JP"/>
              <a:t>2018/5/10</a:t>
            </a:r>
            <a:endParaRPr kumimoji="1" lang="ja-JP" altLang="en-US"/>
          </a:p>
        </p:txBody>
      </p:sp>
      <p:sp>
        <p:nvSpPr>
          <p:cNvPr id="6" name="フッター プレースホルダー 5">
            <a:extLst>
              <a:ext uri="{FF2B5EF4-FFF2-40B4-BE49-F238E27FC236}">
                <a16:creationId xmlns:a16="http://schemas.microsoft.com/office/drawing/2014/main" id="{2BA3366A-E4D4-4B4F-89F6-8B7FD83DFE4F}"/>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FBFFACC5-778D-47DB-9AAE-E33F97355840}"/>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60889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2DA0E-849F-42BA-811D-C922F15771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0E77C9-9AA2-4C4B-9313-BC7C8B08B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5BB623-BFD3-4AF1-B0AB-A159C89C9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6FD98AC-8744-4B0C-A468-115376210890}"/>
              </a:ext>
            </a:extLst>
          </p:cNvPr>
          <p:cNvSpPr>
            <a:spLocks noGrp="1"/>
          </p:cNvSpPr>
          <p:nvPr>
            <p:ph type="dt" sz="half" idx="10"/>
          </p:nvPr>
        </p:nvSpPr>
        <p:spPr/>
        <p:txBody>
          <a:bodyPr/>
          <a:lstStyle/>
          <a:p>
            <a:r>
              <a:rPr kumimoji="1" lang="en-US" altLang="ja-JP"/>
              <a:t>2018/5/10</a:t>
            </a:r>
            <a:endParaRPr kumimoji="1" lang="ja-JP" altLang="en-US"/>
          </a:p>
        </p:txBody>
      </p:sp>
      <p:sp>
        <p:nvSpPr>
          <p:cNvPr id="6" name="フッター プレースホルダー 5">
            <a:extLst>
              <a:ext uri="{FF2B5EF4-FFF2-40B4-BE49-F238E27FC236}">
                <a16:creationId xmlns:a16="http://schemas.microsoft.com/office/drawing/2014/main" id="{9146BEBC-ABE7-4E7F-BC8F-4C2129CCDC63}"/>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5F3B8F6C-C1D1-4B40-9992-A2D23794445C}"/>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45979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451D96-EF77-400C-AED8-B51F1A5B6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3C3F5D2A-70E4-4910-9020-16FE06D04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240ED0-F9BF-40BA-BA96-5B1E0B279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C8103D">
                    <a:alpha val="50000"/>
                  </a:srgbClr>
                </a:solidFill>
              </a:defRPr>
            </a:lvl1p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ECFD2EDC-1F08-4E46-990D-4030562AB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C8103D">
                    <a:alpha val="50000"/>
                  </a:srgbClr>
                </a:solidFill>
              </a:defRPr>
            </a:lvl1pPr>
          </a:lstStyle>
          <a:p>
            <a:r>
              <a:rPr lang="ja-JP" altLang="en-US"/>
              <a:t>情報処理技法（リテラシ）</a:t>
            </a:r>
            <a:r>
              <a:rPr lang="en-US" altLang="ja-JP"/>
              <a:t>I</a:t>
            </a:r>
            <a:endParaRPr lang="ja-JP" altLang="en-US"/>
          </a:p>
        </p:txBody>
      </p:sp>
      <p:sp>
        <p:nvSpPr>
          <p:cNvPr id="6" name="スライド番号プレースホルダー 5">
            <a:extLst>
              <a:ext uri="{FF2B5EF4-FFF2-40B4-BE49-F238E27FC236}">
                <a16:creationId xmlns:a16="http://schemas.microsoft.com/office/drawing/2014/main" id="{7E432CAA-3FE8-4767-A9E7-526C04FBC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280083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kumimoji="1" sz="4400" kern="1200">
          <a:solidFill>
            <a:srgbClr val="6B09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azby.fmworld.net/usage/lesson/keyboard/typ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3037E-EDCF-493E-8354-46877F41EC6F}"/>
              </a:ext>
            </a:extLst>
          </p:cNvPr>
          <p:cNvSpPr>
            <a:spLocks noGrp="1"/>
          </p:cNvSpPr>
          <p:nvPr>
            <p:ph type="ctrTitle"/>
          </p:nvPr>
        </p:nvSpPr>
        <p:spPr/>
        <p:txBody>
          <a:bodyPr>
            <a:normAutofit/>
          </a:bodyPr>
          <a:lstStyle/>
          <a:p>
            <a:r>
              <a:rPr lang="ja-JP" altLang="en-US" dirty="0"/>
              <a:t>情報処理技法</a:t>
            </a:r>
            <a:r>
              <a:rPr lang="en-US" altLang="ja-JP" dirty="0"/>
              <a:t>(</a:t>
            </a:r>
            <a:r>
              <a:rPr lang="ja-JP" altLang="en-US" dirty="0"/>
              <a:t>リテラシ</a:t>
            </a:r>
            <a:r>
              <a:rPr lang="en-US" altLang="ja-JP" dirty="0"/>
              <a:t>)I</a:t>
            </a:r>
            <a:br>
              <a:rPr lang="en-US" altLang="ja-JP"/>
            </a:br>
            <a:r>
              <a:rPr lang="ja-JP" altLang="en-US" sz="4000"/>
              <a:t>第</a:t>
            </a:r>
            <a:r>
              <a:rPr lang="en-US" altLang="ja-JP" sz="4000"/>
              <a:t>5</a:t>
            </a:r>
            <a:r>
              <a:rPr lang="ja-JP" altLang="en-US" sz="4000"/>
              <a:t>回：ウェブブラウザとネチケット</a:t>
            </a:r>
            <a:endParaRPr kumimoji="1" lang="ja-JP" altLang="en-US" sz="4000" dirty="0"/>
          </a:p>
        </p:txBody>
      </p:sp>
      <p:sp>
        <p:nvSpPr>
          <p:cNvPr id="3" name="サブタイトル 2">
            <a:extLst>
              <a:ext uri="{FF2B5EF4-FFF2-40B4-BE49-F238E27FC236}">
                <a16:creationId xmlns:a16="http://schemas.microsoft.com/office/drawing/2014/main" id="{585398D0-7F26-4CE3-8D96-C85AF6707FA7}"/>
              </a:ext>
            </a:extLst>
          </p:cNvPr>
          <p:cNvSpPr>
            <a:spLocks noGrp="1"/>
          </p:cNvSpPr>
          <p:nvPr>
            <p:ph type="subTitle" idx="1"/>
          </p:nvPr>
        </p:nvSpPr>
        <p:spPr/>
        <p:txBody>
          <a:bodyPr/>
          <a:lstStyle/>
          <a:p>
            <a:r>
              <a:rPr kumimoji="1" lang="ja-JP" altLang="en-US" dirty="0"/>
              <a:t>産業技術大学院大学</a:t>
            </a:r>
            <a:endParaRPr lang="en-US" altLang="ja-JP" dirty="0"/>
          </a:p>
          <a:p>
            <a:r>
              <a:rPr kumimoji="1" lang="ja-JP" altLang="en-US" dirty="0"/>
              <a:t>助教　</a:t>
            </a:r>
            <a:r>
              <a:rPr lang="ja-JP" altLang="en-US" dirty="0"/>
              <a:t>柴田 淳司</a:t>
            </a:r>
            <a:endParaRPr kumimoji="1" lang="en-US" altLang="ja-JP" dirty="0"/>
          </a:p>
        </p:txBody>
      </p:sp>
    </p:spTree>
    <p:extLst>
      <p:ext uri="{BB962C8B-B14F-4D97-AF65-F5344CB8AC3E}">
        <p14:creationId xmlns:p14="http://schemas.microsoft.com/office/powerpoint/2010/main" val="81561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E1928-DBF7-45CA-B2C3-8486AC2059CF}"/>
              </a:ext>
            </a:extLst>
          </p:cNvPr>
          <p:cNvSpPr>
            <a:spLocks noGrp="1"/>
          </p:cNvSpPr>
          <p:nvPr>
            <p:ph type="title"/>
          </p:nvPr>
        </p:nvSpPr>
        <p:spPr/>
        <p:txBody>
          <a:bodyPr/>
          <a:lstStyle/>
          <a:p>
            <a:r>
              <a:rPr lang="en-US" altLang="ja-JP" dirty="0"/>
              <a:t>Safari</a:t>
            </a:r>
            <a:endParaRPr kumimoji="1" lang="ja-JP" altLang="en-US" dirty="0"/>
          </a:p>
        </p:txBody>
      </p:sp>
      <p:sp>
        <p:nvSpPr>
          <p:cNvPr id="3" name="コンテンツ プレースホルダー 2">
            <a:extLst>
              <a:ext uri="{FF2B5EF4-FFF2-40B4-BE49-F238E27FC236}">
                <a16:creationId xmlns:a16="http://schemas.microsoft.com/office/drawing/2014/main" id="{0C6C1428-E5EC-46CD-B0FD-CDA43F49CCE6}"/>
              </a:ext>
            </a:extLst>
          </p:cNvPr>
          <p:cNvSpPr>
            <a:spLocks noGrp="1"/>
          </p:cNvSpPr>
          <p:nvPr>
            <p:ph idx="1"/>
          </p:nvPr>
        </p:nvSpPr>
        <p:spPr/>
        <p:txBody>
          <a:bodyPr/>
          <a:lstStyle/>
          <a:p>
            <a:r>
              <a:rPr lang="en-US" altLang="ja-JP" dirty="0"/>
              <a:t>Apple</a:t>
            </a:r>
            <a:r>
              <a:rPr lang="ja-JP" altLang="en-US" dirty="0"/>
              <a:t>社が作っているブラウザ</a:t>
            </a:r>
            <a:br>
              <a:rPr lang="en-US" altLang="ja-JP" dirty="0"/>
            </a:br>
            <a:r>
              <a:rPr lang="ja-JP" altLang="en-US" dirty="0"/>
              <a:t>（</a:t>
            </a:r>
            <a:r>
              <a:rPr lang="en-US" altLang="ja-JP" dirty="0"/>
              <a:t>Apple</a:t>
            </a:r>
            <a:r>
              <a:rPr lang="ja-JP" altLang="en-US" dirty="0"/>
              <a:t>は描画、デザインに強い）</a:t>
            </a:r>
            <a:endParaRPr lang="en-US" altLang="ja-JP" dirty="0"/>
          </a:p>
          <a:p>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64FB653C-6595-44AD-B112-4133AFF2F777}"/>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AE48979-EEAE-42B5-B756-6055D4CACEB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972EED63-E408-4B52-A778-5AB9F48E5F5C}"/>
              </a:ext>
            </a:extLst>
          </p:cNvPr>
          <p:cNvPicPr>
            <a:picLocks noChangeAspect="1"/>
          </p:cNvPicPr>
          <p:nvPr/>
        </p:nvPicPr>
        <p:blipFill>
          <a:blip r:embed="rId2"/>
          <a:stretch>
            <a:fillRect/>
          </a:stretch>
        </p:blipFill>
        <p:spPr>
          <a:xfrm>
            <a:off x="4284324" y="2905462"/>
            <a:ext cx="3978000" cy="3335000"/>
          </a:xfrm>
          <a:prstGeom prst="rect">
            <a:avLst/>
          </a:prstGeom>
        </p:spPr>
      </p:pic>
      <p:sp>
        <p:nvSpPr>
          <p:cNvPr id="7" name="角丸四角形吹き出し 9">
            <a:extLst>
              <a:ext uri="{FF2B5EF4-FFF2-40B4-BE49-F238E27FC236}">
                <a16:creationId xmlns:a16="http://schemas.microsoft.com/office/drawing/2014/main" id="{FD76696B-6BB9-4F82-B9F7-034493D88CFF}"/>
              </a:ext>
            </a:extLst>
          </p:cNvPr>
          <p:cNvSpPr/>
          <p:nvPr/>
        </p:nvSpPr>
        <p:spPr>
          <a:xfrm>
            <a:off x="1983438" y="5344845"/>
            <a:ext cx="2347853" cy="719450"/>
          </a:xfrm>
          <a:prstGeom prst="wedgeRoundRectCallout">
            <a:avLst>
              <a:gd name="adj1" fmla="val 68271"/>
              <a:gd name="adj2" fmla="val -4936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ページの内容</a:t>
            </a:r>
          </a:p>
        </p:txBody>
      </p:sp>
      <p:sp>
        <p:nvSpPr>
          <p:cNvPr id="8" name="角丸四角形吹き出し 10">
            <a:extLst>
              <a:ext uri="{FF2B5EF4-FFF2-40B4-BE49-F238E27FC236}">
                <a16:creationId xmlns:a16="http://schemas.microsoft.com/office/drawing/2014/main" id="{B16E6336-363D-4E51-8C14-754036022E8E}"/>
              </a:ext>
            </a:extLst>
          </p:cNvPr>
          <p:cNvSpPr/>
          <p:nvPr/>
        </p:nvSpPr>
        <p:spPr>
          <a:xfrm>
            <a:off x="8155197" y="2432847"/>
            <a:ext cx="1087863" cy="719450"/>
          </a:xfrm>
          <a:prstGeom prst="wedgeRoundRectCallout">
            <a:avLst>
              <a:gd name="adj1" fmla="val -76059"/>
              <a:gd name="adj2" fmla="val 627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dirty="0"/>
              <a:t>URL</a:t>
            </a:r>
            <a:endParaRPr kumimoji="1" lang="ja-JP" altLang="en-US" dirty="0"/>
          </a:p>
        </p:txBody>
      </p:sp>
      <p:sp>
        <p:nvSpPr>
          <p:cNvPr id="9" name="角丸四角形吹き出し 11">
            <a:extLst>
              <a:ext uri="{FF2B5EF4-FFF2-40B4-BE49-F238E27FC236}">
                <a16:creationId xmlns:a16="http://schemas.microsoft.com/office/drawing/2014/main" id="{23C3B0D9-08B8-48FE-A376-54F8EF3E1E92}"/>
              </a:ext>
            </a:extLst>
          </p:cNvPr>
          <p:cNvSpPr/>
          <p:nvPr/>
        </p:nvSpPr>
        <p:spPr>
          <a:xfrm>
            <a:off x="2861040" y="3765429"/>
            <a:ext cx="1087863" cy="719450"/>
          </a:xfrm>
          <a:prstGeom prst="wedgeRoundRectCallout">
            <a:avLst>
              <a:gd name="adj1" fmla="val 101940"/>
              <a:gd name="adj2" fmla="val -668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タブ</a:t>
            </a:r>
          </a:p>
        </p:txBody>
      </p:sp>
      <p:sp>
        <p:nvSpPr>
          <p:cNvPr id="10" name="角丸四角形吹き出し 12">
            <a:extLst>
              <a:ext uri="{FF2B5EF4-FFF2-40B4-BE49-F238E27FC236}">
                <a16:creationId xmlns:a16="http://schemas.microsoft.com/office/drawing/2014/main" id="{D876B135-3904-4405-B218-10BF0B53E65E}"/>
              </a:ext>
            </a:extLst>
          </p:cNvPr>
          <p:cNvSpPr/>
          <p:nvPr/>
        </p:nvSpPr>
        <p:spPr>
          <a:xfrm>
            <a:off x="2322307" y="2909456"/>
            <a:ext cx="1626598" cy="719450"/>
          </a:xfrm>
          <a:prstGeom prst="wedgeRoundRectCallout">
            <a:avLst>
              <a:gd name="adj1" fmla="val 92050"/>
              <a:gd name="adj2" fmla="val 1044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お気に入り</a:t>
            </a:r>
          </a:p>
        </p:txBody>
      </p:sp>
    </p:spTree>
    <p:extLst>
      <p:ext uri="{BB962C8B-B14F-4D97-AF65-F5344CB8AC3E}">
        <p14:creationId xmlns:p14="http://schemas.microsoft.com/office/powerpoint/2010/main" val="398941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093C-7987-4A06-B7C0-746A5C706420}"/>
              </a:ext>
            </a:extLst>
          </p:cNvPr>
          <p:cNvSpPr>
            <a:spLocks noGrp="1"/>
          </p:cNvSpPr>
          <p:nvPr>
            <p:ph type="title"/>
          </p:nvPr>
        </p:nvSpPr>
        <p:spPr/>
        <p:txBody>
          <a:bodyPr/>
          <a:lstStyle/>
          <a:p>
            <a:r>
              <a:rPr kumimoji="1" lang="ja-JP" altLang="en-US" dirty="0"/>
              <a:t>ウェブページの中身</a:t>
            </a:r>
            <a:r>
              <a:rPr kumimoji="1" lang="en-US" altLang="ja-JP" dirty="0"/>
              <a:t>(</a:t>
            </a:r>
            <a:r>
              <a:rPr kumimoji="1" lang="ja-JP" altLang="en-US" dirty="0"/>
              <a:t>ソース</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6542A14A-822A-40F2-A154-0854A3619E19}"/>
              </a:ext>
            </a:extLst>
          </p:cNvPr>
          <p:cNvSpPr>
            <a:spLocks noGrp="1"/>
          </p:cNvSpPr>
          <p:nvPr>
            <p:ph idx="1"/>
          </p:nvPr>
        </p:nvSpPr>
        <p:spPr/>
        <p:txBody>
          <a:bodyPr/>
          <a:lstStyle/>
          <a:p>
            <a:r>
              <a:rPr kumimoji="1" lang="ja-JP" altLang="en-US" dirty="0"/>
              <a:t>ソース</a:t>
            </a:r>
            <a:r>
              <a:rPr kumimoji="1" lang="en-US" altLang="ja-JP" dirty="0"/>
              <a:t>(source</a:t>
            </a:r>
            <a:r>
              <a:rPr lang="ja-JP" altLang="en-US" dirty="0" err="1"/>
              <a:t>、</a:t>
            </a:r>
            <a:r>
              <a:rPr lang="ja-JP" altLang="en-US" dirty="0"/>
              <a:t>資源</a:t>
            </a:r>
            <a:r>
              <a:rPr kumimoji="1" lang="ja-JP" altLang="en-US" dirty="0"/>
              <a:t>）</a:t>
            </a:r>
            <a:endParaRPr kumimoji="1" lang="en-US" altLang="ja-JP" dirty="0"/>
          </a:p>
          <a:p>
            <a:pPr lvl="1"/>
            <a:r>
              <a:rPr lang="ja-JP" altLang="en-US" dirty="0"/>
              <a:t>文字や絵の場所などを書いたブラウザ向けの指示文章</a:t>
            </a:r>
            <a:endParaRPr lang="en-US" altLang="ja-JP" dirty="0"/>
          </a:p>
          <a:p>
            <a:pPr lvl="1"/>
            <a:r>
              <a:rPr lang="en-US" altLang="ja-JP" dirty="0"/>
              <a:t>HTML(hyper text markup language)</a:t>
            </a:r>
            <a:r>
              <a:rPr lang="ja-JP" altLang="en-US" dirty="0"/>
              <a:t>で書かれている場合がほとんど</a:t>
            </a:r>
            <a:endParaRPr kumimoji="1" lang="ja-JP" altLang="en-US" dirty="0"/>
          </a:p>
        </p:txBody>
      </p:sp>
      <p:sp>
        <p:nvSpPr>
          <p:cNvPr id="4" name="日付プレースホルダー 3">
            <a:extLst>
              <a:ext uri="{FF2B5EF4-FFF2-40B4-BE49-F238E27FC236}">
                <a16:creationId xmlns:a16="http://schemas.microsoft.com/office/drawing/2014/main" id="{2AAEC0A7-9BBD-47A9-8D8B-F37B342C98BE}"/>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6CB65C7A-66E6-4112-8F38-FF08D159CCF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E4ADF9F4-1E86-41CB-8E81-CFA5D2FED1EA}"/>
              </a:ext>
            </a:extLst>
          </p:cNvPr>
          <p:cNvSpPr/>
          <p:nvPr/>
        </p:nvSpPr>
        <p:spPr>
          <a:xfrm>
            <a:off x="2223247" y="2931785"/>
            <a:ext cx="7745506" cy="33348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t>&lt;!DOCTYPE html&gt;</a:t>
            </a:r>
          </a:p>
          <a:p>
            <a:r>
              <a:rPr kumimoji="1" lang="en-US" altLang="ja-JP" sz="1400" dirty="0"/>
              <a:t>&lt;html </a:t>
            </a:r>
            <a:r>
              <a:rPr kumimoji="1" lang="en-US" altLang="ja-JP" sz="1400" dirty="0" err="1"/>
              <a:t>lang</a:t>
            </a:r>
            <a:r>
              <a:rPr kumimoji="1" lang="en-US" altLang="ja-JP" sz="1400" dirty="0"/>
              <a:t>=“ja”&gt;</a:t>
            </a:r>
          </a:p>
          <a:p>
            <a:r>
              <a:rPr kumimoji="1" lang="en-US" altLang="ja-JP" sz="1400" dirty="0"/>
              <a:t>  &lt;head&gt;</a:t>
            </a:r>
          </a:p>
          <a:p>
            <a:r>
              <a:rPr kumimoji="1" lang="en-US" altLang="ja-JP" sz="1400" dirty="0"/>
              <a:t>    &lt;meta charset=“UTF-8”&gt;</a:t>
            </a:r>
          </a:p>
          <a:p>
            <a:r>
              <a:rPr kumimoji="1" lang="en-US" altLang="ja-JP" sz="1400" dirty="0"/>
              <a:t>    &lt;title </a:t>
            </a:r>
            <a:r>
              <a:rPr kumimoji="1" lang="en-US" altLang="ja-JP" sz="1400" dirty="0" err="1"/>
              <a:t>lang</a:t>
            </a:r>
            <a:r>
              <a:rPr kumimoji="1" lang="en-US" altLang="ja-JP" sz="1400" dirty="0"/>
              <a:t>=“ja”&gt;</a:t>
            </a:r>
            <a:r>
              <a:rPr kumimoji="1" lang="ja-JP" altLang="en-US" sz="1400" dirty="0"/>
              <a:t>タイトル部分</a:t>
            </a:r>
            <a:r>
              <a:rPr kumimoji="1" lang="en-US" altLang="ja-JP" sz="1400" dirty="0"/>
              <a:t>&lt;/title&gt;</a:t>
            </a:r>
          </a:p>
          <a:p>
            <a:r>
              <a:rPr kumimoji="1" lang="en-US" altLang="ja-JP" sz="1400" dirty="0"/>
              <a:t>  &lt;/head&gt;</a:t>
            </a:r>
          </a:p>
          <a:p>
            <a:endParaRPr kumimoji="1" lang="en-US" altLang="ja-JP" sz="1400" dirty="0"/>
          </a:p>
          <a:p>
            <a:r>
              <a:rPr kumimoji="1" lang="en-US" altLang="ja-JP" sz="1400" dirty="0"/>
              <a:t>  &lt;body&gt;</a:t>
            </a:r>
          </a:p>
          <a:p>
            <a:r>
              <a:rPr kumimoji="1" lang="en-US" altLang="ja-JP" sz="1400" dirty="0"/>
              <a:t>    &lt;article&gt;</a:t>
            </a:r>
          </a:p>
          <a:p>
            <a:r>
              <a:rPr kumimoji="1" lang="en-US" altLang="ja-JP" sz="1400" dirty="0"/>
              <a:t>      &lt;p&gt;</a:t>
            </a:r>
            <a:r>
              <a:rPr kumimoji="1" lang="ja-JP" altLang="en-US" sz="1400" dirty="0"/>
              <a:t>本文をここに書く</a:t>
            </a:r>
            <a:r>
              <a:rPr kumimoji="1" lang="en-US" altLang="ja-JP" sz="1400" dirty="0"/>
              <a:t>&lt;/p&gt;</a:t>
            </a:r>
          </a:p>
          <a:p>
            <a:r>
              <a:rPr kumimoji="1" lang="en-US" altLang="ja-JP" sz="1400" dirty="0"/>
              <a:t>    &lt;/article&gt;</a:t>
            </a:r>
          </a:p>
          <a:p>
            <a:r>
              <a:rPr kumimoji="1" lang="en-US" altLang="ja-JP" sz="1400" dirty="0"/>
              <a:t>  &lt;/body&gt;</a:t>
            </a:r>
          </a:p>
          <a:p>
            <a:r>
              <a:rPr kumimoji="1" lang="en-US" altLang="ja-JP" sz="1400" dirty="0"/>
              <a:t>&lt;/html&gt;</a:t>
            </a:r>
          </a:p>
        </p:txBody>
      </p:sp>
    </p:spTree>
    <p:extLst>
      <p:ext uri="{BB962C8B-B14F-4D97-AF65-F5344CB8AC3E}">
        <p14:creationId xmlns:p14="http://schemas.microsoft.com/office/powerpoint/2010/main" val="89159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E55E62-FC04-4C3E-AB14-36BDF17A0322}"/>
              </a:ext>
            </a:extLst>
          </p:cNvPr>
          <p:cNvSpPr>
            <a:spLocks noGrp="1"/>
          </p:cNvSpPr>
          <p:nvPr>
            <p:ph type="title"/>
          </p:nvPr>
        </p:nvSpPr>
        <p:spPr/>
        <p:txBody>
          <a:bodyPr/>
          <a:lstStyle/>
          <a:p>
            <a:r>
              <a:rPr kumimoji="1" lang="ja-JP" altLang="en-US" dirty="0"/>
              <a:t>ブラウザと文字化け</a:t>
            </a:r>
          </a:p>
        </p:txBody>
      </p:sp>
      <p:sp>
        <p:nvSpPr>
          <p:cNvPr id="3" name="コンテンツ プレースホルダー 2">
            <a:extLst>
              <a:ext uri="{FF2B5EF4-FFF2-40B4-BE49-F238E27FC236}">
                <a16:creationId xmlns:a16="http://schemas.microsoft.com/office/drawing/2014/main" id="{0D00EB82-6DDA-495F-947B-7E7F2338AE54}"/>
              </a:ext>
            </a:extLst>
          </p:cNvPr>
          <p:cNvSpPr>
            <a:spLocks noGrp="1"/>
          </p:cNvSpPr>
          <p:nvPr>
            <p:ph idx="1"/>
          </p:nvPr>
        </p:nvSpPr>
        <p:spPr/>
        <p:txBody>
          <a:bodyPr/>
          <a:lstStyle/>
          <a:p>
            <a:r>
              <a:rPr kumimoji="1" lang="ja-JP" altLang="en-US" dirty="0"/>
              <a:t>ブラウザが理解した文字と、</a:t>
            </a:r>
            <a:br>
              <a:rPr kumimoji="1" lang="en-US" altLang="ja-JP" dirty="0"/>
            </a:br>
            <a:r>
              <a:rPr kumimoji="1" lang="ja-JP" altLang="en-US" dirty="0"/>
              <a:t>表記されている番号が一致しないと文字化けする</a:t>
            </a:r>
          </a:p>
        </p:txBody>
      </p:sp>
      <p:sp>
        <p:nvSpPr>
          <p:cNvPr id="4" name="日付プレースホルダー 3">
            <a:extLst>
              <a:ext uri="{FF2B5EF4-FFF2-40B4-BE49-F238E27FC236}">
                <a16:creationId xmlns:a16="http://schemas.microsoft.com/office/drawing/2014/main" id="{A4E0F0FF-8788-42B0-A838-0948E95D0A2B}"/>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85C091EE-0465-4F24-B9E1-FB162B5CBF8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graphicFrame>
        <p:nvGraphicFramePr>
          <p:cNvPr id="7" name="表 6">
            <a:extLst>
              <a:ext uri="{FF2B5EF4-FFF2-40B4-BE49-F238E27FC236}">
                <a16:creationId xmlns:a16="http://schemas.microsoft.com/office/drawing/2014/main" id="{1FF4F1CE-A18D-4DE1-9F47-C1FAEB0F7CF8}"/>
              </a:ext>
            </a:extLst>
          </p:cNvPr>
          <p:cNvGraphicFramePr>
            <a:graphicFrameLocks noGrp="1"/>
          </p:cNvGraphicFramePr>
          <p:nvPr>
            <p:extLst>
              <p:ext uri="{D42A27DB-BD31-4B8C-83A1-F6EECF244321}">
                <p14:modId xmlns:p14="http://schemas.microsoft.com/office/powerpoint/2010/main" val="3197704284"/>
              </p:ext>
            </p:extLst>
          </p:nvPr>
        </p:nvGraphicFramePr>
        <p:xfrm>
          <a:off x="1485901" y="2982806"/>
          <a:ext cx="9319261" cy="1651000"/>
        </p:xfrm>
        <a:graphic>
          <a:graphicData uri="http://schemas.openxmlformats.org/drawingml/2006/table">
            <a:tbl>
              <a:tblPr firstRow="1" bandRow="1">
                <a:tableStyleId>{5940675A-B579-460E-94D1-54222C63F5DA}</a:tableStyleId>
              </a:tblPr>
              <a:tblGrid>
                <a:gridCol w="1331323">
                  <a:extLst>
                    <a:ext uri="{9D8B030D-6E8A-4147-A177-3AD203B41FA5}">
                      <a16:colId xmlns:a16="http://schemas.microsoft.com/office/drawing/2014/main" val="2021045709"/>
                    </a:ext>
                  </a:extLst>
                </a:gridCol>
                <a:gridCol w="1331323">
                  <a:extLst>
                    <a:ext uri="{9D8B030D-6E8A-4147-A177-3AD203B41FA5}">
                      <a16:colId xmlns:a16="http://schemas.microsoft.com/office/drawing/2014/main" val="371310383"/>
                    </a:ext>
                  </a:extLst>
                </a:gridCol>
                <a:gridCol w="1331323">
                  <a:extLst>
                    <a:ext uri="{9D8B030D-6E8A-4147-A177-3AD203B41FA5}">
                      <a16:colId xmlns:a16="http://schemas.microsoft.com/office/drawing/2014/main" val="3040140607"/>
                    </a:ext>
                  </a:extLst>
                </a:gridCol>
                <a:gridCol w="1331323">
                  <a:extLst>
                    <a:ext uri="{9D8B030D-6E8A-4147-A177-3AD203B41FA5}">
                      <a16:colId xmlns:a16="http://schemas.microsoft.com/office/drawing/2014/main" val="565717521"/>
                    </a:ext>
                  </a:extLst>
                </a:gridCol>
                <a:gridCol w="1331323">
                  <a:extLst>
                    <a:ext uri="{9D8B030D-6E8A-4147-A177-3AD203B41FA5}">
                      <a16:colId xmlns:a16="http://schemas.microsoft.com/office/drawing/2014/main" val="1168266898"/>
                    </a:ext>
                  </a:extLst>
                </a:gridCol>
                <a:gridCol w="1331323">
                  <a:extLst>
                    <a:ext uri="{9D8B030D-6E8A-4147-A177-3AD203B41FA5}">
                      <a16:colId xmlns:a16="http://schemas.microsoft.com/office/drawing/2014/main" val="1349133418"/>
                    </a:ext>
                  </a:extLst>
                </a:gridCol>
                <a:gridCol w="1331323">
                  <a:extLst>
                    <a:ext uri="{9D8B030D-6E8A-4147-A177-3AD203B41FA5}">
                      <a16:colId xmlns:a16="http://schemas.microsoft.com/office/drawing/2014/main" val="4021976962"/>
                    </a:ext>
                  </a:extLst>
                </a:gridCol>
              </a:tblGrid>
              <a:tr h="370840">
                <a:tc>
                  <a:txBody>
                    <a:bodyPr/>
                    <a:lstStyle/>
                    <a:p>
                      <a:endParaRPr kumimoji="1" lang="ja-JP" altLang="en-US" dirty="0"/>
                    </a:p>
                  </a:txBody>
                  <a:tcPr/>
                </a:tc>
                <a:tc>
                  <a:txBody>
                    <a:bodyPr/>
                    <a:lstStyle/>
                    <a:p>
                      <a:pPr algn="ctr"/>
                      <a:r>
                        <a:rPr kumimoji="1" lang="ja-JP" altLang="en-US" dirty="0"/>
                        <a:t>あ</a:t>
                      </a:r>
                      <a:endParaRPr kumimoji="1" lang="en-US" altLang="ja-JP" dirty="0"/>
                    </a:p>
                  </a:txBody>
                  <a:tcPr/>
                </a:tc>
                <a:tc>
                  <a:txBody>
                    <a:bodyPr/>
                    <a:lstStyle/>
                    <a:p>
                      <a:pPr algn="ctr"/>
                      <a:r>
                        <a:rPr kumimoji="1" lang="ja-JP" altLang="en-US" dirty="0"/>
                        <a:t>い</a:t>
                      </a:r>
                    </a:p>
                  </a:txBody>
                  <a:tcPr/>
                </a:tc>
                <a:tc>
                  <a:txBody>
                    <a:bodyPr/>
                    <a:lstStyle/>
                    <a:p>
                      <a:pPr algn="ctr"/>
                      <a:r>
                        <a:rPr kumimoji="1" lang="ja-JP" altLang="en-US" dirty="0"/>
                        <a:t>う</a:t>
                      </a:r>
                    </a:p>
                  </a:txBody>
                  <a:tcPr/>
                </a:tc>
                <a:tc>
                  <a:txBody>
                    <a:bodyPr/>
                    <a:lstStyle/>
                    <a:p>
                      <a:pPr algn="ctr"/>
                      <a:r>
                        <a:rPr kumimoji="1" lang="ja-JP" altLang="en-US" dirty="0"/>
                        <a:t>え</a:t>
                      </a:r>
                    </a:p>
                  </a:txBody>
                  <a:tcPr/>
                </a:tc>
                <a:tc>
                  <a:txBody>
                    <a:bodyPr/>
                    <a:lstStyle/>
                    <a:p>
                      <a:pPr algn="ctr"/>
                      <a:r>
                        <a:rPr kumimoji="1" lang="ja-JP" altLang="en-US" dirty="0"/>
                        <a:t>お</a:t>
                      </a:r>
                    </a:p>
                  </a:txBody>
                  <a:tcPr/>
                </a:tc>
                <a:tc>
                  <a:txBody>
                    <a:bodyPr/>
                    <a:lstStyle/>
                    <a:p>
                      <a:pPr algn="ctr"/>
                      <a:r>
                        <a:rPr kumimoji="1" lang="ja-JP" altLang="en-US" dirty="0"/>
                        <a:t>か</a:t>
                      </a:r>
                    </a:p>
                  </a:txBody>
                  <a:tcPr/>
                </a:tc>
                <a:extLst>
                  <a:ext uri="{0D108BD9-81ED-4DB2-BD59-A6C34878D82A}">
                    <a16:rowId xmlns:a16="http://schemas.microsoft.com/office/drawing/2014/main" val="2899073447"/>
                  </a:ext>
                </a:extLst>
              </a:tr>
              <a:tr h="370840">
                <a:tc>
                  <a:txBody>
                    <a:bodyPr/>
                    <a:lstStyle/>
                    <a:p>
                      <a:pPr algn="ctr"/>
                      <a:r>
                        <a:rPr kumimoji="1" lang="ja-JP" altLang="en-US" dirty="0"/>
                        <a:t>文字コード</a:t>
                      </a:r>
                      <a:r>
                        <a:rPr kumimoji="1" lang="en-US" altLang="ja-JP" dirty="0"/>
                        <a:t>1</a:t>
                      </a:r>
                      <a:endParaRPr kumimoji="1" lang="ja-JP" altLang="en-US" dirty="0"/>
                    </a:p>
                  </a:txBody>
                  <a:tcPr/>
                </a:tc>
                <a:tc>
                  <a:txBody>
                    <a:bodyPr/>
                    <a:lstStyle/>
                    <a:p>
                      <a:pPr algn="ctr"/>
                      <a:r>
                        <a:rPr kumimoji="1" lang="en-US" altLang="ja-JP" dirty="0"/>
                        <a:t>d001</a:t>
                      </a:r>
                      <a:endParaRPr kumimoji="1" lang="ja-JP" altLang="en-US" dirty="0"/>
                    </a:p>
                  </a:txBody>
                  <a:tcPr anchor="ctr"/>
                </a:tc>
                <a:tc>
                  <a:txBody>
                    <a:bodyPr/>
                    <a:lstStyle/>
                    <a:p>
                      <a:pPr algn="ctr"/>
                      <a:r>
                        <a:rPr kumimoji="1" lang="en-US" altLang="ja-JP" dirty="0"/>
                        <a:t>d002</a:t>
                      </a:r>
                      <a:endParaRPr kumimoji="1" lang="ja-JP" altLang="en-US" dirty="0"/>
                    </a:p>
                  </a:txBody>
                  <a:tcPr anchor="ctr"/>
                </a:tc>
                <a:tc>
                  <a:txBody>
                    <a:bodyPr/>
                    <a:lstStyle/>
                    <a:p>
                      <a:pPr algn="ctr"/>
                      <a:r>
                        <a:rPr kumimoji="1" lang="en-US" altLang="ja-JP" dirty="0"/>
                        <a:t>d003</a:t>
                      </a:r>
                      <a:endParaRPr kumimoji="1" lang="ja-JP" altLang="en-US" dirty="0"/>
                    </a:p>
                  </a:txBody>
                  <a:tcPr anchor="ctr"/>
                </a:tc>
                <a:tc>
                  <a:txBody>
                    <a:bodyPr/>
                    <a:lstStyle/>
                    <a:p>
                      <a:pPr algn="ctr"/>
                      <a:r>
                        <a:rPr kumimoji="1" lang="en-US" altLang="ja-JP" dirty="0"/>
                        <a:t>d004</a:t>
                      </a:r>
                      <a:endParaRPr kumimoji="1" lang="ja-JP" altLang="en-US" dirty="0"/>
                    </a:p>
                  </a:txBody>
                  <a:tcPr anchor="ctr"/>
                </a:tc>
                <a:tc>
                  <a:txBody>
                    <a:bodyPr/>
                    <a:lstStyle/>
                    <a:p>
                      <a:pPr algn="ctr"/>
                      <a:r>
                        <a:rPr kumimoji="1" lang="en-US" altLang="ja-JP" dirty="0"/>
                        <a:t>d005</a:t>
                      </a:r>
                      <a:endParaRPr kumimoji="1" lang="ja-JP" altLang="en-US" dirty="0"/>
                    </a:p>
                  </a:txBody>
                  <a:tcPr anchor="ctr"/>
                </a:tc>
                <a:tc>
                  <a:txBody>
                    <a:bodyPr/>
                    <a:lstStyle/>
                    <a:p>
                      <a:pPr algn="ctr"/>
                      <a:r>
                        <a:rPr kumimoji="1" lang="en-US" altLang="ja-JP" dirty="0"/>
                        <a:t>d006</a:t>
                      </a:r>
                      <a:endParaRPr kumimoji="1" lang="ja-JP" altLang="en-US" dirty="0"/>
                    </a:p>
                  </a:txBody>
                  <a:tcPr anchor="ctr"/>
                </a:tc>
                <a:extLst>
                  <a:ext uri="{0D108BD9-81ED-4DB2-BD59-A6C34878D82A}">
                    <a16:rowId xmlns:a16="http://schemas.microsoft.com/office/drawing/2014/main" val="473946590"/>
                  </a:ext>
                </a:extLst>
              </a:tr>
              <a:tr h="370840">
                <a:tc>
                  <a:txBody>
                    <a:bodyPr/>
                    <a:lstStyle/>
                    <a:p>
                      <a:pPr algn="ctr"/>
                      <a:r>
                        <a:rPr kumimoji="1" lang="ja-JP" altLang="en-US" dirty="0"/>
                        <a:t>文字コード</a:t>
                      </a:r>
                      <a:r>
                        <a:rPr kumimoji="1" lang="en-US" altLang="ja-JP" dirty="0"/>
                        <a:t>2</a:t>
                      </a:r>
                      <a:endParaRPr kumimoji="1" lang="ja-JP" altLang="en-US" dirty="0"/>
                    </a:p>
                  </a:txBody>
                  <a:tcPr/>
                </a:tc>
                <a:tc>
                  <a:txBody>
                    <a:bodyPr/>
                    <a:lstStyle/>
                    <a:p>
                      <a:pPr algn="ctr"/>
                      <a:r>
                        <a:rPr kumimoji="1" lang="en-US" altLang="ja-JP" dirty="0"/>
                        <a:t>d003</a:t>
                      </a:r>
                      <a:endParaRPr kumimoji="1" lang="ja-JP" altLang="en-US" dirty="0"/>
                    </a:p>
                  </a:txBody>
                  <a:tcPr anchor="ctr"/>
                </a:tc>
                <a:tc>
                  <a:txBody>
                    <a:bodyPr/>
                    <a:lstStyle/>
                    <a:p>
                      <a:pPr algn="ctr"/>
                      <a:r>
                        <a:rPr kumimoji="1" lang="en-US" altLang="ja-JP" dirty="0"/>
                        <a:t>d004</a:t>
                      </a:r>
                      <a:endParaRPr kumimoji="1" lang="ja-JP" altLang="en-US" dirty="0"/>
                    </a:p>
                  </a:txBody>
                  <a:tcPr anchor="ctr"/>
                </a:tc>
                <a:tc>
                  <a:txBody>
                    <a:bodyPr/>
                    <a:lstStyle/>
                    <a:p>
                      <a:pPr algn="ctr"/>
                      <a:r>
                        <a:rPr kumimoji="1" lang="en-US" altLang="ja-JP" dirty="0"/>
                        <a:t>d005</a:t>
                      </a:r>
                      <a:endParaRPr kumimoji="1" lang="ja-JP" altLang="en-US" dirty="0"/>
                    </a:p>
                  </a:txBody>
                  <a:tcPr anchor="ctr"/>
                </a:tc>
                <a:tc>
                  <a:txBody>
                    <a:bodyPr/>
                    <a:lstStyle/>
                    <a:p>
                      <a:pPr algn="ctr"/>
                      <a:r>
                        <a:rPr kumimoji="1" lang="en-US" altLang="ja-JP" dirty="0"/>
                        <a:t>d006</a:t>
                      </a:r>
                      <a:endParaRPr kumimoji="1" lang="ja-JP" altLang="en-US" dirty="0"/>
                    </a:p>
                  </a:txBody>
                  <a:tcPr anchor="ctr"/>
                </a:tc>
                <a:tc>
                  <a:txBody>
                    <a:bodyPr/>
                    <a:lstStyle/>
                    <a:p>
                      <a:pPr algn="ctr"/>
                      <a:r>
                        <a:rPr kumimoji="1" lang="en-US" altLang="ja-JP" dirty="0"/>
                        <a:t>d007</a:t>
                      </a:r>
                      <a:endParaRPr kumimoji="1" lang="ja-JP" altLang="en-US" dirty="0"/>
                    </a:p>
                  </a:txBody>
                  <a:tcPr anchor="ctr"/>
                </a:tc>
                <a:tc>
                  <a:txBody>
                    <a:bodyPr/>
                    <a:lstStyle/>
                    <a:p>
                      <a:pPr algn="ctr"/>
                      <a:r>
                        <a:rPr kumimoji="1" lang="en-US" altLang="ja-JP" dirty="0"/>
                        <a:t>d008</a:t>
                      </a:r>
                      <a:endParaRPr kumimoji="1" lang="ja-JP" altLang="en-US" dirty="0"/>
                    </a:p>
                  </a:txBody>
                  <a:tcPr anchor="ctr"/>
                </a:tc>
                <a:extLst>
                  <a:ext uri="{0D108BD9-81ED-4DB2-BD59-A6C34878D82A}">
                    <a16:rowId xmlns:a16="http://schemas.microsoft.com/office/drawing/2014/main" val="2722664324"/>
                  </a:ext>
                </a:extLst>
              </a:tr>
            </a:tbl>
          </a:graphicData>
        </a:graphic>
      </p:graphicFrame>
      <p:sp>
        <p:nvSpPr>
          <p:cNvPr id="8" name="正方形/長方形 7">
            <a:extLst>
              <a:ext uri="{FF2B5EF4-FFF2-40B4-BE49-F238E27FC236}">
                <a16:creationId xmlns:a16="http://schemas.microsoft.com/office/drawing/2014/main" id="{283217FD-FE75-4D20-984F-C009FB7C6AE7}"/>
              </a:ext>
            </a:extLst>
          </p:cNvPr>
          <p:cNvSpPr/>
          <p:nvPr/>
        </p:nvSpPr>
        <p:spPr>
          <a:xfrm>
            <a:off x="1546860" y="5410200"/>
            <a:ext cx="4023360" cy="56388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6B0920"/>
                </a:solidFill>
              </a:rPr>
              <a:t>こんにちは！</a:t>
            </a:r>
            <a:endParaRPr kumimoji="1" lang="ja-JP" altLang="en-US" sz="2800" b="1" dirty="0">
              <a:solidFill>
                <a:srgbClr val="6B0920"/>
              </a:solidFill>
            </a:endParaRPr>
          </a:p>
        </p:txBody>
      </p:sp>
      <p:sp>
        <p:nvSpPr>
          <p:cNvPr id="9" name="矢印: 右 8">
            <a:extLst>
              <a:ext uri="{FF2B5EF4-FFF2-40B4-BE49-F238E27FC236}">
                <a16:creationId xmlns:a16="http://schemas.microsoft.com/office/drawing/2014/main" id="{C7FFB0F4-EA11-41A6-9F81-32CDE7C6F382}"/>
              </a:ext>
            </a:extLst>
          </p:cNvPr>
          <p:cNvSpPr/>
          <p:nvPr/>
        </p:nvSpPr>
        <p:spPr>
          <a:xfrm>
            <a:off x="5955030" y="5270658"/>
            <a:ext cx="281940" cy="842963"/>
          </a:xfrm>
          <a:prstGeom prst="rightArrow">
            <a:avLst/>
          </a:prstGeom>
          <a:solidFill>
            <a:srgbClr val="FFC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6B0920"/>
              </a:solidFill>
            </a:endParaRPr>
          </a:p>
        </p:txBody>
      </p:sp>
      <p:sp>
        <p:nvSpPr>
          <p:cNvPr id="10" name="正方形/長方形 9">
            <a:extLst>
              <a:ext uri="{FF2B5EF4-FFF2-40B4-BE49-F238E27FC236}">
                <a16:creationId xmlns:a16="http://schemas.microsoft.com/office/drawing/2014/main" id="{E1CFB07C-E328-406D-8F64-57D2031DE5A7}"/>
              </a:ext>
            </a:extLst>
          </p:cNvPr>
          <p:cNvSpPr/>
          <p:nvPr/>
        </p:nvSpPr>
        <p:spPr>
          <a:xfrm>
            <a:off x="6621780" y="5410199"/>
            <a:ext cx="4023360" cy="56388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err="1">
                <a:solidFill>
                  <a:srgbClr val="6B0920"/>
                </a:solidFill>
              </a:rPr>
              <a:t>くわにほ</a:t>
            </a:r>
            <a:r>
              <a:rPr lang="ja-JP" altLang="en-US" sz="2800" b="1" dirty="0">
                <a:solidFill>
                  <a:srgbClr val="6B0920"/>
                </a:solidFill>
              </a:rPr>
              <a:t>こね？</a:t>
            </a:r>
            <a:endParaRPr kumimoji="1" lang="ja-JP" altLang="en-US" sz="2800" b="1" dirty="0">
              <a:solidFill>
                <a:srgbClr val="6B0920"/>
              </a:solidFill>
            </a:endParaRPr>
          </a:p>
        </p:txBody>
      </p:sp>
      <p:sp>
        <p:nvSpPr>
          <p:cNvPr id="11" name="吹き出し: 角を丸めた四角形 10">
            <a:extLst>
              <a:ext uri="{FF2B5EF4-FFF2-40B4-BE49-F238E27FC236}">
                <a16:creationId xmlns:a16="http://schemas.microsoft.com/office/drawing/2014/main" id="{3A049D1E-C6C1-43C2-A497-C6A547602CE0}"/>
              </a:ext>
            </a:extLst>
          </p:cNvPr>
          <p:cNvSpPr/>
          <p:nvPr/>
        </p:nvSpPr>
        <p:spPr>
          <a:xfrm>
            <a:off x="9486900" y="4708057"/>
            <a:ext cx="2438400" cy="612648"/>
          </a:xfrm>
          <a:prstGeom prst="wedgeRoundRectCallout">
            <a:avLst>
              <a:gd name="adj1" fmla="val -24896"/>
              <a:gd name="adj2" fmla="val 82400"/>
              <a:gd name="adj3" fmla="val 16667"/>
            </a:avLst>
          </a:prstGeom>
          <a:solidFill>
            <a:srgbClr val="FFCCC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6B0920"/>
                </a:solidFill>
              </a:rPr>
              <a:t>情報は同じだが</a:t>
            </a:r>
            <a:endParaRPr kumimoji="1" lang="en-US" altLang="ja-JP" sz="2000" dirty="0">
              <a:solidFill>
                <a:srgbClr val="6B0920"/>
              </a:solidFill>
            </a:endParaRPr>
          </a:p>
          <a:p>
            <a:pPr algn="ctr"/>
            <a:r>
              <a:rPr kumimoji="1" lang="ja-JP" altLang="en-US" sz="2000" dirty="0">
                <a:solidFill>
                  <a:srgbClr val="6B0920"/>
                </a:solidFill>
              </a:rPr>
              <a:t>表示が違う</a:t>
            </a:r>
          </a:p>
        </p:txBody>
      </p:sp>
    </p:spTree>
    <p:extLst>
      <p:ext uri="{BB962C8B-B14F-4D97-AF65-F5344CB8AC3E}">
        <p14:creationId xmlns:p14="http://schemas.microsoft.com/office/powerpoint/2010/main" val="214238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D2E8959-84E6-4029-A18E-3D6015AD8DDE}"/>
              </a:ext>
            </a:extLst>
          </p:cNvPr>
          <p:cNvSpPr>
            <a:spLocks noGrp="1"/>
          </p:cNvSpPr>
          <p:nvPr>
            <p:ph type="title"/>
          </p:nvPr>
        </p:nvSpPr>
        <p:spPr/>
        <p:txBody>
          <a:bodyPr/>
          <a:lstStyle/>
          <a:p>
            <a:r>
              <a:rPr kumimoji="1" lang="ja-JP" altLang="en-US" dirty="0"/>
              <a:t>ネチケット</a:t>
            </a:r>
          </a:p>
        </p:txBody>
      </p:sp>
      <p:sp>
        <p:nvSpPr>
          <p:cNvPr id="7" name="テキスト プレースホルダー 6">
            <a:extLst>
              <a:ext uri="{FF2B5EF4-FFF2-40B4-BE49-F238E27FC236}">
                <a16:creationId xmlns:a16="http://schemas.microsoft.com/office/drawing/2014/main" id="{B2AC0A5D-C550-49F7-BCF4-31E3088967A9}"/>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5121F2F9-0222-4034-8750-0326056E4E4C}"/>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0032B331-02E5-4475-8164-81C992696EC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11461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6E85B8-CD66-4AFF-888E-495C8390028C}"/>
              </a:ext>
            </a:extLst>
          </p:cNvPr>
          <p:cNvSpPr>
            <a:spLocks noGrp="1"/>
          </p:cNvSpPr>
          <p:nvPr>
            <p:ph type="title"/>
          </p:nvPr>
        </p:nvSpPr>
        <p:spPr/>
        <p:txBody>
          <a:bodyPr/>
          <a:lstStyle/>
          <a:p>
            <a:r>
              <a:rPr kumimoji="1" lang="ja-JP" altLang="en-US" dirty="0"/>
              <a:t>ネットワークのイメージ</a:t>
            </a:r>
          </a:p>
        </p:txBody>
      </p:sp>
      <p:sp>
        <p:nvSpPr>
          <p:cNvPr id="3" name="コンテンツ プレースホルダー 2">
            <a:extLst>
              <a:ext uri="{FF2B5EF4-FFF2-40B4-BE49-F238E27FC236}">
                <a16:creationId xmlns:a16="http://schemas.microsoft.com/office/drawing/2014/main" id="{13DD1ADA-E034-40E6-B6B4-50F2EAE75ED8}"/>
              </a:ext>
            </a:extLst>
          </p:cNvPr>
          <p:cNvSpPr>
            <a:spLocks noGrp="1"/>
          </p:cNvSpPr>
          <p:nvPr>
            <p:ph idx="1"/>
          </p:nvPr>
        </p:nvSpPr>
        <p:spPr>
          <a:xfrm>
            <a:off x="838200" y="3520440"/>
            <a:ext cx="10515600" cy="2656523"/>
          </a:xfrm>
        </p:spPr>
        <p:txBody>
          <a:bodyPr/>
          <a:lstStyle/>
          <a:p>
            <a:r>
              <a:rPr kumimoji="1" lang="ja-JP" altLang="en-US" dirty="0"/>
              <a:t>線がつながった先ならいくらでもメッセージを送れる</a:t>
            </a:r>
            <a:endParaRPr kumimoji="1" lang="en-US" altLang="ja-JP" dirty="0"/>
          </a:p>
          <a:p>
            <a:r>
              <a:rPr lang="ja-JP" altLang="en-US" dirty="0"/>
              <a:t>受け取ったメッセージを基に様々なサービスを行う業者がいる</a:t>
            </a:r>
            <a:endParaRPr lang="en-US" altLang="ja-JP" dirty="0"/>
          </a:p>
          <a:p>
            <a:r>
              <a:rPr kumimoji="1" lang="ja-JP" altLang="en-US" dirty="0"/>
              <a:t>繋がっていれば誰でも盗聴可能</a:t>
            </a:r>
            <a:r>
              <a:rPr kumimoji="1" lang="ja-JP" altLang="en-US" sz="2000" dirty="0"/>
              <a:t>（ただし暗号化されてる）</a:t>
            </a:r>
            <a:endParaRPr kumimoji="1" lang="en-US" altLang="ja-JP" dirty="0"/>
          </a:p>
          <a:p>
            <a:r>
              <a:rPr lang="ja-JP" altLang="en-US" dirty="0"/>
              <a:t>本人確認</a:t>
            </a:r>
            <a:r>
              <a:rPr kumimoji="1" lang="ja-JP" altLang="en-US" dirty="0"/>
              <a:t>はパスワード至上主義</a:t>
            </a:r>
            <a:r>
              <a:rPr lang="ja-JP" altLang="en-US" sz="2000" dirty="0"/>
              <a:t>「</a:t>
            </a:r>
            <a:r>
              <a:rPr kumimoji="1" lang="ja-JP" altLang="en-US" sz="2000" dirty="0"/>
              <a:t>パスワードあり、故に我あり」</a:t>
            </a:r>
            <a:endParaRPr kumimoji="1" lang="ja-JP" altLang="en-US" dirty="0"/>
          </a:p>
        </p:txBody>
      </p:sp>
      <p:sp>
        <p:nvSpPr>
          <p:cNvPr id="4" name="日付プレースホルダー 3">
            <a:extLst>
              <a:ext uri="{FF2B5EF4-FFF2-40B4-BE49-F238E27FC236}">
                <a16:creationId xmlns:a16="http://schemas.microsoft.com/office/drawing/2014/main" id="{F6355E20-DD87-4A4F-8682-BC29FFEC0645}"/>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CF9768BA-49C7-42A5-9E5D-F2641B1F5E0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D9B4FBBB-8FB2-47EC-BE0C-9CF0E794FEC9}"/>
              </a:ext>
            </a:extLst>
          </p:cNvPr>
          <p:cNvSpPr/>
          <p:nvPr/>
        </p:nvSpPr>
        <p:spPr>
          <a:xfrm>
            <a:off x="3299460" y="1973580"/>
            <a:ext cx="5593080" cy="117348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超高速の糸電話</a:t>
            </a:r>
          </a:p>
        </p:txBody>
      </p:sp>
    </p:spTree>
    <p:extLst>
      <p:ext uri="{BB962C8B-B14F-4D97-AF65-F5344CB8AC3E}">
        <p14:creationId xmlns:p14="http://schemas.microsoft.com/office/powerpoint/2010/main" val="120015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E8394-7132-47C7-846E-7F0BFCAE114C}"/>
              </a:ext>
            </a:extLst>
          </p:cNvPr>
          <p:cNvSpPr>
            <a:spLocks noGrp="1"/>
          </p:cNvSpPr>
          <p:nvPr>
            <p:ph type="title"/>
          </p:nvPr>
        </p:nvSpPr>
        <p:spPr/>
        <p:txBody>
          <a:bodyPr/>
          <a:lstStyle/>
          <a:p>
            <a:r>
              <a:rPr lang="ja-JP" altLang="en-US" dirty="0"/>
              <a:t>よくある勘違い</a:t>
            </a:r>
            <a:endParaRPr kumimoji="1" lang="ja-JP" altLang="en-US" dirty="0"/>
          </a:p>
        </p:txBody>
      </p:sp>
      <p:sp>
        <p:nvSpPr>
          <p:cNvPr id="3" name="コンテンツ プレースホルダー 2">
            <a:extLst>
              <a:ext uri="{FF2B5EF4-FFF2-40B4-BE49-F238E27FC236}">
                <a16:creationId xmlns:a16="http://schemas.microsoft.com/office/drawing/2014/main" id="{4D8BFD44-CA99-4CB7-AC15-44F917FE0CF3}"/>
              </a:ext>
            </a:extLst>
          </p:cNvPr>
          <p:cNvSpPr>
            <a:spLocks noGrp="1"/>
          </p:cNvSpPr>
          <p:nvPr>
            <p:ph idx="1"/>
          </p:nvPr>
        </p:nvSpPr>
        <p:spPr>
          <a:xfrm>
            <a:off x="838200" y="1671782"/>
            <a:ext cx="10515600" cy="4505181"/>
          </a:xfrm>
        </p:spPr>
        <p:txBody>
          <a:bodyPr>
            <a:normAutofit lnSpcReduction="10000"/>
          </a:bodyPr>
          <a:lstStyle/>
          <a:p>
            <a:r>
              <a:rPr kumimoji="1" lang="ja-JP" altLang="en-US" dirty="0"/>
              <a:t>誰が言ったかぱっと見わからん</a:t>
            </a:r>
            <a:endParaRPr kumimoji="1" lang="en-US" altLang="ja-JP" dirty="0"/>
          </a:p>
          <a:p>
            <a:pPr lvl="1"/>
            <a:r>
              <a:rPr lang="ja-JP" altLang="en-US" b="1" dirty="0">
                <a:solidFill>
                  <a:srgbClr val="6B0920"/>
                </a:solidFill>
              </a:rPr>
              <a:t>マスクを剥がせば誰かわかる</a:t>
            </a:r>
            <a:endParaRPr lang="en-US" altLang="ja-JP" b="1" dirty="0">
              <a:solidFill>
                <a:srgbClr val="6B0920"/>
              </a:solidFill>
            </a:endParaRPr>
          </a:p>
          <a:p>
            <a:pPr lvl="1"/>
            <a:endParaRPr kumimoji="1" lang="en-US" altLang="ja-JP" dirty="0"/>
          </a:p>
          <a:p>
            <a:r>
              <a:rPr lang="ja-JP" altLang="en-US" dirty="0"/>
              <a:t>パスワードがあれば安心</a:t>
            </a:r>
            <a:endParaRPr lang="en-US" altLang="ja-JP" dirty="0"/>
          </a:p>
          <a:p>
            <a:pPr lvl="1"/>
            <a:r>
              <a:rPr lang="ja-JP" altLang="en-US" b="1" dirty="0">
                <a:solidFill>
                  <a:srgbClr val="6B0920"/>
                </a:solidFill>
              </a:rPr>
              <a:t>漏洩すれば成りすましの危機</a:t>
            </a:r>
            <a:endParaRPr lang="en-US" altLang="ja-JP" b="1" dirty="0">
              <a:solidFill>
                <a:srgbClr val="6B0920"/>
              </a:solidFill>
            </a:endParaRPr>
          </a:p>
          <a:p>
            <a:pPr lvl="1"/>
            <a:endParaRPr lang="en-US" altLang="ja-JP" b="1" dirty="0">
              <a:solidFill>
                <a:srgbClr val="6B0920"/>
              </a:solidFill>
            </a:endParaRPr>
          </a:p>
          <a:p>
            <a:r>
              <a:rPr lang="ja-JP" altLang="en-US" dirty="0"/>
              <a:t>ネット上の情報は正しい</a:t>
            </a:r>
            <a:endParaRPr lang="en-US" altLang="ja-JP" dirty="0"/>
          </a:p>
          <a:p>
            <a:pPr lvl="1"/>
            <a:r>
              <a:rPr lang="ja-JP" altLang="en-US" b="1" dirty="0">
                <a:solidFill>
                  <a:srgbClr val="6B0920"/>
                </a:solidFill>
              </a:rPr>
              <a:t>場合による</a:t>
            </a:r>
            <a:endParaRPr lang="en-US" altLang="ja-JP" b="1" dirty="0">
              <a:solidFill>
                <a:srgbClr val="6B0920"/>
              </a:solidFill>
            </a:endParaRPr>
          </a:p>
          <a:p>
            <a:pPr lvl="1"/>
            <a:endParaRPr lang="en-US" altLang="ja-JP" dirty="0"/>
          </a:p>
          <a:p>
            <a:r>
              <a:rPr kumimoji="1" lang="ja-JP" altLang="en-US" dirty="0"/>
              <a:t>ネット上のものはタダ</a:t>
            </a:r>
            <a:endParaRPr kumimoji="1" lang="en-US" altLang="ja-JP" dirty="0"/>
          </a:p>
          <a:p>
            <a:pPr lvl="1"/>
            <a:r>
              <a:rPr kumimoji="1" lang="ja-JP" altLang="en-US" b="1" dirty="0">
                <a:solidFill>
                  <a:srgbClr val="6B0920"/>
                </a:solidFill>
              </a:rPr>
              <a:t>「情報」も「商品」の一種</a:t>
            </a:r>
          </a:p>
        </p:txBody>
      </p:sp>
      <p:sp>
        <p:nvSpPr>
          <p:cNvPr id="4" name="日付プレースホルダー 3">
            <a:extLst>
              <a:ext uri="{FF2B5EF4-FFF2-40B4-BE49-F238E27FC236}">
                <a16:creationId xmlns:a16="http://schemas.microsoft.com/office/drawing/2014/main" id="{722F568D-EEC3-4E58-AC62-5594986C0044}"/>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2C08271D-EBC4-4B2E-A5AA-95B5D125628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1028" name="Picture 4" descr="é¢é£ç»å">
            <a:extLst>
              <a:ext uri="{FF2B5EF4-FFF2-40B4-BE49-F238E27FC236}">
                <a16:creationId xmlns:a16="http://schemas.microsoft.com/office/drawing/2014/main" id="{0638517C-280E-4364-8D91-7F948DA26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411" y="2044748"/>
            <a:ext cx="4880578" cy="362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2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E8394-7132-47C7-846E-7F0BFCAE114C}"/>
              </a:ext>
            </a:extLst>
          </p:cNvPr>
          <p:cNvSpPr>
            <a:spLocks noGrp="1"/>
          </p:cNvSpPr>
          <p:nvPr>
            <p:ph type="title"/>
          </p:nvPr>
        </p:nvSpPr>
        <p:spPr/>
        <p:txBody>
          <a:bodyPr/>
          <a:lstStyle/>
          <a:p>
            <a:r>
              <a:rPr lang="ja-JP" altLang="en-US" dirty="0"/>
              <a:t>現実世界とほぼ同じ</a:t>
            </a:r>
            <a:endParaRPr kumimoji="1" lang="ja-JP" altLang="en-US" dirty="0"/>
          </a:p>
        </p:txBody>
      </p:sp>
      <p:sp>
        <p:nvSpPr>
          <p:cNvPr id="3" name="コンテンツ プレースホルダー 2">
            <a:extLst>
              <a:ext uri="{FF2B5EF4-FFF2-40B4-BE49-F238E27FC236}">
                <a16:creationId xmlns:a16="http://schemas.microsoft.com/office/drawing/2014/main" id="{4D8BFD44-CA99-4CB7-AC15-44F917FE0CF3}"/>
              </a:ext>
            </a:extLst>
          </p:cNvPr>
          <p:cNvSpPr>
            <a:spLocks noGrp="1"/>
          </p:cNvSpPr>
          <p:nvPr>
            <p:ph idx="1"/>
          </p:nvPr>
        </p:nvSpPr>
        <p:spPr/>
        <p:txBody>
          <a:bodyPr>
            <a:normAutofit lnSpcReduction="10000"/>
          </a:bodyPr>
          <a:lstStyle/>
          <a:p>
            <a:r>
              <a:rPr lang="ja-JP" altLang="en-US" dirty="0"/>
              <a:t>誰が言ったかぱっと見わからん</a:t>
            </a:r>
            <a:endParaRPr lang="en-US" altLang="ja-JP" dirty="0"/>
          </a:p>
          <a:p>
            <a:pPr lvl="1"/>
            <a:r>
              <a:rPr lang="ja-JP" altLang="en-US" b="1" dirty="0">
                <a:solidFill>
                  <a:srgbClr val="6B0920"/>
                </a:solidFill>
              </a:rPr>
              <a:t>マスクを剥がせば誰かわかる</a:t>
            </a:r>
            <a:endParaRPr lang="en-US" altLang="ja-JP" b="1" dirty="0">
              <a:solidFill>
                <a:srgbClr val="6B0920"/>
              </a:solidFill>
            </a:endParaRPr>
          </a:p>
          <a:p>
            <a:pPr lvl="1"/>
            <a:endParaRPr lang="en-US" altLang="ja-JP" dirty="0"/>
          </a:p>
          <a:p>
            <a:r>
              <a:rPr lang="ja-JP" altLang="en-US" dirty="0"/>
              <a:t>パスワードがあれば安心</a:t>
            </a:r>
            <a:endParaRPr lang="en-US" altLang="ja-JP" dirty="0"/>
          </a:p>
          <a:p>
            <a:pPr lvl="1"/>
            <a:r>
              <a:rPr lang="ja-JP" altLang="en-US" b="1" dirty="0">
                <a:solidFill>
                  <a:srgbClr val="6B0920"/>
                </a:solidFill>
              </a:rPr>
              <a:t>漏洩すれば成りすましの危機</a:t>
            </a:r>
            <a:endParaRPr lang="en-US" altLang="ja-JP" b="1" dirty="0">
              <a:solidFill>
                <a:srgbClr val="6B0920"/>
              </a:solidFill>
            </a:endParaRPr>
          </a:p>
          <a:p>
            <a:pPr lvl="1"/>
            <a:endParaRPr lang="en-US" altLang="ja-JP" b="1" dirty="0">
              <a:solidFill>
                <a:srgbClr val="6B0920"/>
              </a:solidFill>
            </a:endParaRPr>
          </a:p>
          <a:p>
            <a:r>
              <a:rPr lang="ja-JP" altLang="en-US" dirty="0"/>
              <a:t>ネット上の情報は正しい</a:t>
            </a:r>
            <a:endParaRPr lang="en-US" altLang="ja-JP" dirty="0"/>
          </a:p>
          <a:p>
            <a:pPr lvl="1"/>
            <a:r>
              <a:rPr lang="ja-JP" altLang="en-US" b="1" dirty="0">
                <a:solidFill>
                  <a:srgbClr val="6B0920"/>
                </a:solidFill>
              </a:rPr>
              <a:t>場合による</a:t>
            </a:r>
            <a:endParaRPr lang="en-US" altLang="ja-JP" b="1" dirty="0">
              <a:solidFill>
                <a:srgbClr val="6B0920"/>
              </a:solidFill>
            </a:endParaRPr>
          </a:p>
          <a:p>
            <a:pPr lvl="1"/>
            <a:endParaRPr lang="en-US" altLang="ja-JP" dirty="0"/>
          </a:p>
          <a:p>
            <a:r>
              <a:rPr lang="ja-JP" altLang="en-US" dirty="0"/>
              <a:t>ネット上のものはタダ</a:t>
            </a:r>
            <a:endParaRPr lang="en-US" altLang="ja-JP" dirty="0"/>
          </a:p>
          <a:p>
            <a:pPr lvl="1"/>
            <a:r>
              <a:rPr lang="ja-JP" altLang="en-US" b="1" dirty="0">
                <a:solidFill>
                  <a:srgbClr val="6B0920"/>
                </a:solidFill>
              </a:rPr>
              <a:t>「情報」も「商品」の一種</a:t>
            </a:r>
          </a:p>
        </p:txBody>
      </p:sp>
      <p:sp>
        <p:nvSpPr>
          <p:cNvPr id="4" name="日付プレースホルダー 3">
            <a:extLst>
              <a:ext uri="{FF2B5EF4-FFF2-40B4-BE49-F238E27FC236}">
                <a16:creationId xmlns:a16="http://schemas.microsoft.com/office/drawing/2014/main" id="{722F568D-EEC3-4E58-AC62-5594986C0044}"/>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2C08271D-EBC4-4B2E-A5AA-95B5D125628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吹き出し: 角を丸めた四角形 5">
            <a:extLst>
              <a:ext uri="{FF2B5EF4-FFF2-40B4-BE49-F238E27FC236}">
                <a16:creationId xmlns:a16="http://schemas.microsoft.com/office/drawing/2014/main" id="{BD5AFC30-9377-45B2-939B-038000B70F73}"/>
              </a:ext>
            </a:extLst>
          </p:cNvPr>
          <p:cNvSpPr/>
          <p:nvPr/>
        </p:nvSpPr>
        <p:spPr>
          <a:xfrm>
            <a:off x="6725031" y="1767078"/>
            <a:ext cx="4517898" cy="687324"/>
          </a:xfrm>
          <a:prstGeom prst="wedgeRoundRectCallout">
            <a:avLst>
              <a:gd name="adj1" fmla="val -61506"/>
              <a:gd name="adj2" fmla="val -32844"/>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街中で聞こえた会話と同じ</a:t>
            </a:r>
          </a:p>
        </p:txBody>
      </p:sp>
      <p:sp>
        <p:nvSpPr>
          <p:cNvPr id="8" name="吹き出し: 角を丸めた四角形 7">
            <a:extLst>
              <a:ext uri="{FF2B5EF4-FFF2-40B4-BE49-F238E27FC236}">
                <a16:creationId xmlns:a16="http://schemas.microsoft.com/office/drawing/2014/main" id="{2ABAF9AD-67AE-4DA6-B9D4-7FADB2377912}"/>
              </a:ext>
            </a:extLst>
          </p:cNvPr>
          <p:cNvSpPr/>
          <p:nvPr/>
        </p:nvSpPr>
        <p:spPr>
          <a:xfrm>
            <a:off x="6420231" y="3039690"/>
            <a:ext cx="4517898" cy="687324"/>
          </a:xfrm>
          <a:prstGeom prst="wedgeRoundRectCallout">
            <a:avLst>
              <a:gd name="adj1" fmla="val -61506"/>
              <a:gd name="adj2" fmla="val -32844"/>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身分証やクレカと同じ</a:t>
            </a:r>
          </a:p>
        </p:txBody>
      </p:sp>
      <p:sp>
        <p:nvSpPr>
          <p:cNvPr id="9" name="吹き出し: 角を丸めた四角形 8">
            <a:extLst>
              <a:ext uri="{FF2B5EF4-FFF2-40B4-BE49-F238E27FC236}">
                <a16:creationId xmlns:a16="http://schemas.microsoft.com/office/drawing/2014/main" id="{A9B7E220-2C53-47BA-A5AE-B018677B4D56}"/>
              </a:ext>
            </a:extLst>
          </p:cNvPr>
          <p:cNvSpPr/>
          <p:nvPr/>
        </p:nvSpPr>
        <p:spPr>
          <a:xfrm>
            <a:off x="6134101" y="5485257"/>
            <a:ext cx="5219699" cy="787002"/>
          </a:xfrm>
          <a:prstGeom prst="wedgeRoundRectCallout">
            <a:avLst>
              <a:gd name="adj1" fmla="val -61506"/>
              <a:gd name="adj2" fmla="val -32844"/>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本屋で本をコピーしたら犯罪</a:t>
            </a:r>
          </a:p>
        </p:txBody>
      </p:sp>
      <p:sp>
        <p:nvSpPr>
          <p:cNvPr id="10" name="吹き出し: 角を丸めた四角形 9">
            <a:extLst>
              <a:ext uri="{FF2B5EF4-FFF2-40B4-BE49-F238E27FC236}">
                <a16:creationId xmlns:a16="http://schemas.microsoft.com/office/drawing/2014/main" id="{99B3E924-F495-4478-B38A-8478D385D00B}"/>
              </a:ext>
            </a:extLst>
          </p:cNvPr>
          <p:cNvSpPr/>
          <p:nvPr/>
        </p:nvSpPr>
        <p:spPr>
          <a:xfrm>
            <a:off x="5841111" y="4099560"/>
            <a:ext cx="4517898" cy="906780"/>
          </a:xfrm>
          <a:prstGeom prst="wedgeRoundRectCallout">
            <a:avLst>
              <a:gd name="adj1" fmla="val -61506"/>
              <a:gd name="adj2" fmla="val -32844"/>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友達の言葉を</a:t>
            </a:r>
            <a:endParaRPr kumimoji="1" lang="en-US" altLang="ja-JP" sz="2800" b="1" dirty="0">
              <a:solidFill>
                <a:srgbClr val="6B0920"/>
              </a:solidFill>
            </a:endParaRPr>
          </a:p>
          <a:p>
            <a:pPr algn="ctr"/>
            <a:r>
              <a:rPr kumimoji="1" lang="ja-JP" altLang="en-US" sz="2800" b="1" dirty="0">
                <a:solidFill>
                  <a:srgbClr val="6B0920"/>
                </a:solidFill>
              </a:rPr>
              <a:t>どれだけ信じられるか？</a:t>
            </a:r>
          </a:p>
        </p:txBody>
      </p:sp>
    </p:spTree>
    <p:extLst>
      <p:ext uri="{BB962C8B-B14F-4D97-AF65-F5344CB8AC3E}">
        <p14:creationId xmlns:p14="http://schemas.microsoft.com/office/powerpoint/2010/main" val="148565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169F1-869D-48FE-90FD-7988D8D9454B}"/>
              </a:ext>
            </a:extLst>
          </p:cNvPr>
          <p:cNvSpPr>
            <a:spLocks noGrp="1"/>
          </p:cNvSpPr>
          <p:nvPr>
            <p:ph type="title"/>
          </p:nvPr>
        </p:nvSpPr>
        <p:spPr/>
        <p:txBody>
          <a:bodyPr>
            <a:normAutofit/>
          </a:bodyPr>
          <a:lstStyle/>
          <a:p>
            <a:r>
              <a:rPr kumimoji="1" lang="ja-JP" altLang="en-US" dirty="0"/>
              <a:t>匿名性：</a:t>
            </a:r>
            <a:r>
              <a:rPr kumimoji="1" lang="en-US" altLang="ja-JP" dirty="0"/>
              <a:t>SNS (Social Network Service)</a:t>
            </a:r>
            <a:endParaRPr kumimoji="1" lang="ja-JP" altLang="en-US" dirty="0"/>
          </a:p>
        </p:txBody>
      </p:sp>
      <p:sp>
        <p:nvSpPr>
          <p:cNvPr id="3" name="コンテンツ プレースホルダー 2">
            <a:extLst>
              <a:ext uri="{FF2B5EF4-FFF2-40B4-BE49-F238E27FC236}">
                <a16:creationId xmlns:a16="http://schemas.microsoft.com/office/drawing/2014/main" id="{9C7081D7-66AE-4C71-98E8-420AB30F9625}"/>
              </a:ext>
            </a:extLst>
          </p:cNvPr>
          <p:cNvSpPr>
            <a:spLocks noGrp="1"/>
          </p:cNvSpPr>
          <p:nvPr>
            <p:ph idx="1"/>
          </p:nvPr>
        </p:nvSpPr>
        <p:spPr>
          <a:xfrm>
            <a:off x="838200" y="3543300"/>
            <a:ext cx="10515600" cy="2633663"/>
          </a:xfrm>
        </p:spPr>
        <p:txBody>
          <a:bodyPr>
            <a:normAutofit/>
          </a:bodyPr>
          <a:lstStyle/>
          <a:p>
            <a:r>
              <a:rPr kumimoji="1" lang="en-US" altLang="ja-JP" dirty="0"/>
              <a:t>SNS</a:t>
            </a:r>
            <a:r>
              <a:rPr kumimoji="1" lang="ja-JP" altLang="en-US" dirty="0"/>
              <a:t>の匿名性</a:t>
            </a:r>
            <a:endParaRPr kumimoji="1" lang="en-US" altLang="ja-JP" dirty="0"/>
          </a:p>
          <a:p>
            <a:pPr lvl="1"/>
            <a:r>
              <a:rPr lang="ja-JP" altLang="en-US" dirty="0"/>
              <a:t>個人でやってる分には匿名</a:t>
            </a:r>
            <a:endParaRPr lang="en-US" altLang="ja-JP" dirty="0"/>
          </a:p>
          <a:p>
            <a:pPr lvl="2"/>
            <a:r>
              <a:rPr kumimoji="1" lang="ja-JP" altLang="en-US" dirty="0"/>
              <a:t>自分の発言により特定されることもある</a:t>
            </a:r>
            <a:endParaRPr kumimoji="1" lang="en-US" altLang="ja-JP" dirty="0"/>
          </a:p>
          <a:p>
            <a:pPr lvl="2"/>
            <a:r>
              <a:rPr kumimoji="1" lang="ja-JP" altLang="en-US" dirty="0"/>
              <a:t>警察が介入したらプロバイダは情報開示、つまりバレ</a:t>
            </a:r>
            <a:r>
              <a:rPr kumimoji="1" lang="ja-JP" altLang="en-US" dirty="0" err="1"/>
              <a:t>る</a:t>
            </a:r>
            <a:endParaRPr kumimoji="1" lang="en-US" altLang="ja-JP" dirty="0"/>
          </a:p>
          <a:p>
            <a:r>
              <a:rPr kumimoji="1" lang="en-US" altLang="ja-JP" dirty="0"/>
              <a:t>SNS</a:t>
            </a:r>
            <a:r>
              <a:rPr kumimoji="1" lang="ja-JP" altLang="en-US" dirty="0"/>
              <a:t>の利点</a:t>
            </a:r>
            <a:endParaRPr kumimoji="1" lang="en-US" altLang="ja-JP" dirty="0"/>
          </a:p>
          <a:p>
            <a:pPr lvl="1"/>
            <a:r>
              <a:rPr lang="ja-JP" altLang="en-US" dirty="0"/>
              <a:t>いつでも どこでも 誰とでも 連絡が取れる、繋がれる</a:t>
            </a:r>
            <a:endParaRPr kumimoji="1" lang="ja-JP" altLang="en-US" dirty="0"/>
          </a:p>
        </p:txBody>
      </p:sp>
      <p:sp>
        <p:nvSpPr>
          <p:cNvPr id="4" name="日付プレースホルダー 3">
            <a:extLst>
              <a:ext uri="{FF2B5EF4-FFF2-40B4-BE49-F238E27FC236}">
                <a16:creationId xmlns:a16="http://schemas.microsoft.com/office/drawing/2014/main" id="{4A3BE4C0-697B-4F8B-BF5A-5BE2BA5F1F2F}"/>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5FE8FA0-4272-4F01-9A62-12DC2232513D}"/>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B5C65BC7-19A9-4A4A-B191-D113E5DA4663}"/>
              </a:ext>
            </a:extLst>
          </p:cNvPr>
          <p:cNvSpPr/>
          <p:nvPr/>
        </p:nvSpPr>
        <p:spPr>
          <a:xfrm>
            <a:off x="2001586" y="1973580"/>
            <a:ext cx="8188829" cy="117348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いくら</a:t>
            </a:r>
            <a:r>
              <a:rPr kumimoji="1" lang="ja-JP" altLang="en-US" sz="3200" b="1" dirty="0">
                <a:solidFill>
                  <a:srgbClr val="6B0920"/>
                </a:solidFill>
              </a:rPr>
              <a:t>匿名</a:t>
            </a:r>
            <a:r>
              <a:rPr kumimoji="1" lang="ja-JP" altLang="en-US" sz="2800" dirty="0">
                <a:solidFill>
                  <a:srgbClr val="6B0920"/>
                </a:solidFill>
              </a:rPr>
              <a:t>にしても</a:t>
            </a:r>
            <a:r>
              <a:rPr lang="ja-JP" altLang="en-US" sz="3200" b="1" dirty="0">
                <a:solidFill>
                  <a:srgbClr val="6B0920"/>
                </a:solidFill>
              </a:rPr>
              <a:t>バレ</a:t>
            </a:r>
            <a:r>
              <a:rPr kumimoji="1" lang="ja-JP" altLang="en-US" sz="3200" b="1" dirty="0" err="1">
                <a:solidFill>
                  <a:srgbClr val="6B0920"/>
                </a:solidFill>
              </a:rPr>
              <a:t>る</a:t>
            </a:r>
            <a:r>
              <a:rPr kumimoji="1" lang="ja-JP" altLang="en-US" sz="2800" b="1" dirty="0">
                <a:solidFill>
                  <a:srgbClr val="6B0920"/>
                </a:solidFill>
              </a:rPr>
              <a:t>ときは</a:t>
            </a:r>
            <a:r>
              <a:rPr kumimoji="1" lang="ja-JP" altLang="en-US" sz="3200" b="1" dirty="0">
                <a:solidFill>
                  <a:srgbClr val="6B0920"/>
                </a:solidFill>
              </a:rPr>
              <a:t>バレる</a:t>
            </a:r>
            <a:endParaRPr kumimoji="1" lang="ja-JP" altLang="en-US" sz="2800" b="1" dirty="0">
              <a:solidFill>
                <a:srgbClr val="6B0920"/>
              </a:solidFill>
            </a:endParaRPr>
          </a:p>
        </p:txBody>
      </p:sp>
    </p:spTree>
    <p:extLst>
      <p:ext uri="{BB962C8B-B14F-4D97-AF65-F5344CB8AC3E}">
        <p14:creationId xmlns:p14="http://schemas.microsoft.com/office/powerpoint/2010/main" val="96922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7B9B7B-84E8-4AA0-BED5-4687A7C26E2A}"/>
              </a:ext>
            </a:extLst>
          </p:cNvPr>
          <p:cNvSpPr>
            <a:spLocks noGrp="1"/>
          </p:cNvSpPr>
          <p:nvPr>
            <p:ph type="title"/>
          </p:nvPr>
        </p:nvSpPr>
        <p:spPr/>
        <p:txBody>
          <a:bodyPr/>
          <a:lstStyle/>
          <a:p>
            <a:r>
              <a:rPr kumimoji="1" lang="ja-JP" altLang="en-US" dirty="0"/>
              <a:t>パスワードの脆弱性</a:t>
            </a:r>
          </a:p>
        </p:txBody>
      </p:sp>
      <p:sp>
        <p:nvSpPr>
          <p:cNvPr id="3" name="コンテンツ プレースホルダー 2">
            <a:extLst>
              <a:ext uri="{FF2B5EF4-FFF2-40B4-BE49-F238E27FC236}">
                <a16:creationId xmlns:a16="http://schemas.microsoft.com/office/drawing/2014/main" id="{0A0C686E-A231-409A-8249-546C5B909CE2}"/>
              </a:ext>
            </a:extLst>
          </p:cNvPr>
          <p:cNvSpPr>
            <a:spLocks noGrp="1"/>
          </p:cNvSpPr>
          <p:nvPr>
            <p:ph idx="1"/>
          </p:nvPr>
        </p:nvSpPr>
        <p:spPr>
          <a:xfrm>
            <a:off x="838200" y="3741420"/>
            <a:ext cx="10515600" cy="2435543"/>
          </a:xfrm>
        </p:spPr>
        <p:txBody>
          <a:bodyPr/>
          <a:lstStyle/>
          <a:p>
            <a:r>
              <a:rPr lang="ja-JP" altLang="en-US"/>
              <a:t>意味のある英単語は避ける</a:t>
            </a:r>
            <a:endParaRPr lang="en-US" altLang="ja-JP" dirty="0"/>
          </a:p>
          <a:p>
            <a:r>
              <a:rPr kumimoji="1" lang="ja-JP" altLang="en-US"/>
              <a:t>数字のみはダメ</a:t>
            </a:r>
            <a:endParaRPr kumimoji="1" lang="en-US" altLang="ja-JP" dirty="0"/>
          </a:p>
          <a:p>
            <a:r>
              <a:rPr lang="ja-JP" altLang="en-US"/>
              <a:t>最近は記号混じり推奨</a:t>
            </a:r>
            <a:endParaRPr kumimoji="1" lang="ja-JP" altLang="en-US" dirty="0"/>
          </a:p>
        </p:txBody>
      </p:sp>
      <p:sp>
        <p:nvSpPr>
          <p:cNvPr id="4" name="日付プレースホルダー 3">
            <a:extLst>
              <a:ext uri="{FF2B5EF4-FFF2-40B4-BE49-F238E27FC236}">
                <a16:creationId xmlns:a16="http://schemas.microsoft.com/office/drawing/2014/main" id="{94C9A9FA-4188-47B0-A5CB-6F5197AB0707}"/>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EE6E35DD-242E-4156-A208-0154D18ED4F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01A51D34-1D8F-45AE-A856-28AAD9D845F0}"/>
              </a:ext>
            </a:extLst>
          </p:cNvPr>
          <p:cNvSpPr/>
          <p:nvPr/>
        </p:nvSpPr>
        <p:spPr>
          <a:xfrm>
            <a:off x="2001586" y="1973580"/>
            <a:ext cx="8188829" cy="117348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パスワード最大の欠点</a:t>
            </a:r>
            <a:endParaRPr kumimoji="1" lang="en-US" altLang="ja-JP" sz="2800" dirty="0">
              <a:solidFill>
                <a:srgbClr val="6B0920"/>
              </a:solidFill>
            </a:endParaRPr>
          </a:p>
          <a:p>
            <a:pPr algn="ctr"/>
            <a:r>
              <a:rPr lang="ja-JP" altLang="en-US" sz="2800" b="1" dirty="0">
                <a:solidFill>
                  <a:srgbClr val="6B0920"/>
                </a:solidFill>
              </a:rPr>
              <a:t>当てずっぽうで</a:t>
            </a:r>
            <a:r>
              <a:rPr lang="ja-JP" altLang="en-US" sz="3200" b="1" dirty="0">
                <a:solidFill>
                  <a:srgbClr val="6B0920"/>
                </a:solidFill>
              </a:rPr>
              <a:t>そのうち解ける</a:t>
            </a:r>
            <a:endParaRPr kumimoji="1" lang="ja-JP" altLang="en-US" sz="2800" b="1" dirty="0">
              <a:solidFill>
                <a:srgbClr val="6B0920"/>
              </a:solidFill>
            </a:endParaRPr>
          </a:p>
        </p:txBody>
      </p:sp>
    </p:spTree>
    <p:extLst>
      <p:ext uri="{BB962C8B-B14F-4D97-AF65-F5344CB8AC3E}">
        <p14:creationId xmlns:p14="http://schemas.microsoft.com/office/powerpoint/2010/main" val="3277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27CE6-F751-4AD0-B1F2-EF8DAF3EB963}"/>
              </a:ext>
            </a:extLst>
          </p:cNvPr>
          <p:cNvSpPr>
            <a:spLocks noGrp="1"/>
          </p:cNvSpPr>
          <p:nvPr>
            <p:ph type="title"/>
          </p:nvPr>
        </p:nvSpPr>
        <p:spPr/>
        <p:txBody>
          <a:bodyPr/>
          <a:lstStyle/>
          <a:p>
            <a:r>
              <a:rPr kumimoji="1" lang="ja-JP" altLang="en-US" dirty="0"/>
              <a:t>最近</a:t>
            </a:r>
            <a:r>
              <a:rPr lang="ja-JP" altLang="en-US" dirty="0"/>
              <a:t>のパスワード：</a:t>
            </a:r>
            <a:r>
              <a:rPr lang="en-US" altLang="ja-JP" dirty="0"/>
              <a:t>Biometrics</a:t>
            </a:r>
            <a:endParaRPr kumimoji="1" lang="ja-JP" altLang="en-US" dirty="0"/>
          </a:p>
        </p:txBody>
      </p:sp>
      <p:sp>
        <p:nvSpPr>
          <p:cNvPr id="3" name="コンテンツ プレースホルダー 2">
            <a:extLst>
              <a:ext uri="{FF2B5EF4-FFF2-40B4-BE49-F238E27FC236}">
                <a16:creationId xmlns:a16="http://schemas.microsoft.com/office/drawing/2014/main" id="{FE17735B-155B-4DE8-9EF7-EBD3EF6F5E68}"/>
              </a:ext>
            </a:extLst>
          </p:cNvPr>
          <p:cNvSpPr>
            <a:spLocks noGrp="1"/>
          </p:cNvSpPr>
          <p:nvPr>
            <p:ph idx="1"/>
          </p:nvPr>
        </p:nvSpPr>
        <p:spPr/>
        <p:txBody>
          <a:bodyPr/>
          <a:lstStyle/>
          <a:p>
            <a:r>
              <a:rPr kumimoji="1" lang="ja-JP" altLang="en-US" dirty="0"/>
              <a:t>顔認証</a:t>
            </a:r>
            <a:endParaRPr kumimoji="1" lang="en-US" altLang="ja-JP" dirty="0"/>
          </a:p>
          <a:p>
            <a:pPr lvl="1"/>
            <a:r>
              <a:rPr lang="ja-JP" altLang="en-US" dirty="0"/>
              <a:t>顔画像が一致しているかを見る </a:t>
            </a:r>
            <a:r>
              <a:rPr lang="en-US" altLang="ja-JP" dirty="0"/>
              <a:t>(iPhone X</a:t>
            </a:r>
            <a:r>
              <a:rPr lang="ja-JP" altLang="en-US" dirty="0"/>
              <a:t>に搭載</a:t>
            </a:r>
            <a:r>
              <a:rPr lang="en-US" altLang="ja-JP" dirty="0"/>
              <a:t>)</a:t>
            </a:r>
          </a:p>
          <a:p>
            <a:pPr lvl="1"/>
            <a:r>
              <a:rPr kumimoji="1" lang="ja-JP" altLang="en-US" dirty="0"/>
              <a:t>双子</a:t>
            </a:r>
            <a:r>
              <a:rPr lang="ja-JP" altLang="en-US" dirty="0"/>
              <a:t>を識別できないことがある</a:t>
            </a:r>
            <a:endParaRPr lang="en-US" altLang="ja-JP" dirty="0"/>
          </a:p>
          <a:p>
            <a:pPr lvl="1"/>
            <a:endParaRPr kumimoji="1" lang="en-US" altLang="ja-JP" dirty="0"/>
          </a:p>
          <a:p>
            <a:r>
              <a:rPr lang="ja-JP" altLang="en-US" dirty="0"/>
              <a:t>指紋認証</a:t>
            </a:r>
            <a:endParaRPr lang="en-US" altLang="ja-JP" dirty="0"/>
          </a:p>
          <a:p>
            <a:pPr lvl="1"/>
            <a:r>
              <a:rPr lang="ja-JP" altLang="en-US" dirty="0"/>
              <a:t>指紋で確認 </a:t>
            </a:r>
            <a:r>
              <a:rPr lang="en-US" altLang="ja-JP" dirty="0"/>
              <a:t>(iPhone</a:t>
            </a:r>
            <a:r>
              <a:rPr lang="ja-JP" altLang="en-US" dirty="0"/>
              <a:t>に搭載</a:t>
            </a:r>
            <a:r>
              <a:rPr lang="en-US" altLang="ja-JP" dirty="0"/>
              <a:t>)</a:t>
            </a:r>
          </a:p>
          <a:p>
            <a:pPr lvl="1"/>
            <a:endParaRPr lang="en-US" altLang="ja-JP" dirty="0"/>
          </a:p>
          <a:p>
            <a:r>
              <a:rPr kumimoji="1" lang="ja-JP" altLang="en-US" dirty="0"/>
              <a:t>声紋認証</a:t>
            </a:r>
            <a:endParaRPr kumimoji="1" lang="en-US" altLang="ja-JP" dirty="0"/>
          </a:p>
          <a:p>
            <a:pPr lvl="1"/>
            <a:r>
              <a:rPr kumimoji="1" lang="ja-JP" altLang="en-US" dirty="0"/>
              <a:t>声帯の震えから識別す</a:t>
            </a:r>
            <a:r>
              <a:rPr lang="ja-JP" altLang="en-US" dirty="0"/>
              <a:t>る</a:t>
            </a:r>
            <a:endParaRPr kumimoji="1" lang="ja-JP" altLang="en-US" dirty="0"/>
          </a:p>
        </p:txBody>
      </p:sp>
      <p:sp>
        <p:nvSpPr>
          <p:cNvPr id="4" name="日付プレースホルダー 3">
            <a:extLst>
              <a:ext uri="{FF2B5EF4-FFF2-40B4-BE49-F238E27FC236}">
                <a16:creationId xmlns:a16="http://schemas.microsoft.com/office/drawing/2014/main" id="{99A694DB-2965-41C9-82C7-C63B39E7D1E5}"/>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F78EE049-A650-4E36-9629-CAAACCEEE5F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23528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69132-5FB5-4F3F-8CBC-7410123F3D63}"/>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1F6B1148-1F9B-47AD-B7C2-1E4FF84264A7}"/>
              </a:ext>
            </a:extLst>
          </p:cNvPr>
          <p:cNvSpPr>
            <a:spLocks noGrp="1"/>
          </p:cNvSpPr>
          <p:nvPr>
            <p:ph idx="1"/>
          </p:nvPr>
        </p:nvSpPr>
        <p:spPr>
          <a:xfrm>
            <a:off x="838200" y="3161654"/>
            <a:ext cx="10515600" cy="3015309"/>
          </a:xfrm>
        </p:spPr>
        <p:txBody>
          <a:bodyPr numCol="2">
            <a:normAutofit/>
          </a:bodyPr>
          <a:lstStyle/>
          <a:p>
            <a:pPr marL="514350" indent="-514350">
              <a:buFont typeface="+mj-lt"/>
              <a:buAutoNum type="arabicPeriod"/>
            </a:pPr>
            <a:r>
              <a:rPr kumimoji="1" lang="ja-JP" altLang="en-US" dirty="0"/>
              <a:t>前回の復習</a:t>
            </a:r>
            <a:endParaRPr kumimoji="1" lang="en-US" altLang="ja-JP" dirty="0"/>
          </a:p>
          <a:p>
            <a:pPr lvl="1"/>
            <a:r>
              <a:rPr lang="ja-JP" altLang="en-US"/>
              <a:t>インターネットの仕組み</a:t>
            </a:r>
            <a:endParaRPr lang="en-US" altLang="ja-JP" dirty="0"/>
          </a:p>
          <a:p>
            <a:pPr lvl="1"/>
            <a:r>
              <a:rPr lang="ja-JP" altLang="en-US"/>
              <a:t>インターネット上のサービス</a:t>
            </a:r>
            <a:endParaRPr lang="en-US" altLang="ja-JP"/>
          </a:p>
          <a:p>
            <a:pPr lvl="1"/>
            <a:r>
              <a:rPr kumimoji="1" lang="ja-JP" altLang="en-US"/>
              <a:t>サービスを利用しよう</a:t>
            </a:r>
            <a:endParaRPr kumimoji="1" lang="en-US" altLang="ja-JP" dirty="0"/>
          </a:p>
          <a:p>
            <a:pPr marL="514350" indent="-514350">
              <a:buFont typeface="+mj-lt"/>
              <a:buAutoNum type="arabicPeriod"/>
            </a:pPr>
            <a:endParaRPr lang="en-US" altLang="ja-JP"/>
          </a:p>
          <a:p>
            <a:pPr marL="514350" indent="-514350">
              <a:buFont typeface="+mj-lt"/>
              <a:buAutoNum type="arabicPeriod"/>
            </a:pPr>
            <a:endParaRPr lang="en-US" altLang="ja-JP"/>
          </a:p>
          <a:p>
            <a:pPr marL="514350" indent="-514350">
              <a:buFont typeface="+mj-lt"/>
              <a:buAutoNum type="arabicPeriod"/>
            </a:pPr>
            <a:r>
              <a:rPr lang="en-US" altLang="ja-JP"/>
              <a:t>WWW</a:t>
            </a:r>
            <a:r>
              <a:rPr lang="ja-JP" altLang="en-US"/>
              <a:t>とウェブブラウザ</a:t>
            </a:r>
            <a:endParaRPr lang="en-US" altLang="ja-JP" dirty="0"/>
          </a:p>
          <a:p>
            <a:pPr marL="514350" indent="-514350">
              <a:buFont typeface="+mj-lt"/>
              <a:buAutoNum type="arabicPeriod"/>
            </a:pPr>
            <a:r>
              <a:rPr lang="ja-JP" altLang="en-US"/>
              <a:t>ネチケット</a:t>
            </a:r>
            <a:endParaRPr lang="en-US" altLang="ja-JP" dirty="0"/>
          </a:p>
        </p:txBody>
      </p:sp>
      <p:sp>
        <p:nvSpPr>
          <p:cNvPr id="4" name="日付プレースホルダー 3">
            <a:extLst>
              <a:ext uri="{FF2B5EF4-FFF2-40B4-BE49-F238E27FC236}">
                <a16:creationId xmlns:a16="http://schemas.microsoft.com/office/drawing/2014/main" id="{F5CAC0A6-42E2-47AC-9923-4A6821680A12}"/>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38AF76DA-2BDC-4389-A05F-26966613331D}"/>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A89DBCAD-29D9-4D29-B877-D9ECF6DCB14E}"/>
              </a:ext>
            </a:extLst>
          </p:cNvPr>
          <p:cNvSpPr/>
          <p:nvPr/>
        </p:nvSpPr>
        <p:spPr>
          <a:xfrm>
            <a:off x="2532940" y="1796648"/>
            <a:ext cx="7126121" cy="1193369"/>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rgbClr val="6B0920"/>
                </a:solidFill>
              </a:rPr>
              <a:t>コンピュータを使う感覚</a:t>
            </a:r>
            <a:r>
              <a:rPr lang="ja-JP" altLang="en-US" sz="2800" b="1">
                <a:solidFill>
                  <a:srgbClr val="6B0920"/>
                </a:solidFill>
              </a:rPr>
              <a:t>を身に着けよう</a:t>
            </a:r>
            <a:endParaRPr kumimoji="1" lang="ja-JP" altLang="en-US" sz="2800" b="1" dirty="0">
              <a:solidFill>
                <a:srgbClr val="6B0920"/>
              </a:solidFill>
            </a:endParaRPr>
          </a:p>
        </p:txBody>
      </p:sp>
    </p:spTree>
    <p:extLst>
      <p:ext uri="{BB962C8B-B14F-4D97-AF65-F5344CB8AC3E}">
        <p14:creationId xmlns:p14="http://schemas.microsoft.com/office/powerpoint/2010/main" val="166706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61262-1B14-4F65-8B69-DD4513A2D05A}"/>
              </a:ext>
            </a:extLst>
          </p:cNvPr>
          <p:cNvSpPr>
            <a:spLocks noGrp="1"/>
          </p:cNvSpPr>
          <p:nvPr>
            <p:ph type="title"/>
          </p:nvPr>
        </p:nvSpPr>
        <p:spPr/>
        <p:txBody>
          <a:bodyPr/>
          <a:lstStyle/>
          <a:p>
            <a:r>
              <a:rPr lang="ja-JP" altLang="en-US" dirty="0"/>
              <a:t>暗号化</a:t>
            </a:r>
            <a:endParaRPr kumimoji="1" lang="ja-JP" altLang="en-US" dirty="0"/>
          </a:p>
        </p:txBody>
      </p:sp>
      <p:sp>
        <p:nvSpPr>
          <p:cNvPr id="4" name="日付プレースホルダー 3">
            <a:extLst>
              <a:ext uri="{FF2B5EF4-FFF2-40B4-BE49-F238E27FC236}">
                <a16:creationId xmlns:a16="http://schemas.microsoft.com/office/drawing/2014/main" id="{8460E3A4-7886-4415-97E5-E5B2553CE99C}"/>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9A664B2F-C3FC-4F75-B9D4-991A40C7221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16" name="図 15">
            <a:extLst>
              <a:ext uri="{FF2B5EF4-FFF2-40B4-BE49-F238E27FC236}">
                <a16:creationId xmlns:a16="http://schemas.microsoft.com/office/drawing/2014/main" id="{6FF6D574-58C4-471C-BA03-19127BE2EE03}"/>
              </a:ext>
            </a:extLst>
          </p:cNvPr>
          <p:cNvPicPr>
            <a:picLocks noChangeAspect="1"/>
          </p:cNvPicPr>
          <p:nvPr/>
        </p:nvPicPr>
        <p:blipFill>
          <a:blip r:embed="rId3"/>
          <a:stretch>
            <a:fillRect/>
          </a:stretch>
        </p:blipFill>
        <p:spPr>
          <a:xfrm>
            <a:off x="8089551" y="2335858"/>
            <a:ext cx="1009369" cy="1009369"/>
          </a:xfrm>
          <a:prstGeom prst="rect">
            <a:avLst/>
          </a:prstGeom>
        </p:spPr>
      </p:pic>
      <p:pic>
        <p:nvPicPr>
          <p:cNvPr id="17" name="図 16">
            <a:extLst>
              <a:ext uri="{FF2B5EF4-FFF2-40B4-BE49-F238E27FC236}">
                <a16:creationId xmlns:a16="http://schemas.microsoft.com/office/drawing/2014/main" id="{6521C709-2057-4045-987D-CD05679CFC98}"/>
              </a:ext>
            </a:extLst>
          </p:cNvPr>
          <p:cNvPicPr>
            <a:picLocks noChangeAspect="1"/>
          </p:cNvPicPr>
          <p:nvPr/>
        </p:nvPicPr>
        <p:blipFill>
          <a:blip r:embed="rId3">
            <a:duotone>
              <a:srgbClr val="8064A2">
                <a:shade val="45000"/>
                <a:satMod val="135000"/>
              </a:srgbClr>
              <a:prstClr val="white"/>
            </a:duotone>
          </a:blip>
          <a:stretch>
            <a:fillRect/>
          </a:stretch>
        </p:blipFill>
        <p:spPr>
          <a:xfrm>
            <a:off x="3131819" y="2334634"/>
            <a:ext cx="1009369" cy="1009369"/>
          </a:xfrm>
          <a:prstGeom prst="rect">
            <a:avLst/>
          </a:prstGeom>
        </p:spPr>
      </p:pic>
      <p:cxnSp>
        <p:nvCxnSpPr>
          <p:cNvPr id="18" name="直線コネクタ 17">
            <a:extLst>
              <a:ext uri="{FF2B5EF4-FFF2-40B4-BE49-F238E27FC236}">
                <a16:creationId xmlns:a16="http://schemas.microsoft.com/office/drawing/2014/main" id="{66D4BDB4-3C4F-477E-8AB1-1B3907E9CD43}"/>
              </a:ext>
            </a:extLst>
          </p:cNvPr>
          <p:cNvCxnSpPr>
            <a:cxnSpLocks/>
            <a:stCxn id="16" idx="1"/>
            <a:endCxn id="17" idx="3"/>
          </p:cNvCxnSpPr>
          <p:nvPr/>
        </p:nvCxnSpPr>
        <p:spPr>
          <a:xfrm flipH="1" flipV="1">
            <a:off x="4141188" y="2839319"/>
            <a:ext cx="3948363" cy="1224"/>
          </a:xfrm>
          <a:prstGeom prst="line">
            <a:avLst/>
          </a:prstGeom>
          <a:noFill/>
          <a:ln w="38100" cap="flat" cmpd="sng" algn="ctr">
            <a:solidFill>
              <a:srgbClr val="4F81BD">
                <a:shade val="95000"/>
                <a:satMod val="105000"/>
              </a:srgbClr>
            </a:solidFill>
            <a:prstDash val="solid"/>
          </a:ln>
          <a:effectLst/>
        </p:spPr>
      </p:cxnSp>
      <p:pic>
        <p:nvPicPr>
          <p:cNvPr id="19" name="Picture 2" descr="鍵のイラスト">
            <a:extLst>
              <a:ext uri="{FF2B5EF4-FFF2-40B4-BE49-F238E27FC236}">
                <a16:creationId xmlns:a16="http://schemas.microsoft.com/office/drawing/2014/main" id="{D794AB02-8420-4A5A-83E9-5774FF4EE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866" y="3205774"/>
            <a:ext cx="6223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鍵のイラスト">
            <a:extLst>
              <a:ext uri="{FF2B5EF4-FFF2-40B4-BE49-F238E27FC236}">
                <a16:creationId xmlns:a16="http://schemas.microsoft.com/office/drawing/2014/main" id="{1A6431E5-5E82-4ED1-B4FC-FB9DF6ECE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435" y="3194529"/>
            <a:ext cx="6223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ロックされた文書ファイルのイラスト">
            <a:extLst>
              <a:ext uri="{FF2B5EF4-FFF2-40B4-BE49-F238E27FC236}">
                <a16:creationId xmlns:a16="http://schemas.microsoft.com/office/drawing/2014/main" id="{BF662933-B4F8-4BBA-8FC5-87B3BE3EC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226" y="1731301"/>
            <a:ext cx="835794" cy="93124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a:extLst>
              <a:ext uri="{FF2B5EF4-FFF2-40B4-BE49-F238E27FC236}">
                <a16:creationId xmlns:a16="http://schemas.microsoft.com/office/drawing/2014/main" id="{12E6155D-7626-4BF9-80FA-DF9A2405ED3E}"/>
              </a:ext>
            </a:extLst>
          </p:cNvPr>
          <p:cNvCxnSpPr/>
          <p:nvPr/>
        </p:nvCxnSpPr>
        <p:spPr>
          <a:xfrm>
            <a:off x="4351020" y="2675335"/>
            <a:ext cx="2730500" cy="0"/>
          </a:xfrm>
          <a:prstGeom prst="straightConnector1">
            <a:avLst/>
          </a:prstGeom>
          <a:noFill/>
          <a:ln w="38100" cap="flat" cmpd="sng" algn="ctr">
            <a:solidFill>
              <a:srgbClr val="C0504D"/>
            </a:solidFill>
            <a:prstDash val="solid"/>
            <a:tailEnd type="triangle"/>
          </a:ln>
          <a:effectLst>
            <a:outerShdw blurRad="40000" dist="20000" dir="5400000" rotWithShape="0">
              <a:srgbClr val="000000">
                <a:alpha val="38000"/>
              </a:srgbClr>
            </a:outerShdw>
          </a:effectLst>
        </p:spPr>
      </p:cxnSp>
      <p:sp>
        <p:nvSpPr>
          <p:cNvPr id="23" name="テキスト ボックス 22">
            <a:extLst>
              <a:ext uri="{FF2B5EF4-FFF2-40B4-BE49-F238E27FC236}">
                <a16:creationId xmlns:a16="http://schemas.microsoft.com/office/drawing/2014/main" id="{719636A6-39E3-4BA2-B0A5-3E066D0D9FF5}"/>
              </a:ext>
            </a:extLst>
          </p:cNvPr>
          <p:cNvSpPr txBox="1"/>
          <p:nvPr/>
        </p:nvSpPr>
        <p:spPr>
          <a:xfrm>
            <a:off x="3068795" y="3695592"/>
            <a:ext cx="877163" cy="369332"/>
          </a:xfrm>
          <a:prstGeom prst="rect">
            <a:avLst/>
          </a:prstGeom>
          <a:noFill/>
        </p:spPr>
        <p:txBody>
          <a:bodyPr wrap="none" rtlCol="0">
            <a:spAutoFit/>
          </a:bodyPr>
          <a:lstStyle/>
          <a:p>
            <a:pPr defTabSz="457200"/>
            <a:r>
              <a:rPr lang="ja-JP" altLang="en-US" dirty="0">
                <a:solidFill>
                  <a:prstClr val="black"/>
                </a:solidFill>
                <a:latin typeface="Calibri"/>
                <a:ea typeface="ＭＳ Ｐゴシック" panose="020B0600070205080204" pitchFamily="50" charset="-128"/>
              </a:rPr>
              <a:t>共通鍵</a:t>
            </a:r>
          </a:p>
        </p:txBody>
      </p:sp>
      <p:sp>
        <p:nvSpPr>
          <p:cNvPr id="24" name="テキスト ボックス 23">
            <a:extLst>
              <a:ext uri="{FF2B5EF4-FFF2-40B4-BE49-F238E27FC236}">
                <a16:creationId xmlns:a16="http://schemas.microsoft.com/office/drawing/2014/main" id="{A9FCCBC9-1E17-4B94-94C4-D6C7995135BF}"/>
              </a:ext>
            </a:extLst>
          </p:cNvPr>
          <p:cNvSpPr txBox="1"/>
          <p:nvPr/>
        </p:nvSpPr>
        <p:spPr>
          <a:xfrm>
            <a:off x="8035003" y="3699227"/>
            <a:ext cx="877163" cy="369332"/>
          </a:xfrm>
          <a:prstGeom prst="rect">
            <a:avLst/>
          </a:prstGeom>
          <a:noFill/>
        </p:spPr>
        <p:txBody>
          <a:bodyPr wrap="none" rtlCol="0">
            <a:spAutoFit/>
          </a:bodyPr>
          <a:lstStyle/>
          <a:p>
            <a:pPr defTabSz="457200"/>
            <a:r>
              <a:rPr lang="ja-JP" altLang="en-US" dirty="0">
                <a:solidFill>
                  <a:prstClr val="black"/>
                </a:solidFill>
                <a:latin typeface="Calibri"/>
                <a:ea typeface="ＭＳ Ｐゴシック" panose="020B0600070205080204" pitchFamily="50" charset="-128"/>
              </a:rPr>
              <a:t>共通鍵</a:t>
            </a:r>
          </a:p>
        </p:txBody>
      </p:sp>
      <p:sp>
        <p:nvSpPr>
          <p:cNvPr id="25" name="吹き出し: 角を丸めた四角形 24">
            <a:extLst>
              <a:ext uri="{FF2B5EF4-FFF2-40B4-BE49-F238E27FC236}">
                <a16:creationId xmlns:a16="http://schemas.microsoft.com/office/drawing/2014/main" id="{9DCFE1DF-058A-402C-9906-1C71F869508B}"/>
              </a:ext>
            </a:extLst>
          </p:cNvPr>
          <p:cNvSpPr/>
          <p:nvPr/>
        </p:nvSpPr>
        <p:spPr>
          <a:xfrm>
            <a:off x="7958341" y="1782115"/>
            <a:ext cx="1804213" cy="655151"/>
          </a:xfrm>
          <a:prstGeom prst="wedgeRoundRectCallout">
            <a:avLst>
              <a:gd name="adj1" fmla="val -20935"/>
              <a:gd name="adj2" fmla="val 73115"/>
              <a:gd name="adj3" fmla="val 16667"/>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どうやって</a:t>
            </a:r>
            <a:endPar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鍵を送るの？</a:t>
            </a:r>
          </a:p>
        </p:txBody>
      </p:sp>
      <p:pic>
        <p:nvPicPr>
          <p:cNvPr id="51" name="Picture 6" descr="家の鍵のイラスト（ディンプルキー）">
            <a:extLst>
              <a:ext uri="{FF2B5EF4-FFF2-40B4-BE49-F238E27FC236}">
                <a16:creationId xmlns:a16="http://schemas.microsoft.com/office/drawing/2014/main" id="{0FBA9125-A1E9-4E6E-9AD8-43FA01642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392" y="5252739"/>
            <a:ext cx="633970" cy="633970"/>
          </a:xfrm>
          <a:prstGeom prst="rect">
            <a:avLst/>
          </a:prstGeom>
          <a:noFill/>
          <a:extLst>
            <a:ext uri="{909E8E84-426E-40DD-AFC4-6F175D3DCCD1}">
              <a14:hiddenFill xmlns:a14="http://schemas.microsoft.com/office/drawing/2010/main">
                <a:solidFill>
                  <a:srgbClr val="FFFFFF"/>
                </a:solidFill>
              </a14:hiddenFill>
            </a:ext>
          </a:extLst>
        </p:spPr>
      </p:pic>
      <p:pic>
        <p:nvPicPr>
          <p:cNvPr id="52" name="図 51">
            <a:extLst>
              <a:ext uri="{FF2B5EF4-FFF2-40B4-BE49-F238E27FC236}">
                <a16:creationId xmlns:a16="http://schemas.microsoft.com/office/drawing/2014/main" id="{D414800D-A699-49F2-A81E-25F8F6C9EDA0}"/>
              </a:ext>
            </a:extLst>
          </p:cNvPr>
          <p:cNvPicPr>
            <a:picLocks noChangeAspect="1"/>
          </p:cNvPicPr>
          <p:nvPr/>
        </p:nvPicPr>
        <p:blipFill>
          <a:blip r:embed="rId3"/>
          <a:stretch>
            <a:fillRect/>
          </a:stretch>
        </p:blipFill>
        <p:spPr>
          <a:xfrm>
            <a:off x="8089551" y="4310235"/>
            <a:ext cx="1009369" cy="1009369"/>
          </a:xfrm>
          <a:prstGeom prst="rect">
            <a:avLst/>
          </a:prstGeom>
        </p:spPr>
      </p:pic>
      <p:pic>
        <p:nvPicPr>
          <p:cNvPr id="53" name="図 52">
            <a:extLst>
              <a:ext uri="{FF2B5EF4-FFF2-40B4-BE49-F238E27FC236}">
                <a16:creationId xmlns:a16="http://schemas.microsoft.com/office/drawing/2014/main" id="{5CD835D2-B644-4A59-B309-CD9CAA3A0A53}"/>
              </a:ext>
            </a:extLst>
          </p:cNvPr>
          <p:cNvPicPr>
            <a:picLocks noChangeAspect="1"/>
          </p:cNvPicPr>
          <p:nvPr/>
        </p:nvPicPr>
        <p:blipFill>
          <a:blip r:embed="rId3">
            <a:duotone>
              <a:srgbClr val="8064A2">
                <a:shade val="45000"/>
                <a:satMod val="135000"/>
              </a:srgbClr>
              <a:prstClr val="white"/>
            </a:duotone>
          </a:blip>
          <a:stretch>
            <a:fillRect/>
          </a:stretch>
        </p:blipFill>
        <p:spPr>
          <a:xfrm>
            <a:off x="3072221" y="4256541"/>
            <a:ext cx="1009369" cy="1009369"/>
          </a:xfrm>
          <a:prstGeom prst="rect">
            <a:avLst/>
          </a:prstGeom>
        </p:spPr>
      </p:pic>
      <p:cxnSp>
        <p:nvCxnSpPr>
          <p:cNvPr id="54" name="直線コネクタ 53">
            <a:extLst>
              <a:ext uri="{FF2B5EF4-FFF2-40B4-BE49-F238E27FC236}">
                <a16:creationId xmlns:a16="http://schemas.microsoft.com/office/drawing/2014/main" id="{EF9ED6C5-799F-4127-B902-584614CACA41}"/>
              </a:ext>
            </a:extLst>
          </p:cNvPr>
          <p:cNvCxnSpPr>
            <a:cxnSpLocks/>
          </p:cNvCxnSpPr>
          <p:nvPr/>
        </p:nvCxnSpPr>
        <p:spPr>
          <a:xfrm flipH="1" flipV="1">
            <a:off x="4141188" y="4838872"/>
            <a:ext cx="3948363" cy="1224"/>
          </a:xfrm>
          <a:prstGeom prst="line">
            <a:avLst/>
          </a:prstGeom>
          <a:noFill/>
          <a:ln w="38100" cap="flat" cmpd="sng" algn="ctr">
            <a:solidFill>
              <a:srgbClr val="4F81BD">
                <a:shade val="95000"/>
                <a:satMod val="105000"/>
              </a:srgbClr>
            </a:solidFill>
            <a:prstDash val="solid"/>
          </a:ln>
          <a:effectLst/>
        </p:spPr>
      </p:cxnSp>
      <p:pic>
        <p:nvPicPr>
          <p:cNvPr id="55" name="Picture 4" descr="ロックされた文書ファイルのイラスト">
            <a:extLst>
              <a:ext uri="{FF2B5EF4-FFF2-40B4-BE49-F238E27FC236}">
                <a16:creationId xmlns:a16="http://schemas.microsoft.com/office/drawing/2014/main" id="{63DB62F3-FED6-4C0C-A2F0-841534110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226" y="3730854"/>
            <a:ext cx="835794" cy="931246"/>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直線矢印コネクタ 55">
            <a:extLst>
              <a:ext uri="{FF2B5EF4-FFF2-40B4-BE49-F238E27FC236}">
                <a16:creationId xmlns:a16="http://schemas.microsoft.com/office/drawing/2014/main" id="{FB543707-59D9-478B-89AC-E37BDA748949}"/>
              </a:ext>
            </a:extLst>
          </p:cNvPr>
          <p:cNvCxnSpPr/>
          <p:nvPr/>
        </p:nvCxnSpPr>
        <p:spPr>
          <a:xfrm>
            <a:off x="4351020" y="4674888"/>
            <a:ext cx="2730500" cy="0"/>
          </a:xfrm>
          <a:prstGeom prst="straightConnector1">
            <a:avLst/>
          </a:prstGeom>
          <a:noFill/>
          <a:ln w="38100" cap="flat" cmpd="sng" algn="ctr">
            <a:solidFill>
              <a:srgbClr val="C0504D"/>
            </a:solidFill>
            <a:prstDash val="solid"/>
            <a:tailEnd type="triangle"/>
          </a:ln>
          <a:effectLst>
            <a:outerShdw blurRad="40000" dist="20000" dir="5400000" rotWithShape="0">
              <a:srgbClr val="000000">
                <a:alpha val="38000"/>
              </a:srgbClr>
            </a:outerShdw>
          </a:effectLst>
        </p:spPr>
      </p:cxnSp>
      <p:sp>
        <p:nvSpPr>
          <p:cNvPr id="57" name="テキスト ボックス 56">
            <a:extLst>
              <a:ext uri="{FF2B5EF4-FFF2-40B4-BE49-F238E27FC236}">
                <a16:creationId xmlns:a16="http://schemas.microsoft.com/office/drawing/2014/main" id="{F0B0E9EC-3C47-4DDC-A2BD-A65E865902E4}"/>
              </a:ext>
            </a:extLst>
          </p:cNvPr>
          <p:cNvSpPr txBox="1"/>
          <p:nvPr/>
        </p:nvSpPr>
        <p:spPr>
          <a:xfrm>
            <a:off x="296609" y="4483154"/>
            <a:ext cx="1980029" cy="400110"/>
          </a:xfrm>
          <a:prstGeom prst="rect">
            <a:avLst/>
          </a:prstGeom>
          <a:solidFill>
            <a:srgbClr val="9BBB59">
              <a:lumMod val="20000"/>
              <a:lumOff val="80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公開鍵暗号方式</a:t>
            </a:r>
          </a:p>
        </p:txBody>
      </p:sp>
      <p:sp>
        <p:nvSpPr>
          <p:cNvPr id="58" name="テキスト ボックス 57">
            <a:extLst>
              <a:ext uri="{FF2B5EF4-FFF2-40B4-BE49-F238E27FC236}">
                <a16:creationId xmlns:a16="http://schemas.microsoft.com/office/drawing/2014/main" id="{8B2B303B-85D7-4938-9236-DE759E015114}"/>
              </a:ext>
            </a:extLst>
          </p:cNvPr>
          <p:cNvSpPr txBox="1"/>
          <p:nvPr/>
        </p:nvSpPr>
        <p:spPr>
          <a:xfrm>
            <a:off x="3068794" y="5873330"/>
            <a:ext cx="877163" cy="369332"/>
          </a:xfrm>
          <a:prstGeom prst="rect">
            <a:avLst/>
          </a:prstGeom>
          <a:noFill/>
        </p:spPr>
        <p:txBody>
          <a:bodyPr wrap="none" rtlCol="0">
            <a:spAutoFit/>
          </a:bodyPr>
          <a:lstStyle/>
          <a:p>
            <a:pPr algn="ctr" defTabSz="457200"/>
            <a:r>
              <a:rPr lang="ja-JP" altLang="en-US" dirty="0">
                <a:solidFill>
                  <a:prstClr val="black"/>
                </a:solidFill>
                <a:latin typeface="Calibri"/>
                <a:ea typeface="ＭＳ Ｐゴシック" panose="020B0600070205080204" pitchFamily="50" charset="-128"/>
              </a:rPr>
              <a:t>秘密鍵</a:t>
            </a:r>
          </a:p>
        </p:txBody>
      </p:sp>
      <p:sp>
        <p:nvSpPr>
          <p:cNvPr id="59" name="テキスト ボックス 58">
            <a:extLst>
              <a:ext uri="{FF2B5EF4-FFF2-40B4-BE49-F238E27FC236}">
                <a16:creationId xmlns:a16="http://schemas.microsoft.com/office/drawing/2014/main" id="{887E4852-F504-471A-988D-DD8DC920F751}"/>
              </a:ext>
            </a:extLst>
          </p:cNvPr>
          <p:cNvSpPr txBox="1"/>
          <p:nvPr/>
        </p:nvSpPr>
        <p:spPr>
          <a:xfrm>
            <a:off x="8035004" y="5886709"/>
            <a:ext cx="877163" cy="369332"/>
          </a:xfrm>
          <a:prstGeom prst="rect">
            <a:avLst/>
          </a:prstGeom>
          <a:noFill/>
        </p:spPr>
        <p:txBody>
          <a:bodyPr wrap="none" rtlCol="0">
            <a:spAutoFit/>
          </a:bodyPr>
          <a:lstStyle/>
          <a:p>
            <a:pPr algn="ctr" defTabSz="457200"/>
            <a:r>
              <a:rPr lang="ja-JP" altLang="en-US" dirty="0">
                <a:solidFill>
                  <a:prstClr val="black"/>
                </a:solidFill>
                <a:latin typeface="Calibri"/>
                <a:ea typeface="ＭＳ Ｐゴシック" panose="020B0600070205080204" pitchFamily="50" charset="-128"/>
              </a:rPr>
              <a:t>公開鍵</a:t>
            </a:r>
          </a:p>
        </p:txBody>
      </p:sp>
      <p:cxnSp>
        <p:nvCxnSpPr>
          <p:cNvPr id="60" name="直線矢印コネクタ 59">
            <a:extLst>
              <a:ext uri="{FF2B5EF4-FFF2-40B4-BE49-F238E27FC236}">
                <a16:creationId xmlns:a16="http://schemas.microsoft.com/office/drawing/2014/main" id="{F917DFEE-4275-43F1-A8ED-25C78C09762E}"/>
              </a:ext>
            </a:extLst>
          </p:cNvPr>
          <p:cNvCxnSpPr>
            <a:cxnSpLocks/>
          </p:cNvCxnSpPr>
          <p:nvPr/>
        </p:nvCxnSpPr>
        <p:spPr>
          <a:xfrm flipV="1">
            <a:off x="6827520" y="5569724"/>
            <a:ext cx="1334915" cy="17824"/>
          </a:xfrm>
          <a:prstGeom prst="straightConnector1">
            <a:avLst/>
          </a:prstGeom>
          <a:noFill/>
          <a:ln w="38100" cap="flat" cmpd="sng" algn="ctr">
            <a:solidFill>
              <a:srgbClr val="8064A2"/>
            </a:solidFill>
            <a:prstDash val="solid"/>
            <a:tailEnd type="triangle"/>
          </a:ln>
          <a:effectLst>
            <a:outerShdw blurRad="40000" dist="20000" dir="5400000" rotWithShape="0">
              <a:srgbClr val="000000">
                <a:alpha val="38000"/>
              </a:srgbClr>
            </a:outerShdw>
          </a:effectLst>
        </p:spPr>
      </p:cxnSp>
      <p:sp>
        <p:nvSpPr>
          <p:cNvPr id="61" name="テキスト ボックス 60">
            <a:extLst>
              <a:ext uri="{FF2B5EF4-FFF2-40B4-BE49-F238E27FC236}">
                <a16:creationId xmlns:a16="http://schemas.microsoft.com/office/drawing/2014/main" id="{7AF69037-35A7-4C30-9424-0B4292789101}"/>
              </a:ext>
            </a:extLst>
          </p:cNvPr>
          <p:cNvSpPr txBox="1"/>
          <p:nvPr/>
        </p:nvSpPr>
        <p:spPr>
          <a:xfrm>
            <a:off x="5664123" y="5421471"/>
            <a:ext cx="2294218" cy="646331"/>
          </a:xfrm>
          <a:prstGeom prst="rect">
            <a:avLst/>
          </a:prstGeom>
          <a:noFill/>
        </p:spPr>
        <p:txBody>
          <a:bodyPr wrap="none" rtlCol="0">
            <a:spAutoFit/>
          </a:bodyPr>
          <a:lstStyle/>
          <a:p>
            <a:pPr defTabSz="457200"/>
            <a:r>
              <a:rPr lang="ja-JP" altLang="en-US" dirty="0">
                <a:solidFill>
                  <a:prstClr val="black"/>
                </a:solidFill>
                <a:latin typeface="Calibri"/>
                <a:ea typeface="ＭＳ Ｐゴシック" panose="020B0600070205080204" pitchFamily="50" charset="-128"/>
              </a:rPr>
              <a:t>送って</a:t>
            </a:r>
            <a:r>
              <a:rPr lang="en-US" altLang="ja-JP" dirty="0">
                <a:solidFill>
                  <a:prstClr val="black"/>
                </a:solidFill>
                <a:latin typeface="Calibri"/>
                <a:ea typeface="ＭＳ Ｐゴシック" panose="020B0600070205080204" pitchFamily="50" charset="-128"/>
              </a:rPr>
              <a:t>OK</a:t>
            </a:r>
          </a:p>
          <a:p>
            <a:pPr defTabSz="457200"/>
            <a:r>
              <a:rPr lang="ja-JP" altLang="en-US" dirty="0">
                <a:solidFill>
                  <a:prstClr val="black"/>
                </a:solidFill>
                <a:latin typeface="Calibri"/>
                <a:ea typeface="ＭＳ Ｐゴシック" panose="020B0600070205080204" pitchFamily="50" charset="-128"/>
              </a:rPr>
              <a:t>（公開しても問題なし）</a:t>
            </a:r>
          </a:p>
        </p:txBody>
      </p:sp>
      <p:pic>
        <p:nvPicPr>
          <p:cNvPr id="62" name="Picture 6" descr="家の鍵のイラスト（ディンプルキー）">
            <a:extLst>
              <a:ext uri="{FF2B5EF4-FFF2-40B4-BE49-F238E27FC236}">
                <a16:creationId xmlns:a16="http://schemas.microsoft.com/office/drawing/2014/main" id="{20AD67E0-D6B6-42E4-B898-F0219F71CEAF}"/>
              </a:ext>
            </a:extLst>
          </p:cNvPr>
          <p:cNvPicPr>
            <a:picLocks noChangeAspect="1" noChangeArrowheads="1"/>
          </p:cNvPicPr>
          <p:nvPr/>
        </p:nvPicPr>
        <p:blipFill>
          <a:blip r:embed="rId6">
            <a:duotone>
              <a:prstClr val="black"/>
              <a:srgbClr val="C0504D">
                <a:tint val="45000"/>
                <a:satMod val="400000"/>
              </a:srgbClr>
            </a:duotone>
            <a:extLst>
              <a:ext uri="{28A0092B-C50C-407E-A947-70E740481C1C}">
                <a14:useLocalDpi xmlns:a14="http://schemas.microsoft.com/office/drawing/2010/main" val="0"/>
              </a:ext>
            </a:extLst>
          </a:blip>
          <a:srcRect/>
          <a:stretch>
            <a:fillRect/>
          </a:stretch>
        </p:blipFill>
        <p:spPr bwMode="auto">
          <a:xfrm>
            <a:off x="8150765" y="5252739"/>
            <a:ext cx="633970" cy="633970"/>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B84377DA-8A6F-45EC-B8B7-B0A206C12C52}"/>
              </a:ext>
            </a:extLst>
          </p:cNvPr>
          <p:cNvSpPr txBox="1"/>
          <p:nvPr/>
        </p:nvSpPr>
        <p:spPr>
          <a:xfrm>
            <a:off x="319145" y="2609958"/>
            <a:ext cx="1980029" cy="400110"/>
          </a:xfrm>
          <a:prstGeom prst="rect">
            <a:avLst/>
          </a:prstGeom>
          <a:solidFill>
            <a:srgbClr val="9BBB59">
              <a:lumMod val="20000"/>
              <a:lumOff val="80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Calibri"/>
                <a:ea typeface="ＭＳ Ｐゴシック" panose="020B0600070205080204" pitchFamily="50" charset="-128"/>
              </a:rPr>
              <a:t>共通</a:t>
            </a:r>
            <a:r>
              <a:rPr kumimoji="0"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鍵暗号方式</a:t>
            </a:r>
          </a:p>
        </p:txBody>
      </p:sp>
      <p:sp>
        <p:nvSpPr>
          <p:cNvPr id="64" name="吹き出し: 角を丸めた四角形 63">
            <a:extLst>
              <a:ext uri="{FF2B5EF4-FFF2-40B4-BE49-F238E27FC236}">
                <a16:creationId xmlns:a16="http://schemas.microsoft.com/office/drawing/2014/main" id="{F4197E66-B319-46DC-99E0-5EDA97CE0FCB}"/>
              </a:ext>
            </a:extLst>
          </p:cNvPr>
          <p:cNvSpPr/>
          <p:nvPr/>
        </p:nvSpPr>
        <p:spPr>
          <a:xfrm>
            <a:off x="9431778" y="4992028"/>
            <a:ext cx="1804213" cy="655151"/>
          </a:xfrm>
          <a:prstGeom prst="wedgeRoundRectCallout">
            <a:avLst>
              <a:gd name="adj1" fmla="val -66971"/>
              <a:gd name="adj2" fmla="val 42875"/>
              <a:gd name="adj3" fmla="val 16667"/>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Calibri"/>
                <a:ea typeface="ＭＳ Ｐゴシック" panose="020B0600070205080204" pitchFamily="50" charset="-128"/>
              </a:rPr>
              <a:t>2</a:t>
            </a:r>
            <a:r>
              <a:rPr kumimoji="0" lang="ja-JP" altLang="en-US" kern="0" dirty="0" err="1">
                <a:solidFill>
                  <a:prstClr val="black"/>
                </a:solidFill>
                <a:latin typeface="Calibri"/>
                <a:ea typeface="ＭＳ Ｐゴシック" panose="020B0600070205080204" pitchFamily="50" charset="-128"/>
              </a:rPr>
              <a:t>つの</a:t>
            </a:r>
            <a:r>
              <a:rPr kumimoji="0" lang="ja-JP" altLang="en-US" kern="0" dirty="0">
                <a:solidFill>
                  <a:prstClr val="black"/>
                </a:solidFill>
                <a:latin typeface="Calibri"/>
                <a:ea typeface="ＭＳ Ｐゴシック" panose="020B0600070205080204" pitchFamily="50" charset="-128"/>
              </a:rPr>
              <a:t>鍵のペア</a:t>
            </a: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298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B2736-5222-4146-BC34-02282DB5FAB8}"/>
              </a:ext>
            </a:extLst>
          </p:cNvPr>
          <p:cNvSpPr>
            <a:spLocks noGrp="1"/>
          </p:cNvSpPr>
          <p:nvPr>
            <p:ph type="title"/>
          </p:nvPr>
        </p:nvSpPr>
        <p:spPr/>
        <p:txBody>
          <a:bodyPr/>
          <a:lstStyle/>
          <a:p>
            <a:r>
              <a:rPr kumimoji="1" lang="ja-JP" altLang="en-US" dirty="0"/>
              <a:t>ネット上の情報は正しい？</a:t>
            </a:r>
          </a:p>
        </p:txBody>
      </p:sp>
      <p:sp>
        <p:nvSpPr>
          <p:cNvPr id="3" name="コンテンツ プレースホルダー 2">
            <a:extLst>
              <a:ext uri="{FF2B5EF4-FFF2-40B4-BE49-F238E27FC236}">
                <a16:creationId xmlns:a16="http://schemas.microsoft.com/office/drawing/2014/main" id="{382DFE10-DA28-42FC-9D0F-171335308669}"/>
              </a:ext>
            </a:extLst>
          </p:cNvPr>
          <p:cNvSpPr>
            <a:spLocks noGrp="1"/>
          </p:cNvSpPr>
          <p:nvPr>
            <p:ph idx="1"/>
          </p:nvPr>
        </p:nvSpPr>
        <p:spPr>
          <a:xfrm>
            <a:off x="838200" y="3741420"/>
            <a:ext cx="10515600" cy="2435543"/>
          </a:xfrm>
        </p:spPr>
        <p:txBody>
          <a:bodyPr/>
          <a:lstStyle/>
          <a:p>
            <a:r>
              <a:rPr kumimoji="1" lang="ja-JP" altLang="en-US" dirty="0"/>
              <a:t>ネット：匿名の記者が書いている記事</a:t>
            </a:r>
            <a:endParaRPr kumimoji="1" lang="en-US" altLang="ja-JP" dirty="0"/>
          </a:p>
          <a:p>
            <a:r>
              <a:rPr lang="ja-JP" altLang="en-US" dirty="0"/>
              <a:t>新聞：匿名ではないが記者が書いている記事</a:t>
            </a:r>
            <a:endParaRPr lang="en-US" altLang="ja-JP" dirty="0"/>
          </a:p>
          <a:p>
            <a:r>
              <a:rPr kumimoji="1" lang="ja-JP" altLang="en-US" dirty="0"/>
              <a:t>本：著者が書いている記事</a:t>
            </a:r>
            <a:endParaRPr kumimoji="1" lang="en-US" altLang="ja-JP" dirty="0"/>
          </a:p>
          <a:p>
            <a:r>
              <a:rPr kumimoji="1" lang="ja-JP" altLang="en-US" dirty="0"/>
              <a:t>テレビ：番組作成社が放送</a:t>
            </a:r>
          </a:p>
        </p:txBody>
      </p:sp>
      <p:sp>
        <p:nvSpPr>
          <p:cNvPr id="4" name="日付プレースホルダー 3">
            <a:extLst>
              <a:ext uri="{FF2B5EF4-FFF2-40B4-BE49-F238E27FC236}">
                <a16:creationId xmlns:a16="http://schemas.microsoft.com/office/drawing/2014/main" id="{A42DFA12-BBEB-4D85-B433-E0747506B757}"/>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931CA20-EFCD-4FB1-B074-5D5DB5BC8B8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8A1AB572-420A-4A34-9849-5D84956D1511}"/>
              </a:ext>
            </a:extLst>
          </p:cNvPr>
          <p:cNvSpPr/>
          <p:nvPr/>
        </p:nvSpPr>
        <p:spPr>
          <a:xfrm>
            <a:off x="2001586" y="1973580"/>
            <a:ext cx="8188829" cy="137922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ネットに限らず、</a:t>
            </a:r>
            <a:endParaRPr kumimoji="1" lang="en-US" altLang="ja-JP" sz="2800" dirty="0">
              <a:solidFill>
                <a:srgbClr val="6B0920"/>
              </a:solidFill>
            </a:endParaRPr>
          </a:p>
          <a:p>
            <a:pPr algn="ctr"/>
            <a:r>
              <a:rPr lang="ja-JP" altLang="en-US" sz="3200" b="1" dirty="0">
                <a:solidFill>
                  <a:srgbClr val="6B0920"/>
                </a:solidFill>
              </a:rPr>
              <a:t>全ての情報は正しいとは限らない</a:t>
            </a:r>
            <a:endParaRPr kumimoji="1" lang="ja-JP" altLang="en-US" sz="3200" b="1" dirty="0">
              <a:solidFill>
                <a:srgbClr val="6B0920"/>
              </a:solidFill>
            </a:endParaRPr>
          </a:p>
        </p:txBody>
      </p:sp>
      <p:sp>
        <p:nvSpPr>
          <p:cNvPr id="7" name="矢印: 右 6">
            <a:extLst>
              <a:ext uri="{FF2B5EF4-FFF2-40B4-BE49-F238E27FC236}">
                <a16:creationId xmlns:a16="http://schemas.microsoft.com/office/drawing/2014/main" id="{22F42A9A-F39F-418D-85F2-5798E564C3CE}"/>
              </a:ext>
            </a:extLst>
          </p:cNvPr>
          <p:cNvSpPr/>
          <p:nvPr/>
        </p:nvSpPr>
        <p:spPr>
          <a:xfrm flipH="1">
            <a:off x="8305799" y="3836502"/>
            <a:ext cx="571501" cy="1707632"/>
          </a:xfrm>
          <a:prstGeom prst="rightArrow">
            <a:avLst/>
          </a:prstGeom>
          <a:solidFill>
            <a:srgbClr val="FFC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6B0920"/>
              </a:solidFill>
            </a:endParaRPr>
          </a:p>
        </p:txBody>
      </p:sp>
      <p:sp>
        <p:nvSpPr>
          <p:cNvPr id="8" name="テキスト ボックス 7">
            <a:extLst>
              <a:ext uri="{FF2B5EF4-FFF2-40B4-BE49-F238E27FC236}">
                <a16:creationId xmlns:a16="http://schemas.microsoft.com/office/drawing/2014/main" id="{DA634303-5A6E-48CC-B302-98D5D4F95824}"/>
              </a:ext>
            </a:extLst>
          </p:cNvPr>
          <p:cNvSpPr txBox="1"/>
          <p:nvPr/>
        </p:nvSpPr>
        <p:spPr>
          <a:xfrm>
            <a:off x="8877300" y="4274820"/>
            <a:ext cx="3147060" cy="830997"/>
          </a:xfrm>
          <a:prstGeom prst="rect">
            <a:avLst/>
          </a:prstGeom>
          <a:noFill/>
        </p:spPr>
        <p:txBody>
          <a:bodyPr wrap="square" rtlCol="0">
            <a:spAutoFit/>
          </a:bodyPr>
          <a:lstStyle/>
          <a:p>
            <a:r>
              <a:rPr kumimoji="1" lang="ja-JP" altLang="en-US" sz="2400" dirty="0"/>
              <a:t>何れも本当に正しい</a:t>
            </a:r>
            <a:endParaRPr kumimoji="1" lang="en-US" altLang="ja-JP" sz="2400" dirty="0"/>
          </a:p>
          <a:p>
            <a:r>
              <a:rPr lang="ja-JP" altLang="en-US" sz="2400" dirty="0"/>
              <a:t>証明にはならない</a:t>
            </a:r>
            <a:endParaRPr kumimoji="1" lang="ja-JP" altLang="en-US" sz="2400" dirty="0"/>
          </a:p>
        </p:txBody>
      </p:sp>
    </p:spTree>
    <p:extLst>
      <p:ext uri="{BB962C8B-B14F-4D97-AF65-F5344CB8AC3E}">
        <p14:creationId xmlns:p14="http://schemas.microsoft.com/office/powerpoint/2010/main" val="60099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C655CB-1FCF-4ED8-B454-3B7CF9FD1A87}"/>
              </a:ext>
            </a:extLst>
          </p:cNvPr>
          <p:cNvSpPr>
            <a:spLocks noGrp="1"/>
          </p:cNvSpPr>
          <p:nvPr>
            <p:ph type="title"/>
          </p:nvPr>
        </p:nvSpPr>
        <p:spPr/>
        <p:txBody>
          <a:bodyPr/>
          <a:lstStyle/>
          <a:p>
            <a:r>
              <a:rPr kumimoji="1" lang="ja-JP" altLang="en-US" dirty="0"/>
              <a:t>研究者における情報の正しさの基準</a:t>
            </a:r>
          </a:p>
        </p:txBody>
      </p:sp>
      <p:sp>
        <p:nvSpPr>
          <p:cNvPr id="3" name="コンテンツ プレースホルダー 2">
            <a:extLst>
              <a:ext uri="{FF2B5EF4-FFF2-40B4-BE49-F238E27FC236}">
                <a16:creationId xmlns:a16="http://schemas.microsoft.com/office/drawing/2014/main" id="{86E2A3A7-89CE-4AC6-9A2A-2605AB669554}"/>
              </a:ext>
            </a:extLst>
          </p:cNvPr>
          <p:cNvSpPr>
            <a:spLocks noGrp="1"/>
          </p:cNvSpPr>
          <p:nvPr>
            <p:ph idx="1"/>
          </p:nvPr>
        </p:nvSpPr>
        <p:spPr/>
        <p:txBody>
          <a:bodyPr/>
          <a:lstStyle/>
          <a:p>
            <a:r>
              <a:rPr kumimoji="1" lang="ja-JP" altLang="en-US" dirty="0"/>
              <a:t>必須情報</a:t>
            </a:r>
            <a:endParaRPr kumimoji="1" lang="en-US" altLang="ja-JP" dirty="0"/>
          </a:p>
          <a:p>
            <a:pPr lvl="1"/>
            <a:r>
              <a:rPr lang="ja-JP" altLang="en-US"/>
              <a:t>著者：</a:t>
            </a:r>
            <a:r>
              <a:rPr lang="en-US" altLang="ja-JP" dirty="0"/>
              <a:t>		</a:t>
            </a:r>
            <a:r>
              <a:rPr lang="ja-JP" altLang="en-US"/>
              <a:t>誰が書いたのか？</a:t>
            </a:r>
            <a:endParaRPr lang="en-US" altLang="ja-JP" dirty="0"/>
          </a:p>
          <a:p>
            <a:pPr lvl="1"/>
            <a:r>
              <a:rPr kumimoji="1" lang="ja-JP" altLang="en-US"/>
              <a:t>タイトル：</a:t>
            </a:r>
            <a:r>
              <a:rPr kumimoji="1" lang="en-US" altLang="ja-JP" dirty="0"/>
              <a:t>	</a:t>
            </a:r>
            <a:r>
              <a:rPr kumimoji="1" lang="ja-JP" altLang="en-US"/>
              <a:t>どんな内容か？</a:t>
            </a:r>
            <a:endParaRPr kumimoji="1" lang="en-US" altLang="ja-JP" dirty="0"/>
          </a:p>
          <a:p>
            <a:pPr lvl="1"/>
            <a:r>
              <a:rPr kumimoji="1" lang="ja-JP" altLang="en-US"/>
              <a:t>掲載</a:t>
            </a:r>
            <a:r>
              <a:rPr kumimoji="1" lang="ja-JP" altLang="en-US" dirty="0"/>
              <a:t>記事名：</a:t>
            </a:r>
            <a:r>
              <a:rPr kumimoji="1" lang="en-US" altLang="ja-JP" dirty="0"/>
              <a:t>	</a:t>
            </a:r>
            <a:r>
              <a:rPr kumimoji="1" lang="ja-JP" altLang="en-US" dirty="0"/>
              <a:t>どこで公表されたのか？</a:t>
            </a:r>
            <a:endParaRPr kumimoji="1" lang="en-US" altLang="ja-JP" dirty="0"/>
          </a:p>
          <a:p>
            <a:pPr lvl="1"/>
            <a:r>
              <a:rPr lang="ja-JP" altLang="en-US" dirty="0"/>
              <a:t>年度：</a:t>
            </a:r>
            <a:r>
              <a:rPr lang="en-US" altLang="ja-JP" dirty="0"/>
              <a:t>		</a:t>
            </a:r>
            <a:r>
              <a:rPr lang="ja-JP" altLang="en-US" dirty="0"/>
              <a:t>いつ発表されたのか？</a:t>
            </a:r>
            <a:endParaRPr kumimoji="1" lang="ja-JP" altLang="en-US" dirty="0"/>
          </a:p>
        </p:txBody>
      </p:sp>
      <p:sp>
        <p:nvSpPr>
          <p:cNvPr id="4" name="日付プレースホルダー 3">
            <a:extLst>
              <a:ext uri="{FF2B5EF4-FFF2-40B4-BE49-F238E27FC236}">
                <a16:creationId xmlns:a16="http://schemas.microsoft.com/office/drawing/2014/main" id="{10F51065-2BC2-4C1E-A623-9646902BF5AA}"/>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97A44C3-14D5-4CBB-A9D8-24EA42A703D0}"/>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50357D53-1F08-4BE0-A150-742B7F9A0F8C}"/>
              </a:ext>
            </a:extLst>
          </p:cNvPr>
          <p:cNvSpPr/>
          <p:nvPr/>
        </p:nvSpPr>
        <p:spPr>
          <a:xfrm>
            <a:off x="2001585" y="4531043"/>
            <a:ext cx="8188829" cy="1379220"/>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6B0920"/>
                </a:solidFill>
              </a:rPr>
              <a:t>レポート作成時は</a:t>
            </a:r>
            <a:endParaRPr kumimoji="1" lang="en-US" altLang="ja-JP" sz="2800" dirty="0">
              <a:solidFill>
                <a:srgbClr val="6B0920"/>
              </a:solidFill>
            </a:endParaRPr>
          </a:p>
          <a:p>
            <a:pPr algn="ctr"/>
            <a:r>
              <a:rPr kumimoji="1" lang="ja-JP" altLang="en-US" sz="2800" dirty="0">
                <a:solidFill>
                  <a:srgbClr val="6B0920"/>
                </a:solidFill>
              </a:rPr>
              <a:t>意識して収集するよう心がけよう</a:t>
            </a:r>
            <a:endParaRPr kumimoji="1" lang="ja-JP" altLang="en-US" sz="3200" b="1" dirty="0">
              <a:solidFill>
                <a:srgbClr val="6B0920"/>
              </a:solidFill>
            </a:endParaRPr>
          </a:p>
        </p:txBody>
      </p:sp>
    </p:spTree>
    <p:extLst>
      <p:ext uri="{BB962C8B-B14F-4D97-AF65-F5344CB8AC3E}">
        <p14:creationId xmlns:p14="http://schemas.microsoft.com/office/powerpoint/2010/main" val="294106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1A60A1-2377-4D8F-A224-53F60FB2F72F}"/>
              </a:ext>
            </a:extLst>
          </p:cNvPr>
          <p:cNvSpPr>
            <a:spLocks noGrp="1"/>
          </p:cNvSpPr>
          <p:nvPr>
            <p:ph type="title"/>
          </p:nvPr>
        </p:nvSpPr>
        <p:spPr/>
        <p:txBody>
          <a:bodyPr/>
          <a:lstStyle/>
          <a:p>
            <a:r>
              <a:rPr kumimoji="1" lang="ja-JP" altLang="en-US" dirty="0"/>
              <a:t>ネット上の商品はタダ？</a:t>
            </a:r>
          </a:p>
        </p:txBody>
      </p:sp>
      <p:pic>
        <p:nvPicPr>
          <p:cNvPr id="7" name="コンテンツ プレースホルダー 6" descr="男性">
            <a:extLst>
              <a:ext uri="{FF2B5EF4-FFF2-40B4-BE49-F238E27FC236}">
                <a16:creationId xmlns:a16="http://schemas.microsoft.com/office/drawing/2014/main" id="{BBEB876F-F3F6-4086-A8A0-21C834F7BD0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3400" y="2186940"/>
            <a:ext cx="1005840" cy="1005840"/>
          </a:xfrm>
        </p:spPr>
      </p:pic>
      <p:sp>
        <p:nvSpPr>
          <p:cNvPr id="4" name="日付プレースホルダー 3">
            <a:extLst>
              <a:ext uri="{FF2B5EF4-FFF2-40B4-BE49-F238E27FC236}">
                <a16:creationId xmlns:a16="http://schemas.microsoft.com/office/drawing/2014/main" id="{1AEA7464-538C-4BD8-BEA4-75D6AEA4FADD}"/>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2ED127C0-E0D6-4C82-A39B-B45D8B924F9E}"/>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9" name="グラフィックス 8" descr="チーム">
            <a:extLst>
              <a:ext uri="{FF2B5EF4-FFF2-40B4-BE49-F238E27FC236}">
                <a16:creationId xmlns:a16="http://schemas.microsoft.com/office/drawing/2014/main" id="{089303AD-9453-474A-9112-94BE2F189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4060" y="2232660"/>
            <a:ext cx="914400" cy="914400"/>
          </a:xfrm>
          <a:prstGeom prst="rect">
            <a:avLst/>
          </a:prstGeom>
        </p:spPr>
      </p:pic>
      <p:sp>
        <p:nvSpPr>
          <p:cNvPr id="10" name="テキスト ボックス 9">
            <a:extLst>
              <a:ext uri="{FF2B5EF4-FFF2-40B4-BE49-F238E27FC236}">
                <a16:creationId xmlns:a16="http://schemas.microsoft.com/office/drawing/2014/main" id="{19538FB0-08A1-491A-A502-FE694961C64C}"/>
              </a:ext>
            </a:extLst>
          </p:cNvPr>
          <p:cNvSpPr txBox="1"/>
          <p:nvPr/>
        </p:nvSpPr>
        <p:spPr>
          <a:xfrm>
            <a:off x="7981645" y="3147060"/>
            <a:ext cx="1364589" cy="954107"/>
          </a:xfrm>
          <a:prstGeom prst="rect">
            <a:avLst/>
          </a:prstGeom>
          <a:noFill/>
        </p:spPr>
        <p:txBody>
          <a:bodyPr wrap="square" rtlCol="0">
            <a:spAutoFit/>
          </a:bodyPr>
          <a:lstStyle/>
          <a:p>
            <a:pPr algn="ctr"/>
            <a:r>
              <a:rPr kumimoji="1" lang="ja-JP" altLang="en-US" sz="2800" dirty="0"/>
              <a:t>生産者</a:t>
            </a:r>
          </a:p>
        </p:txBody>
      </p:sp>
      <p:sp>
        <p:nvSpPr>
          <p:cNvPr id="11" name="コンテンツ プレースホルダー 2">
            <a:extLst>
              <a:ext uri="{FF2B5EF4-FFF2-40B4-BE49-F238E27FC236}">
                <a16:creationId xmlns:a16="http://schemas.microsoft.com/office/drawing/2014/main" id="{20551E6F-850F-4655-A747-BDD9A47B404A}"/>
              </a:ext>
            </a:extLst>
          </p:cNvPr>
          <p:cNvSpPr txBox="1">
            <a:spLocks/>
          </p:cNvSpPr>
          <p:nvPr/>
        </p:nvSpPr>
        <p:spPr>
          <a:xfrm>
            <a:off x="6957060" y="4030980"/>
            <a:ext cx="4396740" cy="2145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ネットワーク整備</a:t>
            </a:r>
            <a:endParaRPr lang="en-US" altLang="ja-JP" dirty="0"/>
          </a:p>
          <a:p>
            <a:r>
              <a:rPr lang="ja-JP" altLang="en-US" dirty="0"/>
              <a:t>サーバ整備</a:t>
            </a:r>
            <a:endParaRPr lang="en-US" altLang="ja-JP" dirty="0"/>
          </a:p>
          <a:p>
            <a:r>
              <a:rPr lang="ja-JP" altLang="en-US" dirty="0"/>
              <a:t>コンテンツ作成</a:t>
            </a:r>
            <a:endParaRPr lang="en-US" altLang="ja-JP" dirty="0"/>
          </a:p>
          <a:p>
            <a:r>
              <a:rPr lang="ja-JP" altLang="en-US" dirty="0"/>
              <a:t>コンテンツ管理</a:t>
            </a:r>
          </a:p>
        </p:txBody>
      </p:sp>
      <p:sp>
        <p:nvSpPr>
          <p:cNvPr id="13" name="矢印: 右 12">
            <a:extLst>
              <a:ext uri="{FF2B5EF4-FFF2-40B4-BE49-F238E27FC236}">
                <a16:creationId xmlns:a16="http://schemas.microsoft.com/office/drawing/2014/main" id="{24D19B6A-1725-4089-B80E-2A762CD38E47}"/>
              </a:ext>
            </a:extLst>
          </p:cNvPr>
          <p:cNvSpPr/>
          <p:nvPr/>
        </p:nvSpPr>
        <p:spPr>
          <a:xfrm>
            <a:off x="4206240" y="2232660"/>
            <a:ext cx="2211857" cy="797685"/>
          </a:xfrm>
          <a:prstGeom prst="rightArrow">
            <a:avLst/>
          </a:prstGeom>
          <a:solidFill>
            <a:srgbClr val="FFC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利用料</a:t>
            </a:r>
          </a:p>
        </p:txBody>
      </p:sp>
      <p:sp>
        <p:nvSpPr>
          <p:cNvPr id="14" name="矢印: 右 13">
            <a:extLst>
              <a:ext uri="{FF2B5EF4-FFF2-40B4-BE49-F238E27FC236}">
                <a16:creationId xmlns:a16="http://schemas.microsoft.com/office/drawing/2014/main" id="{C6CE7472-DF3C-452F-9A0A-7B2FCC23933C}"/>
              </a:ext>
            </a:extLst>
          </p:cNvPr>
          <p:cNvSpPr/>
          <p:nvPr/>
        </p:nvSpPr>
        <p:spPr>
          <a:xfrm flipH="1">
            <a:off x="4145280" y="3402229"/>
            <a:ext cx="2272817" cy="797685"/>
          </a:xfrm>
          <a:prstGeom prst="rightArrow">
            <a:avLst/>
          </a:prstGeom>
          <a:solidFill>
            <a:srgbClr val="FFCC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6B0920"/>
                </a:solidFill>
              </a:rPr>
              <a:t>コンテンツ</a:t>
            </a:r>
          </a:p>
        </p:txBody>
      </p:sp>
      <p:sp>
        <p:nvSpPr>
          <p:cNvPr id="15" name="テキスト ボックス 14">
            <a:extLst>
              <a:ext uri="{FF2B5EF4-FFF2-40B4-BE49-F238E27FC236}">
                <a16:creationId xmlns:a16="http://schemas.microsoft.com/office/drawing/2014/main" id="{63F25135-BBA6-4337-9789-1810BEDB39D3}"/>
              </a:ext>
            </a:extLst>
          </p:cNvPr>
          <p:cNvSpPr txBox="1"/>
          <p:nvPr/>
        </p:nvSpPr>
        <p:spPr>
          <a:xfrm>
            <a:off x="1929767" y="3030345"/>
            <a:ext cx="1364589" cy="523220"/>
          </a:xfrm>
          <a:prstGeom prst="rect">
            <a:avLst/>
          </a:prstGeom>
          <a:noFill/>
        </p:spPr>
        <p:txBody>
          <a:bodyPr wrap="square" rtlCol="0">
            <a:spAutoFit/>
          </a:bodyPr>
          <a:lstStyle/>
          <a:p>
            <a:pPr algn="ctr"/>
            <a:r>
              <a:rPr kumimoji="1" lang="ja-JP" altLang="en-US" sz="2800" dirty="0"/>
              <a:t>消費者</a:t>
            </a:r>
          </a:p>
        </p:txBody>
      </p:sp>
      <p:sp>
        <p:nvSpPr>
          <p:cNvPr id="16" name="コンテンツ プレースホルダー 2">
            <a:extLst>
              <a:ext uri="{FF2B5EF4-FFF2-40B4-BE49-F238E27FC236}">
                <a16:creationId xmlns:a16="http://schemas.microsoft.com/office/drawing/2014/main" id="{62D81613-4EE3-4711-A5A6-14C8109609E1}"/>
              </a:ext>
            </a:extLst>
          </p:cNvPr>
          <p:cNvSpPr txBox="1">
            <a:spLocks/>
          </p:cNvSpPr>
          <p:nvPr/>
        </p:nvSpPr>
        <p:spPr>
          <a:xfrm>
            <a:off x="1095986" y="4069832"/>
            <a:ext cx="4396740" cy="2145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購入</a:t>
            </a:r>
            <a:endParaRPr lang="en-US" altLang="ja-JP" dirty="0"/>
          </a:p>
          <a:p>
            <a:r>
              <a:rPr lang="ja-JP" altLang="en-US" dirty="0"/>
              <a:t>定期購買</a:t>
            </a:r>
            <a:endParaRPr lang="en-US" altLang="ja-JP" dirty="0"/>
          </a:p>
          <a:p>
            <a:r>
              <a:rPr lang="en-US" altLang="ja-JP" dirty="0"/>
              <a:t>CM</a:t>
            </a:r>
            <a:r>
              <a:rPr lang="ja-JP" altLang="en-US" dirty="0"/>
              <a:t>視聴</a:t>
            </a:r>
          </a:p>
        </p:txBody>
      </p:sp>
    </p:spTree>
    <p:extLst>
      <p:ext uri="{BB962C8B-B14F-4D97-AF65-F5344CB8AC3E}">
        <p14:creationId xmlns:p14="http://schemas.microsoft.com/office/powerpoint/2010/main" val="63801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5F2D9-C3C0-465F-8EAC-B71C9CDBA633}"/>
              </a:ext>
            </a:extLst>
          </p:cNvPr>
          <p:cNvSpPr>
            <a:spLocks noGrp="1"/>
          </p:cNvSpPr>
          <p:nvPr>
            <p:ph type="title"/>
          </p:nvPr>
        </p:nvSpPr>
        <p:spPr/>
        <p:txBody>
          <a:bodyPr>
            <a:normAutofit fontScale="90000"/>
          </a:bodyPr>
          <a:lstStyle/>
          <a:p>
            <a:r>
              <a:rPr kumimoji="1" lang="ja-JP" altLang="en-US" dirty="0"/>
              <a:t>最近の資金運用：クラウドファンディング</a:t>
            </a:r>
          </a:p>
        </p:txBody>
      </p:sp>
      <p:sp>
        <p:nvSpPr>
          <p:cNvPr id="3" name="コンテンツ プレースホルダー 2">
            <a:extLst>
              <a:ext uri="{FF2B5EF4-FFF2-40B4-BE49-F238E27FC236}">
                <a16:creationId xmlns:a16="http://schemas.microsoft.com/office/drawing/2014/main" id="{10990866-99FF-45BB-A804-E235088C7C27}"/>
              </a:ext>
            </a:extLst>
          </p:cNvPr>
          <p:cNvSpPr>
            <a:spLocks noGrp="1"/>
          </p:cNvSpPr>
          <p:nvPr>
            <p:ph idx="1"/>
          </p:nvPr>
        </p:nvSpPr>
        <p:spPr/>
        <p:txBody>
          <a:bodyPr/>
          <a:lstStyle/>
          <a:p>
            <a:r>
              <a:rPr kumimoji="1" lang="en-US" altLang="ja-JP" dirty="0"/>
              <a:t>crowd funding</a:t>
            </a:r>
            <a:r>
              <a:rPr kumimoji="1" lang="ja-JP" altLang="en-US" dirty="0"/>
              <a:t>：群衆からお金を応募する仕組み</a:t>
            </a:r>
            <a:endParaRPr kumimoji="1" lang="en-US" altLang="ja-JP" dirty="0"/>
          </a:p>
          <a:p>
            <a:pPr lvl="1"/>
            <a:r>
              <a:rPr kumimoji="1" lang="ja-JP" altLang="en-US" dirty="0"/>
              <a:t>起業者：資金提供</a:t>
            </a:r>
            <a:r>
              <a:rPr lang="ja-JP" altLang="en-US" dirty="0"/>
              <a:t>して貰う</a:t>
            </a:r>
            <a:endParaRPr kumimoji="1" lang="en-US" altLang="ja-JP" dirty="0"/>
          </a:p>
          <a:p>
            <a:pPr lvl="1"/>
            <a:r>
              <a:rPr lang="ja-JP" altLang="en-US" dirty="0"/>
              <a:t>支援者：見返りの製品を貰う</a:t>
            </a:r>
            <a:endParaRPr lang="en-US" altLang="ja-JP" dirty="0"/>
          </a:p>
          <a:p>
            <a:endParaRPr kumimoji="1" lang="en-US" altLang="ja-JP" dirty="0"/>
          </a:p>
          <a:p>
            <a:r>
              <a:rPr lang="ja-JP" altLang="en-US" dirty="0"/>
              <a:t>例：ふるさと納税</a:t>
            </a:r>
            <a:endParaRPr lang="en-US" altLang="ja-JP" dirty="0"/>
          </a:p>
          <a:p>
            <a:pPr lvl="1"/>
            <a:r>
              <a:rPr kumimoji="1" lang="ja-JP" altLang="en-US" dirty="0"/>
              <a:t>納税先</a:t>
            </a:r>
            <a:r>
              <a:rPr lang="ja-JP" altLang="en-US" dirty="0"/>
              <a:t>の市役所を選択できる</a:t>
            </a:r>
            <a:endParaRPr lang="en-US" altLang="ja-JP" dirty="0"/>
          </a:p>
          <a:p>
            <a:pPr lvl="1"/>
            <a:r>
              <a:rPr lang="ja-JP" altLang="en-US" dirty="0"/>
              <a:t>納税したボーナスとして特産品をプレゼント</a:t>
            </a:r>
            <a:endParaRPr lang="en-US" altLang="ja-JP" dirty="0"/>
          </a:p>
          <a:p>
            <a:pPr lvl="1"/>
            <a:r>
              <a:rPr kumimoji="1" lang="ja-JP" altLang="en-US" dirty="0"/>
              <a:t>利点：</a:t>
            </a:r>
            <a:endParaRPr kumimoji="1" lang="en-US" altLang="ja-JP" dirty="0"/>
          </a:p>
          <a:p>
            <a:pPr lvl="2"/>
            <a:r>
              <a:rPr kumimoji="1" lang="ja-JP" altLang="en-US" dirty="0"/>
              <a:t>自分の税金が何に使われるか明確</a:t>
            </a:r>
            <a:endParaRPr kumimoji="1" lang="en-US" altLang="ja-JP" dirty="0"/>
          </a:p>
          <a:p>
            <a:pPr lvl="2"/>
            <a:r>
              <a:rPr kumimoji="1" lang="ja-JP" altLang="en-US" dirty="0"/>
              <a:t>地域活性化</a:t>
            </a:r>
            <a:endParaRPr kumimoji="1" lang="en-US" altLang="ja-JP"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EE9F29B5-A3FE-491A-82AD-BAB8358EA16E}"/>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52982750-850C-42BC-A52B-1E020C463C8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2050" name="Picture 2" descr="ç»åæ¤ç´¢çµæ">
            <a:extLst>
              <a:ext uri="{FF2B5EF4-FFF2-40B4-BE49-F238E27FC236}">
                <a16:creationId xmlns:a16="http://schemas.microsoft.com/office/drawing/2014/main" id="{7519097F-3422-4F34-BFE2-9FE02ADD6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048" y="2734000"/>
            <a:ext cx="3910265" cy="30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3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1A9A5-14DB-4821-AEDB-A5AAB1BC0CFE}"/>
              </a:ext>
            </a:extLst>
          </p:cNvPr>
          <p:cNvSpPr>
            <a:spLocks noGrp="1"/>
          </p:cNvSpPr>
          <p:nvPr>
            <p:ph type="title"/>
          </p:nvPr>
        </p:nvSpPr>
        <p:spPr/>
        <p:txBody>
          <a:bodyPr/>
          <a:lstStyle/>
          <a:p>
            <a:r>
              <a:rPr kumimoji="1" lang="ja-JP" altLang="en-US" dirty="0"/>
              <a:t>演習：タッチタイピング</a:t>
            </a:r>
          </a:p>
        </p:txBody>
      </p:sp>
      <p:sp>
        <p:nvSpPr>
          <p:cNvPr id="3" name="コンテンツ プレースホルダー 2">
            <a:extLst>
              <a:ext uri="{FF2B5EF4-FFF2-40B4-BE49-F238E27FC236}">
                <a16:creationId xmlns:a16="http://schemas.microsoft.com/office/drawing/2014/main" id="{7448A93E-4365-464F-840B-EC7112ADFB24}"/>
              </a:ext>
            </a:extLst>
          </p:cNvPr>
          <p:cNvSpPr>
            <a:spLocks noGrp="1"/>
          </p:cNvSpPr>
          <p:nvPr>
            <p:ph idx="1"/>
          </p:nvPr>
        </p:nvSpPr>
        <p:spPr/>
        <p:txBody>
          <a:bodyPr/>
          <a:lstStyle/>
          <a:p>
            <a:r>
              <a:rPr lang="ja-JP" altLang="en-US" dirty="0"/>
              <a:t>タッチタイピングを試そう</a:t>
            </a:r>
            <a:endParaRPr lang="en-US" altLang="ja-JP" dirty="0"/>
          </a:p>
          <a:p>
            <a:pPr lvl="1"/>
            <a:r>
              <a:rPr lang="ja-JP" altLang="en-US" dirty="0"/>
              <a:t>タッチタイピングウェブアプリ（富士通）を起動</a:t>
            </a:r>
            <a:endParaRPr lang="en-US" altLang="ja-JP" dirty="0"/>
          </a:p>
          <a:p>
            <a:pPr lvl="2"/>
            <a:r>
              <a:rPr lang="en-US" altLang="ja-JP" dirty="0">
                <a:hlinkClick r:id="rId2"/>
              </a:rPr>
              <a:t>http://azby.fmworld.net/usage/lesson/keyboard/typing</a:t>
            </a:r>
            <a:endParaRPr lang="en-US" altLang="ja-JP" dirty="0"/>
          </a:p>
          <a:p>
            <a:pPr lvl="1"/>
            <a:r>
              <a:rPr lang="ja-JP" altLang="en-US" dirty="0"/>
              <a:t>短文・ローマ字・数字を含む言葉を選択</a:t>
            </a:r>
            <a:endParaRPr lang="en-US" altLang="ja-JP" dirty="0"/>
          </a:p>
          <a:p>
            <a:pPr lvl="1"/>
            <a:r>
              <a:rPr kumimoji="1" lang="en-US" altLang="ja-JP" dirty="0"/>
              <a:t>10</a:t>
            </a:r>
            <a:r>
              <a:rPr kumimoji="1" lang="ja-JP" altLang="en-US" dirty="0"/>
              <a:t>分間のうち、一番良かったものを提出</a:t>
            </a:r>
            <a:endParaRPr kumimoji="1" lang="en-US" altLang="ja-JP" dirty="0"/>
          </a:p>
          <a:p>
            <a:endParaRPr lang="en-US" altLang="ja-JP" dirty="0"/>
          </a:p>
          <a:p>
            <a:r>
              <a:rPr kumimoji="1" lang="ja-JP" altLang="en-US" dirty="0"/>
              <a:t>スクリーンショットの撮り方</a:t>
            </a:r>
            <a:endParaRPr kumimoji="1" lang="en-US" altLang="ja-JP" dirty="0"/>
          </a:p>
          <a:p>
            <a:pPr lvl="1"/>
            <a:r>
              <a:rPr lang="en-US" altLang="ja-JP" dirty="0"/>
              <a:t>"shift"</a:t>
            </a:r>
            <a:r>
              <a:rPr lang="ja-JP" altLang="en-US" dirty="0"/>
              <a:t>と</a:t>
            </a:r>
            <a:r>
              <a:rPr lang="en-US" altLang="ja-JP" dirty="0"/>
              <a:t>"command"</a:t>
            </a:r>
            <a:r>
              <a:rPr lang="ja-JP" altLang="en-US" dirty="0"/>
              <a:t>を</a:t>
            </a:r>
            <a:r>
              <a:rPr lang="ja-JP" altLang="en-US"/>
              <a:t>押したまま</a:t>
            </a:r>
            <a:r>
              <a:rPr lang="en-US" altLang="ja-JP" dirty="0"/>
              <a:t>”3"</a:t>
            </a:r>
            <a:r>
              <a:rPr lang="ja-JP" altLang="en-US" dirty="0"/>
              <a:t>→全画面がデスクトップに保存</a:t>
            </a:r>
            <a:endParaRPr kumimoji="1" lang="ja-JP" altLang="en-US" dirty="0"/>
          </a:p>
        </p:txBody>
      </p:sp>
      <p:sp>
        <p:nvSpPr>
          <p:cNvPr id="4" name="日付プレースホルダー 3">
            <a:extLst>
              <a:ext uri="{FF2B5EF4-FFF2-40B4-BE49-F238E27FC236}">
                <a16:creationId xmlns:a16="http://schemas.microsoft.com/office/drawing/2014/main" id="{B573F0AA-CE0D-48A3-8FB0-5E02E715406B}"/>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96707E8C-5FB8-4030-BC5C-9868117736F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04774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A788B-1063-4727-8FF3-795E01285DCB}"/>
              </a:ext>
            </a:extLst>
          </p:cNvPr>
          <p:cNvSpPr>
            <a:spLocks noGrp="1"/>
          </p:cNvSpPr>
          <p:nvPr>
            <p:ph type="title"/>
          </p:nvPr>
        </p:nvSpPr>
        <p:spPr/>
        <p:txBody>
          <a:bodyPr/>
          <a:lstStyle/>
          <a:p>
            <a:r>
              <a:rPr kumimoji="1" lang="ja-JP" altLang="en-US" dirty="0"/>
              <a:t>次週予告</a:t>
            </a:r>
          </a:p>
        </p:txBody>
      </p:sp>
      <p:sp>
        <p:nvSpPr>
          <p:cNvPr id="3" name="コンテンツ プレースホルダー 2">
            <a:extLst>
              <a:ext uri="{FF2B5EF4-FFF2-40B4-BE49-F238E27FC236}">
                <a16:creationId xmlns:a16="http://schemas.microsoft.com/office/drawing/2014/main" id="{52572F9E-D0A1-458C-9AC8-3B32E2605637}"/>
              </a:ext>
            </a:extLst>
          </p:cNvPr>
          <p:cNvSpPr>
            <a:spLocks noGrp="1"/>
          </p:cNvSpPr>
          <p:nvPr>
            <p:ph idx="1"/>
          </p:nvPr>
        </p:nvSpPr>
        <p:spPr/>
        <p:txBody>
          <a:bodyPr/>
          <a:lstStyle/>
          <a:p>
            <a:r>
              <a:rPr lang="ja-JP" altLang="en-US"/>
              <a:t>題目：検索</a:t>
            </a:r>
            <a:endParaRPr kumimoji="1" lang="en-US" altLang="ja-JP" dirty="0"/>
          </a:p>
          <a:p>
            <a:r>
              <a:rPr lang="ja-JP" altLang="en-US"/>
              <a:t>内容：検索の話</a:t>
            </a:r>
            <a:endParaRPr lang="en-US" altLang="ja-JP" dirty="0"/>
          </a:p>
          <a:p>
            <a:pPr lvl="1"/>
            <a:r>
              <a:rPr lang="ja-JP" altLang="en-US"/>
              <a:t>必要な情報を見つけて来る練習</a:t>
            </a:r>
            <a:endParaRPr lang="en-US" altLang="ja-JP" dirty="0"/>
          </a:p>
          <a:p>
            <a:pPr lvl="1"/>
            <a:r>
              <a:rPr lang="ja-JP" altLang="en-US"/>
              <a:t>文献の収集</a:t>
            </a:r>
            <a:endParaRPr lang="en-US" altLang="ja-JP" dirty="0"/>
          </a:p>
          <a:p>
            <a:pPr lvl="1"/>
            <a:r>
              <a:rPr kumimoji="1" lang="ja-JP" altLang="en-US"/>
              <a:t>情報整理</a:t>
            </a:r>
            <a:endParaRPr kumimoji="1" lang="ja-JP" altLang="en-US" dirty="0"/>
          </a:p>
        </p:txBody>
      </p:sp>
      <p:sp>
        <p:nvSpPr>
          <p:cNvPr id="4" name="日付プレースホルダー 3">
            <a:extLst>
              <a:ext uri="{FF2B5EF4-FFF2-40B4-BE49-F238E27FC236}">
                <a16:creationId xmlns:a16="http://schemas.microsoft.com/office/drawing/2014/main" id="{228C955E-FC42-4085-8F64-C005F0312979}"/>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B02AC112-8A85-47C7-BA3D-EE7366E291D7}"/>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416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64217-F9A0-4B2D-A98C-9237585D7F2B}"/>
              </a:ext>
            </a:extLst>
          </p:cNvPr>
          <p:cNvSpPr>
            <a:spLocks noGrp="1"/>
          </p:cNvSpPr>
          <p:nvPr>
            <p:ph type="title"/>
          </p:nvPr>
        </p:nvSpPr>
        <p:spPr/>
        <p:txBody>
          <a:bodyPr/>
          <a:lstStyle/>
          <a:p>
            <a:r>
              <a:rPr kumimoji="1" lang="ja-JP" altLang="en-US" dirty="0"/>
              <a:t>重要だったこと</a:t>
            </a:r>
          </a:p>
        </p:txBody>
      </p:sp>
      <p:sp>
        <p:nvSpPr>
          <p:cNvPr id="3" name="コンテンツ プレースホルダー 2">
            <a:extLst>
              <a:ext uri="{FF2B5EF4-FFF2-40B4-BE49-F238E27FC236}">
                <a16:creationId xmlns:a16="http://schemas.microsoft.com/office/drawing/2014/main" id="{D53E59A9-521D-4E61-B09E-E21B588A8804}"/>
              </a:ext>
            </a:extLst>
          </p:cNvPr>
          <p:cNvSpPr>
            <a:spLocks noGrp="1"/>
          </p:cNvSpPr>
          <p:nvPr>
            <p:ph idx="1"/>
          </p:nvPr>
        </p:nvSpPr>
        <p:spPr>
          <a:xfrm>
            <a:off x="838200" y="1671782"/>
            <a:ext cx="10515600" cy="4884001"/>
          </a:xfrm>
        </p:spPr>
        <p:txBody>
          <a:bodyPr>
            <a:normAutofit/>
          </a:bodyPr>
          <a:lstStyle/>
          <a:p>
            <a:r>
              <a:rPr lang="ja-JP" altLang="en-US" b="1">
                <a:solidFill>
                  <a:srgbClr val="6B0920"/>
                </a:solidFill>
              </a:rPr>
              <a:t>インターネットの仕組み</a:t>
            </a:r>
            <a:endParaRPr kumimoji="1" lang="en-US" altLang="ja-JP" dirty="0"/>
          </a:p>
          <a:p>
            <a:pPr lvl="1"/>
            <a:r>
              <a:rPr lang="ja-JP" altLang="en-US"/>
              <a:t>住所→ドメインネーム（裏では</a:t>
            </a:r>
            <a:r>
              <a:rPr lang="en-US" altLang="ja-JP"/>
              <a:t>IP</a:t>
            </a:r>
            <a:r>
              <a:rPr lang="ja-JP" altLang="en-US"/>
              <a:t>アドレス）</a:t>
            </a:r>
            <a:endParaRPr lang="en-US" altLang="ja-JP"/>
          </a:p>
          <a:p>
            <a:pPr lvl="1"/>
            <a:r>
              <a:rPr kumimoji="1" lang="ja-JP" altLang="en-US"/>
              <a:t>データのありか→</a:t>
            </a:r>
            <a:r>
              <a:rPr lang="ja-JP" altLang="en-US"/>
              <a:t>ドメインネーム</a:t>
            </a:r>
            <a:r>
              <a:rPr kumimoji="1" lang="ja-JP" altLang="en-US"/>
              <a:t>＋ファイルパス＝</a:t>
            </a:r>
            <a:r>
              <a:rPr kumimoji="1" lang="en-US" altLang="ja-JP"/>
              <a:t>URL</a:t>
            </a:r>
            <a:endParaRPr kumimoji="1" lang="en-US" altLang="ja-JP" dirty="0"/>
          </a:p>
          <a:p>
            <a:endParaRPr kumimoji="1" lang="en-US" altLang="ja-JP" dirty="0"/>
          </a:p>
          <a:p>
            <a:r>
              <a:rPr lang="ja-JP" altLang="en-US" b="1">
                <a:solidFill>
                  <a:srgbClr val="6B0920"/>
                </a:solidFill>
              </a:rPr>
              <a:t>インターネット上のサービス</a:t>
            </a:r>
            <a:endParaRPr lang="en-US" altLang="ja-JP" b="1" dirty="0">
              <a:solidFill>
                <a:srgbClr val="6B0920"/>
              </a:solidFill>
            </a:endParaRPr>
          </a:p>
          <a:p>
            <a:pPr lvl="1"/>
            <a:r>
              <a:rPr kumimoji="1" lang="ja-JP" altLang="en-US"/>
              <a:t>サーバ：</a:t>
            </a:r>
            <a:r>
              <a:rPr kumimoji="1" lang="en-US" altLang="ja-JP"/>
              <a:t>serve</a:t>
            </a:r>
            <a:r>
              <a:rPr kumimoji="1" lang="ja-JP" altLang="en-US"/>
              <a:t>をするもの</a:t>
            </a:r>
            <a:r>
              <a:rPr kumimoji="1" lang="en-US" altLang="ja-JP"/>
              <a:t>(server)</a:t>
            </a:r>
          </a:p>
          <a:p>
            <a:pPr lvl="1"/>
            <a:r>
              <a:rPr lang="en-US" altLang="ja-JP"/>
              <a:t>WWW</a:t>
            </a:r>
            <a:r>
              <a:rPr lang="ja-JP" altLang="en-US"/>
              <a:t>や</a:t>
            </a:r>
            <a:r>
              <a:rPr lang="en-US" altLang="ja-JP"/>
              <a:t>mail</a:t>
            </a:r>
            <a:r>
              <a:rPr lang="ja-JP" altLang="en-US"/>
              <a:t>、</a:t>
            </a:r>
            <a:r>
              <a:rPr lang="en-US" altLang="ja-JP"/>
              <a:t>DNS</a:t>
            </a:r>
            <a:r>
              <a:rPr lang="ja-JP" altLang="en-US"/>
              <a:t>など様々なサービスが存在</a:t>
            </a:r>
            <a:endParaRPr kumimoji="1" lang="en-US" altLang="ja-JP"/>
          </a:p>
          <a:p>
            <a:pPr lvl="1"/>
            <a:endParaRPr lang="en-US" altLang="ja-JP" dirty="0"/>
          </a:p>
          <a:p>
            <a:r>
              <a:rPr lang="ja-JP" altLang="en-US" b="1">
                <a:solidFill>
                  <a:srgbClr val="6B0920"/>
                </a:solidFill>
              </a:rPr>
              <a:t>サービスを利用しよう</a:t>
            </a:r>
            <a:endParaRPr kumimoji="1" lang="en-US" altLang="ja-JP" b="1" dirty="0">
              <a:solidFill>
                <a:srgbClr val="6B0920"/>
              </a:solidFill>
            </a:endParaRPr>
          </a:p>
          <a:p>
            <a:pPr lvl="1"/>
            <a:r>
              <a:rPr kumimoji="1" lang="ja-JP" altLang="en-US"/>
              <a:t>いろいろあるし今後も増えるから適宜対応</a:t>
            </a:r>
            <a:endParaRPr kumimoji="1" lang="ja-JP" altLang="en-US" dirty="0"/>
          </a:p>
        </p:txBody>
      </p:sp>
      <p:sp>
        <p:nvSpPr>
          <p:cNvPr id="4" name="日付プレースホルダー 3">
            <a:extLst>
              <a:ext uri="{FF2B5EF4-FFF2-40B4-BE49-F238E27FC236}">
                <a16:creationId xmlns:a16="http://schemas.microsoft.com/office/drawing/2014/main" id="{DD3CA3ED-918B-47FE-BAC2-B4F0DE9691F5}"/>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42E21860-89BD-4258-8E88-3AECCE57626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51356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82A6E-1802-4720-9AAF-7834DDDD0E59}"/>
              </a:ext>
            </a:extLst>
          </p:cNvPr>
          <p:cNvSpPr>
            <a:spLocks noGrp="1"/>
          </p:cNvSpPr>
          <p:nvPr>
            <p:ph type="title"/>
          </p:nvPr>
        </p:nvSpPr>
        <p:spPr/>
        <p:txBody>
          <a:bodyPr>
            <a:normAutofit/>
          </a:bodyPr>
          <a:lstStyle/>
          <a:p>
            <a:r>
              <a:rPr lang="ja-JP" altLang="en-US"/>
              <a:t>一般家庭におけるインターネット構成</a:t>
            </a:r>
            <a:endParaRPr kumimoji="1" lang="ja-JP" altLang="en-US" dirty="0"/>
          </a:p>
        </p:txBody>
      </p:sp>
      <p:sp>
        <p:nvSpPr>
          <p:cNvPr id="4" name="日付プレースホルダー 3">
            <a:extLst>
              <a:ext uri="{FF2B5EF4-FFF2-40B4-BE49-F238E27FC236}">
                <a16:creationId xmlns:a16="http://schemas.microsoft.com/office/drawing/2014/main" id="{5631BA18-0EBE-4B92-B519-350398DA9430}"/>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D0A766BA-4252-4A3C-A169-E83B86C3C96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楕円 5">
            <a:extLst>
              <a:ext uri="{FF2B5EF4-FFF2-40B4-BE49-F238E27FC236}">
                <a16:creationId xmlns:a16="http://schemas.microsoft.com/office/drawing/2014/main" id="{2F2D28D6-D380-44C1-9292-5393273D4223}"/>
              </a:ext>
            </a:extLst>
          </p:cNvPr>
          <p:cNvSpPr/>
          <p:nvPr/>
        </p:nvSpPr>
        <p:spPr>
          <a:xfrm>
            <a:off x="1400764" y="3870890"/>
            <a:ext cx="4220456" cy="2621349"/>
          </a:xfrm>
          <a:prstGeom prst="ellipse">
            <a:avLst/>
          </a:prstGeom>
          <a:solidFill>
            <a:srgbClr val="E77F63">
              <a:alpha val="49804"/>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sp>
        <p:nvSpPr>
          <p:cNvPr id="7" name="楕円 6">
            <a:extLst>
              <a:ext uri="{FF2B5EF4-FFF2-40B4-BE49-F238E27FC236}">
                <a16:creationId xmlns:a16="http://schemas.microsoft.com/office/drawing/2014/main" id="{5683194D-C112-4E5A-B4C2-79D1A53B8E8A}"/>
              </a:ext>
            </a:extLst>
          </p:cNvPr>
          <p:cNvSpPr/>
          <p:nvPr/>
        </p:nvSpPr>
        <p:spPr>
          <a:xfrm>
            <a:off x="7332924" y="1726982"/>
            <a:ext cx="4020876" cy="3358470"/>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cxnSp>
        <p:nvCxnSpPr>
          <p:cNvPr id="8" name="直線コネクタ 7">
            <a:extLst>
              <a:ext uri="{FF2B5EF4-FFF2-40B4-BE49-F238E27FC236}">
                <a16:creationId xmlns:a16="http://schemas.microsoft.com/office/drawing/2014/main" id="{5EAC4BB0-8080-4EE6-9619-3EC8B7084FBE}"/>
              </a:ext>
            </a:extLst>
          </p:cNvPr>
          <p:cNvCxnSpPr/>
          <p:nvPr/>
        </p:nvCxnSpPr>
        <p:spPr>
          <a:xfrm flipV="1">
            <a:off x="4808972" y="4677701"/>
            <a:ext cx="0" cy="8410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DB9166C-14DA-4DE0-B40D-698AA1087A56}"/>
              </a:ext>
            </a:extLst>
          </p:cNvPr>
          <p:cNvCxnSpPr/>
          <p:nvPr/>
        </p:nvCxnSpPr>
        <p:spPr>
          <a:xfrm>
            <a:off x="2922751" y="5098206"/>
            <a:ext cx="1886221"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5073A64-4224-4CCF-A304-08DFF25737A8}"/>
              </a:ext>
            </a:extLst>
          </p:cNvPr>
          <p:cNvCxnSpPr/>
          <p:nvPr/>
        </p:nvCxnSpPr>
        <p:spPr>
          <a:xfrm flipV="1">
            <a:off x="3052191" y="5085452"/>
            <a:ext cx="0" cy="4332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96C6FB3-2FA1-4447-A3AE-8404D8B06DE7}"/>
              </a:ext>
            </a:extLst>
          </p:cNvPr>
          <p:cNvCxnSpPr>
            <a:endCxn id="11" idx="0"/>
          </p:cNvCxnSpPr>
          <p:nvPr/>
        </p:nvCxnSpPr>
        <p:spPr>
          <a:xfrm>
            <a:off x="4808971" y="3087408"/>
            <a:ext cx="1" cy="546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1D42035-09CA-4BC0-B6CD-C0FEF8B71EFD}"/>
              </a:ext>
            </a:extLst>
          </p:cNvPr>
          <p:cNvCxnSpPr>
            <a:cxnSpLocks/>
          </p:cNvCxnSpPr>
          <p:nvPr/>
        </p:nvCxnSpPr>
        <p:spPr>
          <a:xfrm>
            <a:off x="4808971" y="3087202"/>
            <a:ext cx="81224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2B2AF0F0-0280-459B-AA64-544D0B3FEF04}"/>
              </a:ext>
            </a:extLst>
          </p:cNvPr>
          <p:cNvPicPr>
            <a:picLocks noChangeAspect="1"/>
          </p:cNvPicPr>
          <p:nvPr/>
        </p:nvPicPr>
        <p:blipFill>
          <a:blip r:embed="rId2"/>
          <a:stretch>
            <a:fillRect/>
          </a:stretch>
        </p:blipFill>
        <p:spPr>
          <a:xfrm>
            <a:off x="9387176" y="2041869"/>
            <a:ext cx="1009369" cy="1009369"/>
          </a:xfrm>
          <a:prstGeom prst="rect">
            <a:avLst/>
          </a:prstGeom>
        </p:spPr>
      </p:pic>
      <p:pic>
        <p:nvPicPr>
          <p:cNvPr id="14" name="図 13">
            <a:extLst>
              <a:ext uri="{FF2B5EF4-FFF2-40B4-BE49-F238E27FC236}">
                <a16:creationId xmlns:a16="http://schemas.microsoft.com/office/drawing/2014/main" id="{A2768060-87DA-48C0-8804-9344FB6B0E8A}"/>
              </a:ext>
            </a:extLst>
          </p:cNvPr>
          <p:cNvPicPr>
            <a:picLocks noChangeAspect="1"/>
          </p:cNvPicPr>
          <p:nvPr/>
        </p:nvPicPr>
        <p:blipFill>
          <a:blip r:embed="rId2">
            <a:duotone>
              <a:schemeClr val="accent6">
                <a:shade val="45000"/>
                <a:satMod val="135000"/>
              </a:schemeClr>
              <a:prstClr val="white"/>
            </a:duotone>
          </a:blip>
          <a:stretch>
            <a:fillRect/>
          </a:stretch>
        </p:blipFill>
        <p:spPr>
          <a:xfrm>
            <a:off x="5840861" y="2582517"/>
            <a:ext cx="1009369" cy="1009369"/>
          </a:xfrm>
          <a:prstGeom prst="rect">
            <a:avLst/>
          </a:prstGeom>
        </p:spPr>
      </p:pic>
      <p:pic>
        <p:nvPicPr>
          <p:cNvPr id="15" name="図 14">
            <a:extLst>
              <a:ext uri="{FF2B5EF4-FFF2-40B4-BE49-F238E27FC236}">
                <a16:creationId xmlns:a16="http://schemas.microsoft.com/office/drawing/2014/main" id="{A02BCC4C-7E85-4DA6-8410-C446076D2F73}"/>
              </a:ext>
            </a:extLst>
          </p:cNvPr>
          <p:cNvPicPr>
            <a:picLocks noChangeAspect="1"/>
          </p:cNvPicPr>
          <p:nvPr/>
        </p:nvPicPr>
        <p:blipFill>
          <a:blip r:embed="rId2"/>
          <a:stretch>
            <a:fillRect/>
          </a:stretch>
        </p:blipFill>
        <p:spPr>
          <a:xfrm>
            <a:off x="8451729" y="3749987"/>
            <a:ext cx="1009369" cy="1009369"/>
          </a:xfrm>
          <a:prstGeom prst="rect">
            <a:avLst/>
          </a:prstGeom>
        </p:spPr>
      </p:pic>
      <p:pic>
        <p:nvPicPr>
          <p:cNvPr id="16" name="図 15">
            <a:extLst>
              <a:ext uri="{FF2B5EF4-FFF2-40B4-BE49-F238E27FC236}">
                <a16:creationId xmlns:a16="http://schemas.microsoft.com/office/drawing/2014/main" id="{CDB52132-105F-4E90-A94D-CA22AA94B956}"/>
              </a:ext>
            </a:extLst>
          </p:cNvPr>
          <p:cNvPicPr>
            <a:picLocks noChangeAspect="1"/>
          </p:cNvPicPr>
          <p:nvPr/>
        </p:nvPicPr>
        <p:blipFill>
          <a:blip r:embed="rId2">
            <a:duotone>
              <a:schemeClr val="accent1">
                <a:shade val="45000"/>
                <a:satMod val="135000"/>
              </a:schemeClr>
              <a:prstClr val="white"/>
            </a:duotone>
          </a:blip>
          <a:stretch>
            <a:fillRect/>
          </a:stretch>
        </p:blipFill>
        <p:spPr>
          <a:xfrm>
            <a:off x="4322497" y="5358738"/>
            <a:ext cx="1009369" cy="1009369"/>
          </a:xfrm>
          <a:prstGeom prst="rect">
            <a:avLst/>
          </a:prstGeom>
        </p:spPr>
      </p:pic>
      <p:pic>
        <p:nvPicPr>
          <p:cNvPr id="17" name="図 16">
            <a:extLst>
              <a:ext uri="{FF2B5EF4-FFF2-40B4-BE49-F238E27FC236}">
                <a16:creationId xmlns:a16="http://schemas.microsoft.com/office/drawing/2014/main" id="{8DD0550B-80F2-4FD6-8865-77AC9CA44B70}"/>
              </a:ext>
            </a:extLst>
          </p:cNvPr>
          <p:cNvPicPr>
            <a:picLocks noChangeAspect="1"/>
          </p:cNvPicPr>
          <p:nvPr/>
        </p:nvPicPr>
        <p:blipFill>
          <a:blip r:embed="rId2"/>
          <a:stretch>
            <a:fillRect/>
          </a:stretch>
        </p:blipFill>
        <p:spPr>
          <a:xfrm>
            <a:off x="2677975" y="5357514"/>
            <a:ext cx="1009369" cy="1009369"/>
          </a:xfrm>
          <a:prstGeom prst="rect">
            <a:avLst/>
          </a:prstGeom>
        </p:spPr>
      </p:pic>
      <p:sp>
        <p:nvSpPr>
          <p:cNvPr id="19" name="テキスト ボックス 18">
            <a:extLst>
              <a:ext uri="{FF2B5EF4-FFF2-40B4-BE49-F238E27FC236}">
                <a16:creationId xmlns:a16="http://schemas.microsoft.com/office/drawing/2014/main" id="{7D1392BC-9D03-4EBE-B111-42BE5C6A7B5C}"/>
              </a:ext>
            </a:extLst>
          </p:cNvPr>
          <p:cNvSpPr txBox="1"/>
          <p:nvPr/>
        </p:nvSpPr>
        <p:spPr>
          <a:xfrm>
            <a:off x="2769629" y="4598609"/>
            <a:ext cx="1760418" cy="369332"/>
          </a:xfrm>
          <a:prstGeom prst="rect">
            <a:avLst/>
          </a:prstGeom>
          <a:noFill/>
        </p:spPr>
        <p:txBody>
          <a:bodyPr wrap="none" rtlCol="0">
            <a:spAutoFit/>
          </a:bodyPr>
          <a:lstStyle/>
          <a:p>
            <a:r>
              <a:rPr kumimoji="1" lang="en-US" altLang="ja-JP" dirty="0"/>
              <a:t>192.168.1.0~255</a:t>
            </a:r>
            <a:endParaRPr kumimoji="1" lang="ja-JP" altLang="en-US" dirty="0"/>
          </a:p>
        </p:txBody>
      </p:sp>
      <p:sp>
        <p:nvSpPr>
          <p:cNvPr id="20" name="テキスト ボックス 19">
            <a:extLst>
              <a:ext uri="{FF2B5EF4-FFF2-40B4-BE49-F238E27FC236}">
                <a16:creationId xmlns:a16="http://schemas.microsoft.com/office/drawing/2014/main" id="{25E86058-318E-456C-A346-65555603942C}"/>
              </a:ext>
            </a:extLst>
          </p:cNvPr>
          <p:cNvSpPr txBox="1"/>
          <p:nvPr/>
        </p:nvSpPr>
        <p:spPr>
          <a:xfrm>
            <a:off x="7881287" y="3441941"/>
            <a:ext cx="2634054" cy="369332"/>
          </a:xfrm>
          <a:prstGeom prst="rect">
            <a:avLst/>
          </a:prstGeom>
          <a:noFill/>
        </p:spPr>
        <p:txBody>
          <a:bodyPr wrap="none" rtlCol="0">
            <a:spAutoFit/>
          </a:bodyPr>
          <a:lstStyle/>
          <a:p>
            <a:r>
              <a:rPr lang="en-US" altLang="ja-JP" dirty="0"/>
              <a:t>0.0.0.0</a:t>
            </a:r>
            <a:r>
              <a:rPr lang="ja-JP" altLang="en-US" dirty="0"/>
              <a:t>～</a:t>
            </a:r>
            <a:r>
              <a:rPr lang="en-US" altLang="ja-JP" dirty="0"/>
              <a:t>255.255.255.255</a:t>
            </a:r>
            <a:endParaRPr kumimoji="1" lang="ja-JP" altLang="en-US" dirty="0"/>
          </a:p>
        </p:txBody>
      </p:sp>
      <p:sp>
        <p:nvSpPr>
          <p:cNvPr id="21" name="正方形/長方形 20">
            <a:extLst>
              <a:ext uri="{FF2B5EF4-FFF2-40B4-BE49-F238E27FC236}">
                <a16:creationId xmlns:a16="http://schemas.microsoft.com/office/drawing/2014/main" id="{12F958E3-46D4-4533-9918-9B9EE373A120}"/>
              </a:ext>
            </a:extLst>
          </p:cNvPr>
          <p:cNvSpPr/>
          <p:nvPr/>
        </p:nvSpPr>
        <p:spPr>
          <a:xfrm>
            <a:off x="1606731" y="3857496"/>
            <a:ext cx="1807413" cy="4973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dirty="0"/>
              <a:t>ローカル</a:t>
            </a:r>
          </a:p>
        </p:txBody>
      </p:sp>
      <p:sp>
        <p:nvSpPr>
          <p:cNvPr id="22" name="正方形/長方形 21">
            <a:extLst>
              <a:ext uri="{FF2B5EF4-FFF2-40B4-BE49-F238E27FC236}">
                <a16:creationId xmlns:a16="http://schemas.microsoft.com/office/drawing/2014/main" id="{90C8E99C-81D2-4363-B7B6-DA80504A4405}"/>
              </a:ext>
            </a:extLst>
          </p:cNvPr>
          <p:cNvSpPr/>
          <p:nvPr/>
        </p:nvSpPr>
        <p:spPr>
          <a:xfrm>
            <a:off x="8860867" y="4976444"/>
            <a:ext cx="1807413" cy="4973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グローバル</a:t>
            </a:r>
          </a:p>
        </p:txBody>
      </p:sp>
      <p:sp>
        <p:nvSpPr>
          <p:cNvPr id="25" name="吹き出し: 角を丸めた四角形 24">
            <a:extLst>
              <a:ext uri="{FF2B5EF4-FFF2-40B4-BE49-F238E27FC236}">
                <a16:creationId xmlns:a16="http://schemas.microsoft.com/office/drawing/2014/main" id="{2129F32F-1BA6-4D1F-9958-322AB244D4F2}"/>
              </a:ext>
            </a:extLst>
          </p:cNvPr>
          <p:cNvSpPr/>
          <p:nvPr/>
        </p:nvSpPr>
        <p:spPr>
          <a:xfrm>
            <a:off x="9692368" y="1565432"/>
            <a:ext cx="2080532" cy="470284"/>
          </a:xfrm>
          <a:prstGeom prst="wedgeRoundRectCallout">
            <a:avLst>
              <a:gd name="adj1" fmla="val -25594"/>
              <a:gd name="adj2" fmla="val 86805"/>
              <a:gd name="adj3" fmla="val 16667"/>
            </a:avLst>
          </a:prstGeom>
          <a:solidFill>
            <a:schemeClr val="bg1">
              <a:lumMod val="95000"/>
            </a:schemeClr>
          </a:solidFill>
          <a:ln w="19050">
            <a:solidFill>
              <a:srgbClr val="6B092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a:t>Server</a:t>
            </a:r>
            <a:r>
              <a:rPr lang="ja-JP" altLang="en-US" dirty="0"/>
              <a:t>（ホスト）</a:t>
            </a:r>
          </a:p>
        </p:txBody>
      </p:sp>
      <p:sp>
        <p:nvSpPr>
          <p:cNvPr id="26" name="吹き出し: 角を丸めた四角形 25">
            <a:extLst>
              <a:ext uri="{FF2B5EF4-FFF2-40B4-BE49-F238E27FC236}">
                <a16:creationId xmlns:a16="http://schemas.microsoft.com/office/drawing/2014/main" id="{E0B5990A-F30C-4EB0-9D5B-18C2E8E27B95}"/>
              </a:ext>
            </a:extLst>
          </p:cNvPr>
          <p:cNvSpPr/>
          <p:nvPr/>
        </p:nvSpPr>
        <p:spPr>
          <a:xfrm>
            <a:off x="5696415" y="5739925"/>
            <a:ext cx="2769188" cy="470284"/>
          </a:xfrm>
          <a:prstGeom prst="wedgeRoundRectCallout">
            <a:avLst>
              <a:gd name="adj1" fmla="val -59165"/>
              <a:gd name="adj2" fmla="val 2550"/>
              <a:gd name="adj3" fmla="val 16667"/>
            </a:avLst>
          </a:prstGeom>
          <a:solidFill>
            <a:schemeClr val="bg1">
              <a:lumMod val="95000"/>
            </a:schemeClr>
          </a:solidFill>
          <a:ln w="19050">
            <a:solidFill>
              <a:srgbClr val="6B092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自分（クライアント）</a:t>
            </a:r>
          </a:p>
        </p:txBody>
      </p:sp>
      <p:pic>
        <p:nvPicPr>
          <p:cNvPr id="27" name="図 26">
            <a:extLst>
              <a:ext uri="{FF2B5EF4-FFF2-40B4-BE49-F238E27FC236}">
                <a16:creationId xmlns:a16="http://schemas.microsoft.com/office/drawing/2014/main" id="{4C86A7ED-51F0-4DEF-8EB1-9049C024B238}"/>
              </a:ext>
            </a:extLst>
          </p:cNvPr>
          <p:cNvPicPr>
            <a:picLocks noChangeAspect="1"/>
          </p:cNvPicPr>
          <p:nvPr/>
        </p:nvPicPr>
        <p:blipFill>
          <a:blip r:embed="rId3"/>
          <a:stretch>
            <a:fillRect/>
          </a:stretch>
        </p:blipFill>
        <p:spPr>
          <a:xfrm>
            <a:off x="4058659" y="3410984"/>
            <a:ext cx="1376413" cy="1376413"/>
          </a:xfrm>
          <a:prstGeom prst="rect">
            <a:avLst/>
          </a:prstGeom>
        </p:spPr>
      </p:pic>
      <p:cxnSp>
        <p:nvCxnSpPr>
          <p:cNvPr id="29" name="直線コネクタ 28">
            <a:extLst>
              <a:ext uri="{FF2B5EF4-FFF2-40B4-BE49-F238E27FC236}">
                <a16:creationId xmlns:a16="http://schemas.microsoft.com/office/drawing/2014/main" id="{3FF80CB3-49FE-4743-AA97-5F5F3D92D4B7}"/>
              </a:ext>
            </a:extLst>
          </p:cNvPr>
          <p:cNvCxnSpPr>
            <a:cxnSpLocks/>
          </p:cNvCxnSpPr>
          <p:nvPr/>
        </p:nvCxnSpPr>
        <p:spPr>
          <a:xfrm>
            <a:off x="6926799" y="3067580"/>
            <a:ext cx="8122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1B4D74AD-E630-426F-B246-322BD482F076}"/>
              </a:ext>
            </a:extLst>
          </p:cNvPr>
          <p:cNvSpPr/>
          <p:nvPr/>
        </p:nvSpPr>
        <p:spPr>
          <a:xfrm>
            <a:off x="5423801" y="3412807"/>
            <a:ext cx="1807413" cy="49739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a:t>プロバイダ</a:t>
            </a:r>
          </a:p>
        </p:txBody>
      </p:sp>
      <p:sp>
        <p:nvSpPr>
          <p:cNvPr id="23" name="コンテンツ プレースホルダー 22">
            <a:extLst>
              <a:ext uri="{FF2B5EF4-FFF2-40B4-BE49-F238E27FC236}">
                <a16:creationId xmlns:a16="http://schemas.microsoft.com/office/drawing/2014/main" id="{C840AA0C-D505-4E8A-AFD5-73367550570E}"/>
              </a:ext>
            </a:extLst>
          </p:cNvPr>
          <p:cNvSpPr>
            <a:spLocks noGrp="1"/>
          </p:cNvSpPr>
          <p:nvPr>
            <p:ph idx="1"/>
          </p:nvPr>
        </p:nvSpPr>
        <p:spPr/>
        <p:txBody>
          <a:bodyPr/>
          <a:lstStyle/>
          <a:p>
            <a:r>
              <a:rPr lang="ja-JP" altLang="en-US"/>
              <a:t>グローバルとローカルを</a:t>
            </a:r>
            <a:br>
              <a:rPr lang="en-US" altLang="ja-JP"/>
            </a:br>
            <a:r>
              <a:rPr lang="ja-JP" altLang="en-US"/>
              <a:t>つなぐインターネットの図</a:t>
            </a:r>
          </a:p>
        </p:txBody>
      </p:sp>
    </p:spTree>
    <p:extLst>
      <p:ext uri="{BB962C8B-B14F-4D97-AF65-F5344CB8AC3E}">
        <p14:creationId xmlns:p14="http://schemas.microsoft.com/office/powerpoint/2010/main" val="23879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DDA88-E990-4033-8D20-98C947D5747B}"/>
              </a:ext>
            </a:extLst>
          </p:cNvPr>
          <p:cNvSpPr>
            <a:spLocks noGrp="1"/>
          </p:cNvSpPr>
          <p:nvPr>
            <p:ph type="title"/>
          </p:nvPr>
        </p:nvSpPr>
        <p:spPr/>
        <p:txBody>
          <a:bodyPr/>
          <a:lstStyle/>
          <a:p>
            <a:r>
              <a:rPr kumimoji="1" lang="ja-JP" altLang="en-US" dirty="0"/>
              <a:t>インターネット上のサービス</a:t>
            </a:r>
          </a:p>
        </p:txBody>
      </p:sp>
      <p:sp>
        <p:nvSpPr>
          <p:cNvPr id="3" name="コンテンツ プレースホルダー 2">
            <a:extLst>
              <a:ext uri="{FF2B5EF4-FFF2-40B4-BE49-F238E27FC236}">
                <a16:creationId xmlns:a16="http://schemas.microsoft.com/office/drawing/2014/main" id="{03421FDE-CA06-4E4E-A929-1B95C6EE7D21}"/>
              </a:ext>
            </a:extLst>
          </p:cNvPr>
          <p:cNvSpPr>
            <a:spLocks noGrp="1"/>
          </p:cNvSpPr>
          <p:nvPr>
            <p:ph idx="1"/>
          </p:nvPr>
        </p:nvSpPr>
        <p:spPr>
          <a:xfrm>
            <a:off x="838200" y="1671783"/>
            <a:ext cx="10515600" cy="1574338"/>
          </a:xfrm>
        </p:spPr>
        <p:txBody>
          <a:bodyPr/>
          <a:lstStyle/>
          <a:p>
            <a:r>
              <a:rPr kumimoji="1" lang="ja-JP" altLang="en-US" dirty="0"/>
              <a:t>サーバ</a:t>
            </a:r>
            <a:r>
              <a:rPr kumimoji="1" lang="en-US" altLang="ja-JP" dirty="0"/>
              <a:t>(server)</a:t>
            </a:r>
            <a:r>
              <a:rPr kumimoji="1" lang="ja-JP" altLang="en-US" dirty="0"/>
              <a:t>：ユーザにサービスを提供するもの</a:t>
            </a:r>
            <a:endParaRPr kumimoji="1" lang="en-US" altLang="ja-JP" dirty="0"/>
          </a:p>
          <a:p>
            <a:r>
              <a:rPr lang="ja-JP" altLang="en-US" dirty="0"/>
              <a:t>クライアント：ユーザ側のこと</a:t>
            </a:r>
            <a:endParaRPr lang="en-US" altLang="ja-JP" dirty="0"/>
          </a:p>
          <a:p>
            <a:r>
              <a:rPr kumimoji="1" lang="ja-JP" altLang="en-US" dirty="0"/>
              <a:t>ホスト：サービスを提供している側</a:t>
            </a:r>
          </a:p>
        </p:txBody>
      </p:sp>
      <p:sp>
        <p:nvSpPr>
          <p:cNvPr id="4" name="日付プレースホルダー 3">
            <a:extLst>
              <a:ext uri="{FF2B5EF4-FFF2-40B4-BE49-F238E27FC236}">
                <a16:creationId xmlns:a16="http://schemas.microsoft.com/office/drawing/2014/main" id="{E9F8705D-FF4E-4EAD-94A8-7EC8318EEC0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3DAFB63F-6A30-4258-A010-5A2AD5C5919A}"/>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graphicFrame>
        <p:nvGraphicFramePr>
          <p:cNvPr id="7" name="コンテンツ プレースホルダー 6">
            <a:extLst>
              <a:ext uri="{FF2B5EF4-FFF2-40B4-BE49-F238E27FC236}">
                <a16:creationId xmlns:a16="http://schemas.microsoft.com/office/drawing/2014/main" id="{61A30791-9AC4-4007-B57A-9F8C98687335}"/>
              </a:ext>
            </a:extLst>
          </p:cNvPr>
          <p:cNvGraphicFramePr>
            <a:graphicFrameLocks/>
          </p:cNvGraphicFramePr>
          <p:nvPr>
            <p:extLst>
              <p:ext uri="{D42A27DB-BD31-4B8C-83A1-F6EECF244321}">
                <p14:modId xmlns:p14="http://schemas.microsoft.com/office/powerpoint/2010/main" val="3303234287"/>
              </p:ext>
            </p:extLst>
          </p:nvPr>
        </p:nvGraphicFramePr>
        <p:xfrm>
          <a:off x="1822450" y="3949386"/>
          <a:ext cx="8521700" cy="2377440"/>
        </p:xfrm>
        <a:graphic>
          <a:graphicData uri="http://schemas.openxmlformats.org/drawingml/2006/table">
            <a:tbl>
              <a:tblPr firstRow="1" bandRow="1"/>
              <a:tblGrid>
                <a:gridCol w="3439414">
                  <a:extLst>
                    <a:ext uri="{9D8B030D-6E8A-4147-A177-3AD203B41FA5}">
                      <a16:colId xmlns:a16="http://schemas.microsoft.com/office/drawing/2014/main" val="20000"/>
                    </a:ext>
                  </a:extLst>
                </a:gridCol>
                <a:gridCol w="5082286">
                  <a:extLst>
                    <a:ext uri="{9D8B030D-6E8A-4147-A177-3AD203B41FA5}">
                      <a16:colId xmlns:a16="http://schemas.microsoft.com/office/drawing/2014/main" val="20001"/>
                    </a:ext>
                  </a:extLst>
                </a:gridCol>
              </a:tblGrid>
              <a:tr h="370840">
                <a:tc>
                  <a:txBody>
                    <a:bodyPr/>
                    <a:lstStyle>
                      <a:lvl1pPr marL="0" algn="l" defTabSz="914400" rtl="0" eaLnBrk="1" latinLnBrk="0" hangingPunct="1">
                        <a:defRPr kumimoji="1" sz="1800" b="1" kern="1200">
                          <a:solidFill>
                            <a:schemeClr val="lt1"/>
                          </a:solidFill>
                          <a:latin typeface="Book Antiqua"/>
                        </a:defRPr>
                      </a:lvl1pPr>
                      <a:lvl2pPr marL="457200" algn="l" defTabSz="914400" rtl="0" eaLnBrk="1" latinLnBrk="0" hangingPunct="1">
                        <a:defRPr kumimoji="1" sz="1800" b="1" kern="1200">
                          <a:solidFill>
                            <a:schemeClr val="lt1"/>
                          </a:solidFill>
                          <a:latin typeface="Book Antiqua"/>
                        </a:defRPr>
                      </a:lvl2pPr>
                      <a:lvl3pPr marL="914400" algn="l" defTabSz="914400" rtl="0" eaLnBrk="1" latinLnBrk="0" hangingPunct="1">
                        <a:defRPr kumimoji="1" sz="1800" b="1" kern="1200">
                          <a:solidFill>
                            <a:schemeClr val="lt1"/>
                          </a:solidFill>
                          <a:latin typeface="Book Antiqua"/>
                        </a:defRPr>
                      </a:lvl3pPr>
                      <a:lvl4pPr marL="1371600" algn="l" defTabSz="914400" rtl="0" eaLnBrk="1" latinLnBrk="0" hangingPunct="1">
                        <a:defRPr kumimoji="1" sz="1800" b="1" kern="1200">
                          <a:solidFill>
                            <a:schemeClr val="lt1"/>
                          </a:solidFill>
                          <a:latin typeface="Book Antiqua"/>
                        </a:defRPr>
                      </a:lvl4pPr>
                      <a:lvl5pPr marL="1828800" algn="l" defTabSz="914400" rtl="0" eaLnBrk="1" latinLnBrk="0" hangingPunct="1">
                        <a:defRPr kumimoji="1" sz="1800" b="1" kern="1200">
                          <a:solidFill>
                            <a:schemeClr val="lt1"/>
                          </a:solidFill>
                          <a:latin typeface="Book Antiqua"/>
                        </a:defRPr>
                      </a:lvl5pPr>
                      <a:lvl6pPr marL="2286000" algn="l" defTabSz="914400" rtl="0" eaLnBrk="1" latinLnBrk="0" hangingPunct="1">
                        <a:defRPr kumimoji="1" sz="1800" b="1" kern="1200">
                          <a:solidFill>
                            <a:schemeClr val="lt1"/>
                          </a:solidFill>
                          <a:latin typeface="Book Antiqua"/>
                        </a:defRPr>
                      </a:lvl6pPr>
                      <a:lvl7pPr marL="2743200" algn="l" defTabSz="914400" rtl="0" eaLnBrk="1" latinLnBrk="0" hangingPunct="1">
                        <a:defRPr kumimoji="1" sz="1800" b="1" kern="1200">
                          <a:solidFill>
                            <a:schemeClr val="lt1"/>
                          </a:solidFill>
                          <a:latin typeface="Book Antiqua"/>
                        </a:defRPr>
                      </a:lvl7pPr>
                      <a:lvl8pPr marL="3200400" algn="l" defTabSz="914400" rtl="0" eaLnBrk="1" latinLnBrk="0" hangingPunct="1">
                        <a:defRPr kumimoji="1" sz="1800" b="1" kern="1200">
                          <a:solidFill>
                            <a:schemeClr val="lt1"/>
                          </a:solidFill>
                          <a:latin typeface="Book Antiqua"/>
                        </a:defRPr>
                      </a:lvl8pPr>
                      <a:lvl9pPr marL="3657600" algn="l" defTabSz="914400" rtl="0" eaLnBrk="1" latinLnBrk="0" hangingPunct="1">
                        <a:defRPr kumimoji="1" sz="1800" b="1" kern="1200">
                          <a:solidFill>
                            <a:schemeClr val="lt1"/>
                          </a:solidFill>
                          <a:latin typeface="Book Antiqua"/>
                        </a:defRPr>
                      </a:lvl9pPr>
                    </a:lstStyle>
                    <a:p>
                      <a:r>
                        <a:rPr kumimoji="1" lang="ja-JP" altLang="en-US" sz="2000" dirty="0"/>
                        <a:t>サーバ名</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914400" rtl="0" eaLnBrk="1" latinLnBrk="0" hangingPunct="1">
                        <a:defRPr kumimoji="1" sz="1800" b="1" kern="1200">
                          <a:solidFill>
                            <a:schemeClr val="lt1"/>
                          </a:solidFill>
                          <a:latin typeface="Book Antiqua"/>
                        </a:defRPr>
                      </a:lvl1pPr>
                      <a:lvl2pPr marL="457200" algn="l" defTabSz="914400" rtl="0" eaLnBrk="1" latinLnBrk="0" hangingPunct="1">
                        <a:defRPr kumimoji="1" sz="1800" b="1" kern="1200">
                          <a:solidFill>
                            <a:schemeClr val="lt1"/>
                          </a:solidFill>
                          <a:latin typeface="Book Antiqua"/>
                        </a:defRPr>
                      </a:lvl2pPr>
                      <a:lvl3pPr marL="914400" algn="l" defTabSz="914400" rtl="0" eaLnBrk="1" latinLnBrk="0" hangingPunct="1">
                        <a:defRPr kumimoji="1" sz="1800" b="1" kern="1200">
                          <a:solidFill>
                            <a:schemeClr val="lt1"/>
                          </a:solidFill>
                          <a:latin typeface="Book Antiqua"/>
                        </a:defRPr>
                      </a:lvl3pPr>
                      <a:lvl4pPr marL="1371600" algn="l" defTabSz="914400" rtl="0" eaLnBrk="1" latinLnBrk="0" hangingPunct="1">
                        <a:defRPr kumimoji="1" sz="1800" b="1" kern="1200">
                          <a:solidFill>
                            <a:schemeClr val="lt1"/>
                          </a:solidFill>
                          <a:latin typeface="Book Antiqua"/>
                        </a:defRPr>
                      </a:lvl4pPr>
                      <a:lvl5pPr marL="1828800" algn="l" defTabSz="914400" rtl="0" eaLnBrk="1" latinLnBrk="0" hangingPunct="1">
                        <a:defRPr kumimoji="1" sz="1800" b="1" kern="1200">
                          <a:solidFill>
                            <a:schemeClr val="lt1"/>
                          </a:solidFill>
                          <a:latin typeface="Book Antiqua"/>
                        </a:defRPr>
                      </a:lvl5pPr>
                      <a:lvl6pPr marL="2286000" algn="l" defTabSz="914400" rtl="0" eaLnBrk="1" latinLnBrk="0" hangingPunct="1">
                        <a:defRPr kumimoji="1" sz="1800" b="1" kern="1200">
                          <a:solidFill>
                            <a:schemeClr val="lt1"/>
                          </a:solidFill>
                          <a:latin typeface="Book Antiqua"/>
                        </a:defRPr>
                      </a:lvl6pPr>
                      <a:lvl7pPr marL="2743200" algn="l" defTabSz="914400" rtl="0" eaLnBrk="1" latinLnBrk="0" hangingPunct="1">
                        <a:defRPr kumimoji="1" sz="1800" b="1" kern="1200">
                          <a:solidFill>
                            <a:schemeClr val="lt1"/>
                          </a:solidFill>
                          <a:latin typeface="Book Antiqua"/>
                        </a:defRPr>
                      </a:lvl7pPr>
                      <a:lvl8pPr marL="3200400" algn="l" defTabSz="914400" rtl="0" eaLnBrk="1" latinLnBrk="0" hangingPunct="1">
                        <a:defRPr kumimoji="1" sz="1800" b="1" kern="1200">
                          <a:solidFill>
                            <a:schemeClr val="lt1"/>
                          </a:solidFill>
                          <a:latin typeface="Book Antiqua"/>
                        </a:defRPr>
                      </a:lvl8pPr>
                      <a:lvl9pPr marL="3657600" algn="l" defTabSz="914400" rtl="0" eaLnBrk="1" latinLnBrk="0" hangingPunct="1">
                        <a:defRPr kumimoji="1" sz="1800" b="1" kern="1200">
                          <a:solidFill>
                            <a:schemeClr val="lt1"/>
                          </a:solidFill>
                          <a:latin typeface="Book Antiqua"/>
                        </a:defRPr>
                      </a:lvl9pPr>
                    </a:lstStyle>
                    <a:p>
                      <a:r>
                        <a:rPr kumimoji="1" lang="ja-JP" altLang="en-US" sz="2000" dirty="0"/>
                        <a:t>サービス内容</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データベースサーバ</a:t>
                      </a:r>
                    </a:p>
                  </a:txBody>
                  <a:tcPr marL="100584" marR="1005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データを保存しておく</a:t>
                      </a:r>
                    </a:p>
                  </a:txBody>
                  <a:tcPr marL="100584" marR="1005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ウェブサーバ</a:t>
                      </a:r>
                      <a:r>
                        <a:rPr kumimoji="1" lang="en-US" altLang="ja-JP" sz="2000" dirty="0"/>
                        <a:t>(www</a:t>
                      </a:r>
                      <a:r>
                        <a:rPr kumimoji="1" lang="ja-JP" altLang="en-US" sz="2000" dirty="0"/>
                        <a:t>サーバ</a:t>
                      </a:r>
                      <a:r>
                        <a:rPr kumimoji="1" lang="en-US" altLang="ja-JP" sz="2000" dirty="0"/>
                        <a:t>)</a:t>
                      </a:r>
                      <a:endParaRPr kumimoji="1" lang="ja-JP" altLang="en-US" sz="2000" dirty="0"/>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ウェブサイト、ウェブアプリ提供</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メールサーバ</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メールサービス</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プリントサーバ</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プリンタの共有</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en-US" altLang="ja-JP" sz="2000" dirty="0"/>
                        <a:t>DNS</a:t>
                      </a:r>
                      <a:r>
                        <a:rPr kumimoji="1" lang="ja-JP" altLang="en-US" sz="2000" dirty="0"/>
                        <a:t>サーバ</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914400" rtl="0" eaLnBrk="1" latinLnBrk="0" hangingPunct="1">
                        <a:defRPr kumimoji="1" sz="1800" kern="1200">
                          <a:solidFill>
                            <a:schemeClr val="dk1"/>
                          </a:solidFill>
                          <a:latin typeface="Book Antiqua"/>
                        </a:defRPr>
                      </a:lvl1pPr>
                      <a:lvl2pPr marL="457200" algn="l" defTabSz="914400" rtl="0" eaLnBrk="1" latinLnBrk="0" hangingPunct="1">
                        <a:defRPr kumimoji="1" sz="1800" kern="1200">
                          <a:solidFill>
                            <a:schemeClr val="dk1"/>
                          </a:solidFill>
                          <a:latin typeface="Book Antiqua"/>
                        </a:defRPr>
                      </a:lvl2pPr>
                      <a:lvl3pPr marL="914400" algn="l" defTabSz="914400" rtl="0" eaLnBrk="1" latinLnBrk="0" hangingPunct="1">
                        <a:defRPr kumimoji="1" sz="1800" kern="1200">
                          <a:solidFill>
                            <a:schemeClr val="dk1"/>
                          </a:solidFill>
                          <a:latin typeface="Book Antiqua"/>
                        </a:defRPr>
                      </a:lvl3pPr>
                      <a:lvl4pPr marL="1371600" algn="l" defTabSz="914400" rtl="0" eaLnBrk="1" latinLnBrk="0" hangingPunct="1">
                        <a:defRPr kumimoji="1" sz="1800" kern="1200">
                          <a:solidFill>
                            <a:schemeClr val="dk1"/>
                          </a:solidFill>
                          <a:latin typeface="Book Antiqua"/>
                        </a:defRPr>
                      </a:lvl4pPr>
                      <a:lvl5pPr marL="1828800" algn="l" defTabSz="914400" rtl="0" eaLnBrk="1" latinLnBrk="0" hangingPunct="1">
                        <a:defRPr kumimoji="1" sz="1800" kern="1200">
                          <a:solidFill>
                            <a:schemeClr val="dk1"/>
                          </a:solidFill>
                          <a:latin typeface="Book Antiqua"/>
                        </a:defRPr>
                      </a:lvl5pPr>
                      <a:lvl6pPr marL="2286000" algn="l" defTabSz="914400" rtl="0" eaLnBrk="1" latinLnBrk="0" hangingPunct="1">
                        <a:defRPr kumimoji="1" sz="1800" kern="1200">
                          <a:solidFill>
                            <a:schemeClr val="dk1"/>
                          </a:solidFill>
                          <a:latin typeface="Book Antiqua"/>
                        </a:defRPr>
                      </a:lvl6pPr>
                      <a:lvl7pPr marL="2743200" algn="l" defTabSz="914400" rtl="0" eaLnBrk="1" latinLnBrk="0" hangingPunct="1">
                        <a:defRPr kumimoji="1" sz="1800" kern="1200">
                          <a:solidFill>
                            <a:schemeClr val="dk1"/>
                          </a:solidFill>
                          <a:latin typeface="Book Antiqua"/>
                        </a:defRPr>
                      </a:lvl7pPr>
                      <a:lvl8pPr marL="3200400" algn="l" defTabSz="914400" rtl="0" eaLnBrk="1" latinLnBrk="0" hangingPunct="1">
                        <a:defRPr kumimoji="1" sz="1800" kern="1200">
                          <a:solidFill>
                            <a:schemeClr val="dk1"/>
                          </a:solidFill>
                          <a:latin typeface="Book Antiqua"/>
                        </a:defRPr>
                      </a:lvl8pPr>
                      <a:lvl9pPr marL="3657600" algn="l" defTabSz="914400" rtl="0" eaLnBrk="1" latinLnBrk="0" hangingPunct="1">
                        <a:defRPr kumimoji="1" sz="1800" kern="1200">
                          <a:solidFill>
                            <a:schemeClr val="dk1"/>
                          </a:solidFill>
                          <a:latin typeface="Book Antiqua"/>
                        </a:defRPr>
                      </a:lvl9pPr>
                    </a:lstStyle>
                    <a:p>
                      <a:r>
                        <a:rPr kumimoji="1" lang="ja-JP" altLang="en-US" sz="2000" dirty="0"/>
                        <a:t>ドメインネーム解決</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extLst>
                  <a:ext uri="{0D108BD9-81ED-4DB2-BD59-A6C34878D82A}">
                    <a16:rowId xmlns:a16="http://schemas.microsoft.com/office/drawing/2014/main" val="10005"/>
                  </a:ext>
                </a:extLst>
              </a:tr>
            </a:tbl>
          </a:graphicData>
        </a:graphic>
      </p:graphicFrame>
      <p:pic>
        <p:nvPicPr>
          <p:cNvPr id="8" name="図 7">
            <a:extLst>
              <a:ext uri="{FF2B5EF4-FFF2-40B4-BE49-F238E27FC236}">
                <a16:creationId xmlns:a16="http://schemas.microsoft.com/office/drawing/2014/main" id="{B17D4271-97E5-4D3E-969A-C0A7A95730FA}"/>
              </a:ext>
            </a:extLst>
          </p:cNvPr>
          <p:cNvPicPr>
            <a:picLocks noChangeAspect="1"/>
          </p:cNvPicPr>
          <p:nvPr/>
        </p:nvPicPr>
        <p:blipFill>
          <a:blip r:embed="rId2"/>
          <a:stretch>
            <a:fillRect/>
          </a:stretch>
        </p:blipFill>
        <p:spPr>
          <a:xfrm>
            <a:off x="7743968" y="2241586"/>
            <a:ext cx="818864" cy="1019297"/>
          </a:xfrm>
          <a:prstGeom prst="rect">
            <a:avLst/>
          </a:prstGeom>
        </p:spPr>
      </p:pic>
      <p:pic>
        <p:nvPicPr>
          <p:cNvPr id="9" name="図 8">
            <a:extLst>
              <a:ext uri="{FF2B5EF4-FFF2-40B4-BE49-F238E27FC236}">
                <a16:creationId xmlns:a16="http://schemas.microsoft.com/office/drawing/2014/main" id="{626BD3D3-3614-4784-993E-0211C3ADF75B}"/>
              </a:ext>
            </a:extLst>
          </p:cNvPr>
          <p:cNvPicPr>
            <a:picLocks noChangeAspect="1"/>
          </p:cNvPicPr>
          <p:nvPr/>
        </p:nvPicPr>
        <p:blipFill>
          <a:blip r:embed="rId3"/>
          <a:stretch>
            <a:fillRect/>
          </a:stretch>
        </p:blipFill>
        <p:spPr>
          <a:xfrm>
            <a:off x="10592889" y="2266451"/>
            <a:ext cx="1009369" cy="1009369"/>
          </a:xfrm>
          <a:prstGeom prst="rect">
            <a:avLst/>
          </a:prstGeom>
        </p:spPr>
      </p:pic>
      <p:sp>
        <p:nvSpPr>
          <p:cNvPr id="10" name="テキスト ボックス 9">
            <a:extLst>
              <a:ext uri="{FF2B5EF4-FFF2-40B4-BE49-F238E27FC236}">
                <a16:creationId xmlns:a16="http://schemas.microsoft.com/office/drawing/2014/main" id="{B6F3306E-FFFF-439D-8CA8-40AD37EE5F6E}"/>
              </a:ext>
            </a:extLst>
          </p:cNvPr>
          <p:cNvSpPr txBox="1"/>
          <p:nvPr/>
        </p:nvSpPr>
        <p:spPr>
          <a:xfrm>
            <a:off x="7368570" y="3420468"/>
            <a:ext cx="1569660" cy="369332"/>
          </a:xfrm>
          <a:prstGeom prst="rect">
            <a:avLst/>
          </a:prstGeom>
          <a:noFill/>
        </p:spPr>
        <p:txBody>
          <a:bodyPr wrap="none" rtlCol="0">
            <a:spAutoFit/>
          </a:bodyPr>
          <a:lstStyle/>
          <a:p>
            <a:r>
              <a:rPr kumimoji="1" lang="ja-JP" altLang="en-US" dirty="0"/>
              <a:t>ユーザの端末</a:t>
            </a:r>
          </a:p>
        </p:txBody>
      </p:sp>
      <p:sp>
        <p:nvSpPr>
          <p:cNvPr id="11" name="テキスト ボックス 10">
            <a:extLst>
              <a:ext uri="{FF2B5EF4-FFF2-40B4-BE49-F238E27FC236}">
                <a16:creationId xmlns:a16="http://schemas.microsoft.com/office/drawing/2014/main" id="{C54A3853-300E-4508-9B62-7C37158401F9}"/>
              </a:ext>
            </a:extLst>
          </p:cNvPr>
          <p:cNvSpPr txBox="1"/>
          <p:nvPr/>
        </p:nvSpPr>
        <p:spPr>
          <a:xfrm>
            <a:off x="10312743" y="3284314"/>
            <a:ext cx="1569660" cy="369332"/>
          </a:xfrm>
          <a:prstGeom prst="rect">
            <a:avLst/>
          </a:prstGeom>
          <a:noFill/>
        </p:spPr>
        <p:txBody>
          <a:bodyPr wrap="none" rtlCol="0">
            <a:spAutoFit/>
          </a:bodyPr>
          <a:lstStyle/>
          <a:p>
            <a:r>
              <a:rPr kumimoji="1" lang="ja-JP" altLang="en-US" dirty="0"/>
              <a:t>ホストマシン</a:t>
            </a:r>
          </a:p>
        </p:txBody>
      </p:sp>
      <p:cxnSp>
        <p:nvCxnSpPr>
          <p:cNvPr id="12" name="直線矢印コネクタ 11">
            <a:extLst>
              <a:ext uri="{FF2B5EF4-FFF2-40B4-BE49-F238E27FC236}">
                <a16:creationId xmlns:a16="http://schemas.microsoft.com/office/drawing/2014/main" id="{CFB34D50-9CD0-44E8-B1F5-B64414E2841F}"/>
              </a:ext>
            </a:extLst>
          </p:cNvPr>
          <p:cNvCxnSpPr>
            <a:cxnSpLocks/>
          </p:cNvCxnSpPr>
          <p:nvPr/>
        </p:nvCxnSpPr>
        <p:spPr>
          <a:xfrm flipV="1">
            <a:off x="8593807" y="2737690"/>
            <a:ext cx="1750343" cy="13544"/>
          </a:xfrm>
          <a:prstGeom prst="straightConnector1">
            <a:avLst/>
          </a:prstGeom>
          <a:noFill/>
          <a:ln w="28575" cap="flat" cmpd="sng" algn="ctr">
            <a:solidFill>
              <a:srgbClr val="0070C0"/>
            </a:solidFill>
            <a:prstDash val="solid"/>
            <a:tailEnd type="triangle"/>
          </a:ln>
          <a:effectLst/>
        </p:spPr>
      </p:cxnSp>
      <p:cxnSp>
        <p:nvCxnSpPr>
          <p:cNvPr id="14" name="直線矢印コネクタ 13">
            <a:extLst>
              <a:ext uri="{FF2B5EF4-FFF2-40B4-BE49-F238E27FC236}">
                <a16:creationId xmlns:a16="http://schemas.microsoft.com/office/drawing/2014/main" id="{C1AC145A-C715-422A-8883-309974980782}"/>
              </a:ext>
            </a:extLst>
          </p:cNvPr>
          <p:cNvCxnSpPr>
            <a:cxnSpLocks/>
          </p:cNvCxnSpPr>
          <p:nvPr/>
        </p:nvCxnSpPr>
        <p:spPr>
          <a:xfrm flipH="1">
            <a:off x="8562832" y="2961123"/>
            <a:ext cx="1781319" cy="22446"/>
          </a:xfrm>
          <a:prstGeom prst="straightConnector1">
            <a:avLst/>
          </a:prstGeom>
          <a:noFill/>
          <a:ln w="28575" cap="flat" cmpd="sng" algn="ctr">
            <a:solidFill>
              <a:srgbClr val="0070C0"/>
            </a:solidFill>
            <a:prstDash val="solid"/>
            <a:tailEnd type="triangle"/>
          </a:ln>
          <a:effectLst/>
        </p:spPr>
      </p:cxnSp>
    </p:spTree>
    <p:extLst>
      <p:ext uri="{BB962C8B-B14F-4D97-AF65-F5344CB8AC3E}">
        <p14:creationId xmlns:p14="http://schemas.microsoft.com/office/powerpoint/2010/main" val="23730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971C8-C1EB-4B02-A840-722014443DB6}"/>
              </a:ext>
            </a:extLst>
          </p:cNvPr>
          <p:cNvSpPr>
            <a:spLocks noGrp="1"/>
          </p:cNvSpPr>
          <p:nvPr>
            <p:ph type="title"/>
          </p:nvPr>
        </p:nvSpPr>
        <p:spPr/>
        <p:txBody>
          <a:bodyPr/>
          <a:lstStyle/>
          <a:p>
            <a:r>
              <a:rPr kumimoji="1" lang="en-US" altLang="ja-JP" dirty="0"/>
              <a:t>WWW</a:t>
            </a:r>
            <a:r>
              <a:rPr kumimoji="1" lang="ja-JP" altLang="en-US" dirty="0"/>
              <a:t>とブラウザ</a:t>
            </a:r>
          </a:p>
        </p:txBody>
      </p:sp>
      <p:sp>
        <p:nvSpPr>
          <p:cNvPr id="3" name="テキスト プレースホルダー 2">
            <a:extLst>
              <a:ext uri="{FF2B5EF4-FFF2-40B4-BE49-F238E27FC236}">
                <a16:creationId xmlns:a16="http://schemas.microsoft.com/office/drawing/2014/main" id="{A2F805C1-6D0A-46C2-BB73-6D11C499B638}"/>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FCAF20A-8523-46D5-9547-E5D3BD3BF6C4}"/>
              </a:ext>
            </a:extLst>
          </p:cNvPr>
          <p:cNvSpPr>
            <a:spLocks noGrp="1"/>
          </p:cNvSpPr>
          <p:nvPr>
            <p:ph type="dt" sz="half" idx="10"/>
          </p:nvPr>
        </p:nvSpPr>
        <p:spPr/>
        <p:txBody>
          <a:bodyPr/>
          <a:lstStyle/>
          <a:p>
            <a:r>
              <a:rPr kumimoji="1" lang="en-US" altLang="ja-JP"/>
              <a:t>2018/5/10</a:t>
            </a:r>
            <a:endParaRPr kumimoji="1" lang="ja-JP" altLang="en-US"/>
          </a:p>
        </p:txBody>
      </p:sp>
      <p:sp>
        <p:nvSpPr>
          <p:cNvPr id="5" name="フッター プレースホルダー 4">
            <a:extLst>
              <a:ext uri="{FF2B5EF4-FFF2-40B4-BE49-F238E27FC236}">
                <a16:creationId xmlns:a16="http://schemas.microsoft.com/office/drawing/2014/main" id="{FF6B8CD9-BDB5-4D50-9EC4-4038378C0E68}"/>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Tree>
    <p:extLst>
      <p:ext uri="{BB962C8B-B14F-4D97-AF65-F5344CB8AC3E}">
        <p14:creationId xmlns:p14="http://schemas.microsoft.com/office/powerpoint/2010/main" val="221939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3FDA7-4CAA-4091-9E27-8D6C85258D2E}"/>
              </a:ext>
            </a:extLst>
          </p:cNvPr>
          <p:cNvSpPr>
            <a:spLocks noGrp="1"/>
          </p:cNvSpPr>
          <p:nvPr>
            <p:ph type="title"/>
          </p:nvPr>
        </p:nvSpPr>
        <p:spPr/>
        <p:txBody>
          <a:bodyPr/>
          <a:lstStyle/>
          <a:p>
            <a:r>
              <a:rPr lang="en-US" altLang="ja-JP"/>
              <a:t>WWW</a:t>
            </a:r>
            <a:endParaRPr kumimoji="1" lang="ja-JP" altLang="en-US" dirty="0"/>
          </a:p>
        </p:txBody>
      </p:sp>
      <p:sp>
        <p:nvSpPr>
          <p:cNvPr id="3" name="コンテンツ プレースホルダー 2">
            <a:extLst>
              <a:ext uri="{FF2B5EF4-FFF2-40B4-BE49-F238E27FC236}">
                <a16:creationId xmlns:a16="http://schemas.microsoft.com/office/drawing/2014/main" id="{2C5F882A-0254-4F65-A36F-C183BB97400B}"/>
              </a:ext>
            </a:extLst>
          </p:cNvPr>
          <p:cNvSpPr>
            <a:spLocks noGrp="1"/>
          </p:cNvSpPr>
          <p:nvPr>
            <p:ph idx="1"/>
          </p:nvPr>
        </p:nvSpPr>
        <p:spPr/>
        <p:txBody>
          <a:bodyPr/>
          <a:lstStyle/>
          <a:p>
            <a:r>
              <a:rPr lang="en-US" altLang="ja-JP"/>
              <a:t>World Wide Web</a:t>
            </a:r>
          </a:p>
          <a:p>
            <a:pPr lvl="1"/>
            <a:r>
              <a:rPr lang="en-US" altLang="ja-JP"/>
              <a:t>world	</a:t>
            </a:r>
            <a:r>
              <a:rPr lang="ja-JP" altLang="en-US"/>
              <a:t>世界</a:t>
            </a:r>
            <a:endParaRPr lang="en-US" altLang="ja-JP"/>
          </a:p>
          <a:p>
            <a:pPr lvl="1"/>
            <a:r>
              <a:rPr lang="en-US" altLang="ja-JP"/>
              <a:t>wide	</a:t>
            </a:r>
            <a:r>
              <a:rPr lang="ja-JP" altLang="en-US"/>
              <a:t>広い</a:t>
            </a:r>
            <a:endParaRPr lang="en-US" altLang="ja-JP"/>
          </a:p>
          <a:p>
            <a:pPr lvl="1"/>
            <a:r>
              <a:rPr lang="en-US" altLang="ja-JP"/>
              <a:t>web	</a:t>
            </a:r>
            <a:r>
              <a:rPr lang="ja-JP" altLang="en-US"/>
              <a:t>蜘蛛の巣</a:t>
            </a:r>
            <a:endParaRPr lang="ja-JP" altLang="en-US" dirty="0"/>
          </a:p>
        </p:txBody>
      </p:sp>
      <p:sp>
        <p:nvSpPr>
          <p:cNvPr id="4" name="日付プレースホルダー 3">
            <a:extLst>
              <a:ext uri="{FF2B5EF4-FFF2-40B4-BE49-F238E27FC236}">
                <a16:creationId xmlns:a16="http://schemas.microsoft.com/office/drawing/2014/main" id="{B73350B6-0953-48E3-814A-6294BB104053}"/>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CED72DA4-F518-42B5-922B-317502D2255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10" name="楕円 9">
            <a:extLst>
              <a:ext uri="{FF2B5EF4-FFF2-40B4-BE49-F238E27FC236}">
                <a16:creationId xmlns:a16="http://schemas.microsoft.com/office/drawing/2014/main" id="{065C7AAC-9010-4D69-9189-987292F96FDA}"/>
              </a:ext>
            </a:extLst>
          </p:cNvPr>
          <p:cNvSpPr/>
          <p:nvPr/>
        </p:nvSpPr>
        <p:spPr>
          <a:xfrm>
            <a:off x="7702658" y="2185261"/>
            <a:ext cx="3651142" cy="3673097"/>
          </a:xfrm>
          <a:prstGeom prst="ellipse">
            <a:avLst/>
          </a:prstGeom>
          <a:solidFill>
            <a:srgbClr val="D0BE4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endParaRPr>
          </a:p>
        </p:txBody>
      </p:sp>
      <p:pic>
        <p:nvPicPr>
          <p:cNvPr id="11" name="図 10">
            <a:extLst>
              <a:ext uri="{FF2B5EF4-FFF2-40B4-BE49-F238E27FC236}">
                <a16:creationId xmlns:a16="http://schemas.microsoft.com/office/drawing/2014/main" id="{82B4664B-30B1-4F3D-89B0-3A2F10FABBAB}"/>
              </a:ext>
            </a:extLst>
          </p:cNvPr>
          <p:cNvPicPr>
            <a:picLocks noChangeAspect="1"/>
          </p:cNvPicPr>
          <p:nvPr/>
        </p:nvPicPr>
        <p:blipFill>
          <a:blip r:embed="rId2"/>
          <a:stretch>
            <a:fillRect/>
          </a:stretch>
        </p:blipFill>
        <p:spPr>
          <a:xfrm>
            <a:off x="9387176" y="2041869"/>
            <a:ext cx="1009369" cy="1009369"/>
          </a:xfrm>
          <a:prstGeom prst="rect">
            <a:avLst/>
          </a:prstGeom>
        </p:spPr>
      </p:pic>
      <p:pic>
        <p:nvPicPr>
          <p:cNvPr id="12" name="図 11">
            <a:extLst>
              <a:ext uri="{FF2B5EF4-FFF2-40B4-BE49-F238E27FC236}">
                <a16:creationId xmlns:a16="http://schemas.microsoft.com/office/drawing/2014/main" id="{436ED2A1-E6F7-4474-85DB-92514125E9D7}"/>
              </a:ext>
            </a:extLst>
          </p:cNvPr>
          <p:cNvPicPr>
            <a:picLocks noChangeAspect="1"/>
          </p:cNvPicPr>
          <p:nvPr/>
        </p:nvPicPr>
        <p:blipFill>
          <a:blip r:embed="rId2"/>
          <a:stretch>
            <a:fillRect/>
          </a:stretch>
        </p:blipFill>
        <p:spPr>
          <a:xfrm>
            <a:off x="8040233" y="2857443"/>
            <a:ext cx="1009369" cy="1009369"/>
          </a:xfrm>
          <a:prstGeom prst="rect">
            <a:avLst/>
          </a:prstGeom>
        </p:spPr>
      </p:pic>
      <p:pic>
        <p:nvPicPr>
          <p:cNvPr id="13" name="図 12">
            <a:extLst>
              <a:ext uri="{FF2B5EF4-FFF2-40B4-BE49-F238E27FC236}">
                <a16:creationId xmlns:a16="http://schemas.microsoft.com/office/drawing/2014/main" id="{059CBE00-344A-41EB-8CD7-F724A39F9142}"/>
              </a:ext>
            </a:extLst>
          </p:cNvPr>
          <p:cNvPicPr>
            <a:picLocks noChangeAspect="1"/>
          </p:cNvPicPr>
          <p:nvPr/>
        </p:nvPicPr>
        <p:blipFill>
          <a:blip r:embed="rId2"/>
          <a:stretch>
            <a:fillRect/>
          </a:stretch>
        </p:blipFill>
        <p:spPr>
          <a:xfrm>
            <a:off x="9840275" y="4172457"/>
            <a:ext cx="1009369" cy="1009369"/>
          </a:xfrm>
          <a:prstGeom prst="rect">
            <a:avLst/>
          </a:prstGeom>
        </p:spPr>
      </p:pic>
      <p:cxnSp>
        <p:nvCxnSpPr>
          <p:cNvPr id="14" name="直線コネクタ 13">
            <a:extLst>
              <a:ext uri="{FF2B5EF4-FFF2-40B4-BE49-F238E27FC236}">
                <a16:creationId xmlns:a16="http://schemas.microsoft.com/office/drawing/2014/main" id="{9C2B8F51-D53F-474B-A84A-54425CFA348F}"/>
              </a:ext>
            </a:extLst>
          </p:cNvPr>
          <p:cNvCxnSpPr>
            <a:cxnSpLocks/>
          </p:cNvCxnSpPr>
          <p:nvPr/>
        </p:nvCxnSpPr>
        <p:spPr>
          <a:xfrm>
            <a:off x="6495786" y="4373561"/>
            <a:ext cx="118921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8" descr="http://2.bp.blogspot.com/-JPa0Nzk_E8M/Vf-aIH2jsyI/AAAAAAAAyDc/2FG8dSNSk-k/s800/computer_girl.png">
            <a:extLst>
              <a:ext uri="{FF2B5EF4-FFF2-40B4-BE49-F238E27FC236}">
                <a16:creationId xmlns:a16="http://schemas.microsoft.com/office/drawing/2014/main" id="{E442FD3C-2A5D-4B4A-AA7B-7828339D618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1675" y="3770381"/>
            <a:ext cx="1238752" cy="1206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ããã©ã¦ã¶ãã®ç»åæ¤ç´¢çµæ">
            <a:extLst>
              <a:ext uri="{FF2B5EF4-FFF2-40B4-BE49-F238E27FC236}">
                <a16:creationId xmlns:a16="http://schemas.microsoft.com/office/drawing/2014/main" id="{FA3B0158-E49C-4E80-B033-F4ED15B43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41" y="3243579"/>
            <a:ext cx="2061007" cy="252616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コネクタ 16">
            <a:extLst>
              <a:ext uri="{FF2B5EF4-FFF2-40B4-BE49-F238E27FC236}">
                <a16:creationId xmlns:a16="http://schemas.microsoft.com/office/drawing/2014/main" id="{5BE82E7A-5DD8-469F-8157-AA0755EB01D3}"/>
              </a:ext>
            </a:extLst>
          </p:cNvPr>
          <p:cNvCxnSpPr>
            <a:cxnSpLocks/>
          </p:cNvCxnSpPr>
          <p:nvPr/>
        </p:nvCxnSpPr>
        <p:spPr>
          <a:xfrm>
            <a:off x="3632477" y="4373560"/>
            <a:ext cx="8122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EAAB90C-C855-4AB0-A70E-30E37352CD33}"/>
              </a:ext>
            </a:extLst>
          </p:cNvPr>
          <p:cNvSpPr txBox="1"/>
          <p:nvPr/>
        </p:nvSpPr>
        <p:spPr>
          <a:xfrm>
            <a:off x="4871213" y="5866998"/>
            <a:ext cx="1338828" cy="369332"/>
          </a:xfrm>
          <a:prstGeom prst="rect">
            <a:avLst/>
          </a:prstGeom>
          <a:noFill/>
        </p:spPr>
        <p:txBody>
          <a:bodyPr wrap="none" rtlCol="0">
            <a:spAutoFit/>
          </a:bodyPr>
          <a:lstStyle/>
          <a:p>
            <a:r>
              <a:rPr kumimoji="1" lang="ja-JP" altLang="en-US"/>
              <a:t>ブラウザ類</a:t>
            </a:r>
          </a:p>
        </p:txBody>
      </p:sp>
      <p:sp>
        <p:nvSpPr>
          <p:cNvPr id="18" name="テキスト ボックス 17">
            <a:extLst>
              <a:ext uri="{FF2B5EF4-FFF2-40B4-BE49-F238E27FC236}">
                <a16:creationId xmlns:a16="http://schemas.microsoft.com/office/drawing/2014/main" id="{98670261-C7F2-4BB4-B48B-7441A8781AF5}"/>
              </a:ext>
            </a:extLst>
          </p:cNvPr>
          <p:cNvSpPr txBox="1"/>
          <p:nvPr/>
        </p:nvSpPr>
        <p:spPr>
          <a:xfrm>
            <a:off x="2442469" y="5228357"/>
            <a:ext cx="877163" cy="369332"/>
          </a:xfrm>
          <a:prstGeom prst="rect">
            <a:avLst/>
          </a:prstGeom>
          <a:noFill/>
        </p:spPr>
        <p:txBody>
          <a:bodyPr wrap="none" rtlCol="0">
            <a:spAutoFit/>
          </a:bodyPr>
          <a:lstStyle/>
          <a:p>
            <a:pPr algn="ctr"/>
            <a:r>
              <a:rPr kumimoji="1" lang="ja-JP" altLang="en-US"/>
              <a:t>ユーザ</a:t>
            </a:r>
          </a:p>
        </p:txBody>
      </p:sp>
      <p:sp>
        <p:nvSpPr>
          <p:cNvPr id="20" name="テキスト ボックス 19">
            <a:extLst>
              <a:ext uri="{FF2B5EF4-FFF2-40B4-BE49-F238E27FC236}">
                <a16:creationId xmlns:a16="http://schemas.microsoft.com/office/drawing/2014/main" id="{F18FA8FB-EC1D-49C0-AF25-99AC994BB2DA}"/>
              </a:ext>
            </a:extLst>
          </p:cNvPr>
          <p:cNvSpPr txBox="1"/>
          <p:nvPr/>
        </p:nvSpPr>
        <p:spPr>
          <a:xfrm>
            <a:off x="8281734" y="5223573"/>
            <a:ext cx="2492990" cy="369332"/>
          </a:xfrm>
          <a:prstGeom prst="rect">
            <a:avLst/>
          </a:prstGeom>
          <a:noFill/>
        </p:spPr>
        <p:txBody>
          <a:bodyPr wrap="none" rtlCol="0">
            <a:spAutoFit/>
          </a:bodyPr>
          <a:lstStyle/>
          <a:p>
            <a:pPr algn="ctr"/>
            <a:r>
              <a:rPr kumimoji="1" lang="ja-JP" altLang="en-US"/>
              <a:t>世界中のウェブサーバ</a:t>
            </a:r>
          </a:p>
        </p:txBody>
      </p:sp>
    </p:spTree>
    <p:extLst>
      <p:ext uri="{BB962C8B-B14F-4D97-AF65-F5344CB8AC3E}">
        <p14:creationId xmlns:p14="http://schemas.microsoft.com/office/powerpoint/2010/main" val="19921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E7876-5EB4-467C-B034-C4A4BCA8451A}"/>
              </a:ext>
            </a:extLst>
          </p:cNvPr>
          <p:cNvSpPr>
            <a:spLocks noGrp="1"/>
          </p:cNvSpPr>
          <p:nvPr>
            <p:ph type="title"/>
          </p:nvPr>
        </p:nvSpPr>
        <p:spPr/>
        <p:txBody>
          <a:bodyPr/>
          <a:lstStyle/>
          <a:p>
            <a:r>
              <a:rPr lang="en-US" altLang="ja-JP" dirty="0"/>
              <a:t>WWW</a:t>
            </a:r>
            <a:r>
              <a:rPr lang="ja-JP" altLang="en-US" dirty="0"/>
              <a:t>サーバ</a:t>
            </a:r>
            <a:endParaRPr kumimoji="1" lang="ja-JP" altLang="en-US" dirty="0"/>
          </a:p>
        </p:txBody>
      </p:sp>
      <p:sp>
        <p:nvSpPr>
          <p:cNvPr id="3" name="コンテンツ プレースホルダー 2">
            <a:extLst>
              <a:ext uri="{FF2B5EF4-FFF2-40B4-BE49-F238E27FC236}">
                <a16:creationId xmlns:a16="http://schemas.microsoft.com/office/drawing/2014/main" id="{436E524A-CA56-4A96-9FA5-C32EA484B66D}"/>
              </a:ext>
            </a:extLst>
          </p:cNvPr>
          <p:cNvSpPr>
            <a:spLocks noGrp="1"/>
          </p:cNvSpPr>
          <p:nvPr>
            <p:ph idx="1"/>
          </p:nvPr>
        </p:nvSpPr>
        <p:spPr/>
        <p:txBody>
          <a:bodyPr/>
          <a:lstStyle/>
          <a:p>
            <a:r>
              <a:rPr kumimoji="1" lang="en-US" altLang="ja-JP" dirty="0"/>
              <a:t>WWW(world wide web)</a:t>
            </a:r>
            <a:r>
              <a:rPr kumimoji="1" lang="ja-JP" altLang="en-US" dirty="0"/>
              <a:t>サーバ</a:t>
            </a:r>
            <a:endParaRPr kumimoji="1" lang="en-US" altLang="ja-JP" dirty="0"/>
          </a:p>
          <a:p>
            <a:pPr lvl="1"/>
            <a:r>
              <a:rPr lang="ja-JP" altLang="en-US" dirty="0"/>
              <a:t>長いので単に「ウェブサーバ」と呼ばれる</a:t>
            </a:r>
            <a:endParaRPr lang="en-US" altLang="ja-JP" dirty="0"/>
          </a:p>
          <a:p>
            <a:pPr lvl="1"/>
            <a:r>
              <a:rPr kumimoji="1" lang="ja-JP" altLang="en-US" dirty="0"/>
              <a:t>ウェブブラウザ</a:t>
            </a:r>
            <a:r>
              <a:rPr kumimoji="1" lang="en-US" altLang="ja-JP" dirty="0"/>
              <a:t>(blowsier)</a:t>
            </a:r>
            <a:r>
              <a:rPr kumimoji="1" lang="ja-JP" altLang="en-US" dirty="0"/>
              <a:t>を通して情報を提供するサービス全般</a:t>
            </a:r>
            <a:endParaRPr kumimoji="1" lang="en-US" altLang="ja-JP" dirty="0"/>
          </a:p>
          <a:p>
            <a:endParaRPr kumimoji="1" lang="en-US" altLang="ja-JP" dirty="0"/>
          </a:p>
          <a:p>
            <a:r>
              <a:rPr lang="ja-JP" altLang="en-US" dirty="0"/>
              <a:t>よくあるウェブサービス</a:t>
            </a:r>
            <a:endParaRPr lang="en-US" altLang="ja-JP" dirty="0"/>
          </a:p>
          <a:p>
            <a:pPr lvl="1"/>
            <a:r>
              <a:rPr kumimoji="1" lang="ja-JP" altLang="en-US" dirty="0"/>
              <a:t>ウェブページの提示：</a:t>
            </a:r>
            <a:r>
              <a:rPr kumimoji="1" lang="en-US" altLang="ja-JP" dirty="0"/>
              <a:t>	Wiki</a:t>
            </a:r>
            <a:r>
              <a:rPr kumimoji="1" lang="ja-JP" altLang="en-US" dirty="0"/>
              <a:t>とかブログとか</a:t>
            </a:r>
            <a:endParaRPr kumimoji="1" lang="en-US" altLang="ja-JP" dirty="0"/>
          </a:p>
          <a:p>
            <a:pPr lvl="1"/>
            <a:r>
              <a:rPr kumimoji="1" lang="ja-JP" altLang="en-US" dirty="0"/>
              <a:t>検索エンジン：</a:t>
            </a:r>
            <a:r>
              <a:rPr kumimoji="1" lang="en-US" altLang="ja-JP" dirty="0"/>
              <a:t>		</a:t>
            </a:r>
            <a:r>
              <a:rPr kumimoji="1" lang="ja-JP" altLang="en-US" dirty="0"/>
              <a:t>他のウェブページを探すサービス</a:t>
            </a:r>
            <a:endParaRPr kumimoji="1" lang="en-US" altLang="ja-JP" dirty="0"/>
          </a:p>
          <a:p>
            <a:pPr lvl="1"/>
            <a:r>
              <a:rPr kumimoji="1" lang="ja-JP" altLang="en-US" dirty="0"/>
              <a:t>ウェブアプリ：</a:t>
            </a:r>
            <a:r>
              <a:rPr kumimoji="1" lang="en-US" altLang="ja-JP" dirty="0"/>
              <a:t>		</a:t>
            </a:r>
            <a:r>
              <a:rPr kumimoji="1" lang="ja-JP" altLang="en-US" dirty="0"/>
              <a:t>ウェブ上で動くアプリ提供</a:t>
            </a:r>
            <a:br>
              <a:rPr lang="en-US" altLang="ja-JP" dirty="0"/>
            </a:br>
            <a:r>
              <a:rPr lang="en-US" altLang="ja-JP" dirty="0"/>
              <a:t>						</a:t>
            </a:r>
            <a:r>
              <a:rPr lang="ja-JP" altLang="en-US" dirty="0"/>
              <a:t>ゲーム、メール操作、ページ編集</a:t>
            </a:r>
            <a:endParaRPr kumimoji="1" lang="en-US" altLang="ja-JP" dirty="0"/>
          </a:p>
        </p:txBody>
      </p:sp>
      <p:sp>
        <p:nvSpPr>
          <p:cNvPr id="4" name="日付プレースホルダー 3">
            <a:extLst>
              <a:ext uri="{FF2B5EF4-FFF2-40B4-BE49-F238E27FC236}">
                <a16:creationId xmlns:a16="http://schemas.microsoft.com/office/drawing/2014/main" id="{3ED36BFD-9C80-4BC0-A4DC-B8F991D38E5D}"/>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F271F8BB-9FCE-4AE8-961E-0B98E508982C}"/>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2875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9F8EB-131E-47DE-AE58-615B006421D5}"/>
              </a:ext>
            </a:extLst>
          </p:cNvPr>
          <p:cNvSpPr>
            <a:spLocks noGrp="1"/>
          </p:cNvSpPr>
          <p:nvPr>
            <p:ph type="title"/>
          </p:nvPr>
        </p:nvSpPr>
        <p:spPr/>
        <p:txBody>
          <a:bodyPr/>
          <a:lstStyle/>
          <a:p>
            <a:r>
              <a:rPr kumimoji="1" lang="ja-JP" altLang="en-US" dirty="0"/>
              <a:t>ウェブブラウザ</a:t>
            </a:r>
          </a:p>
        </p:txBody>
      </p:sp>
      <p:sp>
        <p:nvSpPr>
          <p:cNvPr id="3" name="コンテンツ プレースホルダー 2">
            <a:extLst>
              <a:ext uri="{FF2B5EF4-FFF2-40B4-BE49-F238E27FC236}">
                <a16:creationId xmlns:a16="http://schemas.microsoft.com/office/drawing/2014/main" id="{BB4B9A66-1C63-409E-A5E4-6D4169358F97}"/>
              </a:ext>
            </a:extLst>
          </p:cNvPr>
          <p:cNvSpPr>
            <a:spLocks noGrp="1"/>
          </p:cNvSpPr>
          <p:nvPr>
            <p:ph idx="1"/>
          </p:nvPr>
        </p:nvSpPr>
        <p:spPr/>
        <p:txBody>
          <a:bodyPr/>
          <a:lstStyle/>
          <a:p>
            <a:r>
              <a:rPr lang="en-US" altLang="ja-JP" dirty="0"/>
              <a:t>www</a:t>
            </a:r>
            <a:r>
              <a:rPr lang="ja-JP" altLang="en-US" dirty="0"/>
              <a:t>サーバと通信して情報を表示するソフト</a:t>
            </a:r>
            <a:endParaRPr lang="en-US" altLang="ja-JP" dirty="0"/>
          </a:p>
          <a:p>
            <a:endParaRPr lang="en-US" altLang="ja-JP" dirty="0"/>
          </a:p>
          <a:p>
            <a:r>
              <a:rPr lang="ja-JP" altLang="en-US" dirty="0"/>
              <a:t>種類</a:t>
            </a:r>
            <a:endParaRPr lang="en-US" altLang="ja-JP" dirty="0"/>
          </a:p>
          <a:p>
            <a:pPr lvl="1"/>
            <a:r>
              <a:rPr lang="en-US" altLang="ja-JP" dirty="0"/>
              <a:t>Internet Explorer</a:t>
            </a:r>
            <a:r>
              <a:rPr lang="ja-JP" altLang="en-US" dirty="0"/>
              <a:t>：</a:t>
            </a:r>
            <a:r>
              <a:rPr lang="en-US" altLang="ja-JP" dirty="0"/>
              <a:t>Windows</a:t>
            </a:r>
            <a:r>
              <a:rPr lang="ja-JP" altLang="en-US" dirty="0"/>
              <a:t>の標準ブラウザ、遅い</a:t>
            </a:r>
            <a:endParaRPr lang="en-US" altLang="ja-JP" dirty="0"/>
          </a:p>
          <a:p>
            <a:pPr lvl="1"/>
            <a:r>
              <a:rPr lang="en-US" altLang="ja-JP" dirty="0"/>
              <a:t>Edge</a:t>
            </a:r>
            <a:r>
              <a:rPr lang="ja-JP" altLang="en-US" dirty="0"/>
              <a:t>：</a:t>
            </a:r>
            <a:r>
              <a:rPr lang="en-US" altLang="ja-JP" dirty="0"/>
              <a:t>Windows</a:t>
            </a:r>
            <a:r>
              <a:rPr lang="ja-JP" altLang="en-US" dirty="0"/>
              <a:t>の新しい標準ブラウザ</a:t>
            </a:r>
            <a:endParaRPr lang="en-US" altLang="ja-JP" dirty="0"/>
          </a:p>
          <a:p>
            <a:pPr lvl="1"/>
            <a:r>
              <a:rPr lang="en-US" altLang="ja-JP" dirty="0"/>
              <a:t>Safari</a:t>
            </a:r>
            <a:r>
              <a:rPr lang="ja-JP" altLang="en-US" dirty="0"/>
              <a:t>：</a:t>
            </a:r>
            <a:r>
              <a:rPr lang="en-US" altLang="ja-JP" dirty="0"/>
              <a:t>Mac/iPhone</a:t>
            </a:r>
            <a:r>
              <a:rPr lang="ja-JP" altLang="en-US" dirty="0"/>
              <a:t>の標準ブラウザ</a:t>
            </a:r>
            <a:endParaRPr lang="en-US" altLang="ja-JP" dirty="0"/>
          </a:p>
          <a:p>
            <a:pPr lvl="1"/>
            <a:r>
              <a:rPr lang="en-US" altLang="ja-JP" dirty="0"/>
              <a:t>Chrome</a:t>
            </a:r>
            <a:r>
              <a:rPr lang="ja-JP" altLang="en-US" dirty="0"/>
              <a:t>：</a:t>
            </a:r>
            <a:r>
              <a:rPr lang="en-US" altLang="ja-JP" dirty="0"/>
              <a:t>Google</a:t>
            </a:r>
            <a:r>
              <a:rPr lang="ja-JP" altLang="en-US" dirty="0"/>
              <a:t>のブラウザ、高機能だが重め</a:t>
            </a:r>
            <a:endParaRPr lang="en-US" altLang="ja-JP" dirty="0"/>
          </a:p>
          <a:p>
            <a:pPr lvl="1"/>
            <a:r>
              <a:rPr lang="en-US" altLang="ja-JP" dirty="0"/>
              <a:t>Firefox</a:t>
            </a:r>
            <a:r>
              <a:rPr lang="ja-JP" altLang="en-US" dirty="0"/>
              <a:t>：</a:t>
            </a:r>
            <a:r>
              <a:rPr lang="en-US" altLang="ja-JP" dirty="0"/>
              <a:t>Mozilla</a:t>
            </a:r>
            <a:r>
              <a:rPr lang="ja-JP" altLang="en-US" dirty="0"/>
              <a:t>のブラウザ、軽さを追及</a:t>
            </a:r>
            <a:endParaRPr lang="en-US" altLang="ja-JP" dirty="0"/>
          </a:p>
          <a:p>
            <a:pPr lvl="1"/>
            <a:r>
              <a:rPr lang="en-US" altLang="ja-JP" dirty="0"/>
              <a:t>Vivaldi</a:t>
            </a:r>
            <a:r>
              <a:rPr lang="ja-JP" altLang="en-US" dirty="0"/>
              <a:t>：</a:t>
            </a:r>
            <a:r>
              <a:rPr lang="en-US" altLang="ja-JP" dirty="0"/>
              <a:t>Opera</a:t>
            </a:r>
            <a:r>
              <a:rPr lang="ja-JP" altLang="en-US" dirty="0"/>
              <a:t>の子、タブやメモが便利</a:t>
            </a:r>
            <a:endParaRPr lang="en-US" altLang="ja-JP" dirty="0"/>
          </a:p>
          <a:p>
            <a:pPr lvl="1"/>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DAFB175B-4896-4367-9FF3-1E928C76F74A}"/>
              </a:ext>
            </a:extLst>
          </p:cNvPr>
          <p:cNvSpPr>
            <a:spLocks noGrp="1"/>
          </p:cNvSpPr>
          <p:nvPr>
            <p:ph type="dt" sz="half" idx="10"/>
          </p:nvPr>
        </p:nvSpPr>
        <p:spPr/>
        <p:txBody>
          <a:bodyPr/>
          <a:lstStyle/>
          <a:p>
            <a:r>
              <a:rPr lang="en-US" altLang="ja-JP"/>
              <a:t>2018/5/10</a:t>
            </a:r>
            <a:endParaRPr lang="ja-JP" altLang="en-US" dirty="0"/>
          </a:p>
        </p:txBody>
      </p:sp>
      <p:sp>
        <p:nvSpPr>
          <p:cNvPr id="5" name="フッター プレースホルダー 4">
            <a:extLst>
              <a:ext uri="{FF2B5EF4-FFF2-40B4-BE49-F238E27FC236}">
                <a16:creationId xmlns:a16="http://schemas.microsoft.com/office/drawing/2014/main" id="{9B225347-40ED-4B5E-A832-B670C2AAC41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0756322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28575">
          <a:solidFill>
            <a:srgbClr val="6B0920"/>
          </a:solidFill>
        </a:ln>
      </a:spPr>
      <a:bodyPr rtlCol="0" anchor="ctr"/>
      <a:lstStyle>
        <a:defPPr algn="ctr">
          <a:defRPr sz="2800" b="1" dirty="0" smtClean="0">
            <a:solidFill>
              <a:srgbClr val="6B092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TotalTime>
  <Words>1646</Words>
  <Application>Microsoft Macintosh PowerPoint</Application>
  <PresentationFormat>ワイド画面</PresentationFormat>
  <Paragraphs>359</Paragraphs>
  <Slides>26</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HGS明朝E</vt:lpstr>
      <vt:lpstr>ＭＳ Ｐゴシック</vt:lpstr>
      <vt:lpstr>游ゴシック</vt:lpstr>
      <vt:lpstr>游ゴシック Light</vt:lpstr>
      <vt:lpstr>Arial</vt:lpstr>
      <vt:lpstr>Book Antiqua</vt:lpstr>
      <vt:lpstr>Calibri</vt:lpstr>
      <vt:lpstr>Office テーマ</vt:lpstr>
      <vt:lpstr>情報処理技法(リテラシ)I 第5回：ウェブブラウザとネチケット</vt:lpstr>
      <vt:lpstr>目次</vt:lpstr>
      <vt:lpstr>重要だったこと</vt:lpstr>
      <vt:lpstr>一般家庭におけるインターネット構成</vt:lpstr>
      <vt:lpstr>インターネット上のサービス</vt:lpstr>
      <vt:lpstr>WWWとブラウザ</vt:lpstr>
      <vt:lpstr>WWW</vt:lpstr>
      <vt:lpstr>WWWサーバ</vt:lpstr>
      <vt:lpstr>ウェブブラウザ</vt:lpstr>
      <vt:lpstr>Safari</vt:lpstr>
      <vt:lpstr>ウェブページの中身(ソース)</vt:lpstr>
      <vt:lpstr>ブラウザと文字化け</vt:lpstr>
      <vt:lpstr>ネチケット</vt:lpstr>
      <vt:lpstr>ネットワークのイメージ</vt:lpstr>
      <vt:lpstr>よくある勘違い</vt:lpstr>
      <vt:lpstr>現実世界とほぼ同じ</vt:lpstr>
      <vt:lpstr>匿名性：SNS (Social Network Service)</vt:lpstr>
      <vt:lpstr>パスワードの脆弱性</vt:lpstr>
      <vt:lpstr>最近のパスワード：Biometrics</vt:lpstr>
      <vt:lpstr>暗号化</vt:lpstr>
      <vt:lpstr>ネット上の情報は正しい？</vt:lpstr>
      <vt:lpstr>研究者における情報の正しさの基準</vt:lpstr>
      <vt:lpstr>ネット上の商品はタダ？</vt:lpstr>
      <vt:lpstr>最近の資金運用：クラウドファンディング</vt:lpstr>
      <vt:lpstr>演習：タッチタイピング</vt:lpstr>
      <vt:lpstr>次週予告</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情報処理技法(リテラシ)I 第1回：コンピュータ</dc:title>
  <dc:creator>Atsushi Shibata</dc:creator>
  <cp:lastModifiedBy>Microsoft Office ユーザー</cp:lastModifiedBy>
  <cp:revision>110</cp:revision>
  <dcterms:created xsi:type="dcterms:W3CDTF">2018-04-03T11:49:56Z</dcterms:created>
  <dcterms:modified xsi:type="dcterms:W3CDTF">2018-05-17T00:43:06Z</dcterms:modified>
</cp:coreProperties>
</file>