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handoutMasterIdLst>
    <p:handoutMasterId r:id="rId45"/>
  </p:handoutMasterIdLst>
  <p:sldIdLst>
    <p:sldId id="256" r:id="rId2"/>
    <p:sldId id="257" r:id="rId3"/>
    <p:sldId id="283" r:id="rId4"/>
    <p:sldId id="288" r:id="rId5"/>
    <p:sldId id="321" r:id="rId6"/>
    <p:sldId id="322" r:id="rId7"/>
    <p:sldId id="284" r:id="rId8"/>
    <p:sldId id="332" r:id="rId9"/>
    <p:sldId id="333" r:id="rId10"/>
    <p:sldId id="325" r:id="rId11"/>
    <p:sldId id="326" r:id="rId12"/>
    <p:sldId id="327" r:id="rId13"/>
    <p:sldId id="335" r:id="rId14"/>
    <p:sldId id="337" r:id="rId15"/>
    <p:sldId id="338" r:id="rId16"/>
    <p:sldId id="336" r:id="rId17"/>
    <p:sldId id="334" r:id="rId18"/>
    <p:sldId id="352" r:id="rId19"/>
    <p:sldId id="353" r:id="rId20"/>
    <p:sldId id="351" r:id="rId21"/>
    <p:sldId id="339" r:id="rId22"/>
    <p:sldId id="324" r:id="rId23"/>
    <p:sldId id="350" r:id="rId24"/>
    <p:sldId id="355" r:id="rId25"/>
    <p:sldId id="356" r:id="rId26"/>
    <p:sldId id="357" r:id="rId27"/>
    <p:sldId id="358" r:id="rId28"/>
    <p:sldId id="359" r:id="rId29"/>
    <p:sldId id="340" r:id="rId30"/>
    <p:sldId id="347" r:id="rId31"/>
    <p:sldId id="328" r:id="rId32"/>
    <p:sldId id="342" r:id="rId33"/>
    <p:sldId id="354" r:id="rId34"/>
    <p:sldId id="345" r:id="rId35"/>
    <p:sldId id="331" r:id="rId36"/>
    <p:sldId id="346" r:id="rId37"/>
    <p:sldId id="348" r:id="rId38"/>
    <p:sldId id="349" r:id="rId39"/>
    <p:sldId id="343" r:id="rId40"/>
    <p:sldId id="323" r:id="rId41"/>
    <p:sldId id="360" r:id="rId42"/>
    <p:sldId id="361" r:id="rId4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4F53B30-C378-4344-8134-B3CA31EAE86A}">
          <p14:sldIdLst>
            <p14:sldId id="256"/>
            <p14:sldId id="257"/>
          </p14:sldIdLst>
        </p14:section>
        <p14:section name="前回の復習" id="{CBB2E1D0-D02B-478D-9363-941FFF2262B1}">
          <p14:sldIdLst>
            <p14:sldId id="283"/>
            <p14:sldId id="288"/>
            <p14:sldId id="321"/>
            <p14:sldId id="322"/>
          </p14:sldIdLst>
        </p14:section>
        <p14:section name="インターネットの仕組み" id="{00C17D06-27B1-40E3-A7F0-4DF9DAFBBEB7}">
          <p14:sldIdLst>
            <p14:sldId id="284"/>
            <p14:sldId id="332"/>
            <p14:sldId id="333"/>
            <p14:sldId id="325"/>
            <p14:sldId id="326"/>
            <p14:sldId id="327"/>
            <p14:sldId id="335"/>
            <p14:sldId id="337"/>
            <p14:sldId id="338"/>
            <p14:sldId id="336"/>
            <p14:sldId id="334"/>
            <p14:sldId id="352"/>
            <p14:sldId id="353"/>
            <p14:sldId id="351"/>
            <p14:sldId id="339"/>
          </p14:sldIdLst>
        </p14:section>
        <p14:section name="インターネット上のサービス" id="{9F163F0E-9E86-45A8-ABF2-44EED36BAE4D}">
          <p14:sldIdLst>
            <p14:sldId id="324"/>
            <p14:sldId id="350"/>
            <p14:sldId id="355"/>
            <p14:sldId id="356"/>
            <p14:sldId id="357"/>
            <p14:sldId id="358"/>
            <p14:sldId id="359"/>
          </p14:sldIdLst>
        </p14:section>
        <p14:section name="インターネットのセキュリティ" id="{36FFCAE2-315A-41DE-8941-FB7557A2DA9E}">
          <p14:sldIdLst>
            <p14:sldId id="340"/>
            <p14:sldId id="347"/>
            <p14:sldId id="328"/>
            <p14:sldId id="342"/>
            <p14:sldId id="354"/>
            <p14:sldId id="345"/>
            <p14:sldId id="331"/>
            <p14:sldId id="346"/>
            <p14:sldId id="348"/>
            <p14:sldId id="349"/>
            <p14:sldId id="343"/>
          </p14:sldIdLst>
        </p14:section>
        <p14:section name="サービスを利用しよう" id="{8FA90694-C109-4A45-9F6C-F67F3BD945AA}">
          <p14:sldIdLst>
            <p14:sldId id="323"/>
            <p14:sldId id="360"/>
            <p14:sldId id="3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E77F63"/>
    <a:srgbClr val="6B0920"/>
    <a:srgbClr val="C81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59"/>
    <p:restoredTop sz="96695" autoAdjust="0"/>
  </p:normalViewPr>
  <p:slideViewPr>
    <p:cSldViewPr snapToGrid="0">
      <p:cViewPr varScale="1">
        <p:scale>
          <a:sx n="92" d="100"/>
          <a:sy n="92" d="100"/>
        </p:scale>
        <p:origin x="184" y="1288"/>
      </p:cViewPr>
      <p:guideLst/>
    </p:cSldViewPr>
  </p:slideViewPr>
  <p:notesTextViewPr>
    <p:cViewPr>
      <p:scale>
        <a:sx n="1" d="1"/>
        <a:sy n="1" d="1"/>
      </p:scale>
      <p:origin x="0" y="0"/>
    </p:cViewPr>
  </p:notesTextViewPr>
  <p:notesViewPr>
    <p:cSldViewPr snapToGrid="0">
      <p:cViewPr varScale="1">
        <p:scale>
          <a:sx n="56" d="100"/>
          <a:sy n="56" d="100"/>
        </p:scale>
        <p:origin x="1827" y="5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05BF498-BED4-4818-A21E-3FC94C717C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CA3D75B-6B42-4E34-9812-C6585B3B52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904958-45C8-4C72-9EF1-471675195A0C}" type="datetimeFigureOut">
              <a:rPr kumimoji="1" lang="ja-JP" altLang="en-US" smtClean="0"/>
              <a:t>2018/5/10</a:t>
            </a:fld>
            <a:endParaRPr kumimoji="1" lang="ja-JP" altLang="en-US"/>
          </a:p>
        </p:txBody>
      </p:sp>
      <p:sp>
        <p:nvSpPr>
          <p:cNvPr id="4" name="フッター プレースホルダー 3">
            <a:extLst>
              <a:ext uri="{FF2B5EF4-FFF2-40B4-BE49-F238E27FC236}">
                <a16:creationId xmlns:a16="http://schemas.microsoft.com/office/drawing/2014/main" id="{7BCDD0F5-99DE-40E9-95A0-E1A2813CDA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EF7AD00-9A80-4513-8F41-488B8F5819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19DD-503F-4D37-9736-B5FF6209FC4E}" type="slidenum">
              <a:rPr kumimoji="1" lang="ja-JP" altLang="en-US" smtClean="0"/>
              <a:t>‹#›</a:t>
            </a:fld>
            <a:endParaRPr kumimoji="1" lang="ja-JP" altLang="en-US"/>
          </a:p>
        </p:txBody>
      </p:sp>
    </p:spTree>
    <p:extLst>
      <p:ext uri="{BB962C8B-B14F-4D97-AF65-F5344CB8AC3E}">
        <p14:creationId xmlns:p14="http://schemas.microsoft.com/office/powerpoint/2010/main" val="1018578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4A089-E5CD-4BBC-A217-87CB6F6D69A0}" type="datetimeFigureOut">
              <a:rPr kumimoji="1" lang="ja-JP" altLang="en-US" smtClean="0"/>
              <a:t>2018/5/10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68A4A-3707-4C5A-A9F0-B2EE08EDBC23}" type="slidenum">
              <a:rPr kumimoji="1" lang="ja-JP" altLang="en-US" smtClean="0"/>
              <a:t>‹#›</a:t>
            </a:fld>
            <a:endParaRPr kumimoji="1" lang="ja-JP" altLang="en-US"/>
          </a:p>
        </p:txBody>
      </p:sp>
    </p:spTree>
    <p:extLst>
      <p:ext uri="{BB962C8B-B14F-4D97-AF65-F5344CB8AC3E}">
        <p14:creationId xmlns:p14="http://schemas.microsoft.com/office/powerpoint/2010/main" val="1745020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おそらくこれまで高校で学んできた何より（数学や物理、現国なんかより）一般社会において即効性の効果がある授業内容</a:t>
            </a:r>
            <a:endParaRPr kumimoji="1" lang="en-US" altLang="ja-JP"/>
          </a:p>
          <a:p>
            <a:endParaRPr kumimoji="1" lang="ja-JP" altLang="en-US"/>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a:t>
            </a:fld>
            <a:endParaRPr kumimoji="1" lang="ja-JP" altLang="en-US"/>
          </a:p>
        </p:txBody>
      </p:sp>
    </p:spTree>
    <p:extLst>
      <p:ext uri="{BB962C8B-B14F-4D97-AF65-F5344CB8AC3E}">
        <p14:creationId xmlns:p14="http://schemas.microsoft.com/office/powerpoint/2010/main" val="399990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どういったデータをやり取りするかの規格</a:t>
            </a:r>
            <a:endParaRPr kumimoji="1" lang="en-US" altLang="ja-JP" dirty="0"/>
          </a:p>
          <a:p>
            <a:r>
              <a:rPr kumimoji="1" lang="en-US" altLang="ja-JP" dirty="0"/>
              <a:t>http</a:t>
            </a:r>
            <a:r>
              <a:rPr kumimoji="1" lang="ja-JP" altLang="en-US" dirty="0"/>
              <a:t>だったらポート番号</a:t>
            </a:r>
            <a:r>
              <a:rPr kumimoji="1" lang="en-US" altLang="ja-JP" dirty="0"/>
              <a:t>80</a:t>
            </a:r>
            <a:r>
              <a:rPr kumimoji="1" lang="ja-JP" altLang="en-US" dirty="0"/>
              <a:t>番、などの細かいルールがあるが、あまり意識する必要はない</a:t>
            </a:r>
            <a:endParaRPr kumimoji="1" lang="en-US" altLang="ja-JP" dirty="0"/>
          </a:p>
          <a:p>
            <a:r>
              <a:rPr kumimoji="1" lang="ja-JP" altLang="en-US" dirty="0"/>
              <a:t>もし企業に言ってウェブデザインやらウェブアプリやら作ることになったら思い出そう</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15</a:t>
            </a:fld>
            <a:endParaRPr kumimoji="1" lang="ja-JP" altLang="en-US"/>
          </a:p>
        </p:txBody>
      </p:sp>
    </p:spTree>
    <p:extLst>
      <p:ext uri="{BB962C8B-B14F-4D97-AF65-F5344CB8AC3E}">
        <p14:creationId xmlns:p14="http://schemas.microsoft.com/office/powerpoint/2010/main" val="299952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パケット通信といってるやつはこれ</a:t>
            </a:r>
            <a:endParaRPr kumimoji="1" lang="en-US" altLang="ja-JP" dirty="0"/>
          </a:p>
          <a:p>
            <a:r>
              <a:rPr kumimoji="1" lang="ja-JP" altLang="en-US" dirty="0"/>
              <a:t>同時に送れるパケット量が多ければその分通信は早くなるが、ケーブルを占有してしまう</a:t>
            </a:r>
            <a:endParaRPr kumimoji="1" lang="en-US" altLang="ja-JP" dirty="0"/>
          </a:p>
          <a:p>
            <a:endParaRPr kumimoji="1" lang="en-US" altLang="ja-JP" dirty="0"/>
          </a:p>
          <a:p>
            <a:r>
              <a:rPr kumimoji="1" lang="ja-JP" altLang="en-US" dirty="0"/>
              <a:t>パケット定額だと、送れるパケットの数が固定になっている</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16</a:t>
            </a:fld>
            <a:endParaRPr kumimoji="1" lang="ja-JP" altLang="en-US"/>
          </a:p>
        </p:txBody>
      </p:sp>
    </p:spTree>
    <p:extLst>
      <p:ext uri="{BB962C8B-B14F-4D97-AF65-F5344CB8AC3E}">
        <p14:creationId xmlns:p14="http://schemas.microsoft.com/office/powerpoint/2010/main" val="201452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256×256×256×256</a:t>
            </a:r>
            <a:r>
              <a:rPr kumimoji="1" lang="ja-JP" altLang="en-US" dirty="0"/>
              <a:t>＝</a:t>
            </a:r>
            <a:r>
              <a:rPr kumimoji="1" lang="en-US" altLang="ja-JP" dirty="0"/>
              <a:t>4,294,967,296</a:t>
            </a:r>
            <a:r>
              <a:rPr kumimoji="1" lang="ja-JP" altLang="en-US" dirty="0"/>
              <a:t>≒</a:t>
            </a:r>
            <a:r>
              <a:rPr kumimoji="1" lang="en-US" altLang="ja-JP" dirty="0"/>
              <a:t>43</a:t>
            </a:r>
            <a:r>
              <a:rPr kumimoji="1" lang="ja-JP" altLang="en-US" dirty="0"/>
              <a:t>億</a:t>
            </a:r>
            <a:endParaRPr kumimoji="1" lang="en-US" altLang="ja-JP" dirty="0"/>
          </a:p>
          <a:p>
            <a:r>
              <a:rPr kumimoji="1" lang="en-US" altLang="ja-JP" dirty="0"/>
              <a:t>43</a:t>
            </a:r>
            <a:r>
              <a:rPr kumimoji="1" lang="ja-JP" altLang="en-US" dirty="0"/>
              <a:t>億台のコンピュータ</a:t>
            </a:r>
            <a:r>
              <a:rPr kumimoji="1" lang="en-US" altLang="ja-JP" dirty="0"/>
              <a:t>(</a:t>
            </a:r>
            <a:r>
              <a:rPr kumimoji="1" lang="ja-JP" altLang="en-US" dirty="0"/>
              <a:t>携帯含む</a:t>
            </a:r>
            <a:r>
              <a:rPr kumimoji="1" lang="en-US" altLang="ja-JP" dirty="0"/>
              <a:t>)</a:t>
            </a:r>
            <a:r>
              <a:rPr kumimoji="1" lang="ja-JP" altLang="en-US" dirty="0"/>
              <a:t>が</a:t>
            </a:r>
            <a:r>
              <a:rPr kumimoji="1" lang="en-US" altLang="ja-JP" dirty="0"/>
              <a:t>IP</a:t>
            </a:r>
            <a:r>
              <a:rPr kumimoji="1" lang="ja-JP" altLang="en-US" dirty="0"/>
              <a:t>を使ったら終わり。</a:t>
            </a:r>
            <a:endParaRPr kumimoji="1" lang="en-US" altLang="ja-JP" dirty="0"/>
          </a:p>
          <a:p>
            <a:r>
              <a:rPr kumimoji="1" lang="ja-JP" altLang="en-US" dirty="0"/>
              <a:t>・現在、ほぼすべての成人が</a:t>
            </a:r>
            <a:r>
              <a:rPr kumimoji="1" lang="en-US" altLang="ja-JP" dirty="0"/>
              <a:t>1</a:t>
            </a:r>
            <a:r>
              <a:rPr kumimoji="1" lang="ja-JP" altLang="en-US" dirty="0" err="1"/>
              <a:t>つの</a:t>
            </a:r>
            <a:r>
              <a:rPr kumimoji="1" lang="ja-JP" altLang="en-US" dirty="0"/>
              <a:t>スマートフォン</a:t>
            </a:r>
            <a:endParaRPr kumimoji="1" lang="en-US" altLang="ja-JP" dirty="0"/>
          </a:p>
          <a:p>
            <a:r>
              <a:rPr kumimoji="1" lang="ja-JP" altLang="en-US" dirty="0"/>
              <a:t>・大部分の企業で社員分のコンピュータ</a:t>
            </a:r>
            <a:endParaRPr kumimoji="1" lang="en-US" altLang="ja-JP" dirty="0"/>
          </a:p>
          <a:p>
            <a:r>
              <a:rPr kumimoji="1" lang="ja-JP" altLang="en-US" dirty="0"/>
              <a:t>・ネットワークサービスなどを提供するためのコンピュータ</a:t>
            </a:r>
            <a:endParaRPr kumimoji="1" lang="en-US" altLang="ja-JP" dirty="0"/>
          </a:p>
          <a:p>
            <a:r>
              <a:rPr kumimoji="1" lang="ja-JP" altLang="en-US" dirty="0"/>
              <a:t>ということで、</a:t>
            </a:r>
            <a:r>
              <a:rPr kumimoji="1" lang="en-US" altLang="ja-JP" dirty="0"/>
              <a:t>43</a:t>
            </a:r>
            <a:r>
              <a:rPr kumimoji="1" lang="ja-JP" altLang="en-US" dirty="0"/>
              <a:t>億程度では</a:t>
            </a:r>
            <a:r>
              <a:rPr kumimoji="1" lang="en-US" altLang="ja-JP" dirty="0"/>
              <a:t>IP</a:t>
            </a:r>
            <a:r>
              <a:rPr kumimoji="1" lang="ja-JP" altLang="en-US" dirty="0"/>
              <a:t>アドレスが足りない。</a:t>
            </a:r>
            <a:endParaRPr kumimoji="1" lang="en-US" altLang="ja-JP" dirty="0"/>
          </a:p>
          <a:p>
            <a:r>
              <a:rPr kumimoji="1" lang="ja-JP" altLang="en-US" dirty="0"/>
              <a:t>そこで、ローカルのネットワークとグローバルのネットワークを分けて</a:t>
            </a:r>
            <a:r>
              <a:rPr kumimoji="1" lang="en-US" altLang="ja-JP" dirty="0"/>
              <a:t>IP</a:t>
            </a:r>
            <a:r>
              <a:rPr kumimoji="1" lang="ja-JP" altLang="en-US" dirty="0"/>
              <a:t>アドレスを配布する</a:t>
            </a:r>
            <a:endParaRPr kumimoji="1" lang="en-US" altLang="ja-JP" dirty="0"/>
          </a:p>
          <a:p>
            <a:r>
              <a:rPr kumimoji="1" lang="ja-JP" altLang="en-US" dirty="0"/>
              <a:t>ゲートウェイ（一般家庭における「ルーター」）がどのコンピュータがどの</a:t>
            </a:r>
            <a:r>
              <a:rPr kumimoji="1" lang="en-US" altLang="ja-JP" dirty="0"/>
              <a:t>IP</a:t>
            </a:r>
            <a:r>
              <a:rPr kumimoji="1" lang="ja-JP" altLang="en-US" dirty="0"/>
              <a:t>に繋いでいるかを記憶し、仲介をしてくれる</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17</a:t>
            </a:fld>
            <a:endParaRPr kumimoji="1" lang="ja-JP" altLang="en-US"/>
          </a:p>
        </p:txBody>
      </p:sp>
    </p:spTree>
    <p:extLst>
      <p:ext uri="{BB962C8B-B14F-4D97-AF65-F5344CB8AC3E}">
        <p14:creationId xmlns:p14="http://schemas.microsoft.com/office/powerpoint/2010/main" val="287851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wi-fi</a:t>
            </a:r>
          </a:p>
          <a:p>
            <a:r>
              <a:rPr kumimoji="1" lang="en-US" altLang="ja-JP" dirty="0"/>
              <a:t>high fidelity</a:t>
            </a:r>
            <a:r>
              <a:rPr kumimoji="1" lang="ja-JP" altLang="en-US" dirty="0"/>
              <a:t>をもじって</a:t>
            </a:r>
            <a:r>
              <a:rPr kumimoji="1" lang="en-US" altLang="ja-JP" dirty="0"/>
              <a:t>wi-fi</a:t>
            </a:r>
          </a:p>
          <a:p>
            <a:endParaRPr kumimoji="1" lang="en-US" altLang="ja-JP" dirty="0"/>
          </a:p>
          <a:p>
            <a:r>
              <a:rPr kumimoji="1" lang="en-US" altLang="ja-JP" dirty="0" err="1"/>
              <a:t>bluetooth</a:t>
            </a:r>
            <a:endParaRPr kumimoji="1" lang="en-US" altLang="ja-JP" dirty="0"/>
          </a:p>
          <a:p>
            <a:r>
              <a:rPr kumimoji="1" lang="ja-JP" altLang="en-US" dirty="0"/>
              <a:t>スウェーデン発祥、スウェーデンと無血統合したデンマークの国王ハーラル・ブロタン・ゴームソンのあだ名、青歯王に由来</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19</a:t>
            </a:fld>
            <a:endParaRPr kumimoji="1" lang="ja-JP" altLang="en-US"/>
          </a:p>
        </p:txBody>
      </p:sp>
    </p:spTree>
    <p:extLst>
      <p:ext uri="{BB962C8B-B14F-4D97-AF65-F5344CB8AC3E}">
        <p14:creationId xmlns:p14="http://schemas.microsoft.com/office/powerpoint/2010/main" val="329066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25</a:t>
            </a:fld>
            <a:endParaRPr kumimoji="1" lang="ja-JP" altLang="en-US"/>
          </a:p>
        </p:txBody>
      </p:sp>
    </p:spTree>
    <p:extLst>
      <p:ext uri="{BB962C8B-B14F-4D97-AF65-F5344CB8AC3E}">
        <p14:creationId xmlns:p14="http://schemas.microsoft.com/office/powerpoint/2010/main" val="32122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31</a:t>
            </a:fld>
            <a:endParaRPr kumimoji="1" lang="ja-JP" altLang="en-US"/>
          </a:p>
        </p:txBody>
      </p:sp>
    </p:spTree>
    <p:extLst>
      <p:ext uri="{BB962C8B-B14F-4D97-AF65-F5344CB8AC3E}">
        <p14:creationId xmlns:p14="http://schemas.microsoft.com/office/powerpoint/2010/main" val="279819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42</a:t>
            </a:fld>
            <a:endParaRPr kumimoji="1" lang="ja-JP" altLang="en-US"/>
          </a:p>
        </p:txBody>
      </p:sp>
    </p:spTree>
    <p:extLst>
      <p:ext uri="{BB962C8B-B14F-4D97-AF65-F5344CB8AC3E}">
        <p14:creationId xmlns:p14="http://schemas.microsoft.com/office/powerpoint/2010/main" val="223113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3</a:t>
            </a:fld>
            <a:endParaRPr kumimoji="1" lang="ja-JP" altLang="en-US"/>
          </a:p>
        </p:txBody>
      </p:sp>
    </p:spTree>
    <p:extLst>
      <p:ext uri="{BB962C8B-B14F-4D97-AF65-F5344CB8AC3E}">
        <p14:creationId xmlns:p14="http://schemas.microsoft.com/office/powerpoint/2010/main" val="255098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4</a:t>
            </a:fld>
            <a:endParaRPr kumimoji="1" lang="ja-JP" altLang="en-US"/>
          </a:p>
        </p:txBody>
      </p:sp>
    </p:spTree>
    <p:extLst>
      <p:ext uri="{BB962C8B-B14F-4D97-AF65-F5344CB8AC3E}">
        <p14:creationId xmlns:p14="http://schemas.microsoft.com/office/powerpoint/2010/main" val="190654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7</a:t>
            </a:fld>
            <a:endParaRPr kumimoji="1" lang="ja-JP" altLang="en-US"/>
          </a:p>
        </p:txBody>
      </p:sp>
    </p:spTree>
    <p:extLst>
      <p:ext uri="{BB962C8B-B14F-4D97-AF65-F5344CB8AC3E}">
        <p14:creationId xmlns:p14="http://schemas.microsoft.com/office/powerpoint/2010/main" val="254797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8</a:t>
            </a:fld>
            <a:endParaRPr kumimoji="1" lang="ja-JP" altLang="en-US"/>
          </a:p>
        </p:txBody>
      </p:sp>
    </p:spTree>
    <p:extLst>
      <p:ext uri="{BB962C8B-B14F-4D97-AF65-F5344CB8AC3E}">
        <p14:creationId xmlns:p14="http://schemas.microsoft.com/office/powerpoint/2010/main" val="5625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inter</a:t>
            </a:r>
            <a:r>
              <a:rPr kumimoji="1" lang="ja-JP" altLang="en-US" dirty="0"/>
              <a:t>：間</a:t>
            </a:r>
            <a:endParaRPr kumimoji="1" lang="en-US" altLang="ja-JP" dirty="0"/>
          </a:p>
          <a:p>
            <a:r>
              <a:rPr kumimoji="1" lang="en-US" altLang="ja-JP" dirty="0"/>
              <a:t>net</a:t>
            </a:r>
            <a:r>
              <a:rPr kumimoji="1" lang="ja-JP" altLang="en-US" dirty="0"/>
              <a:t>：ネットワークのこと、ネット、網</a:t>
            </a:r>
            <a:endParaRPr kumimoji="1" lang="en-US" altLang="ja-JP" dirty="0"/>
          </a:p>
          <a:p>
            <a:endParaRPr kumimoji="1" lang="en-US" altLang="ja-JP" dirty="0"/>
          </a:p>
          <a:p>
            <a:r>
              <a:rPr kumimoji="1" lang="en-US" altLang="ja-JP" dirty="0"/>
              <a:t>inter + net = </a:t>
            </a:r>
            <a:r>
              <a:rPr kumimoji="1" lang="ja-JP" altLang="en-US" dirty="0"/>
              <a:t>ネットワーク間ネットワーク</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9</a:t>
            </a:fld>
            <a:endParaRPr kumimoji="1" lang="ja-JP" altLang="en-US"/>
          </a:p>
        </p:txBody>
      </p:sp>
    </p:spTree>
    <p:extLst>
      <p:ext uri="{BB962C8B-B14F-4D97-AF65-F5344CB8AC3E}">
        <p14:creationId xmlns:p14="http://schemas.microsoft.com/office/powerpoint/2010/main" val="38786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1930</a:t>
            </a:r>
            <a:r>
              <a:rPr kumimoji="1" lang="ja-JP" altLang="en-US" dirty="0"/>
              <a:t>年代：電子コンピュータ誕生</a:t>
            </a:r>
            <a:endParaRPr kumimoji="1" lang="en-US" altLang="ja-JP" dirty="0"/>
          </a:p>
          <a:p>
            <a:r>
              <a:rPr kumimoji="1" lang="en-US" altLang="ja-JP" dirty="0"/>
              <a:t>1940</a:t>
            </a:r>
            <a:r>
              <a:rPr kumimoji="1" lang="ja-JP" altLang="en-US" dirty="0"/>
              <a:t>年代：大学や研究所に普及</a:t>
            </a:r>
            <a:endParaRPr kumimoji="1" lang="en-US" altLang="ja-JP" dirty="0"/>
          </a:p>
          <a:p>
            <a:r>
              <a:rPr kumimoji="1" lang="en-US" altLang="ja-JP" dirty="0"/>
              <a:t>1950</a:t>
            </a:r>
            <a:r>
              <a:rPr kumimoji="1" lang="ja-JP" altLang="en-US" dirty="0"/>
              <a:t>年代：人工知能に代表されるような情報処理</a:t>
            </a:r>
            <a:endParaRPr kumimoji="1" lang="en-US" altLang="ja-JP" dirty="0"/>
          </a:p>
          <a:p>
            <a:r>
              <a:rPr kumimoji="1" lang="en-US" altLang="ja-JP" dirty="0"/>
              <a:t>1960</a:t>
            </a:r>
            <a:r>
              <a:rPr kumimoji="1" lang="ja-JP" altLang="en-US" dirty="0"/>
              <a:t>年代：企業向けのコンピュータが増え、今あるようなコンピュータのひな型が生まれる（</a:t>
            </a:r>
            <a:r>
              <a:rPr kumimoji="1" lang="en-US" altLang="ja-JP" dirty="0"/>
              <a:t>UNIX</a:t>
            </a:r>
            <a:r>
              <a:rPr kumimoji="1" lang="ja-JP" altLang="en-US" dirty="0"/>
              <a:t>）</a:t>
            </a:r>
            <a:endParaRPr kumimoji="1" lang="en-US" altLang="ja-JP" dirty="0"/>
          </a:p>
          <a:p>
            <a:r>
              <a:rPr kumimoji="1" lang="en-US" altLang="ja-JP" dirty="0"/>
              <a:t>1970</a:t>
            </a:r>
            <a:r>
              <a:rPr kumimoji="1" lang="ja-JP" altLang="en-US" dirty="0"/>
              <a:t>年代：</a:t>
            </a:r>
            <a:r>
              <a:rPr kumimoji="1" lang="en-US" altLang="ja-JP" dirty="0"/>
              <a:t>ARPANET</a:t>
            </a:r>
            <a:r>
              <a:rPr kumimoji="1" lang="ja-JP" altLang="en-US" dirty="0"/>
              <a:t>により大学間の通信が可能に</a:t>
            </a:r>
            <a:endParaRPr kumimoji="1" lang="en-US" altLang="ja-JP" dirty="0"/>
          </a:p>
          <a:p>
            <a:endParaRPr kumimoji="1" lang="en-US" altLang="ja-JP" dirty="0"/>
          </a:p>
          <a:p>
            <a:r>
              <a:rPr kumimoji="1" lang="en-US" altLang="ja-JP" dirty="0"/>
              <a:t>1980</a:t>
            </a:r>
            <a:r>
              <a:rPr kumimoji="1" lang="ja-JP" altLang="en-US" dirty="0"/>
              <a:t>年代：商用のインターネットがサービス開始、日本上陸は</a:t>
            </a:r>
            <a:r>
              <a:rPr kumimoji="1" lang="en-US" altLang="ja-JP" dirty="0"/>
              <a:t>1984</a:t>
            </a:r>
            <a:r>
              <a:rPr kumimoji="1" lang="ja-JP" altLang="en-US" dirty="0"/>
              <a:t>年</a:t>
            </a:r>
            <a:endParaRPr kumimoji="1" lang="en-US" altLang="ja-JP" dirty="0"/>
          </a:p>
          <a:p>
            <a:endParaRPr kumimoji="1" lang="en-US" altLang="ja-JP" dirty="0"/>
          </a:p>
          <a:p>
            <a:r>
              <a:rPr kumimoji="1" lang="ja-JP" altLang="en-US" dirty="0"/>
              <a:t>左の写真</a:t>
            </a:r>
            <a:endParaRPr kumimoji="1" lang="en-US" altLang="ja-JP" dirty="0"/>
          </a:p>
          <a:p>
            <a:r>
              <a:rPr kumimoji="1" lang="ja-JP" altLang="en-US" dirty="0"/>
              <a:t>処理は</a:t>
            </a:r>
            <a:r>
              <a:rPr kumimoji="1" lang="en-US" altLang="ja-JP" dirty="0"/>
              <a:t>71</a:t>
            </a:r>
            <a:r>
              <a:rPr kumimoji="1" lang="ja-JP" altLang="en-US" dirty="0"/>
              <a:t>万回</a:t>
            </a:r>
            <a:r>
              <a:rPr kumimoji="1" lang="en-US" altLang="ja-JP" dirty="0"/>
              <a:t>/1</a:t>
            </a:r>
            <a:r>
              <a:rPr kumimoji="1" lang="ja-JP" altLang="en-US" dirty="0"/>
              <a:t>秒</a:t>
            </a:r>
            <a:endParaRPr kumimoji="1" lang="en-US" altLang="ja-JP" dirty="0"/>
          </a:p>
          <a:p>
            <a:r>
              <a:rPr kumimoji="1" lang="en-US" altLang="ja-JP" dirty="0"/>
              <a:t>iphone8</a:t>
            </a:r>
            <a:r>
              <a:rPr kumimoji="1" lang="ja-JP" altLang="en-US" dirty="0"/>
              <a:t>は</a:t>
            </a:r>
            <a:r>
              <a:rPr kumimoji="1" lang="en-US" altLang="ja-JP" dirty="0"/>
              <a:t>1</a:t>
            </a:r>
            <a:r>
              <a:rPr kumimoji="1" lang="ja-JP" altLang="en-US" dirty="0"/>
              <a:t>秒間に</a:t>
            </a:r>
            <a:r>
              <a:rPr kumimoji="1" lang="en-US" altLang="ja-JP" dirty="0"/>
              <a:t>6000</a:t>
            </a:r>
            <a:r>
              <a:rPr kumimoji="1" lang="ja-JP" altLang="en-US" dirty="0"/>
              <a:t>億回</a:t>
            </a:r>
            <a:r>
              <a:rPr kumimoji="1" lang="en-US" altLang="ja-JP" dirty="0"/>
              <a:t>/</a:t>
            </a:r>
            <a:r>
              <a:rPr kumimoji="1" lang="ja-JP" altLang="en-US" dirty="0"/>
              <a:t>秒</a:t>
            </a:r>
            <a:endParaRPr kumimoji="1" lang="en-US" altLang="ja-JP" dirty="0"/>
          </a:p>
          <a:p>
            <a:endParaRPr kumimoji="1" lang="en-US" altLang="ja-JP" dirty="0"/>
          </a:p>
          <a:p>
            <a:r>
              <a:rPr kumimoji="1" lang="ja-JP" altLang="en-US" dirty="0"/>
              <a:t>右の写真</a:t>
            </a:r>
            <a:endParaRPr kumimoji="1" lang="en-US" altLang="ja-JP" dirty="0"/>
          </a:p>
          <a:p>
            <a:r>
              <a:rPr kumimoji="1" lang="ja-JP" altLang="en-US" dirty="0"/>
              <a:t>カセットテープ（高速のサービスエリアで売ってるようなやつ）で保存</a:t>
            </a:r>
            <a:endParaRPr kumimoji="1" lang="en-US" altLang="ja-JP" dirty="0"/>
          </a:p>
          <a:p>
            <a:r>
              <a:rPr kumimoji="1" lang="ja-JP" altLang="en-US" dirty="0"/>
              <a:t>今の容量の</a:t>
            </a:r>
            <a:r>
              <a:rPr kumimoji="1" lang="en-US" altLang="ja-JP" dirty="0"/>
              <a:t>1/1000000</a:t>
            </a:r>
            <a:r>
              <a:rPr kumimoji="1" lang="ja-JP" altLang="en-US" dirty="0"/>
              <a:t>の量しか保存できない。</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10</a:t>
            </a:fld>
            <a:endParaRPr kumimoji="1" lang="ja-JP" altLang="en-US"/>
          </a:p>
        </p:txBody>
      </p:sp>
    </p:spTree>
    <p:extLst>
      <p:ext uri="{BB962C8B-B14F-4D97-AF65-F5344CB8AC3E}">
        <p14:creationId xmlns:p14="http://schemas.microsoft.com/office/powerpoint/2010/main" val="385210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11</a:t>
            </a:fld>
            <a:endParaRPr kumimoji="1" lang="ja-JP" altLang="en-US"/>
          </a:p>
        </p:txBody>
      </p:sp>
    </p:spTree>
    <p:extLst>
      <p:ext uri="{BB962C8B-B14F-4D97-AF65-F5344CB8AC3E}">
        <p14:creationId xmlns:p14="http://schemas.microsoft.com/office/powerpoint/2010/main" val="31267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人に表示されるのはドメインネーム</a:t>
            </a:r>
            <a:endParaRPr kumimoji="1" lang="en-US" altLang="ja-JP" dirty="0"/>
          </a:p>
          <a:p>
            <a:r>
              <a:rPr kumimoji="1" lang="en-US" altLang="ja-JP" dirty="0"/>
              <a:t>IP</a:t>
            </a:r>
            <a:r>
              <a:rPr kumimoji="1" lang="ja-JP" altLang="en-US" dirty="0"/>
              <a:t>アドレスからでも接続可能だけど、見づらい</a:t>
            </a:r>
            <a:endParaRPr kumimoji="1" lang="en-US" altLang="ja-JP" dirty="0"/>
          </a:p>
          <a:p>
            <a:r>
              <a:rPr kumimoji="1" lang="ja-JP" altLang="en-US" dirty="0"/>
              <a:t>文字↔</a:t>
            </a:r>
            <a:r>
              <a:rPr kumimoji="1" lang="en-US" altLang="ja-JP" dirty="0"/>
              <a:t>IP</a:t>
            </a:r>
            <a:r>
              <a:rPr kumimoji="1" lang="ja-JP" altLang="en-US" dirty="0"/>
              <a:t>アドレスを変換してくれるサービスを途中で挟むのが一般的</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13</a:t>
            </a:fld>
            <a:endParaRPr kumimoji="1" lang="ja-JP" altLang="en-US"/>
          </a:p>
        </p:txBody>
      </p:sp>
    </p:spTree>
    <p:extLst>
      <p:ext uri="{BB962C8B-B14F-4D97-AF65-F5344CB8AC3E}">
        <p14:creationId xmlns:p14="http://schemas.microsoft.com/office/powerpoint/2010/main" val="1728230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901BC4-D296-48D4-92D6-BC6942051E3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283F498E-040F-49DE-ADB3-F6A582B23BD6}"/>
              </a:ext>
            </a:extLst>
          </p:cNvPr>
          <p:cNvSpPr>
            <a:spLocks noGrp="1"/>
          </p:cNvSpPr>
          <p:nvPr>
            <p:ph type="subTitle" idx="1"/>
          </p:nvPr>
        </p:nvSpPr>
        <p:spPr>
          <a:xfrm>
            <a:off x="1524000" y="3971636"/>
            <a:ext cx="9144000" cy="12861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a:extLst>
              <a:ext uri="{FF2B5EF4-FFF2-40B4-BE49-F238E27FC236}">
                <a16:creationId xmlns:a16="http://schemas.microsoft.com/office/drawing/2014/main" id="{6FEA12FF-2913-442B-8B6A-EF538F1455E4}"/>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E9D7A3A4-0575-425D-9366-09080868150C}"/>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pic>
        <p:nvPicPr>
          <p:cNvPr id="1026" name="Picture 2" descr="ãæ±äº¬å¥³å­å¤§å­¦ãæ ¡ç« ãã®ç»åæ¤ç´¢çµæ">
            <a:extLst>
              <a:ext uri="{FF2B5EF4-FFF2-40B4-BE49-F238E27FC236}">
                <a16:creationId xmlns:a16="http://schemas.microsoft.com/office/drawing/2014/main" id="{8653782A-E28D-4E5F-93EB-329AD10AAFF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09" t="12242" r="78440" b="9812"/>
          <a:stretch/>
        </p:blipFill>
        <p:spPr bwMode="auto">
          <a:xfrm>
            <a:off x="5515232" y="210709"/>
            <a:ext cx="1161535" cy="120272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2851AA54-C7C3-46C3-A393-38B059725C99}"/>
              </a:ext>
            </a:extLst>
          </p:cNvPr>
          <p:cNvCxnSpPr>
            <a:cxnSpLocks/>
          </p:cNvCxnSpPr>
          <p:nvPr userDrawn="1"/>
        </p:nvCxnSpPr>
        <p:spPr>
          <a:xfrm>
            <a:off x="1524000" y="3526845"/>
            <a:ext cx="9144000" cy="0"/>
          </a:xfrm>
          <a:prstGeom prst="line">
            <a:avLst/>
          </a:prstGeom>
          <a:ln w="5715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871A0DE-DFBA-4086-B094-B3047EAFA850}"/>
              </a:ext>
            </a:extLst>
          </p:cNvPr>
          <p:cNvCxnSpPr>
            <a:cxnSpLocks/>
          </p:cNvCxnSpPr>
          <p:nvPr userDrawn="1"/>
        </p:nvCxnSpPr>
        <p:spPr>
          <a:xfrm>
            <a:off x="1524000" y="3602038"/>
            <a:ext cx="9144000" cy="0"/>
          </a:xfrm>
          <a:prstGeom prst="line">
            <a:avLst/>
          </a:prstGeom>
          <a:ln w="19050">
            <a:solidFill>
              <a:srgbClr val="C8103D"/>
            </a:solidFill>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09469472-601E-4BAE-9CF7-23C498DF1268}"/>
              </a:ext>
            </a:extLst>
          </p:cNvPr>
          <p:cNvSpPr/>
          <p:nvPr userDrawn="1"/>
        </p:nvSpPr>
        <p:spPr>
          <a:xfrm>
            <a:off x="11520000" y="6118278"/>
            <a:ext cx="540946" cy="540946"/>
          </a:xfrm>
          <a:prstGeom prst="ellipse">
            <a:avLst/>
          </a:prstGeom>
          <a:noFill/>
          <a:ln w="1270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507D4DC2-665B-42D8-8C30-09213CA81AFB}"/>
              </a:ext>
            </a:extLst>
          </p:cNvPr>
          <p:cNvSpPr/>
          <p:nvPr userDrawn="1"/>
        </p:nvSpPr>
        <p:spPr>
          <a:xfrm>
            <a:off x="11573398" y="6165219"/>
            <a:ext cx="447063" cy="447063"/>
          </a:xfrm>
          <a:prstGeom prst="ellipse">
            <a:avLst/>
          </a:prstGeom>
          <a:noFill/>
          <a:ln w="1905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24F952C9-B88F-4E00-9DB1-D035A7C7F8D5}" type="slidenum">
              <a:rPr kumimoji="1" lang="ja-JP" altLang="en-US" smtClean="0">
                <a:solidFill>
                  <a:srgbClr val="C8103D">
                    <a:alpha val="50000"/>
                  </a:srgbClr>
                </a:solidFill>
              </a:rPr>
              <a:pPr/>
              <a:t>‹#›</a:t>
            </a:fld>
            <a:endParaRPr kumimoji="1" lang="ja-JP" altLang="en-US">
              <a:solidFill>
                <a:srgbClr val="C8103D">
                  <a:alpha val="50000"/>
                </a:srgbClr>
              </a:solidFill>
            </a:endParaRPr>
          </a:p>
        </p:txBody>
      </p:sp>
    </p:spTree>
    <p:extLst>
      <p:ext uri="{BB962C8B-B14F-4D97-AF65-F5344CB8AC3E}">
        <p14:creationId xmlns:p14="http://schemas.microsoft.com/office/powerpoint/2010/main" val="204848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31526-3EBF-4678-BC12-BB91D1137CA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A879E4-5BAC-408D-9DAE-5DCEB8FEB4D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A2E5C0-55E3-4B98-BD26-E944C0CEA391}"/>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DABC6E70-8CA5-41A0-9ED8-0D3C65ECD646}"/>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6" name="スライド番号プレースホルダー 5">
            <a:extLst>
              <a:ext uri="{FF2B5EF4-FFF2-40B4-BE49-F238E27FC236}">
                <a16:creationId xmlns:a16="http://schemas.microsoft.com/office/drawing/2014/main" id="{DD1D8EA6-9395-4F8A-B9F2-D717A212CB21}"/>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19961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18362DE-0594-4627-A7BF-4479DAE625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97B4F8-627C-4F66-9631-5AD0B873D3B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C87786-CD65-4AF5-A01E-94180CE06DE5}"/>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9ECF441E-F351-4809-BF9D-1E09064C45F8}"/>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6" name="スライド番号プレースホルダー 5">
            <a:extLst>
              <a:ext uri="{FF2B5EF4-FFF2-40B4-BE49-F238E27FC236}">
                <a16:creationId xmlns:a16="http://schemas.microsoft.com/office/drawing/2014/main" id="{8ED44357-C51A-4045-86AC-777D08D65A9E}"/>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18675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20659-2B52-4677-A6FA-DF3E85A0B7C2}"/>
              </a:ext>
            </a:extLst>
          </p:cNvPr>
          <p:cNvSpPr>
            <a:spLocks noGrp="1"/>
          </p:cNvSpPr>
          <p:nvPr>
            <p:ph type="title"/>
          </p:nvPr>
        </p:nvSpPr>
        <p:spPr>
          <a:xfrm>
            <a:off x="838200" y="365126"/>
            <a:ext cx="10515600" cy="1074302"/>
          </a:xfrm>
        </p:spPr>
        <p:txBody>
          <a:bodyPr/>
          <a:lstStyle>
            <a:lvl1pPr algn="ctr">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7BBD2FC-8B5C-461F-B4A5-7BB84D62A893}"/>
              </a:ext>
            </a:extLst>
          </p:cNvPr>
          <p:cNvSpPr>
            <a:spLocks noGrp="1"/>
          </p:cNvSpPr>
          <p:nvPr>
            <p:ph idx="1"/>
          </p:nvPr>
        </p:nvSpPr>
        <p:spPr>
          <a:xfrm>
            <a:off x="838200" y="1671782"/>
            <a:ext cx="10515600" cy="450518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FC4CDA-1CC7-4156-A48F-26FADC05DD23}"/>
              </a:ext>
            </a:extLst>
          </p:cNvPr>
          <p:cNvSpPr>
            <a:spLocks noGrp="1"/>
          </p:cNvSpPr>
          <p:nvPr>
            <p:ph type="dt" sz="half" idx="10"/>
          </p:nvPr>
        </p:nvSpPr>
        <p:spPr/>
        <p:txBody>
          <a:bodyPr/>
          <a:lstStyle>
            <a:lvl1pPr>
              <a:defRPr>
                <a:solidFill>
                  <a:srgbClr val="C8103D">
                    <a:alpha val="50000"/>
                  </a:srgbClr>
                </a:solidFill>
              </a:defRPr>
            </a:lvl1p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287C564F-AA37-430F-8640-9166E3755E78}"/>
              </a:ext>
            </a:extLst>
          </p:cNvPr>
          <p:cNvSpPr>
            <a:spLocks noGrp="1"/>
          </p:cNvSpPr>
          <p:nvPr>
            <p:ph type="ftr" sz="quarter" idx="11"/>
          </p:nvPr>
        </p:nvSpPr>
        <p:spPr/>
        <p:txBody>
          <a:bodyPr/>
          <a:lstStyle>
            <a:lvl1pPr>
              <a:defRPr>
                <a:solidFill>
                  <a:srgbClr val="C8103D">
                    <a:alpha val="50000"/>
                  </a:srgbClr>
                </a:solidFill>
              </a:defRPr>
            </a:lvl1pPr>
          </a:lstStyle>
          <a:p>
            <a:r>
              <a:rPr lang="ja-JP" altLang="en-US"/>
              <a:t>情報処理技法（リテラシ）</a:t>
            </a:r>
            <a:r>
              <a:rPr lang="en-US" altLang="ja-JP"/>
              <a:t>I</a:t>
            </a:r>
            <a:endParaRPr lang="ja-JP" altLang="en-US"/>
          </a:p>
        </p:txBody>
      </p:sp>
      <p:sp>
        <p:nvSpPr>
          <p:cNvPr id="6" name="スライド番号プレースホルダー 5">
            <a:extLst>
              <a:ext uri="{FF2B5EF4-FFF2-40B4-BE49-F238E27FC236}">
                <a16:creationId xmlns:a16="http://schemas.microsoft.com/office/drawing/2014/main" id="{45D1DCCA-A1FF-4617-90BE-1A439DDA2338}"/>
              </a:ext>
            </a:extLst>
          </p:cNvPr>
          <p:cNvSpPr>
            <a:spLocks noGrp="1"/>
          </p:cNvSpPr>
          <p:nvPr>
            <p:ph type="sldNum" sz="quarter" idx="12"/>
          </p:nvPr>
        </p:nvSpPr>
        <p:spPr/>
        <p:txBody>
          <a:bodyPr/>
          <a:lstStyle/>
          <a:p>
            <a:endParaRPr kumimoji="1" lang="ja-JP" altLang="en-US" dirty="0"/>
          </a:p>
        </p:txBody>
      </p:sp>
      <p:sp>
        <p:nvSpPr>
          <p:cNvPr id="7" name="楕円 6">
            <a:extLst>
              <a:ext uri="{FF2B5EF4-FFF2-40B4-BE49-F238E27FC236}">
                <a16:creationId xmlns:a16="http://schemas.microsoft.com/office/drawing/2014/main" id="{DA7C5B4F-E33A-454A-8CF8-3AC1D35202A9}"/>
              </a:ext>
            </a:extLst>
          </p:cNvPr>
          <p:cNvSpPr/>
          <p:nvPr userDrawn="1"/>
        </p:nvSpPr>
        <p:spPr>
          <a:xfrm>
            <a:off x="11520000" y="6118278"/>
            <a:ext cx="540946" cy="540946"/>
          </a:xfrm>
          <a:prstGeom prst="ellipse">
            <a:avLst/>
          </a:prstGeom>
          <a:noFill/>
          <a:ln w="1270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657941A-A323-4BFD-8BF8-8BD50429B8ED}"/>
              </a:ext>
            </a:extLst>
          </p:cNvPr>
          <p:cNvSpPr/>
          <p:nvPr userDrawn="1"/>
        </p:nvSpPr>
        <p:spPr>
          <a:xfrm>
            <a:off x="11573398" y="6165219"/>
            <a:ext cx="447063" cy="447063"/>
          </a:xfrm>
          <a:prstGeom prst="ellipse">
            <a:avLst/>
          </a:prstGeom>
          <a:noFill/>
          <a:ln w="1905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fld id="{24F952C9-B88F-4E00-9DB1-D035A7C7F8D5}" type="slidenum">
              <a:rPr kumimoji="1" lang="ja-JP" altLang="en-US" smtClean="0">
                <a:solidFill>
                  <a:srgbClr val="C8103D">
                    <a:alpha val="50000"/>
                  </a:srgbClr>
                </a:solidFill>
              </a:rPr>
              <a:pPr/>
              <a:t>‹#›</a:t>
            </a:fld>
            <a:endParaRPr kumimoji="1" lang="ja-JP" altLang="en-US" dirty="0">
              <a:solidFill>
                <a:srgbClr val="C8103D">
                  <a:alpha val="50000"/>
                </a:srgbClr>
              </a:solidFill>
            </a:endParaRPr>
          </a:p>
        </p:txBody>
      </p:sp>
      <p:pic>
        <p:nvPicPr>
          <p:cNvPr id="10" name="Picture 2" descr="ãæ±äº¬å¥³å­å¤§å­¦ãæ ¡ç« ãã®ç»åæ¤ç´¢çµæ">
            <a:extLst>
              <a:ext uri="{FF2B5EF4-FFF2-40B4-BE49-F238E27FC236}">
                <a16:creationId xmlns:a16="http://schemas.microsoft.com/office/drawing/2014/main" id="{566B7C87-B29B-461F-8F3D-2A140E8CD6F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09" t="12242" r="78440" b="9812"/>
          <a:stretch/>
        </p:blipFill>
        <p:spPr bwMode="auto">
          <a:xfrm>
            <a:off x="5849697" y="1122028"/>
            <a:ext cx="492605" cy="51007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コネクタ 10">
            <a:extLst>
              <a:ext uri="{FF2B5EF4-FFF2-40B4-BE49-F238E27FC236}">
                <a16:creationId xmlns:a16="http://schemas.microsoft.com/office/drawing/2014/main" id="{77A5F4A7-DE22-4C78-AE05-432AFEECA1D5}"/>
              </a:ext>
            </a:extLst>
          </p:cNvPr>
          <p:cNvCxnSpPr>
            <a:cxnSpLocks/>
          </p:cNvCxnSpPr>
          <p:nvPr userDrawn="1"/>
        </p:nvCxnSpPr>
        <p:spPr>
          <a:xfrm>
            <a:off x="6450227" y="1373524"/>
            <a:ext cx="4903572" cy="9237"/>
          </a:xfrm>
          <a:prstGeom prst="line">
            <a:avLst/>
          </a:prstGeom>
          <a:ln w="3810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367380C-AB53-4282-823C-8F0FEBA3BAE1}"/>
              </a:ext>
            </a:extLst>
          </p:cNvPr>
          <p:cNvCxnSpPr>
            <a:cxnSpLocks/>
          </p:cNvCxnSpPr>
          <p:nvPr userDrawn="1"/>
        </p:nvCxnSpPr>
        <p:spPr>
          <a:xfrm>
            <a:off x="6450227" y="1438036"/>
            <a:ext cx="4903572" cy="1"/>
          </a:xfrm>
          <a:prstGeom prst="line">
            <a:avLst/>
          </a:prstGeom>
          <a:ln w="1270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BB5F3D7-21AA-4589-AFB2-7ACD0988103C}"/>
              </a:ext>
            </a:extLst>
          </p:cNvPr>
          <p:cNvCxnSpPr>
            <a:cxnSpLocks/>
          </p:cNvCxnSpPr>
          <p:nvPr userDrawn="1"/>
        </p:nvCxnSpPr>
        <p:spPr>
          <a:xfrm>
            <a:off x="838199" y="1373523"/>
            <a:ext cx="4903572" cy="9237"/>
          </a:xfrm>
          <a:prstGeom prst="line">
            <a:avLst/>
          </a:prstGeom>
          <a:ln w="3810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F041354-AD15-46A1-95D3-0E7D46075CA0}"/>
              </a:ext>
            </a:extLst>
          </p:cNvPr>
          <p:cNvCxnSpPr>
            <a:cxnSpLocks/>
          </p:cNvCxnSpPr>
          <p:nvPr userDrawn="1"/>
        </p:nvCxnSpPr>
        <p:spPr>
          <a:xfrm>
            <a:off x="838199" y="1438035"/>
            <a:ext cx="4903572" cy="1"/>
          </a:xfrm>
          <a:prstGeom prst="line">
            <a:avLst/>
          </a:prstGeom>
          <a:ln w="12700">
            <a:solidFill>
              <a:srgbClr val="C810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2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BB14F6-F6FE-40A8-A557-EC79BB70D38C}"/>
              </a:ext>
            </a:extLst>
          </p:cNvPr>
          <p:cNvSpPr>
            <a:spLocks noGrp="1"/>
          </p:cNvSpPr>
          <p:nvPr>
            <p:ph type="title"/>
          </p:nvPr>
        </p:nvSpPr>
        <p:spPr>
          <a:xfrm>
            <a:off x="838200" y="1709738"/>
            <a:ext cx="10509249" cy="2852737"/>
          </a:xfrm>
        </p:spPr>
        <p:txBody>
          <a:bodyPr anchor="b">
            <a:normAutofit/>
          </a:bodyPr>
          <a:lstStyle>
            <a:lvl1pPr algn="ctr">
              <a:defRPr sz="4800">
                <a:solidFill>
                  <a:srgbClr val="6B0920"/>
                </a:solidFill>
              </a:defRPr>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5D4C675-4373-42E6-B68F-02F41279586C}"/>
              </a:ext>
            </a:extLst>
          </p:cNvPr>
          <p:cNvSpPr>
            <a:spLocks noGrp="1"/>
          </p:cNvSpPr>
          <p:nvPr>
            <p:ph type="body" idx="1"/>
          </p:nvPr>
        </p:nvSpPr>
        <p:spPr>
          <a:xfrm>
            <a:off x="838200" y="4867564"/>
            <a:ext cx="10509250" cy="1222086"/>
          </a:xfrm>
        </p:spPr>
        <p:txBody>
          <a:bodyPr/>
          <a:lstStyle>
            <a:lvl1pPr marL="0" indent="0" algn="ctr">
              <a:buNone/>
              <a:defRPr sz="2400">
                <a:solidFill>
                  <a:srgbClr val="6B0920">
                    <a:alpha val="50196"/>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a:extLst>
              <a:ext uri="{FF2B5EF4-FFF2-40B4-BE49-F238E27FC236}">
                <a16:creationId xmlns:a16="http://schemas.microsoft.com/office/drawing/2014/main" id="{8D7E39B5-D4C9-4072-91B8-39F916966E80}"/>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55A707CD-0DBA-40B4-9AB5-4B37C4B37E89}"/>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6" name="スライド番号プレースホルダー 5">
            <a:extLst>
              <a:ext uri="{FF2B5EF4-FFF2-40B4-BE49-F238E27FC236}">
                <a16:creationId xmlns:a16="http://schemas.microsoft.com/office/drawing/2014/main" id="{91CD200A-207E-4EBB-96EE-57354FD965A7}"/>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pic>
        <p:nvPicPr>
          <p:cNvPr id="7" name="Picture 2" descr="ãæ±äº¬å¥³å­å¤§å­¦ãæ ¡ç« ãã®ç»åæ¤ç´¢çµæ">
            <a:extLst>
              <a:ext uri="{FF2B5EF4-FFF2-40B4-BE49-F238E27FC236}">
                <a16:creationId xmlns:a16="http://schemas.microsoft.com/office/drawing/2014/main" id="{2060EDCD-883F-4F3E-BB3B-D8B86C29796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09" t="12242" r="78440" b="9812"/>
          <a:stretch/>
        </p:blipFill>
        <p:spPr bwMode="auto">
          <a:xfrm>
            <a:off x="5659661" y="1338889"/>
            <a:ext cx="872678" cy="90362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7D5D5413-F83C-4262-AEA8-C2E4F76D6DFB}"/>
              </a:ext>
            </a:extLst>
          </p:cNvPr>
          <p:cNvCxnSpPr>
            <a:cxnSpLocks/>
          </p:cNvCxnSpPr>
          <p:nvPr userDrawn="1"/>
        </p:nvCxnSpPr>
        <p:spPr>
          <a:xfrm>
            <a:off x="838200" y="4562475"/>
            <a:ext cx="10520220" cy="15489"/>
          </a:xfrm>
          <a:prstGeom prst="line">
            <a:avLst/>
          </a:prstGeom>
          <a:ln w="5715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C1E1583-B06A-4D15-A482-10CB262E7FFB}"/>
              </a:ext>
            </a:extLst>
          </p:cNvPr>
          <p:cNvCxnSpPr>
            <a:cxnSpLocks/>
          </p:cNvCxnSpPr>
          <p:nvPr userDrawn="1"/>
        </p:nvCxnSpPr>
        <p:spPr>
          <a:xfrm>
            <a:off x="838200" y="4653157"/>
            <a:ext cx="10520220" cy="0"/>
          </a:xfrm>
          <a:prstGeom prst="line">
            <a:avLst/>
          </a:prstGeom>
          <a:ln w="19050">
            <a:solidFill>
              <a:srgbClr val="C810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DDEE26-3E3C-4667-AABA-09F03CFE5F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5C2306-9DE6-4C0D-883F-C616B11147E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FCF4E64-8D3B-4CC4-8D07-EFD8DC1F921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E7B3A51-22EB-45E2-B2DA-4A91D091723F}"/>
              </a:ext>
            </a:extLst>
          </p:cNvPr>
          <p:cNvSpPr>
            <a:spLocks noGrp="1"/>
          </p:cNvSpPr>
          <p:nvPr>
            <p:ph type="dt" sz="half" idx="10"/>
          </p:nvPr>
        </p:nvSpPr>
        <p:spPr/>
        <p:txBody>
          <a:bodyPr/>
          <a:lstStyle/>
          <a:p>
            <a:r>
              <a:rPr kumimoji="1" lang="en-US" altLang="ja-JP"/>
              <a:t>2018/5/10</a:t>
            </a:r>
            <a:endParaRPr kumimoji="1" lang="ja-JP" altLang="en-US"/>
          </a:p>
        </p:txBody>
      </p:sp>
      <p:sp>
        <p:nvSpPr>
          <p:cNvPr id="6" name="フッター プレースホルダー 5">
            <a:extLst>
              <a:ext uri="{FF2B5EF4-FFF2-40B4-BE49-F238E27FC236}">
                <a16:creationId xmlns:a16="http://schemas.microsoft.com/office/drawing/2014/main" id="{B6BB27B0-0327-4712-AAB0-9C3C00C7DC77}"/>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7" name="スライド番号プレースホルダー 6">
            <a:extLst>
              <a:ext uri="{FF2B5EF4-FFF2-40B4-BE49-F238E27FC236}">
                <a16:creationId xmlns:a16="http://schemas.microsoft.com/office/drawing/2014/main" id="{B9527EF5-C851-439D-9915-48E9229EFA68}"/>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171880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5D248C-18DE-4456-AB07-3C32103D48C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98291F-BF1E-4B99-A814-3E0BCC0F9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823A18-3B17-4ED2-9787-926867202B8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D5CC3AC-413D-4A89-ACFF-8F8E461A8B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21365B-2159-487B-82D3-4E6A8A3E6C0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2FAEDF7-E404-4D35-BADF-7C8E7DC04937}"/>
              </a:ext>
            </a:extLst>
          </p:cNvPr>
          <p:cNvSpPr>
            <a:spLocks noGrp="1"/>
          </p:cNvSpPr>
          <p:nvPr>
            <p:ph type="dt" sz="half" idx="10"/>
          </p:nvPr>
        </p:nvSpPr>
        <p:spPr/>
        <p:txBody>
          <a:bodyPr/>
          <a:lstStyle/>
          <a:p>
            <a:r>
              <a:rPr kumimoji="1" lang="en-US" altLang="ja-JP"/>
              <a:t>2018/5/10</a:t>
            </a:r>
            <a:endParaRPr kumimoji="1" lang="ja-JP" altLang="en-US"/>
          </a:p>
        </p:txBody>
      </p:sp>
      <p:sp>
        <p:nvSpPr>
          <p:cNvPr id="8" name="フッター プレースホルダー 7">
            <a:extLst>
              <a:ext uri="{FF2B5EF4-FFF2-40B4-BE49-F238E27FC236}">
                <a16:creationId xmlns:a16="http://schemas.microsoft.com/office/drawing/2014/main" id="{8D24A730-577D-4259-9A11-B1B54B69F88E}"/>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9" name="スライド番号プレースホルダー 8">
            <a:extLst>
              <a:ext uri="{FF2B5EF4-FFF2-40B4-BE49-F238E27FC236}">
                <a16:creationId xmlns:a16="http://schemas.microsoft.com/office/drawing/2014/main" id="{62BFB76D-9BF0-4AF2-9E4B-9E5F7D801429}"/>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78242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2C2E58-7A6A-4173-9FF8-DB94F745A0A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9AD8BD2-11D6-4C1A-9211-542A5F9056F5}"/>
              </a:ext>
            </a:extLst>
          </p:cNvPr>
          <p:cNvSpPr>
            <a:spLocks noGrp="1"/>
          </p:cNvSpPr>
          <p:nvPr>
            <p:ph type="dt" sz="half" idx="10"/>
          </p:nvPr>
        </p:nvSpPr>
        <p:spPr/>
        <p:txBody>
          <a:bodyPr/>
          <a:lstStyle/>
          <a:p>
            <a:r>
              <a:rPr kumimoji="1" lang="en-US" altLang="ja-JP"/>
              <a:t>2018/5/10</a:t>
            </a:r>
            <a:endParaRPr kumimoji="1" lang="ja-JP" altLang="en-US"/>
          </a:p>
        </p:txBody>
      </p:sp>
      <p:sp>
        <p:nvSpPr>
          <p:cNvPr id="4" name="フッター プレースホルダー 3">
            <a:extLst>
              <a:ext uri="{FF2B5EF4-FFF2-40B4-BE49-F238E27FC236}">
                <a16:creationId xmlns:a16="http://schemas.microsoft.com/office/drawing/2014/main" id="{88C73BE9-D9DB-473B-8C00-D33ACE4BE500}"/>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5" name="スライド番号プレースホルダー 4">
            <a:extLst>
              <a:ext uri="{FF2B5EF4-FFF2-40B4-BE49-F238E27FC236}">
                <a16:creationId xmlns:a16="http://schemas.microsoft.com/office/drawing/2014/main" id="{E8316CCB-514D-49C4-B73F-F000740C2277}"/>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40125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FD7908C-6FEB-46CD-B4F0-9BCD78575825}"/>
              </a:ext>
            </a:extLst>
          </p:cNvPr>
          <p:cNvSpPr>
            <a:spLocks noGrp="1"/>
          </p:cNvSpPr>
          <p:nvPr>
            <p:ph type="dt" sz="half" idx="10"/>
          </p:nvPr>
        </p:nvSpPr>
        <p:spPr/>
        <p:txBody>
          <a:bodyPr/>
          <a:lstStyle/>
          <a:p>
            <a:r>
              <a:rPr kumimoji="1" lang="en-US" altLang="ja-JP"/>
              <a:t>2018/5/10</a:t>
            </a:r>
            <a:endParaRPr kumimoji="1" lang="ja-JP" altLang="en-US"/>
          </a:p>
        </p:txBody>
      </p:sp>
      <p:sp>
        <p:nvSpPr>
          <p:cNvPr id="3" name="フッター プレースホルダー 2">
            <a:extLst>
              <a:ext uri="{FF2B5EF4-FFF2-40B4-BE49-F238E27FC236}">
                <a16:creationId xmlns:a16="http://schemas.microsoft.com/office/drawing/2014/main" id="{22D67B0E-24DA-4A1C-BDB8-EF629C21E292}"/>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4" name="スライド番号プレースホルダー 3">
            <a:extLst>
              <a:ext uri="{FF2B5EF4-FFF2-40B4-BE49-F238E27FC236}">
                <a16:creationId xmlns:a16="http://schemas.microsoft.com/office/drawing/2014/main" id="{FD428ED7-00D3-4FE9-AF14-260CB371B744}"/>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56380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8D109-B63E-4018-96E2-75D4344EF09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D0EE6E-E6FD-4372-8AA8-3BF937D3BD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5D8F9D-B1E6-4B80-AC76-762A160F4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5C6BB9-4A67-4BC2-B139-DD3230013433}"/>
              </a:ext>
            </a:extLst>
          </p:cNvPr>
          <p:cNvSpPr>
            <a:spLocks noGrp="1"/>
          </p:cNvSpPr>
          <p:nvPr>
            <p:ph type="dt" sz="half" idx="10"/>
          </p:nvPr>
        </p:nvSpPr>
        <p:spPr/>
        <p:txBody>
          <a:bodyPr/>
          <a:lstStyle/>
          <a:p>
            <a:r>
              <a:rPr kumimoji="1" lang="en-US" altLang="ja-JP"/>
              <a:t>2018/5/10</a:t>
            </a:r>
            <a:endParaRPr kumimoji="1" lang="ja-JP" altLang="en-US"/>
          </a:p>
        </p:txBody>
      </p:sp>
      <p:sp>
        <p:nvSpPr>
          <p:cNvPr id="6" name="フッター プレースホルダー 5">
            <a:extLst>
              <a:ext uri="{FF2B5EF4-FFF2-40B4-BE49-F238E27FC236}">
                <a16:creationId xmlns:a16="http://schemas.microsoft.com/office/drawing/2014/main" id="{2BA3366A-E4D4-4B4F-89F6-8B7FD83DFE4F}"/>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7" name="スライド番号プレースホルダー 6">
            <a:extLst>
              <a:ext uri="{FF2B5EF4-FFF2-40B4-BE49-F238E27FC236}">
                <a16:creationId xmlns:a16="http://schemas.microsoft.com/office/drawing/2014/main" id="{FBFFACC5-778D-47DB-9AAE-E33F97355840}"/>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60889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2DA0E-849F-42BA-811D-C922F15771F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E0E77C9-9AA2-4C4B-9313-BC7C8B08B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D5BB623-BFD3-4AF1-B0AB-A159C89C9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6FD98AC-8744-4B0C-A468-115376210890}"/>
              </a:ext>
            </a:extLst>
          </p:cNvPr>
          <p:cNvSpPr>
            <a:spLocks noGrp="1"/>
          </p:cNvSpPr>
          <p:nvPr>
            <p:ph type="dt" sz="half" idx="10"/>
          </p:nvPr>
        </p:nvSpPr>
        <p:spPr/>
        <p:txBody>
          <a:bodyPr/>
          <a:lstStyle/>
          <a:p>
            <a:r>
              <a:rPr kumimoji="1" lang="en-US" altLang="ja-JP"/>
              <a:t>2018/5/10</a:t>
            </a:r>
            <a:endParaRPr kumimoji="1" lang="ja-JP" altLang="en-US"/>
          </a:p>
        </p:txBody>
      </p:sp>
      <p:sp>
        <p:nvSpPr>
          <p:cNvPr id="6" name="フッター プレースホルダー 5">
            <a:extLst>
              <a:ext uri="{FF2B5EF4-FFF2-40B4-BE49-F238E27FC236}">
                <a16:creationId xmlns:a16="http://schemas.microsoft.com/office/drawing/2014/main" id="{9146BEBC-ABE7-4E7F-BC8F-4C2129CCDC63}"/>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7" name="スライド番号プレースホルダー 6">
            <a:extLst>
              <a:ext uri="{FF2B5EF4-FFF2-40B4-BE49-F238E27FC236}">
                <a16:creationId xmlns:a16="http://schemas.microsoft.com/office/drawing/2014/main" id="{5F3B8F6C-C1D1-4B40-9992-A2D23794445C}"/>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45979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7451D96-EF77-400C-AED8-B51F1A5B6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3C3F5D2A-70E4-4910-9020-16FE06D04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240ED0-F9BF-40BA-BA96-5B1E0B279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C8103D">
                    <a:alpha val="50000"/>
                  </a:srgbClr>
                </a:solidFill>
              </a:defRPr>
            </a:lvl1p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ECFD2EDC-1F08-4E46-990D-4030562AB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C8103D">
                    <a:alpha val="50000"/>
                  </a:srgbClr>
                </a:solidFill>
              </a:defRPr>
            </a:lvl1pPr>
          </a:lstStyle>
          <a:p>
            <a:r>
              <a:rPr lang="ja-JP" altLang="en-US"/>
              <a:t>情報処理技法（リテラシ）</a:t>
            </a:r>
            <a:r>
              <a:rPr lang="en-US" altLang="ja-JP"/>
              <a:t>I</a:t>
            </a:r>
            <a:endParaRPr lang="ja-JP" altLang="en-US"/>
          </a:p>
        </p:txBody>
      </p:sp>
      <p:sp>
        <p:nvSpPr>
          <p:cNvPr id="6" name="スライド番号プレースホルダー 5">
            <a:extLst>
              <a:ext uri="{FF2B5EF4-FFF2-40B4-BE49-F238E27FC236}">
                <a16:creationId xmlns:a16="http://schemas.microsoft.com/office/drawing/2014/main" id="{7E432CAA-3FE8-4767-A9E7-526C04FBC9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280083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lnSpc>
          <a:spcPct val="90000"/>
        </a:lnSpc>
        <a:spcBef>
          <a:spcPct val="0"/>
        </a:spcBef>
        <a:buNone/>
        <a:defRPr kumimoji="1" sz="4400" kern="1200">
          <a:solidFill>
            <a:srgbClr val="6B09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3037E-EDCF-493E-8354-46877F41EC6F}"/>
              </a:ext>
            </a:extLst>
          </p:cNvPr>
          <p:cNvSpPr>
            <a:spLocks noGrp="1"/>
          </p:cNvSpPr>
          <p:nvPr>
            <p:ph type="ctrTitle"/>
          </p:nvPr>
        </p:nvSpPr>
        <p:spPr/>
        <p:txBody>
          <a:bodyPr>
            <a:normAutofit/>
          </a:bodyPr>
          <a:lstStyle/>
          <a:p>
            <a:r>
              <a:rPr lang="ja-JP" altLang="en-US" dirty="0"/>
              <a:t>情報処理技法</a:t>
            </a:r>
            <a:r>
              <a:rPr lang="en-US" altLang="ja-JP" dirty="0"/>
              <a:t>(</a:t>
            </a:r>
            <a:r>
              <a:rPr lang="ja-JP" altLang="en-US" dirty="0"/>
              <a:t>リテラシ</a:t>
            </a:r>
            <a:r>
              <a:rPr lang="en-US" altLang="ja-JP" dirty="0"/>
              <a:t>)I</a:t>
            </a:r>
            <a:br>
              <a:rPr lang="en-US" altLang="ja-JP" dirty="0"/>
            </a:br>
            <a:r>
              <a:rPr lang="ja-JP" altLang="en-US" dirty="0"/>
              <a:t>第</a:t>
            </a:r>
            <a:r>
              <a:rPr lang="en-US" altLang="ja-JP" dirty="0"/>
              <a:t>4</a:t>
            </a:r>
            <a:r>
              <a:rPr lang="ja-JP" altLang="en-US" dirty="0"/>
              <a:t>回：インターネット</a:t>
            </a:r>
            <a:endParaRPr kumimoji="1" lang="ja-JP" altLang="en-US" dirty="0"/>
          </a:p>
        </p:txBody>
      </p:sp>
      <p:sp>
        <p:nvSpPr>
          <p:cNvPr id="3" name="サブタイトル 2">
            <a:extLst>
              <a:ext uri="{FF2B5EF4-FFF2-40B4-BE49-F238E27FC236}">
                <a16:creationId xmlns:a16="http://schemas.microsoft.com/office/drawing/2014/main" id="{585398D0-7F26-4CE3-8D96-C85AF6707FA7}"/>
              </a:ext>
            </a:extLst>
          </p:cNvPr>
          <p:cNvSpPr>
            <a:spLocks noGrp="1"/>
          </p:cNvSpPr>
          <p:nvPr>
            <p:ph type="subTitle" idx="1"/>
          </p:nvPr>
        </p:nvSpPr>
        <p:spPr/>
        <p:txBody>
          <a:bodyPr/>
          <a:lstStyle/>
          <a:p>
            <a:r>
              <a:rPr kumimoji="1" lang="ja-JP" altLang="en-US" dirty="0"/>
              <a:t>産業技術大学院大学</a:t>
            </a:r>
            <a:endParaRPr lang="en-US" altLang="ja-JP" dirty="0"/>
          </a:p>
          <a:p>
            <a:r>
              <a:rPr kumimoji="1" lang="ja-JP" altLang="en-US" dirty="0"/>
              <a:t>助教　</a:t>
            </a:r>
            <a:r>
              <a:rPr lang="ja-JP" altLang="en-US" dirty="0"/>
              <a:t>柴田 淳司</a:t>
            </a:r>
            <a:endParaRPr kumimoji="1" lang="en-US" altLang="ja-JP" dirty="0"/>
          </a:p>
        </p:txBody>
      </p:sp>
    </p:spTree>
    <p:extLst>
      <p:ext uri="{BB962C8B-B14F-4D97-AF65-F5344CB8AC3E}">
        <p14:creationId xmlns:p14="http://schemas.microsoft.com/office/powerpoint/2010/main" val="81561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9B87C03-0BAC-4218-92B6-438057F399AE}"/>
              </a:ext>
            </a:extLst>
          </p:cNvPr>
          <p:cNvPicPr>
            <a:picLocks noChangeAspect="1"/>
          </p:cNvPicPr>
          <p:nvPr/>
        </p:nvPicPr>
        <p:blipFill>
          <a:blip r:embed="rId3"/>
          <a:stretch>
            <a:fillRect/>
          </a:stretch>
        </p:blipFill>
        <p:spPr>
          <a:xfrm>
            <a:off x="2545404" y="1800860"/>
            <a:ext cx="3380740" cy="4364228"/>
          </a:xfrm>
          <a:prstGeom prst="rect">
            <a:avLst/>
          </a:prstGeom>
        </p:spPr>
      </p:pic>
      <p:pic>
        <p:nvPicPr>
          <p:cNvPr id="11" name="コンテンツ プレースホルダー 6">
            <a:extLst>
              <a:ext uri="{FF2B5EF4-FFF2-40B4-BE49-F238E27FC236}">
                <a16:creationId xmlns:a16="http://schemas.microsoft.com/office/drawing/2014/main" id="{5D5CB76E-AB7A-412E-BA89-DEB15E9BEFD5}"/>
              </a:ext>
            </a:extLst>
          </p:cNvPr>
          <p:cNvPicPr>
            <a:picLocks noChangeAspect="1"/>
          </p:cNvPicPr>
          <p:nvPr/>
        </p:nvPicPr>
        <p:blipFill>
          <a:blip r:embed="rId4"/>
          <a:stretch>
            <a:fillRect/>
          </a:stretch>
        </p:blipFill>
        <p:spPr>
          <a:xfrm>
            <a:off x="6224051" y="2972747"/>
            <a:ext cx="4966923" cy="2930485"/>
          </a:xfrm>
          <a:prstGeom prst="rect">
            <a:avLst/>
          </a:prstGeom>
        </p:spPr>
      </p:pic>
      <p:sp>
        <p:nvSpPr>
          <p:cNvPr id="6" name="タイトル 5">
            <a:extLst>
              <a:ext uri="{FF2B5EF4-FFF2-40B4-BE49-F238E27FC236}">
                <a16:creationId xmlns:a16="http://schemas.microsoft.com/office/drawing/2014/main" id="{703FFEBC-49B9-456B-AEE0-35C779B06F0D}"/>
              </a:ext>
            </a:extLst>
          </p:cNvPr>
          <p:cNvSpPr>
            <a:spLocks noGrp="1"/>
          </p:cNvSpPr>
          <p:nvPr>
            <p:ph type="title"/>
          </p:nvPr>
        </p:nvSpPr>
        <p:spPr/>
        <p:txBody>
          <a:bodyPr/>
          <a:lstStyle/>
          <a:p>
            <a:r>
              <a:rPr lang="ja-JP" altLang="en-US" dirty="0"/>
              <a:t>大昔のコンピュータ</a:t>
            </a:r>
            <a:r>
              <a:rPr lang="en-US" altLang="ja-JP" dirty="0"/>
              <a:t>(1970)</a:t>
            </a:r>
            <a:endParaRPr kumimoji="1" lang="ja-JP" altLang="en-US" dirty="0"/>
          </a:p>
        </p:txBody>
      </p:sp>
      <p:sp>
        <p:nvSpPr>
          <p:cNvPr id="4" name="日付プレースホルダー 3">
            <a:extLst>
              <a:ext uri="{FF2B5EF4-FFF2-40B4-BE49-F238E27FC236}">
                <a16:creationId xmlns:a16="http://schemas.microsoft.com/office/drawing/2014/main" id="{88B767A8-47FB-44A3-A3DA-CB5E69356900}"/>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3494B29D-795E-421D-8779-9CED74DA4CB7}"/>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9" name="吹き出し: 角を丸めた四角形 8">
            <a:extLst>
              <a:ext uri="{FF2B5EF4-FFF2-40B4-BE49-F238E27FC236}">
                <a16:creationId xmlns:a16="http://schemas.microsoft.com/office/drawing/2014/main" id="{43465982-C3AE-4E83-BBB7-C83ECB31A2B1}"/>
              </a:ext>
            </a:extLst>
          </p:cNvPr>
          <p:cNvSpPr/>
          <p:nvPr/>
        </p:nvSpPr>
        <p:spPr>
          <a:xfrm>
            <a:off x="8434709" y="1671782"/>
            <a:ext cx="3109764" cy="1199214"/>
          </a:xfrm>
          <a:prstGeom prst="wedgeRoundRectCallout">
            <a:avLst>
              <a:gd name="adj1" fmla="val -56980"/>
              <a:gd name="adj2" fmla="val 46796"/>
              <a:gd name="adj3" fmla="val 16667"/>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6B0920"/>
                </a:solidFill>
              </a:rPr>
              <a:t>でかい</a:t>
            </a:r>
            <a:endParaRPr kumimoji="1" lang="en-US" altLang="ja-JP" sz="3200" b="1" dirty="0">
              <a:solidFill>
                <a:srgbClr val="6B0920"/>
              </a:solidFill>
            </a:endParaRPr>
          </a:p>
          <a:p>
            <a:pPr algn="ctr"/>
            <a:r>
              <a:rPr kumimoji="1" lang="ja-JP" altLang="en-US" sz="2400" dirty="0">
                <a:solidFill>
                  <a:srgbClr val="6B0920"/>
                </a:solidFill>
              </a:rPr>
              <a:t>一部屋丸々サイズ</a:t>
            </a:r>
          </a:p>
        </p:txBody>
      </p:sp>
      <p:sp>
        <p:nvSpPr>
          <p:cNvPr id="10" name="吹き出し: 角を丸めた四角形 9">
            <a:extLst>
              <a:ext uri="{FF2B5EF4-FFF2-40B4-BE49-F238E27FC236}">
                <a16:creationId xmlns:a16="http://schemas.microsoft.com/office/drawing/2014/main" id="{BE3BA5F8-8E6E-41C7-A8C7-C6382D8FEFD1}"/>
              </a:ext>
            </a:extLst>
          </p:cNvPr>
          <p:cNvSpPr/>
          <p:nvPr/>
        </p:nvSpPr>
        <p:spPr>
          <a:xfrm>
            <a:off x="0" y="2015461"/>
            <a:ext cx="3417580" cy="1191515"/>
          </a:xfrm>
          <a:prstGeom prst="wedgeRoundRectCallout">
            <a:avLst>
              <a:gd name="adj1" fmla="val 59672"/>
              <a:gd name="adj2" fmla="val 31774"/>
              <a:gd name="adj3" fmla="val 16667"/>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6B0920"/>
                </a:solidFill>
              </a:rPr>
              <a:t>高い</a:t>
            </a:r>
            <a:endParaRPr kumimoji="1" lang="en-US" altLang="ja-JP" sz="2800" b="1" dirty="0">
              <a:solidFill>
                <a:srgbClr val="6B0920"/>
              </a:solidFill>
            </a:endParaRPr>
          </a:p>
          <a:p>
            <a:pPr algn="ctr"/>
            <a:r>
              <a:rPr lang="en-US" altLang="ja-JP" sz="2000" dirty="0">
                <a:solidFill>
                  <a:srgbClr val="6B0920"/>
                </a:solidFill>
              </a:rPr>
              <a:t>1</a:t>
            </a:r>
            <a:r>
              <a:rPr lang="ja-JP" altLang="en-US" sz="2000" dirty="0">
                <a:solidFill>
                  <a:srgbClr val="6B0920"/>
                </a:solidFill>
              </a:rPr>
              <a:t>台</a:t>
            </a:r>
            <a:r>
              <a:rPr lang="en-US" altLang="ja-JP" sz="2000" dirty="0">
                <a:solidFill>
                  <a:srgbClr val="6B0920"/>
                </a:solidFill>
              </a:rPr>
              <a:t>780</a:t>
            </a:r>
            <a:r>
              <a:rPr lang="ja-JP" altLang="en-US" sz="2000" dirty="0">
                <a:solidFill>
                  <a:srgbClr val="6B0920"/>
                </a:solidFill>
              </a:rPr>
              <a:t>万ドル</a:t>
            </a:r>
            <a:endParaRPr lang="en-US" altLang="ja-JP" sz="2000" dirty="0">
              <a:solidFill>
                <a:srgbClr val="6B0920"/>
              </a:solidFill>
            </a:endParaRPr>
          </a:p>
          <a:p>
            <a:pPr algn="ctr"/>
            <a:r>
              <a:rPr kumimoji="1" lang="en-US" altLang="ja-JP" sz="1600" dirty="0">
                <a:solidFill>
                  <a:srgbClr val="6B0920"/>
                </a:solidFill>
              </a:rPr>
              <a:t>(iPhone8</a:t>
            </a:r>
            <a:r>
              <a:rPr kumimoji="1" lang="ja-JP" altLang="en-US" sz="1600" dirty="0">
                <a:solidFill>
                  <a:srgbClr val="6B0920"/>
                </a:solidFill>
              </a:rPr>
              <a:t>の</a:t>
            </a:r>
            <a:r>
              <a:rPr kumimoji="1" lang="en-US" altLang="ja-JP" sz="1600" dirty="0">
                <a:solidFill>
                  <a:srgbClr val="6B0920"/>
                </a:solidFill>
              </a:rPr>
              <a:t>1/85000</a:t>
            </a:r>
            <a:r>
              <a:rPr kumimoji="1" lang="ja-JP" altLang="en-US" sz="1600" dirty="0">
                <a:solidFill>
                  <a:srgbClr val="6B0920"/>
                </a:solidFill>
              </a:rPr>
              <a:t>のスペック</a:t>
            </a:r>
            <a:r>
              <a:rPr kumimoji="1" lang="en-US" altLang="ja-JP" sz="1600" dirty="0">
                <a:solidFill>
                  <a:srgbClr val="6B0920"/>
                </a:solidFill>
              </a:rPr>
              <a:t>)</a:t>
            </a:r>
            <a:endParaRPr kumimoji="1" lang="ja-JP" altLang="en-US" sz="1600" dirty="0">
              <a:solidFill>
                <a:srgbClr val="6B0920"/>
              </a:solidFill>
            </a:endParaRPr>
          </a:p>
        </p:txBody>
      </p:sp>
      <p:sp>
        <p:nvSpPr>
          <p:cNvPr id="12" name="テキスト ボックス 11">
            <a:extLst>
              <a:ext uri="{FF2B5EF4-FFF2-40B4-BE49-F238E27FC236}">
                <a16:creationId xmlns:a16="http://schemas.microsoft.com/office/drawing/2014/main" id="{2A0D8066-C2A0-4D46-8A80-79B656D9B9E8}"/>
              </a:ext>
            </a:extLst>
          </p:cNvPr>
          <p:cNvSpPr txBox="1"/>
          <p:nvPr/>
        </p:nvSpPr>
        <p:spPr>
          <a:xfrm>
            <a:off x="3034959" y="6195023"/>
            <a:ext cx="2007281" cy="369332"/>
          </a:xfrm>
          <a:prstGeom prst="rect">
            <a:avLst/>
          </a:prstGeom>
          <a:noFill/>
        </p:spPr>
        <p:txBody>
          <a:bodyPr wrap="none" rtlCol="0">
            <a:spAutoFit/>
          </a:bodyPr>
          <a:lstStyle/>
          <a:p>
            <a:r>
              <a:rPr kumimoji="1" lang="en-US" altLang="ja-JP" dirty="0"/>
              <a:t>IBM7030</a:t>
            </a:r>
            <a:r>
              <a:rPr kumimoji="1" lang="ja-JP" altLang="en-US" dirty="0"/>
              <a:t>（</a:t>
            </a:r>
            <a:r>
              <a:rPr kumimoji="1" lang="en-US" altLang="ja-JP" dirty="0"/>
              <a:t>1961</a:t>
            </a:r>
            <a:r>
              <a:rPr kumimoji="1" lang="ja-JP" altLang="en-US" dirty="0"/>
              <a:t>）</a:t>
            </a:r>
          </a:p>
        </p:txBody>
      </p:sp>
      <p:sp>
        <p:nvSpPr>
          <p:cNvPr id="13" name="テキスト ボックス 12">
            <a:extLst>
              <a:ext uri="{FF2B5EF4-FFF2-40B4-BE49-F238E27FC236}">
                <a16:creationId xmlns:a16="http://schemas.microsoft.com/office/drawing/2014/main" id="{127E0370-E8F8-4569-9A5A-42985A440C2F}"/>
              </a:ext>
            </a:extLst>
          </p:cNvPr>
          <p:cNvSpPr txBox="1"/>
          <p:nvPr/>
        </p:nvSpPr>
        <p:spPr>
          <a:xfrm>
            <a:off x="7844028" y="5980422"/>
            <a:ext cx="2416046" cy="369332"/>
          </a:xfrm>
          <a:prstGeom prst="rect">
            <a:avLst/>
          </a:prstGeom>
          <a:noFill/>
        </p:spPr>
        <p:txBody>
          <a:bodyPr wrap="none" rtlCol="0">
            <a:spAutoFit/>
          </a:bodyPr>
          <a:lstStyle/>
          <a:p>
            <a:r>
              <a:rPr kumimoji="1" lang="ja-JP" altLang="en-US" dirty="0"/>
              <a:t>磁気テープ</a:t>
            </a:r>
            <a:r>
              <a:rPr kumimoji="1" lang="en-US" altLang="ja-JP" dirty="0"/>
              <a:t>(</a:t>
            </a:r>
            <a:r>
              <a:rPr kumimoji="1" lang="ja-JP" altLang="en-US" dirty="0"/>
              <a:t>記憶装置</a:t>
            </a:r>
            <a:r>
              <a:rPr kumimoji="1" lang="en-US" altLang="ja-JP" dirty="0"/>
              <a:t>)</a:t>
            </a:r>
            <a:endParaRPr kumimoji="1" lang="ja-JP" altLang="en-US" dirty="0"/>
          </a:p>
        </p:txBody>
      </p:sp>
    </p:spTree>
    <p:extLst>
      <p:ext uri="{BB962C8B-B14F-4D97-AF65-F5344CB8AC3E}">
        <p14:creationId xmlns:p14="http://schemas.microsoft.com/office/powerpoint/2010/main" val="371847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C1684-BB84-4B60-8B43-6A1BA6FC7D4E}"/>
              </a:ext>
            </a:extLst>
          </p:cNvPr>
          <p:cNvSpPr>
            <a:spLocks noGrp="1"/>
          </p:cNvSpPr>
          <p:nvPr>
            <p:ph type="title"/>
          </p:nvPr>
        </p:nvSpPr>
        <p:spPr/>
        <p:txBody>
          <a:bodyPr/>
          <a:lstStyle/>
          <a:p>
            <a:r>
              <a:rPr kumimoji="1" lang="ja-JP" altLang="en-US" dirty="0"/>
              <a:t>当時のコンピュータ</a:t>
            </a:r>
          </a:p>
        </p:txBody>
      </p:sp>
      <p:sp>
        <p:nvSpPr>
          <p:cNvPr id="4" name="日付プレースホルダー 3">
            <a:extLst>
              <a:ext uri="{FF2B5EF4-FFF2-40B4-BE49-F238E27FC236}">
                <a16:creationId xmlns:a16="http://schemas.microsoft.com/office/drawing/2014/main" id="{0F5031C4-777E-4854-8B39-9D519330BB64}"/>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655A55E3-2812-4078-A7BA-A16C3BBA5BBB}"/>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23" name="図 22">
            <a:extLst>
              <a:ext uri="{FF2B5EF4-FFF2-40B4-BE49-F238E27FC236}">
                <a16:creationId xmlns:a16="http://schemas.microsoft.com/office/drawing/2014/main" id="{F4F6E2CB-8893-4272-917C-BB0DE7A63A0B}"/>
              </a:ext>
            </a:extLst>
          </p:cNvPr>
          <p:cNvPicPr>
            <a:picLocks noChangeAspect="1"/>
          </p:cNvPicPr>
          <p:nvPr/>
        </p:nvPicPr>
        <p:blipFill>
          <a:blip r:embed="rId3"/>
          <a:stretch>
            <a:fillRect/>
          </a:stretch>
        </p:blipFill>
        <p:spPr>
          <a:xfrm>
            <a:off x="5776832" y="2146606"/>
            <a:ext cx="1009369" cy="1009369"/>
          </a:xfrm>
          <a:prstGeom prst="rect">
            <a:avLst/>
          </a:prstGeom>
        </p:spPr>
      </p:pic>
      <p:cxnSp>
        <p:nvCxnSpPr>
          <p:cNvPr id="24" name="直線コネクタ 23">
            <a:extLst>
              <a:ext uri="{FF2B5EF4-FFF2-40B4-BE49-F238E27FC236}">
                <a16:creationId xmlns:a16="http://schemas.microsoft.com/office/drawing/2014/main" id="{6612A6CB-00DA-456A-A48D-B3B2EC3253B2}"/>
              </a:ext>
            </a:extLst>
          </p:cNvPr>
          <p:cNvCxnSpPr>
            <a:cxnSpLocks/>
          </p:cNvCxnSpPr>
          <p:nvPr/>
        </p:nvCxnSpPr>
        <p:spPr>
          <a:xfrm flipV="1">
            <a:off x="6169760" y="3155975"/>
            <a:ext cx="0" cy="468342"/>
          </a:xfrm>
          <a:prstGeom prst="line">
            <a:avLst/>
          </a:prstGeom>
          <a:noFill/>
          <a:ln w="38100" cap="flat" cmpd="sng" algn="ctr">
            <a:solidFill>
              <a:srgbClr val="873624">
                <a:shade val="90000"/>
                <a:lumMod val="90000"/>
              </a:srgbClr>
            </a:solidFill>
            <a:prstDash val="solid"/>
          </a:ln>
          <a:effectLst/>
        </p:spPr>
      </p:cxnSp>
      <p:pic>
        <p:nvPicPr>
          <p:cNvPr id="25" name="図 24">
            <a:extLst>
              <a:ext uri="{FF2B5EF4-FFF2-40B4-BE49-F238E27FC236}">
                <a16:creationId xmlns:a16="http://schemas.microsoft.com/office/drawing/2014/main" id="{68CAA595-4236-4D90-AD35-49B19BC0B120}"/>
              </a:ext>
            </a:extLst>
          </p:cNvPr>
          <p:cNvPicPr>
            <a:picLocks noChangeAspect="1"/>
          </p:cNvPicPr>
          <p:nvPr/>
        </p:nvPicPr>
        <p:blipFill>
          <a:blip r:embed="rId3">
            <a:duotone>
              <a:srgbClr val="972109">
                <a:shade val="45000"/>
                <a:satMod val="135000"/>
              </a:srgbClr>
              <a:prstClr val="white"/>
            </a:duotone>
          </a:blip>
          <a:stretch>
            <a:fillRect/>
          </a:stretch>
        </p:blipFill>
        <p:spPr>
          <a:xfrm>
            <a:off x="2937269" y="2783307"/>
            <a:ext cx="1009369" cy="1009369"/>
          </a:xfrm>
          <a:prstGeom prst="rect">
            <a:avLst/>
          </a:prstGeom>
        </p:spPr>
      </p:pic>
      <p:cxnSp>
        <p:nvCxnSpPr>
          <p:cNvPr id="26" name="直線コネクタ 25">
            <a:extLst>
              <a:ext uri="{FF2B5EF4-FFF2-40B4-BE49-F238E27FC236}">
                <a16:creationId xmlns:a16="http://schemas.microsoft.com/office/drawing/2014/main" id="{4360F38B-5C0A-47A2-A060-251219D78E3F}"/>
              </a:ext>
            </a:extLst>
          </p:cNvPr>
          <p:cNvCxnSpPr>
            <a:cxnSpLocks/>
            <a:endCxn id="25" idx="3"/>
          </p:cNvCxnSpPr>
          <p:nvPr/>
        </p:nvCxnSpPr>
        <p:spPr>
          <a:xfrm flipH="1" flipV="1">
            <a:off x="3946638" y="3287992"/>
            <a:ext cx="2223122" cy="336325"/>
          </a:xfrm>
          <a:prstGeom prst="line">
            <a:avLst/>
          </a:prstGeom>
          <a:noFill/>
          <a:ln w="38100" cap="flat" cmpd="sng" algn="ctr">
            <a:solidFill>
              <a:srgbClr val="873624">
                <a:shade val="90000"/>
                <a:lumMod val="90000"/>
              </a:srgbClr>
            </a:solidFill>
            <a:prstDash val="solid"/>
          </a:ln>
          <a:effectLst/>
        </p:spPr>
      </p:cxnSp>
      <p:pic>
        <p:nvPicPr>
          <p:cNvPr id="27" name="図 26">
            <a:extLst>
              <a:ext uri="{FF2B5EF4-FFF2-40B4-BE49-F238E27FC236}">
                <a16:creationId xmlns:a16="http://schemas.microsoft.com/office/drawing/2014/main" id="{900E7181-7581-40E7-B123-91626E0A6F76}"/>
              </a:ext>
            </a:extLst>
          </p:cNvPr>
          <p:cNvPicPr>
            <a:picLocks noChangeAspect="1"/>
          </p:cNvPicPr>
          <p:nvPr/>
        </p:nvPicPr>
        <p:blipFill>
          <a:blip r:embed="rId3"/>
          <a:stretch>
            <a:fillRect/>
          </a:stretch>
        </p:blipFill>
        <p:spPr>
          <a:xfrm>
            <a:off x="3828705" y="4592691"/>
            <a:ext cx="1009369" cy="1009369"/>
          </a:xfrm>
          <a:prstGeom prst="rect">
            <a:avLst/>
          </a:prstGeom>
        </p:spPr>
      </p:pic>
      <p:cxnSp>
        <p:nvCxnSpPr>
          <p:cNvPr id="28" name="直線コネクタ 27">
            <a:extLst>
              <a:ext uri="{FF2B5EF4-FFF2-40B4-BE49-F238E27FC236}">
                <a16:creationId xmlns:a16="http://schemas.microsoft.com/office/drawing/2014/main" id="{ADA07A57-90F1-4AE6-948F-EF9FEE4D83EB}"/>
              </a:ext>
            </a:extLst>
          </p:cNvPr>
          <p:cNvCxnSpPr>
            <a:cxnSpLocks/>
            <a:endCxn id="27" idx="3"/>
          </p:cNvCxnSpPr>
          <p:nvPr/>
        </p:nvCxnSpPr>
        <p:spPr>
          <a:xfrm flipH="1">
            <a:off x="4838074" y="3647976"/>
            <a:ext cx="1331686" cy="1449400"/>
          </a:xfrm>
          <a:prstGeom prst="line">
            <a:avLst/>
          </a:prstGeom>
          <a:noFill/>
          <a:ln w="38100" cap="flat" cmpd="sng" algn="ctr">
            <a:solidFill>
              <a:srgbClr val="873624">
                <a:shade val="90000"/>
                <a:lumMod val="90000"/>
              </a:srgbClr>
            </a:solidFill>
            <a:prstDash val="solid"/>
          </a:ln>
          <a:effectLst/>
        </p:spPr>
      </p:cxnSp>
      <p:pic>
        <p:nvPicPr>
          <p:cNvPr id="29" name="図 28">
            <a:extLst>
              <a:ext uri="{FF2B5EF4-FFF2-40B4-BE49-F238E27FC236}">
                <a16:creationId xmlns:a16="http://schemas.microsoft.com/office/drawing/2014/main" id="{5732E63A-0FEA-42E4-A5A8-BFE81E93BF46}"/>
              </a:ext>
            </a:extLst>
          </p:cNvPr>
          <p:cNvPicPr>
            <a:picLocks noChangeAspect="1"/>
          </p:cNvPicPr>
          <p:nvPr/>
        </p:nvPicPr>
        <p:blipFill>
          <a:blip r:embed="rId3"/>
          <a:stretch>
            <a:fillRect/>
          </a:stretch>
        </p:blipFill>
        <p:spPr>
          <a:xfrm>
            <a:off x="8886037" y="2699127"/>
            <a:ext cx="1009369" cy="1009369"/>
          </a:xfrm>
          <a:prstGeom prst="rect">
            <a:avLst/>
          </a:prstGeom>
        </p:spPr>
      </p:pic>
      <p:cxnSp>
        <p:nvCxnSpPr>
          <p:cNvPr id="30" name="直線コネクタ 29">
            <a:extLst>
              <a:ext uri="{FF2B5EF4-FFF2-40B4-BE49-F238E27FC236}">
                <a16:creationId xmlns:a16="http://schemas.microsoft.com/office/drawing/2014/main" id="{CA8DFD30-5343-416E-9175-078E9B0332A3}"/>
              </a:ext>
            </a:extLst>
          </p:cNvPr>
          <p:cNvCxnSpPr>
            <a:cxnSpLocks/>
            <a:endCxn id="29" idx="1"/>
          </p:cNvCxnSpPr>
          <p:nvPr/>
        </p:nvCxnSpPr>
        <p:spPr>
          <a:xfrm flipV="1">
            <a:off x="6169760" y="3203812"/>
            <a:ext cx="2716277" cy="420505"/>
          </a:xfrm>
          <a:prstGeom prst="line">
            <a:avLst/>
          </a:prstGeom>
          <a:noFill/>
          <a:ln w="38100" cap="flat" cmpd="sng" algn="ctr">
            <a:solidFill>
              <a:srgbClr val="873624">
                <a:shade val="90000"/>
                <a:lumMod val="90000"/>
              </a:srgbClr>
            </a:solidFill>
            <a:prstDash val="solid"/>
          </a:ln>
          <a:effectLst/>
        </p:spPr>
      </p:cxnSp>
      <p:pic>
        <p:nvPicPr>
          <p:cNvPr id="31" name="図 30">
            <a:extLst>
              <a:ext uri="{FF2B5EF4-FFF2-40B4-BE49-F238E27FC236}">
                <a16:creationId xmlns:a16="http://schemas.microsoft.com/office/drawing/2014/main" id="{E2111F59-E973-4B43-A0A7-6E211C07F6F1}"/>
              </a:ext>
            </a:extLst>
          </p:cNvPr>
          <p:cNvPicPr>
            <a:picLocks noChangeAspect="1"/>
          </p:cNvPicPr>
          <p:nvPr/>
        </p:nvPicPr>
        <p:blipFill>
          <a:blip r:embed="rId3"/>
          <a:stretch>
            <a:fillRect/>
          </a:stretch>
        </p:blipFill>
        <p:spPr>
          <a:xfrm>
            <a:off x="7810713" y="4589436"/>
            <a:ext cx="1009369" cy="1009369"/>
          </a:xfrm>
          <a:prstGeom prst="rect">
            <a:avLst/>
          </a:prstGeom>
        </p:spPr>
      </p:pic>
      <p:cxnSp>
        <p:nvCxnSpPr>
          <p:cNvPr id="32" name="直線コネクタ 31">
            <a:extLst>
              <a:ext uri="{FF2B5EF4-FFF2-40B4-BE49-F238E27FC236}">
                <a16:creationId xmlns:a16="http://schemas.microsoft.com/office/drawing/2014/main" id="{0EA5C011-8C11-45A4-B751-FF6CE075A519}"/>
              </a:ext>
            </a:extLst>
          </p:cNvPr>
          <p:cNvCxnSpPr>
            <a:cxnSpLocks/>
            <a:endCxn id="31" idx="1"/>
          </p:cNvCxnSpPr>
          <p:nvPr/>
        </p:nvCxnSpPr>
        <p:spPr>
          <a:xfrm>
            <a:off x="6182959" y="3647976"/>
            <a:ext cx="1627754" cy="1446145"/>
          </a:xfrm>
          <a:prstGeom prst="line">
            <a:avLst/>
          </a:prstGeom>
          <a:noFill/>
          <a:ln w="38100" cap="flat" cmpd="sng" algn="ctr">
            <a:solidFill>
              <a:srgbClr val="873624">
                <a:shade val="90000"/>
                <a:lumMod val="90000"/>
              </a:srgbClr>
            </a:solidFill>
            <a:prstDash val="solid"/>
          </a:ln>
          <a:effectLst/>
        </p:spPr>
      </p:cxnSp>
      <p:sp>
        <p:nvSpPr>
          <p:cNvPr id="33" name="テキスト ボックス 32">
            <a:extLst>
              <a:ext uri="{FF2B5EF4-FFF2-40B4-BE49-F238E27FC236}">
                <a16:creationId xmlns:a16="http://schemas.microsoft.com/office/drawing/2014/main" id="{CE6E65A9-5E73-42B8-A244-C02D378CBE59}"/>
              </a:ext>
            </a:extLst>
          </p:cNvPr>
          <p:cNvSpPr txBox="1"/>
          <p:nvPr/>
        </p:nvSpPr>
        <p:spPr>
          <a:xfrm>
            <a:off x="8536961" y="3681812"/>
            <a:ext cx="1707519" cy="369332"/>
          </a:xfrm>
          <a:prstGeom prst="rect">
            <a:avLst/>
          </a:prstGeom>
          <a:noFill/>
        </p:spPr>
        <p:txBody>
          <a:bodyPr wrap="none" rtlCol="0">
            <a:spAutoFit/>
          </a:bodyPr>
          <a:lstStyle/>
          <a:p>
            <a:r>
              <a:rPr lang="ja-JP" altLang="en-US" dirty="0">
                <a:solidFill>
                  <a:prstClr val="black"/>
                </a:solidFill>
                <a:latin typeface="Book Antiqua"/>
                <a:ea typeface="HGS明朝E" panose="02020900000000000000" pitchFamily="18" charset="-128"/>
              </a:rPr>
              <a:t>データベース用</a:t>
            </a:r>
          </a:p>
        </p:txBody>
      </p:sp>
      <p:sp>
        <p:nvSpPr>
          <p:cNvPr id="34" name="テキスト ボックス 33">
            <a:extLst>
              <a:ext uri="{FF2B5EF4-FFF2-40B4-BE49-F238E27FC236}">
                <a16:creationId xmlns:a16="http://schemas.microsoft.com/office/drawing/2014/main" id="{171520EB-657B-4301-A343-54210DF123C8}"/>
              </a:ext>
            </a:extLst>
          </p:cNvPr>
          <p:cNvSpPr txBox="1"/>
          <p:nvPr/>
        </p:nvSpPr>
        <p:spPr>
          <a:xfrm>
            <a:off x="7746170" y="5486382"/>
            <a:ext cx="1138453" cy="369332"/>
          </a:xfrm>
          <a:prstGeom prst="rect">
            <a:avLst/>
          </a:prstGeom>
          <a:noFill/>
        </p:spPr>
        <p:txBody>
          <a:bodyPr wrap="none" rtlCol="0">
            <a:spAutoFit/>
          </a:bodyPr>
          <a:lstStyle/>
          <a:p>
            <a:r>
              <a:rPr lang="ja-JP" altLang="en-US" dirty="0">
                <a:solidFill>
                  <a:prstClr val="black"/>
                </a:solidFill>
                <a:latin typeface="Book Antiqua"/>
                <a:ea typeface="HGS明朝E" panose="02020900000000000000" pitchFamily="18" charset="-128"/>
              </a:rPr>
              <a:t>プリント用</a:t>
            </a:r>
          </a:p>
        </p:txBody>
      </p:sp>
      <p:sp>
        <p:nvSpPr>
          <p:cNvPr id="35" name="テキスト ボックス 34">
            <a:extLst>
              <a:ext uri="{FF2B5EF4-FFF2-40B4-BE49-F238E27FC236}">
                <a16:creationId xmlns:a16="http://schemas.microsoft.com/office/drawing/2014/main" id="{5CFE679C-919E-42A7-A883-CD9308B5B526}"/>
              </a:ext>
            </a:extLst>
          </p:cNvPr>
          <p:cNvSpPr txBox="1"/>
          <p:nvPr/>
        </p:nvSpPr>
        <p:spPr>
          <a:xfrm>
            <a:off x="5500346" y="1955920"/>
            <a:ext cx="1338828" cy="369332"/>
          </a:xfrm>
          <a:prstGeom prst="rect">
            <a:avLst/>
          </a:prstGeom>
          <a:noFill/>
        </p:spPr>
        <p:txBody>
          <a:bodyPr wrap="none" rtlCol="0">
            <a:spAutoFit/>
          </a:bodyPr>
          <a:lstStyle/>
          <a:p>
            <a:r>
              <a:rPr lang="ja-JP" altLang="en-US" dirty="0">
                <a:solidFill>
                  <a:prstClr val="black"/>
                </a:solidFill>
                <a:latin typeface="Book Antiqua"/>
                <a:ea typeface="HGS明朝E" panose="02020900000000000000" pitchFamily="18" charset="-128"/>
              </a:rPr>
              <a:t>計算処理用</a:t>
            </a:r>
          </a:p>
        </p:txBody>
      </p:sp>
      <p:sp>
        <p:nvSpPr>
          <p:cNvPr id="36" name="テキスト ボックス 35">
            <a:extLst>
              <a:ext uri="{FF2B5EF4-FFF2-40B4-BE49-F238E27FC236}">
                <a16:creationId xmlns:a16="http://schemas.microsoft.com/office/drawing/2014/main" id="{95C9D8D2-0281-4912-8CA3-5BE39C1B2342}"/>
              </a:ext>
            </a:extLst>
          </p:cNvPr>
          <p:cNvSpPr txBox="1"/>
          <p:nvPr/>
        </p:nvSpPr>
        <p:spPr>
          <a:xfrm>
            <a:off x="3894807" y="5441053"/>
            <a:ext cx="994183" cy="369332"/>
          </a:xfrm>
          <a:prstGeom prst="rect">
            <a:avLst/>
          </a:prstGeom>
          <a:noFill/>
        </p:spPr>
        <p:txBody>
          <a:bodyPr wrap="none" rtlCol="0">
            <a:spAutoFit/>
          </a:bodyPr>
          <a:lstStyle/>
          <a:p>
            <a:r>
              <a:rPr lang="ja-JP" altLang="en-US" dirty="0">
                <a:solidFill>
                  <a:prstClr val="black"/>
                </a:solidFill>
                <a:latin typeface="Book Antiqua"/>
                <a:ea typeface="HGS明朝E" panose="02020900000000000000" pitchFamily="18" charset="-128"/>
              </a:rPr>
              <a:t>入力用</a:t>
            </a:r>
            <a:r>
              <a:rPr lang="en-US" altLang="ja-JP" dirty="0">
                <a:solidFill>
                  <a:prstClr val="black"/>
                </a:solidFill>
                <a:latin typeface="Book Antiqua"/>
                <a:ea typeface="HGS明朝E" panose="02020900000000000000" pitchFamily="18" charset="-128"/>
              </a:rPr>
              <a:t>2</a:t>
            </a:r>
            <a:endParaRPr lang="ja-JP" altLang="en-US" dirty="0">
              <a:solidFill>
                <a:prstClr val="black"/>
              </a:solidFill>
              <a:latin typeface="Book Antiqua"/>
              <a:ea typeface="HGS明朝E" panose="02020900000000000000" pitchFamily="18" charset="-128"/>
            </a:endParaRPr>
          </a:p>
        </p:txBody>
      </p:sp>
      <p:sp>
        <p:nvSpPr>
          <p:cNvPr id="37" name="テキスト ボックス 36">
            <a:extLst>
              <a:ext uri="{FF2B5EF4-FFF2-40B4-BE49-F238E27FC236}">
                <a16:creationId xmlns:a16="http://schemas.microsoft.com/office/drawing/2014/main" id="{57574DAF-E536-41E8-8B05-0750F444C24F}"/>
              </a:ext>
            </a:extLst>
          </p:cNvPr>
          <p:cNvSpPr txBox="1"/>
          <p:nvPr/>
        </p:nvSpPr>
        <p:spPr>
          <a:xfrm>
            <a:off x="2999900" y="3707597"/>
            <a:ext cx="994183" cy="369332"/>
          </a:xfrm>
          <a:prstGeom prst="rect">
            <a:avLst/>
          </a:prstGeom>
          <a:noFill/>
        </p:spPr>
        <p:txBody>
          <a:bodyPr wrap="none" rtlCol="0">
            <a:spAutoFit/>
          </a:bodyPr>
          <a:lstStyle/>
          <a:p>
            <a:r>
              <a:rPr lang="ja-JP" altLang="en-US" dirty="0">
                <a:solidFill>
                  <a:prstClr val="black"/>
                </a:solidFill>
                <a:latin typeface="Book Antiqua"/>
                <a:ea typeface="HGS明朝E" panose="02020900000000000000" pitchFamily="18" charset="-128"/>
              </a:rPr>
              <a:t>入力用</a:t>
            </a:r>
            <a:r>
              <a:rPr lang="en-US" altLang="ja-JP" dirty="0">
                <a:solidFill>
                  <a:prstClr val="black"/>
                </a:solidFill>
                <a:latin typeface="Book Antiqua"/>
                <a:ea typeface="HGS明朝E" panose="02020900000000000000" pitchFamily="18" charset="-128"/>
              </a:rPr>
              <a:t>1</a:t>
            </a:r>
            <a:endParaRPr lang="ja-JP" altLang="en-US" dirty="0">
              <a:solidFill>
                <a:prstClr val="black"/>
              </a:solidFill>
              <a:latin typeface="Book Antiqua"/>
              <a:ea typeface="HGS明朝E" panose="02020900000000000000" pitchFamily="18" charset="-128"/>
            </a:endParaRPr>
          </a:p>
        </p:txBody>
      </p:sp>
      <p:cxnSp>
        <p:nvCxnSpPr>
          <p:cNvPr id="38" name="直線矢印コネクタ 37">
            <a:extLst>
              <a:ext uri="{FF2B5EF4-FFF2-40B4-BE49-F238E27FC236}">
                <a16:creationId xmlns:a16="http://schemas.microsoft.com/office/drawing/2014/main" id="{25727F48-AADB-414C-A2C5-EFB728A652C6}"/>
              </a:ext>
            </a:extLst>
          </p:cNvPr>
          <p:cNvCxnSpPr/>
          <p:nvPr/>
        </p:nvCxnSpPr>
        <p:spPr>
          <a:xfrm>
            <a:off x="4215202" y="2921796"/>
            <a:ext cx="1561630" cy="234179"/>
          </a:xfrm>
          <a:prstGeom prst="straightConnector1">
            <a:avLst/>
          </a:prstGeom>
          <a:noFill/>
          <a:ln w="12700" cap="flat" cmpd="sng" algn="ctr">
            <a:solidFill>
              <a:srgbClr val="873624">
                <a:shade val="90000"/>
                <a:lumMod val="90000"/>
              </a:srgbClr>
            </a:solidFill>
            <a:prstDash val="solid"/>
            <a:tailEnd type="triangle"/>
          </a:ln>
          <a:effectLst/>
        </p:spPr>
      </p:cxnSp>
      <p:sp>
        <p:nvSpPr>
          <p:cNvPr id="40" name="角丸四角形吹き出し 12">
            <a:extLst>
              <a:ext uri="{FF2B5EF4-FFF2-40B4-BE49-F238E27FC236}">
                <a16:creationId xmlns:a16="http://schemas.microsoft.com/office/drawing/2014/main" id="{12A2E526-B503-40DC-8CE5-BC860C3151BF}"/>
              </a:ext>
            </a:extLst>
          </p:cNvPr>
          <p:cNvSpPr/>
          <p:nvPr/>
        </p:nvSpPr>
        <p:spPr>
          <a:xfrm>
            <a:off x="537392" y="1841170"/>
            <a:ext cx="2743690" cy="719450"/>
          </a:xfrm>
          <a:prstGeom prst="wedgeRoundRectCallout">
            <a:avLst>
              <a:gd name="adj1" fmla="val 38521"/>
              <a:gd name="adj2" fmla="val 99082"/>
              <a:gd name="adj3" fmla="val 16667"/>
            </a:avLst>
          </a:prstGeom>
          <a:solidFill>
            <a:sysClr val="window" lastClr="FFFFFF"/>
          </a:solidFill>
          <a:ln w="19050" cap="flat" cmpd="sng" algn="ctr">
            <a:solidFill>
              <a:srgbClr val="877F6C">
                <a:shade val="75000"/>
                <a:lumMod val="90000"/>
              </a:srgbClr>
            </a:solidFill>
            <a:prstDash val="solid"/>
          </a:ln>
          <a:effectLst/>
        </p:spPr>
        <p:txBody>
          <a:bodyPr rtlCol="0" anchor="ctr"/>
          <a:lstStyle/>
          <a:p>
            <a:r>
              <a:rPr lang="ja-JP" altLang="en-US" dirty="0">
                <a:solidFill>
                  <a:prstClr val="black"/>
                </a:solidFill>
                <a:latin typeface="Book Antiqua"/>
                <a:ea typeface="HGS明朝E" panose="02020900000000000000" pitchFamily="18" charset="-128"/>
              </a:rPr>
              <a:t>誰に：データベースへ</a:t>
            </a:r>
            <a:endParaRPr lang="en-US" altLang="ja-JP" dirty="0">
              <a:solidFill>
                <a:prstClr val="black"/>
              </a:solidFill>
              <a:latin typeface="Book Antiqua"/>
              <a:ea typeface="HGS明朝E" panose="02020900000000000000" pitchFamily="18" charset="-128"/>
            </a:endParaRPr>
          </a:p>
          <a:p>
            <a:r>
              <a:rPr lang="ja-JP" altLang="en-US" dirty="0">
                <a:solidFill>
                  <a:prstClr val="black"/>
                </a:solidFill>
                <a:latin typeface="Book Antiqua"/>
                <a:ea typeface="HGS明朝E" panose="02020900000000000000" pitchFamily="18" charset="-128"/>
              </a:rPr>
              <a:t>何を：データください</a:t>
            </a:r>
            <a:endParaRPr lang="en-US" altLang="ja-JP" dirty="0">
              <a:solidFill>
                <a:prstClr val="black"/>
              </a:solidFill>
              <a:latin typeface="Book Antiqua"/>
              <a:ea typeface="HGS明朝E" panose="02020900000000000000" pitchFamily="18" charset="-128"/>
            </a:endParaRPr>
          </a:p>
        </p:txBody>
      </p:sp>
    </p:spTree>
    <p:extLst>
      <p:ext uri="{BB962C8B-B14F-4D97-AF65-F5344CB8AC3E}">
        <p14:creationId xmlns:p14="http://schemas.microsoft.com/office/powerpoint/2010/main" val="2778744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1B3AC4-FE14-4C7D-B42E-82CBC5AE9F9F}"/>
              </a:ext>
            </a:extLst>
          </p:cNvPr>
          <p:cNvSpPr>
            <a:spLocks noGrp="1"/>
          </p:cNvSpPr>
          <p:nvPr>
            <p:ph type="title"/>
          </p:nvPr>
        </p:nvSpPr>
        <p:spPr/>
        <p:txBody>
          <a:bodyPr>
            <a:normAutofit/>
          </a:bodyPr>
          <a:lstStyle/>
          <a:p>
            <a:r>
              <a:rPr kumimoji="1" lang="ja-JP" altLang="en-US" dirty="0"/>
              <a:t>誰に？：</a:t>
            </a:r>
            <a:r>
              <a:rPr kumimoji="1" lang="en-US" altLang="ja-JP" b="1" dirty="0"/>
              <a:t>IP</a:t>
            </a:r>
            <a:r>
              <a:rPr kumimoji="1" lang="ja-JP" altLang="en-US" b="1" dirty="0"/>
              <a:t>アドレス</a:t>
            </a:r>
          </a:p>
        </p:txBody>
      </p:sp>
      <p:sp>
        <p:nvSpPr>
          <p:cNvPr id="3" name="コンテンツ プレースホルダー 2">
            <a:extLst>
              <a:ext uri="{FF2B5EF4-FFF2-40B4-BE49-F238E27FC236}">
                <a16:creationId xmlns:a16="http://schemas.microsoft.com/office/drawing/2014/main" id="{B2758F8F-CCE2-4D2A-9BCB-60461AD7CBC0}"/>
              </a:ext>
            </a:extLst>
          </p:cNvPr>
          <p:cNvSpPr>
            <a:spLocks noGrp="1"/>
          </p:cNvSpPr>
          <p:nvPr>
            <p:ph idx="1"/>
          </p:nvPr>
        </p:nvSpPr>
        <p:spPr>
          <a:xfrm>
            <a:off x="838200" y="1671782"/>
            <a:ext cx="10515600" cy="4505181"/>
          </a:xfrm>
        </p:spPr>
        <p:txBody>
          <a:bodyPr/>
          <a:lstStyle/>
          <a:p>
            <a:r>
              <a:rPr lang="en-US" altLang="ja-JP" dirty="0"/>
              <a:t>IP</a:t>
            </a:r>
            <a:r>
              <a:rPr lang="ja-JP" altLang="en-US" dirty="0"/>
              <a:t>アドレス：計算機の住所</a:t>
            </a:r>
            <a:endParaRPr lang="en-US" altLang="ja-JP" dirty="0"/>
          </a:p>
          <a:p>
            <a:pPr lvl="1"/>
            <a:r>
              <a:rPr lang="en-US" altLang="ja-JP" dirty="0"/>
              <a:t>4</a:t>
            </a:r>
            <a:r>
              <a:rPr lang="ja-JP" altLang="en-US" dirty="0"/>
              <a:t>バイトの数値で決められたコンピュータの住所</a:t>
            </a:r>
            <a:endParaRPr lang="en-US" altLang="ja-JP" dirty="0"/>
          </a:p>
          <a:p>
            <a:pPr lvl="1"/>
            <a:r>
              <a:rPr lang="en-US" altLang="ja-JP" dirty="0"/>
              <a:t>0〜255. 0〜255. 0〜255. 0〜255</a:t>
            </a:r>
          </a:p>
          <a:p>
            <a:pPr lvl="1"/>
            <a:r>
              <a:rPr lang="ja-JP" altLang="en-US" dirty="0"/>
              <a:t>計</a:t>
            </a:r>
            <a:r>
              <a:rPr lang="en-US" altLang="ja-JP" dirty="0"/>
              <a:t>4,294,967,296</a:t>
            </a:r>
            <a:r>
              <a:rPr lang="ja-JP" altLang="en-US" dirty="0"/>
              <a:t>個</a:t>
            </a:r>
            <a:endParaRPr lang="en-US" altLang="ja-JP" dirty="0"/>
          </a:p>
        </p:txBody>
      </p:sp>
      <p:sp>
        <p:nvSpPr>
          <p:cNvPr id="4" name="日付プレースホルダー 3">
            <a:extLst>
              <a:ext uri="{FF2B5EF4-FFF2-40B4-BE49-F238E27FC236}">
                <a16:creationId xmlns:a16="http://schemas.microsoft.com/office/drawing/2014/main" id="{D9D759D0-2653-4D10-8708-0CCBCDDB6ED3}"/>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889F90E0-22F5-41B6-A180-C5616CA5E22F}"/>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23" name="図 22">
            <a:extLst>
              <a:ext uri="{FF2B5EF4-FFF2-40B4-BE49-F238E27FC236}">
                <a16:creationId xmlns:a16="http://schemas.microsoft.com/office/drawing/2014/main" id="{D9A24563-E46A-422B-B797-F5CEBDE0F433}"/>
              </a:ext>
            </a:extLst>
          </p:cNvPr>
          <p:cNvPicPr>
            <a:picLocks noChangeAspect="1"/>
          </p:cNvPicPr>
          <p:nvPr/>
        </p:nvPicPr>
        <p:blipFill>
          <a:blip r:embed="rId2"/>
          <a:stretch>
            <a:fillRect/>
          </a:stretch>
        </p:blipFill>
        <p:spPr>
          <a:xfrm>
            <a:off x="6892277" y="5373334"/>
            <a:ext cx="1009369" cy="1009369"/>
          </a:xfrm>
          <a:prstGeom prst="rect">
            <a:avLst/>
          </a:prstGeom>
        </p:spPr>
      </p:pic>
      <p:pic>
        <p:nvPicPr>
          <p:cNvPr id="24" name="図 23">
            <a:extLst>
              <a:ext uri="{FF2B5EF4-FFF2-40B4-BE49-F238E27FC236}">
                <a16:creationId xmlns:a16="http://schemas.microsoft.com/office/drawing/2014/main" id="{14595E97-3A63-40C8-BDA8-5198580B774F}"/>
              </a:ext>
            </a:extLst>
          </p:cNvPr>
          <p:cNvPicPr>
            <a:picLocks noChangeAspect="1"/>
          </p:cNvPicPr>
          <p:nvPr/>
        </p:nvPicPr>
        <p:blipFill>
          <a:blip r:embed="rId2">
            <a:duotone>
              <a:srgbClr val="972109">
                <a:shade val="45000"/>
                <a:satMod val="135000"/>
              </a:srgbClr>
              <a:prstClr val="white"/>
            </a:duotone>
          </a:blip>
          <a:stretch>
            <a:fillRect/>
          </a:stretch>
        </p:blipFill>
        <p:spPr>
          <a:xfrm>
            <a:off x="1657386" y="4068505"/>
            <a:ext cx="1009369" cy="1009369"/>
          </a:xfrm>
          <a:prstGeom prst="rect">
            <a:avLst/>
          </a:prstGeom>
        </p:spPr>
      </p:pic>
      <p:cxnSp>
        <p:nvCxnSpPr>
          <p:cNvPr id="25" name="直線コネクタ 24">
            <a:extLst>
              <a:ext uri="{FF2B5EF4-FFF2-40B4-BE49-F238E27FC236}">
                <a16:creationId xmlns:a16="http://schemas.microsoft.com/office/drawing/2014/main" id="{F797D9F3-B51E-474A-B5C3-A9F9ACF4B6FD}"/>
              </a:ext>
            </a:extLst>
          </p:cNvPr>
          <p:cNvCxnSpPr>
            <a:cxnSpLocks/>
          </p:cNvCxnSpPr>
          <p:nvPr/>
        </p:nvCxnSpPr>
        <p:spPr>
          <a:xfrm flipH="1">
            <a:off x="2642844" y="4573190"/>
            <a:ext cx="7644156" cy="1"/>
          </a:xfrm>
          <a:prstGeom prst="line">
            <a:avLst/>
          </a:prstGeom>
          <a:noFill/>
          <a:ln w="38100" cap="flat" cmpd="sng" algn="ctr">
            <a:solidFill>
              <a:srgbClr val="873624">
                <a:shade val="90000"/>
                <a:lumMod val="90000"/>
              </a:srgbClr>
            </a:solidFill>
            <a:prstDash val="solid"/>
          </a:ln>
          <a:effectLst/>
        </p:spPr>
      </p:cxnSp>
      <p:pic>
        <p:nvPicPr>
          <p:cNvPr id="26" name="図 25">
            <a:extLst>
              <a:ext uri="{FF2B5EF4-FFF2-40B4-BE49-F238E27FC236}">
                <a16:creationId xmlns:a16="http://schemas.microsoft.com/office/drawing/2014/main" id="{B1C35520-BAC1-4F80-A97C-C7170373DE6E}"/>
              </a:ext>
            </a:extLst>
          </p:cNvPr>
          <p:cNvPicPr>
            <a:picLocks noChangeAspect="1"/>
          </p:cNvPicPr>
          <p:nvPr/>
        </p:nvPicPr>
        <p:blipFill>
          <a:blip r:embed="rId2"/>
          <a:stretch>
            <a:fillRect/>
          </a:stretch>
        </p:blipFill>
        <p:spPr>
          <a:xfrm>
            <a:off x="4262876" y="5373334"/>
            <a:ext cx="1009369" cy="1009369"/>
          </a:xfrm>
          <a:prstGeom prst="rect">
            <a:avLst/>
          </a:prstGeom>
        </p:spPr>
      </p:pic>
      <p:cxnSp>
        <p:nvCxnSpPr>
          <p:cNvPr id="27" name="直線コネクタ 26">
            <a:extLst>
              <a:ext uri="{FF2B5EF4-FFF2-40B4-BE49-F238E27FC236}">
                <a16:creationId xmlns:a16="http://schemas.microsoft.com/office/drawing/2014/main" id="{4BE94A62-8226-42D3-B58D-983654DE80CF}"/>
              </a:ext>
            </a:extLst>
          </p:cNvPr>
          <p:cNvCxnSpPr>
            <a:cxnSpLocks/>
            <a:endCxn id="26" idx="0"/>
          </p:cNvCxnSpPr>
          <p:nvPr/>
        </p:nvCxnSpPr>
        <p:spPr>
          <a:xfrm>
            <a:off x="4767561" y="4573191"/>
            <a:ext cx="0" cy="800143"/>
          </a:xfrm>
          <a:prstGeom prst="line">
            <a:avLst/>
          </a:prstGeom>
          <a:noFill/>
          <a:ln w="38100" cap="flat" cmpd="sng" algn="ctr">
            <a:solidFill>
              <a:srgbClr val="873624">
                <a:shade val="90000"/>
                <a:lumMod val="90000"/>
              </a:srgbClr>
            </a:solidFill>
            <a:prstDash val="solid"/>
          </a:ln>
          <a:effectLst/>
        </p:spPr>
      </p:cxnSp>
      <p:cxnSp>
        <p:nvCxnSpPr>
          <p:cNvPr id="29" name="直線矢印コネクタ 28">
            <a:extLst>
              <a:ext uri="{FF2B5EF4-FFF2-40B4-BE49-F238E27FC236}">
                <a16:creationId xmlns:a16="http://schemas.microsoft.com/office/drawing/2014/main" id="{55803833-AFC6-40FF-B1BF-8C9805F43BF5}"/>
              </a:ext>
            </a:extLst>
          </p:cNvPr>
          <p:cNvCxnSpPr>
            <a:cxnSpLocks/>
          </p:cNvCxnSpPr>
          <p:nvPr/>
        </p:nvCxnSpPr>
        <p:spPr>
          <a:xfrm flipV="1">
            <a:off x="3223260" y="4446054"/>
            <a:ext cx="6042660" cy="13544"/>
          </a:xfrm>
          <a:prstGeom prst="straightConnector1">
            <a:avLst/>
          </a:prstGeom>
          <a:noFill/>
          <a:ln w="12700" cap="flat" cmpd="sng" algn="ctr">
            <a:solidFill>
              <a:srgbClr val="873624">
                <a:shade val="90000"/>
                <a:lumMod val="90000"/>
              </a:srgbClr>
            </a:solidFill>
            <a:prstDash val="solid"/>
            <a:tailEnd type="triangle"/>
          </a:ln>
          <a:effectLst/>
        </p:spPr>
      </p:cxnSp>
      <p:cxnSp>
        <p:nvCxnSpPr>
          <p:cNvPr id="42" name="直線コネクタ 41">
            <a:extLst>
              <a:ext uri="{FF2B5EF4-FFF2-40B4-BE49-F238E27FC236}">
                <a16:creationId xmlns:a16="http://schemas.microsoft.com/office/drawing/2014/main" id="{DD85A54C-5489-4CB4-989D-5740333B219B}"/>
              </a:ext>
            </a:extLst>
          </p:cNvPr>
          <p:cNvCxnSpPr>
            <a:cxnSpLocks/>
            <a:endCxn id="23" idx="0"/>
          </p:cNvCxnSpPr>
          <p:nvPr/>
        </p:nvCxnSpPr>
        <p:spPr>
          <a:xfrm>
            <a:off x="7396962" y="4573190"/>
            <a:ext cx="0" cy="800144"/>
          </a:xfrm>
          <a:prstGeom prst="line">
            <a:avLst/>
          </a:prstGeom>
          <a:noFill/>
          <a:ln w="38100" cap="flat" cmpd="sng" algn="ctr">
            <a:solidFill>
              <a:srgbClr val="873624">
                <a:shade val="90000"/>
                <a:lumMod val="90000"/>
              </a:srgbClr>
            </a:solidFill>
            <a:prstDash val="solid"/>
          </a:ln>
          <a:effectLst/>
        </p:spPr>
      </p:cxnSp>
      <p:sp>
        <p:nvSpPr>
          <p:cNvPr id="46" name="角丸四角形吹き出し 12">
            <a:extLst>
              <a:ext uri="{FF2B5EF4-FFF2-40B4-BE49-F238E27FC236}">
                <a16:creationId xmlns:a16="http://schemas.microsoft.com/office/drawing/2014/main" id="{07FEEE9B-BE6F-4FA4-BAAA-E973805E3339}"/>
              </a:ext>
            </a:extLst>
          </p:cNvPr>
          <p:cNvSpPr/>
          <p:nvPr/>
        </p:nvSpPr>
        <p:spPr>
          <a:xfrm>
            <a:off x="2491617" y="3494015"/>
            <a:ext cx="3093965" cy="719450"/>
          </a:xfrm>
          <a:prstGeom prst="wedgeRoundRectCallout">
            <a:avLst>
              <a:gd name="adj1" fmla="val -43432"/>
              <a:gd name="adj2" fmla="val 77899"/>
              <a:gd name="adj3" fmla="val 16667"/>
            </a:avLst>
          </a:prstGeom>
          <a:solidFill>
            <a:sysClr val="window" lastClr="FFFFFF"/>
          </a:solidFill>
          <a:ln w="19050" cap="flat" cmpd="sng" algn="ctr">
            <a:solidFill>
              <a:srgbClr val="877F6C">
                <a:shade val="75000"/>
                <a:lumMod val="90000"/>
              </a:srgbClr>
            </a:solidFill>
            <a:prstDash val="solid"/>
          </a:ln>
          <a:effectLst/>
        </p:spPr>
        <p:txBody>
          <a:bodyPr rtlCol="0" anchor="ctr"/>
          <a:lstStyle/>
          <a:p>
            <a:r>
              <a:rPr lang="en-US" altLang="ja-JP" dirty="0">
                <a:solidFill>
                  <a:prstClr val="black"/>
                </a:solidFill>
                <a:latin typeface="Book Antiqua"/>
                <a:ea typeface="HGS明朝E" panose="02020900000000000000" pitchFamily="18" charset="-128"/>
              </a:rPr>
              <a:t>IP:1.2.3.4</a:t>
            </a:r>
            <a:r>
              <a:rPr lang="ja-JP" altLang="en-US" dirty="0">
                <a:solidFill>
                  <a:prstClr val="black"/>
                </a:solidFill>
                <a:latin typeface="Book Antiqua"/>
                <a:ea typeface="HGS明朝E" panose="02020900000000000000" pitchFamily="18" charset="-128"/>
              </a:rPr>
              <a:t>から、</a:t>
            </a:r>
            <a:r>
              <a:rPr lang="en-US" altLang="ja-JP" dirty="0">
                <a:solidFill>
                  <a:prstClr val="black"/>
                </a:solidFill>
                <a:latin typeface="Book Antiqua"/>
                <a:ea typeface="HGS明朝E" panose="02020900000000000000" pitchFamily="18" charset="-128"/>
              </a:rPr>
              <a:t>IP:5.6.7.8</a:t>
            </a:r>
            <a:r>
              <a:rPr lang="ja-JP" altLang="en-US" dirty="0">
                <a:solidFill>
                  <a:prstClr val="black"/>
                </a:solidFill>
                <a:latin typeface="Book Antiqua"/>
                <a:ea typeface="HGS明朝E" panose="02020900000000000000" pitchFamily="18" charset="-128"/>
              </a:rPr>
              <a:t>へ、</a:t>
            </a:r>
            <a:endParaRPr lang="en-US" altLang="ja-JP" dirty="0">
              <a:solidFill>
                <a:prstClr val="black"/>
              </a:solidFill>
              <a:latin typeface="Book Antiqua"/>
              <a:ea typeface="HGS明朝E" panose="02020900000000000000" pitchFamily="18" charset="-128"/>
            </a:endParaRPr>
          </a:p>
          <a:p>
            <a:r>
              <a:rPr lang="ja-JP" altLang="en-US" dirty="0">
                <a:solidFill>
                  <a:prstClr val="black"/>
                </a:solidFill>
                <a:latin typeface="Book Antiqua"/>
                <a:ea typeface="HGS明朝E" panose="02020900000000000000" pitchFamily="18" charset="-128"/>
              </a:rPr>
              <a:t>「動画見せて」</a:t>
            </a:r>
            <a:endParaRPr lang="en-US" altLang="ja-JP" dirty="0">
              <a:solidFill>
                <a:prstClr val="black"/>
              </a:solidFill>
              <a:latin typeface="Book Antiqua"/>
              <a:ea typeface="HGS明朝E" panose="02020900000000000000" pitchFamily="18" charset="-128"/>
            </a:endParaRPr>
          </a:p>
        </p:txBody>
      </p:sp>
      <p:sp>
        <p:nvSpPr>
          <p:cNvPr id="47" name="テキスト ボックス 46">
            <a:extLst>
              <a:ext uri="{FF2B5EF4-FFF2-40B4-BE49-F238E27FC236}">
                <a16:creationId xmlns:a16="http://schemas.microsoft.com/office/drawing/2014/main" id="{ADB13672-3996-400A-9748-13C41B6BDEDB}"/>
              </a:ext>
            </a:extLst>
          </p:cNvPr>
          <p:cNvSpPr txBox="1"/>
          <p:nvPr/>
        </p:nvSpPr>
        <p:spPr>
          <a:xfrm>
            <a:off x="1315407" y="5005745"/>
            <a:ext cx="1397464" cy="369332"/>
          </a:xfrm>
          <a:prstGeom prst="rect">
            <a:avLst/>
          </a:prstGeom>
          <a:noFill/>
        </p:spPr>
        <p:txBody>
          <a:bodyPr wrap="square" rtlCol="0">
            <a:spAutoFit/>
          </a:bodyPr>
          <a:lstStyle/>
          <a:p>
            <a:pPr algn="ctr"/>
            <a:r>
              <a:rPr kumimoji="1" lang="en-US" altLang="ja-JP" dirty="0"/>
              <a:t>IP:1.2.3.4</a:t>
            </a:r>
            <a:endParaRPr kumimoji="1" lang="ja-JP" altLang="en-US" dirty="0"/>
          </a:p>
        </p:txBody>
      </p:sp>
      <p:sp>
        <p:nvSpPr>
          <p:cNvPr id="48" name="テキスト ボックス 47">
            <a:extLst>
              <a:ext uri="{FF2B5EF4-FFF2-40B4-BE49-F238E27FC236}">
                <a16:creationId xmlns:a16="http://schemas.microsoft.com/office/drawing/2014/main" id="{F8846285-3034-4F0A-8F0D-E31B4B9D8FF0}"/>
              </a:ext>
            </a:extLst>
          </p:cNvPr>
          <p:cNvSpPr txBox="1"/>
          <p:nvPr/>
        </p:nvSpPr>
        <p:spPr>
          <a:xfrm>
            <a:off x="4859274" y="5188668"/>
            <a:ext cx="1602486" cy="369332"/>
          </a:xfrm>
          <a:prstGeom prst="rect">
            <a:avLst/>
          </a:prstGeom>
          <a:noFill/>
        </p:spPr>
        <p:txBody>
          <a:bodyPr wrap="square" rtlCol="0">
            <a:spAutoFit/>
          </a:bodyPr>
          <a:lstStyle/>
          <a:p>
            <a:pPr algn="ctr"/>
            <a:r>
              <a:rPr kumimoji="1" lang="en-US" altLang="ja-JP" dirty="0"/>
              <a:t>IP:8.9.10.11</a:t>
            </a:r>
            <a:endParaRPr kumimoji="1" lang="ja-JP" altLang="en-US" dirty="0"/>
          </a:p>
        </p:txBody>
      </p:sp>
      <p:sp>
        <p:nvSpPr>
          <p:cNvPr id="49" name="テキスト ボックス 48">
            <a:extLst>
              <a:ext uri="{FF2B5EF4-FFF2-40B4-BE49-F238E27FC236}">
                <a16:creationId xmlns:a16="http://schemas.microsoft.com/office/drawing/2014/main" id="{86C31713-B0BA-426D-B89F-AF00F573F514}"/>
              </a:ext>
            </a:extLst>
          </p:cNvPr>
          <p:cNvSpPr txBox="1"/>
          <p:nvPr/>
        </p:nvSpPr>
        <p:spPr>
          <a:xfrm>
            <a:off x="7459956" y="5188668"/>
            <a:ext cx="1602486" cy="369332"/>
          </a:xfrm>
          <a:prstGeom prst="rect">
            <a:avLst/>
          </a:prstGeom>
          <a:noFill/>
        </p:spPr>
        <p:txBody>
          <a:bodyPr wrap="square" rtlCol="0">
            <a:spAutoFit/>
          </a:bodyPr>
          <a:lstStyle/>
          <a:p>
            <a:pPr algn="ctr"/>
            <a:r>
              <a:rPr kumimoji="1" lang="en-US" altLang="ja-JP" dirty="0"/>
              <a:t>IP:5.6.7.8</a:t>
            </a:r>
            <a:endParaRPr kumimoji="1" lang="ja-JP" altLang="en-US" dirty="0"/>
          </a:p>
        </p:txBody>
      </p:sp>
      <p:sp>
        <p:nvSpPr>
          <p:cNvPr id="51" name="角丸四角形吹き出し 12">
            <a:extLst>
              <a:ext uri="{FF2B5EF4-FFF2-40B4-BE49-F238E27FC236}">
                <a16:creationId xmlns:a16="http://schemas.microsoft.com/office/drawing/2014/main" id="{12DB7BFD-2B4B-45CE-80FE-2CAC265EFD99}"/>
              </a:ext>
            </a:extLst>
          </p:cNvPr>
          <p:cNvSpPr/>
          <p:nvPr/>
        </p:nvSpPr>
        <p:spPr>
          <a:xfrm>
            <a:off x="8332163" y="5585689"/>
            <a:ext cx="3093965" cy="719450"/>
          </a:xfrm>
          <a:prstGeom prst="wedgeRoundRectCallout">
            <a:avLst>
              <a:gd name="adj1" fmla="val -62150"/>
              <a:gd name="adj2" fmla="val 16469"/>
              <a:gd name="adj3" fmla="val 16667"/>
            </a:avLst>
          </a:prstGeom>
          <a:solidFill>
            <a:sysClr val="window" lastClr="FFFFFF"/>
          </a:solidFill>
          <a:ln w="19050" cap="flat" cmpd="sng" algn="ctr">
            <a:solidFill>
              <a:srgbClr val="877F6C">
                <a:shade val="75000"/>
                <a:lumMod val="90000"/>
              </a:srgbClr>
            </a:solidFill>
            <a:prstDash val="solid"/>
          </a:ln>
          <a:effectLst/>
        </p:spPr>
        <p:txBody>
          <a:bodyPr rtlCol="0" anchor="ctr"/>
          <a:lstStyle/>
          <a:p>
            <a:r>
              <a:rPr lang="en-US" altLang="ja-JP" dirty="0">
                <a:solidFill>
                  <a:prstClr val="black"/>
                </a:solidFill>
                <a:latin typeface="Book Antiqua"/>
                <a:ea typeface="HGS明朝E" panose="02020900000000000000" pitchFamily="18" charset="-128"/>
              </a:rPr>
              <a:t>ok,</a:t>
            </a:r>
            <a:r>
              <a:rPr lang="ja-JP" altLang="en-US" dirty="0">
                <a:solidFill>
                  <a:prstClr val="black"/>
                </a:solidFill>
                <a:latin typeface="Book Antiqua"/>
                <a:ea typeface="HGS明朝E" panose="02020900000000000000" pitchFamily="18" charset="-128"/>
              </a:rPr>
              <a:t> 動画データ</a:t>
            </a:r>
            <a:endParaRPr lang="en-US" altLang="ja-JP" dirty="0">
              <a:solidFill>
                <a:prstClr val="black"/>
              </a:solidFill>
              <a:latin typeface="Book Antiqua"/>
              <a:ea typeface="HGS明朝E" panose="02020900000000000000" pitchFamily="18" charset="-128"/>
            </a:endParaRPr>
          </a:p>
          <a:p>
            <a:r>
              <a:rPr lang="en-US" altLang="ja-JP" dirty="0">
                <a:solidFill>
                  <a:prstClr val="black"/>
                </a:solidFill>
                <a:latin typeface="Book Antiqua"/>
                <a:ea typeface="HGS明朝E" panose="02020900000000000000" pitchFamily="18" charset="-128"/>
              </a:rPr>
              <a:t>from 5.6.7.8 to 1.2.3.4</a:t>
            </a:r>
          </a:p>
        </p:txBody>
      </p:sp>
      <p:cxnSp>
        <p:nvCxnSpPr>
          <p:cNvPr id="59" name="直線矢印コネクタ 58">
            <a:extLst>
              <a:ext uri="{FF2B5EF4-FFF2-40B4-BE49-F238E27FC236}">
                <a16:creationId xmlns:a16="http://schemas.microsoft.com/office/drawing/2014/main" id="{E7427196-2916-4D58-9622-4B9537C6DAE8}"/>
              </a:ext>
            </a:extLst>
          </p:cNvPr>
          <p:cNvCxnSpPr>
            <a:cxnSpLocks/>
          </p:cNvCxnSpPr>
          <p:nvPr/>
        </p:nvCxnSpPr>
        <p:spPr>
          <a:xfrm>
            <a:off x="4930140" y="4446054"/>
            <a:ext cx="0" cy="844257"/>
          </a:xfrm>
          <a:prstGeom prst="straightConnector1">
            <a:avLst/>
          </a:prstGeom>
          <a:noFill/>
          <a:ln w="12700" cap="flat" cmpd="sng" algn="ctr">
            <a:solidFill>
              <a:srgbClr val="873624">
                <a:shade val="90000"/>
                <a:lumMod val="90000"/>
              </a:srgbClr>
            </a:solidFill>
            <a:prstDash val="solid"/>
            <a:tailEnd type="triangle"/>
          </a:ln>
          <a:effectLst/>
        </p:spPr>
      </p:cxnSp>
      <p:cxnSp>
        <p:nvCxnSpPr>
          <p:cNvPr id="61" name="直線矢印コネクタ 60">
            <a:extLst>
              <a:ext uri="{FF2B5EF4-FFF2-40B4-BE49-F238E27FC236}">
                <a16:creationId xmlns:a16="http://schemas.microsoft.com/office/drawing/2014/main" id="{16F3300F-57F7-4A63-A382-498A132C085E}"/>
              </a:ext>
            </a:extLst>
          </p:cNvPr>
          <p:cNvCxnSpPr>
            <a:cxnSpLocks/>
          </p:cNvCxnSpPr>
          <p:nvPr/>
        </p:nvCxnSpPr>
        <p:spPr>
          <a:xfrm>
            <a:off x="7589520" y="4452826"/>
            <a:ext cx="0" cy="844257"/>
          </a:xfrm>
          <a:prstGeom prst="straightConnector1">
            <a:avLst/>
          </a:prstGeom>
          <a:noFill/>
          <a:ln w="12700" cap="flat" cmpd="sng" algn="ctr">
            <a:solidFill>
              <a:srgbClr val="873624">
                <a:shade val="90000"/>
                <a:lumMod val="90000"/>
              </a:srgbClr>
            </a:solidFill>
            <a:prstDash val="solid"/>
            <a:tailEnd type="triangle"/>
          </a:ln>
          <a:effectLst/>
        </p:spPr>
      </p:cxnSp>
      <p:sp>
        <p:nvSpPr>
          <p:cNvPr id="62" name="角丸四角形吹き出し 12">
            <a:extLst>
              <a:ext uri="{FF2B5EF4-FFF2-40B4-BE49-F238E27FC236}">
                <a16:creationId xmlns:a16="http://schemas.microsoft.com/office/drawing/2014/main" id="{D8B83AC5-67FF-44D5-B832-7A63FF2BAB21}"/>
              </a:ext>
            </a:extLst>
          </p:cNvPr>
          <p:cNvSpPr/>
          <p:nvPr/>
        </p:nvSpPr>
        <p:spPr>
          <a:xfrm>
            <a:off x="3140781" y="5585689"/>
            <a:ext cx="870341" cy="591274"/>
          </a:xfrm>
          <a:prstGeom prst="wedgeRoundRectCallout">
            <a:avLst>
              <a:gd name="adj1" fmla="val 77307"/>
              <a:gd name="adj2" fmla="val 5878"/>
              <a:gd name="adj3" fmla="val 16667"/>
            </a:avLst>
          </a:prstGeom>
          <a:solidFill>
            <a:sysClr val="window" lastClr="FFFFFF"/>
          </a:solidFill>
          <a:ln w="19050" cap="flat" cmpd="sng" algn="ctr">
            <a:solidFill>
              <a:srgbClr val="877F6C">
                <a:shade val="75000"/>
                <a:lumMod val="90000"/>
              </a:srgbClr>
            </a:solidFill>
            <a:prstDash val="solid"/>
          </a:ln>
          <a:effectLst/>
        </p:spPr>
        <p:txBody>
          <a:bodyPr rtlCol="0" anchor="ctr"/>
          <a:lstStyle/>
          <a:p>
            <a:pPr algn="ctr"/>
            <a:r>
              <a:rPr lang="ja-JP" altLang="en-US" dirty="0">
                <a:solidFill>
                  <a:prstClr val="black"/>
                </a:solidFill>
                <a:latin typeface="Book Antiqua"/>
                <a:ea typeface="HGS明朝E" panose="02020900000000000000" pitchFamily="18" charset="-128"/>
              </a:rPr>
              <a:t>無視</a:t>
            </a:r>
            <a:endParaRPr lang="en-US" altLang="ja-JP" dirty="0">
              <a:solidFill>
                <a:prstClr val="black"/>
              </a:solidFill>
              <a:latin typeface="Book Antiqua"/>
              <a:ea typeface="HGS明朝E" panose="02020900000000000000" pitchFamily="18" charset="-128"/>
            </a:endParaRPr>
          </a:p>
        </p:txBody>
      </p:sp>
    </p:spTree>
    <p:extLst>
      <p:ext uri="{BB962C8B-B14F-4D97-AF65-F5344CB8AC3E}">
        <p14:creationId xmlns:p14="http://schemas.microsoft.com/office/powerpoint/2010/main" val="248113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6C8787-03F4-4C5D-BA77-97A0D651EB0D}"/>
              </a:ext>
            </a:extLst>
          </p:cNvPr>
          <p:cNvSpPr>
            <a:spLocks noGrp="1"/>
          </p:cNvSpPr>
          <p:nvPr>
            <p:ph type="title"/>
          </p:nvPr>
        </p:nvSpPr>
        <p:spPr/>
        <p:txBody>
          <a:bodyPr/>
          <a:lstStyle/>
          <a:p>
            <a:r>
              <a:rPr kumimoji="1" lang="ja-JP" altLang="en-US" dirty="0"/>
              <a:t>誰に？：</a:t>
            </a:r>
            <a:r>
              <a:rPr kumimoji="1" lang="ja-JP" altLang="en-US" b="1" dirty="0"/>
              <a:t>ドメインネーム</a:t>
            </a:r>
          </a:p>
        </p:txBody>
      </p:sp>
      <p:sp>
        <p:nvSpPr>
          <p:cNvPr id="3" name="コンテンツ プレースホルダー 2">
            <a:extLst>
              <a:ext uri="{FF2B5EF4-FFF2-40B4-BE49-F238E27FC236}">
                <a16:creationId xmlns:a16="http://schemas.microsoft.com/office/drawing/2014/main" id="{442F1CC7-CDE0-49AE-9B70-92EE9E7F3EF5}"/>
              </a:ext>
            </a:extLst>
          </p:cNvPr>
          <p:cNvSpPr>
            <a:spLocks noGrp="1"/>
          </p:cNvSpPr>
          <p:nvPr>
            <p:ph idx="1"/>
          </p:nvPr>
        </p:nvSpPr>
        <p:spPr/>
        <p:txBody>
          <a:bodyPr/>
          <a:lstStyle/>
          <a:p>
            <a:r>
              <a:rPr lang="ja-JP" altLang="en-US" dirty="0"/>
              <a:t>ドメインネーム</a:t>
            </a:r>
            <a:r>
              <a:rPr lang="en-US" altLang="ja-JP" dirty="0"/>
              <a:t>(domain name)</a:t>
            </a:r>
          </a:p>
          <a:p>
            <a:pPr lvl="1"/>
            <a:r>
              <a:rPr lang="en-US" altLang="ja-JP" dirty="0"/>
              <a:t>IP</a:t>
            </a:r>
            <a:r>
              <a:rPr lang="ja-JP" altLang="en-US" dirty="0"/>
              <a:t>アドレスにつけられたあだ名</a:t>
            </a:r>
            <a:endParaRPr lang="en-US" altLang="ja-JP" dirty="0"/>
          </a:p>
          <a:p>
            <a:pPr lvl="1"/>
            <a:r>
              <a:rPr lang="ja-JP" altLang="en-US" dirty="0"/>
              <a:t>通常、</a:t>
            </a:r>
            <a:r>
              <a:rPr lang="en-US" altLang="ja-JP" dirty="0"/>
              <a:t>[</a:t>
            </a:r>
            <a:r>
              <a:rPr lang="ja-JP" altLang="en-US" dirty="0"/>
              <a:t>名前</a:t>
            </a:r>
            <a:r>
              <a:rPr lang="en-US" altLang="ja-JP" dirty="0"/>
              <a:t>].[</a:t>
            </a:r>
            <a:r>
              <a:rPr lang="ja-JP" altLang="en-US" dirty="0"/>
              <a:t>種類</a:t>
            </a:r>
            <a:r>
              <a:rPr lang="en-US" altLang="ja-JP" dirty="0"/>
              <a:t>].[</a:t>
            </a:r>
            <a:r>
              <a:rPr lang="ja-JP" altLang="en-US" dirty="0"/>
              <a:t>国</a:t>
            </a:r>
            <a:r>
              <a:rPr lang="en-US" altLang="ja-JP" dirty="0"/>
              <a:t>]</a:t>
            </a:r>
            <a:r>
              <a:rPr lang="ja-JP" altLang="en-US" dirty="0"/>
              <a:t>とつける</a:t>
            </a:r>
            <a:endParaRPr lang="en-US" altLang="ja-JP" dirty="0"/>
          </a:p>
          <a:p>
            <a:pPr lvl="2"/>
            <a:r>
              <a:rPr lang="en-US" altLang="ja-JP" dirty="0"/>
              <a:t>http://www.stat.go.jp/</a:t>
            </a:r>
          </a:p>
          <a:p>
            <a:pPr lvl="3"/>
            <a:r>
              <a:rPr lang="en-US" altLang="ja-JP" dirty="0" err="1"/>
              <a:t>jp</a:t>
            </a:r>
            <a:r>
              <a:rPr lang="ja-JP" altLang="en-US" dirty="0"/>
              <a:t>：</a:t>
            </a:r>
            <a:r>
              <a:rPr lang="en-US" altLang="ja-JP" dirty="0"/>
              <a:t>	</a:t>
            </a:r>
            <a:r>
              <a:rPr lang="ja-JP" altLang="en-US" dirty="0"/>
              <a:t>日本</a:t>
            </a:r>
            <a:endParaRPr lang="en-US" altLang="ja-JP" dirty="0"/>
          </a:p>
          <a:p>
            <a:pPr lvl="3"/>
            <a:r>
              <a:rPr lang="en-US" altLang="ja-JP" dirty="0"/>
              <a:t>go</a:t>
            </a:r>
            <a:r>
              <a:rPr lang="ja-JP" altLang="en-US" dirty="0"/>
              <a:t>：</a:t>
            </a:r>
            <a:r>
              <a:rPr lang="en-US" altLang="ja-JP" dirty="0"/>
              <a:t>	</a:t>
            </a:r>
            <a:r>
              <a:rPr lang="ja-JP" altLang="en-US" dirty="0"/>
              <a:t>政府</a:t>
            </a:r>
            <a:endParaRPr lang="en-US" altLang="ja-JP" dirty="0"/>
          </a:p>
          <a:p>
            <a:pPr lvl="3"/>
            <a:r>
              <a:rPr lang="en-US" altLang="ja-JP" dirty="0"/>
              <a:t>stat</a:t>
            </a:r>
            <a:r>
              <a:rPr lang="ja-JP" altLang="en-US" dirty="0"/>
              <a:t>：</a:t>
            </a:r>
            <a:r>
              <a:rPr lang="en-US" altLang="ja-JP" dirty="0"/>
              <a:t>	</a:t>
            </a:r>
            <a:r>
              <a:rPr lang="ja-JP" altLang="en-US" dirty="0"/>
              <a:t>統計局のサーバ名</a:t>
            </a:r>
            <a:endParaRPr lang="en-US" altLang="ja-JP" dirty="0"/>
          </a:p>
          <a:p>
            <a:pPr lvl="3"/>
            <a:r>
              <a:rPr lang="en-US" altLang="ja-JP" dirty="0"/>
              <a:t>www</a:t>
            </a:r>
            <a:r>
              <a:rPr lang="ja-JP" altLang="en-US" dirty="0"/>
              <a:t>：</a:t>
            </a:r>
            <a:r>
              <a:rPr lang="en-US" altLang="ja-JP" dirty="0"/>
              <a:t>	</a:t>
            </a:r>
            <a:r>
              <a:rPr lang="ja-JP" altLang="en-US" dirty="0"/>
              <a:t>ホスト名</a:t>
            </a:r>
          </a:p>
          <a:p>
            <a:endParaRPr kumimoji="1" lang="ja-JP" altLang="en-US" dirty="0"/>
          </a:p>
        </p:txBody>
      </p:sp>
      <p:sp>
        <p:nvSpPr>
          <p:cNvPr id="4" name="日付プレースホルダー 3">
            <a:extLst>
              <a:ext uri="{FF2B5EF4-FFF2-40B4-BE49-F238E27FC236}">
                <a16:creationId xmlns:a16="http://schemas.microsoft.com/office/drawing/2014/main" id="{56B63CF9-E3EC-4675-8D38-5C32E99A4915}"/>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961E564C-08B3-4897-A9E4-2ED5136481DF}"/>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テキスト ボックス 5">
            <a:extLst>
              <a:ext uri="{FF2B5EF4-FFF2-40B4-BE49-F238E27FC236}">
                <a16:creationId xmlns:a16="http://schemas.microsoft.com/office/drawing/2014/main" id="{5686C483-1F20-4B00-BEDE-3793DF7DA855}"/>
              </a:ext>
            </a:extLst>
          </p:cNvPr>
          <p:cNvSpPr txBox="1"/>
          <p:nvPr/>
        </p:nvSpPr>
        <p:spPr>
          <a:xfrm>
            <a:off x="2723811" y="5043446"/>
            <a:ext cx="5872313" cy="707886"/>
          </a:xfrm>
          <a:prstGeom prst="rect">
            <a:avLst/>
          </a:prstGeom>
          <a:noFill/>
        </p:spPr>
        <p:txBody>
          <a:bodyPr wrap="none" rtlCol="0">
            <a:spAutoFit/>
          </a:bodyPr>
          <a:lstStyle/>
          <a:p>
            <a:r>
              <a:rPr kumimoji="1" lang="en-US" altLang="ja-JP" sz="4000" dirty="0"/>
              <a:t>http://www.google.com</a:t>
            </a:r>
            <a:r>
              <a:rPr lang="en-US" altLang="ja-JP" sz="4000" dirty="0"/>
              <a:t>:80</a:t>
            </a:r>
            <a:endParaRPr kumimoji="1" lang="ja-JP" altLang="en-US" sz="4000" dirty="0"/>
          </a:p>
        </p:txBody>
      </p:sp>
      <p:sp>
        <p:nvSpPr>
          <p:cNvPr id="7" name="角丸四角形吹き出し 7">
            <a:extLst>
              <a:ext uri="{FF2B5EF4-FFF2-40B4-BE49-F238E27FC236}">
                <a16:creationId xmlns:a16="http://schemas.microsoft.com/office/drawing/2014/main" id="{30AB3F2D-4388-4AD3-9425-7E268E70916B}"/>
              </a:ext>
            </a:extLst>
          </p:cNvPr>
          <p:cNvSpPr/>
          <p:nvPr/>
        </p:nvSpPr>
        <p:spPr>
          <a:xfrm>
            <a:off x="7371602" y="4288728"/>
            <a:ext cx="1985219" cy="489566"/>
          </a:xfrm>
          <a:prstGeom prst="wedgeRoundRectCallout">
            <a:avLst>
              <a:gd name="adj1" fmla="val -27370"/>
              <a:gd name="adj2" fmla="val 1113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トップドメイン</a:t>
            </a:r>
          </a:p>
        </p:txBody>
      </p:sp>
      <p:sp>
        <p:nvSpPr>
          <p:cNvPr id="8" name="角丸四角形吹き出し 8">
            <a:extLst>
              <a:ext uri="{FF2B5EF4-FFF2-40B4-BE49-F238E27FC236}">
                <a16:creationId xmlns:a16="http://schemas.microsoft.com/office/drawing/2014/main" id="{213BD9F5-B193-488B-9528-3BF20447AEEB}"/>
              </a:ext>
            </a:extLst>
          </p:cNvPr>
          <p:cNvSpPr/>
          <p:nvPr/>
        </p:nvSpPr>
        <p:spPr>
          <a:xfrm>
            <a:off x="3508172" y="4519303"/>
            <a:ext cx="1487823" cy="489566"/>
          </a:xfrm>
          <a:prstGeom prst="wedgeRoundRectCallout">
            <a:avLst>
              <a:gd name="adj1" fmla="val 29198"/>
              <a:gd name="adj2" fmla="val 9381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ホスト名</a:t>
            </a:r>
            <a:endParaRPr kumimoji="1" lang="ja-JP" altLang="en-US" dirty="0"/>
          </a:p>
        </p:txBody>
      </p:sp>
      <p:sp>
        <p:nvSpPr>
          <p:cNvPr id="9" name="角丸四角形吹き出し 9">
            <a:extLst>
              <a:ext uri="{FF2B5EF4-FFF2-40B4-BE49-F238E27FC236}">
                <a16:creationId xmlns:a16="http://schemas.microsoft.com/office/drawing/2014/main" id="{0B259388-4F5E-4081-AF6B-B87EFB68EED6}"/>
              </a:ext>
            </a:extLst>
          </p:cNvPr>
          <p:cNvSpPr/>
          <p:nvPr/>
        </p:nvSpPr>
        <p:spPr>
          <a:xfrm>
            <a:off x="1008242" y="4617815"/>
            <a:ext cx="1980293" cy="489566"/>
          </a:xfrm>
          <a:prstGeom prst="wedgeRoundRectCallout">
            <a:avLst>
              <a:gd name="adj1" fmla="val 34381"/>
              <a:gd name="adj2" fmla="val 9340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通信プロトコル</a:t>
            </a:r>
            <a:endParaRPr kumimoji="1" lang="ja-JP" altLang="en-US" dirty="0"/>
          </a:p>
        </p:txBody>
      </p:sp>
      <p:sp>
        <p:nvSpPr>
          <p:cNvPr id="10" name="角丸四角形吹き出し 10">
            <a:extLst>
              <a:ext uri="{FF2B5EF4-FFF2-40B4-BE49-F238E27FC236}">
                <a16:creationId xmlns:a16="http://schemas.microsoft.com/office/drawing/2014/main" id="{366E7A43-B5A5-4244-8C54-1729DC139975}"/>
              </a:ext>
            </a:extLst>
          </p:cNvPr>
          <p:cNvSpPr/>
          <p:nvPr/>
        </p:nvSpPr>
        <p:spPr>
          <a:xfrm>
            <a:off x="5138870" y="4311889"/>
            <a:ext cx="2092510" cy="489566"/>
          </a:xfrm>
          <a:prstGeom prst="wedgeRoundRectCallout">
            <a:avLst>
              <a:gd name="adj1" fmla="val -12624"/>
              <a:gd name="adj2" fmla="val 9536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セカンドドメイン</a:t>
            </a:r>
          </a:p>
        </p:txBody>
      </p:sp>
      <p:sp>
        <p:nvSpPr>
          <p:cNvPr id="11" name="右中かっこ 10">
            <a:extLst>
              <a:ext uri="{FF2B5EF4-FFF2-40B4-BE49-F238E27FC236}">
                <a16:creationId xmlns:a16="http://schemas.microsoft.com/office/drawing/2014/main" id="{F0FC06E6-A5FD-4CAC-B257-E266D2E4F008}"/>
              </a:ext>
            </a:extLst>
          </p:cNvPr>
          <p:cNvSpPr/>
          <p:nvPr/>
        </p:nvSpPr>
        <p:spPr>
          <a:xfrm rot="5400000">
            <a:off x="6339401" y="3646724"/>
            <a:ext cx="218484" cy="429496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 name="角丸四角形吹き出し 13">
            <a:extLst>
              <a:ext uri="{FF2B5EF4-FFF2-40B4-BE49-F238E27FC236}">
                <a16:creationId xmlns:a16="http://schemas.microsoft.com/office/drawing/2014/main" id="{BCB1AB70-A6F8-4EF8-8D30-266A37B81584}"/>
              </a:ext>
            </a:extLst>
          </p:cNvPr>
          <p:cNvSpPr/>
          <p:nvPr/>
        </p:nvSpPr>
        <p:spPr>
          <a:xfrm>
            <a:off x="9414477" y="4906605"/>
            <a:ext cx="1796448" cy="489566"/>
          </a:xfrm>
          <a:prstGeom prst="wedgeRoundRectCallout">
            <a:avLst>
              <a:gd name="adj1" fmla="val -58950"/>
              <a:gd name="adj2" fmla="val 2938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a:t>ポート番号</a:t>
            </a:r>
            <a:endParaRPr kumimoji="1" lang="ja-JP" altLang="en-US" dirty="0"/>
          </a:p>
        </p:txBody>
      </p:sp>
      <p:sp>
        <p:nvSpPr>
          <p:cNvPr id="13" name="テキスト ボックス 12">
            <a:extLst>
              <a:ext uri="{FF2B5EF4-FFF2-40B4-BE49-F238E27FC236}">
                <a16:creationId xmlns:a16="http://schemas.microsoft.com/office/drawing/2014/main" id="{6BBA6599-0C41-40F5-80FF-3FA0F59B0F5F}"/>
              </a:ext>
            </a:extLst>
          </p:cNvPr>
          <p:cNvSpPr txBox="1"/>
          <p:nvPr/>
        </p:nvSpPr>
        <p:spPr>
          <a:xfrm>
            <a:off x="3809652" y="5918895"/>
            <a:ext cx="5080558" cy="523220"/>
          </a:xfrm>
          <a:prstGeom prst="rect">
            <a:avLst/>
          </a:prstGeom>
          <a:noFill/>
        </p:spPr>
        <p:txBody>
          <a:bodyPr wrap="none" rtlCol="0">
            <a:spAutoFit/>
          </a:bodyPr>
          <a:lstStyle/>
          <a:p>
            <a:r>
              <a:rPr kumimoji="1" lang="en-US" altLang="ja-JP" sz="2800" dirty="0"/>
              <a:t>FQDN(Full Quality Domain Name)</a:t>
            </a:r>
            <a:endParaRPr kumimoji="1" lang="ja-JP" altLang="en-US" sz="2800" dirty="0"/>
          </a:p>
        </p:txBody>
      </p:sp>
    </p:spTree>
    <p:extLst>
      <p:ext uri="{BB962C8B-B14F-4D97-AF65-F5344CB8AC3E}">
        <p14:creationId xmlns:p14="http://schemas.microsoft.com/office/powerpoint/2010/main" val="359302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00AB41-CAA7-45C2-94AF-F0A22005BF61}"/>
              </a:ext>
            </a:extLst>
          </p:cNvPr>
          <p:cNvSpPr>
            <a:spLocks noGrp="1"/>
          </p:cNvSpPr>
          <p:nvPr>
            <p:ph type="title"/>
          </p:nvPr>
        </p:nvSpPr>
        <p:spPr/>
        <p:txBody>
          <a:bodyPr/>
          <a:lstStyle/>
          <a:p>
            <a:r>
              <a:rPr lang="ja-JP" altLang="en-US" dirty="0"/>
              <a:t>何を</a:t>
            </a:r>
            <a:r>
              <a:rPr kumimoji="1" lang="ja-JP" altLang="en-US" dirty="0"/>
              <a:t>？：</a:t>
            </a:r>
            <a:r>
              <a:rPr kumimoji="1" lang="en-US" altLang="ja-JP" b="1" dirty="0"/>
              <a:t>URL</a:t>
            </a:r>
            <a:endParaRPr kumimoji="1" lang="ja-JP" altLang="en-US" b="1" dirty="0"/>
          </a:p>
        </p:txBody>
      </p:sp>
      <p:sp>
        <p:nvSpPr>
          <p:cNvPr id="4" name="日付プレースホルダー 3">
            <a:extLst>
              <a:ext uri="{FF2B5EF4-FFF2-40B4-BE49-F238E27FC236}">
                <a16:creationId xmlns:a16="http://schemas.microsoft.com/office/drawing/2014/main" id="{084736AA-ED4E-4678-85EC-5FE0A6BCBD07}"/>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1363137D-EFEE-4A15-A0A3-C871EF68FE7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四角形: 角を丸くする 5">
            <a:extLst>
              <a:ext uri="{FF2B5EF4-FFF2-40B4-BE49-F238E27FC236}">
                <a16:creationId xmlns:a16="http://schemas.microsoft.com/office/drawing/2014/main" id="{1503B7F6-AF77-4CF7-ABFC-1D599BAE0829}"/>
              </a:ext>
            </a:extLst>
          </p:cNvPr>
          <p:cNvSpPr/>
          <p:nvPr/>
        </p:nvSpPr>
        <p:spPr>
          <a:xfrm>
            <a:off x="1666878" y="1594008"/>
            <a:ext cx="8858241" cy="1235883"/>
          </a:xfrm>
          <a:prstGeom prst="round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rgbClr val="6B0920"/>
                </a:solidFill>
              </a:rPr>
              <a:t>URL:</a:t>
            </a:r>
            <a:r>
              <a:rPr lang="ja-JP" altLang="en-US" sz="2800" dirty="0">
                <a:solidFill>
                  <a:srgbClr val="6B0920"/>
                </a:solidFill>
              </a:rPr>
              <a:t> </a:t>
            </a:r>
            <a:r>
              <a:rPr kumimoji="1" lang="en-US" altLang="ja-JP" sz="2800" dirty="0">
                <a:solidFill>
                  <a:srgbClr val="6B0920"/>
                </a:solidFill>
              </a:rPr>
              <a:t>Uniformed Resource Locator</a:t>
            </a:r>
          </a:p>
          <a:p>
            <a:pPr algn="ctr"/>
            <a:r>
              <a:rPr kumimoji="1" lang="ja-JP" altLang="en-US" sz="2800" b="1" dirty="0">
                <a:solidFill>
                  <a:srgbClr val="6B0920"/>
                </a:solidFill>
              </a:rPr>
              <a:t>規格化された情報源の位置情報</a:t>
            </a:r>
          </a:p>
        </p:txBody>
      </p:sp>
      <p:sp>
        <p:nvSpPr>
          <p:cNvPr id="8" name="テキスト ボックス 7">
            <a:extLst>
              <a:ext uri="{FF2B5EF4-FFF2-40B4-BE49-F238E27FC236}">
                <a16:creationId xmlns:a16="http://schemas.microsoft.com/office/drawing/2014/main" id="{EBBB6A8C-72AF-436F-8E7B-5AEB1C51EDAB}"/>
              </a:ext>
            </a:extLst>
          </p:cNvPr>
          <p:cNvSpPr txBox="1"/>
          <p:nvPr/>
        </p:nvSpPr>
        <p:spPr>
          <a:xfrm>
            <a:off x="974244" y="4502426"/>
            <a:ext cx="10243510" cy="646331"/>
          </a:xfrm>
          <a:prstGeom prst="rect">
            <a:avLst/>
          </a:prstGeom>
          <a:noFill/>
        </p:spPr>
        <p:txBody>
          <a:bodyPr wrap="none" rtlCol="0">
            <a:spAutoFit/>
          </a:bodyPr>
          <a:lstStyle/>
          <a:p>
            <a:r>
              <a:rPr kumimoji="1" lang="en-US" altLang="ja-JP" sz="3600" dirty="0"/>
              <a:t>http://www.cis.twcu.ac.jp/~shibata/index.html</a:t>
            </a:r>
            <a:endParaRPr kumimoji="1" lang="ja-JP" altLang="en-US" sz="3600" dirty="0"/>
          </a:p>
        </p:txBody>
      </p:sp>
      <p:sp>
        <p:nvSpPr>
          <p:cNvPr id="9" name="角丸四角形吹き出し 9">
            <a:extLst>
              <a:ext uri="{FF2B5EF4-FFF2-40B4-BE49-F238E27FC236}">
                <a16:creationId xmlns:a16="http://schemas.microsoft.com/office/drawing/2014/main" id="{9D91999F-008F-462C-BB24-FDC2C4FACBDC}"/>
              </a:ext>
            </a:extLst>
          </p:cNvPr>
          <p:cNvSpPr/>
          <p:nvPr/>
        </p:nvSpPr>
        <p:spPr>
          <a:xfrm>
            <a:off x="543422" y="3679589"/>
            <a:ext cx="1980293" cy="489566"/>
          </a:xfrm>
          <a:prstGeom prst="wedgeRoundRectCallout">
            <a:avLst>
              <a:gd name="adj1" fmla="val 5522"/>
              <a:gd name="adj2" fmla="val 10585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http</a:t>
            </a:r>
            <a:r>
              <a:rPr kumimoji="1" lang="ja-JP" altLang="en-US" dirty="0"/>
              <a:t>通信で</a:t>
            </a:r>
          </a:p>
        </p:txBody>
      </p:sp>
      <p:sp>
        <p:nvSpPr>
          <p:cNvPr id="10" name="角丸四角形吹き出し 9">
            <a:extLst>
              <a:ext uri="{FF2B5EF4-FFF2-40B4-BE49-F238E27FC236}">
                <a16:creationId xmlns:a16="http://schemas.microsoft.com/office/drawing/2014/main" id="{1265F70D-1202-4AB8-A442-66728A315C09}"/>
              </a:ext>
            </a:extLst>
          </p:cNvPr>
          <p:cNvSpPr/>
          <p:nvPr/>
        </p:nvSpPr>
        <p:spPr>
          <a:xfrm>
            <a:off x="3713342" y="5482028"/>
            <a:ext cx="2314078" cy="489566"/>
          </a:xfrm>
          <a:prstGeom prst="wedgeRoundRectCallout">
            <a:avLst>
              <a:gd name="adj1" fmla="val -12564"/>
              <a:gd name="adj2" fmla="val -9804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a:t>この</a:t>
            </a:r>
            <a:r>
              <a:rPr lang="ja-JP" altLang="en-US" dirty="0"/>
              <a:t>サーバにある</a:t>
            </a:r>
            <a:endParaRPr kumimoji="1" lang="ja-JP" altLang="en-US" dirty="0"/>
          </a:p>
        </p:txBody>
      </p:sp>
      <p:sp>
        <p:nvSpPr>
          <p:cNvPr id="11" name="角丸四角形吹き出し 9">
            <a:extLst>
              <a:ext uri="{FF2B5EF4-FFF2-40B4-BE49-F238E27FC236}">
                <a16:creationId xmlns:a16="http://schemas.microsoft.com/office/drawing/2014/main" id="{B97903A5-A06E-452C-A8F5-A373C2073869}"/>
              </a:ext>
            </a:extLst>
          </p:cNvPr>
          <p:cNvSpPr/>
          <p:nvPr/>
        </p:nvSpPr>
        <p:spPr>
          <a:xfrm>
            <a:off x="6502262" y="3526620"/>
            <a:ext cx="2314078" cy="489566"/>
          </a:xfrm>
          <a:prstGeom prst="wedgeRoundRectCallout">
            <a:avLst>
              <a:gd name="adj1" fmla="val -12564"/>
              <a:gd name="adj2" fmla="val 11831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a:t>
            </a:r>
            <a:r>
              <a:rPr kumimoji="1" lang="en-US" altLang="ja-JP" dirty="0" err="1"/>
              <a:t>shiabta</a:t>
            </a:r>
            <a:r>
              <a:rPr kumimoji="1" lang="ja-JP" altLang="en-US" dirty="0"/>
              <a:t>フォルダの</a:t>
            </a:r>
          </a:p>
        </p:txBody>
      </p:sp>
      <p:sp>
        <p:nvSpPr>
          <p:cNvPr id="12" name="角丸四角形吹き出し 9">
            <a:extLst>
              <a:ext uri="{FF2B5EF4-FFF2-40B4-BE49-F238E27FC236}">
                <a16:creationId xmlns:a16="http://schemas.microsoft.com/office/drawing/2014/main" id="{862872FC-12FB-482C-A477-90CBFA21DFA9}"/>
              </a:ext>
            </a:extLst>
          </p:cNvPr>
          <p:cNvSpPr/>
          <p:nvPr/>
        </p:nvSpPr>
        <p:spPr>
          <a:xfrm>
            <a:off x="8079602" y="5379610"/>
            <a:ext cx="2314078" cy="489566"/>
          </a:xfrm>
          <a:prstGeom prst="wedgeRoundRectCallout">
            <a:avLst>
              <a:gd name="adj1" fmla="val 15426"/>
              <a:gd name="adj2" fmla="val -9337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index.html</a:t>
            </a:r>
            <a:endParaRPr kumimoji="1" lang="ja-JP" altLang="en-US" dirty="0"/>
          </a:p>
        </p:txBody>
      </p:sp>
    </p:spTree>
    <p:extLst>
      <p:ext uri="{BB962C8B-B14F-4D97-AF65-F5344CB8AC3E}">
        <p14:creationId xmlns:p14="http://schemas.microsoft.com/office/powerpoint/2010/main" val="91045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E03EB4-A968-4539-AEFA-8AB14166D5FE}"/>
              </a:ext>
            </a:extLst>
          </p:cNvPr>
          <p:cNvSpPr>
            <a:spLocks noGrp="1"/>
          </p:cNvSpPr>
          <p:nvPr>
            <p:ph type="title"/>
          </p:nvPr>
        </p:nvSpPr>
        <p:spPr/>
        <p:txBody>
          <a:bodyPr/>
          <a:lstStyle/>
          <a:p>
            <a:r>
              <a:rPr lang="ja-JP" altLang="en-US" dirty="0"/>
              <a:t>何を？：通信プロトコル</a:t>
            </a:r>
            <a:endParaRPr kumimoji="1" lang="ja-JP" altLang="en-US" dirty="0"/>
          </a:p>
        </p:txBody>
      </p:sp>
      <p:sp>
        <p:nvSpPr>
          <p:cNvPr id="3" name="コンテンツ プレースホルダー 2">
            <a:extLst>
              <a:ext uri="{FF2B5EF4-FFF2-40B4-BE49-F238E27FC236}">
                <a16:creationId xmlns:a16="http://schemas.microsoft.com/office/drawing/2014/main" id="{8C183476-C722-4BEE-8E2C-59BFA6BAEF25}"/>
              </a:ext>
            </a:extLst>
          </p:cNvPr>
          <p:cNvSpPr>
            <a:spLocks noGrp="1"/>
          </p:cNvSpPr>
          <p:nvPr>
            <p:ph idx="1"/>
          </p:nvPr>
        </p:nvSpPr>
        <p:spPr/>
        <p:txBody>
          <a:bodyPr>
            <a:normAutofit/>
          </a:bodyPr>
          <a:lstStyle/>
          <a:p>
            <a:r>
              <a:rPr lang="en-US" altLang="ja-JP" sz="3200" dirty="0"/>
              <a:t>Internet Protocol Suite</a:t>
            </a:r>
          </a:p>
          <a:p>
            <a:pPr lvl="1"/>
            <a:r>
              <a:rPr kumimoji="1" lang="ja-JP" altLang="en-US" sz="2800" dirty="0"/>
              <a:t>データと通信先の内容によって決まる規格のこと</a:t>
            </a:r>
            <a:endParaRPr kumimoji="1" lang="en-US" altLang="ja-JP" sz="2800" dirty="0"/>
          </a:p>
          <a:p>
            <a:pPr lvl="1"/>
            <a:r>
              <a:rPr lang="en-US" altLang="ja-JP" sz="2800" b="1" dirty="0"/>
              <a:t>http	</a:t>
            </a:r>
            <a:r>
              <a:rPr lang="ja-JP" altLang="en-US" dirty="0"/>
              <a:t>ウェブブラウザで開く前提のデータをよこせ </a:t>
            </a:r>
            <a:r>
              <a:rPr lang="en-US" altLang="ja-JP" dirty="0"/>
              <a:t>to </a:t>
            </a:r>
            <a:r>
              <a:rPr lang="ja-JP" altLang="en-US" dirty="0"/>
              <a:t>ウェブアプリ</a:t>
            </a:r>
            <a:endParaRPr lang="en-US" altLang="ja-JP" sz="2800" dirty="0"/>
          </a:p>
          <a:p>
            <a:pPr lvl="1"/>
            <a:r>
              <a:rPr lang="en-US" altLang="ja-JP" sz="2800" b="1" dirty="0"/>
              <a:t>https	</a:t>
            </a:r>
            <a:r>
              <a:rPr lang="ja-JP" altLang="en-US" dirty="0"/>
              <a:t>ウェブブラウザでセキュアに開く前提の</a:t>
            </a:r>
            <a:r>
              <a:rPr lang="en-US" altLang="ja-JP" dirty="0"/>
              <a:t>(</a:t>
            </a:r>
            <a:r>
              <a:rPr lang="ja-JP" altLang="en-US" dirty="0"/>
              <a:t>略</a:t>
            </a:r>
            <a:r>
              <a:rPr lang="en-US" altLang="ja-JP" dirty="0"/>
              <a:t>)</a:t>
            </a:r>
            <a:endParaRPr lang="en-US" altLang="ja-JP" sz="2800" dirty="0"/>
          </a:p>
          <a:p>
            <a:pPr lvl="1"/>
            <a:r>
              <a:rPr lang="en-US" altLang="ja-JP" sz="2800" b="1" dirty="0"/>
              <a:t>UDP	</a:t>
            </a:r>
            <a:r>
              <a:rPr lang="ja-JP" altLang="en-US" dirty="0"/>
              <a:t>返事がなくてもデータを大量に送ってくれ </a:t>
            </a:r>
            <a:r>
              <a:rPr lang="en-US" altLang="ja-JP" dirty="0"/>
              <a:t>to </a:t>
            </a:r>
            <a:r>
              <a:rPr lang="ja-JP" altLang="en-US" dirty="0"/>
              <a:t>送受信部分</a:t>
            </a:r>
            <a:endParaRPr lang="en-US" altLang="ja-JP" sz="2800" dirty="0"/>
          </a:p>
          <a:p>
            <a:pPr lvl="1"/>
            <a:r>
              <a:rPr lang="en-US" altLang="ja-JP" sz="2800" b="1" dirty="0"/>
              <a:t>IP</a:t>
            </a:r>
            <a:r>
              <a:rPr lang="en-US" altLang="ja-JP" sz="2800" dirty="0"/>
              <a:t>	</a:t>
            </a:r>
            <a:r>
              <a:rPr lang="ja-JP" altLang="en-US" dirty="0"/>
              <a:t>宛先情報の管理は</a:t>
            </a:r>
            <a:r>
              <a:rPr lang="en-US" altLang="ja-JP" dirty="0"/>
              <a:t>IP</a:t>
            </a:r>
            <a:r>
              <a:rPr lang="ja-JP" altLang="en-US" dirty="0"/>
              <a:t>アドレスでよろしく </a:t>
            </a:r>
            <a:r>
              <a:rPr lang="en-US" altLang="ja-JP" dirty="0"/>
              <a:t>to </a:t>
            </a:r>
            <a:r>
              <a:rPr lang="ja-JP" altLang="en-US" dirty="0"/>
              <a:t>ネットワーク部分</a:t>
            </a:r>
            <a:endParaRPr lang="en-US" altLang="ja-JP" sz="2800" dirty="0"/>
          </a:p>
          <a:p>
            <a:pPr lvl="2"/>
            <a:endParaRPr kumimoji="1" lang="ja-JP" altLang="en-US" sz="2400" dirty="0"/>
          </a:p>
        </p:txBody>
      </p:sp>
      <p:sp>
        <p:nvSpPr>
          <p:cNvPr id="4" name="日付プレースホルダー 3">
            <a:extLst>
              <a:ext uri="{FF2B5EF4-FFF2-40B4-BE49-F238E27FC236}">
                <a16:creationId xmlns:a16="http://schemas.microsoft.com/office/drawing/2014/main" id="{91C1E34D-36DB-4A52-ACF3-5E0E03CF8EB2}"/>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0F93F047-5BDD-419D-A6B6-8306C1721171}"/>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227081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9ACCDE-90AE-4A35-B2E6-B4464B485C63}"/>
              </a:ext>
            </a:extLst>
          </p:cNvPr>
          <p:cNvSpPr>
            <a:spLocks noGrp="1"/>
          </p:cNvSpPr>
          <p:nvPr>
            <p:ph type="title"/>
          </p:nvPr>
        </p:nvSpPr>
        <p:spPr/>
        <p:txBody>
          <a:bodyPr/>
          <a:lstStyle/>
          <a:p>
            <a:r>
              <a:rPr kumimoji="1" lang="ja-JP" altLang="en-US" dirty="0"/>
              <a:t>何を：パケット</a:t>
            </a:r>
            <a:r>
              <a:rPr kumimoji="1" lang="en-US" altLang="ja-JP" dirty="0"/>
              <a:t>(packet)</a:t>
            </a:r>
            <a:endParaRPr kumimoji="1" lang="ja-JP" altLang="en-US" dirty="0"/>
          </a:p>
        </p:txBody>
      </p:sp>
      <p:sp>
        <p:nvSpPr>
          <p:cNvPr id="3" name="コンテンツ プレースホルダー 2">
            <a:extLst>
              <a:ext uri="{FF2B5EF4-FFF2-40B4-BE49-F238E27FC236}">
                <a16:creationId xmlns:a16="http://schemas.microsoft.com/office/drawing/2014/main" id="{59860D0A-9045-428E-9494-E7BCF3803D4B}"/>
              </a:ext>
            </a:extLst>
          </p:cNvPr>
          <p:cNvSpPr>
            <a:spLocks noGrp="1"/>
          </p:cNvSpPr>
          <p:nvPr>
            <p:ph idx="1"/>
          </p:nvPr>
        </p:nvSpPr>
        <p:spPr/>
        <p:txBody>
          <a:bodyPr/>
          <a:lstStyle/>
          <a:p>
            <a:r>
              <a:rPr kumimoji="1" lang="ja-JP" altLang="en-US" dirty="0"/>
              <a:t>パケット：小包</a:t>
            </a:r>
            <a:endParaRPr kumimoji="1" lang="en-US" altLang="ja-JP" dirty="0"/>
          </a:p>
          <a:p>
            <a:pPr lvl="1"/>
            <a:r>
              <a:rPr lang="ja-JP" altLang="en-US" dirty="0"/>
              <a:t>小分けにすることで、ケーブルを占有しない工夫</a:t>
            </a:r>
            <a:endParaRPr kumimoji="1" lang="ja-JP" altLang="en-US" dirty="0"/>
          </a:p>
        </p:txBody>
      </p:sp>
      <p:sp>
        <p:nvSpPr>
          <p:cNvPr id="4" name="日付プレースホルダー 3">
            <a:extLst>
              <a:ext uri="{FF2B5EF4-FFF2-40B4-BE49-F238E27FC236}">
                <a16:creationId xmlns:a16="http://schemas.microsoft.com/office/drawing/2014/main" id="{19D0F1FD-363F-4DD9-A11D-4B834684179F}"/>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C0E19758-CDC4-45FF-A0C6-8C9520DE87EF}"/>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図 5">
            <a:extLst>
              <a:ext uri="{FF2B5EF4-FFF2-40B4-BE49-F238E27FC236}">
                <a16:creationId xmlns:a16="http://schemas.microsoft.com/office/drawing/2014/main" id="{1B6F30A7-36C3-48BE-B0B1-FE7D29F22E4E}"/>
              </a:ext>
            </a:extLst>
          </p:cNvPr>
          <p:cNvPicPr>
            <a:picLocks noChangeAspect="1"/>
          </p:cNvPicPr>
          <p:nvPr/>
        </p:nvPicPr>
        <p:blipFill>
          <a:blip r:embed="rId3">
            <a:duotone>
              <a:srgbClr val="972109">
                <a:shade val="45000"/>
                <a:satMod val="135000"/>
              </a:srgbClr>
              <a:prstClr val="white"/>
            </a:duotone>
          </a:blip>
          <a:stretch>
            <a:fillRect/>
          </a:stretch>
        </p:blipFill>
        <p:spPr>
          <a:xfrm>
            <a:off x="1642146" y="2506405"/>
            <a:ext cx="1009369" cy="1009369"/>
          </a:xfrm>
          <a:prstGeom prst="rect">
            <a:avLst/>
          </a:prstGeom>
        </p:spPr>
      </p:pic>
      <p:cxnSp>
        <p:nvCxnSpPr>
          <p:cNvPr id="7" name="直線コネクタ 6">
            <a:extLst>
              <a:ext uri="{FF2B5EF4-FFF2-40B4-BE49-F238E27FC236}">
                <a16:creationId xmlns:a16="http://schemas.microsoft.com/office/drawing/2014/main" id="{9808C2C4-016B-4D48-8DE0-B6464833E76B}"/>
              </a:ext>
            </a:extLst>
          </p:cNvPr>
          <p:cNvCxnSpPr>
            <a:cxnSpLocks/>
          </p:cNvCxnSpPr>
          <p:nvPr/>
        </p:nvCxnSpPr>
        <p:spPr>
          <a:xfrm flipH="1">
            <a:off x="2627604" y="3011090"/>
            <a:ext cx="7644156" cy="1"/>
          </a:xfrm>
          <a:prstGeom prst="line">
            <a:avLst/>
          </a:prstGeom>
          <a:noFill/>
          <a:ln w="38100" cap="flat" cmpd="sng" algn="ctr">
            <a:solidFill>
              <a:srgbClr val="873624">
                <a:shade val="90000"/>
                <a:lumMod val="90000"/>
              </a:srgbClr>
            </a:solidFill>
            <a:prstDash val="solid"/>
          </a:ln>
          <a:effectLst/>
        </p:spPr>
      </p:cxnSp>
      <p:cxnSp>
        <p:nvCxnSpPr>
          <p:cNvPr id="8" name="直線コネクタ 7">
            <a:extLst>
              <a:ext uri="{FF2B5EF4-FFF2-40B4-BE49-F238E27FC236}">
                <a16:creationId xmlns:a16="http://schemas.microsoft.com/office/drawing/2014/main" id="{3320CC9C-A030-4F3E-867B-9EAD4D98C990}"/>
              </a:ext>
            </a:extLst>
          </p:cNvPr>
          <p:cNvCxnSpPr>
            <a:cxnSpLocks/>
          </p:cNvCxnSpPr>
          <p:nvPr/>
        </p:nvCxnSpPr>
        <p:spPr>
          <a:xfrm>
            <a:off x="4752321" y="3011091"/>
            <a:ext cx="0" cy="800143"/>
          </a:xfrm>
          <a:prstGeom prst="line">
            <a:avLst/>
          </a:prstGeom>
          <a:noFill/>
          <a:ln w="38100" cap="flat" cmpd="sng" algn="ctr">
            <a:solidFill>
              <a:srgbClr val="873624">
                <a:shade val="90000"/>
                <a:lumMod val="90000"/>
              </a:srgbClr>
            </a:solidFill>
            <a:prstDash val="solid"/>
          </a:ln>
          <a:effectLst/>
        </p:spPr>
      </p:cxnSp>
      <p:cxnSp>
        <p:nvCxnSpPr>
          <p:cNvPr id="9" name="直線矢印コネクタ 8">
            <a:extLst>
              <a:ext uri="{FF2B5EF4-FFF2-40B4-BE49-F238E27FC236}">
                <a16:creationId xmlns:a16="http://schemas.microsoft.com/office/drawing/2014/main" id="{41AA4195-A484-45D5-BF36-4A0E782441CB}"/>
              </a:ext>
            </a:extLst>
          </p:cNvPr>
          <p:cNvCxnSpPr>
            <a:cxnSpLocks/>
          </p:cNvCxnSpPr>
          <p:nvPr/>
        </p:nvCxnSpPr>
        <p:spPr>
          <a:xfrm flipV="1">
            <a:off x="2781300" y="2831703"/>
            <a:ext cx="6042660" cy="13544"/>
          </a:xfrm>
          <a:prstGeom prst="straightConnector1">
            <a:avLst/>
          </a:prstGeom>
          <a:noFill/>
          <a:ln w="28575" cap="flat" cmpd="sng" algn="ctr">
            <a:solidFill>
              <a:srgbClr val="0070C0"/>
            </a:solidFill>
            <a:prstDash val="solid"/>
            <a:tailEnd type="triangle"/>
          </a:ln>
          <a:effectLst/>
        </p:spPr>
      </p:cxnSp>
      <p:cxnSp>
        <p:nvCxnSpPr>
          <p:cNvPr id="15" name="直線矢印コネクタ 14">
            <a:extLst>
              <a:ext uri="{FF2B5EF4-FFF2-40B4-BE49-F238E27FC236}">
                <a16:creationId xmlns:a16="http://schemas.microsoft.com/office/drawing/2014/main" id="{F3C42672-9A33-4B07-A7C1-16C8C614E7A9}"/>
              </a:ext>
            </a:extLst>
          </p:cNvPr>
          <p:cNvCxnSpPr>
            <a:cxnSpLocks/>
          </p:cNvCxnSpPr>
          <p:nvPr/>
        </p:nvCxnSpPr>
        <p:spPr>
          <a:xfrm flipV="1">
            <a:off x="5006340" y="3051265"/>
            <a:ext cx="0" cy="759969"/>
          </a:xfrm>
          <a:prstGeom prst="straightConnector1">
            <a:avLst/>
          </a:prstGeom>
          <a:noFill/>
          <a:ln w="28575" cap="flat" cmpd="sng" algn="ctr">
            <a:solidFill>
              <a:srgbClr val="FF0000"/>
            </a:solidFill>
            <a:prstDash val="solid"/>
            <a:tailEnd type="triangle"/>
          </a:ln>
          <a:effectLst/>
        </p:spPr>
      </p:cxnSp>
      <p:sp>
        <p:nvSpPr>
          <p:cNvPr id="17" name="角丸四角形吹き出し 12">
            <a:extLst>
              <a:ext uri="{FF2B5EF4-FFF2-40B4-BE49-F238E27FC236}">
                <a16:creationId xmlns:a16="http://schemas.microsoft.com/office/drawing/2014/main" id="{FEDB9B71-6E81-452E-AFBE-42B38EA67C9C}"/>
              </a:ext>
            </a:extLst>
          </p:cNvPr>
          <p:cNvSpPr/>
          <p:nvPr/>
        </p:nvSpPr>
        <p:spPr>
          <a:xfrm>
            <a:off x="1740449" y="3681327"/>
            <a:ext cx="1923242" cy="591274"/>
          </a:xfrm>
          <a:prstGeom prst="wedgeRoundRectCallout">
            <a:avLst>
              <a:gd name="adj1" fmla="val 77307"/>
              <a:gd name="adj2" fmla="val 5878"/>
              <a:gd name="adj3" fmla="val 16667"/>
            </a:avLst>
          </a:prstGeom>
          <a:solidFill>
            <a:sysClr val="window" lastClr="FFFFFF"/>
          </a:solidFill>
          <a:ln w="19050" cap="flat" cmpd="sng" algn="ctr">
            <a:solidFill>
              <a:srgbClr val="877F6C">
                <a:shade val="75000"/>
                <a:lumMod val="90000"/>
              </a:srgbClr>
            </a:solidFill>
            <a:prstDash val="solid"/>
          </a:ln>
          <a:effectLst/>
        </p:spPr>
        <p:txBody>
          <a:bodyPr rtlCol="0" anchor="ctr"/>
          <a:lstStyle/>
          <a:p>
            <a:pPr algn="ctr"/>
            <a:r>
              <a:rPr lang="ja-JP" altLang="en-US" dirty="0">
                <a:solidFill>
                  <a:prstClr val="black"/>
                </a:solidFill>
                <a:latin typeface="Book Antiqua"/>
                <a:ea typeface="HGS明朝E" panose="02020900000000000000" pitchFamily="18" charset="-128"/>
              </a:rPr>
              <a:t>割り込めない</a:t>
            </a:r>
            <a:r>
              <a:rPr lang="en-US" altLang="ja-JP" dirty="0">
                <a:solidFill>
                  <a:prstClr val="black"/>
                </a:solidFill>
                <a:latin typeface="Book Antiqua"/>
                <a:ea typeface="HGS明朝E" panose="02020900000000000000" pitchFamily="18" charset="-128"/>
              </a:rPr>
              <a:t>…</a:t>
            </a:r>
          </a:p>
        </p:txBody>
      </p:sp>
      <p:pic>
        <p:nvPicPr>
          <p:cNvPr id="18" name="図 17">
            <a:extLst>
              <a:ext uri="{FF2B5EF4-FFF2-40B4-BE49-F238E27FC236}">
                <a16:creationId xmlns:a16="http://schemas.microsoft.com/office/drawing/2014/main" id="{2837C002-1AF2-4AD5-94C5-967B380414FA}"/>
              </a:ext>
            </a:extLst>
          </p:cNvPr>
          <p:cNvPicPr>
            <a:picLocks noChangeAspect="1"/>
          </p:cNvPicPr>
          <p:nvPr/>
        </p:nvPicPr>
        <p:blipFill>
          <a:blip r:embed="rId3"/>
          <a:stretch>
            <a:fillRect/>
          </a:stretch>
        </p:blipFill>
        <p:spPr>
          <a:xfrm>
            <a:off x="4329397" y="3656561"/>
            <a:ext cx="1009369" cy="1009369"/>
          </a:xfrm>
          <a:prstGeom prst="rect">
            <a:avLst/>
          </a:prstGeom>
        </p:spPr>
      </p:pic>
      <p:pic>
        <p:nvPicPr>
          <p:cNvPr id="20" name="図 19">
            <a:extLst>
              <a:ext uri="{FF2B5EF4-FFF2-40B4-BE49-F238E27FC236}">
                <a16:creationId xmlns:a16="http://schemas.microsoft.com/office/drawing/2014/main" id="{4230AA5E-E94F-4C88-8904-7DA067C75392}"/>
              </a:ext>
            </a:extLst>
          </p:cNvPr>
          <p:cNvPicPr>
            <a:picLocks noChangeAspect="1"/>
          </p:cNvPicPr>
          <p:nvPr/>
        </p:nvPicPr>
        <p:blipFill>
          <a:blip r:embed="rId3">
            <a:duotone>
              <a:srgbClr val="972109">
                <a:shade val="45000"/>
                <a:satMod val="135000"/>
              </a:srgbClr>
              <a:prstClr val="white"/>
            </a:duotone>
          </a:blip>
          <a:stretch>
            <a:fillRect/>
          </a:stretch>
        </p:blipFill>
        <p:spPr>
          <a:xfrm>
            <a:off x="1642146" y="4470510"/>
            <a:ext cx="1009369" cy="1009369"/>
          </a:xfrm>
          <a:prstGeom prst="rect">
            <a:avLst/>
          </a:prstGeom>
        </p:spPr>
      </p:pic>
      <p:cxnSp>
        <p:nvCxnSpPr>
          <p:cNvPr id="21" name="直線コネクタ 20">
            <a:extLst>
              <a:ext uri="{FF2B5EF4-FFF2-40B4-BE49-F238E27FC236}">
                <a16:creationId xmlns:a16="http://schemas.microsoft.com/office/drawing/2014/main" id="{898FCAA7-EA78-4B5A-ADCA-2D38ADBDC3ED}"/>
              </a:ext>
            </a:extLst>
          </p:cNvPr>
          <p:cNvCxnSpPr>
            <a:cxnSpLocks/>
          </p:cNvCxnSpPr>
          <p:nvPr/>
        </p:nvCxnSpPr>
        <p:spPr>
          <a:xfrm flipH="1">
            <a:off x="2627604" y="4975195"/>
            <a:ext cx="7644156" cy="1"/>
          </a:xfrm>
          <a:prstGeom prst="line">
            <a:avLst/>
          </a:prstGeom>
          <a:noFill/>
          <a:ln w="38100" cap="flat" cmpd="sng" algn="ctr">
            <a:solidFill>
              <a:srgbClr val="873624">
                <a:shade val="90000"/>
                <a:lumMod val="90000"/>
              </a:srgbClr>
            </a:solidFill>
            <a:prstDash val="solid"/>
          </a:ln>
          <a:effectLst/>
        </p:spPr>
      </p:cxnSp>
      <p:cxnSp>
        <p:nvCxnSpPr>
          <p:cNvPr id="22" name="直線コネクタ 21">
            <a:extLst>
              <a:ext uri="{FF2B5EF4-FFF2-40B4-BE49-F238E27FC236}">
                <a16:creationId xmlns:a16="http://schemas.microsoft.com/office/drawing/2014/main" id="{DA42E739-A0F2-4EFF-946C-0B8C1EDC8C96}"/>
              </a:ext>
            </a:extLst>
          </p:cNvPr>
          <p:cNvCxnSpPr>
            <a:cxnSpLocks/>
          </p:cNvCxnSpPr>
          <p:nvPr/>
        </p:nvCxnSpPr>
        <p:spPr>
          <a:xfrm>
            <a:off x="4752321" y="4975196"/>
            <a:ext cx="0" cy="800143"/>
          </a:xfrm>
          <a:prstGeom prst="line">
            <a:avLst/>
          </a:prstGeom>
          <a:noFill/>
          <a:ln w="38100" cap="flat" cmpd="sng" algn="ctr">
            <a:solidFill>
              <a:srgbClr val="873624">
                <a:shade val="90000"/>
                <a:lumMod val="90000"/>
              </a:srgbClr>
            </a:solidFill>
            <a:prstDash val="solid"/>
          </a:ln>
          <a:effectLst/>
        </p:spPr>
      </p:cxnSp>
      <p:cxnSp>
        <p:nvCxnSpPr>
          <p:cNvPr id="23" name="直線矢印コネクタ 22">
            <a:extLst>
              <a:ext uri="{FF2B5EF4-FFF2-40B4-BE49-F238E27FC236}">
                <a16:creationId xmlns:a16="http://schemas.microsoft.com/office/drawing/2014/main" id="{CFEEC069-799E-4180-B033-DE9BA2D8A899}"/>
              </a:ext>
            </a:extLst>
          </p:cNvPr>
          <p:cNvCxnSpPr>
            <a:cxnSpLocks/>
          </p:cNvCxnSpPr>
          <p:nvPr/>
        </p:nvCxnSpPr>
        <p:spPr>
          <a:xfrm flipV="1">
            <a:off x="5431472" y="4795808"/>
            <a:ext cx="742316" cy="13544"/>
          </a:xfrm>
          <a:prstGeom prst="straightConnector1">
            <a:avLst/>
          </a:prstGeom>
          <a:noFill/>
          <a:ln w="28575" cap="flat" cmpd="sng" algn="ctr">
            <a:solidFill>
              <a:srgbClr val="0070C0"/>
            </a:solidFill>
            <a:prstDash val="solid"/>
            <a:tailEnd type="triangle"/>
          </a:ln>
          <a:effectLst/>
        </p:spPr>
      </p:cxnSp>
      <p:cxnSp>
        <p:nvCxnSpPr>
          <p:cNvPr id="24" name="直線矢印コネクタ 23">
            <a:extLst>
              <a:ext uri="{FF2B5EF4-FFF2-40B4-BE49-F238E27FC236}">
                <a16:creationId xmlns:a16="http://schemas.microsoft.com/office/drawing/2014/main" id="{924410F8-F3E4-4CCC-AD50-74E05A07FDF6}"/>
              </a:ext>
            </a:extLst>
          </p:cNvPr>
          <p:cNvCxnSpPr>
            <a:cxnSpLocks/>
          </p:cNvCxnSpPr>
          <p:nvPr/>
        </p:nvCxnSpPr>
        <p:spPr>
          <a:xfrm flipV="1">
            <a:off x="5006340" y="5081317"/>
            <a:ext cx="0" cy="628074"/>
          </a:xfrm>
          <a:prstGeom prst="straightConnector1">
            <a:avLst/>
          </a:prstGeom>
          <a:noFill/>
          <a:ln w="28575" cap="flat" cmpd="sng" algn="ctr">
            <a:solidFill>
              <a:srgbClr val="FF0000"/>
            </a:solidFill>
            <a:prstDash val="solid"/>
            <a:tailEnd type="triangle"/>
          </a:ln>
          <a:effectLst/>
        </p:spPr>
      </p:cxnSp>
      <p:sp>
        <p:nvSpPr>
          <p:cNvPr id="25" name="角丸四角形吹き出し 12">
            <a:extLst>
              <a:ext uri="{FF2B5EF4-FFF2-40B4-BE49-F238E27FC236}">
                <a16:creationId xmlns:a16="http://schemas.microsoft.com/office/drawing/2014/main" id="{108A959B-4A7E-408D-922E-3E07EF40EAC8}"/>
              </a:ext>
            </a:extLst>
          </p:cNvPr>
          <p:cNvSpPr/>
          <p:nvPr/>
        </p:nvSpPr>
        <p:spPr>
          <a:xfrm>
            <a:off x="5447312" y="5201941"/>
            <a:ext cx="2334930" cy="591274"/>
          </a:xfrm>
          <a:prstGeom prst="wedgeRoundRectCallout">
            <a:avLst>
              <a:gd name="adj1" fmla="val -63349"/>
              <a:gd name="adj2" fmla="val 13610"/>
              <a:gd name="adj3" fmla="val 16667"/>
            </a:avLst>
          </a:prstGeom>
          <a:solidFill>
            <a:sysClr val="window" lastClr="FFFFFF"/>
          </a:solidFill>
          <a:ln w="19050" cap="flat" cmpd="sng" algn="ctr">
            <a:solidFill>
              <a:srgbClr val="877F6C">
                <a:shade val="75000"/>
                <a:lumMod val="90000"/>
              </a:srgbClr>
            </a:solidFill>
            <a:prstDash val="solid"/>
          </a:ln>
          <a:effectLst/>
        </p:spPr>
        <p:txBody>
          <a:bodyPr rtlCol="0" anchor="ctr"/>
          <a:lstStyle/>
          <a:p>
            <a:pPr algn="ctr"/>
            <a:r>
              <a:rPr lang="ja-JP" altLang="en-US" dirty="0">
                <a:solidFill>
                  <a:prstClr val="black"/>
                </a:solidFill>
                <a:latin typeface="Book Antiqua"/>
                <a:ea typeface="HGS明朝E" panose="02020900000000000000" pitchFamily="18" charset="-128"/>
              </a:rPr>
              <a:t>ちょっとづつ送れる</a:t>
            </a:r>
            <a:endParaRPr lang="en-US" altLang="ja-JP" dirty="0">
              <a:solidFill>
                <a:prstClr val="black"/>
              </a:solidFill>
              <a:latin typeface="Book Antiqua"/>
              <a:ea typeface="HGS明朝E" panose="02020900000000000000" pitchFamily="18" charset="-128"/>
            </a:endParaRPr>
          </a:p>
        </p:txBody>
      </p:sp>
      <p:pic>
        <p:nvPicPr>
          <p:cNvPr id="26" name="図 25">
            <a:extLst>
              <a:ext uri="{FF2B5EF4-FFF2-40B4-BE49-F238E27FC236}">
                <a16:creationId xmlns:a16="http://schemas.microsoft.com/office/drawing/2014/main" id="{38889672-F50C-45EF-AB65-6E8706958538}"/>
              </a:ext>
            </a:extLst>
          </p:cNvPr>
          <p:cNvPicPr>
            <a:picLocks noChangeAspect="1"/>
          </p:cNvPicPr>
          <p:nvPr/>
        </p:nvPicPr>
        <p:blipFill>
          <a:blip r:embed="rId3"/>
          <a:stretch>
            <a:fillRect/>
          </a:stretch>
        </p:blipFill>
        <p:spPr>
          <a:xfrm>
            <a:off x="4329397" y="5620666"/>
            <a:ext cx="1009369" cy="1009369"/>
          </a:xfrm>
          <a:prstGeom prst="rect">
            <a:avLst/>
          </a:prstGeom>
        </p:spPr>
      </p:pic>
      <p:cxnSp>
        <p:nvCxnSpPr>
          <p:cNvPr id="27" name="直線矢印コネクタ 26">
            <a:extLst>
              <a:ext uri="{FF2B5EF4-FFF2-40B4-BE49-F238E27FC236}">
                <a16:creationId xmlns:a16="http://schemas.microsoft.com/office/drawing/2014/main" id="{4BDBF160-F2C3-4998-8EC4-C61B310C1785}"/>
              </a:ext>
            </a:extLst>
          </p:cNvPr>
          <p:cNvCxnSpPr>
            <a:cxnSpLocks/>
          </p:cNvCxnSpPr>
          <p:nvPr/>
        </p:nvCxnSpPr>
        <p:spPr>
          <a:xfrm flipV="1">
            <a:off x="2748140" y="4795808"/>
            <a:ext cx="742316" cy="13544"/>
          </a:xfrm>
          <a:prstGeom prst="straightConnector1">
            <a:avLst/>
          </a:prstGeom>
          <a:noFill/>
          <a:ln w="28575" cap="flat" cmpd="sng" algn="ctr">
            <a:solidFill>
              <a:srgbClr val="0070C0"/>
            </a:solidFill>
            <a:prstDash val="solid"/>
            <a:tailEnd type="triangle"/>
          </a:ln>
          <a:effectLst/>
        </p:spPr>
      </p:cxnSp>
      <p:cxnSp>
        <p:nvCxnSpPr>
          <p:cNvPr id="28" name="直線矢印コネクタ 27">
            <a:extLst>
              <a:ext uri="{FF2B5EF4-FFF2-40B4-BE49-F238E27FC236}">
                <a16:creationId xmlns:a16="http://schemas.microsoft.com/office/drawing/2014/main" id="{A21528BD-7BE0-4165-92F4-C626463DEEBD}"/>
              </a:ext>
            </a:extLst>
          </p:cNvPr>
          <p:cNvCxnSpPr>
            <a:cxnSpLocks/>
          </p:cNvCxnSpPr>
          <p:nvPr/>
        </p:nvCxnSpPr>
        <p:spPr>
          <a:xfrm flipV="1">
            <a:off x="7411084" y="4781120"/>
            <a:ext cx="742316" cy="13544"/>
          </a:xfrm>
          <a:prstGeom prst="straightConnector1">
            <a:avLst/>
          </a:prstGeom>
          <a:noFill/>
          <a:ln w="28575" cap="flat" cmpd="sng" algn="ctr">
            <a:solidFill>
              <a:srgbClr val="0070C0"/>
            </a:solidFill>
            <a:prstDash val="solid"/>
            <a:tailEnd type="triangle"/>
          </a:ln>
          <a:effectLst/>
        </p:spPr>
      </p:cxnSp>
      <p:cxnSp>
        <p:nvCxnSpPr>
          <p:cNvPr id="29" name="直線矢印コネクタ 28">
            <a:extLst>
              <a:ext uri="{FF2B5EF4-FFF2-40B4-BE49-F238E27FC236}">
                <a16:creationId xmlns:a16="http://schemas.microsoft.com/office/drawing/2014/main" id="{4DB4F4E1-7ED3-443E-85C1-9602854D613A}"/>
              </a:ext>
            </a:extLst>
          </p:cNvPr>
          <p:cNvCxnSpPr>
            <a:cxnSpLocks/>
          </p:cNvCxnSpPr>
          <p:nvPr/>
        </p:nvCxnSpPr>
        <p:spPr>
          <a:xfrm>
            <a:off x="6449682" y="4781120"/>
            <a:ext cx="708660" cy="0"/>
          </a:xfrm>
          <a:prstGeom prst="straightConnector1">
            <a:avLst/>
          </a:prstGeom>
          <a:noFill/>
          <a:ln w="28575" cap="flat" cmpd="sng" algn="ctr">
            <a:solidFill>
              <a:srgbClr val="FF0000"/>
            </a:solidFill>
            <a:prstDash val="solid"/>
            <a:tailEnd type="triangle"/>
          </a:ln>
          <a:effectLst/>
        </p:spPr>
      </p:cxnSp>
      <p:cxnSp>
        <p:nvCxnSpPr>
          <p:cNvPr id="31" name="直線矢印コネクタ 30">
            <a:extLst>
              <a:ext uri="{FF2B5EF4-FFF2-40B4-BE49-F238E27FC236}">
                <a16:creationId xmlns:a16="http://schemas.microsoft.com/office/drawing/2014/main" id="{A2D4DD77-58F3-4DE4-A723-5146B1DF32BB}"/>
              </a:ext>
            </a:extLst>
          </p:cNvPr>
          <p:cNvCxnSpPr>
            <a:cxnSpLocks/>
          </p:cNvCxnSpPr>
          <p:nvPr/>
        </p:nvCxnSpPr>
        <p:spPr>
          <a:xfrm>
            <a:off x="9238602" y="4787892"/>
            <a:ext cx="708660" cy="0"/>
          </a:xfrm>
          <a:prstGeom prst="straightConnector1">
            <a:avLst/>
          </a:prstGeom>
          <a:noFill/>
          <a:ln w="28575" cap="flat" cmpd="sng" algn="ctr">
            <a:solidFill>
              <a:srgbClr val="FF0000"/>
            </a:solidFill>
            <a:prstDash val="solid"/>
            <a:tailEnd type="triangle"/>
          </a:ln>
          <a:effectLst/>
        </p:spPr>
      </p:cxnSp>
    </p:spTree>
    <p:extLst>
      <p:ext uri="{BB962C8B-B14F-4D97-AF65-F5344CB8AC3E}">
        <p14:creationId xmlns:p14="http://schemas.microsoft.com/office/powerpoint/2010/main" val="130825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楕円 28">
            <a:extLst>
              <a:ext uri="{FF2B5EF4-FFF2-40B4-BE49-F238E27FC236}">
                <a16:creationId xmlns:a16="http://schemas.microsoft.com/office/drawing/2014/main" id="{B6FA021F-ADA4-41D1-A0BA-A5D94D597FCB}"/>
              </a:ext>
            </a:extLst>
          </p:cNvPr>
          <p:cNvSpPr/>
          <p:nvPr/>
        </p:nvSpPr>
        <p:spPr>
          <a:xfrm>
            <a:off x="1400764" y="3870890"/>
            <a:ext cx="4220456" cy="2621349"/>
          </a:xfrm>
          <a:prstGeom prst="ellipse">
            <a:avLst/>
          </a:prstGeom>
          <a:solidFill>
            <a:srgbClr val="E77F63">
              <a:alpha val="49804"/>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sp>
        <p:nvSpPr>
          <p:cNvPr id="27" name="楕円 26">
            <a:extLst>
              <a:ext uri="{FF2B5EF4-FFF2-40B4-BE49-F238E27FC236}">
                <a16:creationId xmlns:a16="http://schemas.microsoft.com/office/drawing/2014/main" id="{C4D40D71-D4C2-4A9C-812E-5654732CF685}"/>
              </a:ext>
            </a:extLst>
          </p:cNvPr>
          <p:cNvSpPr/>
          <p:nvPr/>
        </p:nvSpPr>
        <p:spPr>
          <a:xfrm>
            <a:off x="7332924" y="1726982"/>
            <a:ext cx="4020876" cy="3358470"/>
          </a:xfrm>
          <a:prstGeom prst="ellipse">
            <a:avLst/>
          </a:prstGeom>
          <a:solidFill>
            <a:srgbClr val="D0BE4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sp>
        <p:nvSpPr>
          <p:cNvPr id="2" name="タイトル 1">
            <a:extLst>
              <a:ext uri="{FF2B5EF4-FFF2-40B4-BE49-F238E27FC236}">
                <a16:creationId xmlns:a16="http://schemas.microsoft.com/office/drawing/2014/main" id="{52F8B01A-B228-4C74-912C-4FED68AB75E1}"/>
              </a:ext>
            </a:extLst>
          </p:cNvPr>
          <p:cNvSpPr>
            <a:spLocks noGrp="1"/>
          </p:cNvSpPr>
          <p:nvPr>
            <p:ph type="title"/>
          </p:nvPr>
        </p:nvSpPr>
        <p:spPr/>
        <p:txBody>
          <a:bodyPr/>
          <a:lstStyle/>
          <a:p>
            <a:r>
              <a:rPr lang="ja-JP" altLang="en-US" dirty="0"/>
              <a:t>ローカルとグローバル</a:t>
            </a:r>
            <a:endParaRPr kumimoji="1" lang="ja-JP" altLang="en-US" dirty="0"/>
          </a:p>
        </p:txBody>
      </p:sp>
      <p:sp>
        <p:nvSpPr>
          <p:cNvPr id="4" name="日付プレースホルダー 3">
            <a:extLst>
              <a:ext uri="{FF2B5EF4-FFF2-40B4-BE49-F238E27FC236}">
                <a16:creationId xmlns:a16="http://schemas.microsoft.com/office/drawing/2014/main" id="{A74AE3D6-988E-40C6-AD06-72CC282F496D}"/>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1EF10100-49EF-4A18-9C83-85B77D14FB19}"/>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cxnSp>
        <p:nvCxnSpPr>
          <p:cNvPr id="6" name="直線コネクタ 5">
            <a:extLst>
              <a:ext uri="{FF2B5EF4-FFF2-40B4-BE49-F238E27FC236}">
                <a16:creationId xmlns:a16="http://schemas.microsoft.com/office/drawing/2014/main" id="{C837C90D-8EE0-44B8-B61C-3A28BF1E6F41}"/>
              </a:ext>
            </a:extLst>
          </p:cNvPr>
          <p:cNvCxnSpPr/>
          <p:nvPr/>
        </p:nvCxnSpPr>
        <p:spPr>
          <a:xfrm flipV="1">
            <a:off x="4808972" y="4677701"/>
            <a:ext cx="0" cy="8410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ADC2D57-45EF-435C-813A-7A93F6268375}"/>
              </a:ext>
            </a:extLst>
          </p:cNvPr>
          <p:cNvCxnSpPr/>
          <p:nvPr/>
        </p:nvCxnSpPr>
        <p:spPr>
          <a:xfrm>
            <a:off x="2922751" y="5098206"/>
            <a:ext cx="1886221"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AF5DAF1-EF45-461D-8708-665F97716CC0}"/>
              </a:ext>
            </a:extLst>
          </p:cNvPr>
          <p:cNvCxnSpPr/>
          <p:nvPr/>
        </p:nvCxnSpPr>
        <p:spPr>
          <a:xfrm flipV="1">
            <a:off x="3052191" y="5085452"/>
            <a:ext cx="0" cy="4332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F5BE15E-B25F-4A91-8498-AAFB7905E1E3}"/>
              </a:ext>
            </a:extLst>
          </p:cNvPr>
          <p:cNvCxnSpPr>
            <a:endCxn id="9" idx="0"/>
          </p:cNvCxnSpPr>
          <p:nvPr/>
        </p:nvCxnSpPr>
        <p:spPr>
          <a:xfrm>
            <a:off x="4808971" y="3087408"/>
            <a:ext cx="1" cy="546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FDD729A-6CE4-494D-9B01-DAD15BFD28FB}"/>
              </a:ext>
            </a:extLst>
          </p:cNvPr>
          <p:cNvCxnSpPr/>
          <p:nvPr/>
        </p:nvCxnSpPr>
        <p:spPr>
          <a:xfrm>
            <a:off x="4808971" y="3087202"/>
            <a:ext cx="2227243" cy="2202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0EA6E2BA-BA71-45FF-B50D-61D2226AC71F}"/>
              </a:ext>
            </a:extLst>
          </p:cNvPr>
          <p:cNvPicPr>
            <a:picLocks noChangeAspect="1"/>
          </p:cNvPicPr>
          <p:nvPr/>
        </p:nvPicPr>
        <p:blipFill>
          <a:blip r:embed="rId3"/>
          <a:stretch>
            <a:fillRect/>
          </a:stretch>
        </p:blipFill>
        <p:spPr>
          <a:xfrm>
            <a:off x="9387176" y="2041869"/>
            <a:ext cx="1009369" cy="1009369"/>
          </a:xfrm>
          <a:prstGeom prst="rect">
            <a:avLst/>
          </a:prstGeom>
        </p:spPr>
      </p:pic>
      <p:pic>
        <p:nvPicPr>
          <p:cNvPr id="13" name="図 12">
            <a:extLst>
              <a:ext uri="{FF2B5EF4-FFF2-40B4-BE49-F238E27FC236}">
                <a16:creationId xmlns:a16="http://schemas.microsoft.com/office/drawing/2014/main" id="{4DB33CC5-5BD2-450B-81D4-AFB7D512F7E5}"/>
              </a:ext>
            </a:extLst>
          </p:cNvPr>
          <p:cNvPicPr>
            <a:picLocks noChangeAspect="1"/>
          </p:cNvPicPr>
          <p:nvPr/>
        </p:nvPicPr>
        <p:blipFill>
          <a:blip r:embed="rId3"/>
          <a:stretch>
            <a:fillRect/>
          </a:stretch>
        </p:blipFill>
        <p:spPr>
          <a:xfrm>
            <a:off x="7522029" y="2542870"/>
            <a:ext cx="1009369" cy="1009369"/>
          </a:xfrm>
          <a:prstGeom prst="rect">
            <a:avLst/>
          </a:prstGeom>
        </p:spPr>
      </p:pic>
      <p:pic>
        <p:nvPicPr>
          <p:cNvPr id="14" name="図 13">
            <a:extLst>
              <a:ext uri="{FF2B5EF4-FFF2-40B4-BE49-F238E27FC236}">
                <a16:creationId xmlns:a16="http://schemas.microsoft.com/office/drawing/2014/main" id="{15F344BE-68DE-40C3-BD8B-642D52BA20B2}"/>
              </a:ext>
            </a:extLst>
          </p:cNvPr>
          <p:cNvPicPr>
            <a:picLocks noChangeAspect="1"/>
          </p:cNvPicPr>
          <p:nvPr/>
        </p:nvPicPr>
        <p:blipFill>
          <a:blip r:embed="rId3"/>
          <a:stretch>
            <a:fillRect/>
          </a:stretch>
        </p:blipFill>
        <p:spPr>
          <a:xfrm>
            <a:off x="8451729" y="3749987"/>
            <a:ext cx="1009369" cy="1009369"/>
          </a:xfrm>
          <a:prstGeom prst="rect">
            <a:avLst/>
          </a:prstGeom>
        </p:spPr>
      </p:pic>
      <p:pic>
        <p:nvPicPr>
          <p:cNvPr id="15" name="図 14">
            <a:extLst>
              <a:ext uri="{FF2B5EF4-FFF2-40B4-BE49-F238E27FC236}">
                <a16:creationId xmlns:a16="http://schemas.microsoft.com/office/drawing/2014/main" id="{F7106969-9017-490A-AB5E-6381D07F2101}"/>
              </a:ext>
            </a:extLst>
          </p:cNvPr>
          <p:cNvPicPr>
            <a:picLocks noChangeAspect="1"/>
          </p:cNvPicPr>
          <p:nvPr/>
        </p:nvPicPr>
        <p:blipFill>
          <a:blip r:embed="rId3">
            <a:duotone>
              <a:schemeClr val="accent1">
                <a:shade val="45000"/>
                <a:satMod val="135000"/>
              </a:schemeClr>
              <a:prstClr val="white"/>
            </a:duotone>
          </a:blip>
          <a:stretch>
            <a:fillRect/>
          </a:stretch>
        </p:blipFill>
        <p:spPr>
          <a:xfrm>
            <a:off x="4322497" y="5358738"/>
            <a:ext cx="1009369" cy="1009369"/>
          </a:xfrm>
          <a:prstGeom prst="rect">
            <a:avLst/>
          </a:prstGeom>
        </p:spPr>
      </p:pic>
      <p:pic>
        <p:nvPicPr>
          <p:cNvPr id="16" name="図 15">
            <a:extLst>
              <a:ext uri="{FF2B5EF4-FFF2-40B4-BE49-F238E27FC236}">
                <a16:creationId xmlns:a16="http://schemas.microsoft.com/office/drawing/2014/main" id="{701BD71A-CD04-4ADC-ABB1-3CA5C1F6E741}"/>
              </a:ext>
            </a:extLst>
          </p:cNvPr>
          <p:cNvPicPr>
            <a:picLocks noChangeAspect="1"/>
          </p:cNvPicPr>
          <p:nvPr/>
        </p:nvPicPr>
        <p:blipFill>
          <a:blip r:embed="rId3"/>
          <a:stretch>
            <a:fillRect/>
          </a:stretch>
        </p:blipFill>
        <p:spPr>
          <a:xfrm>
            <a:off x="2677975" y="5357514"/>
            <a:ext cx="1009369" cy="1009369"/>
          </a:xfrm>
          <a:prstGeom prst="rect">
            <a:avLst/>
          </a:prstGeom>
        </p:spPr>
      </p:pic>
      <p:pic>
        <p:nvPicPr>
          <p:cNvPr id="18" name="図 17">
            <a:extLst>
              <a:ext uri="{FF2B5EF4-FFF2-40B4-BE49-F238E27FC236}">
                <a16:creationId xmlns:a16="http://schemas.microsoft.com/office/drawing/2014/main" id="{65DFD0D9-FF21-437C-8DC9-EF74512E4550}"/>
              </a:ext>
            </a:extLst>
          </p:cNvPr>
          <p:cNvPicPr>
            <a:picLocks noChangeAspect="1"/>
          </p:cNvPicPr>
          <p:nvPr/>
        </p:nvPicPr>
        <p:blipFill>
          <a:blip r:embed="rId3"/>
          <a:stretch>
            <a:fillRect/>
          </a:stretch>
        </p:blipFill>
        <p:spPr>
          <a:xfrm>
            <a:off x="4316063" y="3603280"/>
            <a:ext cx="1009369" cy="1009369"/>
          </a:xfrm>
          <a:prstGeom prst="rect">
            <a:avLst/>
          </a:prstGeom>
        </p:spPr>
      </p:pic>
      <p:sp>
        <p:nvSpPr>
          <p:cNvPr id="19" name="コンテンツ プレースホルダー 1">
            <a:extLst>
              <a:ext uri="{FF2B5EF4-FFF2-40B4-BE49-F238E27FC236}">
                <a16:creationId xmlns:a16="http://schemas.microsoft.com/office/drawing/2014/main" id="{8DBF4905-A0BF-4F7F-B138-39B53F88843D}"/>
              </a:ext>
            </a:extLst>
          </p:cNvPr>
          <p:cNvSpPr txBox="1">
            <a:spLocks/>
          </p:cNvSpPr>
          <p:nvPr/>
        </p:nvSpPr>
        <p:spPr>
          <a:xfrm>
            <a:off x="1303020" y="1438166"/>
            <a:ext cx="8229600" cy="49785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lumMod val="50000"/>
                </a:schemeClr>
              </a:buClr>
              <a:buFont typeface="Arial"/>
              <a:buChar char="•"/>
              <a:defRPr kumimoji="1"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6">
                  <a:lumMod val="50000"/>
                </a:schemeClr>
              </a:buClr>
              <a:buFont typeface="Arial"/>
              <a:buChar char="–"/>
              <a:defRPr kumimoji="1"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50000"/>
                </a:schemeClr>
              </a:buClr>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6">
                  <a:lumMod val="50000"/>
                </a:schemeClr>
              </a:buClr>
              <a:buFont typeface="Arial"/>
              <a:buChar char="–"/>
              <a:defRPr kumimoji="1"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6">
                  <a:lumMod val="50000"/>
                </a:schemeClr>
              </a:buClr>
              <a:buFont typeface="Arial"/>
              <a:buChar char="»"/>
              <a:defRPr kumimoji="1"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a:t>IP</a:t>
            </a:r>
            <a:r>
              <a:rPr lang="ja-JP" altLang="en-US" dirty="0"/>
              <a:t>アドレスが足りるように工夫</a:t>
            </a:r>
            <a:endParaRPr lang="en-US" altLang="ja-JP" dirty="0"/>
          </a:p>
          <a:p>
            <a:pPr lvl="1"/>
            <a:r>
              <a:rPr lang="ja-JP" altLang="en-US" dirty="0"/>
              <a:t>ローカル：特定の環境内用</a:t>
            </a:r>
            <a:r>
              <a:rPr lang="en-US" altLang="ja-JP" dirty="0" err="1"/>
              <a:t>ip</a:t>
            </a:r>
            <a:r>
              <a:rPr lang="ja-JP" altLang="en-US" dirty="0"/>
              <a:t>アドレス</a:t>
            </a:r>
            <a:endParaRPr lang="en-US" altLang="ja-JP" dirty="0"/>
          </a:p>
          <a:p>
            <a:pPr lvl="1"/>
            <a:r>
              <a:rPr lang="ja-JP" altLang="en-US" dirty="0"/>
              <a:t>グローバル：本来の</a:t>
            </a:r>
            <a:r>
              <a:rPr lang="en-US" altLang="ja-JP" dirty="0" err="1"/>
              <a:t>ip</a:t>
            </a:r>
            <a:r>
              <a:rPr lang="ja-JP" altLang="en-US" dirty="0"/>
              <a:t>アドレス</a:t>
            </a:r>
          </a:p>
        </p:txBody>
      </p:sp>
      <p:sp>
        <p:nvSpPr>
          <p:cNvPr id="21" name="テキスト ボックス 20">
            <a:extLst>
              <a:ext uri="{FF2B5EF4-FFF2-40B4-BE49-F238E27FC236}">
                <a16:creationId xmlns:a16="http://schemas.microsoft.com/office/drawing/2014/main" id="{3B9854C1-12A6-4AD7-9520-090065C90F8F}"/>
              </a:ext>
            </a:extLst>
          </p:cNvPr>
          <p:cNvSpPr txBox="1"/>
          <p:nvPr/>
        </p:nvSpPr>
        <p:spPr>
          <a:xfrm>
            <a:off x="2769629" y="4598609"/>
            <a:ext cx="1760418" cy="369332"/>
          </a:xfrm>
          <a:prstGeom prst="rect">
            <a:avLst/>
          </a:prstGeom>
          <a:noFill/>
        </p:spPr>
        <p:txBody>
          <a:bodyPr wrap="none" rtlCol="0">
            <a:spAutoFit/>
          </a:bodyPr>
          <a:lstStyle/>
          <a:p>
            <a:r>
              <a:rPr kumimoji="1" lang="en-US" altLang="ja-JP" dirty="0"/>
              <a:t>192.168.1.0~255</a:t>
            </a:r>
            <a:endParaRPr kumimoji="1" lang="ja-JP" altLang="en-US" dirty="0"/>
          </a:p>
        </p:txBody>
      </p:sp>
      <p:sp>
        <p:nvSpPr>
          <p:cNvPr id="22" name="テキスト ボックス 21">
            <a:extLst>
              <a:ext uri="{FF2B5EF4-FFF2-40B4-BE49-F238E27FC236}">
                <a16:creationId xmlns:a16="http://schemas.microsoft.com/office/drawing/2014/main" id="{A5E4C22C-0FE2-41A3-A9E4-699830E8ABE2}"/>
              </a:ext>
            </a:extLst>
          </p:cNvPr>
          <p:cNvSpPr txBox="1"/>
          <p:nvPr/>
        </p:nvSpPr>
        <p:spPr>
          <a:xfrm>
            <a:off x="7881287" y="3441941"/>
            <a:ext cx="2634054" cy="369332"/>
          </a:xfrm>
          <a:prstGeom prst="rect">
            <a:avLst/>
          </a:prstGeom>
          <a:noFill/>
        </p:spPr>
        <p:txBody>
          <a:bodyPr wrap="none" rtlCol="0">
            <a:spAutoFit/>
          </a:bodyPr>
          <a:lstStyle/>
          <a:p>
            <a:r>
              <a:rPr lang="en-US" altLang="ja-JP" dirty="0"/>
              <a:t>0.0.0.0</a:t>
            </a:r>
            <a:r>
              <a:rPr lang="ja-JP" altLang="en-US" dirty="0"/>
              <a:t>～</a:t>
            </a:r>
            <a:r>
              <a:rPr lang="en-US" altLang="ja-JP" dirty="0"/>
              <a:t>255.255.255.255</a:t>
            </a:r>
            <a:endParaRPr kumimoji="1" lang="ja-JP" altLang="en-US" dirty="0"/>
          </a:p>
        </p:txBody>
      </p:sp>
      <p:sp>
        <p:nvSpPr>
          <p:cNvPr id="23" name="正方形/長方形 22">
            <a:extLst>
              <a:ext uri="{FF2B5EF4-FFF2-40B4-BE49-F238E27FC236}">
                <a16:creationId xmlns:a16="http://schemas.microsoft.com/office/drawing/2014/main" id="{576C2EF9-5CF3-4055-8C7E-DAC13E1FB918}"/>
              </a:ext>
            </a:extLst>
          </p:cNvPr>
          <p:cNvSpPr/>
          <p:nvPr/>
        </p:nvSpPr>
        <p:spPr>
          <a:xfrm>
            <a:off x="2285019" y="3601793"/>
            <a:ext cx="1807413" cy="49739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dirty="0"/>
              <a:t>ローカル</a:t>
            </a:r>
          </a:p>
        </p:txBody>
      </p:sp>
      <p:sp>
        <p:nvSpPr>
          <p:cNvPr id="24" name="正方形/長方形 23">
            <a:extLst>
              <a:ext uri="{FF2B5EF4-FFF2-40B4-BE49-F238E27FC236}">
                <a16:creationId xmlns:a16="http://schemas.microsoft.com/office/drawing/2014/main" id="{93ABC918-29CF-4050-89F4-AE7F2EC59A51}"/>
              </a:ext>
            </a:extLst>
          </p:cNvPr>
          <p:cNvSpPr/>
          <p:nvPr/>
        </p:nvSpPr>
        <p:spPr>
          <a:xfrm>
            <a:off x="8860867" y="4976444"/>
            <a:ext cx="1807413" cy="49739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t>グローバル</a:t>
            </a:r>
          </a:p>
        </p:txBody>
      </p:sp>
      <p:sp>
        <p:nvSpPr>
          <p:cNvPr id="25" name="テキスト ボックス 24">
            <a:extLst>
              <a:ext uri="{FF2B5EF4-FFF2-40B4-BE49-F238E27FC236}">
                <a16:creationId xmlns:a16="http://schemas.microsoft.com/office/drawing/2014/main" id="{61BCD2A4-058C-4639-B87C-33826633E96B}"/>
              </a:ext>
            </a:extLst>
          </p:cNvPr>
          <p:cNvSpPr txBox="1"/>
          <p:nvPr/>
        </p:nvSpPr>
        <p:spPr>
          <a:xfrm>
            <a:off x="5549063" y="4174604"/>
            <a:ext cx="2038741" cy="646331"/>
          </a:xfrm>
          <a:prstGeom prst="rect">
            <a:avLst/>
          </a:prstGeom>
          <a:solidFill>
            <a:schemeClr val="bg1"/>
          </a:solidFill>
        </p:spPr>
        <p:txBody>
          <a:bodyPr wrap="square" rtlCol="0">
            <a:spAutoFit/>
          </a:bodyPr>
          <a:lstStyle/>
          <a:p>
            <a:r>
              <a:rPr kumimoji="1" lang="ja-JP" altLang="en-US" dirty="0"/>
              <a:t>フォワーディング</a:t>
            </a:r>
            <a:endParaRPr kumimoji="1" lang="en-US" altLang="ja-JP" dirty="0"/>
          </a:p>
          <a:p>
            <a:r>
              <a:rPr lang="en-US" altLang="ja-JP" dirty="0"/>
              <a:t>(</a:t>
            </a:r>
            <a:r>
              <a:rPr lang="ja-JP" altLang="en-US" dirty="0"/>
              <a:t>仲介してくれる</a:t>
            </a:r>
            <a:r>
              <a:rPr lang="en-US" altLang="ja-JP" dirty="0"/>
              <a:t>)</a:t>
            </a:r>
            <a:endParaRPr kumimoji="1" lang="ja-JP" altLang="en-US" dirty="0"/>
          </a:p>
        </p:txBody>
      </p:sp>
      <p:cxnSp>
        <p:nvCxnSpPr>
          <p:cNvPr id="26" name="直線矢印コネクタ 25">
            <a:extLst>
              <a:ext uri="{FF2B5EF4-FFF2-40B4-BE49-F238E27FC236}">
                <a16:creationId xmlns:a16="http://schemas.microsoft.com/office/drawing/2014/main" id="{D7363AAC-4F54-4889-A375-604840EB717A}"/>
              </a:ext>
            </a:extLst>
          </p:cNvPr>
          <p:cNvCxnSpPr/>
          <p:nvPr/>
        </p:nvCxnSpPr>
        <p:spPr>
          <a:xfrm flipV="1">
            <a:off x="5510267" y="3497866"/>
            <a:ext cx="0" cy="1249458"/>
          </a:xfrm>
          <a:prstGeom prst="straightConnector1">
            <a:avLst/>
          </a:prstGeom>
          <a:ln w="76200">
            <a:solidFill>
              <a:schemeClr val="accent4">
                <a:lumMod val="75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 name="吹き出し: 角を丸めた四角形 2">
            <a:extLst>
              <a:ext uri="{FF2B5EF4-FFF2-40B4-BE49-F238E27FC236}">
                <a16:creationId xmlns:a16="http://schemas.microsoft.com/office/drawing/2014/main" id="{78C512DE-5B3F-463F-9A5C-3E2040D43574}"/>
              </a:ext>
            </a:extLst>
          </p:cNvPr>
          <p:cNvSpPr/>
          <p:nvPr/>
        </p:nvSpPr>
        <p:spPr>
          <a:xfrm>
            <a:off x="9692368" y="1565432"/>
            <a:ext cx="2080532" cy="470284"/>
          </a:xfrm>
          <a:prstGeom prst="wedgeRoundRectCallout">
            <a:avLst>
              <a:gd name="adj1" fmla="val -25594"/>
              <a:gd name="adj2" fmla="val 86805"/>
              <a:gd name="adj3" fmla="val 16667"/>
            </a:avLst>
          </a:prstGeom>
          <a:solidFill>
            <a:schemeClr val="bg1">
              <a:lumMod val="95000"/>
            </a:schemeClr>
          </a:solidFill>
          <a:ln w="19050">
            <a:solidFill>
              <a:srgbClr val="6B092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dirty="0"/>
              <a:t>Server</a:t>
            </a:r>
            <a:r>
              <a:rPr lang="ja-JP" altLang="en-US" dirty="0"/>
              <a:t>（ホスト）</a:t>
            </a:r>
          </a:p>
        </p:txBody>
      </p:sp>
      <p:sp>
        <p:nvSpPr>
          <p:cNvPr id="28" name="吹き出し: 角を丸めた四角形 27">
            <a:extLst>
              <a:ext uri="{FF2B5EF4-FFF2-40B4-BE49-F238E27FC236}">
                <a16:creationId xmlns:a16="http://schemas.microsoft.com/office/drawing/2014/main" id="{E84796E1-AE71-4B3F-85E2-67D63644DA26}"/>
              </a:ext>
            </a:extLst>
          </p:cNvPr>
          <p:cNvSpPr/>
          <p:nvPr/>
        </p:nvSpPr>
        <p:spPr>
          <a:xfrm>
            <a:off x="5696415" y="5739925"/>
            <a:ext cx="2769188" cy="470284"/>
          </a:xfrm>
          <a:prstGeom prst="wedgeRoundRectCallout">
            <a:avLst>
              <a:gd name="adj1" fmla="val -59165"/>
              <a:gd name="adj2" fmla="val 2550"/>
              <a:gd name="adj3" fmla="val 16667"/>
            </a:avLst>
          </a:prstGeom>
          <a:solidFill>
            <a:schemeClr val="bg1">
              <a:lumMod val="95000"/>
            </a:schemeClr>
          </a:solidFill>
          <a:ln w="19050">
            <a:solidFill>
              <a:srgbClr val="6B092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t>自分（クライアント）</a:t>
            </a:r>
          </a:p>
        </p:txBody>
      </p:sp>
    </p:spTree>
    <p:extLst>
      <p:ext uri="{BB962C8B-B14F-4D97-AF65-F5344CB8AC3E}">
        <p14:creationId xmlns:p14="http://schemas.microsoft.com/office/powerpoint/2010/main" val="279995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982A6E-1802-4720-9AAF-7834DDDD0E59}"/>
              </a:ext>
            </a:extLst>
          </p:cNvPr>
          <p:cNvSpPr>
            <a:spLocks noGrp="1"/>
          </p:cNvSpPr>
          <p:nvPr>
            <p:ph type="title"/>
          </p:nvPr>
        </p:nvSpPr>
        <p:spPr/>
        <p:txBody>
          <a:bodyPr/>
          <a:lstStyle/>
          <a:p>
            <a:r>
              <a:rPr lang="ja-JP" altLang="en-US" dirty="0"/>
              <a:t>一般家庭では？</a:t>
            </a:r>
            <a:endParaRPr kumimoji="1" lang="ja-JP" altLang="en-US" dirty="0"/>
          </a:p>
        </p:txBody>
      </p:sp>
      <p:sp>
        <p:nvSpPr>
          <p:cNvPr id="3" name="コンテンツ プレースホルダー 2">
            <a:extLst>
              <a:ext uri="{FF2B5EF4-FFF2-40B4-BE49-F238E27FC236}">
                <a16:creationId xmlns:a16="http://schemas.microsoft.com/office/drawing/2014/main" id="{887A3BB9-E502-4167-B5CB-D020375BED55}"/>
              </a:ext>
            </a:extLst>
          </p:cNvPr>
          <p:cNvSpPr>
            <a:spLocks noGrp="1"/>
          </p:cNvSpPr>
          <p:nvPr>
            <p:ph idx="1"/>
          </p:nvPr>
        </p:nvSpPr>
        <p:spPr>
          <a:xfrm>
            <a:off x="583061" y="1784581"/>
            <a:ext cx="10515600" cy="4505181"/>
          </a:xfrm>
        </p:spPr>
        <p:txBody>
          <a:bodyPr/>
          <a:lstStyle/>
          <a:p>
            <a:pPr marL="0" indent="0">
              <a:buNone/>
            </a:pPr>
            <a:r>
              <a:rPr kumimoji="1" lang="en-US" altLang="ja-JP" dirty="0"/>
              <a:t>ISP(Internet Service Provider)</a:t>
            </a:r>
            <a:r>
              <a:rPr kumimoji="1" lang="ja-JP" altLang="en-US" dirty="0"/>
              <a:t>を</a:t>
            </a:r>
            <a:endParaRPr kumimoji="1" lang="en-US" altLang="ja-JP" dirty="0"/>
          </a:p>
          <a:p>
            <a:pPr marL="0" indent="0">
              <a:buNone/>
            </a:pPr>
            <a:r>
              <a:rPr lang="en-US" altLang="ja-JP" dirty="0"/>
              <a:t>			</a:t>
            </a:r>
            <a:r>
              <a:rPr kumimoji="1" lang="ja-JP" altLang="en-US" dirty="0"/>
              <a:t>通してグローバルへ</a:t>
            </a:r>
          </a:p>
        </p:txBody>
      </p:sp>
      <p:sp>
        <p:nvSpPr>
          <p:cNvPr id="4" name="日付プレースホルダー 3">
            <a:extLst>
              <a:ext uri="{FF2B5EF4-FFF2-40B4-BE49-F238E27FC236}">
                <a16:creationId xmlns:a16="http://schemas.microsoft.com/office/drawing/2014/main" id="{5631BA18-0EBE-4B92-B519-350398DA9430}"/>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D0A766BA-4252-4A3C-A169-E83B86C3C962}"/>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楕円 5">
            <a:extLst>
              <a:ext uri="{FF2B5EF4-FFF2-40B4-BE49-F238E27FC236}">
                <a16:creationId xmlns:a16="http://schemas.microsoft.com/office/drawing/2014/main" id="{2F2D28D6-D380-44C1-9292-5393273D4223}"/>
              </a:ext>
            </a:extLst>
          </p:cNvPr>
          <p:cNvSpPr/>
          <p:nvPr/>
        </p:nvSpPr>
        <p:spPr>
          <a:xfrm>
            <a:off x="1400764" y="3870890"/>
            <a:ext cx="4220456" cy="2621349"/>
          </a:xfrm>
          <a:prstGeom prst="ellipse">
            <a:avLst/>
          </a:prstGeom>
          <a:solidFill>
            <a:srgbClr val="E77F63">
              <a:alpha val="49804"/>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sp>
        <p:nvSpPr>
          <p:cNvPr id="7" name="楕円 6">
            <a:extLst>
              <a:ext uri="{FF2B5EF4-FFF2-40B4-BE49-F238E27FC236}">
                <a16:creationId xmlns:a16="http://schemas.microsoft.com/office/drawing/2014/main" id="{5683194D-C112-4E5A-B4C2-79D1A53B8E8A}"/>
              </a:ext>
            </a:extLst>
          </p:cNvPr>
          <p:cNvSpPr/>
          <p:nvPr/>
        </p:nvSpPr>
        <p:spPr>
          <a:xfrm>
            <a:off x="7332924" y="1726982"/>
            <a:ext cx="4020876" cy="3358470"/>
          </a:xfrm>
          <a:prstGeom prst="ellipse">
            <a:avLst/>
          </a:prstGeom>
          <a:solidFill>
            <a:srgbClr val="D0BE4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cxnSp>
        <p:nvCxnSpPr>
          <p:cNvPr id="8" name="直線コネクタ 7">
            <a:extLst>
              <a:ext uri="{FF2B5EF4-FFF2-40B4-BE49-F238E27FC236}">
                <a16:creationId xmlns:a16="http://schemas.microsoft.com/office/drawing/2014/main" id="{5EAC4BB0-8080-4EE6-9619-3EC8B7084FBE}"/>
              </a:ext>
            </a:extLst>
          </p:cNvPr>
          <p:cNvCxnSpPr/>
          <p:nvPr/>
        </p:nvCxnSpPr>
        <p:spPr>
          <a:xfrm flipV="1">
            <a:off x="4808972" y="4677701"/>
            <a:ext cx="0" cy="8410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DB9166C-14DA-4DE0-B40D-698AA1087A56}"/>
              </a:ext>
            </a:extLst>
          </p:cNvPr>
          <p:cNvCxnSpPr/>
          <p:nvPr/>
        </p:nvCxnSpPr>
        <p:spPr>
          <a:xfrm>
            <a:off x="2922751" y="5098206"/>
            <a:ext cx="1886221"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5073A64-4224-4CCF-A304-08DFF25737A8}"/>
              </a:ext>
            </a:extLst>
          </p:cNvPr>
          <p:cNvCxnSpPr/>
          <p:nvPr/>
        </p:nvCxnSpPr>
        <p:spPr>
          <a:xfrm flipV="1">
            <a:off x="3052191" y="5085452"/>
            <a:ext cx="0" cy="4332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96C6FB3-2FA1-4447-A3AE-8404D8B06DE7}"/>
              </a:ext>
            </a:extLst>
          </p:cNvPr>
          <p:cNvCxnSpPr>
            <a:endCxn id="11" idx="0"/>
          </p:cNvCxnSpPr>
          <p:nvPr/>
        </p:nvCxnSpPr>
        <p:spPr>
          <a:xfrm>
            <a:off x="4808971" y="3087408"/>
            <a:ext cx="1" cy="546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1D42035-09CA-4BC0-B6CD-C0FEF8B71EFD}"/>
              </a:ext>
            </a:extLst>
          </p:cNvPr>
          <p:cNvCxnSpPr>
            <a:cxnSpLocks/>
          </p:cNvCxnSpPr>
          <p:nvPr/>
        </p:nvCxnSpPr>
        <p:spPr>
          <a:xfrm>
            <a:off x="4808971" y="3087202"/>
            <a:ext cx="81224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2B2AF0F0-0280-459B-AA64-544D0B3FEF04}"/>
              </a:ext>
            </a:extLst>
          </p:cNvPr>
          <p:cNvPicPr>
            <a:picLocks noChangeAspect="1"/>
          </p:cNvPicPr>
          <p:nvPr/>
        </p:nvPicPr>
        <p:blipFill>
          <a:blip r:embed="rId2"/>
          <a:stretch>
            <a:fillRect/>
          </a:stretch>
        </p:blipFill>
        <p:spPr>
          <a:xfrm>
            <a:off x="9387176" y="2041869"/>
            <a:ext cx="1009369" cy="1009369"/>
          </a:xfrm>
          <a:prstGeom prst="rect">
            <a:avLst/>
          </a:prstGeom>
        </p:spPr>
      </p:pic>
      <p:pic>
        <p:nvPicPr>
          <p:cNvPr id="14" name="図 13">
            <a:extLst>
              <a:ext uri="{FF2B5EF4-FFF2-40B4-BE49-F238E27FC236}">
                <a16:creationId xmlns:a16="http://schemas.microsoft.com/office/drawing/2014/main" id="{A2768060-87DA-48C0-8804-9344FB6B0E8A}"/>
              </a:ext>
            </a:extLst>
          </p:cNvPr>
          <p:cNvPicPr>
            <a:picLocks noChangeAspect="1"/>
          </p:cNvPicPr>
          <p:nvPr/>
        </p:nvPicPr>
        <p:blipFill>
          <a:blip r:embed="rId2">
            <a:duotone>
              <a:schemeClr val="accent6">
                <a:shade val="45000"/>
                <a:satMod val="135000"/>
              </a:schemeClr>
              <a:prstClr val="white"/>
            </a:duotone>
          </a:blip>
          <a:stretch>
            <a:fillRect/>
          </a:stretch>
        </p:blipFill>
        <p:spPr>
          <a:xfrm>
            <a:off x="5840861" y="2582517"/>
            <a:ext cx="1009369" cy="1009369"/>
          </a:xfrm>
          <a:prstGeom prst="rect">
            <a:avLst/>
          </a:prstGeom>
        </p:spPr>
      </p:pic>
      <p:pic>
        <p:nvPicPr>
          <p:cNvPr id="15" name="図 14">
            <a:extLst>
              <a:ext uri="{FF2B5EF4-FFF2-40B4-BE49-F238E27FC236}">
                <a16:creationId xmlns:a16="http://schemas.microsoft.com/office/drawing/2014/main" id="{A02BCC4C-7E85-4DA6-8410-C446076D2F73}"/>
              </a:ext>
            </a:extLst>
          </p:cNvPr>
          <p:cNvPicPr>
            <a:picLocks noChangeAspect="1"/>
          </p:cNvPicPr>
          <p:nvPr/>
        </p:nvPicPr>
        <p:blipFill>
          <a:blip r:embed="rId2"/>
          <a:stretch>
            <a:fillRect/>
          </a:stretch>
        </p:blipFill>
        <p:spPr>
          <a:xfrm>
            <a:off x="8451729" y="3749987"/>
            <a:ext cx="1009369" cy="1009369"/>
          </a:xfrm>
          <a:prstGeom prst="rect">
            <a:avLst/>
          </a:prstGeom>
        </p:spPr>
      </p:pic>
      <p:pic>
        <p:nvPicPr>
          <p:cNvPr id="16" name="図 15">
            <a:extLst>
              <a:ext uri="{FF2B5EF4-FFF2-40B4-BE49-F238E27FC236}">
                <a16:creationId xmlns:a16="http://schemas.microsoft.com/office/drawing/2014/main" id="{CDB52132-105F-4E90-A94D-CA22AA94B956}"/>
              </a:ext>
            </a:extLst>
          </p:cNvPr>
          <p:cNvPicPr>
            <a:picLocks noChangeAspect="1"/>
          </p:cNvPicPr>
          <p:nvPr/>
        </p:nvPicPr>
        <p:blipFill>
          <a:blip r:embed="rId2">
            <a:duotone>
              <a:schemeClr val="accent1">
                <a:shade val="45000"/>
                <a:satMod val="135000"/>
              </a:schemeClr>
              <a:prstClr val="white"/>
            </a:duotone>
          </a:blip>
          <a:stretch>
            <a:fillRect/>
          </a:stretch>
        </p:blipFill>
        <p:spPr>
          <a:xfrm>
            <a:off x="4322497" y="5358738"/>
            <a:ext cx="1009369" cy="1009369"/>
          </a:xfrm>
          <a:prstGeom prst="rect">
            <a:avLst/>
          </a:prstGeom>
        </p:spPr>
      </p:pic>
      <p:pic>
        <p:nvPicPr>
          <p:cNvPr id="17" name="図 16">
            <a:extLst>
              <a:ext uri="{FF2B5EF4-FFF2-40B4-BE49-F238E27FC236}">
                <a16:creationId xmlns:a16="http://schemas.microsoft.com/office/drawing/2014/main" id="{8DD0550B-80F2-4FD6-8865-77AC9CA44B70}"/>
              </a:ext>
            </a:extLst>
          </p:cNvPr>
          <p:cNvPicPr>
            <a:picLocks noChangeAspect="1"/>
          </p:cNvPicPr>
          <p:nvPr/>
        </p:nvPicPr>
        <p:blipFill>
          <a:blip r:embed="rId2"/>
          <a:stretch>
            <a:fillRect/>
          </a:stretch>
        </p:blipFill>
        <p:spPr>
          <a:xfrm>
            <a:off x="2677975" y="5357514"/>
            <a:ext cx="1009369" cy="1009369"/>
          </a:xfrm>
          <a:prstGeom prst="rect">
            <a:avLst/>
          </a:prstGeom>
        </p:spPr>
      </p:pic>
      <p:sp>
        <p:nvSpPr>
          <p:cNvPr id="19" name="テキスト ボックス 18">
            <a:extLst>
              <a:ext uri="{FF2B5EF4-FFF2-40B4-BE49-F238E27FC236}">
                <a16:creationId xmlns:a16="http://schemas.microsoft.com/office/drawing/2014/main" id="{7D1392BC-9D03-4EBE-B111-42BE5C6A7B5C}"/>
              </a:ext>
            </a:extLst>
          </p:cNvPr>
          <p:cNvSpPr txBox="1"/>
          <p:nvPr/>
        </p:nvSpPr>
        <p:spPr>
          <a:xfrm>
            <a:off x="2769629" y="4598609"/>
            <a:ext cx="1760418" cy="369332"/>
          </a:xfrm>
          <a:prstGeom prst="rect">
            <a:avLst/>
          </a:prstGeom>
          <a:noFill/>
        </p:spPr>
        <p:txBody>
          <a:bodyPr wrap="none" rtlCol="0">
            <a:spAutoFit/>
          </a:bodyPr>
          <a:lstStyle/>
          <a:p>
            <a:r>
              <a:rPr kumimoji="1" lang="en-US" altLang="ja-JP" dirty="0"/>
              <a:t>192.168.1.0~255</a:t>
            </a:r>
            <a:endParaRPr kumimoji="1" lang="ja-JP" altLang="en-US" dirty="0"/>
          </a:p>
        </p:txBody>
      </p:sp>
      <p:sp>
        <p:nvSpPr>
          <p:cNvPr id="20" name="テキスト ボックス 19">
            <a:extLst>
              <a:ext uri="{FF2B5EF4-FFF2-40B4-BE49-F238E27FC236}">
                <a16:creationId xmlns:a16="http://schemas.microsoft.com/office/drawing/2014/main" id="{25E86058-318E-456C-A346-65555603942C}"/>
              </a:ext>
            </a:extLst>
          </p:cNvPr>
          <p:cNvSpPr txBox="1"/>
          <p:nvPr/>
        </p:nvSpPr>
        <p:spPr>
          <a:xfrm>
            <a:off x="7881287" y="3441941"/>
            <a:ext cx="2634054" cy="369332"/>
          </a:xfrm>
          <a:prstGeom prst="rect">
            <a:avLst/>
          </a:prstGeom>
          <a:noFill/>
        </p:spPr>
        <p:txBody>
          <a:bodyPr wrap="none" rtlCol="0">
            <a:spAutoFit/>
          </a:bodyPr>
          <a:lstStyle/>
          <a:p>
            <a:r>
              <a:rPr lang="en-US" altLang="ja-JP" dirty="0"/>
              <a:t>0.0.0.0</a:t>
            </a:r>
            <a:r>
              <a:rPr lang="ja-JP" altLang="en-US" dirty="0"/>
              <a:t>～</a:t>
            </a:r>
            <a:r>
              <a:rPr lang="en-US" altLang="ja-JP" dirty="0"/>
              <a:t>255.255.255.255</a:t>
            </a:r>
            <a:endParaRPr kumimoji="1" lang="ja-JP" altLang="en-US" dirty="0"/>
          </a:p>
        </p:txBody>
      </p:sp>
      <p:sp>
        <p:nvSpPr>
          <p:cNvPr id="21" name="正方形/長方形 20">
            <a:extLst>
              <a:ext uri="{FF2B5EF4-FFF2-40B4-BE49-F238E27FC236}">
                <a16:creationId xmlns:a16="http://schemas.microsoft.com/office/drawing/2014/main" id="{12F958E3-46D4-4533-9918-9B9EE373A120}"/>
              </a:ext>
            </a:extLst>
          </p:cNvPr>
          <p:cNvSpPr/>
          <p:nvPr/>
        </p:nvSpPr>
        <p:spPr>
          <a:xfrm>
            <a:off x="1606731" y="3857496"/>
            <a:ext cx="1807413" cy="49739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dirty="0"/>
              <a:t>ローカル</a:t>
            </a:r>
          </a:p>
        </p:txBody>
      </p:sp>
      <p:sp>
        <p:nvSpPr>
          <p:cNvPr id="22" name="正方形/長方形 21">
            <a:extLst>
              <a:ext uri="{FF2B5EF4-FFF2-40B4-BE49-F238E27FC236}">
                <a16:creationId xmlns:a16="http://schemas.microsoft.com/office/drawing/2014/main" id="{90C8E99C-81D2-4363-B7B6-DA80504A4405}"/>
              </a:ext>
            </a:extLst>
          </p:cNvPr>
          <p:cNvSpPr/>
          <p:nvPr/>
        </p:nvSpPr>
        <p:spPr>
          <a:xfrm>
            <a:off x="8860867" y="4976444"/>
            <a:ext cx="1807413" cy="49739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t>グローバル</a:t>
            </a:r>
          </a:p>
        </p:txBody>
      </p:sp>
      <p:sp>
        <p:nvSpPr>
          <p:cNvPr id="25" name="吹き出し: 角を丸めた四角形 24">
            <a:extLst>
              <a:ext uri="{FF2B5EF4-FFF2-40B4-BE49-F238E27FC236}">
                <a16:creationId xmlns:a16="http://schemas.microsoft.com/office/drawing/2014/main" id="{2129F32F-1BA6-4D1F-9958-322AB244D4F2}"/>
              </a:ext>
            </a:extLst>
          </p:cNvPr>
          <p:cNvSpPr/>
          <p:nvPr/>
        </p:nvSpPr>
        <p:spPr>
          <a:xfrm>
            <a:off x="9692368" y="1565432"/>
            <a:ext cx="2080532" cy="470284"/>
          </a:xfrm>
          <a:prstGeom prst="wedgeRoundRectCallout">
            <a:avLst>
              <a:gd name="adj1" fmla="val -25594"/>
              <a:gd name="adj2" fmla="val 86805"/>
              <a:gd name="adj3" fmla="val 16667"/>
            </a:avLst>
          </a:prstGeom>
          <a:solidFill>
            <a:schemeClr val="bg1">
              <a:lumMod val="95000"/>
            </a:schemeClr>
          </a:solidFill>
          <a:ln w="19050">
            <a:solidFill>
              <a:srgbClr val="6B092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dirty="0"/>
              <a:t>Server</a:t>
            </a:r>
            <a:r>
              <a:rPr lang="ja-JP" altLang="en-US" dirty="0"/>
              <a:t>（ホスト）</a:t>
            </a:r>
          </a:p>
        </p:txBody>
      </p:sp>
      <p:sp>
        <p:nvSpPr>
          <p:cNvPr id="26" name="吹き出し: 角を丸めた四角形 25">
            <a:extLst>
              <a:ext uri="{FF2B5EF4-FFF2-40B4-BE49-F238E27FC236}">
                <a16:creationId xmlns:a16="http://schemas.microsoft.com/office/drawing/2014/main" id="{E0B5990A-F30C-4EB0-9D5B-18C2E8E27B95}"/>
              </a:ext>
            </a:extLst>
          </p:cNvPr>
          <p:cNvSpPr/>
          <p:nvPr/>
        </p:nvSpPr>
        <p:spPr>
          <a:xfrm>
            <a:off x="5696415" y="5739925"/>
            <a:ext cx="2769188" cy="470284"/>
          </a:xfrm>
          <a:prstGeom prst="wedgeRoundRectCallout">
            <a:avLst>
              <a:gd name="adj1" fmla="val -59165"/>
              <a:gd name="adj2" fmla="val 2550"/>
              <a:gd name="adj3" fmla="val 16667"/>
            </a:avLst>
          </a:prstGeom>
          <a:solidFill>
            <a:schemeClr val="bg1">
              <a:lumMod val="95000"/>
            </a:schemeClr>
          </a:solidFill>
          <a:ln w="19050">
            <a:solidFill>
              <a:srgbClr val="6B092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t>自分（クライアント）</a:t>
            </a:r>
          </a:p>
        </p:txBody>
      </p:sp>
      <p:pic>
        <p:nvPicPr>
          <p:cNvPr id="27" name="図 26">
            <a:extLst>
              <a:ext uri="{FF2B5EF4-FFF2-40B4-BE49-F238E27FC236}">
                <a16:creationId xmlns:a16="http://schemas.microsoft.com/office/drawing/2014/main" id="{4C86A7ED-51F0-4DEF-8EB1-9049C024B238}"/>
              </a:ext>
            </a:extLst>
          </p:cNvPr>
          <p:cNvPicPr>
            <a:picLocks noChangeAspect="1"/>
          </p:cNvPicPr>
          <p:nvPr/>
        </p:nvPicPr>
        <p:blipFill>
          <a:blip r:embed="rId3"/>
          <a:stretch>
            <a:fillRect/>
          </a:stretch>
        </p:blipFill>
        <p:spPr>
          <a:xfrm>
            <a:off x="4058659" y="3410984"/>
            <a:ext cx="1376413" cy="1376413"/>
          </a:xfrm>
          <a:prstGeom prst="rect">
            <a:avLst/>
          </a:prstGeom>
        </p:spPr>
      </p:pic>
      <p:cxnSp>
        <p:nvCxnSpPr>
          <p:cNvPr id="29" name="直線コネクタ 28">
            <a:extLst>
              <a:ext uri="{FF2B5EF4-FFF2-40B4-BE49-F238E27FC236}">
                <a16:creationId xmlns:a16="http://schemas.microsoft.com/office/drawing/2014/main" id="{3FF80CB3-49FE-4743-AA97-5F5F3D92D4B7}"/>
              </a:ext>
            </a:extLst>
          </p:cNvPr>
          <p:cNvCxnSpPr>
            <a:cxnSpLocks/>
          </p:cNvCxnSpPr>
          <p:nvPr/>
        </p:nvCxnSpPr>
        <p:spPr>
          <a:xfrm>
            <a:off x="6926799" y="3067580"/>
            <a:ext cx="81224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1B4D74AD-E630-426F-B246-322BD482F076}"/>
              </a:ext>
            </a:extLst>
          </p:cNvPr>
          <p:cNvSpPr/>
          <p:nvPr/>
        </p:nvSpPr>
        <p:spPr>
          <a:xfrm>
            <a:off x="5423801" y="3412807"/>
            <a:ext cx="1807413" cy="49739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a:t>プロバイダ</a:t>
            </a:r>
          </a:p>
        </p:txBody>
      </p:sp>
    </p:spTree>
    <p:extLst>
      <p:ext uri="{BB962C8B-B14F-4D97-AF65-F5344CB8AC3E}">
        <p14:creationId xmlns:p14="http://schemas.microsoft.com/office/powerpoint/2010/main" val="218632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19490-241B-4C41-B09B-FC8CD20D9EDA}"/>
              </a:ext>
            </a:extLst>
          </p:cNvPr>
          <p:cNvSpPr>
            <a:spLocks noGrp="1"/>
          </p:cNvSpPr>
          <p:nvPr>
            <p:ph type="title"/>
          </p:nvPr>
        </p:nvSpPr>
        <p:spPr/>
        <p:txBody>
          <a:bodyPr/>
          <a:lstStyle/>
          <a:p>
            <a:r>
              <a:rPr kumimoji="1" lang="ja-JP" altLang="en-US" dirty="0"/>
              <a:t>無線接続は？</a:t>
            </a:r>
          </a:p>
        </p:txBody>
      </p:sp>
      <p:sp>
        <p:nvSpPr>
          <p:cNvPr id="4" name="日付プレースホルダー 3">
            <a:extLst>
              <a:ext uri="{FF2B5EF4-FFF2-40B4-BE49-F238E27FC236}">
                <a16:creationId xmlns:a16="http://schemas.microsoft.com/office/drawing/2014/main" id="{3419A80A-96B5-4E7D-B04C-EB9DA8C4795F}"/>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6CCBD6B5-5DB2-4006-A72E-C7E34E65782A}"/>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図 5">
            <a:extLst>
              <a:ext uri="{FF2B5EF4-FFF2-40B4-BE49-F238E27FC236}">
                <a16:creationId xmlns:a16="http://schemas.microsoft.com/office/drawing/2014/main" id="{689C181A-16C2-4D12-B16C-426E93A2FB3A}"/>
              </a:ext>
            </a:extLst>
          </p:cNvPr>
          <p:cNvPicPr>
            <a:picLocks noChangeAspect="1"/>
          </p:cNvPicPr>
          <p:nvPr/>
        </p:nvPicPr>
        <p:blipFill>
          <a:blip r:embed="rId3"/>
          <a:stretch>
            <a:fillRect/>
          </a:stretch>
        </p:blipFill>
        <p:spPr>
          <a:xfrm>
            <a:off x="1309135" y="4098949"/>
            <a:ext cx="818864" cy="1019297"/>
          </a:xfrm>
          <a:prstGeom prst="rect">
            <a:avLst/>
          </a:prstGeom>
        </p:spPr>
      </p:pic>
      <p:sp>
        <p:nvSpPr>
          <p:cNvPr id="7" name="稲妻 6">
            <a:extLst>
              <a:ext uri="{FF2B5EF4-FFF2-40B4-BE49-F238E27FC236}">
                <a16:creationId xmlns:a16="http://schemas.microsoft.com/office/drawing/2014/main" id="{E0359C57-8AB2-4337-913E-08AD750D9EC1}"/>
              </a:ext>
            </a:extLst>
          </p:cNvPr>
          <p:cNvSpPr/>
          <p:nvPr/>
        </p:nvSpPr>
        <p:spPr>
          <a:xfrm flipH="1">
            <a:off x="2148840" y="3208020"/>
            <a:ext cx="510540" cy="777240"/>
          </a:xfrm>
          <a:prstGeom prst="lightningBol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6B0920"/>
              </a:solidFill>
            </a:endParaRPr>
          </a:p>
        </p:txBody>
      </p:sp>
      <p:pic>
        <p:nvPicPr>
          <p:cNvPr id="8" name="図 7">
            <a:extLst>
              <a:ext uri="{FF2B5EF4-FFF2-40B4-BE49-F238E27FC236}">
                <a16:creationId xmlns:a16="http://schemas.microsoft.com/office/drawing/2014/main" id="{AE5C71CA-625C-4B3A-BB82-4CB6BDAA8FB5}"/>
              </a:ext>
            </a:extLst>
          </p:cNvPr>
          <p:cNvPicPr>
            <a:picLocks noChangeAspect="1"/>
          </p:cNvPicPr>
          <p:nvPr/>
        </p:nvPicPr>
        <p:blipFill>
          <a:blip r:embed="rId4"/>
          <a:stretch>
            <a:fillRect/>
          </a:stretch>
        </p:blipFill>
        <p:spPr>
          <a:xfrm>
            <a:off x="3970020" y="3962102"/>
            <a:ext cx="1376413" cy="1376413"/>
          </a:xfrm>
          <a:prstGeom prst="rect">
            <a:avLst/>
          </a:prstGeom>
        </p:spPr>
      </p:pic>
      <p:sp>
        <p:nvSpPr>
          <p:cNvPr id="9" name="矢印: 右 8">
            <a:extLst>
              <a:ext uri="{FF2B5EF4-FFF2-40B4-BE49-F238E27FC236}">
                <a16:creationId xmlns:a16="http://schemas.microsoft.com/office/drawing/2014/main" id="{D83B7CDB-5A7D-49BA-BD8D-60CD12A04655}"/>
              </a:ext>
            </a:extLst>
          </p:cNvPr>
          <p:cNvSpPr/>
          <p:nvPr/>
        </p:nvSpPr>
        <p:spPr>
          <a:xfrm>
            <a:off x="2740656" y="4117107"/>
            <a:ext cx="616706" cy="982980"/>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2800" b="1" dirty="0">
              <a:solidFill>
                <a:srgbClr val="6B0920"/>
              </a:solidFill>
            </a:endParaRPr>
          </a:p>
        </p:txBody>
      </p:sp>
      <p:sp>
        <p:nvSpPr>
          <p:cNvPr id="10" name="テキスト ボックス 9">
            <a:extLst>
              <a:ext uri="{FF2B5EF4-FFF2-40B4-BE49-F238E27FC236}">
                <a16:creationId xmlns:a16="http://schemas.microsoft.com/office/drawing/2014/main" id="{1D207A62-D259-433A-9561-43A4B51CD17F}"/>
              </a:ext>
            </a:extLst>
          </p:cNvPr>
          <p:cNvSpPr txBox="1"/>
          <p:nvPr/>
        </p:nvSpPr>
        <p:spPr>
          <a:xfrm>
            <a:off x="1164569" y="5367966"/>
            <a:ext cx="1107996" cy="369332"/>
          </a:xfrm>
          <a:prstGeom prst="rect">
            <a:avLst/>
          </a:prstGeom>
          <a:noFill/>
        </p:spPr>
        <p:txBody>
          <a:bodyPr wrap="none" rtlCol="0">
            <a:spAutoFit/>
          </a:bodyPr>
          <a:lstStyle/>
          <a:p>
            <a:pPr algn="ctr"/>
            <a:r>
              <a:rPr kumimoji="1" lang="ja-JP" altLang="en-US" dirty="0"/>
              <a:t>携帯機器</a:t>
            </a:r>
          </a:p>
        </p:txBody>
      </p:sp>
      <p:sp>
        <p:nvSpPr>
          <p:cNvPr id="11" name="テキスト ボックス 10">
            <a:extLst>
              <a:ext uri="{FF2B5EF4-FFF2-40B4-BE49-F238E27FC236}">
                <a16:creationId xmlns:a16="http://schemas.microsoft.com/office/drawing/2014/main" id="{7173ED19-EDBF-47A4-8045-4ABF576AB0B4}"/>
              </a:ext>
            </a:extLst>
          </p:cNvPr>
          <p:cNvSpPr txBox="1"/>
          <p:nvPr/>
        </p:nvSpPr>
        <p:spPr>
          <a:xfrm>
            <a:off x="3296316" y="5367966"/>
            <a:ext cx="2723823" cy="646331"/>
          </a:xfrm>
          <a:prstGeom prst="rect">
            <a:avLst/>
          </a:prstGeom>
          <a:noFill/>
        </p:spPr>
        <p:txBody>
          <a:bodyPr wrap="none" rtlCol="0">
            <a:spAutoFit/>
          </a:bodyPr>
          <a:lstStyle/>
          <a:p>
            <a:pPr algn="ctr"/>
            <a:r>
              <a:rPr lang="ja-JP" altLang="en-US" dirty="0"/>
              <a:t>無線受信機</a:t>
            </a:r>
            <a:endParaRPr lang="en-US" altLang="ja-JP" dirty="0"/>
          </a:p>
          <a:p>
            <a:pPr algn="ctr"/>
            <a:r>
              <a:rPr kumimoji="1" lang="ja-JP" altLang="en-US" dirty="0"/>
              <a:t>（もしくは電話基地局）</a:t>
            </a:r>
          </a:p>
        </p:txBody>
      </p:sp>
      <p:sp>
        <p:nvSpPr>
          <p:cNvPr id="13" name="楕円 12">
            <a:extLst>
              <a:ext uri="{FF2B5EF4-FFF2-40B4-BE49-F238E27FC236}">
                <a16:creationId xmlns:a16="http://schemas.microsoft.com/office/drawing/2014/main" id="{BC87E6D4-F39E-4B56-9EC7-2A78EB5D4CAD}"/>
              </a:ext>
            </a:extLst>
          </p:cNvPr>
          <p:cNvSpPr/>
          <p:nvPr/>
        </p:nvSpPr>
        <p:spPr>
          <a:xfrm>
            <a:off x="7416744" y="3005202"/>
            <a:ext cx="4020876" cy="3358470"/>
          </a:xfrm>
          <a:prstGeom prst="ellipse">
            <a:avLst/>
          </a:prstGeom>
          <a:solidFill>
            <a:srgbClr val="D0BE4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pic>
        <p:nvPicPr>
          <p:cNvPr id="14" name="図 13">
            <a:extLst>
              <a:ext uri="{FF2B5EF4-FFF2-40B4-BE49-F238E27FC236}">
                <a16:creationId xmlns:a16="http://schemas.microsoft.com/office/drawing/2014/main" id="{654CB7AB-B3FF-4C93-A717-58D2E1B711A5}"/>
              </a:ext>
            </a:extLst>
          </p:cNvPr>
          <p:cNvPicPr>
            <a:picLocks noChangeAspect="1"/>
          </p:cNvPicPr>
          <p:nvPr/>
        </p:nvPicPr>
        <p:blipFill>
          <a:blip r:embed="rId5"/>
          <a:stretch>
            <a:fillRect/>
          </a:stretch>
        </p:blipFill>
        <p:spPr>
          <a:xfrm>
            <a:off x="9470996" y="3320089"/>
            <a:ext cx="1009369" cy="1009369"/>
          </a:xfrm>
          <a:prstGeom prst="rect">
            <a:avLst/>
          </a:prstGeom>
        </p:spPr>
      </p:pic>
      <p:pic>
        <p:nvPicPr>
          <p:cNvPr id="15" name="図 14">
            <a:extLst>
              <a:ext uri="{FF2B5EF4-FFF2-40B4-BE49-F238E27FC236}">
                <a16:creationId xmlns:a16="http://schemas.microsoft.com/office/drawing/2014/main" id="{39DC0BAC-A132-4CD8-BEB4-C62E2B7CBC9B}"/>
              </a:ext>
            </a:extLst>
          </p:cNvPr>
          <p:cNvPicPr>
            <a:picLocks noChangeAspect="1"/>
          </p:cNvPicPr>
          <p:nvPr/>
        </p:nvPicPr>
        <p:blipFill>
          <a:blip r:embed="rId5"/>
          <a:stretch>
            <a:fillRect/>
          </a:stretch>
        </p:blipFill>
        <p:spPr>
          <a:xfrm>
            <a:off x="7605849" y="3821090"/>
            <a:ext cx="1009369" cy="1009369"/>
          </a:xfrm>
          <a:prstGeom prst="rect">
            <a:avLst/>
          </a:prstGeom>
        </p:spPr>
      </p:pic>
      <p:pic>
        <p:nvPicPr>
          <p:cNvPr id="16" name="図 15">
            <a:extLst>
              <a:ext uri="{FF2B5EF4-FFF2-40B4-BE49-F238E27FC236}">
                <a16:creationId xmlns:a16="http://schemas.microsoft.com/office/drawing/2014/main" id="{807759D4-6710-44EF-BE32-64F0766FD4F9}"/>
              </a:ext>
            </a:extLst>
          </p:cNvPr>
          <p:cNvPicPr>
            <a:picLocks noChangeAspect="1"/>
          </p:cNvPicPr>
          <p:nvPr/>
        </p:nvPicPr>
        <p:blipFill>
          <a:blip r:embed="rId5"/>
          <a:stretch>
            <a:fillRect/>
          </a:stretch>
        </p:blipFill>
        <p:spPr>
          <a:xfrm>
            <a:off x="9855483" y="4885863"/>
            <a:ext cx="1009369" cy="1009369"/>
          </a:xfrm>
          <a:prstGeom prst="rect">
            <a:avLst/>
          </a:prstGeom>
        </p:spPr>
      </p:pic>
      <p:sp>
        <p:nvSpPr>
          <p:cNvPr id="17" name="テキスト ボックス 16">
            <a:extLst>
              <a:ext uri="{FF2B5EF4-FFF2-40B4-BE49-F238E27FC236}">
                <a16:creationId xmlns:a16="http://schemas.microsoft.com/office/drawing/2014/main" id="{A2231268-C131-4DDB-BB48-5E6311168F0E}"/>
              </a:ext>
            </a:extLst>
          </p:cNvPr>
          <p:cNvSpPr txBox="1"/>
          <p:nvPr/>
        </p:nvSpPr>
        <p:spPr>
          <a:xfrm>
            <a:off x="7965107" y="4720161"/>
            <a:ext cx="2634054" cy="369332"/>
          </a:xfrm>
          <a:prstGeom prst="rect">
            <a:avLst/>
          </a:prstGeom>
          <a:noFill/>
        </p:spPr>
        <p:txBody>
          <a:bodyPr wrap="none" rtlCol="0">
            <a:spAutoFit/>
          </a:bodyPr>
          <a:lstStyle/>
          <a:p>
            <a:r>
              <a:rPr lang="en-US" altLang="ja-JP" dirty="0"/>
              <a:t>0.0.0.0</a:t>
            </a:r>
            <a:r>
              <a:rPr lang="ja-JP" altLang="en-US" dirty="0"/>
              <a:t>～</a:t>
            </a:r>
            <a:r>
              <a:rPr lang="en-US" altLang="ja-JP" dirty="0"/>
              <a:t>255.255.255.255</a:t>
            </a:r>
            <a:endParaRPr kumimoji="1" lang="ja-JP" altLang="en-US" dirty="0"/>
          </a:p>
        </p:txBody>
      </p:sp>
      <p:sp>
        <p:nvSpPr>
          <p:cNvPr id="18" name="正方形/長方形 17">
            <a:extLst>
              <a:ext uri="{FF2B5EF4-FFF2-40B4-BE49-F238E27FC236}">
                <a16:creationId xmlns:a16="http://schemas.microsoft.com/office/drawing/2014/main" id="{96DC3408-C81E-49B3-9576-75C7D74E084C}"/>
              </a:ext>
            </a:extLst>
          </p:cNvPr>
          <p:cNvSpPr/>
          <p:nvPr/>
        </p:nvSpPr>
        <p:spPr>
          <a:xfrm>
            <a:off x="8483469" y="5858952"/>
            <a:ext cx="1807413" cy="49739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t>グローバル</a:t>
            </a:r>
          </a:p>
        </p:txBody>
      </p:sp>
      <p:cxnSp>
        <p:nvCxnSpPr>
          <p:cNvPr id="20" name="直線コネクタ 19">
            <a:extLst>
              <a:ext uri="{FF2B5EF4-FFF2-40B4-BE49-F238E27FC236}">
                <a16:creationId xmlns:a16="http://schemas.microsoft.com/office/drawing/2014/main" id="{8F02A409-1DC1-453A-A335-B2823AF2C19E}"/>
              </a:ext>
            </a:extLst>
          </p:cNvPr>
          <p:cNvCxnSpPr>
            <a:cxnSpLocks/>
          </p:cNvCxnSpPr>
          <p:nvPr/>
        </p:nvCxnSpPr>
        <p:spPr>
          <a:xfrm>
            <a:off x="5220894" y="4805083"/>
            <a:ext cx="21067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コンテンツ プレースホルダー 2">
            <a:extLst>
              <a:ext uri="{FF2B5EF4-FFF2-40B4-BE49-F238E27FC236}">
                <a16:creationId xmlns:a16="http://schemas.microsoft.com/office/drawing/2014/main" id="{FD78C479-78FA-4D75-BD01-BD7FCB854681}"/>
              </a:ext>
            </a:extLst>
          </p:cNvPr>
          <p:cNvSpPr>
            <a:spLocks noGrp="1"/>
          </p:cNvSpPr>
          <p:nvPr>
            <p:ph idx="1"/>
          </p:nvPr>
        </p:nvSpPr>
        <p:spPr>
          <a:xfrm>
            <a:off x="838200" y="1671782"/>
            <a:ext cx="10515600" cy="1497113"/>
          </a:xfrm>
        </p:spPr>
        <p:txBody>
          <a:bodyPr numCol="2"/>
          <a:lstStyle/>
          <a:p>
            <a:r>
              <a:rPr kumimoji="1" lang="ja-JP" altLang="en-US" dirty="0"/>
              <a:t>無線</a:t>
            </a:r>
            <a:r>
              <a:rPr lang="ja-JP" altLang="en-US" dirty="0"/>
              <a:t>の先</a:t>
            </a:r>
            <a:endParaRPr lang="en-US" altLang="ja-JP" dirty="0"/>
          </a:p>
          <a:p>
            <a:pPr lvl="1"/>
            <a:r>
              <a:rPr kumimoji="1" lang="ja-JP" altLang="en-US" dirty="0"/>
              <a:t>ルータ</a:t>
            </a:r>
            <a:endParaRPr kumimoji="1" lang="en-US" altLang="ja-JP" dirty="0"/>
          </a:p>
          <a:p>
            <a:pPr lvl="1"/>
            <a:r>
              <a:rPr kumimoji="1" lang="ja-JP" altLang="en-US" dirty="0"/>
              <a:t>携帯電話の基地局</a:t>
            </a:r>
            <a:endParaRPr kumimoji="1" lang="en-US" altLang="ja-JP" dirty="0"/>
          </a:p>
          <a:p>
            <a:r>
              <a:rPr lang="ja-JP" altLang="en-US" dirty="0"/>
              <a:t>無線方式</a:t>
            </a:r>
            <a:endParaRPr lang="en-US" altLang="ja-JP" dirty="0"/>
          </a:p>
          <a:p>
            <a:pPr lvl="1"/>
            <a:r>
              <a:rPr kumimoji="1" lang="en-US" altLang="ja-JP" dirty="0"/>
              <a:t>Wi-fi</a:t>
            </a:r>
          </a:p>
          <a:p>
            <a:pPr lvl="1"/>
            <a:r>
              <a:rPr kumimoji="1" lang="en-US" altLang="ja-JP" dirty="0"/>
              <a:t>Bluetooth</a:t>
            </a:r>
            <a:endParaRPr kumimoji="1" lang="ja-JP" altLang="en-US" dirty="0"/>
          </a:p>
        </p:txBody>
      </p:sp>
    </p:spTree>
    <p:extLst>
      <p:ext uri="{BB962C8B-B14F-4D97-AF65-F5344CB8AC3E}">
        <p14:creationId xmlns:p14="http://schemas.microsoft.com/office/powerpoint/2010/main" val="118836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D69132-5FB5-4F3F-8CBC-7410123F3D63}"/>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1F6B1148-1F9B-47AD-B7C2-1E4FF84264A7}"/>
              </a:ext>
            </a:extLst>
          </p:cNvPr>
          <p:cNvSpPr>
            <a:spLocks noGrp="1"/>
          </p:cNvSpPr>
          <p:nvPr>
            <p:ph idx="1"/>
          </p:nvPr>
        </p:nvSpPr>
        <p:spPr>
          <a:xfrm>
            <a:off x="838200" y="3161654"/>
            <a:ext cx="10515600" cy="3015309"/>
          </a:xfrm>
        </p:spPr>
        <p:txBody>
          <a:bodyPr numCol="2">
            <a:normAutofit/>
          </a:bodyPr>
          <a:lstStyle/>
          <a:p>
            <a:pPr marL="514350" indent="-514350">
              <a:buFont typeface="+mj-lt"/>
              <a:buAutoNum type="arabicPeriod"/>
            </a:pPr>
            <a:r>
              <a:rPr kumimoji="1" lang="ja-JP" altLang="en-US" dirty="0"/>
              <a:t>前回の復習</a:t>
            </a:r>
            <a:endParaRPr kumimoji="1" lang="en-US" altLang="ja-JP" dirty="0"/>
          </a:p>
          <a:p>
            <a:pPr lvl="1"/>
            <a:r>
              <a:rPr lang="ja-JP" altLang="en-US" dirty="0"/>
              <a:t>メールの仕組み</a:t>
            </a:r>
            <a:endParaRPr lang="en-US" altLang="ja-JP" dirty="0"/>
          </a:p>
          <a:p>
            <a:pPr lvl="1"/>
            <a:r>
              <a:rPr kumimoji="1" lang="en-US" altLang="ja-JP" dirty="0"/>
              <a:t>Gmail</a:t>
            </a:r>
            <a:r>
              <a:rPr kumimoji="1" lang="ja-JP" altLang="en-US" dirty="0"/>
              <a:t>の使い方</a:t>
            </a:r>
            <a:endParaRPr kumimoji="1" lang="en-US" altLang="ja-JP" dirty="0"/>
          </a:p>
          <a:p>
            <a:pPr marL="514350" indent="-514350">
              <a:buFont typeface="+mj-lt"/>
              <a:buAutoNum type="arabicPeriod"/>
            </a:pPr>
            <a:r>
              <a:rPr lang="ja-JP" altLang="en-US" dirty="0"/>
              <a:t>インターネットの仕組み</a:t>
            </a:r>
            <a:endParaRPr lang="en-US" altLang="ja-JP" dirty="0"/>
          </a:p>
          <a:p>
            <a:pPr lvl="1"/>
            <a:r>
              <a:rPr lang="ja-JP" altLang="en-US" dirty="0"/>
              <a:t>アドレス</a:t>
            </a:r>
            <a:endParaRPr lang="en-US" altLang="ja-JP" dirty="0"/>
          </a:p>
          <a:p>
            <a:pPr lvl="1"/>
            <a:r>
              <a:rPr lang="ja-JP" altLang="en-US" dirty="0"/>
              <a:t>ローカル</a:t>
            </a:r>
            <a:r>
              <a:rPr lang="en-US" altLang="ja-JP" dirty="0"/>
              <a:t>/</a:t>
            </a:r>
            <a:r>
              <a:rPr lang="ja-JP" altLang="en-US" dirty="0"/>
              <a:t>グローバル</a:t>
            </a:r>
            <a:endParaRPr lang="en-US" altLang="ja-JP" dirty="0"/>
          </a:p>
          <a:p>
            <a:pPr lvl="1"/>
            <a:endParaRPr lang="en-US" altLang="ja-JP" dirty="0"/>
          </a:p>
          <a:p>
            <a:pPr marL="514350" indent="-514350">
              <a:buFont typeface="+mj-lt"/>
              <a:buAutoNum type="arabicPeriod"/>
            </a:pPr>
            <a:r>
              <a:rPr lang="ja-JP" altLang="en-US" dirty="0"/>
              <a:t>インターネット上のサービス</a:t>
            </a:r>
            <a:endParaRPr lang="en-US" altLang="ja-JP" dirty="0"/>
          </a:p>
          <a:p>
            <a:pPr marL="514350" indent="-514350">
              <a:buFont typeface="+mj-lt"/>
              <a:buAutoNum type="arabicPeriod"/>
            </a:pPr>
            <a:r>
              <a:rPr lang="ja-JP" altLang="en-US" dirty="0"/>
              <a:t>サービスを利用しよう</a:t>
            </a:r>
            <a:endParaRPr lang="en-US" altLang="ja-JP" dirty="0"/>
          </a:p>
          <a:p>
            <a:pPr lvl="1"/>
            <a:endParaRPr lang="en-US" altLang="ja-JP" dirty="0"/>
          </a:p>
        </p:txBody>
      </p:sp>
      <p:sp>
        <p:nvSpPr>
          <p:cNvPr id="4" name="日付プレースホルダー 3">
            <a:extLst>
              <a:ext uri="{FF2B5EF4-FFF2-40B4-BE49-F238E27FC236}">
                <a16:creationId xmlns:a16="http://schemas.microsoft.com/office/drawing/2014/main" id="{F5CAC0A6-42E2-47AC-9923-4A6821680A12}"/>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38AF76DA-2BDC-4389-A05F-26966613331D}"/>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A89DBCAD-29D9-4D29-B877-D9ECF6DCB14E}"/>
              </a:ext>
            </a:extLst>
          </p:cNvPr>
          <p:cNvSpPr/>
          <p:nvPr/>
        </p:nvSpPr>
        <p:spPr>
          <a:xfrm>
            <a:off x="2532940" y="1796648"/>
            <a:ext cx="7126121" cy="1193369"/>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6B0920"/>
                </a:solidFill>
              </a:rPr>
              <a:t>ネット接続について理解しよう</a:t>
            </a:r>
            <a:endParaRPr kumimoji="1" lang="ja-JP" altLang="en-US" sz="2800" b="1" dirty="0">
              <a:solidFill>
                <a:srgbClr val="6B0920"/>
              </a:solidFill>
            </a:endParaRPr>
          </a:p>
        </p:txBody>
      </p:sp>
    </p:spTree>
    <p:extLst>
      <p:ext uri="{BB962C8B-B14F-4D97-AF65-F5344CB8AC3E}">
        <p14:creationId xmlns:p14="http://schemas.microsoft.com/office/powerpoint/2010/main" val="166706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072C9E-B61F-4358-A3B2-41C3BB85F07D}"/>
              </a:ext>
            </a:extLst>
          </p:cNvPr>
          <p:cNvSpPr>
            <a:spLocks noGrp="1"/>
          </p:cNvSpPr>
          <p:nvPr>
            <p:ph type="title"/>
          </p:nvPr>
        </p:nvSpPr>
        <p:spPr/>
        <p:txBody>
          <a:bodyPr/>
          <a:lstStyle/>
          <a:p>
            <a:r>
              <a:rPr kumimoji="1" lang="ja-JP" altLang="en-US" dirty="0"/>
              <a:t>東京女子大の</a:t>
            </a:r>
            <a:r>
              <a:rPr kumimoji="1" lang="en-US" altLang="ja-JP"/>
              <a:t>Wi-fi</a:t>
            </a:r>
            <a:endParaRPr kumimoji="1" lang="ja-JP" altLang="en-US" dirty="0"/>
          </a:p>
        </p:txBody>
      </p:sp>
      <p:sp>
        <p:nvSpPr>
          <p:cNvPr id="3" name="コンテンツ プレースホルダー 2">
            <a:extLst>
              <a:ext uri="{FF2B5EF4-FFF2-40B4-BE49-F238E27FC236}">
                <a16:creationId xmlns:a16="http://schemas.microsoft.com/office/drawing/2014/main" id="{747AB6DC-405B-4F64-A87C-15BDC85EE310}"/>
              </a:ext>
            </a:extLst>
          </p:cNvPr>
          <p:cNvSpPr>
            <a:spLocks noGrp="1"/>
          </p:cNvSpPr>
          <p:nvPr>
            <p:ph idx="1"/>
          </p:nvPr>
        </p:nvSpPr>
        <p:spPr/>
        <p:txBody>
          <a:bodyPr/>
          <a:lstStyle/>
          <a:p>
            <a:r>
              <a:rPr kumimoji="1" lang="en-US" altLang="ja-JP" dirty="0" err="1"/>
              <a:t>docodemo</a:t>
            </a:r>
            <a:r>
              <a:rPr kumimoji="1" lang="en-US" altLang="ja-JP" dirty="0"/>
              <a:t>-net</a:t>
            </a:r>
          </a:p>
          <a:p>
            <a:pPr lvl="1"/>
            <a:r>
              <a:rPr lang="ja-JP" altLang="en-US" dirty="0"/>
              <a:t>学内専用のネットワーク</a:t>
            </a:r>
            <a:endParaRPr kumimoji="1" lang="en-US" altLang="ja-JP" dirty="0"/>
          </a:p>
          <a:p>
            <a:pPr lvl="1"/>
            <a:r>
              <a:rPr lang="en-US" altLang="ja-JP" dirty="0"/>
              <a:t>ID</a:t>
            </a:r>
            <a:r>
              <a:rPr lang="ja-JP" altLang="en-US" dirty="0"/>
              <a:t>：</a:t>
            </a:r>
            <a:r>
              <a:rPr lang="en-US" altLang="ja-JP" dirty="0"/>
              <a:t>docodemowpa2</a:t>
            </a:r>
          </a:p>
          <a:p>
            <a:pPr lvl="1"/>
            <a:r>
              <a:rPr kumimoji="1" lang="ja-JP" altLang="en-US" dirty="0"/>
              <a:t>パスワード：情報処理センター内で公開</a:t>
            </a:r>
          </a:p>
        </p:txBody>
      </p:sp>
      <p:sp>
        <p:nvSpPr>
          <p:cNvPr id="4" name="日付プレースホルダー 3">
            <a:extLst>
              <a:ext uri="{FF2B5EF4-FFF2-40B4-BE49-F238E27FC236}">
                <a16:creationId xmlns:a16="http://schemas.microsoft.com/office/drawing/2014/main" id="{F0EF1893-74DE-4E52-B9CC-90A491AB7923}"/>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DD650F42-1162-450F-8FA3-36FD15BF789C}"/>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346235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442455-185C-427D-80C6-C2963D28963D}"/>
              </a:ext>
            </a:extLst>
          </p:cNvPr>
          <p:cNvSpPr>
            <a:spLocks noGrp="1"/>
          </p:cNvSpPr>
          <p:nvPr>
            <p:ph type="title"/>
          </p:nvPr>
        </p:nvSpPr>
        <p:spPr/>
        <p:txBody>
          <a:bodyPr/>
          <a:lstStyle/>
          <a:p>
            <a:r>
              <a:rPr kumimoji="1" lang="ja-JP" altLang="en-US" dirty="0"/>
              <a:t>ここまでのまとめ</a:t>
            </a:r>
          </a:p>
        </p:txBody>
      </p:sp>
      <p:sp>
        <p:nvSpPr>
          <p:cNvPr id="3" name="コンテンツ プレースホルダー 2">
            <a:extLst>
              <a:ext uri="{FF2B5EF4-FFF2-40B4-BE49-F238E27FC236}">
                <a16:creationId xmlns:a16="http://schemas.microsoft.com/office/drawing/2014/main" id="{9B63C8C0-A413-4FC8-B918-E28D5E30B2DB}"/>
              </a:ext>
            </a:extLst>
          </p:cNvPr>
          <p:cNvSpPr>
            <a:spLocks noGrp="1"/>
          </p:cNvSpPr>
          <p:nvPr>
            <p:ph idx="1"/>
          </p:nvPr>
        </p:nvSpPr>
        <p:spPr/>
        <p:txBody>
          <a:bodyPr/>
          <a:lstStyle/>
          <a:p>
            <a:r>
              <a:rPr kumimoji="1" lang="ja-JP" altLang="en-US" dirty="0"/>
              <a:t>インターネット</a:t>
            </a:r>
            <a:endParaRPr kumimoji="1" lang="en-US" altLang="ja-JP" dirty="0"/>
          </a:p>
          <a:p>
            <a:pPr lvl="1"/>
            <a:r>
              <a:rPr lang="ja-JP" altLang="en-US" dirty="0"/>
              <a:t>ネットワークとネットワークを結ぶネットワークのこと</a:t>
            </a:r>
            <a:endParaRPr lang="en-US" altLang="ja-JP" dirty="0"/>
          </a:p>
          <a:p>
            <a:endParaRPr kumimoji="1" lang="en-US" altLang="ja-JP" dirty="0"/>
          </a:p>
          <a:p>
            <a:r>
              <a:rPr kumimoji="1" lang="ja-JP" altLang="en-US" dirty="0"/>
              <a:t>アドレス</a:t>
            </a:r>
            <a:endParaRPr kumimoji="1" lang="en-US" altLang="ja-JP" dirty="0"/>
          </a:p>
          <a:p>
            <a:pPr lvl="1"/>
            <a:r>
              <a:rPr lang="en-US" altLang="ja-JP" dirty="0"/>
              <a:t>IP</a:t>
            </a:r>
            <a:r>
              <a:rPr lang="ja-JP" altLang="en-US" dirty="0"/>
              <a:t>アドレス：</a:t>
            </a:r>
            <a:r>
              <a:rPr lang="en-US" altLang="ja-JP" dirty="0"/>
              <a:t>0</a:t>
            </a:r>
            <a:r>
              <a:rPr lang="ja-JP" altLang="en-US" dirty="0"/>
              <a:t>～</a:t>
            </a:r>
            <a:r>
              <a:rPr lang="en-US" altLang="ja-JP" dirty="0"/>
              <a:t>255×4</a:t>
            </a:r>
            <a:r>
              <a:rPr lang="ja-JP" altLang="en-US" dirty="0"/>
              <a:t>からなるコンピュータの住所</a:t>
            </a:r>
            <a:endParaRPr lang="en-US" altLang="ja-JP" dirty="0"/>
          </a:p>
          <a:p>
            <a:pPr lvl="1"/>
            <a:r>
              <a:rPr kumimoji="1" lang="ja-JP" altLang="en-US" dirty="0"/>
              <a:t>ドメインネーム：</a:t>
            </a:r>
            <a:r>
              <a:rPr kumimoji="1" lang="en-US" altLang="ja-JP" dirty="0"/>
              <a:t>IP</a:t>
            </a:r>
            <a:r>
              <a:rPr kumimoji="1" lang="ja-JP" altLang="en-US" dirty="0"/>
              <a:t>アドレスにつけられたあだ名</a:t>
            </a:r>
            <a:endParaRPr kumimoji="1" lang="en-US" altLang="ja-JP" dirty="0"/>
          </a:p>
          <a:p>
            <a:pPr lvl="1"/>
            <a:r>
              <a:rPr lang="en-US" altLang="ja-JP" dirty="0"/>
              <a:t>URL</a:t>
            </a:r>
            <a:r>
              <a:rPr lang="ja-JP" altLang="en-US" dirty="0"/>
              <a:t>：アドレスを含む具体的なファイルの場所</a:t>
            </a:r>
            <a:endParaRPr lang="en-US" altLang="ja-JP" dirty="0"/>
          </a:p>
          <a:p>
            <a:endParaRPr kumimoji="1" lang="en-US" altLang="ja-JP" dirty="0"/>
          </a:p>
          <a:p>
            <a:r>
              <a:rPr kumimoji="1" lang="ja-JP" altLang="en-US" dirty="0"/>
              <a:t>グローバルとローカル</a:t>
            </a:r>
            <a:endParaRPr kumimoji="1" lang="en-US" altLang="ja-JP" dirty="0"/>
          </a:p>
          <a:p>
            <a:pPr lvl="1"/>
            <a:r>
              <a:rPr kumimoji="1" lang="ja-JP" altLang="en-US" dirty="0"/>
              <a:t>ゲートウェイを通して内側（ローカル）と外側（グローバル）</a:t>
            </a:r>
            <a:endParaRPr kumimoji="1" lang="en-US" altLang="ja-JP" dirty="0"/>
          </a:p>
        </p:txBody>
      </p:sp>
      <p:sp>
        <p:nvSpPr>
          <p:cNvPr id="4" name="日付プレースホルダー 3">
            <a:extLst>
              <a:ext uri="{FF2B5EF4-FFF2-40B4-BE49-F238E27FC236}">
                <a16:creationId xmlns:a16="http://schemas.microsoft.com/office/drawing/2014/main" id="{64905791-18F8-4487-8F6D-F000F0C6DBD1}"/>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54E45390-97F0-4FCA-9099-1E1227789D93}"/>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321927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971C8-C1EB-4B02-A840-722014443DB6}"/>
              </a:ext>
            </a:extLst>
          </p:cNvPr>
          <p:cNvSpPr>
            <a:spLocks noGrp="1"/>
          </p:cNvSpPr>
          <p:nvPr>
            <p:ph type="title"/>
          </p:nvPr>
        </p:nvSpPr>
        <p:spPr/>
        <p:txBody>
          <a:bodyPr/>
          <a:lstStyle/>
          <a:p>
            <a:r>
              <a:rPr kumimoji="1" lang="ja-JP" altLang="en-US" dirty="0"/>
              <a:t>インターネット上のサービス</a:t>
            </a:r>
          </a:p>
        </p:txBody>
      </p:sp>
      <p:sp>
        <p:nvSpPr>
          <p:cNvPr id="3" name="テキスト プレースホルダー 2">
            <a:extLst>
              <a:ext uri="{FF2B5EF4-FFF2-40B4-BE49-F238E27FC236}">
                <a16:creationId xmlns:a16="http://schemas.microsoft.com/office/drawing/2014/main" id="{A2F805C1-6D0A-46C2-BB73-6D11C499B638}"/>
              </a:ext>
            </a:extLst>
          </p:cNvPr>
          <p:cNvSpPr>
            <a:spLocks noGrp="1"/>
          </p:cNvSpPr>
          <p:nvPr>
            <p:ph type="body" idx="1"/>
          </p:nvPr>
        </p:nvSpPr>
        <p:spPr/>
        <p:txBody>
          <a:bodyPr/>
          <a:lstStyle/>
          <a:p>
            <a:r>
              <a:rPr kumimoji="1" lang="ja-JP" altLang="en-US" dirty="0"/>
              <a:t>具体的にどんなことしてるか？</a:t>
            </a:r>
          </a:p>
        </p:txBody>
      </p:sp>
      <p:sp>
        <p:nvSpPr>
          <p:cNvPr id="4" name="日付プレースホルダー 3">
            <a:extLst>
              <a:ext uri="{FF2B5EF4-FFF2-40B4-BE49-F238E27FC236}">
                <a16:creationId xmlns:a16="http://schemas.microsoft.com/office/drawing/2014/main" id="{5FCAF20A-8523-46D5-9547-E5D3BD3BF6C4}"/>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FF6B8CD9-BDB5-4D50-9EC4-4038378C0E68}"/>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Tree>
    <p:extLst>
      <p:ext uri="{BB962C8B-B14F-4D97-AF65-F5344CB8AC3E}">
        <p14:creationId xmlns:p14="http://schemas.microsoft.com/office/powerpoint/2010/main" val="2219394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3FDA7-4CAA-4091-9E27-8D6C85258D2E}"/>
              </a:ext>
            </a:extLst>
          </p:cNvPr>
          <p:cNvSpPr>
            <a:spLocks noGrp="1"/>
          </p:cNvSpPr>
          <p:nvPr>
            <p:ph type="title"/>
          </p:nvPr>
        </p:nvSpPr>
        <p:spPr/>
        <p:txBody>
          <a:bodyPr/>
          <a:lstStyle/>
          <a:p>
            <a:r>
              <a:rPr kumimoji="1" lang="ja-JP" altLang="en-US" dirty="0"/>
              <a:t>機器について</a:t>
            </a:r>
          </a:p>
        </p:txBody>
      </p:sp>
      <p:sp>
        <p:nvSpPr>
          <p:cNvPr id="3" name="コンテンツ プレースホルダー 2">
            <a:extLst>
              <a:ext uri="{FF2B5EF4-FFF2-40B4-BE49-F238E27FC236}">
                <a16:creationId xmlns:a16="http://schemas.microsoft.com/office/drawing/2014/main" id="{2C5F882A-0254-4F65-A36F-C183BB97400B}"/>
              </a:ext>
            </a:extLst>
          </p:cNvPr>
          <p:cNvSpPr>
            <a:spLocks noGrp="1"/>
          </p:cNvSpPr>
          <p:nvPr>
            <p:ph idx="1"/>
          </p:nvPr>
        </p:nvSpPr>
        <p:spPr/>
        <p:txBody>
          <a:bodyPr/>
          <a:lstStyle/>
          <a:p>
            <a:r>
              <a:rPr lang="ja-JP" altLang="en-US" dirty="0"/>
              <a:t>有線接続</a:t>
            </a:r>
            <a:endParaRPr lang="en-US" altLang="ja-JP" dirty="0"/>
          </a:p>
          <a:p>
            <a:pPr lvl="1"/>
            <a:r>
              <a:rPr lang="en-US" altLang="ja-JP" dirty="0"/>
              <a:t>LAN(Local Area Network )</a:t>
            </a:r>
            <a:r>
              <a:rPr lang="ja-JP" altLang="en-US" dirty="0"/>
              <a:t>ケーブルで接続</a:t>
            </a:r>
            <a:endParaRPr lang="en-US" altLang="ja-JP" dirty="0"/>
          </a:p>
          <a:p>
            <a:r>
              <a:rPr lang="ja-JP" altLang="en-US" dirty="0"/>
              <a:t>無線接続</a:t>
            </a:r>
            <a:endParaRPr lang="en-US" altLang="ja-JP" dirty="0"/>
          </a:p>
          <a:p>
            <a:pPr lvl="1"/>
            <a:r>
              <a:rPr lang="ja-JP" altLang="en-US" dirty="0"/>
              <a:t>通信規格は</a:t>
            </a:r>
            <a:r>
              <a:rPr lang="en-US" altLang="ja-JP" dirty="0"/>
              <a:t>Wi-Fi</a:t>
            </a:r>
            <a:r>
              <a:rPr lang="ja-JP" altLang="en-US" dirty="0" err="1"/>
              <a:t>、</a:t>
            </a:r>
            <a:r>
              <a:rPr lang="en-US" altLang="ja-JP" dirty="0"/>
              <a:t>Bluetooth</a:t>
            </a:r>
            <a:r>
              <a:rPr lang="ja-JP" altLang="en-US" dirty="0"/>
              <a:t>など</a:t>
            </a:r>
            <a:endParaRPr lang="en-US" altLang="ja-JP" dirty="0"/>
          </a:p>
          <a:p>
            <a:pPr lvl="1"/>
            <a:r>
              <a:rPr lang="ja-JP" altLang="en-US" dirty="0"/>
              <a:t>無線は傍受されやすいので暗号化して通信</a:t>
            </a:r>
            <a:endParaRPr lang="en-US" altLang="ja-JP" dirty="0"/>
          </a:p>
          <a:p>
            <a:r>
              <a:rPr lang="ja-JP" altLang="en-US" dirty="0"/>
              <a:t>ルータ</a:t>
            </a:r>
            <a:r>
              <a:rPr lang="en-US" altLang="ja-JP" dirty="0"/>
              <a:t>(Router)</a:t>
            </a:r>
          </a:p>
          <a:p>
            <a:pPr lvl="1"/>
            <a:r>
              <a:rPr lang="ja-JP" altLang="en-US" dirty="0"/>
              <a:t>分岐させて複数のコンピュータにつなぐ</a:t>
            </a:r>
            <a:endParaRPr lang="en-US" altLang="ja-JP" dirty="0"/>
          </a:p>
          <a:p>
            <a:pPr lvl="1"/>
            <a:r>
              <a:rPr lang="ja-JP" altLang="en-US" dirty="0"/>
              <a:t>特定の信号を遮断したりできる</a:t>
            </a:r>
            <a:endParaRPr lang="en-US" altLang="ja-JP" dirty="0"/>
          </a:p>
          <a:p>
            <a:r>
              <a:rPr lang="ja-JP" altLang="en-US" dirty="0"/>
              <a:t>ハブ</a:t>
            </a:r>
            <a:r>
              <a:rPr lang="en-US" altLang="ja-JP" dirty="0"/>
              <a:t>(Hub)</a:t>
            </a:r>
          </a:p>
          <a:p>
            <a:pPr lvl="1"/>
            <a:r>
              <a:rPr lang="ja-JP" altLang="en-US" dirty="0"/>
              <a:t>分岐させて複数のコンピュータにつなぐ</a:t>
            </a:r>
          </a:p>
        </p:txBody>
      </p:sp>
      <p:sp>
        <p:nvSpPr>
          <p:cNvPr id="4" name="日付プレースホルダー 3">
            <a:extLst>
              <a:ext uri="{FF2B5EF4-FFF2-40B4-BE49-F238E27FC236}">
                <a16:creationId xmlns:a16="http://schemas.microsoft.com/office/drawing/2014/main" id="{B73350B6-0953-48E3-814A-6294BB104053}"/>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CED72DA4-F518-42B5-922B-317502D2255C}"/>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図 5">
            <a:extLst>
              <a:ext uri="{FF2B5EF4-FFF2-40B4-BE49-F238E27FC236}">
                <a16:creationId xmlns:a16="http://schemas.microsoft.com/office/drawing/2014/main" id="{0EBCB4AB-57DA-4D16-A6DF-7A3693D4543A}"/>
              </a:ext>
            </a:extLst>
          </p:cNvPr>
          <p:cNvPicPr>
            <a:picLocks noChangeAspect="1"/>
          </p:cNvPicPr>
          <p:nvPr/>
        </p:nvPicPr>
        <p:blipFill>
          <a:blip r:embed="rId2"/>
          <a:stretch>
            <a:fillRect/>
          </a:stretch>
        </p:blipFill>
        <p:spPr>
          <a:xfrm>
            <a:off x="8989827" y="3784197"/>
            <a:ext cx="2015206" cy="2015206"/>
          </a:xfrm>
          <a:prstGeom prst="rect">
            <a:avLst/>
          </a:prstGeom>
        </p:spPr>
      </p:pic>
      <p:pic>
        <p:nvPicPr>
          <p:cNvPr id="7" name="図 6">
            <a:extLst>
              <a:ext uri="{FF2B5EF4-FFF2-40B4-BE49-F238E27FC236}">
                <a16:creationId xmlns:a16="http://schemas.microsoft.com/office/drawing/2014/main" id="{B5D937FD-2996-4DF5-BD0C-BA7CA431F34A}"/>
              </a:ext>
            </a:extLst>
          </p:cNvPr>
          <p:cNvPicPr>
            <a:picLocks noChangeAspect="1"/>
          </p:cNvPicPr>
          <p:nvPr/>
        </p:nvPicPr>
        <p:blipFill>
          <a:blip r:embed="rId3"/>
          <a:stretch>
            <a:fillRect/>
          </a:stretch>
        </p:blipFill>
        <p:spPr>
          <a:xfrm>
            <a:off x="8989827" y="1671782"/>
            <a:ext cx="1734855" cy="1734855"/>
          </a:xfrm>
          <a:prstGeom prst="rect">
            <a:avLst/>
          </a:prstGeom>
        </p:spPr>
      </p:pic>
      <p:sp>
        <p:nvSpPr>
          <p:cNvPr id="8" name="テキスト ボックス 7">
            <a:extLst>
              <a:ext uri="{FF2B5EF4-FFF2-40B4-BE49-F238E27FC236}">
                <a16:creationId xmlns:a16="http://schemas.microsoft.com/office/drawing/2014/main" id="{CA36BE13-6CD3-4925-8192-29B4C0E112BD}"/>
              </a:ext>
            </a:extLst>
          </p:cNvPr>
          <p:cNvSpPr txBox="1"/>
          <p:nvPr/>
        </p:nvSpPr>
        <p:spPr>
          <a:xfrm>
            <a:off x="9213401" y="3239729"/>
            <a:ext cx="1568058" cy="369332"/>
          </a:xfrm>
          <a:prstGeom prst="rect">
            <a:avLst/>
          </a:prstGeom>
          <a:noFill/>
        </p:spPr>
        <p:txBody>
          <a:bodyPr wrap="none" rtlCol="0">
            <a:spAutoFit/>
          </a:bodyPr>
          <a:lstStyle/>
          <a:p>
            <a:pPr algn="ctr"/>
            <a:r>
              <a:rPr kumimoji="1" lang="en-US" altLang="ja-JP" dirty="0"/>
              <a:t>LAN</a:t>
            </a:r>
            <a:r>
              <a:rPr kumimoji="1" lang="ja-JP" altLang="en-US" dirty="0"/>
              <a:t>ケーブル</a:t>
            </a:r>
          </a:p>
        </p:txBody>
      </p:sp>
      <p:sp>
        <p:nvSpPr>
          <p:cNvPr id="9" name="テキスト ボックス 8">
            <a:extLst>
              <a:ext uri="{FF2B5EF4-FFF2-40B4-BE49-F238E27FC236}">
                <a16:creationId xmlns:a16="http://schemas.microsoft.com/office/drawing/2014/main" id="{02313DCB-7B75-48A4-BB03-D4E6A959904E}"/>
              </a:ext>
            </a:extLst>
          </p:cNvPr>
          <p:cNvSpPr txBox="1"/>
          <p:nvPr/>
        </p:nvSpPr>
        <p:spPr>
          <a:xfrm>
            <a:off x="9443432" y="5756757"/>
            <a:ext cx="1107997" cy="369332"/>
          </a:xfrm>
          <a:prstGeom prst="rect">
            <a:avLst/>
          </a:prstGeom>
          <a:noFill/>
        </p:spPr>
        <p:txBody>
          <a:bodyPr wrap="none" rtlCol="0">
            <a:spAutoFit/>
          </a:bodyPr>
          <a:lstStyle/>
          <a:p>
            <a:pPr algn="ctr"/>
            <a:r>
              <a:rPr kumimoji="1" lang="ja-JP" altLang="en-US" dirty="0"/>
              <a:t>ルーター</a:t>
            </a:r>
          </a:p>
        </p:txBody>
      </p:sp>
    </p:spTree>
    <p:extLst>
      <p:ext uri="{BB962C8B-B14F-4D97-AF65-F5344CB8AC3E}">
        <p14:creationId xmlns:p14="http://schemas.microsoft.com/office/powerpoint/2010/main" val="19921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DDA88-E990-4033-8D20-98C947D5747B}"/>
              </a:ext>
            </a:extLst>
          </p:cNvPr>
          <p:cNvSpPr>
            <a:spLocks noGrp="1"/>
          </p:cNvSpPr>
          <p:nvPr>
            <p:ph type="title"/>
          </p:nvPr>
        </p:nvSpPr>
        <p:spPr/>
        <p:txBody>
          <a:bodyPr/>
          <a:lstStyle/>
          <a:p>
            <a:r>
              <a:rPr kumimoji="1" lang="ja-JP" altLang="en-US" dirty="0"/>
              <a:t>インターネット上のサービス</a:t>
            </a:r>
          </a:p>
        </p:txBody>
      </p:sp>
      <p:sp>
        <p:nvSpPr>
          <p:cNvPr id="3" name="コンテンツ プレースホルダー 2">
            <a:extLst>
              <a:ext uri="{FF2B5EF4-FFF2-40B4-BE49-F238E27FC236}">
                <a16:creationId xmlns:a16="http://schemas.microsoft.com/office/drawing/2014/main" id="{03421FDE-CA06-4E4E-A929-1B95C6EE7D21}"/>
              </a:ext>
            </a:extLst>
          </p:cNvPr>
          <p:cNvSpPr>
            <a:spLocks noGrp="1"/>
          </p:cNvSpPr>
          <p:nvPr>
            <p:ph idx="1"/>
          </p:nvPr>
        </p:nvSpPr>
        <p:spPr>
          <a:xfrm>
            <a:off x="838200" y="1671783"/>
            <a:ext cx="10515600" cy="1574338"/>
          </a:xfrm>
        </p:spPr>
        <p:txBody>
          <a:bodyPr/>
          <a:lstStyle/>
          <a:p>
            <a:r>
              <a:rPr kumimoji="1" lang="ja-JP" altLang="en-US" dirty="0"/>
              <a:t>サーバ</a:t>
            </a:r>
            <a:r>
              <a:rPr kumimoji="1" lang="en-US" altLang="ja-JP" dirty="0"/>
              <a:t>(server)</a:t>
            </a:r>
            <a:r>
              <a:rPr kumimoji="1" lang="ja-JP" altLang="en-US" dirty="0"/>
              <a:t>：ユーザにサービスを提供するもの</a:t>
            </a:r>
            <a:endParaRPr kumimoji="1" lang="en-US" altLang="ja-JP" dirty="0"/>
          </a:p>
          <a:p>
            <a:r>
              <a:rPr lang="ja-JP" altLang="en-US" dirty="0"/>
              <a:t>クライアント：ユーザ側のこと</a:t>
            </a:r>
            <a:endParaRPr lang="en-US" altLang="ja-JP" dirty="0"/>
          </a:p>
          <a:p>
            <a:r>
              <a:rPr kumimoji="1" lang="ja-JP" altLang="en-US" dirty="0"/>
              <a:t>ホスト：サービスを提供している側</a:t>
            </a:r>
          </a:p>
        </p:txBody>
      </p:sp>
      <p:sp>
        <p:nvSpPr>
          <p:cNvPr id="4" name="日付プレースホルダー 3">
            <a:extLst>
              <a:ext uri="{FF2B5EF4-FFF2-40B4-BE49-F238E27FC236}">
                <a16:creationId xmlns:a16="http://schemas.microsoft.com/office/drawing/2014/main" id="{E9F8705D-FF4E-4EAD-94A8-7EC8318EEC03}"/>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3DAFB63F-6A30-4258-A010-5A2AD5C5919A}"/>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graphicFrame>
        <p:nvGraphicFramePr>
          <p:cNvPr id="7" name="コンテンツ プレースホルダー 6">
            <a:extLst>
              <a:ext uri="{FF2B5EF4-FFF2-40B4-BE49-F238E27FC236}">
                <a16:creationId xmlns:a16="http://schemas.microsoft.com/office/drawing/2014/main" id="{61A30791-9AC4-4007-B57A-9F8C98687335}"/>
              </a:ext>
            </a:extLst>
          </p:cNvPr>
          <p:cNvGraphicFramePr>
            <a:graphicFrameLocks/>
          </p:cNvGraphicFramePr>
          <p:nvPr>
            <p:extLst>
              <p:ext uri="{D42A27DB-BD31-4B8C-83A1-F6EECF244321}">
                <p14:modId xmlns:p14="http://schemas.microsoft.com/office/powerpoint/2010/main" val="3303234287"/>
              </p:ext>
            </p:extLst>
          </p:nvPr>
        </p:nvGraphicFramePr>
        <p:xfrm>
          <a:off x="1822450" y="3949386"/>
          <a:ext cx="8521700" cy="2377440"/>
        </p:xfrm>
        <a:graphic>
          <a:graphicData uri="http://schemas.openxmlformats.org/drawingml/2006/table">
            <a:tbl>
              <a:tblPr firstRow="1" bandRow="1"/>
              <a:tblGrid>
                <a:gridCol w="3439414">
                  <a:extLst>
                    <a:ext uri="{9D8B030D-6E8A-4147-A177-3AD203B41FA5}">
                      <a16:colId xmlns:a16="http://schemas.microsoft.com/office/drawing/2014/main" val="20000"/>
                    </a:ext>
                  </a:extLst>
                </a:gridCol>
                <a:gridCol w="5082286">
                  <a:extLst>
                    <a:ext uri="{9D8B030D-6E8A-4147-A177-3AD203B41FA5}">
                      <a16:colId xmlns:a16="http://schemas.microsoft.com/office/drawing/2014/main" val="20001"/>
                    </a:ext>
                  </a:extLst>
                </a:gridCol>
              </a:tblGrid>
              <a:tr h="370840">
                <a:tc>
                  <a:txBody>
                    <a:bodyPr/>
                    <a:lstStyle>
                      <a:lvl1pPr marL="0" algn="l" defTabSz="914400" rtl="0" eaLnBrk="1" latinLnBrk="0" hangingPunct="1">
                        <a:defRPr kumimoji="1" sz="1800" b="1" kern="1200">
                          <a:solidFill>
                            <a:schemeClr val="lt1"/>
                          </a:solidFill>
                          <a:latin typeface="Book Antiqua"/>
                        </a:defRPr>
                      </a:lvl1pPr>
                      <a:lvl2pPr marL="457200" algn="l" defTabSz="914400" rtl="0" eaLnBrk="1" latinLnBrk="0" hangingPunct="1">
                        <a:defRPr kumimoji="1" sz="1800" b="1" kern="1200">
                          <a:solidFill>
                            <a:schemeClr val="lt1"/>
                          </a:solidFill>
                          <a:latin typeface="Book Antiqua"/>
                        </a:defRPr>
                      </a:lvl2pPr>
                      <a:lvl3pPr marL="914400" algn="l" defTabSz="914400" rtl="0" eaLnBrk="1" latinLnBrk="0" hangingPunct="1">
                        <a:defRPr kumimoji="1" sz="1800" b="1" kern="1200">
                          <a:solidFill>
                            <a:schemeClr val="lt1"/>
                          </a:solidFill>
                          <a:latin typeface="Book Antiqua"/>
                        </a:defRPr>
                      </a:lvl3pPr>
                      <a:lvl4pPr marL="1371600" algn="l" defTabSz="914400" rtl="0" eaLnBrk="1" latinLnBrk="0" hangingPunct="1">
                        <a:defRPr kumimoji="1" sz="1800" b="1" kern="1200">
                          <a:solidFill>
                            <a:schemeClr val="lt1"/>
                          </a:solidFill>
                          <a:latin typeface="Book Antiqua"/>
                        </a:defRPr>
                      </a:lvl4pPr>
                      <a:lvl5pPr marL="1828800" algn="l" defTabSz="914400" rtl="0" eaLnBrk="1" latinLnBrk="0" hangingPunct="1">
                        <a:defRPr kumimoji="1" sz="1800" b="1" kern="1200">
                          <a:solidFill>
                            <a:schemeClr val="lt1"/>
                          </a:solidFill>
                          <a:latin typeface="Book Antiqua"/>
                        </a:defRPr>
                      </a:lvl5pPr>
                      <a:lvl6pPr marL="2286000" algn="l" defTabSz="914400" rtl="0" eaLnBrk="1" latinLnBrk="0" hangingPunct="1">
                        <a:defRPr kumimoji="1" sz="1800" b="1" kern="1200">
                          <a:solidFill>
                            <a:schemeClr val="lt1"/>
                          </a:solidFill>
                          <a:latin typeface="Book Antiqua"/>
                        </a:defRPr>
                      </a:lvl6pPr>
                      <a:lvl7pPr marL="2743200" algn="l" defTabSz="914400" rtl="0" eaLnBrk="1" latinLnBrk="0" hangingPunct="1">
                        <a:defRPr kumimoji="1" sz="1800" b="1" kern="1200">
                          <a:solidFill>
                            <a:schemeClr val="lt1"/>
                          </a:solidFill>
                          <a:latin typeface="Book Antiqua"/>
                        </a:defRPr>
                      </a:lvl7pPr>
                      <a:lvl8pPr marL="3200400" algn="l" defTabSz="914400" rtl="0" eaLnBrk="1" latinLnBrk="0" hangingPunct="1">
                        <a:defRPr kumimoji="1" sz="1800" b="1" kern="1200">
                          <a:solidFill>
                            <a:schemeClr val="lt1"/>
                          </a:solidFill>
                          <a:latin typeface="Book Antiqua"/>
                        </a:defRPr>
                      </a:lvl8pPr>
                      <a:lvl9pPr marL="3657600" algn="l" defTabSz="914400" rtl="0" eaLnBrk="1" latinLnBrk="0" hangingPunct="1">
                        <a:defRPr kumimoji="1" sz="1800" b="1" kern="1200">
                          <a:solidFill>
                            <a:schemeClr val="lt1"/>
                          </a:solidFill>
                          <a:latin typeface="Book Antiqua"/>
                        </a:defRPr>
                      </a:lvl9pPr>
                    </a:lstStyle>
                    <a:p>
                      <a:r>
                        <a:rPr kumimoji="1" lang="ja-JP" altLang="en-US" sz="2000" dirty="0"/>
                        <a:t>サーバ名</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tc>
                  <a:txBody>
                    <a:bodyPr/>
                    <a:lstStyle>
                      <a:lvl1pPr marL="0" algn="l" defTabSz="914400" rtl="0" eaLnBrk="1" latinLnBrk="0" hangingPunct="1">
                        <a:defRPr kumimoji="1" sz="1800" b="1" kern="1200">
                          <a:solidFill>
                            <a:schemeClr val="lt1"/>
                          </a:solidFill>
                          <a:latin typeface="Book Antiqua"/>
                        </a:defRPr>
                      </a:lvl1pPr>
                      <a:lvl2pPr marL="457200" algn="l" defTabSz="914400" rtl="0" eaLnBrk="1" latinLnBrk="0" hangingPunct="1">
                        <a:defRPr kumimoji="1" sz="1800" b="1" kern="1200">
                          <a:solidFill>
                            <a:schemeClr val="lt1"/>
                          </a:solidFill>
                          <a:latin typeface="Book Antiqua"/>
                        </a:defRPr>
                      </a:lvl2pPr>
                      <a:lvl3pPr marL="914400" algn="l" defTabSz="914400" rtl="0" eaLnBrk="1" latinLnBrk="0" hangingPunct="1">
                        <a:defRPr kumimoji="1" sz="1800" b="1" kern="1200">
                          <a:solidFill>
                            <a:schemeClr val="lt1"/>
                          </a:solidFill>
                          <a:latin typeface="Book Antiqua"/>
                        </a:defRPr>
                      </a:lvl3pPr>
                      <a:lvl4pPr marL="1371600" algn="l" defTabSz="914400" rtl="0" eaLnBrk="1" latinLnBrk="0" hangingPunct="1">
                        <a:defRPr kumimoji="1" sz="1800" b="1" kern="1200">
                          <a:solidFill>
                            <a:schemeClr val="lt1"/>
                          </a:solidFill>
                          <a:latin typeface="Book Antiqua"/>
                        </a:defRPr>
                      </a:lvl4pPr>
                      <a:lvl5pPr marL="1828800" algn="l" defTabSz="914400" rtl="0" eaLnBrk="1" latinLnBrk="0" hangingPunct="1">
                        <a:defRPr kumimoji="1" sz="1800" b="1" kern="1200">
                          <a:solidFill>
                            <a:schemeClr val="lt1"/>
                          </a:solidFill>
                          <a:latin typeface="Book Antiqua"/>
                        </a:defRPr>
                      </a:lvl5pPr>
                      <a:lvl6pPr marL="2286000" algn="l" defTabSz="914400" rtl="0" eaLnBrk="1" latinLnBrk="0" hangingPunct="1">
                        <a:defRPr kumimoji="1" sz="1800" b="1" kern="1200">
                          <a:solidFill>
                            <a:schemeClr val="lt1"/>
                          </a:solidFill>
                          <a:latin typeface="Book Antiqua"/>
                        </a:defRPr>
                      </a:lvl6pPr>
                      <a:lvl7pPr marL="2743200" algn="l" defTabSz="914400" rtl="0" eaLnBrk="1" latinLnBrk="0" hangingPunct="1">
                        <a:defRPr kumimoji="1" sz="1800" b="1" kern="1200">
                          <a:solidFill>
                            <a:schemeClr val="lt1"/>
                          </a:solidFill>
                          <a:latin typeface="Book Antiqua"/>
                        </a:defRPr>
                      </a:lvl7pPr>
                      <a:lvl8pPr marL="3200400" algn="l" defTabSz="914400" rtl="0" eaLnBrk="1" latinLnBrk="0" hangingPunct="1">
                        <a:defRPr kumimoji="1" sz="1800" b="1" kern="1200">
                          <a:solidFill>
                            <a:schemeClr val="lt1"/>
                          </a:solidFill>
                          <a:latin typeface="Book Antiqua"/>
                        </a:defRPr>
                      </a:lvl8pPr>
                      <a:lvl9pPr marL="3657600" algn="l" defTabSz="914400" rtl="0" eaLnBrk="1" latinLnBrk="0" hangingPunct="1">
                        <a:defRPr kumimoji="1" sz="1800" b="1" kern="1200">
                          <a:solidFill>
                            <a:schemeClr val="lt1"/>
                          </a:solidFill>
                          <a:latin typeface="Book Antiqua"/>
                        </a:defRPr>
                      </a:lvl9pPr>
                    </a:lstStyle>
                    <a:p>
                      <a:r>
                        <a:rPr kumimoji="1" lang="ja-JP" altLang="en-US" sz="2000" dirty="0"/>
                        <a:t>サービス内容</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データベースサーバ</a:t>
                      </a:r>
                    </a:p>
                  </a:txBody>
                  <a:tcPr marL="100584" marR="10058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データを保存しておく</a:t>
                      </a:r>
                    </a:p>
                  </a:txBody>
                  <a:tcPr marL="100584" marR="10058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ウェブサーバ</a:t>
                      </a:r>
                      <a:r>
                        <a:rPr kumimoji="1" lang="en-US" altLang="ja-JP" sz="2000" dirty="0"/>
                        <a:t>(www</a:t>
                      </a:r>
                      <a:r>
                        <a:rPr kumimoji="1" lang="ja-JP" altLang="en-US" sz="2000" dirty="0"/>
                        <a:t>サーバ</a:t>
                      </a:r>
                      <a:r>
                        <a:rPr kumimoji="1" lang="en-US" altLang="ja-JP" sz="2000" dirty="0"/>
                        <a:t>)</a:t>
                      </a:r>
                      <a:endParaRPr kumimoji="1" lang="ja-JP" altLang="en-US" sz="2000" dirty="0"/>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ウェブサイト、ウェブアプリ提供</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メールサーバ</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メールサービス</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プリントサーバ</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プリンタの共有</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en-US" altLang="ja-JP" sz="2000" dirty="0"/>
                        <a:t>DNS</a:t>
                      </a:r>
                      <a:r>
                        <a:rPr kumimoji="1" lang="ja-JP" altLang="en-US" sz="2000" dirty="0"/>
                        <a:t>サーバ</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ドメインネーム解決</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extLst>
                  <a:ext uri="{0D108BD9-81ED-4DB2-BD59-A6C34878D82A}">
                    <a16:rowId xmlns:a16="http://schemas.microsoft.com/office/drawing/2014/main" val="10005"/>
                  </a:ext>
                </a:extLst>
              </a:tr>
            </a:tbl>
          </a:graphicData>
        </a:graphic>
      </p:graphicFrame>
      <p:pic>
        <p:nvPicPr>
          <p:cNvPr id="8" name="図 7">
            <a:extLst>
              <a:ext uri="{FF2B5EF4-FFF2-40B4-BE49-F238E27FC236}">
                <a16:creationId xmlns:a16="http://schemas.microsoft.com/office/drawing/2014/main" id="{B17D4271-97E5-4D3E-969A-C0A7A95730FA}"/>
              </a:ext>
            </a:extLst>
          </p:cNvPr>
          <p:cNvPicPr>
            <a:picLocks noChangeAspect="1"/>
          </p:cNvPicPr>
          <p:nvPr/>
        </p:nvPicPr>
        <p:blipFill>
          <a:blip r:embed="rId2"/>
          <a:stretch>
            <a:fillRect/>
          </a:stretch>
        </p:blipFill>
        <p:spPr>
          <a:xfrm>
            <a:off x="7743968" y="2241586"/>
            <a:ext cx="818864" cy="1019297"/>
          </a:xfrm>
          <a:prstGeom prst="rect">
            <a:avLst/>
          </a:prstGeom>
        </p:spPr>
      </p:pic>
      <p:pic>
        <p:nvPicPr>
          <p:cNvPr id="9" name="図 8">
            <a:extLst>
              <a:ext uri="{FF2B5EF4-FFF2-40B4-BE49-F238E27FC236}">
                <a16:creationId xmlns:a16="http://schemas.microsoft.com/office/drawing/2014/main" id="{626BD3D3-3614-4784-993E-0211C3ADF75B}"/>
              </a:ext>
            </a:extLst>
          </p:cNvPr>
          <p:cNvPicPr>
            <a:picLocks noChangeAspect="1"/>
          </p:cNvPicPr>
          <p:nvPr/>
        </p:nvPicPr>
        <p:blipFill>
          <a:blip r:embed="rId3"/>
          <a:stretch>
            <a:fillRect/>
          </a:stretch>
        </p:blipFill>
        <p:spPr>
          <a:xfrm>
            <a:off x="10592889" y="2266451"/>
            <a:ext cx="1009369" cy="1009369"/>
          </a:xfrm>
          <a:prstGeom prst="rect">
            <a:avLst/>
          </a:prstGeom>
        </p:spPr>
      </p:pic>
      <p:sp>
        <p:nvSpPr>
          <p:cNvPr id="10" name="テキスト ボックス 9">
            <a:extLst>
              <a:ext uri="{FF2B5EF4-FFF2-40B4-BE49-F238E27FC236}">
                <a16:creationId xmlns:a16="http://schemas.microsoft.com/office/drawing/2014/main" id="{B6F3306E-FFFF-439D-8CA8-40AD37EE5F6E}"/>
              </a:ext>
            </a:extLst>
          </p:cNvPr>
          <p:cNvSpPr txBox="1"/>
          <p:nvPr/>
        </p:nvSpPr>
        <p:spPr>
          <a:xfrm>
            <a:off x="7368570" y="3420468"/>
            <a:ext cx="1569660" cy="369332"/>
          </a:xfrm>
          <a:prstGeom prst="rect">
            <a:avLst/>
          </a:prstGeom>
          <a:noFill/>
        </p:spPr>
        <p:txBody>
          <a:bodyPr wrap="none" rtlCol="0">
            <a:spAutoFit/>
          </a:bodyPr>
          <a:lstStyle/>
          <a:p>
            <a:r>
              <a:rPr kumimoji="1" lang="ja-JP" altLang="en-US" dirty="0"/>
              <a:t>ユーザの端末</a:t>
            </a:r>
          </a:p>
        </p:txBody>
      </p:sp>
      <p:sp>
        <p:nvSpPr>
          <p:cNvPr id="11" name="テキスト ボックス 10">
            <a:extLst>
              <a:ext uri="{FF2B5EF4-FFF2-40B4-BE49-F238E27FC236}">
                <a16:creationId xmlns:a16="http://schemas.microsoft.com/office/drawing/2014/main" id="{C54A3853-300E-4508-9B62-7C37158401F9}"/>
              </a:ext>
            </a:extLst>
          </p:cNvPr>
          <p:cNvSpPr txBox="1"/>
          <p:nvPr/>
        </p:nvSpPr>
        <p:spPr>
          <a:xfrm>
            <a:off x="10222975" y="3284314"/>
            <a:ext cx="1749197" cy="646331"/>
          </a:xfrm>
          <a:prstGeom prst="rect">
            <a:avLst/>
          </a:prstGeom>
          <a:noFill/>
        </p:spPr>
        <p:txBody>
          <a:bodyPr wrap="none" rtlCol="0">
            <a:spAutoFit/>
          </a:bodyPr>
          <a:lstStyle/>
          <a:p>
            <a:pPr algn="ctr"/>
            <a:r>
              <a:rPr lang="ja-JP" altLang="en-US"/>
              <a:t>サーバー</a:t>
            </a:r>
            <a:endParaRPr kumimoji="1" lang="en-US" altLang="ja-JP" dirty="0"/>
          </a:p>
          <a:p>
            <a:r>
              <a:rPr kumimoji="1" lang="en-US" altLang="ja-JP" dirty="0"/>
              <a:t>(</a:t>
            </a:r>
            <a:r>
              <a:rPr kumimoji="1" lang="ja-JP" altLang="en-US"/>
              <a:t>ホストマシン</a:t>
            </a:r>
            <a:r>
              <a:rPr kumimoji="1" lang="en-US" altLang="ja-JP"/>
              <a:t>)</a:t>
            </a:r>
            <a:endParaRPr kumimoji="1" lang="ja-JP" altLang="en-US" dirty="0"/>
          </a:p>
        </p:txBody>
      </p:sp>
      <p:cxnSp>
        <p:nvCxnSpPr>
          <p:cNvPr id="12" name="直線矢印コネクタ 11">
            <a:extLst>
              <a:ext uri="{FF2B5EF4-FFF2-40B4-BE49-F238E27FC236}">
                <a16:creationId xmlns:a16="http://schemas.microsoft.com/office/drawing/2014/main" id="{CFB34D50-9CD0-44E8-B1F5-B64414E2841F}"/>
              </a:ext>
            </a:extLst>
          </p:cNvPr>
          <p:cNvCxnSpPr>
            <a:cxnSpLocks/>
          </p:cNvCxnSpPr>
          <p:nvPr/>
        </p:nvCxnSpPr>
        <p:spPr>
          <a:xfrm flipV="1">
            <a:off x="8593807" y="2737690"/>
            <a:ext cx="1750343" cy="13544"/>
          </a:xfrm>
          <a:prstGeom prst="straightConnector1">
            <a:avLst/>
          </a:prstGeom>
          <a:noFill/>
          <a:ln w="28575" cap="flat" cmpd="sng" algn="ctr">
            <a:solidFill>
              <a:srgbClr val="0070C0"/>
            </a:solidFill>
            <a:prstDash val="solid"/>
            <a:tailEnd type="triangle"/>
          </a:ln>
          <a:effectLst/>
        </p:spPr>
      </p:cxnSp>
      <p:cxnSp>
        <p:nvCxnSpPr>
          <p:cNvPr id="14" name="直線矢印コネクタ 13">
            <a:extLst>
              <a:ext uri="{FF2B5EF4-FFF2-40B4-BE49-F238E27FC236}">
                <a16:creationId xmlns:a16="http://schemas.microsoft.com/office/drawing/2014/main" id="{C1AC145A-C715-422A-8883-309974980782}"/>
              </a:ext>
            </a:extLst>
          </p:cNvPr>
          <p:cNvCxnSpPr>
            <a:cxnSpLocks/>
          </p:cNvCxnSpPr>
          <p:nvPr/>
        </p:nvCxnSpPr>
        <p:spPr>
          <a:xfrm flipH="1">
            <a:off x="8562832" y="2961123"/>
            <a:ext cx="1781319" cy="22446"/>
          </a:xfrm>
          <a:prstGeom prst="straightConnector1">
            <a:avLst/>
          </a:prstGeom>
          <a:noFill/>
          <a:ln w="28575" cap="flat" cmpd="sng" algn="ctr">
            <a:solidFill>
              <a:srgbClr val="0070C0"/>
            </a:solidFill>
            <a:prstDash val="solid"/>
            <a:tailEnd type="triangle"/>
          </a:ln>
          <a:effectLst/>
        </p:spPr>
      </p:cxnSp>
    </p:spTree>
    <p:extLst>
      <p:ext uri="{BB962C8B-B14F-4D97-AF65-F5344CB8AC3E}">
        <p14:creationId xmlns:p14="http://schemas.microsoft.com/office/powerpoint/2010/main" val="2373019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8E7876-5EB4-467C-B034-C4A4BCA8451A}"/>
              </a:ext>
            </a:extLst>
          </p:cNvPr>
          <p:cNvSpPr>
            <a:spLocks noGrp="1"/>
          </p:cNvSpPr>
          <p:nvPr>
            <p:ph type="title"/>
          </p:nvPr>
        </p:nvSpPr>
        <p:spPr/>
        <p:txBody>
          <a:bodyPr/>
          <a:lstStyle/>
          <a:p>
            <a:r>
              <a:rPr lang="en-US" altLang="ja-JP" dirty="0"/>
              <a:t>WWW</a:t>
            </a:r>
            <a:r>
              <a:rPr lang="ja-JP" altLang="en-US" dirty="0"/>
              <a:t>サーバ</a:t>
            </a:r>
            <a:endParaRPr kumimoji="1" lang="ja-JP" altLang="en-US" dirty="0"/>
          </a:p>
        </p:txBody>
      </p:sp>
      <p:sp>
        <p:nvSpPr>
          <p:cNvPr id="3" name="コンテンツ プレースホルダー 2">
            <a:extLst>
              <a:ext uri="{FF2B5EF4-FFF2-40B4-BE49-F238E27FC236}">
                <a16:creationId xmlns:a16="http://schemas.microsoft.com/office/drawing/2014/main" id="{436E524A-CA56-4A96-9FA5-C32EA484B66D}"/>
              </a:ext>
            </a:extLst>
          </p:cNvPr>
          <p:cNvSpPr>
            <a:spLocks noGrp="1"/>
          </p:cNvSpPr>
          <p:nvPr>
            <p:ph idx="1"/>
          </p:nvPr>
        </p:nvSpPr>
        <p:spPr/>
        <p:txBody>
          <a:bodyPr/>
          <a:lstStyle/>
          <a:p>
            <a:r>
              <a:rPr kumimoji="1" lang="en-US" altLang="ja-JP" dirty="0"/>
              <a:t>WWW(world wide web)</a:t>
            </a:r>
            <a:r>
              <a:rPr kumimoji="1" lang="ja-JP" altLang="en-US" dirty="0"/>
              <a:t>サーバ</a:t>
            </a:r>
            <a:endParaRPr kumimoji="1" lang="en-US" altLang="ja-JP" dirty="0"/>
          </a:p>
          <a:p>
            <a:pPr lvl="1"/>
            <a:r>
              <a:rPr lang="ja-JP" altLang="en-US" dirty="0"/>
              <a:t>長いので単に「ウェブサーバ」と呼ばれる</a:t>
            </a:r>
            <a:endParaRPr lang="en-US" altLang="ja-JP" dirty="0"/>
          </a:p>
          <a:p>
            <a:pPr lvl="1"/>
            <a:r>
              <a:rPr kumimoji="1" lang="ja-JP" altLang="en-US" dirty="0"/>
              <a:t>ウェブブラウザ</a:t>
            </a:r>
            <a:r>
              <a:rPr kumimoji="1" lang="en-US" altLang="ja-JP" dirty="0"/>
              <a:t>(blowsier)</a:t>
            </a:r>
            <a:r>
              <a:rPr kumimoji="1" lang="ja-JP" altLang="en-US" dirty="0"/>
              <a:t>を通して情報を提供するサービス全般</a:t>
            </a:r>
            <a:endParaRPr kumimoji="1" lang="en-US" altLang="ja-JP" dirty="0"/>
          </a:p>
          <a:p>
            <a:endParaRPr kumimoji="1" lang="en-US" altLang="ja-JP" dirty="0"/>
          </a:p>
          <a:p>
            <a:r>
              <a:rPr lang="ja-JP" altLang="en-US" dirty="0"/>
              <a:t>よくあるウェブサービス</a:t>
            </a:r>
            <a:endParaRPr lang="en-US" altLang="ja-JP" dirty="0"/>
          </a:p>
          <a:p>
            <a:pPr lvl="1"/>
            <a:r>
              <a:rPr kumimoji="1" lang="ja-JP" altLang="en-US" dirty="0"/>
              <a:t>ウェブページの提示：</a:t>
            </a:r>
            <a:r>
              <a:rPr kumimoji="1" lang="en-US" altLang="ja-JP" dirty="0"/>
              <a:t>	Wiki</a:t>
            </a:r>
            <a:r>
              <a:rPr kumimoji="1" lang="ja-JP" altLang="en-US" dirty="0"/>
              <a:t>とかブログとか</a:t>
            </a:r>
            <a:endParaRPr kumimoji="1" lang="en-US" altLang="ja-JP" dirty="0"/>
          </a:p>
          <a:p>
            <a:pPr lvl="1"/>
            <a:r>
              <a:rPr kumimoji="1" lang="ja-JP" altLang="en-US" dirty="0"/>
              <a:t>検索エンジン：</a:t>
            </a:r>
            <a:r>
              <a:rPr kumimoji="1" lang="en-US" altLang="ja-JP" dirty="0"/>
              <a:t>		</a:t>
            </a:r>
            <a:r>
              <a:rPr kumimoji="1" lang="ja-JP" altLang="en-US" dirty="0"/>
              <a:t>他のウェブページを探すサービス</a:t>
            </a:r>
            <a:endParaRPr kumimoji="1" lang="en-US" altLang="ja-JP" dirty="0"/>
          </a:p>
          <a:p>
            <a:pPr lvl="1"/>
            <a:r>
              <a:rPr kumimoji="1" lang="ja-JP" altLang="en-US" dirty="0"/>
              <a:t>ウェブアプリ：</a:t>
            </a:r>
            <a:r>
              <a:rPr kumimoji="1" lang="en-US" altLang="ja-JP" dirty="0"/>
              <a:t>		</a:t>
            </a:r>
            <a:r>
              <a:rPr kumimoji="1" lang="ja-JP" altLang="en-US" dirty="0"/>
              <a:t>ウェブ上で動くアプリ提供</a:t>
            </a:r>
            <a:br>
              <a:rPr lang="en-US" altLang="ja-JP" dirty="0"/>
            </a:br>
            <a:r>
              <a:rPr lang="en-US" altLang="ja-JP" dirty="0"/>
              <a:t>						</a:t>
            </a:r>
            <a:r>
              <a:rPr lang="ja-JP" altLang="en-US" dirty="0"/>
              <a:t>ゲーム、メール操作、ページ編集</a:t>
            </a:r>
            <a:endParaRPr kumimoji="1" lang="en-US" altLang="ja-JP" dirty="0"/>
          </a:p>
        </p:txBody>
      </p:sp>
      <p:sp>
        <p:nvSpPr>
          <p:cNvPr id="4" name="日付プレースホルダー 3">
            <a:extLst>
              <a:ext uri="{FF2B5EF4-FFF2-40B4-BE49-F238E27FC236}">
                <a16:creationId xmlns:a16="http://schemas.microsoft.com/office/drawing/2014/main" id="{3ED36BFD-9C80-4BC0-A4DC-B8F991D38E5D}"/>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F271F8BB-9FCE-4AE8-961E-0B98E508982C}"/>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328751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39F8EB-131E-47DE-AE58-615B006421D5}"/>
              </a:ext>
            </a:extLst>
          </p:cNvPr>
          <p:cNvSpPr>
            <a:spLocks noGrp="1"/>
          </p:cNvSpPr>
          <p:nvPr>
            <p:ph type="title"/>
          </p:nvPr>
        </p:nvSpPr>
        <p:spPr/>
        <p:txBody>
          <a:bodyPr/>
          <a:lstStyle/>
          <a:p>
            <a:r>
              <a:rPr kumimoji="1" lang="ja-JP" altLang="en-US" dirty="0"/>
              <a:t>ウェブブラウザ</a:t>
            </a:r>
          </a:p>
        </p:txBody>
      </p:sp>
      <p:sp>
        <p:nvSpPr>
          <p:cNvPr id="3" name="コンテンツ プレースホルダー 2">
            <a:extLst>
              <a:ext uri="{FF2B5EF4-FFF2-40B4-BE49-F238E27FC236}">
                <a16:creationId xmlns:a16="http://schemas.microsoft.com/office/drawing/2014/main" id="{BB4B9A66-1C63-409E-A5E4-6D4169358F97}"/>
              </a:ext>
            </a:extLst>
          </p:cNvPr>
          <p:cNvSpPr>
            <a:spLocks noGrp="1"/>
          </p:cNvSpPr>
          <p:nvPr>
            <p:ph idx="1"/>
          </p:nvPr>
        </p:nvSpPr>
        <p:spPr/>
        <p:txBody>
          <a:bodyPr/>
          <a:lstStyle/>
          <a:p>
            <a:r>
              <a:rPr lang="en-US" altLang="ja-JP" dirty="0"/>
              <a:t>www</a:t>
            </a:r>
            <a:r>
              <a:rPr lang="ja-JP" altLang="en-US" dirty="0"/>
              <a:t>サーバと通信して情報を表示するソフト</a:t>
            </a:r>
            <a:endParaRPr lang="en-US" altLang="ja-JP" dirty="0"/>
          </a:p>
          <a:p>
            <a:endParaRPr lang="en-US" altLang="ja-JP" dirty="0"/>
          </a:p>
          <a:p>
            <a:r>
              <a:rPr lang="ja-JP" altLang="en-US" dirty="0"/>
              <a:t>種類</a:t>
            </a:r>
            <a:endParaRPr lang="en-US" altLang="ja-JP" dirty="0"/>
          </a:p>
          <a:p>
            <a:pPr lvl="1"/>
            <a:r>
              <a:rPr lang="en-US" altLang="ja-JP" dirty="0"/>
              <a:t>Internet Explorer</a:t>
            </a:r>
            <a:r>
              <a:rPr lang="ja-JP" altLang="en-US" dirty="0"/>
              <a:t>：</a:t>
            </a:r>
            <a:r>
              <a:rPr lang="en-US" altLang="ja-JP" dirty="0"/>
              <a:t>Windows</a:t>
            </a:r>
            <a:r>
              <a:rPr lang="ja-JP" altLang="en-US" dirty="0"/>
              <a:t>の標準ブラウザ、遅い</a:t>
            </a:r>
            <a:endParaRPr lang="en-US" altLang="ja-JP" dirty="0"/>
          </a:p>
          <a:p>
            <a:pPr lvl="1"/>
            <a:r>
              <a:rPr lang="en-US" altLang="ja-JP" dirty="0"/>
              <a:t>Edge</a:t>
            </a:r>
            <a:r>
              <a:rPr lang="ja-JP" altLang="en-US" dirty="0"/>
              <a:t>：</a:t>
            </a:r>
            <a:r>
              <a:rPr lang="en-US" altLang="ja-JP" dirty="0"/>
              <a:t>Windows</a:t>
            </a:r>
            <a:r>
              <a:rPr lang="ja-JP" altLang="en-US" dirty="0"/>
              <a:t>の新しい標準ブラウザ</a:t>
            </a:r>
            <a:endParaRPr lang="en-US" altLang="ja-JP" dirty="0"/>
          </a:p>
          <a:p>
            <a:pPr lvl="1"/>
            <a:r>
              <a:rPr lang="en-US" altLang="ja-JP" dirty="0"/>
              <a:t>Safari</a:t>
            </a:r>
            <a:r>
              <a:rPr lang="ja-JP" altLang="en-US" dirty="0"/>
              <a:t>：</a:t>
            </a:r>
            <a:r>
              <a:rPr lang="en-US" altLang="ja-JP" dirty="0"/>
              <a:t>Mac/iPhone</a:t>
            </a:r>
            <a:r>
              <a:rPr lang="ja-JP" altLang="en-US" dirty="0"/>
              <a:t>の標準ブラウザ</a:t>
            </a:r>
            <a:endParaRPr lang="en-US" altLang="ja-JP" dirty="0"/>
          </a:p>
          <a:p>
            <a:pPr lvl="1"/>
            <a:r>
              <a:rPr lang="en-US" altLang="ja-JP" dirty="0"/>
              <a:t>Chrome</a:t>
            </a:r>
            <a:r>
              <a:rPr lang="ja-JP" altLang="en-US" dirty="0"/>
              <a:t>：</a:t>
            </a:r>
            <a:r>
              <a:rPr lang="en-US" altLang="ja-JP" dirty="0"/>
              <a:t>Google</a:t>
            </a:r>
            <a:r>
              <a:rPr lang="ja-JP" altLang="en-US" dirty="0"/>
              <a:t>のブラウザ、高機能だが重め</a:t>
            </a:r>
            <a:endParaRPr lang="en-US" altLang="ja-JP" dirty="0"/>
          </a:p>
          <a:p>
            <a:pPr lvl="1"/>
            <a:r>
              <a:rPr lang="en-US" altLang="ja-JP" dirty="0"/>
              <a:t>Firefox</a:t>
            </a:r>
            <a:r>
              <a:rPr lang="ja-JP" altLang="en-US" dirty="0"/>
              <a:t>：</a:t>
            </a:r>
            <a:r>
              <a:rPr lang="en-US" altLang="ja-JP" dirty="0"/>
              <a:t>Mozilla</a:t>
            </a:r>
            <a:r>
              <a:rPr lang="ja-JP" altLang="en-US" dirty="0"/>
              <a:t>のブラウザ、軽さを追及</a:t>
            </a:r>
            <a:endParaRPr lang="en-US" altLang="ja-JP" dirty="0"/>
          </a:p>
          <a:p>
            <a:pPr lvl="1"/>
            <a:r>
              <a:rPr lang="en-US" altLang="ja-JP" dirty="0"/>
              <a:t>Vivaldi</a:t>
            </a:r>
            <a:r>
              <a:rPr lang="ja-JP" altLang="en-US" dirty="0"/>
              <a:t>：</a:t>
            </a:r>
            <a:r>
              <a:rPr lang="en-US" altLang="ja-JP" dirty="0"/>
              <a:t>Opera</a:t>
            </a:r>
            <a:r>
              <a:rPr lang="ja-JP" altLang="en-US" dirty="0"/>
              <a:t>の子、タブやメモが便利</a:t>
            </a:r>
            <a:endParaRPr lang="en-US" altLang="ja-JP" dirty="0"/>
          </a:p>
          <a:p>
            <a:pPr lvl="1"/>
            <a:endParaRPr lang="ja-JP" altLang="en-US" dirty="0"/>
          </a:p>
          <a:p>
            <a:endParaRPr kumimoji="1" lang="ja-JP" altLang="en-US" dirty="0"/>
          </a:p>
        </p:txBody>
      </p:sp>
      <p:sp>
        <p:nvSpPr>
          <p:cNvPr id="4" name="日付プレースホルダー 3">
            <a:extLst>
              <a:ext uri="{FF2B5EF4-FFF2-40B4-BE49-F238E27FC236}">
                <a16:creationId xmlns:a16="http://schemas.microsoft.com/office/drawing/2014/main" id="{DAFB175B-4896-4367-9FF3-1E928C76F74A}"/>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9B225347-40ED-4B5E-A832-B670C2AAC41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075632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DE1928-DBF7-45CA-B2C3-8486AC2059CF}"/>
              </a:ext>
            </a:extLst>
          </p:cNvPr>
          <p:cNvSpPr>
            <a:spLocks noGrp="1"/>
          </p:cNvSpPr>
          <p:nvPr>
            <p:ph type="title"/>
          </p:nvPr>
        </p:nvSpPr>
        <p:spPr/>
        <p:txBody>
          <a:bodyPr/>
          <a:lstStyle/>
          <a:p>
            <a:r>
              <a:rPr lang="en-US" altLang="ja-JP" dirty="0"/>
              <a:t>Safari</a:t>
            </a:r>
            <a:endParaRPr kumimoji="1" lang="ja-JP" altLang="en-US" dirty="0"/>
          </a:p>
        </p:txBody>
      </p:sp>
      <p:sp>
        <p:nvSpPr>
          <p:cNvPr id="3" name="コンテンツ プレースホルダー 2">
            <a:extLst>
              <a:ext uri="{FF2B5EF4-FFF2-40B4-BE49-F238E27FC236}">
                <a16:creationId xmlns:a16="http://schemas.microsoft.com/office/drawing/2014/main" id="{0C6C1428-E5EC-46CD-B0FD-CDA43F49CCE6}"/>
              </a:ext>
            </a:extLst>
          </p:cNvPr>
          <p:cNvSpPr>
            <a:spLocks noGrp="1"/>
          </p:cNvSpPr>
          <p:nvPr>
            <p:ph idx="1"/>
          </p:nvPr>
        </p:nvSpPr>
        <p:spPr/>
        <p:txBody>
          <a:bodyPr/>
          <a:lstStyle/>
          <a:p>
            <a:r>
              <a:rPr lang="en-US" altLang="ja-JP" dirty="0"/>
              <a:t>Apple</a:t>
            </a:r>
            <a:r>
              <a:rPr lang="ja-JP" altLang="en-US" dirty="0"/>
              <a:t>社が作っているブラウザ</a:t>
            </a:r>
            <a:br>
              <a:rPr lang="en-US" altLang="ja-JP" dirty="0"/>
            </a:br>
            <a:r>
              <a:rPr lang="ja-JP" altLang="en-US" dirty="0"/>
              <a:t>（</a:t>
            </a:r>
            <a:r>
              <a:rPr lang="en-US" altLang="ja-JP" dirty="0"/>
              <a:t>Apple</a:t>
            </a:r>
            <a:r>
              <a:rPr lang="ja-JP" altLang="en-US" dirty="0"/>
              <a:t>は描画、デザインに強い）</a:t>
            </a:r>
            <a:endParaRPr lang="en-US" altLang="ja-JP" dirty="0"/>
          </a:p>
          <a:p>
            <a:endParaRPr lang="ja-JP" altLang="en-US" dirty="0"/>
          </a:p>
          <a:p>
            <a:endParaRPr kumimoji="1" lang="ja-JP" altLang="en-US" dirty="0"/>
          </a:p>
        </p:txBody>
      </p:sp>
      <p:sp>
        <p:nvSpPr>
          <p:cNvPr id="4" name="日付プレースホルダー 3">
            <a:extLst>
              <a:ext uri="{FF2B5EF4-FFF2-40B4-BE49-F238E27FC236}">
                <a16:creationId xmlns:a16="http://schemas.microsoft.com/office/drawing/2014/main" id="{64FB653C-6595-44AD-B112-4133AFF2F777}"/>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BAE48979-EEAE-42B5-B756-6055D4CACEB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図 5">
            <a:extLst>
              <a:ext uri="{FF2B5EF4-FFF2-40B4-BE49-F238E27FC236}">
                <a16:creationId xmlns:a16="http://schemas.microsoft.com/office/drawing/2014/main" id="{972EED63-E408-4B52-A778-5AB9F48E5F5C}"/>
              </a:ext>
            </a:extLst>
          </p:cNvPr>
          <p:cNvPicPr>
            <a:picLocks noChangeAspect="1"/>
          </p:cNvPicPr>
          <p:nvPr/>
        </p:nvPicPr>
        <p:blipFill>
          <a:blip r:embed="rId2"/>
          <a:stretch>
            <a:fillRect/>
          </a:stretch>
        </p:blipFill>
        <p:spPr>
          <a:xfrm>
            <a:off x="4284324" y="2905462"/>
            <a:ext cx="3978000" cy="3335000"/>
          </a:xfrm>
          <a:prstGeom prst="rect">
            <a:avLst/>
          </a:prstGeom>
        </p:spPr>
      </p:pic>
      <p:sp>
        <p:nvSpPr>
          <p:cNvPr id="7" name="角丸四角形吹き出し 9">
            <a:extLst>
              <a:ext uri="{FF2B5EF4-FFF2-40B4-BE49-F238E27FC236}">
                <a16:creationId xmlns:a16="http://schemas.microsoft.com/office/drawing/2014/main" id="{FD76696B-6BB9-4F82-B9F7-034493D88CFF}"/>
              </a:ext>
            </a:extLst>
          </p:cNvPr>
          <p:cNvSpPr/>
          <p:nvPr/>
        </p:nvSpPr>
        <p:spPr>
          <a:xfrm>
            <a:off x="1983438" y="5344845"/>
            <a:ext cx="2347853" cy="719450"/>
          </a:xfrm>
          <a:prstGeom prst="wedgeRoundRectCallout">
            <a:avLst>
              <a:gd name="adj1" fmla="val 68271"/>
              <a:gd name="adj2" fmla="val -4936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ページの内容</a:t>
            </a:r>
          </a:p>
        </p:txBody>
      </p:sp>
      <p:sp>
        <p:nvSpPr>
          <p:cNvPr id="8" name="角丸四角形吹き出し 10">
            <a:extLst>
              <a:ext uri="{FF2B5EF4-FFF2-40B4-BE49-F238E27FC236}">
                <a16:creationId xmlns:a16="http://schemas.microsoft.com/office/drawing/2014/main" id="{B16E6336-363D-4E51-8C14-754036022E8E}"/>
              </a:ext>
            </a:extLst>
          </p:cNvPr>
          <p:cNvSpPr/>
          <p:nvPr/>
        </p:nvSpPr>
        <p:spPr>
          <a:xfrm>
            <a:off x="8155197" y="2432847"/>
            <a:ext cx="1087863" cy="719450"/>
          </a:xfrm>
          <a:prstGeom prst="wedgeRoundRectCallout">
            <a:avLst>
              <a:gd name="adj1" fmla="val -76059"/>
              <a:gd name="adj2" fmla="val 6277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dirty="0"/>
              <a:t>URL</a:t>
            </a:r>
            <a:endParaRPr kumimoji="1" lang="ja-JP" altLang="en-US" dirty="0"/>
          </a:p>
        </p:txBody>
      </p:sp>
      <p:sp>
        <p:nvSpPr>
          <p:cNvPr id="9" name="角丸四角形吹き出し 11">
            <a:extLst>
              <a:ext uri="{FF2B5EF4-FFF2-40B4-BE49-F238E27FC236}">
                <a16:creationId xmlns:a16="http://schemas.microsoft.com/office/drawing/2014/main" id="{23C3B0D9-08B8-48FE-A376-54F8EF3E1E92}"/>
              </a:ext>
            </a:extLst>
          </p:cNvPr>
          <p:cNvSpPr/>
          <p:nvPr/>
        </p:nvSpPr>
        <p:spPr>
          <a:xfrm>
            <a:off x="2861040" y="3765429"/>
            <a:ext cx="1087863" cy="719450"/>
          </a:xfrm>
          <a:prstGeom prst="wedgeRoundRectCallout">
            <a:avLst>
              <a:gd name="adj1" fmla="val 101940"/>
              <a:gd name="adj2" fmla="val -668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タブ</a:t>
            </a:r>
          </a:p>
        </p:txBody>
      </p:sp>
      <p:sp>
        <p:nvSpPr>
          <p:cNvPr id="10" name="角丸四角形吹き出し 12">
            <a:extLst>
              <a:ext uri="{FF2B5EF4-FFF2-40B4-BE49-F238E27FC236}">
                <a16:creationId xmlns:a16="http://schemas.microsoft.com/office/drawing/2014/main" id="{D876B135-3904-4405-B218-10BF0B53E65E}"/>
              </a:ext>
            </a:extLst>
          </p:cNvPr>
          <p:cNvSpPr/>
          <p:nvPr/>
        </p:nvSpPr>
        <p:spPr>
          <a:xfrm>
            <a:off x="2322307" y="2909456"/>
            <a:ext cx="1626598" cy="719450"/>
          </a:xfrm>
          <a:prstGeom prst="wedgeRoundRectCallout">
            <a:avLst>
              <a:gd name="adj1" fmla="val 92050"/>
              <a:gd name="adj2" fmla="val 1044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お気に入り</a:t>
            </a:r>
          </a:p>
        </p:txBody>
      </p:sp>
    </p:spTree>
    <p:extLst>
      <p:ext uri="{BB962C8B-B14F-4D97-AF65-F5344CB8AC3E}">
        <p14:creationId xmlns:p14="http://schemas.microsoft.com/office/powerpoint/2010/main" val="3989410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4093C-7987-4A06-B7C0-746A5C706420}"/>
              </a:ext>
            </a:extLst>
          </p:cNvPr>
          <p:cNvSpPr>
            <a:spLocks noGrp="1"/>
          </p:cNvSpPr>
          <p:nvPr>
            <p:ph type="title"/>
          </p:nvPr>
        </p:nvSpPr>
        <p:spPr/>
        <p:txBody>
          <a:bodyPr/>
          <a:lstStyle/>
          <a:p>
            <a:r>
              <a:rPr kumimoji="1" lang="ja-JP" altLang="en-US" dirty="0"/>
              <a:t>ウェブページの中身</a:t>
            </a:r>
            <a:r>
              <a:rPr kumimoji="1" lang="en-US" altLang="ja-JP" dirty="0"/>
              <a:t>(</a:t>
            </a:r>
            <a:r>
              <a:rPr kumimoji="1" lang="ja-JP" altLang="en-US" dirty="0"/>
              <a:t>ソース</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6542A14A-822A-40F2-A154-0854A3619E19}"/>
              </a:ext>
            </a:extLst>
          </p:cNvPr>
          <p:cNvSpPr>
            <a:spLocks noGrp="1"/>
          </p:cNvSpPr>
          <p:nvPr>
            <p:ph idx="1"/>
          </p:nvPr>
        </p:nvSpPr>
        <p:spPr/>
        <p:txBody>
          <a:bodyPr/>
          <a:lstStyle/>
          <a:p>
            <a:r>
              <a:rPr kumimoji="1" lang="ja-JP" altLang="en-US" dirty="0"/>
              <a:t>ソース</a:t>
            </a:r>
            <a:r>
              <a:rPr kumimoji="1" lang="en-US" altLang="ja-JP" dirty="0"/>
              <a:t>(source</a:t>
            </a:r>
            <a:r>
              <a:rPr lang="ja-JP" altLang="en-US" dirty="0" err="1"/>
              <a:t>、</a:t>
            </a:r>
            <a:r>
              <a:rPr lang="ja-JP" altLang="en-US" dirty="0"/>
              <a:t>資源</a:t>
            </a:r>
            <a:r>
              <a:rPr kumimoji="1" lang="ja-JP" altLang="en-US" dirty="0"/>
              <a:t>）</a:t>
            </a:r>
            <a:endParaRPr kumimoji="1" lang="en-US" altLang="ja-JP" dirty="0"/>
          </a:p>
          <a:p>
            <a:pPr lvl="1"/>
            <a:r>
              <a:rPr lang="ja-JP" altLang="en-US" dirty="0"/>
              <a:t>文字や絵の場所などを書いたブラウザ向けの指示文章</a:t>
            </a:r>
            <a:endParaRPr lang="en-US" altLang="ja-JP" dirty="0"/>
          </a:p>
          <a:p>
            <a:pPr lvl="1"/>
            <a:r>
              <a:rPr lang="en-US" altLang="ja-JP" dirty="0"/>
              <a:t>HTML(hyper text markup language)</a:t>
            </a:r>
            <a:r>
              <a:rPr lang="ja-JP" altLang="en-US" dirty="0"/>
              <a:t>で書かれている場合がほとんど</a:t>
            </a:r>
            <a:endParaRPr kumimoji="1" lang="ja-JP" altLang="en-US" dirty="0"/>
          </a:p>
        </p:txBody>
      </p:sp>
      <p:sp>
        <p:nvSpPr>
          <p:cNvPr id="4" name="日付プレースホルダー 3">
            <a:extLst>
              <a:ext uri="{FF2B5EF4-FFF2-40B4-BE49-F238E27FC236}">
                <a16:creationId xmlns:a16="http://schemas.microsoft.com/office/drawing/2014/main" id="{2AAEC0A7-9BBD-47A9-8D8B-F37B342C98BE}"/>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6CB65C7A-66E6-4112-8F38-FF08D159CCFE}"/>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E4ADF9F4-1E86-41CB-8E81-CFA5D2FED1EA}"/>
              </a:ext>
            </a:extLst>
          </p:cNvPr>
          <p:cNvSpPr/>
          <p:nvPr/>
        </p:nvSpPr>
        <p:spPr>
          <a:xfrm>
            <a:off x="2223247" y="2931785"/>
            <a:ext cx="7745506" cy="33348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t>&lt;!DOCTYPE html&gt;</a:t>
            </a:r>
          </a:p>
          <a:p>
            <a:r>
              <a:rPr kumimoji="1" lang="en-US" altLang="ja-JP" sz="1400" dirty="0"/>
              <a:t>&lt;html </a:t>
            </a:r>
            <a:r>
              <a:rPr kumimoji="1" lang="en-US" altLang="ja-JP" sz="1400" dirty="0" err="1"/>
              <a:t>lang</a:t>
            </a:r>
            <a:r>
              <a:rPr kumimoji="1" lang="en-US" altLang="ja-JP" sz="1400" dirty="0"/>
              <a:t>=“ja”&gt;</a:t>
            </a:r>
          </a:p>
          <a:p>
            <a:r>
              <a:rPr kumimoji="1" lang="en-US" altLang="ja-JP" sz="1400" dirty="0"/>
              <a:t>  &lt;head&gt;</a:t>
            </a:r>
          </a:p>
          <a:p>
            <a:r>
              <a:rPr kumimoji="1" lang="en-US" altLang="ja-JP" sz="1400" dirty="0"/>
              <a:t>    &lt;meta charset=“UTF-8”&gt;</a:t>
            </a:r>
          </a:p>
          <a:p>
            <a:r>
              <a:rPr kumimoji="1" lang="en-US" altLang="ja-JP" sz="1400" dirty="0"/>
              <a:t>    &lt;title </a:t>
            </a:r>
            <a:r>
              <a:rPr kumimoji="1" lang="en-US" altLang="ja-JP" sz="1400" dirty="0" err="1"/>
              <a:t>lang</a:t>
            </a:r>
            <a:r>
              <a:rPr kumimoji="1" lang="en-US" altLang="ja-JP" sz="1400" dirty="0"/>
              <a:t>=“ja”&gt;</a:t>
            </a:r>
            <a:r>
              <a:rPr kumimoji="1" lang="ja-JP" altLang="en-US" sz="1400" dirty="0"/>
              <a:t>タイトル部分</a:t>
            </a:r>
            <a:r>
              <a:rPr kumimoji="1" lang="en-US" altLang="ja-JP" sz="1400" dirty="0"/>
              <a:t>&lt;/title&gt;</a:t>
            </a:r>
          </a:p>
          <a:p>
            <a:r>
              <a:rPr kumimoji="1" lang="en-US" altLang="ja-JP" sz="1400" dirty="0"/>
              <a:t>  &lt;/head&gt;</a:t>
            </a:r>
          </a:p>
          <a:p>
            <a:endParaRPr kumimoji="1" lang="en-US" altLang="ja-JP" sz="1400" dirty="0"/>
          </a:p>
          <a:p>
            <a:r>
              <a:rPr kumimoji="1" lang="en-US" altLang="ja-JP" sz="1400" dirty="0"/>
              <a:t>  &lt;body&gt;</a:t>
            </a:r>
          </a:p>
          <a:p>
            <a:r>
              <a:rPr kumimoji="1" lang="en-US" altLang="ja-JP" sz="1400" dirty="0"/>
              <a:t>    &lt;article&gt;</a:t>
            </a:r>
          </a:p>
          <a:p>
            <a:r>
              <a:rPr kumimoji="1" lang="en-US" altLang="ja-JP" sz="1400" dirty="0"/>
              <a:t>      &lt;p&gt;</a:t>
            </a:r>
            <a:r>
              <a:rPr kumimoji="1" lang="ja-JP" altLang="en-US" sz="1400" dirty="0"/>
              <a:t>本文をここに書く</a:t>
            </a:r>
            <a:r>
              <a:rPr kumimoji="1" lang="en-US" altLang="ja-JP" sz="1400" dirty="0"/>
              <a:t>&lt;/p&gt;</a:t>
            </a:r>
          </a:p>
          <a:p>
            <a:r>
              <a:rPr kumimoji="1" lang="en-US" altLang="ja-JP" sz="1400" dirty="0"/>
              <a:t>    &lt;/article&gt;</a:t>
            </a:r>
          </a:p>
          <a:p>
            <a:r>
              <a:rPr kumimoji="1" lang="en-US" altLang="ja-JP" sz="1400" dirty="0"/>
              <a:t>  &lt;/body&gt;</a:t>
            </a:r>
          </a:p>
          <a:p>
            <a:r>
              <a:rPr kumimoji="1" lang="en-US" altLang="ja-JP" sz="1400" dirty="0"/>
              <a:t>&lt;/html&gt;</a:t>
            </a:r>
          </a:p>
        </p:txBody>
      </p:sp>
    </p:spTree>
    <p:extLst>
      <p:ext uri="{BB962C8B-B14F-4D97-AF65-F5344CB8AC3E}">
        <p14:creationId xmlns:p14="http://schemas.microsoft.com/office/powerpoint/2010/main" val="891591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D2E8959-84E6-4029-A18E-3D6015AD8DDE}"/>
              </a:ext>
            </a:extLst>
          </p:cNvPr>
          <p:cNvSpPr>
            <a:spLocks noGrp="1"/>
          </p:cNvSpPr>
          <p:nvPr>
            <p:ph type="title"/>
          </p:nvPr>
        </p:nvSpPr>
        <p:spPr/>
        <p:txBody>
          <a:bodyPr/>
          <a:lstStyle/>
          <a:p>
            <a:r>
              <a:rPr kumimoji="1" lang="ja-JP" altLang="en-US" dirty="0"/>
              <a:t>インターネットのセキュリティ</a:t>
            </a:r>
          </a:p>
        </p:txBody>
      </p:sp>
      <p:sp>
        <p:nvSpPr>
          <p:cNvPr id="7" name="テキスト プレースホルダー 6">
            <a:extLst>
              <a:ext uri="{FF2B5EF4-FFF2-40B4-BE49-F238E27FC236}">
                <a16:creationId xmlns:a16="http://schemas.microsoft.com/office/drawing/2014/main" id="{B2AC0A5D-C550-49F7-BCF4-31E3088967A9}"/>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5121F2F9-0222-4034-8750-0326056E4E4C}"/>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0032B331-02E5-4475-8164-81C992696EC2}"/>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411461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664217-F9A0-4B2D-A98C-9237585D7F2B}"/>
              </a:ext>
            </a:extLst>
          </p:cNvPr>
          <p:cNvSpPr>
            <a:spLocks noGrp="1"/>
          </p:cNvSpPr>
          <p:nvPr>
            <p:ph type="title"/>
          </p:nvPr>
        </p:nvSpPr>
        <p:spPr/>
        <p:txBody>
          <a:bodyPr/>
          <a:lstStyle/>
          <a:p>
            <a:r>
              <a:rPr kumimoji="1" lang="ja-JP" altLang="en-US" dirty="0"/>
              <a:t>重要だったこと</a:t>
            </a:r>
          </a:p>
        </p:txBody>
      </p:sp>
      <p:sp>
        <p:nvSpPr>
          <p:cNvPr id="3" name="コンテンツ プレースホルダー 2">
            <a:extLst>
              <a:ext uri="{FF2B5EF4-FFF2-40B4-BE49-F238E27FC236}">
                <a16:creationId xmlns:a16="http://schemas.microsoft.com/office/drawing/2014/main" id="{D53E59A9-521D-4E61-B09E-E21B588A8804}"/>
              </a:ext>
            </a:extLst>
          </p:cNvPr>
          <p:cNvSpPr>
            <a:spLocks noGrp="1"/>
          </p:cNvSpPr>
          <p:nvPr>
            <p:ph idx="1"/>
          </p:nvPr>
        </p:nvSpPr>
        <p:spPr>
          <a:xfrm>
            <a:off x="838200" y="1671782"/>
            <a:ext cx="10515600" cy="4884001"/>
          </a:xfrm>
        </p:spPr>
        <p:txBody>
          <a:bodyPr>
            <a:normAutofit/>
          </a:bodyPr>
          <a:lstStyle/>
          <a:p>
            <a:r>
              <a:rPr kumimoji="1" lang="ja-JP" altLang="en-US" b="1" dirty="0">
                <a:solidFill>
                  <a:srgbClr val="6B0920"/>
                </a:solidFill>
              </a:rPr>
              <a:t>電子メール</a:t>
            </a:r>
            <a:r>
              <a:rPr kumimoji="1" lang="ja-JP" altLang="en-US" dirty="0"/>
              <a:t>：郵送の電子版</a:t>
            </a:r>
            <a:endParaRPr kumimoji="1" lang="en-US" altLang="ja-JP" dirty="0"/>
          </a:p>
          <a:p>
            <a:pPr lvl="1"/>
            <a:r>
              <a:rPr kumimoji="1" lang="ja-JP" altLang="en-US" dirty="0"/>
              <a:t>郵便局→メールサーバ</a:t>
            </a:r>
            <a:endParaRPr kumimoji="1" lang="en-US" altLang="ja-JP" dirty="0"/>
          </a:p>
          <a:p>
            <a:pPr lvl="1"/>
            <a:r>
              <a:rPr lang="ja-JP" altLang="en-US" dirty="0"/>
              <a:t>住所→アドレス</a:t>
            </a:r>
            <a:endParaRPr kumimoji="1" lang="en-US" altLang="ja-JP" dirty="0"/>
          </a:p>
          <a:p>
            <a:endParaRPr kumimoji="1" lang="en-US" altLang="ja-JP" dirty="0"/>
          </a:p>
          <a:p>
            <a:r>
              <a:rPr lang="en-US" altLang="ja-JP" b="1" dirty="0">
                <a:solidFill>
                  <a:srgbClr val="6B0920"/>
                </a:solidFill>
              </a:rPr>
              <a:t>Gmail</a:t>
            </a:r>
          </a:p>
          <a:p>
            <a:pPr lvl="1"/>
            <a:r>
              <a:rPr kumimoji="1" lang="ja-JP" altLang="en-US" dirty="0"/>
              <a:t>ウェブサーバを介して電子メールを作る</a:t>
            </a:r>
            <a:r>
              <a:rPr kumimoji="1" lang="en-US" altLang="ja-JP" dirty="0"/>
              <a:t>google</a:t>
            </a:r>
            <a:r>
              <a:rPr kumimoji="1" lang="ja-JP" altLang="en-US" dirty="0"/>
              <a:t>社のサービス</a:t>
            </a:r>
            <a:endParaRPr kumimoji="1" lang="en-US" altLang="ja-JP" dirty="0"/>
          </a:p>
          <a:p>
            <a:pPr lvl="1"/>
            <a:r>
              <a:rPr kumimoji="1" lang="ja-JP" altLang="en-US" dirty="0"/>
              <a:t>署名や転送、フィルタリングなどのサービスもある</a:t>
            </a:r>
            <a:endParaRPr kumimoji="1" lang="en-US" altLang="ja-JP" dirty="0"/>
          </a:p>
          <a:p>
            <a:endParaRPr lang="en-US" altLang="ja-JP" dirty="0"/>
          </a:p>
          <a:p>
            <a:r>
              <a:rPr kumimoji="1" lang="ja-JP" altLang="en-US" b="1" dirty="0">
                <a:solidFill>
                  <a:srgbClr val="6B0920"/>
                </a:solidFill>
              </a:rPr>
              <a:t>メールのマナー</a:t>
            </a:r>
            <a:endParaRPr kumimoji="1" lang="en-US" altLang="ja-JP" b="1" dirty="0">
              <a:solidFill>
                <a:srgbClr val="6B0920"/>
              </a:solidFill>
            </a:endParaRPr>
          </a:p>
          <a:p>
            <a:pPr lvl="1"/>
            <a:r>
              <a:rPr kumimoji="1" lang="ja-JP" altLang="en-US" dirty="0"/>
              <a:t>伝わるようにメールしよう</a:t>
            </a:r>
          </a:p>
        </p:txBody>
      </p:sp>
      <p:sp>
        <p:nvSpPr>
          <p:cNvPr id="4" name="日付プレースホルダー 3">
            <a:extLst>
              <a:ext uri="{FF2B5EF4-FFF2-40B4-BE49-F238E27FC236}">
                <a16:creationId xmlns:a16="http://schemas.microsoft.com/office/drawing/2014/main" id="{DD3CA3ED-918B-47FE-BAC2-B4F0DE9691F5}"/>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42E21860-89BD-4258-8E88-3AECCE576268}"/>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513569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AA2A7-F8CC-4CEE-A26A-9EC33FAE04FA}"/>
              </a:ext>
            </a:extLst>
          </p:cNvPr>
          <p:cNvSpPr>
            <a:spLocks noGrp="1"/>
          </p:cNvSpPr>
          <p:nvPr>
            <p:ph type="title"/>
          </p:nvPr>
        </p:nvSpPr>
        <p:spPr/>
        <p:txBody>
          <a:bodyPr/>
          <a:lstStyle/>
          <a:p>
            <a:r>
              <a:rPr kumimoji="1" lang="ja-JP" altLang="en-US" dirty="0"/>
              <a:t>インターネットの危険性</a:t>
            </a:r>
          </a:p>
        </p:txBody>
      </p:sp>
      <p:sp>
        <p:nvSpPr>
          <p:cNvPr id="3" name="コンテンツ プレースホルダー 2">
            <a:extLst>
              <a:ext uri="{FF2B5EF4-FFF2-40B4-BE49-F238E27FC236}">
                <a16:creationId xmlns:a16="http://schemas.microsoft.com/office/drawing/2014/main" id="{A292D5DE-0DDE-4B75-BEBE-B6FFA0757D1D}"/>
              </a:ext>
            </a:extLst>
          </p:cNvPr>
          <p:cNvSpPr>
            <a:spLocks noGrp="1"/>
          </p:cNvSpPr>
          <p:nvPr>
            <p:ph idx="1"/>
          </p:nvPr>
        </p:nvSpPr>
        <p:spPr/>
        <p:txBody>
          <a:bodyPr/>
          <a:lstStyle/>
          <a:p>
            <a:r>
              <a:rPr lang="ja-JP" altLang="en-US" dirty="0"/>
              <a:t>ネットワーク接続がある→</a:t>
            </a:r>
            <a:endParaRPr lang="en-US" altLang="ja-JP" dirty="0"/>
          </a:p>
          <a:p>
            <a:pPr lvl="1"/>
            <a:r>
              <a:rPr lang="ja-JP" altLang="en-US" dirty="0"/>
              <a:t>メリット：</a:t>
            </a:r>
            <a:r>
              <a:rPr lang="en-US" altLang="ja-JP" dirty="0"/>
              <a:t>	</a:t>
            </a:r>
            <a:r>
              <a:rPr lang="ja-JP" altLang="en-US" dirty="0"/>
              <a:t>情報の流通が容易</a:t>
            </a:r>
            <a:endParaRPr lang="en-US" altLang="ja-JP" dirty="0"/>
          </a:p>
          <a:p>
            <a:pPr lvl="1"/>
            <a:r>
              <a:rPr lang="ja-JP" altLang="en-US" dirty="0"/>
              <a:t>デメリット：</a:t>
            </a:r>
            <a:r>
              <a:rPr lang="en-US" altLang="ja-JP" dirty="0"/>
              <a:t>	</a:t>
            </a:r>
            <a:r>
              <a:rPr lang="ja-JP" altLang="en-US" dirty="0"/>
              <a:t>外部にコンピュータが晒されている</a:t>
            </a:r>
            <a:endParaRPr lang="en-US" altLang="ja-JP" dirty="0"/>
          </a:p>
          <a:p>
            <a:endParaRPr lang="en-US" altLang="ja-JP" dirty="0"/>
          </a:p>
          <a:p>
            <a:r>
              <a:rPr lang="ja-JP" altLang="en-US" dirty="0"/>
              <a:t>リスク</a:t>
            </a:r>
            <a:endParaRPr lang="en-US" altLang="ja-JP" dirty="0"/>
          </a:p>
          <a:p>
            <a:pPr lvl="1"/>
            <a:r>
              <a:rPr lang="ja-JP" altLang="en-US" dirty="0"/>
              <a:t>ウィルスソフト：データ改ざん・破壊を行うソフト</a:t>
            </a:r>
            <a:endParaRPr lang="en-US" altLang="ja-JP" dirty="0"/>
          </a:p>
          <a:p>
            <a:pPr lvl="1"/>
            <a:r>
              <a:rPr lang="ja-JP" altLang="en-US" dirty="0"/>
              <a:t>スパイウェア：情報を外部に流出させるソフト</a:t>
            </a:r>
            <a:endParaRPr lang="en-US" altLang="ja-JP" dirty="0"/>
          </a:p>
          <a:p>
            <a:pPr lvl="1"/>
            <a:r>
              <a:rPr lang="ja-JP" altLang="en-US" dirty="0"/>
              <a:t>マルウェア：不正通信を行うソフト</a:t>
            </a:r>
            <a:endParaRPr lang="en-US" altLang="ja-JP" dirty="0"/>
          </a:p>
          <a:p>
            <a:pPr lvl="1"/>
            <a:r>
              <a:rPr lang="ja-JP" altLang="en-US" dirty="0"/>
              <a:t>クラッキング：外部からの不正な直接操作</a:t>
            </a:r>
            <a:endParaRPr lang="en-US" altLang="ja-JP" dirty="0"/>
          </a:p>
          <a:p>
            <a:endParaRPr kumimoji="1" lang="ja-JP" altLang="en-US" dirty="0"/>
          </a:p>
        </p:txBody>
      </p:sp>
      <p:sp>
        <p:nvSpPr>
          <p:cNvPr id="4" name="日付プレースホルダー 3">
            <a:extLst>
              <a:ext uri="{FF2B5EF4-FFF2-40B4-BE49-F238E27FC236}">
                <a16:creationId xmlns:a16="http://schemas.microsoft.com/office/drawing/2014/main" id="{2D47E240-2E24-4C98-BCF7-BCB998D0630C}"/>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09016BF2-CB36-4E02-BC74-AC5B01373849}"/>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451515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8E612-6E15-4F35-A2E6-058CBB7DFA55}"/>
              </a:ext>
            </a:extLst>
          </p:cNvPr>
          <p:cNvSpPr>
            <a:spLocks noGrp="1"/>
          </p:cNvSpPr>
          <p:nvPr>
            <p:ph type="title"/>
          </p:nvPr>
        </p:nvSpPr>
        <p:spPr/>
        <p:txBody>
          <a:bodyPr/>
          <a:lstStyle/>
          <a:p>
            <a:r>
              <a:rPr lang="ja-JP" altLang="en-US" dirty="0"/>
              <a:t>セキュリティの種類</a:t>
            </a:r>
            <a:endParaRPr kumimoji="1" lang="ja-JP" altLang="en-US" dirty="0"/>
          </a:p>
        </p:txBody>
      </p:sp>
      <p:sp>
        <p:nvSpPr>
          <p:cNvPr id="3" name="コンテンツ プレースホルダー 2">
            <a:extLst>
              <a:ext uri="{FF2B5EF4-FFF2-40B4-BE49-F238E27FC236}">
                <a16:creationId xmlns:a16="http://schemas.microsoft.com/office/drawing/2014/main" id="{EA39C4A8-8958-42B2-AAAA-792F00541A44}"/>
              </a:ext>
            </a:extLst>
          </p:cNvPr>
          <p:cNvSpPr>
            <a:spLocks noGrp="1"/>
          </p:cNvSpPr>
          <p:nvPr>
            <p:ph idx="1"/>
          </p:nvPr>
        </p:nvSpPr>
        <p:spPr/>
        <p:txBody>
          <a:bodyPr/>
          <a:lstStyle/>
          <a:p>
            <a:r>
              <a:rPr lang="ja-JP" altLang="en-US" dirty="0"/>
              <a:t>ファイアウォール</a:t>
            </a:r>
            <a:endParaRPr lang="en-US" altLang="ja-JP" dirty="0"/>
          </a:p>
          <a:p>
            <a:pPr lvl="1"/>
            <a:r>
              <a:rPr lang="ja-JP" altLang="en-US" dirty="0"/>
              <a:t>許可した通信以外をシャットダウンする</a:t>
            </a:r>
            <a:endParaRPr lang="en-US" altLang="ja-JP" dirty="0"/>
          </a:p>
          <a:p>
            <a:endParaRPr lang="en-US" altLang="ja-JP" dirty="0"/>
          </a:p>
          <a:p>
            <a:r>
              <a:rPr lang="ja-JP" altLang="en-US" dirty="0"/>
              <a:t>アンチウイルスソフト</a:t>
            </a:r>
            <a:endParaRPr lang="en-US" altLang="ja-JP" dirty="0"/>
          </a:p>
          <a:p>
            <a:pPr lvl="1"/>
            <a:r>
              <a:rPr lang="ja-JP" altLang="en-US" dirty="0"/>
              <a:t>特定の動作をするアプリケーションを探知、削除する</a:t>
            </a:r>
            <a:endParaRPr lang="en-US" altLang="ja-JP" dirty="0"/>
          </a:p>
          <a:p>
            <a:endParaRPr lang="en-US" altLang="ja-JP" dirty="0"/>
          </a:p>
          <a:p>
            <a:r>
              <a:rPr lang="ja-JP" altLang="en-US" dirty="0"/>
              <a:t>ユーザの教養</a:t>
            </a:r>
            <a:endParaRPr lang="en-US" altLang="ja-JP" dirty="0"/>
          </a:p>
          <a:p>
            <a:pPr lvl="1"/>
            <a:r>
              <a:rPr lang="ja-JP" altLang="en-US" dirty="0"/>
              <a:t>そもそも怪しいサイトやメールを見ないという強い心</a:t>
            </a:r>
            <a:endParaRPr lang="en-US" altLang="ja-JP" dirty="0"/>
          </a:p>
        </p:txBody>
      </p:sp>
      <p:sp>
        <p:nvSpPr>
          <p:cNvPr id="4" name="日付プレースホルダー 3">
            <a:extLst>
              <a:ext uri="{FF2B5EF4-FFF2-40B4-BE49-F238E27FC236}">
                <a16:creationId xmlns:a16="http://schemas.microsoft.com/office/drawing/2014/main" id="{BC2CC42B-331C-4A20-A92D-B99291FDEAC4}"/>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F81FCDDA-1918-4315-AA83-62E919BA0463}"/>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725349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6FB57B-CEA1-4B77-9517-19D9F05AE144}"/>
              </a:ext>
            </a:extLst>
          </p:cNvPr>
          <p:cNvSpPr>
            <a:spLocks noGrp="1"/>
          </p:cNvSpPr>
          <p:nvPr>
            <p:ph type="title"/>
          </p:nvPr>
        </p:nvSpPr>
        <p:spPr/>
        <p:txBody>
          <a:bodyPr/>
          <a:lstStyle/>
          <a:p>
            <a:r>
              <a:rPr kumimoji="1" lang="ja-JP" altLang="en-US" dirty="0"/>
              <a:t>通信とファイアウォール</a:t>
            </a:r>
          </a:p>
        </p:txBody>
      </p:sp>
      <p:sp>
        <p:nvSpPr>
          <p:cNvPr id="4" name="日付プレースホルダー 3">
            <a:extLst>
              <a:ext uri="{FF2B5EF4-FFF2-40B4-BE49-F238E27FC236}">
                <a16:creationId xmlns:a16="http://schemas.microsoft.com/office/drawing/2014/main" id="{F49FE866-6F8E-49E5-BDB5-4D92BBC36951}"/>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7928EFA6-C0D9-4294-AAA9-5CFB90157EC3}"/>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27" name="コンテンツ プレースホルダー 2">
            <a:extLst>
              <a:ext uri="{FF2B5EF4-FFF2-40B4-BE49-F238E27FC236}">
                <a16:creationId xmlns:a16="http://schemas.microsoft.com/office/drawing/2014/main" id="{AD19D15D-3845-4FA8-B534-1D47BC1352E3}"/>
              </a:ext>
            </a:extLst>
          </p:cNvPr>
          <p:cNvSpPr>
            <a:spLocks noGrp="1"/>
          </p:cNvSpPr>
          <p:nvPr>
            <p:ph idx="1"/>
          </p:nvPr>
        </p:nvSpPr>
        <p:spPr>
          <a:xfrm>
            <a:off x="838200" y="1671782"/>
            <a:ext cx="10515600" cy="4505181"/>
          </a:xfrm>
        </p:spPr>
        <p:txBody>
          <a:bodyPr/>
          <a:lstStyle/>
          <a:p>
            <a:r>
              <a:rPr kumimoji="1" lang="ja-JP" altLang="en-US" dirty="0"/>
              <a:t>特定の通信以外をはじく仕組み</a:t>
            </a:r>
          </a:p>
        </p:txBody>
      </p:sp>
      <p:pic>
        <p:nvPicPr>
          <p:cNvPr id="7" name="図 6">
            <a:extLst>
              <a:ext uri="{FF2B5EF4-FFF2-40B4-BE49-F238E27FC236}">
                <a16:creationId xmlns:a16="http://schemas.microsoft.com/office/drawing/2014/main" id="{8ECF12E0-D94F-4122-AE51-68EA742F4510}"/>
              </a:ext>
            </a:extLst>
          </p:cNvPr>
          <p:cNvPicPr>
            <a:picLocks noChangeAspect="1"/>
          </p:cNvPicPr>
          <p:nvPr/>
        </p:nvPicPr>
        <p:blipFill>
          <a:blip r:embed="rId2"/>
          <a:stretch>
            <a:fillRect/>
          </a:stretch>
        </p:blipFill>
        <p:spPr>
          <a:xfrm>
            <a:off x="7683683" y="3518670"/>
            <a:ext cx="1534743" cy="1534743"/>
          </a:xfrm>
          <a:prstGeom prst="rect">
            <a:avLst/>
          </a:prstGeom>
        </p:spPr>
      </p:pic>
      <p:cxnSp>
        <p:nvCxnSpPr>
          <p:cNvPr id="8" name="直線矢印コネクタ 7">
            <a:extLst>
              <a:ext uri="{FF2B5EF4-FFF2-40B4-BE49-F238E27FC236}">
                <a16:creationId xmlns:a16="http://schemas.microsoft.com/office/drawing/2014/main" id="{342D5AA9-7318-4295-9BB4-D43348747C5E}"/>
              </a:ext>
            </a:extLst>
          </p:cNvPr>
          <p:cNvCxnSpPr/>
          <p:nvPr/>
        </p:nvCxnSpPr>
        <p:spPr>
          <a:xfrm>
            <a:off x="4327934" y="4249665"/>
            <a:ext cx="2542348"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pic>
        <p:nvPicPr>
          <p:cNvPr id="10" name="図 9">
            <a:extLst>
              <a:ext uri="{FF2B5EF4-FFF2-40B4-BE49-F238E27FC236}">
                <a16:creationId xmlns:a16="http://schemas.microsoft.com/office/drawing/2014/main" id="{B6E2FEE1-AE5E-40CA-B881-C3F5FA08DA96}"/>
              </a:ext>
            </a:extLst>
          </p:cNvPr>
          <p:cNvPicPr>
            <a:picLocks noChangeAspect="1"/>
          </p:cNvPicPr>
          <p:nvPr/>
        </p:nvPicPr>
        <p:blipFill>
          <a:blip r:embed="rId2">
            <a:duotone>
              <a:schemeClr val="accent4">
                <a:shade val="45000"/>
                <a:satMod val="135000"/>
              </a:schemeClr>
              <a:prstClr val="white"/>
            </a:duotone>
          </a:blip>
          <a:stretch>
            <a:fillRect/>
          </a:stretch>
        </p:blipFill>
        <p:spPr>
          <a:xfrm>
            <a:off x="2812126" y="3895128"/>
            <a:ext cx="1048250" cy="1048250"/>
          </a:xfrm>
          <a:prstGeom prst="rect">
            <a:avLst/>
          </a:prstGeom>
        </p:spPr>
      </p:pic>
      <p:sp>
        <p:nvSpPr>
          <p:cNvPr id="13" name="テキスト ボックス 12">
            <a:extLst>
              <a:ext uri="{FF2B5EF4-FFF2-40B4-BE49-F238E27FC236}">
                <a16:creationId xmlns:a16="http://schemas.microsoft.com/office/drawing/2014/main" id="{AFDBD3B7-1842-4B12-8536-24D7DD21F2B5}"/>
              </a:ext>
            </a:extLst>
          </p:cNvPr>
          <p:cNvSpPr txBox="1"/>
          <p:nvPr/>
        </p:nvSpPr>
        <p:spPr>
          <a:xfrm>
            <a:off x="2421144" y="5042317"/>
            <a:ext cx="1724136" cy="646331"/>
          </a:xfrm>
          <a:prstGeom prst="rect">
            <a:avLst/>
          </a:prstGeom>
          <a:noFill/>
        </p:spPr>
        <p:txBody>
          <a:bodyPr wrap="square" rtlCol="0">
            <a:spAutoFit/>
          </a:bodyPr>
          <a:lstStyle/>
          <a:p>
            <a:pPr algn="ctr"/>
            <a:r>
              <a:rPr kumimoji="1" lang="ja-JP" altLang="en-US" dirty="0"/>
              <a:t>クライアント</a:t>
            </a:r>
            <a:endParaRPr kumimoji="1" lang="en-US" altLang="ja-JP" dirty="0"/>
          </a:p>
          <a:p>
            <a:pPr algn="ctr"/>
            <a:r>
              <a:rPr lang="ja-JP" altLang="en-US" dirty="0"/>
              <a:t>（利用者側）</a:t>
            </a:r>
            <a:endParaRPr kumimoji="1" lang="ja-JP" altLang="en-US" dirty="0"/>
          </a:p>
        </p:txBody>
      </p:sp>
      <p:sp>
        <p:nvSpPr>
          <p:cNvPr id="14" name="正方形/長方形 13">
            <a:extLst>
              <a:ext uri="{FF2B5EF4-FFF2-40B4-BE49-F238E27FC236}">
                <a16:creationId xmlns:a16="http://schemas.microsoft.com/office/drawing/2014/main" id="{0B2C1488-421E-4854-8786-D4B540C52A3F}"/>
              </a:ext>
            </a:extLst>
          </p:cNvPr>
          <p:cNvSpPr/>
          <p:nvPr/>
        </p:nvSpPr>
        <p:spPr>
          <a:xfrm>
            <a:off x="4603011" y="3633066"/>
            <a:ext cx="248575" cy="524125"/>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343C8BC-8332-4BB1-9C5A-A110112AB011}"/>
              </a:ext>
            </a:extLst>
          </p:cNvPr>
          <p:cNvSpPr/>
          <p:nvPr/>
        </p:nvSpPr>
        <p:spPr>
          <a:xfrm>
            <a:off x="4598014" y="4658542"/>
            <a:ext cx="248575" cy="81989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CA5AD90-E009-4E7B-A7DA-141F40BD68F8}"/>
              </a:ext>
            </a:extLst>
          </p:cNvPr>
          <p:cNvSpPr txBox="1"/>
          <p:nvPr/>
        </p:nvSpPr>
        <p:spPr>
          <a:xfrm>
            <a:off x="4108193" y="5631403"/>
            <a:ext cx="1228215" cy="646331"/>
          </a:xfrm>
          <a:prstGeom prst="rect">
            <a:avLst/>
          </a:prstGeom>
          <a:noFill/>
        </p:spPr>
        <p:txBody>
          <a:bodyPr wrap="square" rtlCol="0">
            <a:spAutoFit/>
          </a:bodyPr>
          <a:lstStyle/>
          <a:p>
            <a:pPr algn="ctr"/>
            <a:r>
              <a:rPr lang="ja-JP" altLang="en-US" dirty="0"/>
              <a:t>ファイア</a:t>
            </a:r>
            <a:endParaRPr lang="en-US" altLang="ja-JP" dirty="0"/>
          </a:p>
          <a:p>
            <a:pPr algn="ctr"/>
            <a:r>
              <a:rPr lang="ja-JP" altLang="en-US" dirty="0"/>
              <a:t>ウォール</a:t>
            </a:r>
            <a:endParaRPr kumimoji="1" lang="ja-JP" altLang="en-US" dirty="0"/>
          </a:p>
        </p:txBody>
      </p:sp>
      <p:sp>
        <p:nvSpPr>
          <p:cNvPr id="17" name="テキスト ボックス 16">
            <a:extLst>
              <a:ext uri="{FF2B5EF4-FFF2-40B4-BE49-F238E27FC236}">
                <a16:creationId xmlns:a16="http://schemas.microsoft.com/office/drawing/2014/main" id="{E850BF84-5E29-48BD-BC3C-623BE476FEEF}"/>
              </a:ext>
            </a:extLst>
          </p:cNvPr>
          <p:cNvSpPr txBox="1"/>
          <p:nvPr/>
        </p:nvSpPr>
        <p:spPr>
          <a:xfrm>
            <a:off x="7241702" y="4837041"/>
            <a:ext cx="2418705" cy="923330"/>
          </a:xfrm>
          <a:prstGeom prst="rect">
            <a:avLst/>
          </a:prstGeom>
          <a:noFill/>
        </p:spPr>
        <p:txBody>
          <a:bodyPr wrap="square" rtlCol="0">
            <a:spAutoFit/>
          </a:bodyPr>
          <a:lstStyle/>
          <a:p>
            <a:pPr algn="ctr"/>
            <a:r>
              <a:rPr kumimoji="1" lang="en-US" altLang="ja-JP" dirty="0"/>
              <a:t>http</a:t>
            </a:r>
            <a:r>
              <a:rPr kumimoji="1" lang="ja-JP" altLang="en-US" dirty="0"/>
              <a:t>サーバ </a:t>
            </a:r>
            <a:r>
              <a:rPr kumimoji="1" lang="en-US" altLang="ja-JP" dirty="0"/>
              <a:t>IP:1.2.3.4</a:t>
            </a:r>
          </a:p>
          <a:p>
            <a:pPr algn="ctr"/>
            <a:r>
              <a:rPr lang="ja-JP" altLang="en-US" dirty="0"/>
              <a:t>ホスト</a:t>
            </a:r>
            <a:endParaRPr lang="en-US" altLang="ja-JP" dirty="0"/>
          </a:p>
          <a:p>
            <a:pPr algn="ctr"/>
            <a:r>
              <a:rPr kumimoji="1" lang="ja-JP" altLang="en-US" dirty="0"/>
              <a:t>（</a:t>
            </a:r>
            <a:r>
              <a:rPr lang="ja-JP" altLang="en-US" dirty="0"/>
              <a:t>サービス提供者）</a:t>
            </a:r>
            <a:endParaRPr kumimoji="1" lang="ja-JP" altLang="en-US" dirty="0"/>
          </a:p>
        </p:txBody>
      </p:sp>
      <p:cxnSp>
        <p:nvCxnSpPr>
          <p:cNvPr id="25" name="直線矢印コネクタ 24">
            <a:extLst>
              <a:ext uri="{FF2B5EF4-FFF2-40B4-BE49-F238E27FC236}">
                <a16:creationId xmlns:a16="http://schemas.microsoft.com/office/drawing/2014/main" id="{38EF2DEA-5314-400D-A1D2-A804231B60FB}"/>
              </a:ext>
            </a:extLst>
          </p:cNvPr>
          <p:cNvCxnSpPr/>
          <p:nvPr/>
        </p:nvCxnSpPr>
        <p:spPr>
          <a:xfrm flipH="1" flipV="1">
            <a:off x="4292298" y="4456040"/>
            <a:ext cx="2527540" cy="959"/>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26" name="吹き出し: 角を丸めた四角形 25">
            <a:extLst>
              <a:ext uri="{FF2B5EF4-FFF2-40B4-BE49-F238E27FC236}">
                <a16:creationId xmlns:a16="http://schemas.microsoft.com/office/drawing/2014/main" id="{890AECCD-FD82-47AC-AAB6-21E2E9812F11}"/>
              </a:ext>
            </a:extLst>
          </p:cNvPr>
          <p:cNvSpPr/>
          <p:nvPr/>
        </p:nvSpPr>
        <p:spPr>
          <a:xfrm>
            <a:off x="1173480" y="3303827"/>
            <a:ext cx="2259786" cy="475124"/>
          </a:xfrm>
          <a:prstGeom prst="wedgeRoundRectCallout">
            <a:avLst>
              <a:gd name="adj1" fmla="val 37900"/>
              <a:gd name="adj2" fmla="val 920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t>google</a:t>
            </a:r>
            <a:r>
              <a:rPr lang="ja-JP" altLang="en-US" dirty="0"/>
              <a:t>のページ！</a:t>
            </a:r>
            <a:endParaRPr kumimoji="1" lang="ja-JP" altLang="en-US" dirty="0"/>
          </a:p>
        </p:txBody>
      </p:sp>
      <p:cxnSp>
        <p:nvCxnSpPr>
          <p:cNvPr id="28" name="直線矢印コネクタ 27">
            <a:extLst>
              <a:ext uri="{FF2B5EF4-FFF2-40B4-BE49-F238E27FC236}">
                <a16:creationId xmlns:a16="http://schemas.microsoft.com/office/drawing/2014/main" id="{40131669-F0EA-4617-A4D2-DEA3E2AAA370}"/>
              </a:ext>
            </a:extLst>
          </p:cNvPr>
          <p:cNvCxnSpPr>
            <a:cxnSpLocks/>
          </p:cNvCxnSpPr>
          <p:nvPr/>
        </p:nvCxnSpPr>
        <p:spPr>
          <a:xfrm flipH="1">
            <a:off x="5001366" y="3200400"/>
            <a:ext cx="2572914" cy="595976"/>
          </a:xfrm>
          <a:prstGeom prst="straightConnector1">
            <a:avLst/>
          </a:prstGeom>
          <a:ln w="38100">
            <a:solidFill>
              <a:schemeClr val="accent6">
                <a:lumMod val="75000"/>
              </a:schemeClr>
            </a:solidFill>
            <a:tailEnd type="triangle"/>
          </a:ln>
        </p:spPr>
        <p:style>
          <a:lnRef idx="2">
            <a:schemeClr val="accent2"/>
          </a:lnRef>
          <a:fillRef idx="0">
            <a:schemeClr val="accent2"/>
          </a:fillRef>
          <a:effectRef idx="1">
            <a:schemeClr val="accent2"/>
          </a:effectRef>
          <a:fontRef idx="minor">
            <a:schemeClr val="tx1"/>
          </a:fontRef>
        </p:style>
      </p:cxnSp>
      <p:pic>
        <p:nvPicPr>
          <p:cNvPr id="30" name="図 29">
            <a:extLst>
              <a:ext uri="{FF2B5EF4-FFF2-40B4-BE49-F238E27FC236}">
                <a16:creationId xmlns:a16="http://schemas.microsoft.com/office/drawing/2014/main" id="{F19A123A-41F4-403C-8A6D-45F2611311B1}"/>
              </a:ext>
            </a:extLst>
          </p:cNvPr>
          <p:cNvPicPr>
            <a:picLocks noChangeAspect="1"/>
          </p:cNvPicPr>
          <p:nvPr/>
        </p:nvPicPr>
        <p:blipFill>
          <a:blip r:embed="rId2">
            <a:duotone>
              <a:schemeClr val="accent2">
                <a:shade val="45000"/>
                <a:satMod val="135000"/>
              </a:schemeClr>
              <a:prstClr val="white"/>
            </a:duotone>
          </a:blip>
          <a:stretch>
            <a:fillRect/>
          </a:stretch>
        </p:blipFill>
        <p:spPr>
          <a:xfrm>
            <a:off x="8008966" y="2450138"/>
            <a:ext cx="1048250" cy="1048250"/>
          </a:xfrm>
          <a:prstGeom prst="rect">
            <a:avLst/>
          </a:prstGeom>
        </p:spPr>
      </p:pic>
      <p:sp>
        <p:nvSpPr>
          <p:cNvPr id="31" name="テキスト ボックス 30">
            <a:extLst>
              <a:ext uri="{FF2B5EF4-FFF2-40B4-BE49-F238E27FC236}">
                <a16:creationId xmlns:a16="http://schemas.microsoft.com/office/drawing/2014/main" id="{948C7BE2-A0A4-4109-BC01-C59F86D7D09F}"/>
              </a:ext>
            </a:extLst>
          </p:cNvPr>
          <p:cNvSpPr txBox="1"/>
          <p:nvPr/>
        </p:nvSpPr>
        <p:spPr>
          <a:xfrm>
            <a:off x="9057216" y="2756125"/>
            <a:ext cx="1724136" cy="646331"/>
          </a:xfrm>
          <a:prstGeom prst="rect">
            <a:avLst/>
          </a:prstGeom>
          <a:noFill/>
        </p:spPr>
        <p:txBody>
          <a:bodyPr wrap="square" rtlCol="0">
            <a:spAutoFit/>
          </a:bodyPr>
          <a:lstStyle/>
          <a:p>
            <a:pPr algn="ctr"/>
            <a:r>
              <a:rPr lang="ja-JP" altLang="en-US" dirty="0"/>
              <a:t>第</a:t>
            </a:r>
            <a:r>
              <a:rPr lang="en-US" altLang="ja-JP" dirty="0"/>
              <a:t>3</a:t>
            </a:r>
            <a:r>
              <a:rPr lang="ja-JP" altLang="en-US" dirty="0"/>
              <a:t>者</a:t>
            </a:r>
            <a:endParaRPr lang="en-US" altLang="ja-JP" dirty="0"/>
          </a:p>
          <a:p>
            <a:pPr algn="ctr"/>
            <a:r>
              <a:rPr lang="en-US" altLang="ja-JP" dirty="0"/>
              <a:t>IP:2.3.4.5</a:t>
            </a:r>
            <a:endParaRPr kumimoji="1" lang="ja-JP" altLang="en-US" dirty="0"/>
          </a:p>
        </p:txBody>
      </p:sp>
      <p:sp>
        <p:nvSpPr>
          <p:cNvPr id="33" name="吹き出し: 角を丸めた四角形 32">
            <a:extLst>
              <a:ext uri="{FF2B5EF4-FFF2-40B4-BE49-F238E27FC236}">
                <a16:creationId xmlns:a16="http://schemas.microsoft.com/office/drawing/2014/main" id="{155815E9-DC61-451C-B15D-27FE78089E1B}"/>
              </a:ext>
            </a:extLst>
          </p:cNvPr>
          <p:cNvSpPr/>
          <p:nvPr/>
        </p:nvSpPr>
        <p:spPr>
          <a:xfrm>
            <a:off x="4757751" y="2801350"/>
            <a:ext cx="1512008" cy="385351"/>
          </a:xfrm>
          <a:prstGeom prst="wedgeRoundRectCallout">
            <a:avLst>
              <a:gd name="adj1" fmla="val -19321"/>
              <a:gd name="adj2" fmla="val 127755"/>
              <a:gd name="adj3" fmla="val 16667"/>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6B0920"/>
                </a:solidFill>
              </a:rPr>
              <a:t>ブロック！</a:t>
            </a:r>
          </a:p>
        </p:txBody>
      </p:sp>
    </p:spTree>
    <p:extLst>
      <p:ext uri="{BB962C8B-B14F-4D97-AF65-F5344CB8AC3E}">
        <p14:creationId xmlns:p14="http://schemas.microsoft.com/office/powerpoint/2010/main" val="795151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EB7A23-A167-47A9-AC8F-0DDF950A007A}"/>
              </a:ext>
            </a:extLst>
          </p:cNvPr>
          <p:cNvSpPr>
            <a:spLocks noGrp="1"/>
          </p:cNvSpPr>
          <p:nvPr>
            <p:ph type="title"/>
          </p:nvPr>
        </p:nvSpPr>
        <p:spPr/>
        <p:txBody>
          <a:bodyPr/>
          <a:lstStyle/>
          <a:p>
            <a:r>
              <a:rPr kumimoji="1" lang="ja-JP" altLang="en-US" dirty="0"/>
              <a:t>悪質なソフトウェアの種類</a:t>
            </a:r>
          </a:p>
        </p:txBody>
      </p:sp>
      <p:sp>
        <p:nvSpPr>
          <p:cNvPr id="3" name="コンテンツ プレースホルダー 2">
            <a:extLst>
              <a:ext uri="{FF2B5EF4-FFF2-40B4-BE49-F238E27FC236}">
                <a16:creationId xmlns:a16="http://schemas.microsoft.com/office/drawing/2014/main" id="{E3A3CD2F-2371-499D-AF05-180A0545245B}"/>
              </a:ext>
            </a:extLst>
          </p:cNvPr>
          <p:cNvSpPr>
            <a:spLocks noGrp="1"/>
          </p:cNvSpPr>
          <p:nvPr>
            <p:ph idx="1"/>
          </p:nvPr>
        </p:nvSpPr>
        <p:spPr/>
        <p:txBody>
          <a:bodyPr/>
          <a:lstStyle/>
          <a:p>
            <a:r>
              <a:rPr kumimoji="1" lang="ja-JP" altLang="en-US" dirty="0"/>
              <a:t>マルウェア</a:t>
            </a:r>
            <a:endParaRPr kumimoji="1" lang="en-US" altLang="ja-JP" dirty="0"/>
          </a:p>
          <a:p>
            <a:pPr lvl="1"/>
            <a:r>
              <a:rPr kumimoji="1" lang="en-US" altLang="ja-JP" dirty="0"/>
              <a:t>malicious software</a:t>
            </a:r>
            <a:r>
              <a:rPr kumimoji="1" lang="ja-JP" altLang="en-US" dirty="0"/>
              <a:t>の略</a:t>
            </a:r>
            <a:endParaRPr kumimoji="1" lang="en-US" altLang="ja-JP" dirty="0"/>
          </a:p>
          <a:p>
            <a:pPr lvl="1"/>
            <a:r>
              <a:rPr lang="ja-JP" altLang="en-US" dirty="0"/>
              <a:t>悪意を持って作られたソフトウェア全般</a:t>
            </a:r>
            <a:endParaRPr lang="en-US" altLang="ja-JP" dirty="0"/>
          </a:p>
          <a:p>
            <a:pPr lvl="1"/>
            <a:endParaRPr kumimoji="1" lang="en-US" altLang="ja-JP" dirty="0"/>
          </a:p>
          <a:p>
            <a:r>
              <a:rPr lang="ja-JP" altLang="en-US" dirty="0"/>
              <a:t>スパイウェア</a:t>
            </a:r>
            <a:endParaRPr lang="en-US" altLang="ja-JP" dirty="0"/>
          </a:p>
          <a:p>
            <a:pPr lvl="1"/>
            <a:r>
              <a:rPr lang="ja-JP" altLang="en-US" dirty="0"/>
              <a:t>情報を秘密裏に抜き出して送信するもの</a:t>
            </a:r>
            <a:endParaRPr lang="en-US" altLang="ja-JP" dirty="0"/>
          </a:p>
          <a:p>
            <a:pPr lvl="1"/>
            <a:r>
              <a:rPr lang="ja-JP" altLang="en-US" dirty="0"/>
              <a:t>感染に気付かない場合が多い</a:t>
            </a:r>
            <a:endParaRPr lang="en-US" altLang="ja-JP" dirty="0"/>
          </a:p>
          <a:p>
            <a:pPr lvl="1"/>
            <a:endParaRPr lang="en-US" altLang="ja-JP" dirty="0"/>
          </a:p>
          <a:p>
            <a:r>
              <a:rPr kumimoji="1" lang="ja-JP" altLang="en-US" dirty="0"/>
              <a:t>ウイルス</a:t>
            </a:r>
            <a:endParaRPr kumimoji="1" lang="en-US" altLang="ja-JP" dirty="0"/>
          </a:p>
          <a:p>
            <a:pPr lvl="1"/>
            <a:r>
              <a:rPr lang="ja-JP" altLang="en-US" dirty="0"/>
              <a:t>コンピュータからコンピュータへ感染するもの全般を指す</a:t>
            </a:r>
            <a:endParaRPr lang="en-US" altLang="ja-JP" dirty="0"/>
          </a:p>
        </p:txBody>
      </p:sp>
      <p:sp>
        <p:nvSpPr>
          <p:cNvPr id="4" name="日付プレースホルダー 3">
            <a:extLst>
              <a:ext uri="{FF2B5EF4-FFF2-40B4-BE49-F238E27FC236}">
                <a16:creationId xmlns:a16="http://schemas.microsoft.com/office/drawing/2014/main" id="{DCD18EE9-FCBE-445B-BC46-10B05334F326}"/>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437DFB44-666A-4FCB-B93C-6750E3DB90CE}"/>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3157632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A66B2-01C5-4019-894A-252ED252BFAF}"/>
              </a:ext>
            </a:extLst>
          </p:cNvPr>
          <p:cNvSpPr>
            <a:spLocks noGrp="1"/>
          </p:cNvSpPr>
          <p:nvPr>
            <p:ph type="title"/>
          </p:nvPr>
        </p:nvSpPr>
        <p:spPr/>
        <p:txBody>
          <a:bodyPr/>
          <a:lstStyle/>
          <a:p>
            <a:r>
              <a:rPr kumimoji="1" lang="ja-JP" altLang="en-US" dirty="0"/>
              <a:t>侵入経路：メール</a:t>
            </a:r>
          </a:p>
        </p:txBody>
      </p:sp>
      <p:sp>
        <p:nvSpPr>
          <p:cNvPr id="3" name="コンテンツ プレースホルダー 2">
            <a:extLst>
              <a:ext uri="{FF2B5EF4-FFF2-40B4-BE49-F238E27FC236}">
                <a16:creationId xmlns:a16="http://schemas.microsoft.com/office/drawing/2014/main" id="{E188F3C5-DBB2-42F1-8FF8-F2D06E0034DB}"/>
              </a:ext>
            </a:extLst>
          </p:cNvPr>
          <p:cNvSpPr>
            <a:spLocks noGrp="1"/>
          </p:cNvSpPr>
          <p:nvPr>
            <p:ph idx="1"/>
          </p:nvPr>
        </p:nvSpPr>
        <p:spPr/>
        <p:txBody>
          <a:bodyPr/>
          <a:lstStyle/>
          <a:p>
            <a:r>
              <a:rPr lang="ja-JP" altLang="en-US" dirty="0"/>
              <a:t>概要</a:t>
            </a:r>
            <a:endParaRPr lang="en-US" altLang="ja-JP" dirty="0"/>
          </a:p>
          <a:p>
            <a:pPr lvl="1"/>
            <a:r>
              <a:rPr lang="ja-JP" altLang="en-US" dirty="0"/>
              <a:t>添付ファイル</a:t>
            </a:r>
            <a:endParaRPr lang="en-US" altLang="ja-JP" dirty="0"/>
          </a:p>
          <a:p>
            <a:pPr lvl="1"/>
            <a:r>
              <a:rPr lang="en-US" altLang="ja-JP" dirty="0"/>
              <a:t>URL</a:t>
            </a:r>
            <a:r>
              <a:rPr lang="ja-JP" altLang="en-US" dirty="0"/>
              <a:t>が付属されている</a:t>
            </a:r>
            <a:endParaRPr lang="en-US" altLang="ja-JP" dirty="0"/>
          </a:p>
          <a:p>
            <a:endParaRPr lang="en-US" altLang="ja-JP" dirty="0"/>
          </a:p>
          <a:p>
            <a:r>
              <a:rPr lang="ja-JP" altLang="en-US" dirty="0"/>
              <a:t>対策</a:t>
            </a:r>
            <a:endParaRPr lang="en-US" altLang="ja-JP" dirty="0"/>
          </a:p>
          <a:p>
            <a:pPr lvl="1"/>
            <a:r>
              <a:rPr lang="ja-JP" altLang="en-US" dirty="0"/>
              <a:t>アドレス、件名が不明なメールは不用意に開けない</a:t>
            </a:r>
            <a:endParaRPr lang="en-US" altLang="ja-JP" dirty="0"/>
          </a:p>
          <a:p>
            <a:pPr lvl="1"/>
            <a:r>
              <a:rPr lang="ja-JP" altLang="en-US" dirty="0"/>
              <a:t>添付ファイルは</a:t>
            </a:r>
            <a:r>
              <a:rPr lang="en-US" altLang="ja-JP" dirty="0"/>
              <a:t>txt</a:t>
            </a:r>
            <a:r>
              <a:rPr lang="ja-JP" altLang="en-US" dirty="0"/>
              <a:t>や</a:t>
            </a:r>
            <a:r>
              <a:rPr lang="en-US" altLang="ja-JP" dirty="0"/>
              <a:t>pdf</a:t>
            </a:r>
            <a:r>
              <a:rPr lang="ja-JP" altLang="en-US" dirty="0"/>
              <a:t>など自律動作しないものを利用する</a:t>
            </a:r>
          </a:p>
          <a:p>
            <a:endParaRPr kumimoji="1" lang="ja-JP" altLang="en-US" dirty="0"/>
          </a:p>
        </p:txBody>
      </p:sp>
      <p:sp>
        <p:nvSpPr>
          <p:cNvPr id="4" name="日付プレースホルダー 3">
            <a:extLst>
              <a:ext uri="{FF2B5EF4-FFF2-40B4-BE49-F238E27FC236}">
                <a16:creationId xmlns:a16="http://schemas.microsoft.com/office/drawing/2014/main" id="{58C35BB9-9D3B-402B-805E-B41468145CF3}"/>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BEDECA11-9AAE-48BE-97D6-B5A9FAD63891}"/>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145349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BD8995-F22A-4B28-B41A-B2D126FDD10E}"/>
              </a:ext>
            </a:extLst>
          </p:cNvPr>
          <p:cNvSpPr>
            <a:spLocks noGrp="1"/>
          </p:cNvSpPr>
          <p:nvPr>
            <p:ph type="title"/>
          </p:nvPr>
        </p:nvSpPr>
        <p:spPr/>
        <p:txBody>
          <a:bodyPr/>
          <a:lstStyle/>
          <a:p>
            <a:r>
              <a:rPr kumimoji="1" lang="ja-JP" altLang="en-US" dirty="0"/>
              <a:t>迷惑メール</a:t>
            </a:r>
          </a:p>
        </p:txBody>
      </p:sp>
      <p:sp>
        <p:nvSpPr>
          <p:cNvPr id="4" name="日付プレースホルダー 3">
            <a:extLst>
              <a:ext uri="{FF2B5EF4-FFF2-40B4-BE49-F238E27FC236}">
                <a16:creationId xmlns:a16="http://schemas.microsoft.com/office/drawing/2014/main" id="{54E8CFB2-F778-4738-8DBB-A2BC9B060BAF}"/>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EE1257E6-A56E-4DD6-B3D9-F76715E88586}"/>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コンテンツ プレースホルダー 6">
            <a:extLst>
              <a:ext uri="{FF2B5EF4-FFF2-40B4-BE49-F238E27FC236}">
                <a16:creationId xmlns:a16="http://schemas.microsoft.com/office/drawing/2014/main" id="{5F67D12C-593B-4C1B-ADAE-304DF0C23955}"/>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25945" y="1798638"/>
            <a:ext cx="6690629" cy="4327525"/>
          </a:xfrm>
        </p:spPr>
      </p:pic>
      <p:sp>
        <p:nvSpPr>
          <p:cNvPr id="7" name="角丸四角形吹き出し 8">
            <a:extLst>
              <a:ext uri="{FF2B5EF4-FFF2-40B4-BE49-F238E27FC236}">
                <a16:creationId xmlns:a16="http://schemas.microsoft.com/office/drawing/2014/main" id="{8D7AE8DA-0DF9-4791-B9FC-5B299774C0E1}"/>
              </a:ext>
            </a:extLst>
          </p:cNvPr>
          <p:cNvSpPr/>
          <p:nvPr/>
        </p:nvSpPr>
        <p:spPr>
          <a:xfrm>
            <a:off x="6153308" y="2207623"/>
            <a:ext cx="2377826" cy="456427"/>
          </a:xfrm>
          <a:prstGeom prst="wedgeRoundRectCallout">
            <a:avLst>
              <a:gd name="adj1" fmla="val -56654"/>
              <a:gd name="adj2" fmla="val 1741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アドレスがおかしい</a:t>
            </a:r>
            <a:endParaRPr kumimoji="1" lang="ja-JP" altLang="en-US" dirty="0"/>
          </a:p>
        </p:txBody>
      </p:sp>
      <p:sp>
        <p:nvSpPr>
          <p:cNvPr id="8" name="角丸四角形吹き出し 9">
            <a:extLst>
              <a:ext uri="{FF2B5EF4-FFF2-40B4-BE49-F238E27FC236}">
                <a16:creationId xmlns:a16="http://schemas.microsoft.com/office/drawing/2014/main" id="{E71F318F-85CE-4B31-B91E-D24DC46CE660}"/>
              </a:ext>
            </a:extLst>
          </p:cNvPr>
          <p:cNvSpPr/>
          <p:nvPr/>
        </p:nvSpPr>
        <p:spPr>
          <a:xfrm>
            <a:off x="5613377" y="2802353"/>
            <a:ext cx="2377826" cy="456427"/>
          </a:xfrm>
          <a:prstGeom prst="wedgeRoundRectCallout">
            <a:avLst>
              <a:gd name="adj1" fmla="val -56654"/>
              <a:gd name="adj2" fmla="val 1741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具体的でない内容</a:t>
            </a:r>
            <a:endParaRPr kumimoji="1" lang="ja-JP" altLang="en-US" dirty="0"/>
          </a:p>
        </p:txBody>
      </p:sp>
      <p:sp>
        <p:nvSpPr>
          <p:cNvPr id="9" name="角丸四角形吹き出し 10">
            <a:extLst>
              <a:ext uri="{FF2B5EF4-FFF2-40B4-BE49-F238E27FC236}">
                <a16:creationId xmlns:a16="http://schemas.microsoft.com/office/drawing/2014/main" id="{B51164E5-974A-4CBF-A414-BCBFCAE797B4}"/>
              </a:ext>
            </a:extLst>
          </p:cNvPr>
          <p:cNvSpPr/>
          <p:nvPr/>
        </p:nvSpPr>
        <p:spPr>
          <a:xfrm>
            <a:off x="5613377" y="3328347"/>
            <a:ext cx="2377826" cy="456427"/>
          </a:xfrm>
          <a:prstGeom prst="wedgeRoundRectCallout">
            <a:avLst>
              <a:gd name="adj1" fmla="val -56105"/>
              <a:gd name="adj2" fmla="val -2551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謎の添付ファイル</a:t>
            </a:r>
          </a:p>
        </p:txBody>
      </p:sp>
      <p:sp>
        <p:nvSpPr>
          <p:cNvPr id="10" name="角丸四角形吹き出し 11">
            <a:extLst>
              <a:ext uri="{FF2B5EF4-FFF2-40B4-BE49-F238E27FC236}">
                <a16:creationId xmlns:a16="http://schemas.microsoft.com/office/drawing/2014/main" id="{6962768A-32DA-4AF0-B9A3-8A85E7FC5461}"/>
              </a:ext>
            </a:extLst>
          </p:cNvPr>
          <p:cNvSpPr/>
          <p:nvPr/>
        </p:nvSpPr>
        <p:spPr>
          <a:xfrm>
            <a:off x="7238748" y="5048290"/>
            <a:ext cx="2377826" cy="456427"/>
          </a:xfrm>
          <a:prstGeom prst="wedgeRoundRectCallout">
            <a:avLst>
              <a:gd name="adj1" fmla="val -25890"/>
              <a:gd name="adj2" fmla="val -226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日本語がおかしい</a:t>
            </a:r>
          </a:p>
        </p:txBody>
      </p:sp>
    </p:spTree>
    <p:extLst>
      <p:ext uri="{BB962C8B-B14F-4D97-AF65-F5344CB8AC3E}">
        <p14:creationId xmlns:p14="http://schemas.microsoft.com/office/powerpoint/2010/main" val="4280760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9F072-11CD-4466-99DA-017229E89850}"/>
              </a:ext>
            </a:extLst>
          </p:cNvPr>
          <p:cNvSpPr>
            <a:spLocks noGrp="1"/>
          </p:cNvSpPr>
          <p:nvPr>
            <p:ph type="title"/>
          </p:nvPr>
        </p:nvSpPr>
        <p:spPr/>
        <p:txBody>
          <a:bodyPr/>
          <a:lstStyle/>
          <a:p>
            <a:r>
              <a:rPr kumimoji="1" lang="ja-JP" altLang="en-US" dirty="0"/>
              <a:t>侵入経路：ダウンロード</a:t>
            </a:r>
          </a:p>
        </p:txBody>
      </p:sp>
      <p:sp>
        <p:nvSpPr>
          <p:cNvPr id="3" name="コンテンツ プレースホルダー 2">
            <a:extLst>
              <a:ext uri="{FF2B5EF4-FFF2-40B4-BE49-F238E27FC236}">
                <a16:creationId xmlns:a16="http://schemas.microsoft.com/office/drawing/2014/main" id="{ECF79373-5D60-4D28-8375-374059DC33D8}"/>
              </a:ext>
            </a:extLst>
          </p:cNvPr>
          <p:cNvSpPr>
            <a:spLocks noGrp="1"/>
          </p:cNvSpPr>
          <p:nvPr>
            <p:ph idx="1"/>
          </p:nvPr>
        </p:nvSpPr>
        <p:spPr/>
        <p:txBody>
          <a:bodyPr/>
          <a:lstStyle/>
          <a:p>
            <a:r>
              <a:rPr lang="ja-JP" altLang="en-US" dirty="0"/>
              <a:t>概要</a:t>
            </a:r>
            <a:endParaRPr lang="en-US" altLang="ja-JP" dirty="0"/>
          </a:p>
          <a:p>
            <a:pPr lvl="1"/>
            <a:r>
              <a:rPr lang="ja-JP" altLang="en-US" dirty="0"/>
              <a:t>ダウンロードファイルそのものがウィルス入り</a:t>
            </a:r>
            <a:endParaRPr lang="en-US" altLang="ja-JP" dirty="0"/>
          </a:p>
          <a:p>
            <a:pPr lvl="1"/>
            <a:r>
              <a:rPr lang="ja-JP" altLang="en-US" dirty="0"/>
              <a:t>ダウンロードファイルについてくる（マルウェア）</a:t>
            </a:r>
            <a:endParaRPr lang="en-US" altLang="ja-JP" dirty="0"/>
          </a:p>
          <a:p>
            <a:pPr lvl="1"/>
            <a:endParaRPr lang="en-US" altLang="ja-JP" dirty="0"/>
          </a:p>
          <a:p>
            <a:r>
              <a:rPr lang="ja-JP" altLang="en-US" dirty="0"/>
              <a:t>対策</a:t>
            </a:r>
            <a:endParaRPr lang="en-US" altLang="ja-JP" dirty="0"/>
          </a:p>
          <a:p>
            <a:pPr lvl="1"/>
            <a:r>
              <a:rPr lang="ja-JP" altLang="en-US" dirty="0"/>
              <a:t>正規のウェブサイトからダウンロードする</a:t>
            </a:r>
            <a:endParaRPr lang="en-US" altLang="ja-JP" dirty="0"/>
          </a:p>
          <a:p>
            <a:pPr lvl="1"/>
            <a:r>
              <a:rPr lang="ja-JP" altLang="en-US" dirty="0"/>
              <a:t>不用意にソフトウェアをインストールしない</a:t>
            </a:r>
            <a:endParaRPr lang="en-US" altLang="ja-JP" dirty="0"/>
          </a:p>
          <a:p>
            <a:pPr lvl="1"/>
            <a:r>
              <a:rPr lang="ja-JP" altLang="en-US" dirty="0"/>
              <a:t>インストール時の説明を読み飛ばさない</a:t>
            </a:r>
            <a:endParaRPr lang="en-US" altLang="ja-JP" dirty="0"/>
          </a:p>
          <a:p>
            <a:endParaRPr kumimoji="1" lang="ja-JP" altLang="en-US" dirty="0"/>
          </a:p>
        </p:txBody>
      </p:sp>
      <p:sp>
        <p:nvSpPr>
          <p:cNvPr id="4" name="日付プレースホルダー 3">
            <a:extLst>
              <a:ext uri="{FF2B5EF4-FFF2-40B4-BE49-F238E27FC236}">
                <a16:creationId xmlns:a16="http://schemas.microsoft.com/office/drawing/2014/main" id="{1AFAA2FB-7E54-44EC-9171-5CCAAE1DA476}"/>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B70C4396-D8C5-4A30-9107-03D4CCE5E5F2}"/>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2727703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9F0AC-0CB3-487A-BD8D-8BE04266BC6A}"/>
              </a:ext>
            </a:extLst>
          </p:cNvPr>
          <p:cNvSpPr>
            <a:spLocks noGrp="1"/>
          </p:cNvSpPr>
          <p:nvPr>
            <p:ph type="title"/>
          </p:nvPr>
        </p:nvSpPr>
        <p:spPr/>
        <p:txBody>
          <a:bodyPr/>
          <a:lstStyle/>
          <a:p>
            <a:r>
              <a:rPr kumimoji="1" lang="ja-JP" altLang="en-US" dirty="0"/>
              <a:t>侵入経路：外部記憶装置</a:t>
            </a:r>
          </a:p>
        </p:txBody>
      </p:sp>
      <p:sp>
        <p:nvSpPr>
          <p:cNvPr id="3" name="コンテンツ プレースホルダー 2">
            <a:extLst>
              <a:ext uri="{FF2B5EF4-FFF2-40B4-BE49-F238E27FC236}">
                <a16:creationId xmlns:a16="http://schemas.microsoft.com/office/drawing/2014/main" id="{E960739C-6D36-4169-B6C2-1A577AFF590F}"/>
              </a:ext>
            </a:extLst>
          </p:cNvPr>
          <p:cNvSpPr>
            <a:spLocks noGrp="1"/>
          </p:cNvSpPr>
          <p:nvPr>
            <p:ph idx="1"/>
          </p:nvPr>
        </p:nvSpPr>
        <p:spPr/>
        <p:txBody>
          <a:bodyPr/>
          <a:lstStyle/>
          <a:p>
            <a:r>
              <a:rPr lang="ja-JP" altLang="en-US" dirty="0"/>
              <a:t>概要</a:t>
            </a:r>
            <a:endParaRPr lang="en-US" altLang="ja-JP" dirty="0"/>
          </a:p>
          <a:p>
            <a:pPr lvl="1"/>
            <a:r>
              <a:rPr lang="ja-JP" altLang="en-US" dirty="0"/>
              <a:t>ウイルス入りの</a:t>
            </a:r>
            <a:r>
              <a:rPr lang="en-US" altLang="ja-JP" dirty="0"/>
              <a:t>USB</a:t>
            </a:r>
            <a:r>
              <a:rPr lang="ja-JP" altLang="en-US" dirty="0"/>
              <a:t>を指すとコンピュータが感染</a:t>
            </a:r>
            <a:endParaRPr lang="en-US" altLang="ja-JP" dirty="0"/>
          </a:p>
          <a:p>
            <a:pPr lvl="1"/>
            <a:r>
              <a:rPr lang="ja-JP" altLang="en-US" dirty="0"/>
              <a:t>コンピュータ→</a:t>
            </a:r>
            <a:r>
              <a:rPr lang="en-US" altLang="ja-JP" dirty="0"/>
              <a:t>USB</a:t>
            </a:r>
            <a:r>
              <a:rPr lang="ja-JP" altLang="en-US" dirty="0" err="1"/>
              <a:t>への</a:t>
            </a:r>
            <a:r>
              <a:rPr lang="ja-JP" altLang="en-US" dirty="0"/>
              <a:t>感染もありうる</a:t>
            </a:r>
            <a:endParaRPr lang="en-US" altLang="ja-JP" dirty="0"/>
          </a:p>
          <a:p>
            <a:endParaRPr lang="en-US" altLang="ja-JP" dirty="0"/>
          </a:p>
          <a:p>
            <a:r>
              <a:rPr lang="ja-JP" altLang="en-US" dirty="0"/>
              <a:t>対処法</a:t>
            </a:r>
            <a:endParaRPr lang="en-US" altLang="ja-JP" dirty="0"/>
          </a:p>
          <a:p>
            <a:pPr lvl="1"/>
            <a:r>
              <a:rPr lang="ja-JP" altLang="en-US" dirty="0"/>
              <a:t>管理されていないコンピュータに不用意に挿さない</a:t>
            </a:r>
            <a:endParaRPr lang="en-US" altLang="ja-JP" dirty="0"/>
          </a:p>
          <a:p>
            <a:pPr lvl="1"/>
            <a:endParaRPr lang="en-US" altLang="ja-JP" dirty="0"/>
          </a:p>
          <a:p>
            <a:endParaRPr kumimoji="1" lang="ja-JP" altLang="en-US" dirty="0"/>
          </a:p>
        </p:txBody>
      </p:sp>
      <p:sp>
        <p:nvSpPr>
          <p:cNvPr id="4" name="日付プレースホルダー 3">
            <a:extLst>
              <a:ext uri="{FF2B5EF4-FFF2-40B4-BE49-F238E27FC236}">
                <a16:creationId xmlns:a16="http://schemas.microsoft.com/office/drawing/2014/main" id="{17619F27-AD06-411F-B883-FA85BD1BCE9E}"/>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A6253C9A-12D8-4854-AA39-418A44421B2F}"/>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3915994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E0DB5-1FC6-48B2-8BF2-71500C3F1CE7}"/>
              </a:ext>
            </a:extLst>
          </p:cNvPr>
          <p:cNvSpPr>
            <a:spLocks noGrp="1"/>
          </p:cNvSpPr>
          <p:nvPr>
            <p:ph type="title"/>
          </p:nvPr>
        </p:nvSpPr>
        <p:spPr/>
        <p:txBody>
          <a:bodyPr/>
          <a:lstStyle/>
          <a:p>
            <a:r>
              <a:rPr kumimoji="1" lang="ja-JP" altLang="en-US" dirty="0"/>
              <a:t>侵入経路：パスワード漏洩</a:t>
            </a:r>
          </a:p>
        </p:txBody>
      </p:sp>
      <p:sp>
        <p:nvSpPr>
          <p:cNvPr id="3" name="コンテンツ プレースホルダー 2">
            <a:extLst>
              <a:ext uri="{FF2B5EF4-FFF2-40B4-BE49-F238E27FC236}">
                <a16:creationId xmlns:a16="http://schemas.microsoft.com/office/drawing/2014/main" id="{90A90F7E-C7A4-44FC-8C4F-2B5B49E88F01}"/>
              </a:ext>
            </a:extLst>
          </p:cNvPr>
          <p:cNvSpPr>
            <a:spLocks noGrp="1"/>
          </p:cNvSpPr>
          <p:nvPr>
            <p:ph idx="1"/>
          </p:nvPr>
        </p:nvSpPr>
        <p:spPr/>
        <p:txBody>
          <a:bodyPr/>
          <a:lstStyle/>
          <a:p>
            <a:r>
              <a:rPr lang="ja-JP" altLang="en-US" dirty="0"/>
              <a:t>概要</a:t>
            </a:r>
            <a:endParaRPr lang="en-US" altLang="ja-JP" dirty="0"/>
          </a:p>
          <a:p>
            <a:pPr lvl="1"/>
            <a:r>
              <a:rPr lang="ja-JP" altLang="en-US" dirty="0"/>
              <a:t>パスワード情報を盗み見られてログインされる</a:t>
            </a:r>
            <a:endParaRPr lang="en-US" altLang="ja-JP" dirty="0"/>
          </a:p>
          <a:p>
            <a:pPr lvl="1"/>
            <a:r>
              <a:rPr lang="ja-JP" altLang="en-US" dirty="0"/>
              <a:t>キーロガーにパスワード情報を抜き取られる</a:t>
            </a:r>
            <a:endParaRPr lang="en-US" altLang="ja-JP" dirty="0"/>
          </a:p>
          <a:p>
            <a:pPr lvl="1"/>
            <a:endParaRPr lang="en-US" altLang="ja-JP" dirty="0"/>
          </a:p>
          <a:p>
            <a:r>
              <a:rPr lang="ja-JP" altLang="en-US" dirty="0"/>
              <a:t>対策</a:t>
            </a:r>
            <a:endParaRPr lang="en-US" altLang="ja-JP" dirty="0"/>
          </a:p>
          <a:p>
            <a:pPr lvl="1"/>
            <a:r>
              <a:rPr lang="ja-JP" altLang="en-US" dirty="0"/>
              <a:t>管理されていないコンピュータで重要な情報をやり取りしない</a:t>
            </a:r>
            <a:endParaRPr lang="en-US" altLang="ja-JP" dirty="0"/>
          </a:p>
          <a:p>
            <a:pPr lvl="1"/>
            <a:r>
              <a:rPr lang="ja-JP" altLang="en-US" dirty="0"/>
              <a:t>パスワードわかりづらいものを入力</a:t>
            </a:r>
            <a:endParaRPr lang="en-US" altLang="ja-JP" dirty="0"/>
          </a:p>
          <a:p>
            <a:pPr lvl="1"/>
            <a:endParaRPr lang="ja-JP" altLang="en-US" dirty="0"/>
          </a:p>
          <a:p>
            <a:endParaRPr kumimoji="1" lang="ja-JP" altLang="en-US" dirty="0"/>
          </a:p>
        </p:txBody>
      </p:sp>
      <p:sp>
        <p:nvSpPr>
          <p:cNvPr id="4" name="日付プレースホルダー 3">
            <a:extLst>
              <a:ext uri="{FF2B5EF4-FFF2-40B4-BE49-F238E27FC236}">
                <a16:creationId xmlns:a16="http://schemas.microsoft.com/office/drawing/2014/main" id="{7A3D4EFB-9A83-4B8B-9A9F-DE6263257CFB}"/>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671B60D9-A17E-4C82-9850-7ECB257076E7}"/>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756983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B43280-AC40-4F9E-9B25-C13B6921D0C9}"/>
              </a:ext>
            </a:extLst>
          </p:cNvPr>
          <p:cNvSpPr>
            <a:spLocks noGrp="1"/>
          </p:cNvSpPr>
          <p:nvPr>
            <p:ph type="title"/>
          </p:nvPr>
        </p:nvSpPr>
        <p:spPr/>
        <p:txBody>
          <a:bodyPr/>
          <a:lstStyle/>
          <a:p>
            <a:r>
              <a:rPr kumimoji="1" lang="ja-JP" altLang="en-US" dirty="0"/>
              <a:t>その他の脅威：情報漏洩</a:t>
            </a:r>
          </a:p>
        </p:txBody>
      </p:sp>
      <p:sp>
        <p:nvSpPr>
          <p:cNvPr id="3" name="コンテンツ プレースホルダー 2">
            <a:extLst>
              <a:ext uri="{FF2B5EF4-FFF2-40B4-BE49-F238E27FC236}">
                <a16:creationId xmlns:a16="http://schemas.microsoft.com/office/drawing/2014/main" id="{12292BBC-5FA7-4243-ABC2-F865DE8B86CD}"/>
              </a:ext>
            </a:extLst>
          </p:cNvPr>
          <p:cNvSpPr>
            <a:spLocks noGrp="1"/>
          </p:cNvSpPr>
          <p:nvPr>
            <p:ph idx="1"/>
          </p:nvPr>
        </p:nvSpPr>
        <p:spPr/>
        <p:txBody>
          <a:bodyPr/>
          <a:lstStyle/>
          <a:p>
            <a:r>
              <a:rPr kumimoji="1" lang="ja-JP" altLang="en-US" dirty="0"/>
              <a:t>本人が気づかずに情報を垂れ流している場合</a:t>
            </a:r>
            <a:endParaRPr kumimoji="1" lang="en-US" altLang="ja-JP" dirty="0"/>
          </a:p>
          <a:p>
            <a:endParaRPr lang="en-US" altLang="ja-JP" dirty="0"/>
          </a:p>
          <a:p>
            <a:r>
              <a:rPr kumimoji="1" lang="ja-JP" altLang="en-US" dirty="0"/>
              <a:t>例：職場の情報を</a:t>
            </a:r>
            <a:r>
              <a:rPr kumimoji="1" lang="en-US" altLang="ja-JP" dirty="0"/>
              <a:t>SNS</a:t>
            </a:r>
            <a:r>
              <a:rPr kumimoji="1" lang="ja-JP" altLang="en-US" dirty="0"/>
              <a:t>で投稿</a:t>
            </a:r>
            <a:endParaRPr kumimoji="1" lang="en-US" altLang="ja-JP" dirty="0"/>
          </a:p>
          <a:p>
            <a:pPr lvl="1"/>
            <a:r>
              <a:rPr lang="en-US" altLang="ja-JP" dirty="0"/>
              <a:t>Social Network Service</a:t>
            </a:r>
            <a:r>
              <a:rPr lang="ja-JP" altLang="en-US" dirty="0"/>
              <a:t>の名の通り、社交の場</a:t>
            </a:r>
            <a:endParaRPr lang="en-US" altLang="ja-JP" dirty="0"/>
          </a:p>
          <a:p>
            <a:pPr lvl="1"/>
            <a:r>
              <a:rPr kumimoji="1" lang="ja-JP" altLang="en-US" dirty="0"/>
              <a:t>公の場で職場内の機密情報や悪口を言うとコンプライアンス違反に</a:t>
            </a:r>
            <a:endParaRPr kumimoji="1" lang="en-US" altLang="ja-JP" dirty="0"/>
          </a:p>
          <a:p>
            <a:endParaRPr lang="en-US" altLang="ja-JP" dirty="0"/>
          </a:p>
          <a:p>
            <a:r>
              <a:rPr kumimoji="1" lang="en-US" altLang="ja-JP" dirty="0"/>
              <a:t>Compliance</a:t>
            </a:r>
          </a:p>
          <a:p>
            <a:pPr lvl="1"/>
            <a:r>
              <a:rPr kumimoji="1" lang="ja-JP" altLang="en-US" dirty="0"/>
              <a:t>直訳で法令厳守</a:t>
            </a:r>
            <a:endParaRPr kumimoji="1" lang="en-US" altLang="ja-JP" dirty="0"/>
          </a:p>
          <a:p>
            <a:pPr lvl="1"/>
            <a:r>
              <a:rPr kumimoji="1" lang="ja-JP" altLang="en-US" dirty="0"/>
              <a:t>社則や契約を守るという意味で使われる</a:t>
            </a:r>
          </a:p>
        </p:txBody>
      </p:sp>
      <p:sp>
        <p:nvSpPr>
          <p:cNvPr id="4" name="日付プレースホルダー 3">
            <a:extLst>
              <a:ext uri="{FF2B5EF4-FFF2-40B4-BE49-F238E27FC236}">
                <a16:creationId xmlns:a16="http://schemas.microsoft.com/office/drawing/2014/main" id="{8E135278-A992-41FF-B132-0493BE76AD52}"/>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F7B49C7A-8642-4CC1-BE41-DA2951DB5322}"/>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25022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B9C15-6549-4B92-A007-107E26002AE0}"/>
              </a:ext>
            </a:extLst>
          </p:cNvPr>
          <p:cNvSpPr>
            <a:spLocks noGrp="1"/>
          </p:cNvSpPr>
          <p:nvPr>
            <p:ph type="title"/>
          </p:nvPr>
        </p:nvSpPr>
        <p:spPr/>
        <p:txBody>
          <a:bodyPr/>
          <a:lstStyle/>
          <a:p>
            <a:r>
              <a:rPr lang="ja-JP" altLang="en-US"/>
              <a:t>電子メール</a:t>
            </a:r>
            <a:r>
              <a:rPr kumimoji="1" lang="ja-JP" altLang="en-US"/>
              <a:t>の場合</a:t>
            </a:r>
          </a:p>
        </p:txBody>
      </p:sp>
      <p:pic>
        <p:nvPicPr>
          <p:cNvPr id="7" name="コンテンツ プレースホルダー 6" descr="封筒">
            <a:extLst>
              <a:ext uri="{FF2B5EF4-FFF2-40B4-BE49-F238E27FC236}">
                <a16:creationId xmlns:a16="http://schemas.microsoft.com/office/drawing/2014/main" id="{07444CCB-33E9-4C99-AAA4-1F77E9CD4064}"/>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5059" y="3976243"/>
            <a:ext cx="687003" cy="687003"/>
          </a:xfrm>
        </p:spPr>
      </p:pic>
      <p:sp>
        <p:nvSpPr>
          <p:cNvPr id="4" name="日付プレースホルダー 3">
            <a:extLst>
              <a:ext uri="{FF2B5EF4-FFF2-40B4-BE49-F238E27FC236}">
                <a16:creationId xmlns:a16="http://schemas.microsoft.com/office/drawing/2014/main" id="{1F4070A8-310C-40FB-9C2F-415A5AE8B373}"/>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761E2BAD-3B45-4295-BA3E-62D6B2F773CC}"/>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17" name="矢印: 上 16">
            <a:extLst>
              <a:ext uri="{FF2B5EF4-FFF2-40B4-BE49-F238E27FC236}">
                <a16:creationId xmlns:a16="http://schemas.microsoft.com/office/drawing/2014/main" id="{C38AC355-5E59-4A72-B5F4-037EA09140A0}"/>
              </a:ext>
            </a:extLst>
          </p:cNvPr>
          <p:cNvSpPr/>
          <p:nvPr/>
        </p:nvSpPr>
        <p:spPr>
          <a:xfrm rot="2751820">
            <a:off x="2852953" y="2241877"/>
            <a:ext cx="875360" cy="1013620"/>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9" name="矢印: 上 18">
            <a:extLst>
              <a:ext uri="{FF2B5EF4-FFF2-40B4-BE49-F238E27FC236}">
                <a16:creationId xmlns:a16="http://schemas.microsoft.com/office/drawing/2014/main" id="{C8CF4453-A164-4637-8921-8194137F8C2A}"/>
              </a:ext>
            </a:extLst>
          </p:cNvPr>
          <p:cNvSpPr/>
          <p:nvPr/>
        </p:nvSpPr>
        <p:spPr>
          <a:xfrm rot="5400000">
            <a:off x="5688920" y="1475103"/>
            <a:ext cx="875360" cy="2088441"/>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1" name="矢印: 上 20">
            <a:extLst>
              <a:ext uri="{FF2B5EF4-FFF2-40B4-BE49-F238E27FC236}">
                <a16:creationId xmlns:a16="http://schemas.microsoft.com/office/drawing/2014/main" id="{CEE840D5-C327-46E9-A48E-772D6DF33DAA}"/>
              </a:ext>
            </a:extLst>
          </p:cNvPr>
          <p:cNvSpPr/>
          <p:nvPr/>
        </p:nvSpPr>
        <p:spPr>
          <a:xfrm rot="8112358">
            <a:off x="8559130" y="2375027"/>
            <a:ext cx="875360" cy="1013620"/>
          </a:xfrm>
          <a:prstGeom prst="upArrow">
            <a:avLst/>
          </a:prstGeom>
          <a:solidFill>
            <a:srgbClr val="6B092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23" name="グラフィックス 22" descr="男性">
            <a:extLst>
              <a:ext uri="{FF2B5EF4-FFF2-40B4-BE49-F238E27FC236}">
                <a16:creationId xmlns:a16="http://schemas.microsoft.com/office/drawing/2014/main" id="{3C828D03-6C6E-419B-B358-007FA8FB5C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563" y="3976243"/>
            <a:ext cx="1217066" cy="1217066"/>
          </a:xfrm>
          <a:prstGeom prst="rect">
            <a:avLst/>
          </a:prstGeom>
        </p:spPr>
      </p:pic>
      <p:pic>
        <p:nvPicPr>
          <p:cNvPr id="26" name="グラフィックス 25" descr="男性">
            <a:extLst>
              <a:ext uri="{FF2B5EF4-FFF2-40B4-BE49-F238E27FC236}">
                <a16:creationId xmlns:a16="http://schemas.microsoft.com/office/drawing/2014/main" id="{C745B1F5-3F6D-4970-98CB-3C3EFEA4B1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36734" y="3965500"/>
            <a:ext cx="1217066" cy="1217066"/>
          </a:xfrm>
          <a:prstGeom prst="rect">
            <a:avLst/>
          </a:prstGeom>
        </p:spPr>
      </p:pic>
      <p:sp>
        <p:nvSpPr>
          <p:cNvPr id="27" name="テキスト ボックス 26">
            <a:extLst>
              <a:ext uri="{FF2B5EF4-FFF2-40B4-BE49-F238E27FC236}">
                <a16:creationId xmlns:a16="http://schemas.microsoft.com/office/drawing/2014/main" id="{D9301F0E-B9BA-4723-9036-49A7168DF821}"/>
              </a:ext>
            </a:extLst>
          </p:cNvPr>
          <p:cNvSpPr txBox="1"/>
          <p:nvPr/>
        </p:nvSpPr>
        <p:spPr>
          <a:xfrm>
            <a:off x="3154394" y="3075628"/>
            <a:ext cx="2262158" cy="923330"/>
          </a:xfrm>
          <a:prstGeom prst="rect">
            <a:avLst/>
          </a:prstGeom>
          <a:noFill/>
        </p:spPr>
        <p:txBody>
          <a:bodyPr wrap="none" rtlCol="0">
            <a:spAutoFit/>
          </a:bodyPr>
          <a:lstStyle/>
          <a:p>
            <a:pPr algn="ctr"/>
            <a:r>
              <a:rPr kumimoji="1" lang="ja-JP" altLang="en-US"/>
              <a:t>自分が契約している</a:t>
            </a:r>
            <a:endParaRPr kumimoji="1" lang="en-US" altLang="ja-JP"/>
          </a:p>
          <a:p>
            <a:pPr algn="ctr"/>
            <a:r>
              <a:rPr kumimoji="1" lang="ja-JP" altLang="en-US"/>
              <a:t>メールサーバマシン</a:t>
            </a:r>
            <a:endParaRPr lang="en-US" altLang="ja-JP"/>
          </a:p>
          <a:p>
            <a:pPr algn="ctr"/>
            <a:r>
              <a:rPr kumimoji="1" lang="en-US" altLang="ja-JP" b="1"/>
              <a:t>cis.twcu.ac.jp</a:t>
            </a:r>
          </a:p>
        </p:txBody>
      </p:sp>
      <p:sp>
        <p:nvSpPr>
          <p:cNvPr id="28" name="テキスト ボックス 27">
            <a:extLst>
              <a:ext uri="{FF2B5EF4-FFF2-40B4-BE49-F238E27FC236}">
                <a16:creationId xmlns:a16="http://schemas.microsoft.com/office/drawing/2014/main" id="{85FD85E1-FE7D-407E-8832-CBAFE2190CBE}"/>
              </a:ext>
            </a:extLst>
          </p:cNvPr>
          <p:cNvSpPr txBox="1"/>
          <p:nvPr/>
        </p:nvSpPr>
        <p:spPr>
          <a:xfrm>
            <a:off x="6824909" y="3075628"/>
            <a:ext cx="2262158" cy="923330"/>
          </a:xfrm>
          <a:prstGeom prst="rect">
            <a:avLst/>
          </a:prstGeom>
          <a:noFill/>
        </p:spPr>
        <p:txBody>
          <a:bodyPr wrap="none" rtlCol="0">
            <a:spAutoFit/>
          </a:bodyPr>
          <a:lstStyle/>
          <a:p>
            <a:pPr algn="ctr"/>
            <a:r>
              <a:rPr lang="ja-JP" altLang="en-US"/>
              <a:t>相手が契約している</a:t>
            </a:r>
            <a:endParaRPr lang="en-US" altLang="ja-JP"/>
          </a:p>
          <a:p>
            <a:pPr algn="ctr"/>
            <a:r>
              <a:rPr lang="ja-JP" altLang="en-US"/>
              <a:t>メールサーバマシン</a:t>
            </a:r>
            <a:endParaRPr lang="en-US" altLang="ja-JP"/>
          </a:p>
          <a:p>
            <a:pPr algn="ctr"/>
            <a:r>
              <a:rPr lang="en-US" altLang="ja-JP" b="1"/>
              <a:t>gmail.co.jp</a:t>
            </a:r>
            <a:endParaRPr lang="ja-JP" altLang="en-US" b="1"/>
          </a:p>
        </p:txBody>
      </p:sp>
      <p:pic>
        <p:nvPicPr>
          <p:cNvPr id="22" name="図 21">
            <a:extLst>
              <a:ext uri="{FF2B5EF4-FFF2-40B4-BE49-F238E27FC236}">
                <a16:creationId xmlns:a16="http://schemas.microsoft.com/office/drawing/2014/main" id="{075EF707-8DF6-4002-9762-9FE68155CDD7}"/>
              </a:ext>
            </a:extLst>
          </p:cNvPr>
          <p:cNvPicPr>
            <a:picLocks noChangeAspect="1"/>
          </p:cNvPicPr>
          <p:nvPr/>
        </p:nvPicPr>
        <p:blipFill>
          <a:blip r:embed="rId7"/>
          <a:stretch>
            <a:fillRect/>
          </a:stretch>
        </p:blipFill>
        <p:spPr>
          <a:xfrm>
            <a:off x="2034567" y="3132532"/>
            <a:ext cx="1009369" cy="1009369"/>
          </a:xfrm>
          <a:prstGeom prst="rect">
            <a:avLst/>
          </a:prstGeom>
        </p:spPr>
      </p:pic>
      <p:pic>
        <p:nvPicPr>
          <p:cNvPr id="24" name="図 23">
            <a:extLst>
              <a:ext uri="{FF2B5EF4-FFF2-40B4-BE49-F238E27FC236}">
                <a16:creationId xmlns:a16="http://schemas.microsoft.com/office/drawing/2014/main" id="{09E704D4-F06A-42A9-8602-1EF594E04E35}"/>
              </a:ext>
            </a:extLst>
          </p:cNvPr>
          <p:cNvPicPr>
            <a:picLocks noChangeAspect="1"/>
          </p:cNvPicPr>
          <p:nvPr/>
        </p:nvPicPr>
        <p:blipFill>
          <a:blip r:embed="rId7"/>
          <a:stretch>
            <a:fillRect/>
          </a:stretch>
        </p:blipFill>
        <p:spPr>
          <a:xfrm>
            <a:off x="9555704" y="3132532"/>
            <a:ext cx="1009369" cy="1009369"/>
          </a:xfrm>
          <a:prstGeom prst="rect">
            <a:avLst/>
          </a:prstGeom>
        </p:spPr>
      </p:pic>
      <p:pic>
        <p:nvPicPr>
          <p:cNvPr id="1026" name="Picture 2" descr="ããµã¼ã ã¢ã¤ã³ã³ãã®ç»åæ¤ç´¢çµæ">
            <a:extLst>
              <a:ext uri="{FF2B5EF4-FFF2-40B4-BE49-F238E27FC236}">
                <a16:creationId xmlns:a16="http://schemas.microsoft.com/office/drawing/2014/main" id="{6208ABB0-B43E-4FA9-B545-2631B8F919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1068" y="2030279"/>
            <a:ext cx="926725" cy="9267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ããµã¼ã ã¢ã¤ã³ã³ãã®ç»åæ¤ç´¢çµæ">
            <a:extLst>
              <a:ext uri="{FF2B5EF4-FFF2-40B4-BE49-F238E27FC236}">
                <a16:creationId xmlns:a16="http://schemas.microsoft.com/office/drawing/2014/main" id="{B63ED31C-2762-4BF3-A11E-67DA7FEAC3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5407" y="2055960"/>
            <a:ext cx="926725" cy="926725"/>
          </a:xfrm>
          <a:prstGeom prst="rect">
            <a:avLst/>
          </a:prstGeom>
          <a:noFill/>
          <a:extLst>
            <a:ext uri="{909E8E84-426E-40DD-AFC4-6F175D3DCCD1}">
              <a14:hiddenFill xmlns:a14="http://schemas.microsoft.com/office/drawing/2010/main">
                <a:solidFill>
                  <a:srgbClr val="FFFFFF"/>
                </a:solidFill>
              </a14:hiddenFill>
            </a:ext>
          </a:extLst>
        </p:spPr>
      </p:pic>
      <p:sp>
        <p:nvSpPr>
          <p:cNvPr id="31" name="角丸四角形吹き出し 12">
            <a:extLst>
              <a:ext uri="{FF2B5EF4-FFF2-40B4-BE49-F238E27FC236}">
                <a16:creationId xmlns:a16="http://schemas.microsoft.com/office/drawing/2014/main" id="{2DEA7283-FEDA-45FC-BCDE-4F8EB4183A5C}"/>
              </a:ext>
            </a:extLst>
          </p:cNvPr>
          <p:cNvSpPr/>
          <p:nvPr/>
        </p:nvSpPr>
        <p:spPr>
          <a:xfrm>
            <a:off x="1751798" y="4714048"/>
            <a:ext cx="2887579" cy="808655"/>
          </a:xfrm>
          <a:prstGeom prst="wedgeRoundRectCallout">
            <a:avLst>
              <a:gd name="adj1" fmla="val -65380"/>
              <a:gd name="adj2" fmla="val -29525"/>
              <a:gd name="adj3" fmla="val 16667"/>
            </a:avLst>
          </a:prstGeom>
          <a:solidFill>
            <a:srgbClr val="D6862D">
              <a:lumMod val="20000"/>
              <a:lumOff val="80000"/>
            </a:srgbClr>
          </a:solidFill>
          <a:ln w="19050" cap="flat" cmpd="sng" algn="ctr">
            <a:solidFill>
              <a:srgbClr val="972109">
                <a:shade val="75000"/>
                <a:lumMod val="90000"/>
              </a:srgbClr>
            </a:solidFill>
            <a:prstDash val="solid"/>
          </a:ln>
          <a:effectLst/>
        </p:spPr>
        <p:txBody>
          <a:bodyPr wrap="none"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gmail.co.jp</a:t>
            </a:r>
            <a:r>
              <a:rPr kumimoji="0" lang="ja-JP" altLang="en-US" sz="18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と契約してる</a:t>
            </a:r>
            <a:endParaRPr kumimoji="0" lang="en-US" altLang="ja-JP" sz="18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〇〇さん宛に送りたい</a:t>
            </a:r>
            <a:r>
              <a:rPr kumimoji="0" lang="ja-JP" altLang="en-US" kern="0">
                <a:solidFill>
                  <a:prstClr val="black"/>
                </a:solidFill>
                <a:latin typeface="Book Antiqua"/>
                <a:ea typeface="HGS明朝E" panose="02020900000000000000" pitchFamily="18" charset="-128"/>
              </a:rPr>
              <a:t>！</a:t>
            </a:r>
            <a:endPar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p:txBody>
      </p:sp>
      <p:sp>
        <p:nvSpPr>
          <p:cNvPr id="35" name="テキスト ボックス 34">
            <a:extLst>
              <a:ext uri="{FF2B5EF4-FFF2-40B4-BE49-F238E27FC236}">
                <a16:creationId xmlns:a16="http://schemas.microsoft.com/office/drawing/2014/main" id="{47CA97BE-7E3A-484F-8BBF-5438ADF91C01}"/>
              </a:ext>
            </a:extLst>
          </p:cNvPr>
          <p:cNvSpPr txBox="1"/>
          <p:nvPr/>
        </p:nvSpPr>
        <p:spPr>
          <a:xfrm>
            <a:off x="9750443" y="5259246"/>
            <a:ext cx="1989647" cy="369332"/>
          </a:xfrm>
          <a:prstGeom prst="rect">
            <a:avLst/>
          </a:prstGeom>
          <a:noFill/>
        </p:spPr>
        <p:txBody>
          <a:bodyPr wrap="none" rtlCol="0">
            <a:spAutoFit/>
          </a:bodyPr>
          <a:lstStyle/>
          <a:p>
            <a:r>
              <a:rPr kumimoji="1" lang="ja-JP" altLang="en-US"/>
              <a:t>〇〇</a:t>
            </a:r>
            <a:r>
              <a:rPr kumimoji="1" lang="en-US" altLang="ja-JP"/>
              <a:t>@gmail.co.jp</a:t>
            </a:r>
            <a:endParaRPr kumimoji="1" lang="ja-JP" altLang="en-US"/>
          </a:p>
        </p:txBody>
      </p:sp>
      <p:sp>
        <p:nvSpPr>
          <p:cNvPr id="36" name="正方形/長方形 35">
            <a:extLst>
              <a:ext uri="{FF2B5EF4-FFF2-40B4-BE49-F238E27FC236}">
                <a16:creationId xmlns:a16="http://schemas.microsoft.com/office/drawing/2014/main" id="{CCFF3FC0-465A-4E35-8289-068D71A71E7E}"/>
              </a:ext>
            </a:extLst>
          </p:cNvPr>
          <p:cNvSpPr/>
          <p:nvPr/>
        </p:nvSpPr>
        <p:spPr>
          <a:xfrm>
            <a:off x="3351574" y="5758005"/>
            <a:ext cx="5353960" cy="614538"/>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6B0920"/>
                </a:solidFill>
              </a:rPr>
              <a:t>郵便とほぼ変わらない仕組み</a:t>
            </a:r>
            <a:endParaRPr kumimoji="1" lang="ja-JP" altLang="en-US" sz="2800" b="1" dirty="0">
              <a:solidFill>
                <a:srgbClr val="6B0920"/>
              </a:solidFill>
            </a:endParaRPr>
          </a:p>
        </p:txBody>
      </p:sp>
    </p:spTree>
    <p:extLst>
      <p:ext uri="{BB962C8B-B14F-4D97-AF65-F5344CB8AC3E}">
        <p14:creationId xmlns:p14="http://schemas.microsoft.com/office/powerpoint/2010/main" val="1634036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0F2FE9-8B02-4CF9-BAB3-82BEAAA9C95E}"/>
              </a:ext>
            </a:extLst>
          </p:cNvPr>
          <p:cNvSpPr>
            <a:spLocks noGrp="1"/>
          </p:cNvSpPr>
          <p:nvPr>
            <p:ph type="ctrTitle"/>
          </p:nvPr>
        </p:nvSpPr>
        <p:spPr/>
        <p:txBody>
          <a:bodyPr/>
          <a:lstStyle/>
          <a:p>
            <a:r>
              <a:rPr kumimoji="1" lang="ja-JP" altLang="en-US" dirty="0"/>
              <a:t>サービスを利用しよう</a:t>
            </a:r>
          </a:p>
        </p:txBody>
      </p:sp>
      <p:sp>
        <p:nvSpPr>
          <p:cNvPr id="3" name="サブタイトル 2">
            <a:extLst>
              <a:ext uri="{FF2B5EF4-FFF2-40B4-BE49-F238E27FC236}">
                <a16:creationId xmlns:a16="http://schemas.microsoft.com/office/drawing/2014/main" id="{6E40EC2E-FB55-4FCE-9A64-04BD329A9D76}"/>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54511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4BFDE75-79B4-4BE2-BCBC-09ED05167085}"/>
              </a:ext>
            </a:extLst>
          </p:cNvPr>
          <p:cNvSpPr>
            <a:spLocks noGrp="1"/>
          </p:cNvSpPr>
          <p:nvPr>
            <p:ph type="title"/>
          </p:nvPr>
        </p:nvSpPr>
        <p:spPr/>
        <p:txBody>
          <a:bodyPr/>
          <a:lstStyle/>
          <a:p>
            <a:r>
              <a:rPr kumimoji="1" lang="ja-JP" altLang="en-US" dirty="0"/>
              <a:t>各種サービス一覧</a:t>
            </a:r>
          </a:p>
        </p:txBody>
      </p:sp>
      <p:sp>
        <p:nvSpPr>
          <p:cNvPr id="7" name="コンテンツ プレースホルダー 6">
            <a:extLst>
              <a:ext uri="{FF2B5EF4-FFF2-40B4-BE49-F238E27FC236}">
                <a16:creationId xmlns:a16="http://schemas.microsoft.com/office/drawing/2014/main" id="{2B50852D-5007-4B6A-904E-BC401783BD11}"/>
              </a:ext>
            </a:extLst>
          </p:cNvPr>
          <p:cNvSpPr>
            <a:spLocks noGrp="1"/>
          </p:cNvSpPr>
          <p:nvPr>
            <p:ph idx="1"/>
          </p:nvPr>
        </p:nvSpPr>
        <p:spPr/>
        <p:txBody>
          <a:bodyPr>
            <a:normAutofit/>
          </a:bodyPr>
          <a:lstStyle/>
          <a:p>
            <a:r>
              <a:rPr kumimoji="1" lang="en-US" altLang="ja-JP" dirty="0"/>
              <a:t>Google</a:t>
            </a:r>
            <a:r>
              <a:rPr kumimoji="1" lang="ja-JP" altLang="en-US" dirty="0"/>
              <a:t> </a:t>
            </a:r>
            <a:r>
              <a:rPr kumimoji="1" lang="en-US" altLang="ja-JP" dirty="0"/>
              <a:t>App</a:t>
            </a:r>
          </a:p>
          <a:p>
            <a:pPr lvl="1"/>
            <a:r>
              <a:rPr kumimoji="1" lang="ja-JP" altLang="en-US" dirty="0"/>
              <a:t>各種アプリケーションを提供</a:t>
            </a:r>
            <a:endParaRPr kumimoji="1" lang="en-US" altLang="ja-JP" dirty="0"/>
          </a:p>
          <a:p>
            <a:r>
              <a:rPr kumimoji="1" lang="en-US" altLang="ja-JP" dirty="0"/>
              <a:t>Dropbox</a:t>
            </a:r>
          </a:p>
          <a:p>
            <a:pPr lvl="1"/>
            <a:r>
              <a:rPr lang="ja-JP" altLang="en-US" dirty="0"/>
              <a:t>ファイル共有サービス</a:t>
            </a:r>
            <a:endParaRPr lang="en-US" altLang="ja-JP" dirty="0"/>
          </a:p>
          <a:p>
            <a:pPr lvl="1"/>
            <a:r>
              <a:rPr kumimoji="1" lang="ja-JP" altLang="en-US" dirty="0"/>
              <a:t>コンピュータに在中し、指定したフォルダ情報をウェブと同期する</a:t>
            </a:r>
            <a:endParaRPr kumimoji="1" lang="en-US" altLang="ja-JP" dirty="0"/>
          </a:p>
          <a:p>
            <a:r>
              <a:rPr lang="en-US" altLang="ja-JP" dirty="0"/>
              <a:t>Evernote</a:t>
            </a:r>
          </a:p>
          <a:p>
            <a:pPr lvl="1"/>
            <a:r>
              <a:rPr lang="ja-JP" altLang="en-US" dirty="0"/>
              <a:t>議事録共有サービス</a:t>
            </a:r>
            <a:endParaRPr lang="en-US" altLang="ja-JP" dirty="0"/>
          </a:p>
          <a:p>
            <a:pPr lvl="1"/>
            <a:r>
              <a:rPr lang="ja-JP" altLang="en-US" dirty="0"/>
              <a:t>会議の議事録や計画書を他人と共有する</a:t>
            </a:r>
            <a:endParaRPr lang="en-US" altLang="ja-JP" dirty="0"/>
          </a:p>
          <a:p>
            <a:r>
              <a:rPr kumimoji="1" lang="en-US" altLang="ja-JP" dirty="0"/>
              <a:t>Mendeley</a:t>
            </a:r>
          </a:p>
          <a:p>
            <a:pPr lvl="1"/>
            <a:r>
              <a:rPr lang="ja-JP" altLang="en-US" dirty="0"/>
              <a:t>論文管理サービス</a:t>
            </a:r>
            <a:endParaRPr lang="en-US" altLang="ja-JP" dirty="0"/>
          </a:p>
          <a:p>
            <a:pPr marL="457200" lvl="1" indent="0">
              <a:buNone/>
            </a:pPr>
            <a:endParaRPr kumimoji="1" lang="ja-JP" altLang="en-US" dirty="0"/>
          </a:p>
        </p:txBody>
      </p:sp>
      <p:sp>
        <p:nvSpPr>
          <p:cNvPr id="4" name="日付プレースホルダー 3">
            <a:extLst>
              <a:ext uri="{FF2B5EF4-FFF2-40B4-BE49-F238E27FC236}">
                <a16:creationId xmlns:a16="http://schemas.microsoft.com/office/drawing/2014/main" id="{EA805E50-98BD-44A6-9B33-2293422510C2}"/>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4313C9D2-0168-4E5E-83D3-D5E4CD0C9959}"/>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3009666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A788B-1063-4727-8FF3-795E01285DCB}"/>
              </a:ext>
            </a:extLst>
          </p:cNvPr>
          <p:cNvSpPr>
            <a:spLocks noGrp="1"/>
          </p:cNvSpPr>
          <p:nvPr>
            <p:ph type="title"/>
          </p:nvPr>
        </p:nvSpPr>
        <p:spPr/>
        <p:txBody>
          <a:bodyPr/>
          <a:lstStyle/>
          <a:p>
            <a:r>
              <a:rPr kumimoji="1" lang="ja-JP" altLang="en-US" dirty="0"/>
              <a:t>次週予告</a:t>
            </a:r>
          </a:p>
        </p:txBody>
      </p:sp>
      <p:sp>
        <p:nvSpPr>
          <p:cNvPr id="3" name="コンテンツ プレースホルダー 2">
            <a:extLst>
              <a:ext uri="{FF2B5EF4-FFF2-40B4-BE49-F238E27FC236}">
                <a16:creationId xmlns:a16="http://schemas.microsoft.com/office/drawing/2014/main" id="{52572F9E-D0A1-458C-9AC8-3B32E2605637}"/>
              </a:ext>
            </a:extLst>
          </p:cNvPr>
          <p:cNvSpPr>
            <a:spLocks noGrp="1"/>
          </p:cNvSpPr>
          <p:nvPr>
            <p:ph idx="1"/>
          </p:nvPr>
        </p:nvSpPr>
        <p:spPr/>
        <p:txBody>
          <a:bodyPr/>
          <a:lstStyle/>
          <a:p>
            <a:r>
              <a:rPr kumimoji="1" lang="ja-JP" altLang="en-US" dirty="0"/>
              <a:t>ウェブブラウザとネチケット</a:t>
            </a:r>
            <a:endParaRPr kumimoji="1" lang="en-US" altLang="ja-JP" dirty="0"/>
          </a:p>
          <a:p>
            <a:pPr lvl="1"/>
            <a:r>
              <a:rPr lang="en-US" altLang="ja-JP" dirty="0"/>
              <a:t>5</a:t>
            </a:r>
            <a:r>
              <a:rPr lang="ja-JP" altLang="en-US" dirty="0"/>
              <a:t>月</a:t>
            </a:r>
            <a:r>
              <a:rPr lang="en-US" altLang="ja-JP" dirty="0"/>
              <a:t>10</a:t>
            </a:r>
            <a:r>
              <a:rPr lang="ja-JP" altLang="en-US" dirty="0"/>
              <a:t>日</a:t>
            </a:r>
            <a:endParaRPr lang="en-US" altLang="ja-JP" dirty="0"/>
          </a:p>
          <a:p>
            <a:pPr lvl="1"/>
            <a:r>
              <a:rPr lang="ja-JP" altLang="en-US" dirty="0"/>
              <a:t>ウェブブラウザとネチケットの話</a:t>
            </a:r>
            <a:endParaRPr lang="en-US" altLang="ja-JP" dirty="0"/>
          </a:p>
          <a:p>
            <a:pPr lvl="2"/>
            <a:r>
              <a:rPr lang="ja-JP" altLang="en-US" dirty="0"/>
              <a:t>文字化け</a:t>
            </a:r>
            <a:endParaRPr kumimoji="1" lang="en-US" altLang="ja-JP" dirty="0"/>
          </a:p>
          <a:p>
            <a:pPr lvl="2"/>
            <a:r>
              <a:rPr kumimoji="1" lang="ja-JP" altLang="en-US"/>
              <a:t>ウェブサービスを利用する上での注意点</a:t>
            </a:r>
            <a:endParaRPr kumimoji="1" lang="ja-JP" altLang="en-US" dirty="0"/>
          </a:p>
        </p:txBody>
      </p:sp>
      <p:sp>
        <p:nvSpPr>
          <p:cNvPr id="4" name="日付プレースホルダー 3">
            <a:extLst>
              <a:ext uri="{FF2B5EF4-FFF2-40B4-BE49-F238E27FC236}">
                <a16:creationId xmlns:a16="http://schemas.microsoft.com/office/drawing/2014/main" id="{228C955E-FC42-4085-8F64-C005F0312979}"/>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B02AC112-8A85-47C7-BA3D-EE7366E291D7}"/>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4416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8B8EB-A931-453E-80FC-E4F51780F186}"/>
              </a:ext>
            </a:extLst>
          </p:cNvPr>
          <p:cNvSpPr>
            <a:spLocks noGrp="1"/>
          </p:cNvSpPr>
          <p:nvPr>
            <p:ph type="title"/>
          </p:nvPr>
        </p:nvSpPr>
        <p:spPr/>
        <p:txBody>
          <a:bodyPr/>
          <a:lstStyle/>
          <a:p>
            <a:r>
              <a:rPr kumimoji="1" lang="ja-JP" altLang="en-US"/>
              <a:t>画面の見方</a:t>
            </a:r>
          </a:p>
        </p:txBody>
      </p:sp>
      <p:sp>
        <p:nvSpPr>
          <p:cNvPr id="4" name="日付プレースホルダー 3">
            <a:extLst>
              <a:ext uri="{FF2B5EF4-FFF2-40B4-BE49-F238E27FC236}">
                <a16:creationId xmlns:a16="http://schemas.microsoft.com/office/drawing/2014/main" id="{F8963152-54A8-4A25-8BB8-31076030D1DE}"/>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60E3621E-749C-45D1-9398-F00337A7E469}"/>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18" name="コンテンツ プレースホルダー 6">
            <a:extLst>
              <a:ext uri="{FF2B5EF4-FFF2-40B4-BE49-F238E27FC236}">
                <a16:creationId xmlns:a16="http://schemas.microsoft.com/office/drawing/2014/main" id="{D871D74E-705D-4C0A-B316-667D5139E9B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7919" y="3094663"/>
            <a:ext cx="9373870" cy="1492095"/>
          </a:xfrm>
          <a:prstGeom prst="rect">
            <a:avLst/>
          </a:prstGeom>
        </p:spPr>
      </p:pic>
      <p:sp>
        <p:nvSpPr>
          <p:cNvPr id="19" name="角丸四角形吹き出し 8">
            <a:extLst>
              <a:ext uri="{FF2B5EF4-FFF2-40B4-BE49-F238E27FC236}">
                <a16:creationId xmlns:a16="http://schemas.microsoft.com/office/drawing/2014/main" id="{06F802B2-75D3-4AE1-95FB-284333EBFF6D}"/>
              </a:ext>
            </a:extLst>
          </p:cNvPr>
          <p:cNvSpPr/>
          <p:nvPr/>
        </p:nvSpPr>
        <p:spPr>
          <a:xfrm>
            <a:off x="4744648" y="2031331"/>
            <a:ext cx="2309655" cy="612648"/>
          </a:xfrm>
          <a:prstGeom prst="wedgeRoundRectCallout">
            <a:avLst>
              <a:gd name="adj1" fmla="val -18522"/>
              <a:gd name="adj2" fmla="val 135307"/>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メール検索</a:t>
            </a:r>
          </a:p>
        </p:txBody>
      </p:sp>
      <p:sp>
        <p:nvSpPr>
          <p:cNvPr id="20" name="角丸四角形吹き出し 9">
            <a:extLst>
              <a:ext uri="{FF2B5EF4-FFF2-40B4-BE49-F238E27FC236}">
                <a16:creationId xmlns:a16="http://schemas.microsoft.com/office/drawing/2014/main" id="{1A1ABE02-166D-462F-8257-4662E10DE4A7}"/>
              </a:ext>
            </a:extLst>
          </p:cNvPr>
          <p:cNvSpPr/>
          <p:nvPr/>
        </p:nvSpPr>
        <p:spPr>
          <a:xfrm>
            <a:off x="1479962" y="4893081"/>
            <a:ext cx="2558638" cy="1283881"/>
          </a:xfrm>
          <a:prstGeom prst="wedgeRoundRectCallout">
            <a:avLst>
              <a:gd name="adj1" fmla="val -24983"/>
              <a:gd name="adj2" fmla="val -64007"/>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サイドバー</a:t>
            </a:r>
            <a:endParaRPr kumimoji="0" lang="en-US" altLang="ja-JP"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a:solidFill>
                  <a:prstClr val="black"/>
                </a:solidFill>
                <a:latin typeface="Book Antiqua"/>
                <a:ea typeface="HGS明朝E" panose="02020900000000000000" pitchFamily="18" charset="-128"/>
              </a:rPr>
              <a:t>・メール作成</a:t>
            </a:r>
            <a:endParaRPr kumimoji="0" lang="en-US" altLang="ja-JP" sz="2000" kern="0">
              <a:solidFill>
                <a:prstClr val="black"/>
              </a:solidFill>
              <a:latin typeface="Book Antiqua"/>
              <a:ea typeface="HGS明朝E" panose="020209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a:solidFill>
                  <a:prstClr val="black"/>
                </a:solidFill>
                <a:latin typeface="Book Antiqua"/>
                <a:ea typeface="HGS明朝E" panose="02020900000000000000" pitchFamily="18" charset="-128"/>
              </a:rPr>
              <a:t>・フォルダ選択</a:t>
            </a:r>
            <a:endParaRPr kumimoji="0" lang="en-US" altLang="ja-JP" sz="2000" kern="0">
              <a:solidFill>
                <a:prstClr val="black"/>
              </a:solidFill>
              <a:latin typeface="Book Antiqua"/>
              <a:ea typeface="HGS明朝E" panose="020209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・ラベル選択</a:t>
            </a:r>
          </a:p>
        </p:txBody>
      </p:sp>
      <p:sp>
        <p:nvSpPr>
          <p:cNvPr id="21" name="角丸四角形吹き出し 10">
            <a:extLst>
              <a:ext uri="{FF2B5EF4-FFF2-40B4-BE49-F238E27FC236}">
                <a16:creationId xmlns:a16="http://schemas.microsoft.com/office/drawing/2014/main" id="{41E5C231-4403-4AC9-B6BC-FE7DB252EBF3}"/>
              </a:ext>
            </a:extLst>
          </p:cNvPr>
          <p:cNvSpPr/>
          <p:nvPr/>
        </p:nvSpPr>
        <p:spPr>
          <a:xfrm>
            <a:off x="5331417" y="5037440"/>
            <a:ext cx="2573976" cy="743427"/>
          </a:xfrm>
          <a:prstGeom prst="wedgeRoundRectCallout">
            <a:avLst>
              <a:gd name="adj1" fmla="val -22033"/>
              <a:gd name="adj2" fmla="val -123157"/>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受信メール一覧</a:t>
            </a:r>
            <a:endParaRPr kumimoji="0" lang="ja-JP" altLang="en-US" sz="24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p:txBody>
      </p:sp>
      <p:sp>
        <p:nvSpPr>
          <p:cNvPr id="22" name="角丸四角形吹き出し 11">
            <a:extLst>
              <a:ext uri="{FF2B5EF4-FFF2-40B4-BE49-F238E27FC236}">
                <a16:creationId xmlns:a16="http://schemas.microsoft.com/office/drawing/2014/main" id="{4A03FE0A-0D40-4C0F-B301-60C0B511D66F}"/>
              </a:ext>
            </a:extLst>
          </p:cNvPr>
          <p:cNvSpPr/>
          <p:nvPr/>
        </p:nvSpPr>
        <p:spPr>
          <a:xfrm>
            <a:off x="8726888" y="4586758"/>
            <a:ext cx="2101438" cy="612648"/>
          </a:xfrm>
          <a:prstGeom prst="wedgeRoundRectCallout">
            <a:avLst>
              <a:gd name="adj1" fmla="val 11822"/>
              <a:gd name="adj2" fmla="val -148639"/>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メール設定</a:t>
            </a:r>
          </a:p>
        </p:txBody>
      </p:sp>
      <p:sp>
        <p:nvSpPr>
          <p:cNvPr id="23" name="角丸四角形吹き出し 12">
            <a:extLst>
              <a:ext uri="{FF2B5EF4-FFF2-40B4-BE49-F238E27FC236}">
                <a16:creationId xmlns:a16="http://schemas.microsoft.com/office/drawing/2014/main" id="{08CA43F5-AA48-46E0-AE6E-EF35FB4C892C}"/>
              </a:ext>
            </a:extLst>
          </p:cNvPr>
          <p:cNvSpPr/>
          <p:nvPr/>
        </p:nvSpPr>
        <p:spPr>
          <a:xfrm>
            <a:off x="8364074" y="1671782"/>
            <a:ext cx="2596677" cy="983158"/>
          </a:xfrm>
          <a:prstGeom prst="wedgeRoundRectCallout">
            <a:avLst>
              <a:gd name="adj1" fmla="val 22329"/>
              <a:gd name="adj2" fmla="val 106184"/>
              <a:gd name="adj3" fmla="val 16667"/>
            </a:avLst>
          </a:prstGeom>
          <a:solidFill>
            <a:sysClr val="window" lastClr="FFFFFF"/>
          </a:solidFill>
          <a:ln w="19050" cap="flat" cmpd="sng" algn="ctr">
            <a:solidFill>
              <a:srgbClr val="873624">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Google</a:t>
            </a:r>
            <a:r>
              <a:rPr kumimoji="0" lang="ja-JP" altLang="en-US"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の</a:t>
            </a:r>
            <a:endParaRPr kumimoji="0" lang="en-US" altLang="ja-JP"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アカウント設定</a:t>
            </a:r>
          </a:p>
        </p:txBody>
      </p:sp>
      <p:sp>
        <p:nvSpPr>
          <p:cNvPr id="24" name="楕円 23">
            <a:extLst>
              <a:ext uri="{FF2B5EF4-FFF2-40B4-BE49-F238E27FC236}">
                <a16:creationId xmlns:a16="http://schemas.microsoft.com/office/drawing/2014/main" id="{F41E685C-14DC-4C44-8C3D-DAACA7C222E1}"/>
              </a:ext>
            </a:extLst>
          </p:cNvPr>
          <p:cNvSpPr/>
          <p:nvPr/>
        </p:nvSpPr>
        <p:spPr>
          <a:xfrm>
            <a:off x="8726888" y="2931523"/>
            <a:ext cx="2169763" cy="677678"/>
          </a:xfrm>
          <a:prstGeom prst="ellipse">
            <a:avLst/>
          </a:prstGeom>
          <a:no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6B0920"/>
              </a:solidFill>
            </a:endParaRPr>
          </a:p>
        </p:txBody>
      </p:sp>
    </p:spTree>
    <p:extLst>
      <p:ext uri="{BB962C8B-B14F-4D97-AF65-F5344CB8AC3E}">
        <p14:creationId xmlns:p14="http://schemas.microsoft.com/office/powerpoint/2010/main" val="358871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EA8342-8A90-4C14-8A85-100235032E83}"/>
              </a:ext>
            </a:extLst>
          </p:cNvPr>
          <p:cNvSpPr>
            <a:spLocks noGrp="1"/>
          </p:cNvSpPr>
          <p:nvPr>
            <p:ph type="title"/>
          </p:nvPr>
        </p:nvSpPr>
        <p:spPr/>
        <p:txBody>
          <a:bodyPr/>
          <a:lstStyle/>
          <a:p>
            <a:r>
              <a:rPr kumimoji="1" lang="ja-JP" altLang="en-US" dirty="0"/>
              <a:t>メールのマナー</a:t>
            </a:r>
          </a:p>
        </p:txBody>
      </p:sp>
      <p:sp>
        <p:nvSpPr>
          <p:cNvPr id="3" name="コンテンツ プレースホルダー 2">
            <a:extLst>
              <a:ext uri="{FF2B5EF4-FFF2-40B4-BE49-F238E27FC236}">
                <a16:creationId xmlns:a16="http://schemas.microsoft.com/office/drawing/2014/main" id="{8E95C8E7-4543-4A65-8090-B5D7853B82B5}"/>
              </a:ext>
            </a:extLst>
          </p:cNvPr>
          <p:cNvSpPr>
            <a:spLocks noGrp="1"/>
          </p:cNvSpPr>
          <p:nvPr>
            <p:ph idx="1"/>
          </p:nvPr>
        </p:nvSpPr>
        <p:spPr>
          <a:xfrm>
            <a:off x="838200" y="3590665"/>
            <a:ext cx="10515600" cy="2586298"/>
          </a:xfrm>
        </p:spPr>
        <p:txBody>
          <a:bodyPr/>
          <a:lstStyle/>
          <a:p>
            <a:r>
              <a:rPr kumimoji="1" lang="ja-JP" altLang="en-US"/>
              <a:t>件名：簡潔にわかりやすく</a:t>
            </a:r>
            <a:endParaRPr kumimoji="1" lang="en-US" altLang="ja-JP"/>
          </a:p>
          <a:p>
            <a:r>
              <a:rPr kumimoji="1" lang="ja-JP" altLang="en-US"/>
              <a:t>名前：どこの誰かがわかるように</a:t>
            </a:r>
            <a:endParaRPr kumimoji="1" lang="en-US" altLang="ja-JP"/>
          </a:p>
          <a:p>
            <a:r>
              <a:rPr kumimoji="1" lang="ja-JP" altLang="en-US"/>
              <a:t>用件：背景を知らない人でもわかる内容で</a:t>
            </a:r>
            <a:endParaRPr kumimoji="1" lang="en-US" altLang="ja-JP"/>
          </a:p>
          <a:p>
            <a:r>
              <a:rPr lang="ja-JP" altLang="en-US"/>
              <a:t>語調：失礼でない程度に</a:t>
            </a:r>
            <a:endParaRPr kumimoji="1" lang="ja-JP" altLang="en-US"/>
          </a:p>
        </p:txBody>
      </p:sp>
      <p:sp>
        <p:nvSpPr>
          <p:cNvPr id="4" name="日付プレースホルダー 3">
            <a:extLst>
              <a:ext uri="{FF2B5EF4-FFF2-40B4-BE49-F238E27FC236}">
                <a16:creationId xmlns:a16="http://schemas.microsoft.com/office/drawing/2014/main" id="{22CE6924-0229-48CD-8585-9649BE7ECA87}"/>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65A9C9F5-2C3B-4B7F-B044-A3F5B203AD38}"/>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1602ADE5-A3FA-47F0-8D2A-221D7CE6C9C8}"/>
              </a:ext>
            </a:extLst>
          </p:cNvPr>
          <p:cNvSpPr/>
          <p:nvPr/>
        </p:nvSpPr>
        <p:spPr>
          <a:xfrm>
            <a:off x="1885963" y="1815962"/>
            <a:ext cx="8420074" cy="1398169"/>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a:solidFill>
                  <a:srgbClr val="6B0920"/>
                </a:solidFill>
              </a:rPr>
              <a:t>相手に伝わる文章を書こう！</a:t>
            </a:r>
            <a:endParaRPr kumimoji="1" lang="ja-JP" altLang="en-US" sz="3600" b="1" dirty="0">
              <a:solidFill>
                <a:srgbClr val="6B0920"/>
              </a:solidFill>
            </a:endParaRPr>
          </a:p>
        </p:txBody>
      </p:sp>
    </p:spTree>
    <p:extLst>
      <p:ext uri="{BB962C8B-B14F-4D97-AF65-F5344CB8AC3E}">
        <p14:creationId xmlns:p14="http://schemas.microsoft.com/office/powerpoint/2010/main" val="60472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942003-E1D2-445C-BD16-E67881C4B35A}"/>
              </a:ext>
            </a:extLst>
          </p:cNvPr>
          <p:cNvSpPr>
            <a:spLocks noGrp="1"/>
          </p:cNvSpPr>
          <p:nvPr>
            <p:ph type="title"/>
          </p:nvPr>
        </p:nvSpPr>
        <p:spPr/>
        <p:txBody>
          <a:bodyPr/>
          <a:lstStyle/>
          <a:p>
            <a:r>
              <a:rPr lang="ja-JP" altLang="en-US" dirty="0"/>
              <a:t>インターネット</a:t>
            </a:r>
            <a:r>
              <a:rPr kumimoji="1" lang="ja-JP" altLang="en-US" dirty="0"/>
              <a:t>の仕組み</a:t>
            </a:r>
          </a:p>
        </p:txBody>
      </p:sp>
      <p:sp>
        <p:nvSpPr>
          <p:cNvPr id="5" name="テキスト プレースホルダー 4">
            <a:extLst>
              <a:ext uri="{FF2B5EF4-FFF2-40B4-BE49-F238E27FC236}">
                <a16:creationId xmlns:a16="http://schemas.microsoft.com/office/drawing/2014/main" id="{5BE03C12-C2B2-47DD-AECF-BF59BEDC8088}"/>
              </a:ext>
            </a:extLst>
          </p:cNvPr>
          <p:cNvSpPr>
            <a:spLocks noGrp="1"/>
          </p:cNvSpPr>
          <p:nvPr>
            <p:ph type="body" idx="1"/>
          </p:nvPr>
        </p:nvSpPr>
        <p:spPr/>
        <p:txBody>
          <a:bodyPr/>
          <a:lstStyle/>
          <a:p>
            <a:endParaRPr kumimoji="1" lang="ja-JP" altLang="en-US" dirty="0"/>
          </a:p>
        </p:txBody>
      </p:sp>
      <p:sp>
        <p:nvSpPr>
          <p:cNvPr id="2" name="日付プレースホルダー 1">
            <a:extLst>
              <a:ext uri="{FF2B5EF4-FFF2-40B4-BE49-F238E27FC236}">
                <a16:creationId xmlns:a16="http://schemas.microsoft.com/office/drawing/2014/main" id="{56497BF4-D95E-40D9-99B1-187A54DBDAA2}"/>
              </a:ext>
            </a:extLst>
          </p:cNvPr>
          <p:cNvSpPr>
            <a:spLocks noGrp="1"/>
          </p:cNvSpPr>
          <p:nvPr>
            <p:ph type="dt" sz="half" idx="10"/>
          </p:nvPr>
        </p:nvSpPr>
        <p:spPr/>
        <p:txBody>
          <a:bodyPr/>
          <a:lstStyle/>
          <a:p>
            <a:r>
              <a:rPr kumimoji="1" lang="en-US" altLang="ja-JP"/>
              <a:t>2018/5/10</a:t>
            </a:r>
            <a:endParaRPr kumimoji="1" lang="ja-JP" altLang="en-US"/>
          </a:p>
        </p:txBody>
      </p:sp>
      <p:sp>
        <p:nvSpPr>
          <p:cNvPr id="3" name="フッター プレースホルダー 2">
            <a:extLst>
              <a:ext uri="{FF2B5EF4-FFF2-40B4-BE49-F238E27FC236}">
                <a16:creationId xmlns:a16="http://schemas.microsoft.com/office/drawing/2014/main" id="{D7D506DB-3FFE-4F79-95A6-3CD968040445}"/>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Tree>
    <p:extLst>
      <p:ext uri="{BB962C8B-B14F-4D97-AF65-F5344CB8AC3E}">
        <p14:creationId xmlns:p14="http://schemas.microsoft.com/office/powerpoint/2010/main" val="47960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4D9E13-A40B-4F5A-9358-6B7A1661042A}"/>
              </a:ext>
            </a:extLst>
          </p:cNvPr>
          <p:cNvSpPr>
            <a:spLocks noGrp="1"/>
          </p:cNvSpPr>
          <p:nvPr>
            <p:ph type="title"/>
          </p:nvPr>
        </p:nvSpPr>
        <p:spPr/>
        <p:txBody>
          <a:bodyPr/>
          <a:lstStyle/>
          <a:p>
            <a:r>
              <a:rPr kumimoji="1" lang="ja-JP" altLang="en-US" dirty="0"/>
              <a:t>ネットワーク</a:t>
            </a:r>
            <a:r>
              <a:rPr kumimoji="1" lang="en-US" altLang="ja-JP" dirty="0"/>
              <a:t>(network)</a:t>
            </a:r>
            <a:endParaRPr kumimoji="1" lang="ja-JP" altLang="en-US" dirty="0"/>
          </a:p>
        </p:txBody>
      </p:sp>
      <p:sp>
        <p:nvSpPr>
          <p:cNvPr id="4" name="日付プレースホルダー 3">
            <a:extLst>
              <a:ext uri="{FF2B5EF4-FFF2-40B4-BE49-F238E27FC236}">
                <a16:creationId xmlns:a16="http://schemas.microsoft.com/office/drawing/2014/main" id="{382495F3-787B-4B26-8D17-0310EC78ECEE}"/>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6B497526-BAA3-481F-B059-0544099F50D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Picture 2" descr="http://2.bp.blogspot.com/-LP_Gv5M2iO4/VfS6VDISzjI/AAAAAAAAxPM/kb8CvEcciM8/s800/itodenwa_kids.png">
            <a:extLst>
              <a:ext uri="{FF2B5EF4-FFF2-40B4-BE49-F238E27FC236}">
                <a16:creationId xmlns:a16="http://schemas.microsoft.com/office/drawing/2014/main" id="{9BF056F5-2294-489D-8619-36752FFE0B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0780" y="2865919"/>
            <a:ext cx="2670764" cy="191961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F1389F5C-80B5-4EB5-8713-F39769D13DBA}"/>
              </a:ext>
            </a:extLst>
          </p:cNvPr>
          <p:cNvSpPr txBox="1"/>
          <p:nvPr/>
        </p:nvSpPr>
        <p:spPr>
          <a:xfrm>
            <a:off x="1552164" y="5086514"/>
            <a:ext cx="1338828" cy="369332"/>
          </a:xfrm>
          <a:prstGeom prst="rect">
            <a:avLst/>
          </a:prstGeom>
          <a:noFill/>
        </p:spPr>
        <p:txBody>
          <a:bodyPr wrap="none" rtlCol="0">
            <a:spAutoFit/>
          </a:bodyPr>
          <a:lstStyle/>
          <a:p>
            <a:r>
              <a:rPr kumimoji="1" lang="en-US" altLang="ja-JP" dirty="0"/>
              <a:t>1</a:t>
            </a:r>
            <a:r>
              <a:rPr kumimoji="1" lang="ja-JP" altLang="en-US" dirty="0"/>
              <a:t>対</a:t>
            </a:r>
            <a:r>
              <a:rPr kumimoji="1" lang="en-US" altLang="ja-JP" dirty="0"/>
              <a:t>1</a:t>
            </a:r>
            <a:r>
              <a:rPr kumimoji="1" lang="ja-JP" altLang="en-US" dirty="0"/>
              <a:t>の通信</a:t>
            </a:r>
          </a:p>
        </p:txBody>
      </p:sp>
      <p:pic>
        <p:nvPicPr>
          <p:cNvPr id="8" name="図 7">
            <a:extLst>
              <a:ext uri="{FF2B5EF4-FFF2-40B4-BE49-F238E27FC236}">
                <a16:creationId xmlns:a16="http://schemas.microsoft.com/office/drawing/2014/main" id="{A8599351-552A-4C11-8956-35D7736C1AAB}"/>
              </a:ext>
            </a:extLst>
          </p:cNvPr>
          <p:cNvPicPr>
            <a:picLocks noChangeAspect="1"/>
          </p:cNvPicPr>
          <p:nvPr/>
        </p:nvPicPr>
        <p:blipFill>
          <a:blip r:embed="rId4"/>
          <a:stretch>
            <a:fillRect/>
          </a:stretch>
        </p:blipFill>
        <p:spPr>
          <a:xfrm>
            <a:off x="6414091" y="3210239"/>
            <a:ext cx="1009369" cy="1009369"/>
          </a:xfrm>
          <a:prstGeom prst="rect">
            <a:avLst/>
          </a:prstGeom>
        </p:spPr>
      </p:pic>
      <p:pic>
        <p:nvPicPr>
          <p:cNvPr id="9" name="図 8">
            <a:extLst>
              <a:ext uri="{FF2B5EF4-FFF2-40B4-BE49-F238E27FC236}">
                <a16:creationId xmlns:a16="http://schemas.microsoft.com/office/drawing/2014/main" id="{73DD3996-82F1-469E-B077-C12F426BAB0B}"/>
              </a:ext>
            </a:extLst>
          </p:cNvPr>
          <p:cNvPicPr>
            <a:picLocks noChangeAspect="1"/>
          </p:cNvPicPr>
          <p:nvPr/>
        </p:nvPicPr>
        <p:blipFill>
          <a:blip r:embed="rId4"/>
          <a:stretch>
            <a:fillRect/>
          </a:stretch>
        </p:blipFill>
        <p:spPr>
          <a:xfrm>
            <a:off x="7624663" y="1511522"/>
            <a:ext cx="1009369" cy="1009369"/>
          </a:xfrm>
          <a:prstGeom prst="rect">
            <a:avLst/>
          </a:prstGeom>
        </p:spPr>
      </p:pic>
      <p:cxnSp>
        <p:nvCxnSpPr>
          <p:cNvPr id="10" name="直線コネクタ 9">
            <a:extLst>
              <a:ext uri="{FF2B5EF4-FFF2-40B4-BE49-F238E27FC236}">
                <a16:creationId xmlns:a16="http://schemas.microsoft.com/office/drawing/2014/main" id="{5460D9CB-7948-453E-9CF1-7FF672A827BE}"/>
              </a:ext>
            </a:extLst>
          </p:cNvPr>
          <p:cNvCxnSpPr>
            <a:cxnSpLocks/>
          </p:cNvCxnSpPr>
          <p:nvPr/>
        </p:nvCxnSpPr>
        <p:spPr>
          <a:xfrm flipV="1">
            <a:off x="7430955" y="3625696"/>
            <a:ext cx="993846" cy="892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2F703580-E19F-484D-A869-D2D68579B9B2}"/>
              </a:ext>
            </a:extLst>
          </p:cNvPr>
          <p:cNvCxnSpPr>
            <a:endCxn id="9" idx="2"/>
          </p:cNvCxnSpPr>
          <p:nvPr/>
        </p:nvCxnSpPr>
        <p:spPr>
          <a:xfrm flipH="1" flipV="1">
            <a:off x="8129348" y="2520891"/>
            <a:ext cx="287958" cy="105655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8D6FCA8F-61F7-4FE4-A0AA-EC6ACA4A3F16}"/>
              </a:ext>
            </a:extLst>
          </p:cNvPr>
          <p:cNvPicPr>
            <a:picLocks noChangeAspect="1"/>
          </p:cNvPicPr>
          <p:nvPr/>
        </p:nvPicPr>
        <p:blipFill>
          <a:blip r:embed="rId4"/>
          <a:stretch>
            <a:fillRect/>
          </a:stretch>
        </p:blipFill>
        <p:spPr>
          <a:xfrm>
            <a:off x="9547905" y="2503429"/>
            <a:ext cx="1009369" cy="1009369"/>
          </a:xfrm>
          <a:prstGeom prst="rect">
            <a:avLst/>
          </a:prstGeom>
        </p:spPr>
      </p:pic>
      <p:cxnSp>
        <p:nvCxnSpPr>
          <p:cNvPr id="13" name="直線コネクタ 12">
            <a:extLst>
              <a:ext uri="{FF2B5EF4-FFF2-40B4-BE49-F238E27FC236}">
                <a16:creationId xmlns:a16="http://schemas.microsoft.com/office/drawing/2014/main" id="{3B3C7AF9-C1CC-4034-8439-813EA9CD8AD3}"/>
              </a:ext>
            </a:extLst>
          </p:cNvPr>
          <p:cNvCxnSpPr>
            <a:stCxn id="12" idx="1"/>
          </p:cNvCxnSpPr>
          <p:nvPr/>
        </p:nvCxnSpPr>
        <p:spPr>
          <a:xfrm flipH="1">
            <a:off x="8417306" y="3008114"/>
            <a:ext cx="1130599" cy="60637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E946B0BC-F741-43B1-980E-3457BBBF6BAE}"/>
              </a:ext>
            </a:extLst>
          </p:cNvPr>
          <p:cNvPicPr>
            <a:picLocks noChangeAspect="1"/>
          </p:cNvPicPr>
          <p:nvPr/>
        </p:nvPicPr>
        <p:blipFill>
          <a:blip r:embed="rId4"/>
          <a:stretch>
            <a:fillRect/>
          </a:stretch>
        </p:blipFill>
        <p:spPr>
          <a:xfrm>
            <a:off x="6429614" y="4487122"/>
            <a:ext cx="1009369" cy="1009369"/>
          </a:xfrm>
          <a:prstGeom prst="rect">
            <a:avLst/>
          </a:prstGeom>
        </p:spPr>
      </p:pic>
      <p:cxnSp>
        <p:nvCxnSpPr>
          <p:cNvPr id="15" name="直線コネクタ 14">
            <a:extLst>
              <a:ext uri="{FF2B5EF4-FFF2-40B4-BE49-F238E27FC236}">
                <a16:creationId xmlns:a16="http://schemas.microsoft.com/office/drawing/2014/main" id="{159D4565-414B-4494-BDFF-C9ADDFE09D47}"/>
              </a:ext>
            </a:extLst>
          </p:cNvPr>
          <p:cNvCxnSpPr>
            <a:cxnSpLocks/>
          </p:cNvCxnSpPr>
          <p:nvPr/>
        </p:nvCxnSpPr>
        <p:spPr>
          <a:xfrm flipV="1">
            <a:off x="7461468" y="3620360"/>
            <a:ext cx="947311" cy="136395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6BA18EB6-D15A-4055-9E88-BF57D1779799}"/>
              </a:ext>
            </a:extLst>
          </p:cNvPr>
          <p:cNvPicPr>
            <a:picLocks noChangeAspect="1"/>
          </p:cNvPicPr>
          <p:nvPr/>
        </p:nvPicPr>
        <p:blipFill>
          <a:blip r:embed="rId4"/>
          <a:stretch>
            <a:fillRect/>
          </a:stretch>
        </p:blipFill>
        <p:spPr>
          <a:xfrm>
            <a:off x="8357476" y="4744548"/>
            <a:ext cx="1009369" cy="1009369"/>
          </a:xfrm>
          <a:prstGeom prst="rect">
            <a:avLst/>
          </a:prstGeom>
        </p:spPr>
      </p:pic>
      <p:cxnSp>
        <p:nvCxnSpPr>
          <p:cNvPr id="17" name="直線コネクタ 16">
            <a:extLst>
              <a:ext uri="{FF2B5EF4-FFF2-40B4-BE49-F238E27FC236}">
                <a16:creationId xmlns:a16="http://schemas.microsoft.com/office/drawing/2014/main" id="{D7C9BA43-4FB8-4A6B-86ED-03B44F724931}"/>
              </a:ext>
            </a:extLst>
          </p:cNvPr>
          <p:cNvCxnSpPr>
            <a:cxnSpLocks/>
          </p:cNvCxnSpPr>
          <p:nvPr/>
        </p:nvCxnSpPr>
        <p:spPr>
          <a:xfrm flipH="1" flipV="1">
            <a:off x="8422085" y="3632540"/>
            <a:ext cx="462561" cy="11045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5836BB7-778D-4712-B5D4-4E84E2201CAF}"/>
              </a:ext>
            </a:extLst>
          </p:cNvPr>
          <p:cNvSpPr txBox="1"/>
          <p:nvPr/>
        </p:nvSpPr>
        <p:spPr>
          <a:xfrm>
            <a:off x="6995564" y="5849542"/>
            <a:ext cx="2723823" cy="369332"/>
          </a:xfrm>
          <a:prstGeom prst="rect">
            <a:avLst/>
          </a:prstGeom>
          <a:noFill/>
        </p:spPr>
        <p:txBody>
          <a:bodyPr wrap="none" rtlCol="0">
            <a:spAutoFit/>
          </a:bodyPr>
          <a:lstStyle/>
          <a:p>
            <a:r>
              <a:rPr kumimoji="1" lang="ja-JP" altLang="en-US" dirty="0"/>
              <a:t>対多の通信</a:t>
            </a:r>
            <a:r>
              <a:rPr lang="ja-JP" altLang="en-US" dirty="0"/>
              <a:t>ネットワーク</a:t>
            </a:r>
            <a:endParaRPr kumimoji="1" lang="ja-JP" altLang="en-US" dirty="0"/>
          </a:p>
        </p:txBody>
      </p:sp>
      <p:sp>
        <p:nvSpPr>
          <p:cNvPr id="19" name="矢印: 下 18">
            <a:extLst>
              <a:ext uri="{FF2B5EF4-FFF2-40B4-BE49-F238E27FC236}">
                <a16:creationId xmlns:a16="http://schemas.microsoft.com/office/drawing/2014/main" id="{63343789-9D4B-4303-80AE-4C0BBB93FF48}"/>
              </a:ext>
            </a:extLst>
          </p:cNvPr>
          <p:cNvSpPr/>
          <p:nvPr/>
        </p:nvSpPr>
        <p:spPr>
          <a:xfrm rot="20692758">
            <a:off x="7738947" y="2548790"/>
            <a:ext cx="316067" cy="874749"/>
          </a:xfrm>
          <a:prstGeom prst="downArrow">
            <a:avLst>
              <a:gd name="adj1" fmla="val 50000"/>
              <a:gd name="adj2" fmla="val 722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角を丸めた四角形 19">
            <a:extLst>
              <a:ext uri="{FF2B5EF4-FFF2-40B4-BE49-F238E27FC236}">
                <a16:creationId xmlns:a16="http://schemas.microsoft.com/office/drawing/2014/main" id="{A06E54D6-A129-4225-91B9-EDF20F2A8E73}"/>
              </a:ext>
            </a:extLst>
          </p:cNvPr>
          <p:cNvSpPr/>
          <p:nvPr/>
        </p:nvSpPr>
        <p:spPr>
          <a:xfrm>
            <a:off x="5592096" y="1919144"/>
            <a:ext cx="1675036" cy="469303"/>
          </a:xfrm>
          <a:prstGeom prst="wedgeRoundRectCallout">
            <a:avLst>
              <a:gd name="adj1" fmla="val 34171"/>
              <a:gd name="adj2" fmla="val 98056"/>
              <a:gd name="adj3" fmla="val 16667"/>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a:solidFill>
                  <a:srgbClr val="6B0920"/>
                </a:solidFill>
              </a:rPr>
              <a:t>皆に伝わる</a:t>
            </a:r>
          </a:p>
        </p:txBody>
      </p:sp>
    </p:spTree>
    <p:extLst>
      <p:ext uri="{BB962C8B-B14F-4D97-AF65-F5344CB8AC3E}">
        <p14:creationId xmlns:p14="http://schemas.microsoft.com/office/powerpoint/2010/main" val="350894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E5DD3D-F906-422F-AEF1-A2E840D3380C}"/>
              </a:ext>
            </a:extLst>
          </p:cNvPr>
          <p:cNvSpPr>
            <a:spLocks noGrp="1"/>
          </p:cNvSpPr>
          <p:nvPr>
            <p:ph type="title"/>
          </p:nvPr>
        </p:nvSpPr>
        <p:spPr/>
        <p:txBody>
          <a:bodyPr/>
          <a:lstStyle/>
          <a:p>
            <a:r>
              <a:rPr lang="ja-JP" altLang="en-US" dirty="0"/>
              <a:t>インターネット</a:t>
            </a:r>
            <a:r>
              <a:rPr lang="en-US" altLang="ja-JP" dirty="0"/>
              <a:t>(internet)</a:t>
            </a:r>
            <a:endParaRPr kumimoji="1" lang="ja-JP" altLang="en-US" dirty="0"/>
          </a:p>
        </p:txBody>
      </p:sp>
      <p:sp>
        <p:nvSpPr>
          <p:cNvPr id="4" name="日付プレースホルダー 3">
            <a:extLst>
              <a:ext uri="{FF2B5EF4-FFF2-40B4-BE49-F238E27FC236}">
                <a16:creationId xmlns:a16="http://schemas.microsoft.com/office/drawing/2014/main" id="{AC7BFAC5-F0F7-47CB-AF31-14B72C713AB4}"/>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4088DDF8-ED74-430E-988A-D36EEF7C207E}"/>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23" name="楕円 22">
            <a:extLst>
              <a:ext uri="{FF2B5EF4-FFF2-40B4-BE49-F238E27FC236}">
                <a16:creationId xmlns:a16="http://schemas.microsoft.com/office/drawing/2014/main" id="{69294C8D-3281-4374-B0AC-7514FE9AFE1C}"/>
              </a:ext>
            </a:extLst>
          </p:cNvPr>
          <p:cNvSpPr/>
          <p:nvPr/>
        </p:nvSpPr>
        <p:spPr>
          <a:xfrm>
            <a:off x="1400764" y="1798761"/>
            <a:ext cx="3546652" cy="3483734"/>
          </a:xfrm>
          <a:prstGeom prst="ellipse">
            <a:avLst/>
          </a:prstGeom>
          <a:solidFill>
            <a:srgbClr val="D6862D">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sp>
        <p:nvSpPr>
          <p:cNvPr id="24" name="楕円 23">
            <a:extLst>
              <a:ext uri="{FF2B5EF4-FFF2-40B4-BE49-F238E27FC236}">
                <a16:creationId xmlns:a16="http://schemas.microsoft.com/office/drawing/2014/main" id="{2954C313-7FFE-4E53-9EFC-13B30A81D759}"/>
              </a:ext>
            </a:extLst>
          </p:cNvPr>
          <p:cNvSpPr/>
          <p:nvPr/>
        </p:nvSpPr>
        <p:spPr>
          <a:xfrm>
            <a:off x="6994831" y="3653518"/>
            <a:ext cx="1923829" cy="1813646"/>
          </a:xfrm>
          <a:prstGeom prst="ellipse">
            <a:avLst/>
          </a:prstGeom>
          <a:solidFill>
            <a:srgbClr val="D0BE4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sp>
        <p:nvSpPr>
          <p:cNvPr id="25" name="楕円 24">
            <a:extLst>
              <a:ext uri="{FF2B5EF4-FFF2-40B4-BE49-F238E27FC236}">
                <a16:creationId xmlns:a16="http://schemas.microsoft.com/office/drawing/2014/main" id="{39982ED5-99D0-4B6D-B2C2-AF2E9838BBF6}"/>
              </a:ext>
            </a:extLst>
          </p:cNvPr>
          <p:cNvSpPr/>
          <p:nvPr/>
        </p:nvSpPr>
        <p:spPr>
          <a:xfrm>
            <a:off x="7332924" y="1726982"/>
            <a:ext cx="1923829" cy="1813646"/>
          </a:xfrm>
          <a:prstGeom prst="ellipse">
            <a:avLst/>
          </a:prstGeom>
          <a:solidFill>
            <a:srgbClr val="D0BE4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pic>
        <p:nvPicPr>
          <p:cNvPr id="27" name="図 26">
            <a:extLst>
              <a:ext uri="{FF2B5EF4-FFF2-40B4-BE49-F238E27FC236}">
                <a16:creationId xmlns:a16="http://schemas.microsoft.com/office/drawing/2014/main" id="{8F703ED5-8C9F-4FEC-8F11-E7F5BBB317BA}"/>
              </a:ext>
            </a:extLst>
          </p:cNvPr>
          <p:cNvPicPr>
            <a:picLocks noChangeAspect="1"/>
          </p:cNvPicPr>
          <p:nvPr/>
        </p:nvPicPr>
        <p:blipFill>
          <a:blip r:embed="rId3"/>
          <a:stretch>
            <a:fillRect/>
          </a:stretch>
        </p:blipFill>
        <p:spPr>
          <a:xfrm>
            <a:off x="3505994" y="4115225"/>
            <a:ext cx="1009369" cy="1009369"/>
          </a:xfrm>
          <a:prstGeom prst="rect">
            <a:avLst/>
          </a:prstGeom>
        </p:spPr>
      </p:pic>
      <p:pic>
        <p:nvPicPr>
          <p:cNvPr id="28" name="図 27">
            <a:extLst>
              <a:ext uri="{FF2B5EF4-FFF2-40B4-BE49-F238E27FC236}">
                <a16:creationId xmlns:a16="http://schemas.microsoft.com/office/drawing/2014/main" id="{803BE8B9-DF31-46AD-9790-5B2E6617AEC7}"/>
              </a:ext>
            </a:extLst>
          </p:cNvPr>
          <p:cNvPicPr>
            <a:picLocks noChangeAspect="1"/>
          </p:cNvPicPr>
          <p:nvPr/>
        </p:nvPicPr>
        <p:blipFill>
          <a:blip r:embed="rId3"/>
          <a:stretch>
            <a:fillRect/>
          </a:stretch>
        </p:blipFill>
        <p:spPr>
          <a:xfrm>
            <a:off x="3505994" y="2373405"/>
            <a:ext cx="1009369" cy="1009369"/>
          </a:xfrm>
          <a:prstGeom prst="rect">
            <a:avLst/>
          </a:prstGeom>
        </p:spPr>
      </p:pic>
      <p:cxnSp>
        <p:nvCxnSpPr>
          <p:cNvPr id="29" name="直線コネクタ 28">
            <a:extLst>
              <a:ext uri="{FF2B5EF4-FFF2-40B4-BE49-F238E27FC236}">
                <a16:creationId xmlns:a16="http://schemas.microsoft.com/office/drawing/2014/main" id="{44D59B46-6A4B-4B41-B19C-143CC056595A}"/>
              </a:ext>
            </a:extLst>
          </p:cNvPr>
          <p:cNvCxnSpPr/>
          <p:nvPr/>
        </p:nvCxnSpPr>
        <p:spPr>
          <a:xfrm flipV="1">
            <a:off x="4010679" y="3417682"/>
            <a:ext cx="0" cy="841010"/>
          </a:xfrm>
          <a:prstGeom prst="line">
            <a:avLst/>
          </a:prstGeom>
          <a:noFill/>
          <a:ln w="38100" cap="flat" cmpd="sng" algn="ctr">
            <a:solidFill>
              <a:srgbClr val="873624">
                <a:shade val="90000"/>
                <a:lumMod val="90000"/>
              </a:srgbClr>
            </a:solidFill>
            <a:prstDash val="solid"/>
          </a:ln>
          <a:effectLst/>
        </p:spPr>
      </p:cxnSp>
      <p:pic>
        <p:nvPicPr>
          <p:cNvPr id="30" name="図 29">
            <a:extLst>
              <a:ext uri="{FF2B5EF4-FFF2-40B4-BE49-F238E27FC236}">
                <a16:creationId xmlns:a16="http://schemas.microsoft.com/office/drawing/2014/main" id="{A2E28A89-7994-44A4-A057-A627E1AA9FB4}"/>
              </a:ext>
            </a:extLst>
          </p:cNvPr>
          <p:cNvPicPr>
            <a:picLocks noChangeAspect="1"/>
          </p:cNvPicPr>
          <p:nvPr/>
        </p:nvPicPr>
        <p:blipFill>
          <a:blip r:embed="rId3"/>
          <a:stretch>
            <a:fillRect/>
          </a:stretch>
        </p:blipFill>
        <p:spPr>
          <a:xfrm>
            <a:off x="1749213" y="4137686"/>
            <a:ext cx="1009369" cy="1009369"/>
          </a:xfrm>
          <a:prstGeom prst="rect">
            <a:avLst/>
          </a:prstGeom>
        </p:spPr>
      </p:pic>
      <p:cxnSp>
        <p:nvCxnSpPr>
          <p:cNvPr id="31" name="直線コネクタ 30">
            <a:extLst>
              <a:ext uri="{FF2B5EF4-FFF2-40B4-BE49-F238E27FC236}">
                <a16:creationId xmlns:a16="http://schemas.microsoft.com/office/drawing/2014/main" id="{FBEFAFB1-1CD6-4CC3-85AE-0ADAE71565B7}"/>
              </a:ext>
            </a:extLst>
          </p:cNvPr>
          <p:cNvCxnSpPr/>
          <p:nvPr/>
        </p:nvCxnSpPr>
        <p:spPr>
          <a:xfrm>
            <a:off x="2124458" y="3838187"/>
            <a:ext cx="1886221" cy="1"/>
          </a:xfrm>
          <a:prstGeom prst="line">
            <a:avLst/>
          </a:prstGeom>
          <a:noFill/>
          <a:ln w="38100" cap="flat" cmpd="sng" algn="ctr">
            <a:solidFill>
              <a:srgbClr val="873624">
                <a:shade val="90000"/>
                <a:lumMod val="90000"/>
              </a:srgbClr>
            </a:solidFill>
            <a:prstDash val="solid"/>
          </a:ln>
          <a:effectLst/>
        </p:spPr>
      </p:cxnSp>
      <p:cxnSp>
        <p:nvCxnSpPr>
          <p:cNvPr id="32" name="直線コネクタ 31">
            <a:extLst>
              <a:ext uri="{FF2B5EF4-FFF2-40B4-BE49-F238E27FC236}">
                <a16:creationId xmlns:a16="http://schemas.microsoft.com/office/drawing/2014/main" id="{6631D47A-2E29-42BC-8FDD-1DA3B5BF5A85}"/>
              </a:ext>
            </a:extLst>
          </p:cNvPr>
          <p:cNvCxnSpPr/>
          <p:nvPr/>
        </p:nvCxnSpPr>
        <p:spPr>
          <a:xfrm flipV="1">
            <a:off x="2253898" y="3825433"/>
            <a:ext cx="0" cy="433258"/>
          </a:xfrm>
          <a:prstGeom prst="line">
            <a:avLst/>
          </a:prstGeom>
          <a:noFill/>
          <a:ln w="38100" cap="flat" cmpd="sng" algn="ctr">
            <a:solidFill>
              <a:srgbClr val="873624">
                <a:shade val="90000"/>
                <a:lumMod val="90000"/>
              </a:srgbClr>
            </a:solidFill>
            <a:prstDash val="solid"/>
          </a:ln>
          <a:effectLst/>
        </p:spPr>
      </p:cxnSp>
      <p:sp>
        <p:nvSpPr>
          <p:cNvPr id="33" name="角丸四角形吹き出し 12">
            <a:extLst>
              <a:ext uri="{FF2B5EF4-FFF2-40B4-BE49-F238E27FC236}">
                <a16:creationId xmlns:a16="http://schemas.microsoft.com/office/drawing/2014/main" id="{63FA2EFC-66E5-4D9A-828E-3E27E8663BAB}"/>
              </a:ext>
            </a:extLst>
          </p:cNvPr>
          <p:cNvSpPr/>
          <p:nvPr/>
        </p:nvSpPr>
        <p:spPr>
          <a:xfrm>
            <a:off x="356502" y="2209331"/>
            <a:ext cx="1872823" cy="719450"/>
          </a:xfrm>
          <a:prstGeom prst="wedgeRoundRectCallout">
            <a:avLst>
              <a:gd name="adj1" fmla="val 38521"/>
              <a:gd name="adj2" fmla="val 99082"/>
              <a:gd name="adj3" fmla="val 16667"/>
            </a:avLst>
          </a:prstGeom>
          <a:solidFill>
            <a:sysClr val="window" lastClr="FFFFFF"/>
          </a:solidFill>
          <a:ln w="19050" cap="flat" cmpd="sng" algn="ctr">
            <a:solidFill>
              <a:srgbClr val="877F6C">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kern="0" dirty="0">
                <a:solidFill>
                  <a:prstClr val="black"/>
                </a:solidFill>
                <a:latin typeface="Book Antiqua"/>
                <a:ea typeface="HGS明朝E" panose="02020900000000000000" pitchFamily="18" charset="-128"/>
              </a:rPr>
              <a:t>うち</a:t>
            </a: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の</a:t>
            </a:r>
            <a:endParaRPr kumimoji="0" lang="en-US" altLang="ja-JP"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ネットワーク</a:t>
            </a:r>
          </a:p>
        </p:txBody>
      </p:sp>
      <p:cxnSp>
        <p:nvCxnSpPr>
          <p:cNvPr id="34" name="直線コネクタ 33">
            <a:extLst>
              <a:ext uri="{FF2B5EF4-FFF2-40B4-BE49-F238E27FC236}">
                <a16:creationId xmlns:a16="http://schemas.microsoft.com/office/drawing/2014/main" id="{93F24BDA-2355-45F2-8CC7-DD549171D29D}"/>
              </a:ext>
            </a:extLst>
          </p:cNvPr>
          <p:cNvCxnSpPr>
            <a:endCxn id="28" idx="0"/>
          </p:cNvCxnSpPr>
          <p:nvPr/>
        </p:nvCxnSpPr>
        <p:spPr>
          <a:xfrm>
            <a:off x="4010678" y="1827389"/>
            <a:ext cx="1" cy="546016"/>
          </a:xfrm>
          <a:prstGeom prst="line">
            <a:avLst/>
          </a:prstGeom>
          <a:noFill/>
          <a:ln w="38100" cap="flat" cmpd="sng" algn="ctr">
            <a:solidFill>
              <a:srgbClr val="873624">
                <a:shade val="90000"/>
                <a:lumMod val="90000"/>
              </a:srgbClr>
            </a:solidFill>
            <a:prstDash val="solid"/>
          </a:ln>
          <a:effectLst/>
        </p:spPr>
      </p:cxnSp>
      <p:pic>
        <p:nvPicPr>
          <p:cNvPr id="35" name="図 34">
            <a:extLst>
              <a:ext uri="{FF2B5EF4-FFF2-40B4-BE49-F238E27FC236}">
                <a16:creationId xmlns:a16="http://schemas.microsoft.com/office/drawing/2014/main" id="{2980B21D-7585-4ED3-BCDF-1A2D630E699C}"/>
              </a:ext>
            </a:extLst>
          </p:cNvPr>
          <p:cNvPicPr>
            <a:picLocks noChangeAspect="1"/>
          </p:cNvPicPr>
          <p:nvPr/>
        </p:nvPicPr>
        <p:blipFill>
          <a:blip r:embed="rId4"/>
          <a:stretch>
            <a:fillRect/>
          </a:stretch>
        </p:blipFill>
        <p:spPr>
          <a:xfrm>
            <a:off x="7548626" y="1877717"/>
            <a:ext cx="1291211" cy="1550021"/>
          </a:xfrm>
          <a:prstGeom prst="rect">
            <a:avLst/>
          </a:prstGeom>
        </p:spPr>
      </p:pic>
      <p:pic>
        <p:nvPicPr>
          <p:cNvPr id="36" name="図 35">
            <a:extLst>
              <a:ext uri="{FF2B5EF4-FFF2-40B4-BE49-F238E27FC236}">
                <a16:creationId xmlns:a16="http://schemas.microsoft.com/office/drawing/2014/main" id="{C48A8BAC-77B3-4559-85B4-B816F6DAAC8A}"/>
              </a:ext>
            </a:extLst>
          </p:cNvPr>
          <p:cNvPicPr>
            <a:picLocks noChangeAspect="1"/>
          </p:cNvPicPr>
          <p:nvPr/>
        </p:nvPicPr>
        <p:blipFill>
          <a:blip r:embed="rId4"/>
          <a:stretch>
            <a:fillRect/>
          </a:stretch>
        </p:blipFill>
        <p:spPr>
          <a:xfrm>
            <a:off x="7143686" y="3767552"/>
            <a:ext cx="1291211" cy="1550021"/>
          </a:xfrm>
          <a:prstGeom prst="rect">
            <a:avLst/>
          </a:prstGeom>
        </p:spPr>
      </p:pic>
      <p:sp>
        <p:nvSpPr>
          <p:cNvPr id="37" name="角丸四角形吹き出し 12">
            <a:extLst>
              <a:ext uri="{FF2B5EF4-FFF2-40B4-BE49-F238E27FC236}">
                <a16:creationId xmlns:a16="http://schemas.microsoft.com/office/drawing/2014/main" id="{DAA29979-D216-4A53-846A-1B949412B8BE}"/>
              </a:ext>
            </a:extLst>
          </p:cNvPr>
          <p:cNvSpPr/>
          <p:nvPr/>
        </p:nvSpPr>
        <p:spPr>
          <a:xfrm>
            <a:off x="9308937" y="1517992"/>
            <a:ext cx="1872823" cy="719450"/>
          </a:xfrm>
          <a:prstGeom prst="wedgeRoundRectCallout">
            <a:avLst>
              <a:gd name="adj1" fmla="val -41373"/>
              <a:gd name="adj2" fmla="val 84528"/>
              <a:gd name="adj3" fmla="val 16667"/>
            </a:avLst>
          </a:prstGeom>
          <a:solidFill>
            <a:sysClr val="window" lastClr="FFFFFF"/>
          </a:solidFill>
          <a:ln w="19050" cap="flat" cmpd="sng" algn="ctr">
            <a:solidFill>
              <a:srgbClr val="877F6C">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kern="0" dirty="0">
                <a:solidFill>
                  <a:prstClr val="black"/>
                </a:solidFill>
                <a:latin typeface="Book Antiqua"/>
                <a:ea typeface="HGS明朝E" panose="02020900000000000000" pitchFamily="18" charset="-128"/>
              </a:rPr>
              <a:t>よそ</a:t>
            </a: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の</a:t>
            </a:r>
            <a:endParaRPr kumimoji="0" lang="en-US" altLang="ja-JP"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ネットワーク</a:t>
            </a:r>
          </a:p>
        </p:txBody>
      </p:sp>
      <p:cxnSp>
        <p:nvCxnSpPr>
          <p:cNvPr id="38" name="直線コネクタ 37">
            <a:extLst>
              <a:ext uri="{FF2B5EF4-FFF2-40B4-BE49-F238E27FC236}">
                <a16:creationId xmlns:a16="http://schemas.microsoft.com/office/drawing/2014/main" id="{987E6C66-C0EE-49C6-8874-A5E6809D79AF}"/>
              </a:ext>
            </a:extLst>
          </p:cNvPr>
          <p:cNvCxnSpPr>
            <a:cxnSpLocks/>
            <a:endCxn id="24" idx="2"/>
          </p:cNvCxnSpPr>
          <p:nvPr/>
        </p:nvCxnSpPr>
        <p:spPr>
          <a:xfrm>
            <a:off x="4947416" y="3963796"/>
            <a:ext cx="2047415" cy="596545"/>
          </a:xfrm>
          <a:prstGeom prst="line">
            <a:avLst/>
          </a:prstGeom>
          <a:noFill/>
          <a:ln w="12700" cap="flat" cmpd="sng" algn="ctr">
            <a:solidFill>
              <a:srgbClr val="873624">
                <a:shade val="90000"/>
                <a:lumMod val="90000"/>
              </a:srgbClr>
            </a:solidFill>
            <a:prstDash val="solid"/>
          </a:ln>
          <a:effectLst/>
        </p:spPr>
      </p:cxnSp>
      <p:cxnSp>
        <p:nvCxnSpPr>
          <p:cNvPr id="39" name="直線コネクタ 38">
            <a:extLst>
              <a:ext uri="{FF2B5EF4-FFF2-40B4-BE49-F238E27FC236}">
                <a16:creationId xmlns:a16="http://schemas.microsoft.com/office/drawing/2014/main" id="{5EC24E6E-D4B0-466A-A673-807C52F96AEE}"/>
              </a:ext>
            </a:extLst>
          </p:cNvPr>
          <p:cNvCxnSpPr>
            <a:cxnSpLocks/>
            <a:endCxn id="25" idx="2"/>
          </p:cNvCxnSpPr>
          <p:nvPr/>
        </p:nvCxnSpPr>
        <p:spPr>
          <a:xfrm flipV="1">
            <a:off x="4947416" y="2633805"/>
            <a:ext cx="2385508" cy="494947"/>
          </a:xfrm>
          <a:prstGeom prst="line">
            <a:avLst/>
          </a:prstGeom>
          <a:noFill/>
          <a:ln w="12700" cap="flat" cmpd="sng" algn="ctr">
            <a:solidFill>
              <a:srgbClr val="873624">
                <a:shade val="90000"/>
                <a:lumMod val="90000"/>
              </a:srgbClr>
            </a:solidFill>
            <a:prstDash val="solid"/>
          </a:ln>
          <a:effectLst/>
        </p:spPr>
      </p:cxnSp>
      <p:sp>
        <p:nvSpPr>
          <p:cNvPr id="40" name="四角形: 角を丸くする 39">
            <a:extLst>
              <a:ext uri="{FF2B5EF4-FFF2-40B4-BE49-F238E27FC236}">
                <a16:creationId xmlns:a16="http://schemas.microsoft.com/office/drawing/2014/main" id="{631B3462-1A01-4B35-9B42-0E1ED9AB7CD4}"/>
              </a:ext>
            </a:extLst>
          </p:cNvPr>
          <p:cNvSpPr/>
          <p:nvPr/>
        </p:nvSpPr>
        <p:spPr>
          <a:xfrm>
            <a:off x="2902264" y="5408757"/>
            <a:ext cx="6050297" cy="988101"/>
          </a:xfrm>
          <a:prstGeom prst="round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rgbClr val="6B0920"/>
                </a:solidFill>
              </a:rPr>
              <a:t>inter(</a:t>
            </a:r>
            <a:r>
              <a:rPr kumimoji="1" lang="ja-JP" altLang="en-US" sz="2800" dirty="0">
                <a:solidFill>
                  <a:srgbClr val="6B0920"/>
                </a:solidFill>
              </a:rPr>
              <a:t>間</a:t>
            </a:r>
            <a:r>
              <a:rPr kumimoji="1" lang="en-US" altLang="ja-JP" sz="2800" dirty="0">
                <a:solidFill>
                  <a:srgbClr val="6B0920"/>
                </a:solidFill>
              </a:rPr>
              <a:t>) + net(</a:t>
            </a:r>
            <a:r>
              <a:rPr kumimoji="1" lang="ja-JP" altLang="en-US" sz="2800" dirty="0">
                <a:solidFill>
                  <a:srgbClr val="6B0920"/>
                </a:solidFill>
              </a:rPr>
              <a:t>ネット</a:t>
            </a:r>
            <a:r>
              <a:rPr kumimoji="1" lang="en-US" altLang="ja-JP" sz="2800" dirty="0">
                <a:solidFill>
                  <a:srgbClr val="6B0920"/>
                </a:solidFill>
              </a:rPr>
              <a:t>)=</a:t>
            </a:r>
          </a:p>
          <a:p>
            <a:pPr algn="ctr"/>
            <a:r>
              <a:rPr kumimoji="1" lang="ja-JP" altLang="en-US" sz="2800" b="1" dirty="0">
                <a:solidFill>
                  <a:srgbClr val="6B0920"/>
                </a:solidFill>
              </a:rPr>
              <a:t>ネットワーク間のネットワーク</a:t>
            </a:r>
          </a:p>
        </p:txBody>
      </p:sp>
    </p:spTree>
    <p:extLst>
      <p:ext uri="{BB962C8B-B14F-4D97-AF65-F5344CB8AC3E}">
        <p14:creationId xmlns:p14="http://schemas.microsoft.com/office/powerpoint/2010/main" val="33485175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w="28575">
          <a:solidFill>
            <a:srgbClr val="6B0920"/>
          </a:solidFill>
        </a:ln>
      </a:spPr>
      <a:bodyPr rtlCol="0" anchor="ctr"/>
      <a:lstStyle>
        <a:defPPr algn="ctr">
          <a:defRPr sz="2800" b="1" dirty="0" smtClean="0">
            <a:solidFill>
              <a:srgbClr val="6B092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672</TotalTime>
  <Words>2246</Words>
  <Application>Microsoft Macintosh PowerPoint</Application>
  <PresentationFormat>ワイド画面</PresentationFormat>
  <Paragraphs>503</Paragraphs>
  <Slides>42</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42</vt:i4>
      </vt:variant>
    </vt:vector>
  </HeadingPairs>
  <TitlesOfParts>
    <vt:vector size="48" baseType="lpstr">
      <vt:lpstr>HGS明朝E</vt:lpstr>
      <vt:lpstr>游ゴシック</vt:lpstr>
      <vt:lpstr>游ゴシック Light</vt:lpstr>
      <vt:lpstr>Arial</vt:lpstr>
      <vt:lpstr>Book Antiqua</vt:lpstr>
      <vt:lpstr>Office テーマ</vt:lpstr>
      <vt:lpstr>情報処理技法(リテラシ)I 第4回：インターネット</vt:lpstr>
      <vt:lpstr>目次</vt:lpstr>
      <vt:lpstr>重要だったこと</vt:lpstr>
      <vt:lpstr>電子メールの場合</vt:lpstr>
      <vt:lpstr>画面の見方</vt:lpstr>
      <vt:lpstr>メールのマナー</vt:lpstr>
      <vt:lpstr>インターネットの仕組み</vt:lpstr>
      <vt:lpstr>ネットワーク(network)</vt:lpstr>
      <vt:lpstr>インターネット(internet)</vt:lpstr>
      <vt:lpstr>大昔のコンピュータ(1970)</vt:lpstr>
      <vt:lpstr>当時のコンピュータ</vt:lpstr>
      <vt:lpstr>誰に？：IPアドレス</vt:lpstr>
      <vt:lpstr>誰に？：ドメインネーム</vt:lpstr>
      <vt:lpstr>何を？：URL</vt:lpstr>
      <vt:lpstr>何を？：通信プロトコル</vt:lpstr>
      <vt:lpstr>何を：パケット(packet)</vt:lpstr>
      <vt:lpstr>ローカルとグローバル</vt:lpstr>
      <vt:lpstr>一般家庭では？</vt:lpstr>
      <vt:lpstr>無線接続は？</vt:lpstr>
      <vt:lpstr>東京女子大のWi-fi</vt:lpstr>
      <vt:lpstr>ここまでのまとめ</vt:lpstr>
      <vt:lpstr>インターネット上のサービス</vt:lpstr>
      <vt:lpstr>機器について</vt:lpstr>
      <vt:lpstr>インターネット上のサービス</vt:lpstr>
      <vt:lpstr>WWWサーバ</vt:lpstr>
      <vt:lpstr>ウェブブラウザ</vt:lpstr>
      <vt:lpstr>Safari</vt:lpstr>
      <vt:lpstr>ウェブページの中身(ソース)</vt:lpstr>
      <vt:lpstr>インターネットのセキュリティ</vt:lpstr>
      <vt:lpstr>インターネットの危険性</vt:lpstr>
      <vt:lpstr>セキュリティの種類</vt:lpstr>
      <vt:lpstr>通信とファイアウォール</vt:lpstr>
      <vt:lpstr>悪質なソフトウェアの種類</vt:lpstr>
      <vt:lpstr>侵入経路：メール</vt:lpstr>
      <vt:lpstr>迷惑メール</vt:lpstr>
      <vt:lpstr>侵入経路：ダウンロード</vt:lpstr>
      <vt:lpstr>侵入経路：外部記憶装置</vt:lpstr>
      <vt:lpstr>侵入経路：パスワード漏洩</vt:lpstr>
      <vt:lpstr>その他の脅威：情報漏洩</vt:lpstr>
      <vt:lpstr>サービスを利用しよう</vt:lpstr>
      <vt:lpstr>各種サービス一覧</vt:lpstr>
      <vt:lpstr>次週予告</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情報処理技法(リテラシ)I 第1回：コンピュータ</dc:title>
  <dc:creator>Atsushi Shibata</dc:creator>
  <cp:lastModifiedBy>Microsoft Office ユーザー</cp:lastModifiedBy>
  <cp:revision>90</cp:revision>
  <dcterms:created xsi:type="dcterms:W3CDTF">2018-04-03T11:49:56Z</dcterms:created>
  <dcterms:modified xsi:type="dcterms:W3CDTF">2018-05-09T23:51:11Z</dcterms:modified>
</cp:coreProperties>
</file>