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41"/>
  </p:notesMasterIdLst>
  <p:handoutMasterIdLst>
    <p:handoutMasterId r:id="rId42"/>
  </p:handoutMasterIdLst>
  <p:sldIdLst>
    <p:sldId id="256" r:id="rId2"/>
    <p:sldId id="257" r:id="rId3"/>
    <p:sldId id="320" r:id="rId4"/>
    <p:sldId id="283" r:id="rId5"/>
    <p:sldId id="261" r:id="rId6"/>
    <p:sldId id="262" r:id="rId7"/>
    <p:sldId id="284" r:id="rId8"/>
    <p:sldId id="285" r:id="rId9"/>
    <p:sldId id="286" r:id="rId10"/>
    <p:sldId id="288" r:id="rId11"/>
    <p:sldId id="290" r:id="rId12"/>
    <p:sldId id="287" r:id="rId13"/>
    <p:sldId id="292" r:id="rId14"/>
    <p:sldId id="291" r:id="rId15"/>
    <p:sldId id="293" r:id="rId16"/>
    <p:sldId id="295" r:id="rId17"/>
    <p:sldId id="298" r:id="rId18"/>
    <p:sldId id="299" r:id="rId19"/>
    <p:sldId id="300" r:id="rId20"/>
    <p:sldId id="301" r:id="rId21"/>
    <p:sldId id="302" r:id="rId22"/>
    <p:sldId id="303" r:id="rId23"/>
    <p:sldId id="305" r:id="rId24"/>
    <p:sldId id="304" r:id="rId25"/>
    <p:sldId id="307" r:id="rId26"/>
    <p:sldId id="308" r:id="rId27"/>
    <p:sldId id="309" r:id="rId28"/>
    <p:sldId id="310" r:id="rId29"/>
    <p:sldId id="294" r:id="rId30"/>
    <p:sldId id="296" r:id="rId31"/>
    <p:sldId id="311" r:id="rId32"/>
    <p:sldId id="314" r:id="rId33"/>
    <p:sldId id="315" r:id="rId34"/>
    <p:sldId id="316" r:id="rId35"/>
    <p:sldId id="313" r:id="rId36"/>
    <p:sldId id="317" r:id="rId37"/>
    <p:sldId id="306" r:id="rId38"/>
    <p:sldId id="318" r:id="rId39"/>
    <p:sldId id="319" r:id="rId4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A4F53B30-C378-4344-8134-B3CA31EAE86A}">
          <p14:sldIdLst>
            <p14:sldId id="256"/>
            <p14:sldId id="257"/>
            <p14:sldId id="320"/>
          </p14:sldIdLst>
        </p14:section>
        <p14:section name="前回の復習" id="{CBB2E1D0-D02B-478D-9363-941FFF2262B1}">
          <p14:sldIdLst>
            <p14:sldId id="283"/>
            <p14:sldId id="261"/>
            <p14:sldId id="262"/>
          </p14:sldIdLst>
        </p14:section>
        <p14:section name="電子メールの仕組み" id="{00C17D06-27B1-40E3-A7F0-4DF9DAFBBEB7}">
          <p14:sldIdLst>
            <p14:sldId id="284"/>
            <p14:sldId id="285"/>
            <p14:sldId id="286"/>
            <p14:sldId id="288"/>
            <p14:sldId id="290"/>
            <p14:sldId id="287"/>
            <p14:sldId id="292"/>
            <p14:sldId id="291"/>
          </p14:sldIdLst>
        </p14:section>
        <p14:section name="Gmailの使い方" id="{9F163F0E-9E86-45A8-ABF2-44EED36BAE4D}">
          <p14:sldIdLst>
            <p14:sldId id="293"/>
            <p14:sldId id="295"/>
            <p14:sldId id="298"/>
            <p14:sldId id="299"/>
            <p14:sldId id="300"/>
            <p14:sldId id="301"/>
            <p14:sldId id="302"/>
            <p14:sldId id="303"/>
            <p14:sldId id="305"/>
            <p14:sldId id="304"/>
            <p14:sldId id="307"/>
            <p14:sldId id="308"/>
            <p14:sldId id="309"/>
            <p14:sldId id="310"/>
          </p14:sldIdLst>
        </p14:section>
        <p14:section name="メールのマナー" id="{8FA90694-C109-4A45-9F6C-F67F3BD945AA}">
          <p14:sldIdLst>
            <p14:sldId id="294"/>
            <p14:sldId id="296"/>
            <p14:sldId id="311"/>
            <p14:sldId id="314"/>
            <p14:sldId id="315"/>
            <p14:sldId id="316"/>
            <p14:sldId id="313"/>
            <p14:sldId id="317"/>
            <p14:sldId id="306"/>
            <p14:sldId id="318"/>
            <p14:sldId id="31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103D"/>
    <a:srgbClr val="6B09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65"/>
    <p:restoredTop sz="85802" autoAdjust="0"/>
  </p:normalViewPr>
  <p:slideViewPr>
    <p:cSldViewPr snapToGrid="0">
      <p:cViewPr varScale="1">
        <p:scale>
          <a:sx n="118" d="100"/>
          <a:sy n="118" d="100"/>
        </p:scale>
        <p:origin x="224" y="280"/>
      </p:cViewPr>
      <p:guideLst/>
    </p:cSldViewPr>
  </p:slideViewPr>
  <p:notesTextViewPr>
    <p:cViewPr>
      <p:scale>
        <a:sx n="1" d="1"/>
        <a:sy n="1" d="1"/>
      </p:scale>
      <p:origin x="0" y="0"/>
    </p:cViewPr>
  </p:notesTextViewPr>
  <p:notesViewPr>
    <p:cSldViewPr snapToGrid="0">
      <p:cViewPr varScale="1">
        <p:scale>
          <a:sx n="56" d="100"/>
          <a:sy n="56" d="100"/>
        </p:scale>
        <p:origin x="1827" y="51"/>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05BF498-BED4-4818-A21E-3FC94C717C1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9CA3D75B-6B42-4E34-9812-C6585B3B522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904958-45C8-4C72-9EF1-471675195A0C}" type="datetimeFigureOut">
              <a:rPr kumimoji="1" lang="ja-JP" altLang="en-US" smtClean="0"/>
              <a:t>2018/4/26</a:t>
            </a:fld>
            <a:endParaRPr kumimoji="1" lang="ja-JP" altLang="en-US"/>
          </a:p>
        </p:txBody>
      </p:sp>
      <p:sp>
        <p:nvSpPr>
          <p:cNvPr id="4" name="フッター プレースホルダー 3">
            <a:extLst>
              <a:ext uri="{FF2B5EF4-FFF2-40B4-BE49-F238E27FC236}">
                <a16:creationId xmlns:a16="http://schemas.microsoft.com/office/drawing/2014/main" id="{7BCDD0F5-99DE-40E9-95A0-E1A2813CDA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9EF7AD00-9A80-4513-8F41-488B8F58190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68519DD-503F-4D37-9736-B5FF6209FC4E}" type="slidenum">
              <a:rPr kumimoji="1" lang="ja-JP" altLang="en-US" smtClean="0"/>
              <a:t>‹#›</a:t>
            </a:fld>
            <a:endParaRPr kumimoji="1" lang="ja-JP" altLang="en-US"/>
          </a:p>
        </p:txBody>
      </p:sp>
    </p:spTree>
    <p:extLst>
      <p:ext uri="{BB962C8B-B14F-4D97-AF65-F5344CB8AC3E}">
        <p14:creationId xmlns:p14="http://schemas.microsoft.com/office/powerpoint/2010/main" val="1018578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B4A089-E5CD-4BBC-A217-87CB6F6D69A0}" type="datetimeFigureOut">
              <a:rPr kumimoji="1" lang="ja-JP" altLang="en-US" smtClean="0"/>
              <a:t>2018/4/26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168A4A-3707-4C5A-A9F0-B2EE08EDBC23}" type="slidenum">
              <a:rPr kumimoji="1" lang="ja-JP" altLang="en-US" smtClean="0"/>
              <a:t>‹#›</a:t>
            </a:fld>
            <a:endParaRPr kumimoji="1" lang="ja-JP" altLang="en-US"/>
          </a:p>
        </p:txBody>
      </p:sp>
    </p:spTree>
    <p:extLst>
      <p:ext uri="{BB962C8B-B14F-4D97-AF65-F5344CB8AC3E}">
        <p14:creationId xmlns:p14="http://schemas.microsoft.com/office/powerpoint/2010/main" val="17450208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おそらくこれまで高校で学んできた何より（数学や物理、現国なんかより）一般社会において即効性の効果がある授業内容</a:t>
            </a:r>
            <a:endParaRPr kumimoji="1" lang="en-US" altLang="ja-JP"/>
          </a:p>
          <a:p>
            <a:endParaRPr kumimoji="1" lang="ja-JP" altLang="en-US"/>
          </a:p>
        </p:txBody>
      </p:sp>
      <p:sp>
        <p:nvSpPr>
          <p:cNvPr id="4" name="スライド番号プレースホルダー 3"/>
          <p:cNvSpPr>
            <a:spLocks noGrp="1"/>
          </p:cNvSpPr>
          <p:nvPr>
            <p:ph type="sldNum" sz="quarter" idx="10"/>
          </p:nvPr>
        </p:nvSpPr>
        <p:spPr/>
        <p:txBody>
          <a:bodyPr/>
          <a:lstStyle/>
          <a:p>
            <a:fld id="{11168A4A-3707-4C5A-A9F0-B2EE08EDBC23}" type="slidenum">
              <a:rPr kumimoji="1" lang="ja-JP" altLang="en-US" smtClean="0"/>
              <a:t>2</a:t>
            </a:fld>
            <a:endParaRPr kumimoji="1" lang="ja-JP" altLang="en-US"/>
          </a:p>
        </p:txBody>
      </p:sp>
    </p:spTree>
    <p:extLst>
      <p:ext uri="{BB962C8B-B14F-4D97-AF65-F5344CB8AC3E}">
        <p14:creationId xmlns:p14="http://schemas.microsoft.com/office/powerpoint/2010/main" val="3999908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こちらとしては「授業に出たのと同程度の学びを行った」照明を示してくれれば問題なし</a:t>
            </a:r>
          </a:p>
        </p:txBody>
      </p:sp>
      <p:sp>
        <p:nvSpPr>
          <p:cNvPr id="4" name="スライド番号プレースホルダー 3"/>
          <p:cNvSpPr>
            <a:spLocks noGrp="1"/>
          </p:cNvSpPr>
          <p:nvPr>
            <p:ph type="sldNum" sz="quarter" idx="10"/>
          </p:nvPr>
        </p:nvSpPr>
        <p:spPr/>
        <p:txBody>
          <a:bodyPr/>
          <a:lstStyle/>
          <a:p>
            <a:fld id="{11168A4A-3707-4C5A-A9F0-B2EE08EDBC23}" type="slidenum">
              <a:rPr kumimoji="1" lang="ja-JP" altLang="en-US" smtClean="0"/>
              <a:t>38</a:t>
            </a:fld>
            <a:endParaRPr kumimoji="1" lang="ja-JP" altLang="en-US"/>
          </a:p>
        </p:txBody>
      </p:sp>
    </p:spTree>
    <p:extLst>
      <p:ext uri="{BB962C8B-B14F-4D97-AF65-F5344CB8AC3E}">
        <p14:creationId xmlns:p14="http://schemas.microsoft.com/office/powerpoint/2010/main" val="3998381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1168A4A-3707-4C5A-A9F0-B2EE08EDBC23}" type="slidenum">
              <a:rPr kumimoji="1" lang="ja-JP" altLang="en-US" smtClean="0"/>
              <a:t>5</a:t>
            </a:fld>
            <a:endParaRPr kumimoji="1" lang="ja-JP" altLang="en-US"/>
          </a:p>
        </p:txBody>
      </p:sp>
    </p:spTree>
    <p:extLst>
      <p:ext uri="{BB962C8B-B14F-4D97-AF65-F5344CB8AC3E}">
        <p14:creationId xmlns:p14="http://schemas.microsoft.com/office/powerpoint/2010/main" val="237044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1168A4A-3707-4C5A-A9F0-B2EE08EDBC23}" type="slidenum">
              <a:rPr kumimoji="1" lang="ja-JP" altLang="en-US" smtClean="0"/>
              <a:t>6</a:t>
            </a:fld>
            <a:endParaRPr kumimoji="1" lang="ja-JP" altLang="en-US"/>
          </a:p>
        </p:txBody>
      </p:sp>
    </p:spTree>
    <p:extLst>
      <p:ext uri="{BB962C8B-B14F-4D97-AF65-F5344CB8AC3E}">
        <p14:creationId xmlns:p14="http://schemas.microsoft.com/office/powerpoint/2010/main" val="4244645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一対一の対話だと不要</a:t>
            </a:r>
            <a:endParaRPr kumimoji="1" lang="en-US" altLang="ja-JP"/>
          </a:p>
          <a:p>
            <a:r>
              <a:rPr kumimoji="1" lang="ja-JP" altLang="en-US"/>
              <a:t>どこの＝ここの私</a:t>
            </a:r>
            <a:endParaRPr kumimoji="1" lang="en-US" altLang="ja-JP"/>
          </a:p>
          <a:p>
            <a:r>
              <a:rPr kumimoji="1" lang="ja-JP" altLang="en-US"/>
              <a:t>誰が＝あなたに</a:t>
            </a:r>
            <a:endParaRPr kumimoji="1" lang="en-US" altLang="ja-JP"/>
          </a:p>
          <a:p>
            <a:r>
              <a:rPr kumimoji="1" lang="ja-JP" altLang="en-US"/>
              <a:t>何を＝今話していることを</a:t>
            </a:r>
            <a:endParaRPr kumimoji="1" lang="en-US" altLang="ja-JP"/>
          </a:p>
          <a:p>
            <a:r>
              <a:rPr kumimoji="1" lang="ja-JP" altLang="en-US"/>
              <a:t>伝えたいのが明確なため</a:t>
            </a:r>
            <a:endParaRPr kumimoji="1" lang="en-US" altLang="ja-JP"/>
          </a:p>
          <a:p>
            <a:r>
              <a:rPr kumimoji="1" lang="ja-JP" altLang="en-US"/>
              <a:t>日本語は特に省略しがちだが、英語だと必ず</a:t>
            </a:r>
            <a:r>
              <a:rPr kumimoji="1" lang="en-US" altLang="ja-JP"/>
              <a:t>I</a:t>
            </a:r>
            <a:r>
              <a:rPr kumimoji="1" lang="ja-JP" altLang="en-US"/>
              <a:t>とか</a:t>
            </a:r>
            <a:r>
              <a:rPr kumimoji="1" lang="en-US" altLang="ja-JP"/>
              <a:t>You</a:t>
            </a:r>
            <a:r>
              <a:rPr kumimoji="1" lang="ja-JP" altLang="en-US"/>
              <a:t>とかつける</a:t>
            </a:r>
            <a:endParaRPr kumimoji="1" lang="en-US" altLang="ja-JP"/>
          </a:p>
          <a:p>
            <a:r>
              <a:rPr kumimoji="1" lang="ja-JP" altLang="en-US"/>
              <a:t>第</a:t>
            </a:r>
            <a:r>
              <a:rPr kumimoji="1" lang="en-US" altLang="ja-JP"/>
              <a:t>3</a:t>
            </a:r>
            <a:r>
              <a:rPr kumimoji="1" lang="ja-JP" altLang="en-US"/>
              <a:t>者がいると「あいつが」とかなる</a:t>
            </a:r>
            <a:endParaRPr kumimoji="1" lang="en-US" altLang="ja-JP"/>
          </a:p>
          <a:p>
            <a:endParaRPr kumimoji="1" lang="en-US" altLang="ja-JP"/>
          </a:p>
        </p:txBody>
      </p:sp>
      <p:sp>
        <p:nvSpPr>
          <p:cNvPr id="4" name="スライド番号プレースホルダー 3"/>
          <p:cNvSpPr>
            <a:spLocks noGrp="1"/>
          </p:cNvSpPr>
          <p:nvPr>
            <p:ph type="sldNum" sz="quarter" idx="10"/>
          </p:nvPr>
        </p:nvSpPr>
        <p:spPr/>
        <p:txBody>
          <a:bodyPr/>
          <a:lstStyle/>
          <a:p>
            <a:fld id="{11168A4A-3707-4C5A-A9F0-B2EE08EDBC23}" type="slidenum">
              <a:rPr kumimoji="1" lang="ja-JP" altLang="en-US" smtClean="0"/>
              <a:t>8</a:t>
            </a:fld>
            <a:endParaRPr kumimoji="1" lang="ja-JP" altLang="en-US"/>
          </a:p>
        </p:txBody>
      </p:sp>
    </p:spTree>
    <p:extLst>
      <p:ext uri="{BB962C8B-B14F-4D97-AF65-F5344CB8AC3E}">
        <p14:creationId xmlns:p14="http://schemas.microsoft.com/office/powerpoint/2010/main" val="3646618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1168A4A-3707-4C5A-A9F0-B2EE08EDBC23}" type="slidenum">
              <a:rPr kumimoji="1" lang="ja-JP" altLang="en-US" smtClean="0"/>
              <a:t>10</a:t>
            </a:fld>
            <a:endParaRPr kumimoji="1" lang="ja-JP" altLang="en-US"/>
          </a:p>
        </p:txBody>
      </p:sp>
    </p:spTree>
    <p:extLst>
      <p:ext uri="{BB962C8B-B14F-4D97-AF65-F5344CB8AC3E}">
        <p14:creationId xmlns:p14="http://schemas.microsoft.com/office/powerpoint/2010/main" val="1906541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1168A4A-3707-4C5A-A9F0-B2EE08EDBC23}" type="slidenum">
              <a:rPr kumimoji="1" lang="ja-JP" altLang="en-US" smtClean="0"/>
              <a:t>11</a:t>
            </a:fld>
            <a:endParaRPr kumimoji="1" lang="ja-JP" altLang="en-US"/>
          </a:p>
        </p:txBody>
      </p:sp>
    </p:spTree>
    <p:extLst>
      <p:ext uri="{BB962C8B-B14F-4D97-AF65-F5344CB8AC3E}">
        <p14:creationId xmlns:p14="http://schemas.microsoft.com/office/powerpoint/2010/main" val="2938523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1168A4A-3707-4C5A-A9F0-B2EE08EDBC23}" type="slidenum">
              <a:rPr kumimoji="1" lang="ja-JP" altLang="en-US" smtClean="0"/>
              <a:t>31</a:t>
            </a:fld>
            <a:endParaRPr kumimoji="1" lang="ja-JP" altLang="en-US"/>
          </a:p>
        </p:txBody>
      </p:sp>
    </p:spTree>
    <p:extLst>
      <p:ext uri="{BB962C8B-B14F-4D97-AF65-F5344CB8AC3E}">
        <p14:creationId xmlns:p14="http://schemas.microsoft.com/office/powerpoint/2010/main" val="514906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1168A4A-3707-4C5A-A9F0-B2EE08EDBC23}" type="slidenum">
              <a:rPr kumimoji="1" lang="ja-JP" altLang="en-US" smtClean="0"/>
              <a:t>33</a:t>
            </a:fld>
            <a:endParaRPr kumimoji="1" lang="ja-JP" altLang="en-US"/>
          </a:p>
        </p:txBody>
      </p:sp>
    </p:spTree>
    <p:extLst>
      <p:ext uri="{BB962C8B-B14F-4D97-AF65-F5344CB8AC3E}">
        <p14:creationId xmlns:p14="http://schemas.microsoft.com/office/powerpoint/2010/main" val="607398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1168A4A-3707-4C5A-A9F0-B2EE08EDBC23}" type="slidenum">
              <a:rPr kumimoji="1" lang="ja-JP" altLang="en-US" smtClean="0"/>
              <a:t>34</a:t>
            </a:fld>
            <a:endParaRPr kumimoji="1" lang="ja-JP" altLang="en-US"/>
          </a:p>
        </p:txBody>
      </p:sp>
    </p:spTree>
    <p:extLst>
      <p:ext uri="{BB962C8B-B14F-4D97-AF65-F5344CB8AC3E}">
        <p14:creationId xmlns:p14="http://schemas.microsoft.com/office/powerpoint/2010/main" val="33024362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901BC4-D296-48D4-92D6-BC6942051E3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a:extLst>
              <a:ext uri="{FF2B5EF4-FFF2-40B4-BE49-F238E27FC236}">
                <a16:creationId xmlns:a16="http://schemas.microsoft.com/office/drawing/2014/main" id="{283F498E-040F-49DE-ADB3-F6A582B23BD6}"/>
              </a:ext>
            </a:extLst>
          </p:cNvPr>
          <p:cNvSpPr>
            <a:spLocks noGrp="1"/>
          </p:cNvSpPr>
          <p:nvPr>
            <p:ph type="subTitle" idx="1"/>
          </p:nvPr>
        </p:nvSpPr>
        <p:spPr>
          <a:xfrm>
            <a:off x="1524000" y="3971636"/>
            <a:ext cx="9144000" cy="1286164"/>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dirty="0"/>
              <a:t>マスター サブタイトルの書式設定</a:t>
            </a:r>
          </a:p>
        </p:txBody>
      </p:sp>
      <p:sp>
        <p:nvSpPr>
          <p:cNvPr id="4" name="日付プレースホルダー 3">
            <a:extLst>
              <a:ext uri="{FF2B5EF4-FFF2-40B4-BE49-F238E27FC236}">
                <a16:creationId xmlns:a16="http://schemas.microsoft.com/office/drawing/2014/main" id="{6FEA12FF-2913-442B-8B6A-EF538F1455E4}"/>
              </a:ext>
            </a:extLst>
          </p:cNvPr>
          <p:cNvSpPr>
            <a:spLocks noGrp="1"/>
          </p:cNvSpPr>
          <p:nvPr>
            <p:ph type="dt" sz="half" idx="10"/>
          </p:nvPr>
        </p:nvSpPr>
        <p:spPr/>
        <p:txBody>
          <a:bodyPr/>
          <a:lstStyle/>
          <a:p>
            <a:r>
              <a:rPr kumimoji="1" lang="en-US" altLang="ja-JP"/>
              <a:t>2018/4/26</a:t>
            </a:r>
            <a:endParaRPr kumimoji="1" lang="ja-JP" altLang="en-US"/>
          </a:p>
        </p:txBody>
      </p:sp>
      <p:sp>
        <p:nvSpPr>
          <p:cNvPr id="5" name="フッター プレースホルダー 4">
            <a:extLst>
              <a:ext uri="{FF2B5EF4-FFF2-40B4-BE49-F238E27FC236}">
                <a16:creationId xmlns:a16="http://schemas.microsoft.com/office/drawing/2014/main" id="{E9D7A3A4-0575-425D-9366-09080868150C}"/>
              </a:ext>
            </a:extLst>
          </p:cNvPr>
          <p:cNvSpPr>
            <a:spLocks noGrp="1"/>
          </p:cNvSpPr>
          <p:nvPr>
            <p:ph type="ftr" sz="quarter" idx="11"/>
          </p:nvPr>
        </p:nvSpPr>
        <p:spPr/>
        <p:txBody>
          <a:bodyPr/>
          <a:lstStyle/>
          <a:p>
            <a:r>
              <a:rPr kumimoji="1" lang="ja-JP" altLang="en-US"/>
              <a:t>情報処理技法（リテラシ）</a:t>
            </a:r>
            <a:r>
              <a:rPr kumimoji="1" lang="en-US" altLang="ja-JP"/>
              <a:t>I</a:t>
            </a:r>
            <a:endParaRPr kumimoji="1" lang="ja-JP" altLang="en-US"/>
          </a:p>
        </p:txBody>
      </p:sp>
      <p:pic>
        <p:nvPicPr>
          <p:cNvPr id="1026" name="Picture 2" descr="ãæ±äº¬å¥³å­å¤§å­¦ãæ ¡ç« ãã®ç»åæ¤ç´¢çµæ">
            <a:extLst>
              <a:ext uri="{FF2B5EF4-FFF2-40B4-BE49-F238E27FC236}">
                <a16:creationId xmlns:a16="http://schemas.microsoft.com/office/drawing/2014/main" id="{8653782A-E28D-4E5F-93EB-329AD10AAFF9}"/>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4409" t="12242" r="78440" b="9812"/>
          <a:stretch/>
        </p:blipFill>
        <p:spPr bwMode="auto">
          <a:xfrm>
            <a:off x="5515232" y="210709"/>
            <a:ext cx="1161535" cy="1202724"/>
          </a:xfrm>
          <a:prstGeom prst="rect">
            <a:avLst/>
          </a:prstGeom>
          <a:noFill/>
          <a:extLst>
            <a:ext uri="{909E8E84-426E-40DD-AFC4-6F175D3DCCD1}">
              <a14:hiddenFill xmlns:a14="http://schemas.microsoft.com/office/drawing/2010/main">
                <a:solidFill>
                  <a:srgbClr val="FFFFFF"/>
                </a:solidFill>
              </a14:hiddenFill>
            </a:ext>
          </a:extLst>
        </p:spPr>
      </p:pic>
      <p:cxnSp>
        <p:nvCxnSpPr>
          <p:cNvPr id="8" name="直線コネクタ 7">
            <a:extLst>
              <a:ext uri="{FF2B5EF4-FFF2-40B4-BE49-F238E27FC236}">
                <a16:creationId xmlns:a16="http://schemas.microsoft.com/office/drawing/2014/main" id="{2851AA54-C7C3-46C3-A393-38B059725C99}"/>
              </a:ext>
            </a:extLst>
          </p:cNvPr>
          <p:cNvCxnSpPr>
            <a:cxnSpLocks/>
          </p:cNvCxnSpPr>
          <p:nvPr userDrawn="1"/>
        </p:nvCxnSpPr>
        <p:spPr>
          <a:xfrm>
            <a:off x="1524000" y="3526845"/>
            <a:ext cx="9144000" cy="0"/>
          </a:xfrm>
          <a:prstGeom prst="line">
            <a:avLst/>
          </a:prstGeom>
          <a:ln w="57150">
            <a:solidFill>
              <a:srgbClr val="C8103D"/>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D871A0DE-DFBA-4086-B094-B3047EAFA850}"/>
              </a:ext>
            </a:extLst>
          </p:cNvPr>
          <p:cNvCxnSpPr>
            <a:cxnSpLocks/>
          </p:cNvCxnSpPr>
          <p:nvPr userDrawn="1"/>
        </p:nvCxnSpPr>
        <p:spPr>
          <a:xfrm>
            <a:off x="1524000" y="3602038"/>
            <a:ext cx="9144000" cy="0"/>
          </a:xfrm>
          <a:prstGeom prst="line">
            <a:avLst/>
          </a:prstGeom>
          <a:ln w="19050">
            <a:solidFill>
              <a:srgbClr val="C8103D"/>
            </a:solidFill>
          </a:ln>
        </p:spPr>
        <p:style>
          <a:lnRef idx="1">
            <a:schemeClr val="accent1"/>
          </a:lnRef>
          <a:fillRef idx="0">
            <a:schemeClr val="accent1"/>
          </a:fillRef>
          <a:effectRef idx="0">
            <a:schemeClr val="accent1"/>
          </a:effectRef>
          <a:fontRef idx="minor">
            <a:schemeClr val="tx1"/>
          </a:fontRef>
        </p:style>
      </p:cxnSp>
      <p:sp>
        <p:nvSpPr>
          <p:cNvPr id="16" name="楕円 15">
            <a:extLst>
              <a:ext uri="{FF2B5EF4-FFF2-40B4-BE49-F238E27FC236}">
                <a16:creationId xmlns:a16="http://schemas.microsoft.com/office/drawing/2014/main" id="{09469472-601E-4BAE-9CF7-23C498DF1268}"/>
              </a:ext>
            </a:extLst>
          </p:cNvPr>
          <p:cNvSpPr/>
          <p:nvPr userDrawn="1"/>
        </p:nvSpPr>
        <p:spPr>
          <a:xfrm>
            <a:off x="11520000" y="6118278"/>
            <a:ext cx="540946" cy="540946"/>
          </a:xfrm>
          <a:prstGeom prst="ellipse">
            <a:avLst/>
          </a:prstGeom>
          <a:noFill/>
          <a:ln w="12700">
            <a:solidFill>
              <a:srgbClr val="C8103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16">
            <a:extLst>
              <a:ext uri="{FF2B5EF4-FFF2-40B4-BE49-F238E27FC236}">
                <a16:creationId xmlns:a16="http://schemas.microsoft.com/office/drawing/2014/main" id="{507D4DC2-665B-42D8-8C30-09213CA81AFB}"/>
              </a:ext>
            </a:extLst>
          </p:cNvPr>
          <p:cNvSpPr/>
          <p:nvPr userDrawn="1"/>
        </p:nvSpPr>
        <p:spPr>
          <a:xfrm>
            <a:off x="11573398" y="6165219"/>
            <a:ext cx="447063" cy="447063"/>
          </a:xfrm>
          <a:prstGeom prst="ellipse">
            <a:avLst/>
          </a:prstGeom>
          <a:noFill/>
          <a:ln w="19050">
            <a:solidFill>
              <a:srgbClr val="C8103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24F952C9-B88F-4E00-9DB1-D035A7C7F8D5}" type="slidenum">
              <a:rPr kumimoji="1" lang="ja-JP" altLang="en-US" smtClean="0">
                <a:solidFill>
                  <a:srgbClr val="C8103D">
                    <a:alpha val="50000"/>
                  </a:srgbClr>
                </a:solidFill>
              </a:rPr>
              <a:pPr/>
              <a:t>‹#›</a:t>
            </a:fld>
            <a:endParaRPr kumimoji="1" lang="ja-JP" altLang="en-US">
              <a:solidFill>
                <a:srgbClr val="C8103D">
                  <a:alpha val="50000"/>
                </a:srgbClr>
              </a:solidFill>
            </a:endParaRPr>
          </a:p>
        </p:txBody>
      </p:sp>
    </p:spTree>
    <p:extLst>
      <p:ext uri="{BB962C8B-B14F-4D97-AF65-F5344CB8AC3E}">
        <p14:creationId xmlns:p14="http://schemas.microsoft.com/office/powerpoint/2010/main" val="2048482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831526-3EBF-4678-BC12-BB91D1137CA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FA879E4-5BAC-408D-9DAE-5DCEB8FEB4D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5A2E5C0-55E3-4B98-BD26-E944C0CEA391}"/>
              </a:ext>
            </a:extLst>
          </p:cNvPr>
          <p:cNvSpPr>
            <a:spLocks noGrp="1"/>
          </p:cNvSpPr>
          <p:nvPr>
            <p:ph type="dt" sz="half" idx="10"/>
          </p:nvPr>
        </p:nvSpPr>
        <p:spPr/>
        <p:txBody>
          <a:bodyPr/>
          <a:lstStyle/>
          <a:p>
            <a:r>
              <a:rPr kumimoji="1" lang="en-US" altLang="ja-JP"/>
              <a:t>2018/4/26</a:t>
            </a:r>
            <a:endParaRPr kumimoji="1" lang="ja-JP" altLang="en-US"/>
          </a:p>
        </p:txBody>
      </p:sp>
      <p:sp>
        <p:nvSpPr>
          <p:cNvPr id="5" name="フッター プレースホルダー 4">
            <a:extLst>
              <a:ext uri="{FF2B5EF4-FFF2-40B4-BE49-F238E27FC236}">
                <a16:creationId xmlns:a16="http://schemas.microsoft.com/office/drawing/2014/main" id="{DABC6E70-8CA5-41A0-9ED8-0D3C65ECD646}"/>
              </a:ext>
            </a:extLst>
          </p:cNvPr>
          <p:cNvSpPr>
            <a:spLocks noGrp="1"/>
          </p:cNvSpPr>
          <p:nvPr>
            <p:ph type="ftr" sz="quarter" idx="11"/>
          </p:nvPr>
        </p:nvSpPr>
        <p:spPr/>
        <p:txBody>
          <a:bodyPr/>
          <a:lstStyle/>
          <a:p>
            <a:r>
              <a:rPr kumimoji="1" lang="ja-JP" altLang="en-US"/>
              <a:t>情報処理技法（リテラシ）</a:t>
            </a:r>
            <a:r>
              <a:rPr kumimoji="1" lang="en-US" altLang="ja-JP"/>
              <a:t>I</a:t>
            </a:r>
            <a:endParaRPr kumimoji="1" lang="ja-JP" altLang="en-US"/>
          </a:p>
        </p:txBody>
      </p:sp>
      <p:sp>
        <p:nvSpPr>
          <p:cNvPr id="6" name="スライド番号プレースホルダー 5">
            <a:extLst>
              <a:ext uri="{FF2B5EF4-FFF2-40B4-BE49-F238E27FC236}">
                <a16:creationId xmlns:a16="http://schemas.microsoft.com/office/drawing/2014/main" id="{DD1D8EA6-9395-4F8A-B9F2-D717A212CB21}"/>
              </a:ext>
            </a:extLst>
          </p:cNvPr>
          <p:cNvSpPr>
            <a:spLocks noGrp="1"/>
          </p:cNvSpPr>
          <p:nvPr>
            <p:ph type="sldNum" sz="quarter" idx="12"/>
          </p:nvPr>
        </p:nvSpPr>
        <p:spPr/>
        <p:txBody>
          <a:bodyPr/>
          <a:lstStyle/>
          <a:p>
            <a:fld id="{24F952C9-B88F-4E00-9DB1-D035A7C7F8D5}" type="slidenum">
              <a:rPr kumimoji="1" lang="ja-JP" altLang="en-US" smtClean="0"/>
              <a:t>‹#›</a:t>
            </a:fld>
            <a:endParaRPr kumimoji="1" lang="ja-JP" altLang="en-US"/>
          </a:p>
        </p:txBody>
      </p:sp>
    </p:spTree>
    <p:extLst>
      <p:ext uri="{BB962C8B-B14F-4D97-AF65-F5344CB8AC3E}">
        <p14:creationId xmlns:p14="http://schemas.microsoft.com/office/powerpoint/2010/main" val="2199611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18362DE-0594-4627-A7BF-4479DAE625D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197B4F8-627C-4F66-9631-5AD0B873D3B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AC87786-CD65-4AF5-A01E-94180CE06DE5}"/>
              </a:ext>
            </a:extLst>
          </p:cNvPr>
          <p:cNvSpPr>
            <a:spLocks noGrp="1"/>
          </p:cNvSpPr>
          <p:nvPr>
            <p:ph type="dt" sz="half" idx="10"/>
          </p:nvPr>
        </p:nvSpPr>
        <p:spPr/>
        <p:txBody>
          <a:bodyPr/>
          <a:lstStyle/>
          <a:p>
            <a:r>
              <a:rPr kumimoji="1" lang="en-US" altLang="ja-JP"/>
              <a:t>2018/4/26</a:t>
            </a:r>
            <a:endParaRPr kumimoji="1" lang="ja-JP" altLang="en-US"/>
          </a:p>
        </p:txBody>
      </p:sp>
      <p:sp>
        <p:nvSpPr>
          <p:cNvPr id="5" name="フッター プレースホルダー 4">
            <a:extLst>
              <a:ext uri="{FF2B5EF4-FFF2-40B4-BE49-F238E27FC236}">
                <a16:creationId xmlns:a16="http://schemas.microsoft.com/office/drawing/2014/main" id="{9ECF441E-F351-4809-BF9D-1E09064C45F8}"/>
              </a:ext>
            </a:extLst>
          </p:cNvPr>
          <p:cNvSpPr>
            <a:spLocks noGrp="1"/>
          </p:cNvSpPr>
          <p:nvPr>
            <p:ph type="ftr" sz="quarter" idx="11"/>
          </p:nvPr>
        </p:nvSpPr>
        <p:spPr/>
        <p:txBody>
          <a:bodyPr/>
          <a:lstStyle/>
          <a:p>
            <a:r>
              <a:rPr kumimoji="1" lang="ja-JP" altLang="en-US"/>
              <a:t>情報処理技法（リテラシ）</a:t>
            </a:r>
            <a:r>
              <a:rPr kumimoji="1" lang="en-US" altLang="ja-JP"/>
              <a:t>I</a:t>
            </a:r>
            <a:endParaRPr kumimoji="1" lang="ja-JP" altLang="en-US"/>
          </a:p>
        </p:txBody>
      </p:sp>
      <p:sp>
        <p:nvSpPr>
          <p:cNvPr id="6" name="スライド番号プレースホルダー 5">
            <a:extLst>
              <a:ext uri="{FF2B5EF4-FFF2-40B4-BE49-F238E27FC236}">
                <a16:creationId xmlns:a16="http://schemas.microsoft.com/office/drawing/2014/main" id="{8ED44357-C51A-4045-86AC-777D08D65A9E}"/>
              </a:ext>
            </a:extLst>
          </p:cNvPr>
          <p:cNvSpPr>
            <a:spLocks noGrp="1"/>
          </p:cNvSpPr>
          <p:nvPr>
            <p:ph type="sldNum" sz="quarter" idx="12"/>
          </p:nvPr>
        </p:nvSpPr>
        <p:spPr/>
        <p:txBody>
          <a:bodyPr/>
          <a:lstStyle/>
          <a:p>
            <a:fld id="{24F952C9-B88F-4E00-9DB1-D035A7C7F8D5}" type="slidenum">
              <a:rPr kumimoji="1" lang="ja-JP" altLang="en-US" smtClean="0"/>
              <a:t>‹#›</a:t>
            </a:fld>
            <a:endParaRPr kumimoji="1" lang="ja-JP" altLang="en-US"/>
          </a:p>
        </p:txBody>
      </p:sp>
    </p:spTree>
    <p:extLst>
      <p:ext uri="{BB962C8B-B14F-4D97-AF65-F5344CB8AC3E}">
        <p14:creationId xmlns:p14="http://schemas.microsoft.com/office/powerpoint/2010/main" val="186751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620659-2B52-4677-A6FA-DF3E85A0B7C2}"/>
              </a:ext>
            </a:extLst>
          </p:cNvPr>
          <p:cNvSpPr>
            <a:spLocks noGrp="1"/>
          </p:cNvSpPr>
          <p:nvPr>
            <p:ph type="title"/>
          </p:nvPr>
        </p:nvSpPr>
        <p:spPr>
          <a:xfrm>
            <a:off x="838200" y="365126"/>
            <a:ext cx="10515600" cy="1074302"/>
          </a:xfrm>
        </p:spPr>
        <p:txBody>
          <a:bodyPr/>
          <a:lstStyle>
            <a:lvl1pPr algn="ctr">
              <a:defRPr/>
            </a:lvl1pPr>
          </a:lstStyle>
          <a:p>
            <a:r>
              <a:rPr kumimoji="1" lang="ja-JP" altLang="en-US" dirty="0"/>
              <a:t>マスター タイトルの書式設定</a:t>
            </a:r>
          </a:p>
        </p:txBody>
      </p:sp>
      <p:sp>
        <p:nvSpPr>
          <p:cNvPr id="3" name="コンテンツ プレースホルダー 2">
            <a:extLst>
              <a:ext uri="{FF2B5EF4-FFF2-40B4-BE49-F238E27FC236}">
                <a16:creationId xmlns:a16="http://schemas.microsoft.com/office/drawing/2014/main" id="{F7BBD2FC-8B5C-461F-B4A5-7BB84D62A893}"/>
              </a:ext>
            </a:extLst>
          </p:cNvPr>
          <p:cNvSpPr>
            <a:spLocks noGrp="1"/>
          </p:cNvSpPr>
          <p:nvPr>
            <p:ph idx="1"/>
          </p:nvPr>
        </p:nvSpPr>
        <p:spPr>
          <a:xfrm>
            <a:off x="838200" y="1671782"/>
            <a:ext cx="10515600" cy="4505181"/>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5FC4CDA-1CC7-4156-A48F-26FADC05DD23}"/>
              </a:ext>
            </a:extLst>
          </p:cNvPr>
          <p:cNvSpPr>
            <a:spLocks noGrp="1"/>
          </p:cNvSpPr>
          <p:nvPr>
            <p:ph type="dt" sz="half" idx="10"/>
          </p:nvPr>
        </p:nvSpPr>
        <p:spPr/>
        <p:txBody>
          <a:bodyPr/>
          <a:lstStyle>
            <a:lvl1pPr>
              <a:defRPr>
                <a:solidFill>
                  <a:srgbClr val="C8103D">
                    <a:alpha val="50000"/>
                  </a:srgbClr>
                </a:solidFill>
              </a:defRPr>
            </a:lvl1p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287C564F-AA37-430F-8640-9166E3755E78}"/>
              </a:ext>
            </a:extLst>
          </p:cNvPr>
          <p:cNvSpPr>
            <a:spLocks noGrp="1"/>
          </p:cNvSpPr>
          <p:nvPr>
            <p:ph type="ftr" sz="quarter" idx="11"/>
          </p:nvPr>
        </p:nvSpPr>
        <p:spPr/>
        <p:txBody>
          <a:bodyPr/>
          <a:lstStyle>
            <a:lvl1pPr>
              <a:defRPr>
                <a:solidFill>
                  <a:srgbClr val="C8103D">
                    <a:alpha val="50000"/>
                  </a:srgbClr>
                </a:solidFill>
              </a:defRPr>
            </a:lvl1pPr>
          </a:lstStyle>
          <a:p>
            <a:r>
              <a:rPr lang="ja-JP" altLang="en-US"/>
              <a:t>情報処理技法（リテラシ）</a:t>
            </a:r>
            <a:r>
              <a:rPr lang="en-US" altLang="ja-JP"/>
              <a:t>I</a:t>
            </a:r>
            <a:endParaRPr lang="ja-JP" altLang="en-US"/>
          </a:p>
        </p:txBody>
      </p:sp>
      <p:sp>
        <p:nvSpPr>
          <p:cNvPr id="6" name="スライド番号プレースホルダー 5">
            <a:extLst>
              <a:ext uri="{FF2B5EF4-FFF2-40B4-BE49-F238E27FC236}">
                <a16:creationId xmlns:a16="http://schemas.microsoft.com/office/drawing/2014/main" id="{45D1DCCA-A1FF-4617-90BE-1A439DDA2338}"/>
              </a:ext>
            </a:extLst>
          </p:cNvPr>
          <p:cNvSpPr>
            <a:spLocks noGrp="1"/>
          </p:cNvSpPr>
          <p:nvPr>
            <p:ph type="sldNum" sz="quarter" idx="12"/>
          </p:nvPr>
        </p:nvSpPr>
        <p:spPr/>
        <p:txBody>
          <a:bodyPr/>
          <a:lstStyle/>
          <a:p>
            <a:endParaRPr kumimoji="1" lang="ja-JP" altLang="en-US" dirty="0"/>
          </a:p>
        </p:txBody>
      </p:sp>
      <p:sp>
        <p:nvSpPr>
          <p:cNvPr id="7" name="楕円 6">
            <a:extLst>
              <a:ext uri="{FF2B5EF4-FFF2-40B4-BE49-F238E27FC236}">
                <a16:creationId xmlns:a16="http://schemas.microsoft.com/office/drawing/2014/main" id="{DA7C5B4F-E33A-454A-8CF8-3AC1D35202A9}"/>
              </a:ext>
            </a:extLst>
          </p:cNvPr>
          <p:cNvSpPr/>
          <p:nvPr userDrawn="1"/>
        </p:nvSpPr>
        <p:spPr>
          <a:xfrm>
            <a:off x="11520000" y="6118278"/>
            <a:ext cx="540946" cy="540946"/>
          </a:xfrm>
          <a:prstGeom prst="ellipse">
            <a:avLst/>
          </a:prstGeom>
          <a:noFill/>
          <a:ln w="12700">
            <a:solidFill>
              <a:srgbClr val="C8103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a:extLst>
              <a:ext uri="{FF2B5EF4-FFF2-40B4-BE49-F238E27FC236}">
                <a16:creationId xmlns:a16="http://schemas.microsoft.com/office/drawing/2014/main" id="{A657941A-A323-4BFD-8BF8-8BD50429B8ED}"/>
              </a:ext>
            </a:extLst>
          </p:cNvPr>
          <p:cNvSpPr/>
          <p:nvPr userDrawn="1"/>
        </p:nvSpPr>
        <p:spPr>
          <a:xfrm>
            <a:off x="11573398" y="6165219"/>
            <a:ext cx="447063" cy="447063"/>
          </a:xfrm>
          <a:prstGeom prst="ellipse">
            <a:avLst/>
          </a:prstGeom>
          <a:noFill/>
          <a:ln w="19050">
            <a:solidFill>
              <a:srgbClr val="C8103D"/>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fld id="{24F952C9-B88F-4E00-9DB1-D035A7C7F8D5}" type="slidenum">
              <a:rPr kumimoji="1" lang="ja-JP" altLang="en-US" smtClean="0">
                <a:solidFill>
                  <a:srgbClr val="C8103D">
                    <a:alpha val="50000"/>
                  </a:srgbClr>
                </a:solidFill>
              </a:rPr>
              <a:pPr/>
              <a:t>‹#›</a:t>
            </a:fld>
            <a:endParaRPr kumimoji="1" lang="ja-JP" altLang="en-US" dirty="0">
              <a:solidFill>
                <a:srgbClr val="C8103D">
                  <a:alpha val="50000"/>
                </a:srgbClr>
              </a:solidFill>
            </a:endParaRPr>
          </a:p>
        </p:txBody>
      </p:sp>
      <p:pic>
        <p:nvPicPr>
          <p:cNvPr id="10" name="Picture 2" descr="ãæ±äº¬å¥³å­å¤§å­¦ãæ ¡ç« ãã®ç»åæ¤ç´¢çµæ">
            <a:extLst>
              <a:ext uri="{FF2B5EF4-FFF2-40B4-BE49-F238E27FC236}">
                <a16:creationId xmlns:a16="http://schemas.microsoft.com/office/drawing/2014/main" id="{566B7C87-B29B-461F-8F3D-2A140E8CD6F4}"/>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4409" t="12242" r="78440" b="9812"/>
          <a:stretch/>
        </p:blipFill>
        <p:spPr bwMode="auto">
          <a:xfrm>
            <a:off x="5849697" y="1122028"/>
            <a:ext cx="492605" cy="510071"/>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直線コネクタ 10">
            <a:extLst>
              <a:ext uri="{FF2B5EF4-FFF2-40B4-BE49-F238E27FC236}">
                <a16:creationId xmlns:a16="http://schemas.microsoft.com/office/drawing/2014/main" id="{77A5F4A7-DE22-4C78-AE05-432AFEECA1D5}"/>
              </a:ext>
            </a:extLst>
          </p:cNvPr>
          <p:cNvCxnSpPr>
            <a:cxnSpLocks/>
          </p:cNvCxnSpPr>
          <p:nvPr userDrawn="1"/>
        </p:nvCxnSpPr>
        <p:spPr>
          <a:xfrm>
            <a:off x="6450227" y="1373524"/>
            <a:ext cx="4903572" cy="9237"/>
          </a:xfrm>
          <a:prstGeom prst="line">
            <a:avLst/>
          </a:prstGeom>
          <a:ln w="38100">
            <a:solidFill>
              <a:srgbClr val="C8103D"/>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2367380C-AB53-4282-823C-8F0FEBA3BAE1}"/>
              </a:ext>
            </a:extLst>
          </p:cNvPr>
          <p:cNvCxnSpPr>
            <a:cxnSpLocks/>
          </p:cNvCxnSpPr>
          <p:nvPr userDrawn="1"/>
        </p:nvCxnSpPr>
        <p:spPr>
          <a:xfrm>
            <a:off x="6450227" y="1438036"/>
            <a:ext cx="4903572" cy="1"/>
          </a:xfrm>
          <a:prstGeom prst="line">
            <a:avLst/>
          </a:prstGeom>
          <a:ln w="12700">
            <a:solidFill>
              <a:srgbClr val="C8103D"/>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8BB5F3D7-21AA-4589-AFB2-7ACD0988103C}"/>
              </a:ext>
            </a:extLst>
          </p:cNvPr>
          <p:cNvCxnSpPr>
            <a:cxnSpLocks/>
          </p:cNvCxnSpPr>
          <p:nvPr userDrawn="1"/>
        </p:nvCxnSpPr>
        <p:spPr>
          <a:xfrm>
            <a:off x="838199" y="1373523"/>
            <a:ext cx="4903572" cy="9237"/>
          </a:xfrm>
          <a:prstGeom prst="line">
            <a:avLst/>
          </a:prstGeom>
          <a:ln w="38100">
            <a:solidFill>
              <a:srgbClr val="C8103D"/>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DF041354-AD15-46A1-95D3-0E7D46075CA0}"/>
              </a:ext>
            </a:extLst>
          </p:cNvPr>
          <p:cNvCxnSpPr>
            <a:cxnSpLocks/>
          </p:cNvCxnSpPr>
          <p:nvPr userDrawn="1"/>
        </p:nvCxnSpPr>
        <p:spPr>
          <a:xfrm>
            <a:off x="838199" y="1438035"/>
            <a:ext cx="4903572" cy="1"/>
          </a:xfrm>
          <a:prstGeom prst="line">
            <a:avLst/>
          </a:prstGeom>
          <a:ln w="12700">
            <a:solidFill>
              <a:srgbClr val="C8103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727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BB14F6-F6FE-40A8-A557-EC79BB70D38C}"/>
              </a:ext>
            </a:extLst>
          </p:cNvPr>
          <p:cNvSpPr>
            <a:spLocks noGrp="1"/>
          </p:cNvSpPr>
          <p:nvPr>
            <p:ph type="title"/>
          </p:nvPr>
        </p:nvSpPr>
        <p:spPr>
          <a:xfrm>
            <a:off x="838200" y="1709738"/>
            <a:ext cx="10509249" cy="2852737"/>
          </a:xfrm>
        </p:spPr>
        <p:txBody>
          <a:bodyPr anchor="b">
            <a:normAutofit/>
          </a:bodyPr>
          <a:lstStyle>
            <a:lvl1pPr algn="ctr">
              <a:defRPr sz="4800">
                <a:solidFill>
                  <a:srgbClr val="6B0920"/>
                </a:solidFill>
              </a:defRPr>
            </a:lvl1p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15D4C675-4373-42E6-B68F-02F41279586C}"/>
              </a:ext>
            </a:extLst>
          </p:cNvPr>
          <p:cNvSpPr>
            <a:spLocks noGrp="1"/>
          </p:cNvSpPr>
          <p:nvPr>
            <p:ph type="body" idx="1"/>
          </p:nvPr>
        </p:nvSpPr>
        <p:spPr>
          <a:xfrm>
            <a:off x="838200" y="4867564"/>
            <a:ext cx="10509250" cy="1222086"/>
          </a:xfrm>
        </p:spPr>
        <p:txBody>
          <a:bodyPr/>
          <a:lstStyle>
            <a:lvl1pPr marL="0" indent="0" algn="ctr">
              <a:buNone/>
              <a:defRPr sz="2400">
                <a:solidFill>
                  <a:srgbClr val="6B0920">
                    <a:alpha val="50196"/>
                  </a:srgb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dirty="0"/>
              <a:t>マスター テキストの書式設定</a:t>
            </a:r>
          </a:p>
        </p:txBody>
      </p:sp>
      <p:sp>
        <p:nvSpPr>
          <p:cNvPr id="4" name="日付プレースホルダー 3">
            <a:extLst>
              <a:ext uri="{FF2B5EF4-FFF2-40B4-BE49-F238E27FC236}">
                <a16:creationId xmlns:a16="http://schemas.microsoft.com/office/drawing/2014/main" id="{8D7E39B5-D4C9-4072-91B8-39F916966E80}"/>
              </a:ext>
            </a:extLst>
          </p:cNvPr>
          <p:cNvSpPr>
            <a:spLocks noGrp="1"/>
          </p:cNvSpPr>
          <p:nvPr>
            <p:ph type="dt" sz="half" idx="10"/>
          </p:nvPr>
        </p:nvSpPr>
        <p:spPr/>
        <p:txBody>
          <a:bodyPr/>
          <a:lstStyle/>
          <a:p>
            <a:r>
              <a:rPr kumimoji="1" lang="en-US" altLang="ja-JP"/>
              <a:t>2018/4/26</a:t>
            </a:r>
            <a:endParaRPr kumimoji="1" lang="ja-JP" altLang="en-US"/>
          </a:p>
        </p:txBody>
      </p:sp>
      <p:sp>
        <p:nvSpPr>
          <p:cNvPr id="5" name="フッター プレースホルダー 4">
            <a:extLst>
              <a:ext uri="{FF2B5EF4-FFF2-40B4-BE49-F238E27FC236}">
                <a16:creationId xmlns:a16="http://schemas.microsoft.com/office/drawing/2014/main" id="{55A707CD-0DBA-40B4-9AB5-4B37C4B37E89}"/>
              </a:ext>
            </a:extLst>
          </p:cNvPr>
          <p:cNvSpPr>
            <a:spLocks noGrp="1"/>
          </p:cNvSpPr>
          <p:nvPr>
            <p:ph type="ftr" sz="quarter" idx="11"/>
          </p:nvPr>
        </p:nvSpPr>
        <p:spPr/>
        <p:txBody>
          <a:bodyPr/>
          <a:lstStyle/>
          <a:p>
            <a:r>
              <a:rPr kumimoji="1" lang="ja-JP" altLang="en-US"/>
              <a:t>情報処理技法（リテラシ）</a:t>
            </a:r>
            <a:r>
              <a:rPr kumimoji="1" lang="en-US" altLang="ja-JP"/>
              <a:t>I</a:t>
            </a:r>
            <a:endParaRPr kumimoji="1" lang="ja-JP" altLang="en-US"/>
          </a:p>
        </p:txBody>
      </p:sp>
      <p:sp>
        <p:nvSpPr>
          <p:cNvPr id="6" name="スライド番号プレースホルダー 5">
            <a:extLst>
              <a:ext uri="{FF2B5EF4-FFF2-40B4-BE49-F238E27FC236}">
                <a16:creationId xmlns:a16="http://schemas.microsoft.com/office/drawing/2014/main" id="{91CD200A-207E-4EBB-96EE-57354FD965A7}"/>
              </a:ext>
            </a:extLst>
          </p:cNvPr>
          <p:cNvSpPr>
            <a:spLocks noGrp="1"/>
          </p:cNvSpPr>
          <p:nvPr>
            <p:ph type="sldNum" sz="quarter" idx="12"/>
          </p:nvPr>
        </p:nvSpPr>
        <p:spPr/>
        <p:txBody>
          <a:bodyPr/>
          <a:lstStyle/>
          <a:p>
            <a:fld id="{24F952C9-B88F-4E00-9DB1-D035A7C7F8D5}" type="slidenum">
              <a:rPr kumimoji="1" lang="ja-JP" altLang="en-US" smtClean="0"/>
              <a:t>‹#›</a:t>
            </a:fld>
            <a:endParaRPr kumimoji="1" lang="ja-JP" altLang="en-US"/>
          </a:p>
        </p:txBody>
      </p:sp>
      <p:pic>
        <p:nvPicPr>
          <p:cNvPr id="7" name="Picture 2" descr="ãæ±äº¬å¥³å­å¤§å­¦ãæ ¡ç« ãã®ç»åæ¤ç´¢çµæ">
            <a:extLst>
              <a:ext uri="{FF2B5EF4-FFF2-40B4-BE49-F238E27FC236}">
                <a16:creationId xmlns:a16="http://schemas.microsoft.com/office/drawing/2014/main" id="{2060EDCD-883F-4F3E-BB3B-D8B86C297965}"/>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4409" t="12242" r="78440" b="9812"/>
          <a:stretch/>
        </p:blipFill>
        <p:spPr bwMode="auto">
          <a:xfrm>
            <a:off x="5659661" y="1338889"/>
            <a:ext cx="872678" cy="903624"/>
          </a:xfrm>
          <a:prstGeom prst="rect">
            <a:avLst/>
          </a:prstGeom>
          <a:noFill/>
          <a:extLst>
            <a:ext uri="{909E8E84-426E-40DD-AFC4-6F175D3DCCD1}">
              <a14:hiddenFill xmlns:a14="http://schemas.microsoft.com/office/drawing/2010/main">
                <a:solidFill>
                  <a:srgbClr val="FFFFFF"/>
                </a:solidFill>
              </a14:hiddenFill>
            </a:ext>
          </a:extLst>
        </p:spPr>
      </p:pic>
      <p:cxnSp>
        <p:nvCxnSpPr>
          <p:cNvPr id="8" name="直線コネクタ 7">
            <a:extLst>
              <a:ext uri="{FF2B5EF4-FFF2-40B4-BE49-F238E27FC236}">
                <a16:creationId xmlns:a16="http://schemas.microsoft.com/office/drawing/2014/main" id="{7D5D5413-F83C-4262-AEA8-C2E4F76D6DFB}"/>
              </a:ext>
            </a:extLst>
          </p:cNvPr>
          <p:cNvCxnSpPr>
            <a:cxnSpLocks/>
          </p:cNvCxnSpPr>
          <p:nvPr userDrawn="1"/>
        </p:nvCxnSpPr>
        <p:spPr>
          <a:xfrm>
            <a:off x="838200" y="4562475"/>
            <a:ext cx="10520220" cy="15489"/>
          </a:xfrm>
          <a:prstGeom prst="line">
            <a:avLst/>
          </a:prstGeom>
          <a:ln w="57150">
            <a:solidFill>
              <a:srgbClr val="C8103D"/>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CC1E1583-B06A-4D15-A482-10CB262E7FFB}"/>
              </a:ext>
            </a:extLst>
          </p:cNvPr>
          <p:cNvCxnSpPr>
            <a:cxnSpLocks/>
          </p:cNvCxnSpPr>
          <p:nvPr userDrawn="1"/>
        </p:nvCxnSpPr>
        <p:spPr>
          <a:xfrm>
            <a:off x="838200" y="4653157"/>
            <a:ext cx="10520220" cy="0"/>
          </a:xfrm>
          <a:prstGeom prst="line">
            <a:avLst/>
          </a:prstGeom>
          <a:ln w="19050">
            <a:solidFill>
              <a:srgbClr val="C8103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1028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DDEE26-3E3C-4667-AABA-09F03CFE5FF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F5C2306-9DE6-4C0D-883F-C616B11147E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FCF4E64-8D3B-4CC4-8D07-EFD8DC1F921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E7B3A51-22EB-45E2-B2DA-4A91D091723F}"/>
              </a:ext>
            </a:extLst>
          </p:cNvPr>
          <p:cNvSpPr>
            <a:spLocks noGrp="1"/>
          </p:cNvSpPr>
          <p:nvPr>
            <p:ph type="dt" sz="half" idx="10"/>
          </p:nvPr>
        </p:nvSpPr>
        <p:spPr/>
        <p:txBody>
          <a:bodyPr/>
          <a:lstStyle/>
          <a:p>
            <a:r>
              <a:rPr kumimoji="1" lang="en-US" altLang="ja-JP"/>
              <a:t>2018/4/26</a:t>
            </a:r>
            <a:endParaRPr kumimoji="1" lang="ja-JP" altLang="en-US"/>
          </a:p>
        </p:txBody>
      </p:sp>
      <p:sp>
        <p:nvSpPr>
          <p:cNvPr id="6" name="フッター プレースホルダー 5">
            <a:extLst>
              <a:ext uri="{FF2B5EF4-FFF2-40B4-BE49-F238E27FC236}">
                <a16:creationId xmlns:a16="http://schemas.microsoft.com/office/drawing/2014/main" id="{B6BB27B0-0327-4712-AAB0-9C3C00C7DC77}"/>
              </a:ext>
            </a:extLst>
          </p:cNvPr>
          <p:cNvSpPr>
            <a:spLocks noGrp="1"/>
          </p:cNvSpPr>
          <p:nvPr>
            <p:ph type="ftr" sz="quarter" idx="11"/>
          </p:nvPr>
        </p:nvSpPr>
        <p:spPr/>
        <p:txBody>
          <a:bodyPr/>
          <a:lstStyle/>
          <a:p>
            <a:r>
              <a:rPr kumimoji="1" lang="ja-JP" altLang="en-US"/>
              <a:t>情報処理技法（リテラシ）</a:t>
            </a:r>
            <a:r>
              <a:rPr kumimoji="1" lang="en-US" altLang="ja-JP"/>
              <a:t>I</a:t>
            </a:r>
            <a:endParaRPr kumimoji="1" lang="ja-JP" altLang="en-US"/>
          </a:p>
        </p:txBody>
      </p:sp>
      <p:sp>
        <p:nvSpPr>
          <p:cNvPr id="7" name="スライド番号プレースホルダー 6">
            <a:extLst>
              <a:ext uri="{FF2B5EF4-FFF2-40B4-BE49-F238E27FC236}">
                <a16:creationId xmlns:a16="http://schemas.microsoft.com/office/drawing/2014/main" id="{B9527EF5-C851-439D-9915-48E9229EFA68}"/>
              </a:ext>
            </a:extLst>
          </p:cNvPr>
          <p:cNvSpPr>
            <a:spLocks noGrp="1"/>
          </p:cNvSpPr>
          <p:nvPr>
            <p:ph type="sldNum" sz="quarter" idx="12"/>
          </p:nvPr>
        </p:nvSpPr>
        <p:spPr/>
        <p:txBody>
          <a:bodyPr/>
          <a:lstStyle/>
          <a:p>
            <a:fld id="{24F952C9-B88F-4E00-9DB1-D035A7C7F8D5}" type="slidenum">
              <a:rPr kumimoji="1" lang="ja-JP" altLang="en-US" smtClean="0"/>
              <a:t>‹#›</a:t>
            </a:fld>
            <a:endParaRPr kumimoji="1" lang="ja-JP" altLang="en-US"/>
          </a:p>
        </p:txBody>
      </p:sp>
    </p:spTree>
    <p:extLst>
      <p:ext uri="{BB962C8B-B14F-4D97-AF65-F5344CB8AC3E}">
        <p14:creationId xmlns:p14="http://schemas.microsoft.com/office/powerpoint/2010/main" val="1718803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5D248C-18DE-4456-AB07-3C32103D48C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B98291F-BF1E-4B99-A814-3E0BCC0F93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8823A18-3B17-4ED2-9787-926867202B8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D5CC3AC-413D-4A89-ACFF-8F8E461A8B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E21365B-2159-487B-82D3-4E6A8A3E6C0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2FAEDF7-E404-4D35-BADF-7C8E7DC04937}"/>
              </a:ext>
            </a:extLst>
          </p:cNvPr>
          <p:cNvSpPr>
            <a:spLocks noGrp="1"/>
          </p:cNvSpPr>
          <p:nvPr>
            <p:ph type="dt" sz="half" idx="10"/>
          </p:nvPr>
        </p:nvSpPr>
        <p:spPr/>
        <p:txBody>
          <a:bodyPr/>
          <a:lstStyle/>
          <a:p>
            <a:r>
              <a:rPr kumimoji="1" lang="en-US" altLang="ja-JP"/>
              <a:t>2018/4/26</a:t>
            </a:r>
            <a:endParaRPr kumimoji="1" lang="ja-JP" altLang="en-US"/>
          </a:p>
        </p:txBody>
      </p:sp>
      <p:sp>
        <p:nvSpPr>
          <p:cNvPr id="8" name="フッター プレースホルダー 7">
            <a:extLst>
              <a:ext uri="{FF2B5EF4-FFF2-40B4-BE49-F238E27FC236}">
                <a16:creationId xmlns:a16="http://schemas.microsoft.com/office/drawing/2014/main" id="{8D24A730-577D-4259-9A11-B1B54B69F88E}"/>
              </a:ext>
            </a:extLst>
          </p:cNvPr>
          <p:cNvSpPr>
            <a:spLocks noGrp="1"/>
          </p:cNvSpPr>
          <p:nvPr>
            <p:ph type="ftr" sz="quarter" idx="11"/>
          </p:nvPr>
        </p:nvSpPr>
        <p:spPr/>
        <p:txBody>
          <a:bodyPr/>
          <a:lstStyle/>
          <a:p>
            <a:r>
              <a:rPr kumimoji="1" lang="ja-JP" altLang="en-US"/>
              <a:t>情報処理技法（リテラシ）</a:t>
            </a:r>
            <a:r>
              <a:rPr kumimoji="1" lang="en-US" altLang="ja-JP"/>
              <a:t>I</a:t>
            </a:r>
            <a:endParaRPr kumimoji="1" lang="ja-JP" altLang="en-US"/>
          </a:p>
        </p:txBody>
      </p:sp>
      <p:sp>
        <p:nvSpPr>
          <p:cNvPr id="9" name="スライド番号プレースホルダー 8">
            <a:extLst>
              <a:ext uri="{FF2B5EF4-FFF2-40B4-BE49-F238E27FC236}">
                <a16:creationId xmlns:a16="http://schemas.microsoft.com/office/drawing/2014/main" id="{62BFB76D-9BF0-4AF2-9E4B-9E5F7D801429}"/>
              </a:ext>
            </a:extLst>
          </p:cNvPr>
          <p:cNvSpPr>
            <a:spLocks noGrp="1"/>
          </p:cNvSpPr>
          <p:nvPr>
            <p:ph type="sldNum" sz="quarter" idx="12"/>
          </p:nvPr>
        </p:nvSpPr>
        <p:spPr/>
        <p:txBody>
          <a:bodyPr/>
          <a:lstStyle/>
          <a:p>
            <a:fld id="{24F952C9-B88F-4E00-9DB1-D035A7C7F8D5}" type="slidenum">
              <a:rPr kumimoji="1" lang="ja-JP" altLang="en-US" smtClean="0"/>
              <a:t>‹#›</a:t>
            </a:fld>
            <a:endParaRPr kumimoji="1" lang="ja-JP" altLang="en-US"/>
          </a:p>
        </p:txBody>
      </p:sp>
    </p:spTree>
    <p:extLst>
      <p:ext uri="{BB962C8B-B14F-4D97-AF65-F5344CB8AC3E}">
        <p14:creationId xmlns:p14="http://schemas.microsoft.com/office/powerpoint/2010/main" val="782421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2C2E58-7A6A-4173-9FF8-DB94F745A0A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9AD8BD2-11D6-4C1A-9211-542A5F9056F5}"/>
              </a:ext>
            </a:extLst>
          </p:cNvPr>
          <p:cNvSpPr>
            <a:spLocks noGrp="1"/>
          </p:cNvSpPr>
          <p:nvPr>
            <p:ph type="dt" sz="half" idx="10"/>
          </p:nvPr>
        </p:nvSpPr>
        <p:spPr/>
        <p:txBody>
          <a:bodyPr/>
          <a:lstStyle/>
          <a:p>
            <a:r>
              <a:rPr kumimoji="1" lang="en-US" altLang="ja-JP"/>
              <a:t>2018/4/26</a:t>
            </a:r>
            <a:endParaRPr kumimoji="1" lang="ja-JP" altLang="en-US"/>
          </a:p>
        </p:txBody>
      </p:sp>
      <p:sp>
        <p:nvSpPr>
          <p:cNvPr id="4" name="フッター プレースホルダー 3">
            <a:extLst>
              <a:ext uri="{FF2B5EF4-FFF2-40B4-BE49-F238E27FC236}">
                <a16:creationId xmlns:a16="http://schemas.microsoft.com/office/drawing/2014/main" id="{88C73BE9-D9DB-473B-8C00-D33ACE4BE500}"/>
              </a:ext>
            </a:extLst>
          </p:cNvPr>
          <p:cNvSpPr>
            <a:spLocks noGrp="1"/>
          </p:cNvSpPr>
          <p:nvPr>
            <p:ph type="ftr" sz="quarter" idx="11"/>
          </p:nvPr>
        </p:nvSpPr>
        <p:spPr/>
        <p:txBody>
          <a:bodyPr/>
          <a:lstStyle/>
          <a:p>
            <a:r>
              <a:rPr kumimoji="1" lang="ja-JP" altLang="en-US"/>
              <a:t>情報処理技法（リテラシ）</a:t>
            </a:r>
            <a:r>
              <a:rPr kumimoji="1" lang="en-US" altLang="ja-JP"/>
              <a:t>I</a:t>
            </a:r>
            <a:endParaRPr kumimoji="1" lang="ja-JP" altLang="en-US"/>
          </a:p>
        </p:txBody>
      </p:sp>
      <p:sp>
        <p:nvSpPr>
          <p:cNvPr id="5" name="スライド番号プレースホルダー 4">
            <a:extLst>
              <a:ext uri="{FF2B5EF4-FFF2-40B4-BE49-F238E27FC236}">
                <a16:creationId xmlns:a16="http://schemas.microsoft.com/office/drawing/2014/main" id="{E8316CCB-514D-49C4-B73F-F000740C2277}"/>
              </a:ext>
            </a:extLst>
          </p:cNvPr>
          <p:cNvSpPr>
            <a:spLocks noGrp="1"/>
          </p:cNvSpPr>
          <p:nvPr>
            <p:ph type="sldNum" sz="quarter" idx="12"/>
          </p:nvPr>
        </p:nvSpPr>
        <p:spPr/>
        <p:txBody>
          <a:bodyPr/>
          <a:lstStyle/>
          <a:p>
            <a:fld id="{24F952C9-B88F-4E00-9DB1-D035A7C7F8D5}" type="slidenum">
              <a:rPr kumimoji="1" lang="ja-JP" altLang="en-US" smtClean="0"/>
              <a:t>‹#›</a:t>
            </a:fld>
            <a:endParaRPr kumimoji="1" lang="ja-JP" altLang="en-US"/>
          </a:p>
        </p:txBody>
      </p:sp>
    </p:spTree>
    <p:extLst>
      <p:ext uri="{BB962C8B-B14F-4D97-AF65-F5344CB8AC3E}">
        <p14:creationId xmlns:p14="http://schemas.microsoft.com/office/powerpoint/2010/main" val="401259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FD7908C-6FEB-46CD-B4F0-9BCD78575825}"/>
              </a:ext>
            </a:extLst>
          </p:cNvPr>
          <p:cNvSpPr>
            <a:spLocks noGrp="1"/>
          </p:cNvSpPr>
          <p:nvPr>
            <p:ph type="dt" sz="half" idx="10"/>
          </p:nvPr>
        </p:nvSpPr>
        <p:spPr/>
        <p:txBody>
          <a:bodyPr/>
          <a:lstStyle/>
          <a:p>
            <a:r>
              <a:rPr kumimoji="1" lang="en-US" altLang="ja-JP"/>
              <a:t>2018/4/26</a:t>
            </a:r>
            <a:endParaRPr kumimoji="1" lang="ja-JP" altLang="en-US"/>
          </a:p>
        </p:txBody>
      </p:sp>
      <p:sp>
        <p:nvSpPr>
          <p:cNvPr id="3" name="フッター プレースホルダー 2">
            <a:extLst>
              <a:ext uri="{FF2B5EF4-FFF2-40B4-BE49-F238E27FC236}">
                <a16:creationId xmlns:a16="http://schemas.microsoft.com/office/drawing/2014/main" id="{22D67B0E-24DA-4A1C-BDB8-EF629C21E292}"/>
              </a:ext>
            </a:extLst>
          </p:cNvPr>
          <p:cNvSpPr>
            <a:spLocks noGrp="1"/>
          </p:cNvSpPr>
          <p:nvPr>
            <p:ph type="ftr" sz="quarter" idx="11"/>
          </p:nvPr>
        </p:nvSpPr>
        <p:spPr/>
        <p:txBody>
          <a:bodyPr/>
          <a:lstStyle/>
          <a:p>
            <a:r>
              <a:rPr kumimoji="1" lang="ja-JP" altLang="en-US"/>
              <a:t>情報処理技法（リテラシ）</a:t>
            </a:r>
            <a:r>
              <a:rPr kumimoji="1" lang="en-US" altLang="ja-JP"/>
              <a:t>I</a:t>
            </a:r>
            <a:endParaRPr kumimoji="1" lang="ja-JP" altLang="en-US"/>
          </a:p>
        </p:txBody>
      </p:sp>
      <p:sp>
        <p:nvSpPr>
          <p:cNvPr id="4" name="スライド番号プレースホルダー 3">
            <a:extLst>
              <a:ext uri="{FF2B5EF4-FFF2-40B4-BE49-F238E27FC236}">
                <a16:creationId xmlns:a16="http://schemas.microsoft.com/office/drawing/2014/main" id="{FD428ED7-00D3-4FE9-AF14-260CB371B744}"/>
              </a:ext>
            </a:extLst>
          </p:cNvPr>
          <p:cNvSpPr>
            <a:spLocks noGrp="1"/>
          </p:cNvSpPr>
          <p:nvPr>
            <p:ph type="sldNum" sz="quarter" idx="12"/>
          </p:nvPr>
        </p:nvSpPr>
        <p:spPr/>
        <p:txBody>
          <a:bodyPr/>
          <a:lstStyle/>
          <a:p>
            <a:fld id="{24F952C9-B88F-4E00-9DB1-D035A7C7F8D5}" type="slidenum">
              <a:rPr kumimoji="1" lang="ja-JP" altLang="en-US" smtClean="0"/>
              <a:t>‹#›</a:t>
            </a:fld>
            <a:endParaRPr kumimoji="1" lang="ja-JP" altLang="en-US"/>
          </a:p>
        </p:txBody>
      </p:sp>
    </p:spTree>
    <p:extLst>
      <p:ext uri="{BB962C8B-B14F-4D97-AF65-F5344CB8AC3E}">
        <p14:creationId xmlns:p14="http://schemas.microsoft.com/office/powerpoint/2010/main" val="563804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E8D109-B63E-4018-96E2-75D4344EF09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1D0EE6E-E6FD-4372-8AA8-3BF937D3BD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C5D8F9D-B1E6-4B80-AC76-762A160F44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05C6BB9-4A67-4BC2-B139-DD3230013433}"/>
              </a:ext>
            </a:extLst>
          </p:cNvPr>
          <p:cNvSpPr>
            <a:spLocks noGrp="1"/>
          </p:cNvSpPr>
          <p:nvPr>
            <p:ph type="dt" sz="half" idx="10"/>
          </p:nvPr>
        </p:nvSpPr>
        <p:spPr/>
        <p:txBody>
          <a:bodyPr/>
          <a:lstStyle/>
          <a:p>
            <a:r>
              <a:rPr kumimoji="1" lang="en-US" altLang="ja-JP"/>
              <a:t>2018/4/26</a:t>
            </a:r>
            <a:endParaRPr kumimoji="1" lang="ja-JP" altLang="en-US"/>
          </a:p>
        </p:txBody>
      </p:sp>
      <p:sp>
        <p:nvSpPr>
          <p:cNvPr id="6" name="フッター プレースホルダー 5">
            <a:extLst>
              <a:ext uri="{FF2B5EF4-FFF2-40B4-BE49-F238E27FC236}">
                <a16:creationId xmlns:a16="http://schemas.microsoft.com/office/drawing/2014/main" id="{2BA3366A-E4D4-4B4F-89F6-8B7FD83DFE4F}"/>
              </a:ext>
            </a:extLst>
          </p:cNvPr>
          <p:cNvSpPr>
            <a:spLocks noGrp="1"/>
          </p:cNvSpPr>
          <p:nvPr>
            <p:ph type="ftr" sz="quarter" idx="11"/>
          </p:nvPr>
        </p:nvSpPr>
        <p:spPr/>
        <p:txBody>
          <a:bodyPr/>
          <a:lstStyle/>
          <a:p>
            <a:r>
              <a:rPr kumimoji="1" lang="ja-JP" altLang="en-US"/>
              <a:t>情報処理技法（リテラシ）</a:t>
            </a:r>
            <a:r>
              <a:rPr kumimoji="1" lang="en-US" altLang="ja-JP"/>
              <a:t>I</a:t>
            </a:r>
            <a:endParaRPr kumimoji="1" lang="ja-JP" altLang="en-US"/>
          </a:p>
        </p:txBody>
      </p:sp>
      <p:sp>
        <p:nvSpPr>
          <p:cNvPr id="7" name="スライド番号プレースホルダー 6">
            <a:extLst>
              <a:ext uri="{FF2B5EF4-FFF2-40B4-BE49-F238E27FC236}">
                <a16:creationId xmlns:a16="http://schemas.microsoft.com/office/drawing/2014/main" id="{FBFFACC5-778D-47DB-9AAE-E33F97355840}"/>
              </a:ext>
            </a:extLst>
          </p:cNvPr>
          <p:cNvSpPr>
            <a:spLocks noGrp="1"/>
          </p:cNvSpPr>
          <p:nvPr>
            <p:ph type="sldNum" sz="quarter" idx="12"/>
          </p:nvPr>
        </p:nvSpPr>
        <p:spPr/>
        <p:txBody>
          <a:bodyPr/>
          <a:lstStyle/>
          <a:p>
            <a:fld id="{24F952C9-B88F-4E00-9DB1-D035A7C7F8D5}" type="slidenum">
              <a:rPr kumimoji="1" lang="ja-JP" altLang="en-US" smtClean="0"/>
              <a:t>‹#›</a:t>
            </a:fld>
            <a:endParaRPr kumimoji="1" lang="ja-JP" altLang="en-US"/>
          </a:p>
        </p:txBody>
      </p:sp>
    </p:spTree>
    <p:extLst>
      <p:ext uri="{BB962C8B-B14F-4D97-AF65-F5344CB8AC3E}">
        <p14:creationId xmlns:p14="http://schemas.microsoft.com/office/powerpoint/2010/main" val="2608899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B2DA0E-849F-42BA-811D-C922F15771F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E0E77C9-9AA2-4C4B-9313-BC7C8B08BC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D5BB623-BFD3-4AF1-B0AB-A159C89C90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6FD98AC-8744-4B0C-A468-115376210890}"/>
              </a:ext>
            </a:extLst>
          </p:cNvPr>
          <p:cNvSpPr>
            <a:spLocks noGrp="1"/>
          </p:cNvSpPr>
          <p:nvPr>
            <p:ph type="dt" sz="half" idx="10"/>
          </p:nvPr>
        </p:nvSpPr>
        <p:spPr/>
        <p:txBody>
          <a:bodyPr/>
          <a:lstStyle/>
          <a:p>
            <a:r>
              <a:rPr kumimoji="1" lang="en-US" altLang="ja-JP"/>
              <a:t>2018/4/26</a:t>
            </a:r>
            <a:endParaRPr kumimoji="1" lang="ja-JP" altLang="en-US"/>
          </a:p>
        </p:txBody>
      </p:sp>
      <p:sp>
        <p:nvSpPr>
          <p:cNvPr id="6" name="フッター プレースホルダー 5">
            <a:extLst>
              <a:ext uri="{FF2B5EF4-FFF2-40B4-BE49-F238E27FC236}">
                <a16:creationId xmlns:a16="http://schemas.microsoft.com/office/drawing/2014/main" id="{9146BEBC-ABE7-4E7F-BC8F-4C2129CCDC63}"/>
              </a:ext>
            </a:extLst>
          </p:cNvPr>
          <p:cNvSpPr>
            <a:spLocks noGrp="1"/>
          </p:cNvSpPr>
          <p:nvPr>
            <p:ph type="ftr" sz="quarter" idx="11"/>
          </p:nvPr>
        </p:nvSpPr>
        <p:spPr/>
        <p:txBody>
          <a:bodyPr/>
          <a:lstStyle/>
          <a:p>
            <a:r>
              <a:rPr kumimoji="1" lang="ja-JP" altLang="en-US"/>
              <a:t>情報処理技法（リテラシ）</a:t>
            </a:r>
            <a:r>
              <a:rPr kumimoji="1" lang="en-US" altLang="ja-JP"/>
              <a:t>I</a:t>
            </a:r>
            <a:endParaRPr kumimoji="1" lang="ja-JP" altLang="en-US"/>
          </a:p>
        </p:txBody>
      </p:sp>
      <p:sp>
        <p:nvSpPr>
          <p:cNvPr id="7" name="スライド番号プレースホルダー 6">
            <a:extLst>
              <a:ext uri="{FF2B5EF4-FFF2-40B4-BE49-F238E27FC236}">
                <a16:creationId xmlns:a16="http://schemas.microsoft.com/office/drawing/2014/main" id="{5F3B8F6C-C1D1-4B40-9992-A2D23794445C}"/>
              </a:ext>
            </a:extLst>
          </p:cNvPr>
          <p:cNvSpPr>
            <a:spLocks noGrp="1"/>
          </p:cNvSpPr>
          <p:nvPr>
            <p:ph type="sldNum" sz="quarter" idx="12"/>
          </p:nvPr>
        </p:nvSpPr>
        <p:spPr/>
        <p:txBody>
          <a:bodyPr/>
          <a:lstStyle/>
          <a:p>
            <a:fld id="{24F952C9-B88F-4E00-9DB1-D035A7C7F8D5}" type="slidenum">
              <a:rPr kumimoji="1" lang="ja-JP" altLang="en-US" smtClean="0"/>
              <a:t>‹#›</a:t>
            </a:fld>
            <a:endParaRPr kumimoji="1" lang="ja-JP" altLang="en-US"/>
          </a:p>
        </p:txBody>
      </p:sp>
    </p:spTree>
    <p:extLst>
      <p:ext uri="{BB962C8B-B14F-4D97-AF65-F5344CB8AC3E}">
        <p14:creationId xmlns:p14="http://schemas.microsoft.com/office/powerpoint/2010/main" val="2459795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7451D96-EF77-400C-AED8-B51F1A5B60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3C3F5D2A-70E4-4910-9020-16FE06D040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8240ED0-F9BF-40BA-BA96-5B1E0B2799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rgbClr val="C8103D">
                    <a:alpha val="50000"/>
                  </a:srgbClr>
                </a:solidFill>
              </a:defRPr>
            </a:lvl1p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ECFD2EDC-1F08-4E46-990D-4030562AB9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rgbClr val="C8103D">
                    <a:alpha val="50000"/>
                  </a:srgbClr>
                </a:solidFill>
              </a:defRPr>
            </a:lvl1pPr>
          </a:lstStyle>
          <a:p>
            <a:r>
              <a:rPr lang="ja-JP" altLang="en-US"/>
              <a:t>情報処理技法（リテラシ）</a:t>
            </a:r>
            <a:r>
              <a:rPr lang="en-US" altLang="ja-JP"/>
              <a:t>I</a:t>
            </a:r>
            <a:endParaRPr lang="ja-JP" altLang="en-US"/>
          </a:p>
        </p:txBody>
      </p:sp>
      <p:sp>
        <p:nvSpPr>
          <p:cNvPr id="6" name="スライド番号プレースホルダー 5">
            <a:extLst>
              <a:ext uri="{FF2B5EF4-FFF2-40B4-BE49-F238E27FC236}">
                <a16:creationId xmlns:a16="http://schemas.microsoft.com/office/drawing/2014/main" id="{7E432CAA-3FE8-4767-A9E7-526C04FBC9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F952C9-B88F-4E00-9DB1-D035A7C7F8D5}" type="slidenum">
              <a:rPr kumimoji="1" lang="ja-JP" altLang="en-US" smtClean="0"/>
              <a:t>‹#›</a:t>
            </a:fld>
            <a:endParaRPr kumimoji="1" lang="ja-JP" altLang="en-US"/>
          </a:p>
        </p:txBody>
      </p:sp>
    </p:spTree>
    <p:extLst>
      <p:ext uri="{BB962C8B-B14F-4D97-AF65-F5344CB8AC3E}">
        <p14:creationId xmlns:p14="http://schemas.microsoft.com/office/powerpoint/2010/main" val="22800836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p:txStyles>
    <p:titleStyle>
      <a:lvl1pPr algn="l" defTabSz="914400" rtl="0" eaLnBrk="1" latinLnBrk="0" hangingPunct="1">
        <a:lnSpc>
          <a:spcPct val="90000"/>
        </a:lnSpc>
        <a:spcBef>
          <a:spcPct val="0"/>
        </a:spcBef>
        <a:buNone/>
        <a:defRPr kumimoji="1" sz="4400" kern="1200">
          <a:solidFill>
            <a:srgbClr val="6B092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5.tif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7.sv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tiff"/><Relationship Id="rId4" Type="http://schemas.openxmlformats.org/officeDocument/2006/relationships/image" Target="../media/image7.sv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tiff"/><Relationship Id="rId1" Type="http://schemas.openxmlformats.org/officeDocument/2006/relationships/slideLayout" Target="../slideLayouts/slideLayout2.xml"/><Relationship Id="rId6" Type="http://schemas.openxmlformats.org/officeDocument/2006/relationships/image" Target="../media/image17.jpeg"/><Relationship Id="rId5" Type="http://schemas.openxmlformats.org/officeDocument/2006/relationships/image" Target="../media/image7.sv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22.svg"/><Relationship Id="rId4" Type="http://schemas.openxmlformats.org/officeDocument/2006/relationships/image" Target="../media/image21.png"/></Relationships>
</file>

<file path=ppt/slides/_rels/slide2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make_me_new@ml.twcu.ac.jp" TargetMode="External"/><Relationship Id="rId2" Type="http://schemas.openxmlformats.org/officeDocument/2006/relationships/hyperlink" Target="http://www.cis.twcu.ac.jp/cis/index.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7.svg"/><Relationship Id="rId7" Type="http://schemas.openxmlformats.org/officeDocument/2006/relationships/hyperlink" Target="http://01.gatag.net/tag/%e3%83%99%e3%82%af%e3%83%88%e3%83%ab%e3%83%87%e3%83%bc%e3%82%bf/page/340/" TargetMode="Externa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jpg"/><Relationship Id="rId11" Type="http://schemas.openxmlformats.org/officeDocument/2006/relationships/image" Target="../media/image14.svg"/><Relationship Id="rId5" Type="http://schemas.openxmlformats.org/officeDocument/2006/relationships/image" Target="../media/image9.svg"/><Relationship Id="rId10" Type="http://schemas.openxmlformats.org/officeDocument/2006/relationships/image" Target="../media/image13.png"/><Relationship Id="rId4" Type="http://schemas.openxmlformats.org/officeDocument/2006/relationships/image" Target="../media/image8.png"/><Relationship Id="rId9"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E3037E-EDCF-493E-8354-46877F41EC6F}"/>
              </a:ext>
            </a:extLst>
          </p:cNvPr>
          <p:cNvSpPr>
            <a:spLocks noGrp="1"/>
          </p:cNvSpPr>
          <p:nvPr>
            <p:ph type="ctrTitle"/>
          </p:nvPr>
        </p:nvSpPr>
        <p:spPr/>
        <p:txBody>
          <a:bodyPr>
            <a:normAutofit/>
          </a:bodyPr>
          <a:lstStyle/>
          <a:p>
            <a:r>
              <a:rPr lang="ja-JP" altLang="en-US" dirty="0"/>
              <a:t>情報処理技法</a:t>
            </a:r>
            <a:r>
              <a:rPr lang="en-US" altLang="ja-JP" dirty="0"/>
              <a:t>(</a:t>
            </a:r>
            <a:r>
              <a:rPr lang="ja-JP" altLang="en-US" dirty="0"/>
              <a:t>リテラシ</a:t>
            </a:r>
            <a:r>
              <a:rPr lang="en-US" altLang="ja-JP" dirty="0"/>
              <a:t>)I</a:t>
            </a:r>
            <a:br>
              <a:rPr lang="en-US" altLang="ja-JP"/>
            </a:br>
            <a:r>
              <a:rPr lang="ja-JP" altLang="en-US"/>
              <a:t>第</a:t>
            </a:r>
            <a:r>
              <a:rPr lang="en-US" altLang="ja-JP"/>
              <a:t>3</a:t>
            </a:r>
            <a:r>
              <a:rPr lang="ja-JP" altLang="en-US"/>
              <a:t>回：メール</a:t>
            </a:r>
            <a:endParaRPr kumimoji="1" lang="ja-JP" altLang="en-US" dirty="0"/>
          </a:p>
        </p:txBody>
      </p:sp>
      <p:sp>
        <p:nvSpPr>
          <p:cNvPr id="3" name="サブタイトル 2">
            <a:extLst>
              <a:ext uri="{FF2B5EF4-FFF2-40B4-BE49-F238E27FC236}">
                <a16:creationId xmlns:a16="http://schemas.microsoft.com/office/drawing/2014/main" id="{585398D0-7F26-4CE3-8D96-C85AF6707FA7}"/>
              </a:ext>
            </a:extLst>
          </p:cNvPr>
          <p:cNvSpPr>
            <a:spLocks noGrp="1"/>
          </p:cNvSpPr>
          <p:nvPr>
            <p:ph type="subTitle" idx="1"/>
          </p:nvPr>
        </p:nvSpPr>
        <p:spPr/>
        <p:txBody>
          <a:bodyPr/>
          <a:lstStyle/>
          <a:p>
            <a:r>
              <a:rPr kumimoji="1" lang="ja-JP" altLang="en-US" dirty="0"/>
              <a:t>産業技術大学院大学</a:t>
            </a:r>
            <a:endParaRPr lang="en-US" altLang="ja-JP" dirty="0"/>
          </a:p>
          <a:p>
            <a:r>
              <a:rPr kumimoji="1" lang="ja-JP" altLang="en-US" dirty="0"/>
              <a:t>助教　</a:t>
            </a:r>
            <a:r>
              <a:rPr lang="ja-JP" altLang="en-US" dirty="0"/>
              <a:t>柴田 淳司</a:t>
            </a:r>
            <a:endParaRPr kumimoji="1" lang="en-US" altLang="ja-JP" dirty="0"/>
          </a:p>
        </p:txBody>
      </p:sp>
    </p:spTree>
    <p:extLst>
      <p:ext uri="{BB962C8B-B14F-4D97-AF65-F5344CB8AC3E}">
        <p14:creationId xmlns:p14="http://schemas.microsoft.com/office/powerpoint/2010/main" val="815613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FB9C15-6549-4B92-A007-107E26002AE0}"/>
              </a:ext>
            </a:extLst>
          </p:cNvPr>
          <p:cNvSpPr>
            <a:spLocks noGrp="1"/>
          </p:cNvSpPr>
          <p:nvPr>
            <p:ph type="title"/>
          </p:nvPr>
        </p:nvSpPr>
        <p:spPr/>
        <p:txBody>
          <a:bodyPr/>
          <a:lstStyle/>
          <a:p>
            <a:r>
              <a:rPr lang="ja-JP" altLang="en-US"/>
              <a:t>電子メール</a:t>
            </a:r>
            <a:r>
              <a:rPr kumimoji="1" lang="ja-JP" altLang="en-US"/>
              <a:t>の場合</a:t>
            </a:r>
          </a:p>
        </p:txBody>
      </p:sp>
      <p:pic>
        <p:nvPicPr>
          <p:cNvPr id="7" name="コンテンツ プレースホルダー 6" descr="封筒">
            <a:extLst>
              <a:ext uri="{FF2B5EF4-FFF2-40B4-BE49-F238E27FC236}">
                <a16:creationId xmlns:a16="http://schemas.microsoft.com/office/drawing/2014/main" id="{07444CCB-33E9-4C99-AAA4-1F77E9CD4064}"/>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25059" y="3976243"/>
            <a:ext cx="687003" cy="687003"/>
          </a:xfrm>
        </p:spPr>
      </p:pic>
      <p:sp>
        <p:nvSpPr>
          <p:cNvPr id="4" name="日付プレースホルダー 3">
            <a:extLst>
              <a:ext uri="{FF2B5EF4-FFF2-40B4-BE49-F238E27FC236}">
                <a16:creationId xmlns:a16="http://schemas.microsoft.com/office/drawing/2014/main" id="{1F4070A8-310C-40FB-9C2F-415A5AE8B373}"/>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761E2BAD-3B45-4295-BA3E-62D6B2F773CC}"/>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
        <p:nvSpPr>
          <p:cNvPr id="17" name="矢印: 上 16">
            <a:extLst>
              <a:ext uri="{FF2B5EF4-FFF2-40B4-BE49-F238E27FC236}">
                <a16:creationId xmlns:a16="http://schemas.microsoft.com/office/drawing/2014/main" id="{C38AC355-5E59-4A72-B5F4-037EA09140A0}"/>
              </a:ext>
            </a:extLst>
          </p:cNvPr>
          <p:cNvSpPr/>
          <p:nvPr/>
        </p:nvSpPr>
        <p:spPr>
          <a:xfrm rot="2751820">
            <a:off x="2852953" y="2241877"/>
            <a:ext cx="875360" cy="1013620"/>
          </a:xfrm>
          <a:prstGeom prst="upArrow">
            <a:avLst/>
          </a:prstGeom>
          <a:solidFill>
            <a:srgbClr val="6B0920">
              <a:alpha val="25098"/>
            </a:srgb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19" name="矢印: 上 18">
            <a:extLst>
              <a:ext uri="{FF2B5EF4-FFF2-40B4-BE49-F238E27FC236}">
                <a16:creationId xmlns:a16="http://schemas.microsoft.com/office/drawing/2014/main" id="{C8CF4453-A164-4637-8921-8194137F8C2A}"/>
              </a:ext>
            </a:extLst>
          </p:cNvPr>
          <p:cNvSpPr/>
          <p:nvPr/>
        </p:nvSpPr>
        <p:spPr>
          <a:xfrm rot="5400000">
            <a:off x="5688920" y="1475103"/>
            <a:ext cx="875360" cy="2088441"/>
          </a:xfrm>
          <a:prstGeom prst="upArrow">
            <a:avLst/>
          </a:prstGeom>
          <a:solidFill>
            <a:srgbClr val="6B0920">
              <a:alpha val="25098"/>
            </a:srgb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21" name="矢印: 上 20">
            <a:extLst>
              <a:ext uri="{FF2B5EF4-FFF2-40B4-BE49-F238E27FC236}">
                <a16:creationId xmlns:a16="http://schemas.microsoft.com/office/drawing/2014/main" id="{CEE840D5-C327-46E9-A48E-772D6DF33DAA}"/>
              </a:ext>
            </a:extLst>
          </p:cNvPr>
          <p:cNvSpPr/>
          <p:nvPr/>
        </p:nvSpPr>
        <p:spPr>
          <a:xfrm rot="8112358">
            <a:off x="8559130" y="2375027"/>
            <a:ext cx="875360" cy="1013620"/>
          </a:xfrm>
          <a:prstGeom prst="upArrow">
            <a:avLst/>
          </a:prstGeom>
          <a:solidFill>
            <a:srgbClr val="6B0920">
              <a:alpha val="25098"/>
            </a:srgb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pic>
        <p:nvPicPr>
          <p:cNvPr id="23" name="グラフィックス 22" descr="男性">
            <a:extLst>
              <a:ext uri="{FF2B5EF4-FFF2-40B4-BE49-F238E27FC236}">
                <a16:creationId xmlns:a16="http://schemas.microsoft.com/office/drawing/2014/main" id="{3C828D03-6C6E-419B-B358-007FA8FB5C5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46563" y="3976243"/>
            <a:ext cx="1217066" cy="1217066"/>
          </a:xfrm>
          <a:prstGeom prst="rect">
            <a:avLst/>
          </a:prstGeom>
        </p:spPr>
      </p:pic>
      <p:pic>
        <p:nvPicPr>
          <p:cNvPr id="26" name="グラフィックス 25" descr="男性">
            <a:extLst>
              <a:ext uri="{FF2B5EF4-FFF2-40B4-BE49-F238E27FC236}">
                <a16:creationId xmlns:a16="http://schemas.microsoft.com/office/drawing/2014/main" id="{C745B1F5-3F6D-4970-98CB-3C3EFEA4B1D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136734" y="3965500"/>
            <a:ext cx="1217066" cy="1217066"/>
          </a:xfrm>
          <a:prstGeom prst="rect">
            <a:avLst/>
          </a:prstGeom>
        </p:spPr>
      </p:pic>
      <p:sp>
        <p:nvSpPr>
          <p:cNvPr id="27" name="テキスト ボックス 26">
            <a:extLst>
              <a:ext uri="{FF2B5EF4-FFF2-40B4-BE49-F238E27FC236}">
                <a16:creationId xmlns:a16="http://schemas.microsoft.com/office/drawing/2014/main" id="{D9301F0E-B9BA-4723-9036-49A7168DF821}"/>
              </a:ext>
            </a:extLst>
          </p:cNvPr>
          <p:cNvSpPr txBox="1"/>
          <p:nvPr/>
        </p:nvSpPr>
        <p:spPr>
          <a:xfrm>
            <a:off x="3154394" y="3075628"/>
            <a:ext cx="2262158" cy="923330"/>
          </a:xfrm>
          <a:prstGeom prst="rect">
            <a:avLst/>
          </a:prstGeom>
          <a:noFill/>
        </p:spPr>
        <p:txBody>
          <a:bodyPr wrap="none" rtlCol="0">
            <a:spAutoFit/>
          </a:bodyPr>
          <a:lstStyle/>
          <a:p>
            <a:pPr algn="ctr"/>
            <a:r>
              <a:rPr kumimoji="1" lang="ja-JP" altLang="en-US"/>
              <a:t>自分が契約している</a:t>
            </a:r>
            <a:endParaRPr kumimoji="1" lang="en-US" altLang="ja-JP"/>
          </a:p>
          <a:p>
            <a:pPr algn="ctr"/>
            <a:r>
              <a:rPr kumimoji="1" lang="ja-JP" altLang="en-US"/>
              <a:t>メールサーバマシン</a:t>
            </a:r>
            <a:endParaRPr lang="en-US" altLang="ja-JP"/>
          </a:p>
          <a:p>
            <a:pPr algn="ctr"/>
            <a:r>
              <a:rPr kumimoji="1" lang="en-US" altLang="ja-JP" b="1"/>
              <a:t>cis.twcu.ac.jp</a:t>
            </a:r>
          </a:p>
        </p:txBody>
      </p:sp>
      <p:sp>
        <p:nvSpPr>
          <p:cNvPr id="28" name="テキスト ボックス 27">
            <a:extLst>
              <a:ext uri="{FF2B5EF4-FFF2-40B4-BE49-F238E27FC236}">
                <a16:creationId xmlns:a16="http://schemas.microsoft.com/office/drawing/2014/main" id="{85FD85E1-FE7D-407E-8832-CBAFE2190CBE}"/>
              </a:ext>
            </a:extLst>
          </p:cNvPr>
          <p:cNvSpPr txBox="1"/>
          <p:nvPr/>
        </p:nvSpPr>
        <p:spPr>
          <a:xfrm>
            <a:off x="6824909" y="3075628"/>
            <a:ext cx="2262158" cy="923330"/>
          </a:xfrm>
          <a:prstGeom prst="rect">
            <a:avLst/>
          </a:prstGeom>
          <a:noFill/>
        </p:spPr>
        <p:txBody>
          <a:bodyPr wrap="none" rtlCol="0">
            <a:spAutoFit/>
          </a:bodyPr>
          <a:lstStyle/>
          <a:p>
            <a:pPr algn="ctr"/>
            <a:r>
              <a:rPr lang="ja-JP" altLang="en-US"/>
              <a:t>相手が契約している</a:t>
            </a:r>
            <a:endParaRPr lang="en-US" altLang="ja-JP"/>
          </a:p>
          <a:p>
            <a:pPr algn="ctr"/>
            <a:r>
              <a:rPr lang="ja-JP" altLang="en-US"/>
              <a:t>メールサーバマシン</a:t>
            </a:r>
            <a:endParaRPr lang="en-US" altLang="ja-JP"/>
          </a:p>
          <a:p>
            <a:pPr algn="ctr"/>
            <a:r>
              <a:rPr lang="en-US" altLang="ja-JP" b="1"/>
              <a:t>gmail.co.jp</a:t>
            </a:r>
            <a:endParaRPr lang="ja-JP" altLang="en-US" b="1"/>
          </a:p>
        </p:txBody>
      </p:sp>
      <p:pic>
        <p:nvPicPr>
          <p:cNvPr id="22" name="図 21">
            <a:extLst>
              <a:ext uri="{FF2B5EF4-FFF2-40B4-BE49-F238E27FC236}">
                <a16:creationId xmlns:a16="http://schemas.microsoft.com/office/drawing/2014/main" id="{075EF707-8DF6-4002-9762-9FE68155CDD7}"/>
              </a:ext>
            </a:extLst>
          </p:cNvPr>
          <p:cNvPicPr>
            <a:picLocks noChangeAspect="1"/>
          </p:cNvPicPr>
          <p:nvPr/>
        </p:nvPicPr>
        <p:blipFill>
          <a:blip r:embed="rId7"/>
          <a:stretch>
            <a:fillRect/>
          </a:stretch>
        </p:blipFill>
        <p:spPr>
          <a:xfrm>
            <a:off x="2034567" y="3132532"/>
            <a:ext cx="1009369" cy="1009369"/>
          </a:xfrm>
          <a:prstGeom prst="rect">
            <a:avLst/>
          </a:prstGeom>
        </p:spPr>
      </p:pic>
      <p:pic>
        <p:nvPicPr>
          <p:cNvPr id="24" name="図 23">
            <a:extLst>
              <a:ext uri="{FF2B5EF4-FFF2-40B4-BE49-F238E27FC236}">
                <a16:creationId xmlns:a16="http://schemas.microsoft.com/office/drawing/2014/main" id="{09E704D4-F06A-42A9-8602-1EF594E04E35}"/>
              </a:ext>
            </a:extLst>
          </p:cNvPr>
          <p:cNvPicPr>
            <a:picLocks noChangeAspect="1"/>
          </p:cNvPicPr>
          <p:nvPr/>
        </p:nvPicPr>
        <p:blipFill>
          <a:blip r:embed="rId7"/>
          <a:stretch>
            <a:fillRect/>
          </a:stretch>
        </p:blipFill>
        <p:spPr>
          <a:xfrm>
            <a:off x="9555704" y="3132532"/>
            <a:ext cx="1009369" cy="1009369"/>
          </a:xfrm>
          <a:prstGeom prst="rect">
            <a:avLst/>
          </a:prstGeom>
        </p:spPr>
      </p:pic>
      <p:pic>
        <p:nvPicPr>
          <p:cNvPr id="1026" name="Picture 2" descr="ããµã¼ã ã¢ã¤ã³ã³ãã®ç»åæ¤ç´¢çµæ">
            <a:extLst>
              <a:ext uri="{FF2B5EF4-FFF2-40B4-BE49-F238E27FC236}">
                <a16:creationId xmlns:a16="http://schemas.microsoft.com/office/drawing/2014/main" id="{6208ABB0-B43E-4FA9-B545-2631B8F919F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41068" y="2030279"/>
            <a:ext cx="926725" cy="926725"/>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ããµã¼ã ã¢ã¤ã³ã³ãã®ç»åæ¤ç´¢çµæ">
            <a:extLst>
              <a:ext uri="{FF2B5EF4-FFF2-40B4-BE49-F238E27FC236}">
                <a16:creationId xmlns:a16="http://schemas.microsoft.com/office/drawing/2014/main" id="{B63ED31C-2762-4BF3-A11E-67DA7FEAC37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85407" y="2055960"/>
            <a:ext cx="926725" cy="926725"/>
          </a:xfrm>
          <a:prstGeom prst="rect">
            <a:avLst/>
          </a:prstGeom>
          <a:noFill/>
          <a:extLst>
            <a:ext uri="{909E8E84-426E-40DD-AFC4-6F175D3DCCD1}">
              <a14:hiddenFill xmlns:a14="http://schemas.microsoft.com/office/drawing/2010/main">
                <a:solidFill>
                  <a:srgbClr val="FFFFFF"/>
                </a:solidFill>
              </a14:hiddenFill>
            </a:ext>
          </a:extLst>
        </p:spPr>
      </p:pic>
      <p:sp>
        <p:nvSpPr>
          <p:cNvPr id="31" name="角丸四角形吹き出し 12">
            <a:extLst>
              <a:ext uri="{FF2B5EF4-FFF2-40B4-BE49-F238E27FC236}">
                <a16:creationId xmlns:a16="http://schemas.microsoft.com/office/drawing/2014/main" id="{2DEA7283-FEDA-45FC-BCDE-4F8EB4183A5C}"/>
              </a:ext>
            </a:extLst>
          </p:cNvPr>
          <p:cNvSpPr/>
          <p:nvPr/>
        </p:nvSpPr>
        <p:spPr>
          <a:xfrm>
            <a:off x="1751798" y="4714048"/>
            <a:ext cx="2887579" cy="808655"/>
          </a:xfrm>
          <a:prstGeom prst="wedgeRoundRectCallout">
            <a:avLst>
              <a:gd name="adj1" fmla="val -65380"/>
              <a:gd name="adj2" fmla="val -29525"/>
              <a:gd name="adj3" fmla="val 16667"/>
            </a:avLst>
          </a:prstGeom>
          <a:solidFill>
            <a:srgbClr val="D6862D">
              <a:lumMod val="20000"/>
              <a:lumOff val="80000"/>
            </a:srgbClr>
          </a:solidFill>
          <a:ln w="19050" cap="flat" cmpd="sng" algn="ctr">
            <a:solidFill>
              <a:srgbClr val="972109">
                <a:shade val="75000"/>
                <a:lumMod val="90000"/>
              </a:srgbClr>
            </a:solidFill>
            <a:prstDash val="solid"/>
          </a:ln>
          <a:effectLst/>
        </p:spPr>
        <p:txBody>
          <a:bodyPr wrap="none"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gmail.co.jp</a:t>
            </a:r>
            <a:r>
              <a:rPr kumimoji="0" lang="ja-JP" altLang="en-US" sz="18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と契約してる</a:t>
            </a:r>
            <a:endParaRPr kumimoji="0" lang="en-US" altLang="ja-JP" sz="18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〇〇さん宛に送りたい</a:t>
            </a:r>
            <a:r>
              <a:rPr kumimoji="0" lang="ja-JP" altLang="en-US" kern="0">
                <a:solidFill>
                  <a:prstClr val="black"/>
                </a:solidFill>
                <a:latin typeface="Book Antiqua"/>
                <a:ea typeface="HGS明朝E" panose="02020900000000000000" pitchFamily="18" charset="-128"/>
              </a:rPr>
              <a:t>！</a:t>
            </a:r>
            <a:endParaRPr kumimoji="0" lang="ja-JP" altLang="en-US" sz="1800" b="0" i="0" u="none" strike="noStrike" kern="0" cap="none" spc="0" normalizeH="0" baseline="0" noProof="0" dirty="0">
              <a:ln>
                <a:noFill/>
              </a:ln>
              <a:solidFill>
                <a:prstClr val="black"/>
              </a:solidFill>
              <a:effectLst/>
              <a:uLnTx/>
              <a:uFillTx/>
              <a:latin typeface="Book Antiqua"/>
              <a:ea typeface="HGS明朝E" panose="02020900000000000000" pitchFamily="18" charset="-128"/>
              <a:cs typeface="+mn-cs"/>
            </a:endParaRPr>
          </a:p>
        </p:txBody>
      </p:sp>
      <p:sp>
        <p:nvSpPr>
          <p:cNvPr id="35" name="テキスト ボックス 34">
            <a:extLst>
              <a:ext uri="{FF2B5EF4-FFF2-40B4-BE49-F238E27FC236}">
                <a16:creationId xmlns:a16="http://schemas.microsoft.com/office/drawing/2014/main" id="{47CA97BE-7E3A-484F-8BBF-5438ADF91C01}"/>
              </a:ext>
            </a:extLst>
          </p:cNvPr>
          <p:cNvSpPr txBox="1"/>
          <p:nvPr/>
        </p:nvSpPr>
        <p:spPr>
          <a:xfrm>
            <a:off x="9750443" y="5259246"/>
            <a:ext cx="1989647" cy="369332"/>
          </a:xfrm>
          <a:prstGeom prst="rect">
            <a:avLst/>
          </a:prstGeom>
          <a:noFill/>
        </p:spPr>
        <p:txBody>
          <a:bodyPr wrap="none" rtlCol="0">
            <a:spAutoFit/>
          </a:bodyPr>
          <a:lstStyle/>
          <a:p>
            <a:r>
              <a:rPr kumimoji="1" lang="ja-JP" altLang="en-US"/>
              <a:t>〇〇</a:t>
            </a:r>
            <a:r>
              <a:rPr kumimoji="1" lang="en-US" altLang="ja-JP"/>
              <a:t>@gmail.co.jp</a:t>
            </a:r>
            <a:endParaRPr kumimoji="1" lang="ja-JP" altLang="en-US"/>
          </a:p>
        </p:txBody>
      </p:sp>
      <p:sp>
        <p:nvSpPr>
          <p:cNvPr id="36" name="正方形/長方形 35">
            <a:extLst>
              <a:ext uri="{FF2B5EF4-FFF2-40B4-BE49-F238E27FC236}">
                <a16:creationId xmlns:a16="http://schemas.microsoft.com/office/drawing/2014/main" id="{CCFF3FC0-465A-4E35-8289-068D71A71E7E}"/>
              </a:ext>
            </a:extLst>
          </p:cNvPr>
          <p:cNvSpPr/>
          <p:nvPr/>
        </p:nvSpPr>
        <p:spPr>
          <a:xfrm>
            <a:off x="3351574" y="5758005"/>
            <a:ext cx="5353960" cy="614538"/>
          </a:xfrm>
          <a:prstGeom prst="rect">
            <a:avLst/>
          </a:prstGeom>
          <a:solidFill>
            <a:schemeClr val="bg1">
              <a:lumMod val="95000"/>
            </a:schemeClr>
          </a:solidFill>
          <a:ln w="28575">
            <a:solidFill>
              <a:srgbClr val="6B09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a:solidFill>
                  <a:srgbClr val="6B0920"/>
                </a:solidFill>
              </a:rPr>
              <a:t>郵便とほぼ変わらない仕組み</a:t>
            </a:r>
            <a:endParaRPr kumimoji="1" lang="ja-JP" altLang="en-US" sz="2800" b="1" dirty="0">
              <a:solidFill>
                <a:srgbClr val="6B0920"/>
              </a:solidFill>
            </a:endParaRPr>
          </a:p>
        </p:txBody>
      </p:sp>
    </p:spTree>
    <p:extLst>
      <p:ext uri="{BB962C8B-B14F-4D97-AF65-F5344CB8AC3E}">
        <p14:creationId xmlns:p14="http://schemas.microsoft.com/office/powerpoint/2010/main" val="1634036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FB9C15-6549-4B92-A007-107E26002AE0}"/>
              </a:ext>
            </a:extLst>
          </p:cNvPr>
          <p:cNvSpPr>
            <a:spLocks noGrp="1"/>
          </p:cNvSpPr>
          <p:nvPr>
            <p:ph type="title"/>
          </p:nvPr>
        </p:nvSpPr>
        <p:spPr/>
        <p:txBody>
          <a:bodyPr/>
          <a:lstStyle/>
          <a:p>
            <a:r>
              <a:rPr kumimoji="1" lang="ja-JP" altLang="en-US"/>
              <a:t>もうちょっと詳しく</a:t>
            </a:r>
            <a:r>
              <a:rPr lang="ja-JP" altLang="en-US"/>
              <a:t>考えてみる</a:t>
            </a:r>
            <a:endParaRPr kumimoji="1" lang="ja-JP" altLang="en-US"/>
          </a:p>
        </p:txBody>
      </p:sp>
      <p:pic>
        <p:nvPicPr>
          <p:cNvPr id="7" name="コンテンツ プレースホルダー 6" descr="封筒">
            <a:extLst>
              <a:ext uri="{FF2B5EF4-FFF2-40B4-BE49-F238E27FC236}">
                <a16:creationId xmlns:a16="http://schemas.microsoft.com/office/drawing/2014/main" id="{07444CCB-33E9-4C99-AAA4-1F77E9CD4064}"/>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22428" y="3965500"/>
            <a:ext cx="687003" cy="687003"/>
          </a:xfrm>
        </p:spPr>
      </p:pic>
      <p:sp>
        <p:nvSpPr>
          <p:cNvPr id="4" name="日付プレースホルダー 3">
            <a:extLst>
              <a:ext uri="{FF2B5EF4-FFF2-40B4-BE49-F238E27FC236}">
                <a16:creationId xmlns:a16="http://schemas.microsoft.com/office/drawing/2014/main" id="{1F4070A8-310C-40FB-9C2F-415A5AE8B373}"/>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761E2BAD-3B45-4295-BA3E-62D6B2F773CC}"/>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
        <p:nvSpPr>
          <p:cNvPr id="17" name="矢印: 上 16">
            <a:extLst>
              <a:ext uri="{FF2B5EF4-FFF2-40B4-BE49-F238E27FC236}">
                <a16:creationId xmlns:a16="http://schemas.microsoft.com/office/drawing/2014/main" id="{C38AC355-5E59-4A72-B5F4-037EA09140A0}"/>
              </a:ext>
            </a:extLst>
          </p:cNvPr>
          <p:cNvSpPr/>
          <p:nvPr/>
        </p:nvSpPr>
        <p:spPr>
          <a:xfrm rot="2751820">
            <a:off x="2547881" y="2112809"/>
            <a:ext cx="875360" cy="1863776"/>
          </a:xfrm>
          <a:prstGeom prst="upArrow">
            <a:avLst/>
          </a:prstGeom>
          <a:solidFill>
            <a:srgbClr val="6B0920">
              <a:alpha val="25098"/>
            </a:srgb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19" name="矢印: 上 18">
            <a:extLst>
              <a:ext uri="{FF2B5EF4-FFF2-40B4-BE49-F238E27FC236}">
                <a16:creationId xmlns:a16="http://schemas.microsoft.com/office/drawing/2014/main" id="{C8CF4453-A164-4637-8921-8194137F8C2A}"/>
              </a:ext>
            </a:extLst>
          </p:cNvPr>
          <p:cNvSpPr/>
          <p:nvPr/>
        </p:nvSpPr>
        <p:spPr>
          <a:xfrm rot="5400000">
            <a:off x="5798945" y="1365078"/>
            <a:ext cx="875360" cy="2308491"/>
          </a:xfrm>
          <a:prstGeom prst="upArrow">
            <a:avLst/>
          </a:prstGeom>
          <a:solidFill>
            <a:srgbClr val="6B0920">
              <a:alpha val="25098"/>
            </a:srgb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21" name="矢印: 上 20">
            <a:extLst>
              <a:ext uri="{FF2B5EF4-FFF2-40B4-BE49-F238E27FC236}">
                <a16:creationId xmlns:a16="http://schemas.microsoft.com/office/drawing/2014/main" id="{CEE840D5-C327-46E9-A48E-772D6DF33DAA}"/>
              </a:ext>
            </a:extLst>
          </p:cNvPr>
          <p:cNvSpPr/>
          <p:nvPr/>
        </p:nvSpPr>
        <p:spPr>
          <a:xfrm rot="8112358">
            <a:off x="9502162" y="2128371"/>
            <a:ext cx="443167" cy="1832651"/>
          </a:xfrm>
          <a:prstGeom prst="upArrow">
            <a:avLst/>
          </a:prstGeom>
          <a:solidFill>
            <a:srgbClr val="6B0920">
              <a:alpha val="25098"/>
            </a:srgb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D9301F0E-B9BA-4723-9036-49A7168DF821}"/>
              </a:ext>
            </a:extLst>
          </p:cNvPr>
          <p:cNvSpPr txBox="1"/>
          <p:nvPr/>
        </p:nvSpPr>
        <p:spPr>
          <a:xfrm>
            <a:off x="3426904" y="3075628"/>
            <a:ext cx="1717137" cy="369332"/>
          </a:xfrm>
          <a:prstGeom prst="rect">
            <a:avLst/>
          </a:prstGeom>
          <a:noFill/>
        </p:spPr>
        <p:txBody>
          <a:bodyPr wrap="none" rtlCol="0">
            <a:spAutoFit/>
          </a:bodyPr>
          <a:lstStyle/>
          <a:p>
            <a:pPr algn="ctr"/>
            <a:r>
              <a:rPr kumimoji="1" lang="en-US" altLang="ja-JP" b="1"/>
              <a:t>cis.twcu.ac.jp</a:t>
            </a:r>
          </a:p>
        </p:txBody>
      </p:sp>
      <p:sp>
        <p:nvSpPr>
          <p:cNvPr id="28" name="テキスト ボックス 27">
            <a:extLst>
              <a:ext uri="{FF2B5EF4-FFF2-40B4-BE49-F238E27FC236}">
                <a16:creationId xmlns:a16="http://schemas.microsoft.com/office/drawing/2014/main" id="{85FD85E1-FE7D-407E-8832-CBAFE2190CBE}"/>
              </a:ext>
            </a:extLst>
          </p:cNvPr>
          <p:cNvSpPr txBox="1"/>
          <p:nvPr/>
        </p:nvSpPr>
        <p:spPr>
          <a:xfrm>
            <a:off x="7390871" y="3075628"/>
            <a:ext cx="1399742" cy="369332"/>
          </a:xfrm>
          <a:prstGeom prst="rect">
            <a:avLst/>
          </a:prstGeom>
          <a:noFill/>
        </p:spPr>
        <p:txBody>
          <a:bodyPr wrap="none" rtlCol="0">
            <a:spAutoFit/>
          </a:bodyPr>
          <a:lstStyle/>
          <a:p>
            <a:pPr algn="ctr"/>
            <a:r>
              <a:rPr lang="en-US" altLang="ja-JP" b="1"/>
              <a:t>gmail.co.jp</a:t>
            </a:r>
            <a:endParaRPr lang="ja-JP" altLang="en-US" b="1"/>
          </a:p>
        </p:txBody>
      </p:sp>
      <p:pic>
        <p:nvPicPr>
          <p:cNvPr id="22" name="図 21">
            <a:extLst>
              <a:ext uri="{FF2B5EF4-FFF2-40B4-BE49-F238E27FC236}">
                <a16:creationId xmlns:a16="http://schemas.microsoft.com/office/drawing/2014/main" id="{075EF707-8DF6-4002-9762-9FE68155CDD7}"/>
              </a:ext>
            </a:extLst>
          </p:cNvPr>
          <p:cNvPicPr>
            <a:picLocks noChangeAspect="1"/>
          </p:cNvPicPr>
          <p:nvPr/>
        </p:nvPicPr>
        <p:blipFill>
          <a:blip r:embed="rId5"/>
          <a:stretch>
            <a:fillRect/>
          </a:stretch>
        </p:blipFill>
        <p:spPr>
          <a:xfrm>
            <a:off x="1909431" y="3802093"/>
            <a:ext cx="1009369" cy="1009369"/>
          </a:xfrm>
          <a:prstGeom prst="rect">
            <a:avLst/>
          </a:prstGeom>
        </p:spPr>
      </p:pic>
      <p:pic>
        <p:nvPicPr>
          <p:cNvPr id="24" name="図 23">
            <a:extLst>
              <a:ext uri="{FF2B5EF4-FFF2-40B4-BE49-F238E27FC236}">
                <a16:creationId xmlns:a16="http://schemas.microsoft.com/office/drawing/2014/main" id="{09E704D4-F06A-42A9-8602-1EF594E04E35}"/>
              </a:ext>
            </a:extLst>
          </p:cNvPr>
          <p:cNvPicPr>
            <a:picLocks noChangeAspect="1"/>
          </p:cNvPicPr>
          <p:nvPr/>
        </p:nvPicPr>
        <p:blipFill>
          <a:blip r:embed="rId5"/>
          <a:stretch>
            <a:fillRect/>
          </a:stretch>
        </p:blipFill>
        <p:spPr>
          <a:xfrm>
            <a:off x="10065836" y="3802092"/>
            <a:ext cx="1009369" cy="1009369"/>
          </a:xfrm>
          <a:prstGeom prst="rect">
            <a:avLst/>
          </a:prstGeom>
        </p:spPr>
      </p:pic>
      <p:pic>
        <p:nvPicPr>
          <p:cNvPr id="1026" name="Picture 2" descr="ããµã¼ã ã¢ã¤ã³ã³ãã®ç»åæ¤ç´¢çµæ">
            <a:extLst>
              <a:ext uri="{FF2B5EF4-FFF2-40B4-BE49-F238E27FC236}">
                <a16:creationId xmlns:a16="http://schemas.microsoft.com/office/drawing/2014/main" id="{6208ABB0-B43E-4FA9-B545-2631B8F919F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41068" y="2030279"/>
            <a:ext cx="926725" cy="926725"/>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ããµã¼ã ã¢ã¤ã³ã³ãã®ç»åæ¤ç´¢çµæ">
            <a:extLst>
              <a:ext uri="{FF2B5EF4-FFF2-40B4-BE49-F238E27FC236}">
                <a16:creationId xmlns:a16="http://schemas.microsoft.com/office/drawing/2014/main" id="{B63ED31C-2762-4BF3-A11E-67DA7FEAC37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20161" y="2055960"/>
            <a:ext cx="926725" cy="926725"/>
          </a:xfrm>
          <a:prstGeom prst="rect">
            <a:avLst/>
          </a:prstGeom>
          <a:noFill/>
          <a:extLst>
            <a:ext uri="{909E8E84-426E-40DD-AFC4-6F175D3DCCD1}">
              <a14:hiddenFill xmlns:a14="http://schemas.microsoft.com/office/drawing/2010/main">
                <a:solidFill>
                  <a:srgbClr val="FFFFFF"/>
                </a:solidFill>
              </a14:hiddenFill>
            </a:ext>
          </a:extLst>
        </p:spPr>
      </p:pic>
      <p:pic>
        <p:nvPicPr>
          <p:cNvPr id="20" name="コンテンツ プレースホルダー 6" descr="封筒">
            <a:extLst>
              <a:ext uri="{FF2B5EF4-FFF2-40B4-BE49-F238E27FC236}">
                <a16:creationId xmlns:a16="http://schemas.microsoft.com/office/drawing/2014/main" id="{2AB95CBF-3094-42CA-A6E9-24817D99578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237063" y="1539828"/>
            <a:ext cx="687003" cy="687003"/>
          </a:xfrm>
          <a:prstGeom prst="rect">
            <a:avLst/>
          </a:prstGeom>
        </p:spPr>
      </p:pic>
      <p:sp>
        <p:nvSpPr>
          <p:cNvPr id="25" name="角丸四角形吹き出し 12">
            <a:extLst>
              <a:ext uri="{FF2B5EF4-FFF2-40B4-BE49-F238E27FC236}">
                <a16:creationId xmlns:a16="http://schemas.microsoft.com/office/drawing/2014/main" id="{756E519B-1C1F-4717-B1C9-597D6169F9AB}"/>
              </a:ext>
            </a:extLst>
          </p:cNvPr>
          <p:cNvSpPr/>
          <p:nvPr/>
        </p:nvSpPr>
        <p:spPr>
          <a:xfrm>
            <a:off x="3391158" y="4164497"/>
            <a:ext cx="2352677" cy="1547101"/>
          </a:xfrm>
          <a:prstGeom prst="wedgeRoundRectCallout">
            <a:avLst>
              <a:gd name="adj1" fmla="val -61093"/>
              <a:gd name="adj2" fmla="val -25922"/>
              <a:gd name="adj3" fmla="val 16667"/>
            </a:avLst>
          </a:prstGeom>
          <a:solidFill>
            <a:srgbClr val="D6862D">
              <a:lumMod val="20000"/>
              <a:lumOff val="80000"/>
            </a:srgbClr>
          </a:solidFill>
          <a:ln w="19050" cap="flat" cmpd="sng" algn="ctr">
            <a:solidFill>
              <a:srgbClr val="972109">
                <a:shade val="75000"/>
                <a:lumMod val="90000"/>
              </a:srgbClr>
            </a:solidFill>
            <a:prstDash val="solid"/>
          </a:ln>
          <a:effectLst/>
        </p:spPr>
        <p:txBody>
          <a:bodyPr wrap="none"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50000"/>
              </a:lnSpc>
              <a:spcBef>
                <a:spcPts val="0"/>
              </a:spcBef>
              <a:spcAft>
                <a:spcPts val="0"/>
              </a:spcAft>
              <a:buClrTx/>
              <a:buSzTx/>
              <a:buFontTx/>
              <a:buNone/>
              <a:tabLst/>
              <a:defRPr/>
            </a:pPr>
            <a:r>
              <a:rPr kumimoji="0" lang="ja-JP" altLang="en-US" sz="18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送信成功＝</a:t>
            </a:r>
            <a:endParaRPr kumimoji="0" lang="en-US" altLang="ja-JP" sz="18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a:ln>
                  <a:noFill/>
                </a:ln>
                <a:effectLst/>
                <a:uLnTx/>
                <a:uFillTx/>
                <a:latin typeface="Book Antiqua"/>
                <a:ea typeface="HGS明朝E" panose="02020900000000000000" pitchFamily="18" charset="-128"/>
                <a:cs typeface="+mn-cs"/>
              </a:rPr>
              <a:t>自分のサーバに</a:t>
            </a:r>
            <a:endParaRPr kumimoji="0" lang="en-US" altLang="ja-JP" sz="1800" b="1" i="0" u="none" strike="noStrike" kern="0" cap="none" spc="0" normalizeH="0" baseline="0" noProof="0">
              <a:ln>
                <a:noFill/>
              </a:ln>
              <a:effectLst/>
              <a:uLnTx/>
              <a:uFillTx/>
              <a:latin typeface="Book Antiqua"/>
              <a:ea typeface="HGS明朝E" panose="02020900000000000000" pitchFamily="18"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a:ln>
                  <a:noFill/>
                </a:ln>
                <a:effectLst/>
                <a:uLnTx/>
                <a:uFillTx/>
                <a:latin typeface="Book Antiqua"/>
                <a:ea typeface="HGS明朝E" panose="02020900000000000000" pitchFamily="18" charset="-128"/>
                <a:cs typeface="+mn-cs"/>
              </a:rPr>
              <a:t>メールを上げる</a:t>
            </a:r>
            <a:endParaRPr kumimoji="0" lang="en-US" altLang="ja-JP" sz="1800" b="1" i="0" u="none" strike="noStrike" kern="0" cap="none" spc="0" normalizeH="0" baseline="0" noProof="0">
              <a:ln>
                <a:noFill/>
              </a:ln>
              <a:effectLst/>
              <a:uLnTx/>
              <a:uFillTx/>
              <a:latin typeface="Book Antiqua"/>
              <a:ea typeface="HGS明朝E" panose="02020900000000000000" pitchFamily="18" charset="-128"/>
              <a:cs typeface="+mn-cs"/>
            </a:endParaRPr>
          </a:p>
          <a:p>
            <a:pPr marL="0" marR="0" lvl="0" indent="0" algn="ctr" defTabSz="914400" eaLnBrk="1" fontAlgn="auto" latinLnBrk="0" hangingPunct="1">
              <a:lnSpc>
                <a:spcPct val="150000"/>
              </a:lnSpc>
              <a:spcBef>
                <a:spcPts val="0"/>
              </a:spcBef>
              <a:spcAft>
                <a:spcPts val="0"/>
              </a:spcAft>
              <a:buClrTx/>
              <a:buSzTx/>
              <a:buFontTx/>
              <a:buNone/>
              <a:tabLst/>
              <a:defRPr/>
            </a:pPr>
            <a:r>
              <a:rPr kumimoji="0" lang="ja-JP" altLang="en-US" sz="2400" b="1" i="0" u="none" strike="noStrike" kern="0" cap="none" spc="0" normalizeH="0" baseline="0" noProof="0">
                <a:ln>
                  <a:noFill/>
                </a:ln>
                <a:solidFill>
                  <a:srgbClr val="6B0920"/>
                </a:solidFill>
                <a:effectLst/>
                <a:uLnTx/>
                <a:uFillTx/>
                <a:latin typeface="Book Antiqua"/>
                <a:ea typeface="HGS明朝E" panose="02020900000000000000" pitchFamily="18" charset="-128"/>
                <a:cs typeface="+mn-cs"/>
              </a:rPr>
              <a:t>≠相手に届いた</a:t>
            </a:r>
            <a:endParaRPr kumimoji="0" lang="ja-JP" altLang="en-US" sz="1800" b="1" i="0" u="none" strike="noStrike" kern="0" cap="none" spc="0" normalizeH="0" baseline="0" noProof="0" dirty="0">
              <a:ln>
                <a:noFill/>
              </a:ln>
              <a:solidFill>
                <a:srgbClr val="6B0920"/>
              </a:solidFill>
              <a:effectLst/>
              <a:uLnTx/>
              <a:uFillTx/>
              <a:latin typeface="Book Antiqua"/>
              <a:ea typeface="HGS明朝E" panose="02020900000000000000" pitchFamily="18" charset="-128"/>
              <a:cs typeface="+mn-cs"/>
            </a:endParaRPr>
          </a:p>
        </p:txBody>
      </p:sp>
      <p:pic>
        <p:nvPicPr>
          <p:cNvPr id="30" name="コンテンツ プレースホルダー 6" descr="封筒">
            <a:extLst>
              <a:ext uri="{FF2B5EF4-FFF2-40B4-BE49-F238E27FC236}">
                <a16:creationId xmlns:a16="http://schemas.microsoft.com/office/drawing/2014/main" id="{4C853C14-0EFA-40A3-8D31-3BDECFB9CA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79075" y="1522960"/>
            <a:ext cx="687003" cy="687003"/>
          </a:xfrm>
          <a:prstGeom prst="rect">
            <a:avLst/>
          </a:prstGeom>
        </p:spPr>
      </p:pic>
      <p:cxnSp>
        <p:nvCxnSpPr>
          <p:cNvPr id="6" name="直線コネクタ 5">
            <a:extLst>
              <a:ext uri="{FF2B5EF4-FFF2-40B4-BE49-F238E27FC236}">
                <a16:creationId xmlns:a16="http://schemas.microsoft.com/office/drawing/2014/main" id="{5A531BFF-1BE3-4232-ABAD-3183AD56E274}"/>
              </a:ext>
            </a:extLst>
          </p:cNvPr>
          <p:cNvCxnSpPr/>
          <p:nvPr/>
        </p:nvCxnSpPr>
        <p:spPr>
          <a:xfrm>
            <a:off x="6096000" y="1752970"/>
            <a:ext cx="30600" cy="4185817"/>
          </a:xfrm>
          <a:prstGeom prst="line">
            <a:avLst/>
          </a:prstGeom>
          <a:ln w="76200">
            <a:prstDash val="sysDash"/>
          </a:ln>
        </p:spPr>
        <p:style>
          <a:lnRef idx="1">
            <a:schemeClr val="accent1"/>
          </a:lnRef>
          <a:fillRef idx="0">
            <a:schemeClr val="accent1"/>
          </a:fillRef>
          <a:effectRef idx="0">
            <a:schemeClr val="accent1"/>
          </a:effectRef>
          <a:fontRef idx="minor">
            <a:schemeClr val="tx1"/>
          </a:fontRef>
        </p:style>
      </p:cxnSp>
      <p:sp>
        <p:nvSpPr>
          <p:cNvPr id="32" name="矢印: 上 31">
            <a:extLst>
              <a:ext uri="{FF2B5EF4-FFF2-40B4-BE49-F238E27FC236}">
                <a16:creationId xmlns:a16="http://schemas.microsoft.com/office/drawing/2014/main" id="{8886F4EE-BF3E-4A3B-BCD4-08371DBF2021}"/>
              </a:ext>
            </a:extLst>
          </p:cNvPr>
          <p:cNvSpPr/>
          <p:nvPr/>
        </p:nvSpPr>
        <p:spPr>
          <a:xfrm rot="18901274">
            <a:off x="9158150" y="2343968"/>
            <a:ext cx="443167" cy="1832651"/>
          </a:xfrm>
          <a:prstGeom prst="upArrow">
            <a:avLst/>
          </a:prstGeom>
          <a:solidFill>
            <a:srgbClr val="6B0920">
              <a:alpha val="25098"/>
            </a:srgb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33" name="角丸四角形吹き出し 12">
            <a:extLst>
              <a:ext uri="{FF2B5EF4-FFF2-40B4-BE49-F238E27FC236}">
                <a16:creationId xmlns:a16="http://schemas.microsoft.com/office/drawing/2014/main" id="{5BCA62CE-B988-46C0-9507-5104671E309B}"/>
              </a:ext>
            </a:extLst>
          </p:cNvPr>
          <p:cNvSpPr/>
          <p:nvPr/>
        </p:nvSpPr>
        <p:spPr>
          <a:xfrm>
            <a:off x="594580" y="1514509"/>
            <a:ext cx="2451222" cy="808655"/>
          </a:xfrm>
          <a:prstGeom prst="wedgeRoundRectCallout">
            <a:avLst>
              <a:gd name="adj1" fmla="val 68128"/>
              <a:gd name="adj2" fmla="val 44273"/>
              <a:gd name="adj3" fmla="val 16667"/>
            </a:avLst>
          </a:prstGeom>
          <a:solidFill>
            <a:srgbClr val="D6862D">
              <a:lumMod val="20000"/>
              <a:lumOff val="80000"/>
            </a:srgbClr>
          </a:solidFill>
          <a:ln w="19050" cap="flat" cmpd="sng" algn="ctr">
            <a:solidFill>
              <a:srgbClr val="972109">
                <a:shade val="75000"/>
                <a:lumMod val="90000"/>
              </a:srgbClr>
            </a:solidFill>
            <a:prstDash val="solid"/>
          </a:ln>
          <a:effectLst/>
        </p:spPr>
        <p:txBody>
          <a:bodyPr wrap="none"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勝手に相手サーバに</a:t>
            </a:r>
            <a:endParaRPr kumimoji="0" lang="en-US" altLang="ja-JP" sz="18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コピーするサービス</a:t>
            </a:r>
            <a:endParaRPr kumimoji="0" lang="ja-JP" altLang="en-US" sz="1800" b="0" i="0" u="none" strike="noStrike" kern="0" cap="none" spc="0" normalizeH="0" baseline="0" noProof="0" dirty="0">
              <a:ln>
                <a:noFill/>
              </a:ln>
              <a:solidFill>
                <a:prstClr val="black"/>
              </a:solidFill>
              <a:effectLst/>
              <a:uLnTx/>
              <a:uFillTx/>
              <a:latin typeface="Book Antiqua"/>
              <a:ea typeface="HGS明朝E" panose="02020900000000000000" pitchFamily="18" charset="-128"/>
              <a:cs typeface="+mn-cs"/>
            </a:endParaRPr>
          </a:p>
        </p:txBody>
      </p:sp>
      <p:sp>
        <p:nvSpPr>
          <p:cNvPr id="34" name="角丸四角形吹き出し 12">
            <a:extLst>
              <a:ext uri="{FF2B5EF4-FFF2-40B4-BE49-F238E27FC236}">
                <a16:creationId xmlns:a16="http://schemas.microsoft.com/office/drawing/2014/main" id="{B528DAC5-F53C-47B1-BB82-89A9DA52C09C}"/>
              </a:ext>
            </a:extLst>
          </p:cNvPr>
          <p:cNvSpPr/>
          <p:nvPr/>
        </p:nvSpPr>
        <p:spPr>
          <a:xfrm>
            <a:off x="8707072" y="1558052"/>
            <a:ext cx="3103126" cy="808655"/>
          </a:xfrm>
          <a:prstGeom prst="wedgeRoundRectCallout">
            <a:avLst>
              <a:gd name="adj1" fmla="val -58312"/>
              <a:gd name="adj2" fmla="val 29989"/>
              <a:gd name="adj3" fmla="val 16667"/>
            </a:avLst>
          </a:prstGeom>
          <a:solidFill>
            <a:srgbClr val="D6862D">
              <a:lumMod val="20000"/>
              <a:lumOff val="80000"/>
            </a:srgbClr>
          </a:solidFill>
          <a:ln w="19050" cap="flat" cmpd="sng" algn="ctr">
            <a:solidFill>
              <a:srgbClr val="972109">
                <a:shade val="75000"/>
                <a:lumMod val="90000"/>
              </a:srgbClr>
            </a:solidFill>
            <a:prstDash val="solid"/>
          </a:ln>
          <a:effectLst/>
        </p:spPr>
        <p:txBody>
          <a:bodyPr wrap="none"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届いたメールを</a:t>
            </a:r>
            <a:endParaRPr kumimoji="0" lang="en-US" altLang="ja-JP" sz="18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kern="0">
                <a:solidFill>
                  <a:prstClr val="black"/>
                </a:solidFill>
                <a:latin typeface="Book Antiqua"/>
                <a:ea typeface="HGS明朝E" panose="02020900000000000000" pitchFamily="18" charset="-128"/>
              </a:rPr>
              <a:t>本人にコピーするサービス</a:t>
            </a:r>
            <a:endParaRPr kumimoji="0" lang="ja-JP" altLang="en-US" sz="1800" b="0" i="0" u="none" strike="noStrike" kern="0" cap="none" spc="0" normalizeH="0" baseline="0" noProof="0" dirty="0">
              <a:ln>
                <a:noFill/>
              </a:ln>
              <a:solidFill>
                <a:prstClr val="black"/>
              </a:solidFill>
              <a:effectLst/>
              <a:uLnTx/>
              <a:uFillTx/>
              <a:latin typeface="Book Antiqua"/>
              <a:ea typeface="HGS明朝E" panose="02020900000000000000" pitchFamily="18" charset="-128"/>
              <a:cs typeface="+mn-cs"/>
            </a:endParaRPr>
          </a:p>
        </p:txBody>
      </p:sp>
      <p:sp>
        <p:nvSpPr>
          <p:cNvPr id="37" name="角丸四角形吹き出し 12">
            <a:extLst>
              <a:ext uri="{FF2B5EF4-FFF2-40B4-BE49-F238E27FC236}">
                <a16:creationId xmlns:a16="http://schemas.microsoft.com/office/drawing/2014/main" id="{203E72CD-2C24-46C3-961D-279FE347DD9F}"/>
              </a:ext>
            </a:extLst>
          </p:cNvPr>
          <p:cNvSpPr/>
          <p:nvPr/>
        </p:nvSpPr>
        <p:spPr>
          <a:xfrm>
            <a:off x="6544251" y="4593204"/>
            <a:ext cx="3521585" cy="851257"/>
          </a:xfrm>
          <a:prstGeom prst="wedgeRoundRectCallout">
            <a:avLst>
              <a:gd name="adj1" fmla="val 57137"/>
              <a:gd name="adj2" fmla="val -40118"/>
              <a:gd name="adj3" fmla="val 16667"/>
            </a:avLst>
          </a:prstGeom>
          <a:solidFill>
            <a:srgbClr val="D6862D">
              <a:lumMod val="20000"/>
              <a:lumOff val="80000"/>
            </a:srgbClr>
          </a:solidFill>
          <a:ln w="19050" cap="flat" cmpd="sng" algn="ctr">
            <a:solidFill>
              <a:srgbClr val="972109">
                <a:shade val="75000"/>
                <a:lumMod val="90000"/>
              </a:srgbClr>
            </a:solidFill>
            <a:prstDash val="solid"/>
          </a:ln>
          <a:effectLst/>
        </p:spPr>
        <p:txBody>
          <a:bodyPr wrap="none"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50000"/>
              </a:lnSpc>
              <a:spcBef>
                <a:spcPts val="0"/>
              </a:spcBef>
              <a:spcAft>
                <a:spcPts val="0"/>
              </a:spcAft>
              <a:buClrTx/>
              <a:buSzTx/>
              <a:buFontTx/>
              <a:buNone/>
              <a:tabLst/>
              <a:defRPr/>
            </a:pPr>
            <a:r>
              <a:rPr kumimoji="0" lang="ja-JP" altLang="en-US" kern="0">
                <a:solidFill>
                  <a:prstClr val="black"/>
                </a:solidFill>
                <a:latin typeface="Book Antiqua"/>
                <a:ea typeface="HGS明朝E" panose="02020900000000000000" pitchFamily="18" charset="-128"/>
              </a:rPr>
              <a:t>定期的に確認</a:t>
            </a:r>
            <a:r>
              <a:rPr kumimoji="0" lang="ja-JP" altLang="en-US" sz="18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a:t>
            </a:r>
            <a:endParaRPr kumimoji="0" lang="en-US" altLang="ja-JP" sz="18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a:ln>
                  <a:noFill/>
                </a:ln>
                <a:effectLst/>
                <a:uLnTx/>
                <a:uFillTx/>
                <a:latin typeface="Book Antiqua"/>
                <a:ea typeface="HGS明朝E" panose="02020900000000000000" pitchFamily="18" charset="-128"/>
                <a:cs typeface="+mn-cs"/>
              </a:rPr>
              <a:t>メールが確認できれば受信成功</a:t>
            </a:r>
            <a:endParaRPr kumimoji="0" lang="en-US" altLang="ja-JP" sz="1800" b="1" i="0" u="none" strike="noStrike" kern="0" cap="none" spc="0" normalizeH="0" baseline="0" noProof="0">
              <a:ln>
                <a:noFill/>
              </a:ln>
              <a:effectLst/>
              <a:uLnTx/>
              <a:uFillTx/>
              <a:latin typeface="Book Antiqua"/>
              <a:ea typeface="HGS明朝E" panose="02020900000000000000" pitchFamily="18" charset="-128"/>
              <a:cs typeface="+mn-cs"/>
            </a:endParaRPr>
          </a:p>
        </p:txBody>
      </p:sp>
    </p:spTree>
    <p:extLst>
      <p:ext uri="{BB962C8B-B14F-4D97-AF65-F5344CB8AC3E}">
        <p14:creationId xmlns:p14="http://schemas.microsoft.com/office/powerpoint/2010/main" val="2665550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E75405-BCB6-4DBE-A206-B9A62FA7FB47}"/>
              </a:ext>
            </a:extLst>
          </p:cNvPr>
          <p:cNvSpPr>
            <a:spLocks noGrp="1"/>
          </p:cNvSpPr>
          <p:nvPr>
            <p:ph type="title"/>
          </p:nvPr>
        </p:nvSpPr>
        <p:spPr/>
        <p:txBody>
          <a:bodyPr/>
          <a:lstStyle/>
          <a:p>
            <a:r>
              <a:rPr kumimoji="1" lang="ja-JP" altLang="en-US"/>
              <a:t>メールアドレス</a:t>
            </a:r>
          </a:p>
        </p:txBody>
      </p:sp>
      <p:sp>
        <p:nvSpPr>
          <p:cNvPr id="3" name="コンテンツ プレースホルダー 2">
            <a:extLst>
              <a:ext uri="{FF2B5EF4-FFF2-40B4-BE49-F238E27FC236}">
                <a16:creationId xmlns:a16="http://schemas.microsoft.com/office/drawing/2014/main" id="{3F2E22AE-1881-4D7D-B52B-F0C8CB46218A}"/>
              </a:ext>
            </a:extLst>
          </p:cNvPr>
          <p:cNvSpPr>
            <a:spLocks noGrp="1"/>
          </p:cNvSpPr>
          <p:nvPr>
            <p:ph idx="1"/>
          </p:nvPr>
        </p:nvSpPr>
        <p:spPr>
          <a:xfrm>
            <a:off x="838200" y="4253468"/>
            <a:ext cx="10515600" cy="1923495"/>
          </a:xfrm>
        </p:spPr>
        <p:txBody>
          <a:bodyPr>
            <a:normAutofit/>
          </a:bodyPr>
          <a:lstStyle/>
          <a:p>
            <a:r>
              <a:rPr kumimoji="1" lang="ja-JP" altLang="en-US"/>
              <a:t>アドレス</a:t>
            </a:r>
            <a:r>
              <a:rPr kumimoji="1" lang="en-US" altLang="ja-JP"/>
              <a:t>(</a:t>
            </a:r>
            <a:r>
              <a:rPr kumimoji="1" lang="ja-JP" altLang="en-US"/>
              <a:t>住所</a:t>
            </a:r>
            <a:r>
              <a:rPr kumimoji="1" lang="en-US" altLang="ja-JP"/>
              <a:t>)</a:t>
            </a:r>
            <a:r>
              <a:rPr kumimoji="1" lang="ja-JP" altLang="en-US"/>
              <a:t>：</a:t>
            </a:r>
            <a:r>
              <a:rPr kumimoji="1" lang="en-US" altLang="ja-JP"/>
              <a:t>cis.twcu.ac.jp</a:t>
            </a:r>
          </a:p>
          <a:p>
            <a:pPr lvl="1"/>
            <a:r>
              <a:rPr lang="en-US" altLang="ja-JP"/>
              <a:t>.</a:t>
            </a:r>
            <a:r>
              <a:rPr lang="ja-JP" altLang="en-US"/>
              <a:t>で区切って詳細情報を載せるのが常</a:t>
            </a:r>
            <a:r>
              <a:rPr lang="en-US" altLang="ja-JP"/>
              <a:t>(japan</a:t>
            </a:r>
            <a:r>
              <a:rPr lang="ja-JP" altLang="en-US"/>
              <a:t>の</a:t>
            </a:r>
            <a:r>
              <a:rPr lang="en-US" altLang="ja-JP"/>
              <a:t>academy</a:t>
            </a:r>
            <a:r>
              <a:rPr lang="ja-JP" altLang="en-US"/>
              <a:t>の</a:t>
            </a:r>
            <a:r>
              <a:rPr lang="en-US" altLang="ja-JP"/>
              <a:t>twcu</a:t>
            </a:r>
            <a:r>
              <a:rPr lang="ja-JP" altLang="en-US"/>
              <a:t>の</a:t>
            </a:r>
            <a:r>
              <a:rPr lang="en-US" altLang="ja-JP"/>
              <a:t>cis)</a:t>
            </a:r>
            <a:endParaRPr kumimoji="1" lang="en-US" altLang="ja-JP"/>
          </a:p>
          <a:p>
            <a:r>
              <a:rPr lang="ja-JP" altLang="en-US"/>
              <a:t>アカウント名</a:t>
            </a:r>
            <a:r>
              <a:rPr lang="en-US" altLang="ja-JP"/>
              <a:t>(</a:t>
            </a:r>
            <a:r>
              <a:rPr lang="ja-JP" altLang="en-US"/>
              <a:t>住民名</a:t>
            </a:r>
            <a:r>
              <a:rPr lang="en-US" altLang="ja-JP"/>
              <a:t>)</a:t>
            </a:r>
            <a:r>
              <a:rPr lang="ja-JP" altLang="en-US"/>
              <a:t>：</a:t>
            </a:r>
            <a:r>
              <a:rPr lang="en-US" altLang="ja-JP"/>
              <a:t>teacher</a:t>
            </a:r>
          </a:p>
          <a:p>
            <a:pPr lvl="1"/>
            <a:r>
              <a:rPr lang="ja-JP" altLang="en-US"/>
              <a:t>英数と一部の記号のみ</a:t>
            </a:r>
            <a:r>
              <a:rPr lang="en-US" altLang="ja-JP"/>
              <a:t>(.\/'</a:t>
            </a:r>
            <a:r>
              <a:rPr lang="ja-JP" altLang="en-US"/>
              <a:t>などの記号は一般的ではない</a:t>
            </a:r>
            <a:r>
              <a:rPr lang="en-US" altLang="ja-JP"/>
              <a:t>)</a:t>
            </a:r>
            <a:endParaRPr kumimoji="1" lang="ja-JP" altLang="en-US"/>
          </a:p>
        </p:txBody>
      </p:sp>
      <p:sp>
        <p:nvSpPr>
          <p:cNvPr id="4" name="日付プレースホルダー 3">
            <a:extLst>
              <a:ext uri="{FF2B5EF4-FFF2-40B4-BE49-F238E27FC236}">
                <a16:creationId xmlns:a16="http://schemas.microsoft.com/office/drawing/2014/main" id="{DFE596FF-A83E-4A33-823B-9981425E46FC}"/>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F6FF3D28-8855-4594-A246-2D4256EF60A0}"/>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
        <p:nvSpPr>
          <p:cNvPr id="7" name="正方形/長方形 6">
            <a:extLst>
              <a:ext uri="{FF2B5EF4-FFF2-40B4-BE49-F238E27FC236}">
                <a16:creationId xmlns:a16="http://schemas.microsoft.com/office/drawing/2014/main" id="{6FC7BA45-AF3F-4E03-A7D8-463A7A7E3CA7}"/>
              </a:ext>
            </a:extLst>
          </p:cNvPr>
          <p:cNvSpPr/>
          <p:nvPr/>
        </p:nvSpPr>
        <p:spPr>
          <a:xfrm>
            <a:off x="3314345" y="2962625"/>
            <a:ext cx="6316155"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3200" b="1" dirty="0" err="1"/>
              <a:t>teacher</a:t>
            </a:r>
            <a:r>
              <a:rPr kumimoji="1" lang="en-US" altLang="ja-JP" sz="3200" dirty="0" err="1"/>
              <a:t>@</a:t>
            </a:r>
            <a:r>
              <a:rPr kumimoji="1" lang="en-US" altLang="ja-JP" sz="3200" b="1" dirty="0" err="1"/>
              <a:t>cis.twcu.ac.jp</a:t>
            </a:r>
            <a:endParaRPr kumimoji="1" lang="ja-JP" altLang="en-US" sz="3200" b="1" dirty="0"/>
          </a:p>
        </p:txBody>
      </p:sp>
      <p:sp>
        <p:nvSpPr>
          <p:cNvPr id="8" name="角丸四角形吹き出し 6">
            <a:extLst>
              <a:ext uri="{FF2B5EF4-FFF2-40B4-BE49-F238E27FC236}">
                <a16:creationId xmlns:a16="http://schemas.microsoft.com/office/drawing/2014/main" id="{7078141C-E4D3-4D94-B198-EE519AA2E8C2}"/>
              </a:ext>
            </a:extLst>
          </p:cNvPr>
          <p:cNvSpPr/>
          <p:nvPr/>
        </p:nvSpPr>
        <p:spPr>
          <a:xfrm>
            <a:off x="6191098" y="1789635"/>
            <a:ext cx="3817350" cy="940636"/>
          </a:xfrm>
          <a:prstGeom prst="wedgeRoundRectCallout">
            <a:avLst>
              <a:gd name="adj1" fmla="val -24281"/>
              <a:gd name="adj2" fmla="val 75367"/>
              <a:gd name="adj3" fmla="val 16667"/>
            </a:avLst>
          </a:prstGeom>
          <a:solidFill>
            <a:schemeClr val="accent2">
              <a:lumMod val="20000"/>
              <a:lumOff val="80000"/>
            </a:schemeClr>
          </a:solidFill>
          <a:ln>
            <a:solidFill>
              <a:srgbClr val="C8103D"/>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2400" dirty="0"/>
              <a:t>メールサーバのアドレス</a:t>
            </a:r>
            <a:endParaRPr kumimoji="1" lang="en-US" altLang="ja-JP" sz="2400" dirty="0"/>
          </a:p>
          <a:p>
            <a:pPr algn="ctr"/>
            <a:r>
              <a:rPr kumimoji="1" lang="ja-JP" altLang="en-US" sz="2400" dirty="0"/>
              <a:t>（ドメイン名）</a:t>
            </a:r>
          </a:p>
        </p:txBody>
      </p:sp>
      <p:sp>
        <p:nvSpPr>
          <p:cNvPr id="9" name="角丸四角形吹き出し 7">
            <a:extLst>
              <a:ext uri="{FF2B5EF4-FFF2-40B4-BE49-F238E27FC236}">
                <a16:creationId xmlns:a16="http://schemas.microsoft.com/office/drawing/2014/main" id="{CBA2A2F7-6527-4D0A-8DA3-871D54BE8570}"/>
              </a:ext>
            </a:extLst>
          </p:cNvPr>
          <p:cNvSpPr/>
          <p:nvPr/>
        </p:nvSpPr>
        <p:spPr>
          <a:xfrm>
            <a:off x="2685448" y="2087804"/>
            <a:ext cx="2255443" cy="642467"/>
          </a:xfrm>
          <a:prstGeom prst="wedgeRoundRectCallout">
            <a:avLst>
              <a:gd name="adj1" fmla="val 33901"/>
              <a:gd name="adj2" fmla="val 105592"/>
              <a:gd name="adj3" fmla="val 16667"/>
            </a:avLst>
          </a:prstGeom>
          <a:solidFill>
            <a:schemeClr val="accent2">
              <a:lumMod val="20000"/>
              <a:lumOff val="80000"/>
            </a:schemeClr>
          </a:solidFill>
          <a:ln>
            <a:solidFill>
              <a:srgbClr val="C8103D"/>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2400"/>
              <a:t>アカウント</a:t>
            </a:r>
            <a:r>
              <a:rPr kumimoji="1" lang="ja-JP" altLang="en-US" sz="2400"/>
              <a:t>名</a:t>
            </a:r>
            <a:endParaRPr kumimoji="1" lang="ja-JP" altLang="en-US" sz="2400" dirty="0"/>
          </a:p>
        </p:txBody>
      </p:sp>
    </p:spTree>
    <p:extLst>
      <p:ext uri="{BB962C8B-B14F-4D97-AF65-F5344CB8AC3E}">
        <p14:creationId xmlns:p14="http://schemas.microsoft.com/office/powerpoint/2010/main" val="4232962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A2D982-865D-4F82-B545-1C6E0D69B6DE}"/>
              </a:ext>
            </a:extLst>
          </p:cNvPr>
          <p:cNvSpPr>
            <a:spLocks noGrp="1"/>
          </p:cNvSpPr>
          <p:nvPr>
            <p:ph type="title"/>
          </p:nvPr>
        </p:nvSpPr>
        <p:spPr/>
        <p:txBody>
          <a:bodyPr/>
          <a:lstStyle/>
          <a:p>
            <a:r>
              <a:rPr kumimoji="1" lang="ja-JP" altLang="en-US"/>
              <a:t>電子メールまとめ</a:t>
            </a:r>
          </a:p>
        </p:txBody>
      </p:sp>
      <p:sp>
        <p:nvSpPr>
          <p:cNvPr id="3" name="コンテンツ プレースホルダー 2">
            <a:extLst>
              <a:ext uri="{FF2B5EF4-FFF2-40B4-BE49-F238E27FC236}">
                <a16:creationId xmlns:a16="http://schemas.microsoft.com/office/drawing/2014/main" id="{EFC5D6B6-D983-4F6E-81C7-6968C64AD8B7}"/>
              </a:ext>
            </a:extLst>
          </p:cNvPr>
          <p:cNvSpPr>
            <a:spLocks noGrp="1"/>
          </p:cNvSpPr>
          <p:nvPr>
            <p:ph idx="1"/>
          </p:nvPr>
        </p:nvSpPr>
        <p:spPr/>
        <p:txBody>
          <a:bodyPr>
            <a:normAutofit fontScale="92500" lnSpcReduction="10000"/>
          </a:bodyPr>
          <a:lstStyle/>
          <a:p>
            <a:r>
              <a:rPr kumimoji="1" lang="ja-JP" altLang="en-US"/>
              <a:t>電子メール</a:t>
            </a:r>
            <a:endParaRPr kumimoji="1" lang="en-US" altLang="ja-JP"/>
          </a:p>
          <a:p>
            <a:pPr lvl="1"/>
            <a:r>
              <a:rPr kumimoji="1" lang="ja-JP" altLang="en-US"/>
              <a:t>メッセージの送受信サービス</a:t>
            </a:r>
            <a:endParaRPr kumimoji="1" lang="en-US" altLang="ja-JP"/>
          </a:p>
          <a:p>
            <a:pPr lvl="1"/>
            <a:endParaRPr lang="en-US" altLang="ja-JP"/>
          </a:p>
          <a:p>
            <a:r>
              <a:rPr kumimoji="1" lang="en-US" altLang="ja-JP"/>
              <a:t>mail</a:t>
            </a:r>
            <a:r>
              <a:rPr kumimoji="1" lang="ja-JP" altLang="en-US"/>
              <a:t>サーバ</a:t>
            </a:r>
            <a:endParaRPr kumimoji="1" lang="en-US" altLang="ja-JP"/>
          </a:p>
          <a:p>
            <a:pPr lvl="1"/>
            <a:r>
              <a:rPr lang="ja-JP" altLang="en-US"/>
              <a:t>電子メールの郵便局</a:t>
            </a:r>
            <a:endParaRPr lang="en-US" altLang="ja-JP"/>
          </a:p>
          <a:p>
            <a:pPr lvl="1"/>
            <a:endParaRPr kumimoji="1" lang="en-US" altLang="ja-JP"/>
          </a:p>
          <a:p>
            <a:r>
              <a:rPr lang="ja-JP" altLang="en-US"/>
              <a:t>アドレス</a:t>
            </a:r>
            <a:endParaRPr lang="en-US" altLang="ja-JP"/>
          </a:p>
          <a:p>
            <a:pPr lvl="1"/>
            <a:r>
              <a:rPr kumimoji="1" lang="ja-JP" altLang="en-US"/>
              <a:t>相手のアカウント名とサーバ名の情報</a:t>
            </a:r>
            <a:endParaRPr kumimoji="1" lang="en-US" altLang="ja-JP"/>
          </a:p>
          <a:p>
            <a:pPr lvl="1"/>
            <a:endParaRPr kumimoji="1" lang="en-US" altLang="ja-JP"/>
          </a:p>
          <a:p>
            <a:r>
              <a:rPr lang="ja-JP" altLang="en-US"/>
              <a:t>送受信</a:t>
            </a:r>
            <a:endParaRPr lang="en-US" altLang="ja-JP"/>
          </a:p>
          <a:p>
            <a:pPr lvl="1"/>
            <a:r>
              <a:rPr kumimoji="1" lang="ja-JP" altLang="en-US"/>
              <a:t>送信：作成したメールをサーバ上にアップロード</a:t>
            </a:r>
            <a:endParaRPr kumimoji="1" lang="en-US" altLang="ja-JP"/>
          </a:p>
          <a:p>
            <a:pPr lvl="1"/>
            <a:r>
              <a:rPr lang="ja-JP" altLang="en-US"/>
              <a:t>受信：自分宛てのメールをサーバ上からダウンロード</a:t>
            </a:r>
            <a:endParaRPr lang="en-US" altLang="ja-JP"/>
          </a:p>
        </p:txBody>
      </p:sp>
      <p:sp>
        <p:nvSpPr>
          <p:cNvPr id="4" name="日付プレースホルダー 3">
            <a:extLst>
              <a:ext uri="{FF2B5EF4-FFF2-40B4-BE49-F238E27FC236}">
                <a16:creationId xmlns:a16="http://schemas.microsoft.com/office/drawing/2014/main" id="{4A3F3F99-E603-48C9-9C4D-33F6B3080301}"/>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79342CBD-76C7-4FD7-9528-6DDA48AFB5A2}"/>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Tree>
    <p:extLst>
      <p:ext uri="{BB962C8B-B14F-4D97-AF65-F5344CB8AC3E}">
        <p14:creationId xmlns:p14="http://schemas.microsoft.com/office/powerpoint/2010/main" val="2217735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492EA7-9936-44BA-8E15-FFC435EB6DF4}"/>
              </a:ext>
            </a:extLst>
          </p:cNvPr>
          <p:cNvSpPr>
            <a:spLocks noGrp="1"/>
          </p:cNvSpPr>
          <p:nvPr>
            <p:ph type="title"/>
          </p:nvPr>
        </p:nvSpPr>
        <p:spPr/>
        <p:txBody>
          <a:bodyPr/>
          <a:lstStyle/>
          <a:p>
            <a:r>
              <a:rPr kumimoji="1" lang="en-US" altLang="ja-JP"/>
              <a:t>Line</a:t>
            </a:r>
            <a:r>
              <a:rPr lang="ja-JP" altLang="en-US"/>
              <a:t>や</a:t>
            </a:r>
            <a:r>
              <a:rPr lang="en-US" altLang="ja-JP"/>
              <a:t>SMS</a:t>
            </a:r>
            <a:r>
              <a:rPr lang="ja-JP" altLang="en-US"/>
              <a:t>は？</a:t>
            </a:r>
            <a:endParaRPr kumimoji="1" lang="ja-JP" altLang="en-US"/>
          </a:p>
        </p:txBody>
      </p:sp>
      <p:sp>
        <p:nvSpPr>
          <p:cNvPr id="3" name="コンテンツ プレースホルダー 2">
            <a:extLst>
              <a:ext uri="{FF2B5EF4-FFF2-40B4-BE49-F238E27FC236}">
                <a16:creationId xmlns:a16="http://schemas.microsoft.com/office/drawing/2014/main" id="{1D7CD754-6658-4B74-9B1A-230E2F9316B3}"/>
              </a:ext>
            </a:extLst>
          </p:cNvPr>
          <p:cNvSpPr>
            <a:spLocks noGrp="1"/>
          </p:cNvSpPr>
          <p:nvPr>
            <p:ph idx="1"/>
          </p:nvPr>
        </p:nvSpPr>
        <p:spPr/>
        <p:txBody>
          <a:bodyPr/>
          <a:lstStyle/>
          <a:p>
            <a:r>
              <a:rPr kumimoji="1" lang="ja-JP" altLang="en-US"/>
              <a:t>基本は同じ</a:t>
            </a:r>
            <a:endParaRPr kumimoji="1" lang="en-US" altLang="ja-JP"/>
          </a:p>
          <a:p>
            <a:r>
              <a:rPr kumimoji="1" lang="en-US" altLang="ja-JP"/>
              <a:t>SMS</a:t>
            </a:r>
          </a:p>
          <a:p>
            <a:pPr lvl="1"/>
            <a:r>
              <a:rPr lang="ja-JP" altLang="en-US"/>
              <a:t>宛先：電話番号</a:t>
            </a:r>
            <a:endParaRPr lang="en-US" altLang="ja-JP"/>
          </a:p>
          <a:p>
            <a:r>
              <a:rPr lang="en-US" altLang="ja-JP"/>
              <a:t>Line</a:t>
            </a:r>
          </a:p>
          <a:p>
            <a:pPr lvl="1"/>
            <a:r>
              <a:rPr kumimoji="1" lang="ja-JP" altLang="en-US"/>
              <a:t>宛先：同社内のアカウント</a:t>
            </a:r>
            <a:endParaRPr kumimoji="1" lang="en-US" altLang="ja-JP"/>
          </a:p>
          <a:p>
            <a:pPr lvl="1"/>
            <a:r>
              <a:rPr kumimoji="1" lang="ja-JP" altLang="en-US"/>
              <a:t>相手がメッセージのダウンロード完了時に「既読」マークを付与</a:t>
            </a:r>
            <a:endParaRPr kumimoji="1" lang="en-US" altLang="ja-JP"/>
          </a:p>
          <a:p>
            <a:pPr lvl="2"/>
            <a:r>
              <a:rPr lang="ja-JP" altLang="en-US"/>
              <a:t>ダウンロードした≠相手が見た</a:t>
            </a:r>
            <a:endParaRPr kumimoji="1" lang="ja-JP" altLang="en-US"/>
          </a:p>
        </p:txBody>
      </p:sp>
      <p:sp>
        <p:nvSpPr>
          <p:cNvPr id="4" name="日付プレースホルダー 3">
            <a:extLst>
              <a:ext uri="{FF2B5EF4-FFF2-40B4-BE49-F238E27FC236}">
                <a16:creationId xmlns:a16="http://schemas.microsoft.com/office/drawing/2014/main" id="{676F0D9B-C159-47D4-BAE3-C8C0B2245A6E}"/>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78A21CF8-6DBB-4808-8FC0-43CD3E14770B}"/>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Tree>
    <p:extLst>
      <p:ext uri="{BB962C8B-B14F-4D97-AF65-F5344CB8AC3E}">
        <p14:creationId xmlns:p14="http://schemas.microsoft.com/office/powerpoint/2010/main" val="3855626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26AD3209-B42F-4552-97CF-985A028556BC}"/>
              </a:ext>
            </a:extLst>
          </p:cNvPr>
          <p:cNvSpPr>
            <a:spLocks noGrp="1"/>
          </p:cNvSpPr>
          <p:nvPr>
            <p:ph type="title"/>
          </p:nvPr>
        </p:nvSpPr>
        <p:spPr/>
        <p:txBody>
          <a:bodyPr/>
          <a:lstStyle/>
          <a:p>
            <a:r>
              <a:rPr kumimoji="1" lang="en-US" altLang="ja-JP"/>
              <a:t>Gmail</a:t>
            </a:r>
            <a:r>
              <a:rPr kumimoji="1" lang="ja-JP" altLang="en-US"/>
              <a:t>の使い方</a:t>
            </a:r>
          </a:p>
        </p:txBody>
      </p:sp>
      <p:sp>
        <p:nvSpPr>
          <p:cNvPr id="7" name="テキスト プレースホルダー 6">
            <a:extLst>
              <a:ext uri="{FF2B5EF4-FFF2-40B4-BE49-F238E27FC236}">
                <a16:creationId xmlns:a16="http://schemas.microsoft.com/office/drawing/2014/main" id="{825933BC-5DF9-45E3-B3FF-64B467B2624C}"/>
              </a:ext>
            </a:extLst>
          </p:cNvPr>
          <p:cNvSpPr>
            <a:spLocks noGrp="1"/>
          </p:cNvSpPr>
          <p:nvPr>
            <p:ph type="body" idx="1"/>
          </p:nvPr>
        </p:nvSpPr>
        <p:spPr/>
        <p:txBody>
          <a:bodyPr/>
          <a:lstStyle/>
          <a:p>
            <a:r>
              <a:rPr kumimoji="1" lang="ja-JP" altLang="en-US"/>
              <a:t>～ウェブブラウザを通したメールの作成と送受信～</a:t>
            </a:r>
          </a:p>
        </p:txBody>
      </p:sp>
      <p:sp>
        <p:nvSpPr>
          <p:cNvPr id="4" name="日付プレースホルダー 3">
            <a:extLst>
              <a:ext uri="{FF2B5EF4-FFF2-40B4-BE49-F238E27FC236}">
                <a16:creationId xmlns:a16="http://schemas.microsoft.com/office/drawing/2014/main" id="{B63A7A36-F618-4735-AF2C-C71D89274AC7}"/>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010303B6-D1D6-4929-8456-F72313D563A3}"/>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Tree>
    <p:extLst>
      <p:ext uri="{BB962C8B-B14F-4D97-AF65-F5344CB8AC3E}">
        <p14:creationId xmlns:p14="http://schemas.microsoft.com/office/powerpoint/2010/main" val="3687518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EF7A39-97CA-4C30-8E32-21FB06DAA27E}"/>
              </a:ext>
            </a:extLst>
          </p:cNvPr>
          <p:cNvSpPr>
            <a:spLocks noGrp="1"/>
          </p:cNvSpPr>
          <p:nvPr>
            <p:ph type="title"/>
          </p:nvPr>
        </p:nvSpPr>
        <p:spPr/>
        <p:txBody>
          <a:bodyPr/>
          <a:lstStyle/>
          <a:p>
            <a:r>
              <a:rPr kumimoji="1" lang="en-US" altLang="ja-JP"/>
              <a:t>Gmail</a:t>
            </a:r>
            <a:r>
              <a:rPr kumimoji="1" lang="ja-JP" altLang="en-US"/>
              <a:t>の場合</a:t>
            </a:r>
          </a:p>
        </p:txBody>
      </p:sp>
      <p:sp>
        <p:nvSpPr>
          <p:cNvPr id="4" name="日付プレースホルダー 3">
            <a:extLst>
              <a:ext uri="{FF2B5EF4-FFF2-40B4-BE49-F238E27FC236}">
                <a16:creationId xmlns:a16="http://schemas.microsoft.com/office/drawing/2014/main" id="{17EC35B6-66CC-49AC-8E08-D22D7DF08E97}"/>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B1F09AB4-1C82-4106-9D78-646114BAD964}"/>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
        <p:nvSpPr>
          <p:cNvPr id="6" name="矢印: 上 5">
            <a:extLst>
              <a:ext uri="{FF2B5EF4-FFF2-40B4-BE49-F238E27FC236}">
                <a16:creationId xmlns:a16="http://schemas.microsoft.com/office/drawing/2014/main" id="{0CD71A7F-7A32-4912-BA02-11FC2FEAB18A}"/>
              </a:ext>
            </a:extLst>
          </p:cNvPr>
          <p:cNvSpPr/>
          <p:nvPr/>
        </p:nvSpPr>
        <p:spPr>
          <a:xfrm>
            <a:off x="4625984" y="3517768"/>
            <a:ext cx="875360" cy="931888"/>
          </a:xfrm>
          <a:prstGeom prst="upArrow">
            <a:avLst/>
          </a:prstGeom>
          <a:solidFill>
            <a:srgbClr val="6B0920">
              <a:alpha val="25098"/>
            </a:srgb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E51DF556-76CB-4E29-AA55-8E7A6B8D95A7}"/>
              </a:ext>
            </a:extLst>
          </p:cNvPr>
          <p:cNvSpPr txBox="1"/>
          <p:nvPr/>
        </p:nvSpPr>
        <p:spPr>
          <a:xfrm>
            <a:off x="3581396" y="3228635"/>
            <a:ext cx="3005952" cy="369332"/>
          </a:xfrm>
          <a:prstGeom prst="rect">
            <a:avLst/>
          </a:prstGeom>
          <a:noFill/>
        </p:spPr>
        <p:txBody>
          <a:bodyPr wrap="none" rtlCol="0">
            <a:spAutoFit/>
          </a:bodyPr>
          <a:lstStyle/>
          <a:p>
            <a:pPr algn="ctr"/>
            <a:r>
              <a:rPr lang="en-US" altLang="ja-JP" b="1" dirty="0"/>
              <a:t>https://</a:t>
            </a:r>
            <a:r>
              <a:rPr lang="en-US" altLang="ja-JP" b="1" dirty="0" err="1"/>
              <a:t>mail.google.com</a:t>
            </a:r>
            <a:r>
              <a:rPr lang="en-US" altLang="ja-JP" b="1" dirty="0"/>
              <a:t>/</a:t>
            </a:r>
          </a:p>
        </p:txBody>
      </p:sp>
      <p:pic>
        <p:nvPicPr>
          <p:cNvPr id="8" name="図 7">
            <a:extLst>
              <a:ext uri="{FF2B5EF4-FFF2-40B4-BE49-F238E27FC236}">
                <a16:creationId xmlns:a16="http://schemas.microsoft.com/office/drawing/2014/main" id="{EB3A7B64-F210-4486-AE38-2BB11773EC21}"/>
              </a:ext>
            </a:extLst>
          </p:cNvPr>
          <p:cNvPicPr>
            <a:picLocks noChangeAspect="1"/>
          </p:cNvPicPr>
          <p:nvPr/>
        </p:nvPicPr>
        <p:blipFill>
          <a:blip r:embed="rId2"/>
          <a:stretch>
            <a:fillRect/>
          </a:stretch>
        </p:blipFill>
        <p:spPr>
          <a:xfrm>
            <a:off x="4568123" y="4918002"/>
            <a:ext cx="1009369" cy="1009369"/>
          </a:xfrm>
          <a:prstGeom prst="rect">
            <a:avLst/>
          </a:prstGeom>
        </p:spPr>
      </p:pic>
      <p:pic>
        <p:nvPicPr>
          <p:cNvPr id="9" name="Picture 2" descr="ããµã¼ã ã¢ã¤ã³ã³ãã®ç»åæ¤ç´¢çµæ">
            <a:extLst>
              <a:ext uri="{FF2B5EF4-FFF2-40B4-BE49-F238E27FC236}">
                <a16:creationId xmlns:a16="http://schemas.microsoft.com/office/drawing/2014/main" id="{9B9153B1-682F-4B3C-99ED-4CC20CF338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9967" y="2183286"/>
            <a:ext cx="926725" cy="926725"/>
          </a:xfrm>
          <a:prstGeom prst="rect">
            <a:avLst/>
          </a:prstGeom>
          <a:noFill/>
          <a:extLst>
            <a:ext uri="{909E8E84-426E-40DD-AFC4-6F175D3DCCD1}">
              <a14:hiddenFill xmlns:a14="http://schemas.microsoft.com/office/drawing/2010/main">
                <a:solidFill>
                  <a:srgbClr val="FFFFFF"/>
                </a:solidFill>
              </a14:hiddenFill>
            </a:ext>
          </a:extLst>
        </p:spPr>
      </p:pic>
      <p:pic>
        <p:nvPicPr>
          <p:cNvPr id="10" name="コンテンツ プレースホルダー 6" descr="封筒">
            <a:extLst>
              <a:ext uri="{FF2B5EF4-FFF2-40B4-BE49-F238E27FC236}">
                <a16:creationId xmlns:a16="http://schemas.microsoft.com/office/drawing/2014/main" id="{68081DFD-E1B1-41CF-8E5A-D7F4FECAEC3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30629" y="1647028"/>
            <a:ext cx="687003" cy="687003"/>
          </a:xfrm>
          <a:prstGeom prst="rect">
            <a:avLst/>
          </a:prstGeom>
        </p:spPr>
      </p:pic>
      <p:pic>
        <p:nvPicPr>
          <p:cNvPr id="2050" name="Picture 2" descr="ãsafari ã¢ã¤ã³ã³ãã®ç»åæ¤ç´¢çµæ">
            <a:extLst>
              <a:ext uri="{FF2B5EF4-FFF2-40B4-BE49-F238E27FC236}">
                <a16:creationId xmlns:a16="http://schemas.microsoft.com/office/drawing/2014/main" id="{8D19ABFA-45FC-4212-B7A5-974EFCCEC4C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68123" y="4499173"/>
            <a:ext cx="991082" cy="587569"/>
          </a:xfrm>
          <a:prstGeom prst="rect">
            <a:avLst/>
          </a:prstGeom>
          <a:noFill/>
          <a:extLst>
            <a:ext uri="{909E8E84-426E-40DD-AFC4-6F175D3DCCD1}">
              <a14:hiddenFill xmlns:a14="http://schemas.microsoft.com/office/drawing/2010/main">
                <a:solidFill>
                  <a:srgbClr val="FFFFFF"/>
                </a:solidFill>
              </a14:hiddenFill>
            </a:ext>
          </a:extLst>
        </p:spPr>
      </p:pic>
      <p:sp>
        <p:nvSpPr>
          <p:cNvPr id="12" name="テキスト ボックス 11">
            <a:extLst>
              <a:ext uri="{FF2B5EF4-FFF2-40B4-BE49-F238E27FC236}">
                <a16:creationId xmlns:a16="http://schemas.microsoft.com/office/drawing/2014/main" id="{35128D48-8CD7-4D45-A669-0641CA896453}"/>
              </a:ext>
            </a:extLst>
          </p:cNvPr>
          <p:cNvSpPr txBox="1"/>
          <p:nvPr/>
        </p:nvSpPr>
        <p:spPr>
          <a:xfrm>
            <a:off x="6813109" y="3228635"/>
            <a:ext cx="1399742" cy="369332"/>
          </a:xfrm>
          <a:prstGeom prst="rect">
            <a:avLst/>
          </a:prstGeom>
          <a:noFill/>
        </p:spPr>
        <p:txBody>
          <a:bodyPr wrap="none" rtlCol="0">
            <a:spAutoFit/>
          </a:bodyPr>
          <a:lstStyle/>
          <a:p>
            <a:pPr algn="ctr"/>
            <a:r>
              <a:rPr lang="en-US" altLang="ja-JP" b="1"/>
              <a:t>gmail.co.jp</a:t>
            </a:r>
          </a:p>
        </p:txBody>
      </p:sp>
      <p:pic>
        <p:nvPicPr>
          <p:cNvPr id="13" name="Picture 2" descr="ããµã¼ã ã¢ã¤ã³ã³ãã®ç»åæ¤ç´¢çµæ">
            <a:extLst>
              <a:ext uri="{FF2B5EF4-FFF2-40B4-BE49-F238E27FC236}">
                <a16:creationId xmlns:a16="http://schemas.microsoft.com/office/drawing/2014/main" id="{DEA77229-5960-4B3A-A6D3-536398B400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8573" y="2183286"/>
            <a:ext cx="926725" cy="926725"/>
          </a:xfrm>
          <a:prstGeom prst="rect">
            <a:avLst/>
          </a:prstGeom>
          <a:noFill/>
          <a:extLst>
            <a:ext uri="{909E8E84-426E-40DD-AFC4-6F175D3DCCD1}">
              <a14:hiddenFill xmlns:a14="http://schemas.microsoft.com/office/drawing/2010/main">
                <a:solidFill>
                  <a:srgbClr val="FFFFFF"/>
                </a:solidFill>
              </a14:hiddenFill>
            </a:ext>
          </a:extLst>
        </p:spPr>
      </p:pic>
      <p:sp>
        <p:nvSpPr>
          <p:cNvPr id="14" name="矢印: 上 13">
            <a:extLst>
              <a:ext uri="{FF2B5EF4-FFF2-40B4-BE49-F238E27FC236}">
                <a16:creationId xmlns:a16="http://schemas.microsoft.com/office/drawing/2014/main" id="{7462437F-1CE1-4752-96F3-DC76586260E2}"/>
              </a:ext>
            </a:extLst>
          </p:cNvPr>
          <p:cNvSpPr/>
          <p:nvPr/>
        </p:nvSpPr>
        <p:spPr>
          <a:xfrm rot="5400000">
            <a:off x="5979952" y="2206387"/>
            <a:ext cx="875360" cy="931888"/>
          </a:xfrm>
          <a:prstGeom prst="upArrow">
            <a:avLst/>
          </a:prstGeom>
          <a:solidFill>
            <a:srgbClr val="6B0920">
              <a:alpha val="25098"/>
            </a:srgb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15" name="角丸四角形吹き出し 12">
            <a:extLst>
              <a:ext uri="{FF2B5EF4-FFF2-40B4-BE49-F238E27FC236}">
                <a16:creationId xmlns:a16="http://schemas.microsoft.com/office/drawing/2014/main" id="{B0D34CA5-F81C-47A0-8E2E-325BC638B121}"/>
              </a:ext>
            </a:extLst>
          </p:cNvPr>
          <p:cNvSpPr/>
          <p:nvPr/>
        </p:nvSpPr>
        <p:spPr>
          <a:xfrm>
            <a:off x="862560" y="1504595"/>
            <a:ext cx="3573159" cy="808655"/>
          </a:xfrm>
          <a:prstGeom prst="wedgeRoundRectCallout">
            <a:avLst>
              <a:gd name="adj1" fmla="val 44692"/>
              <a:gd name="adj2" fmla="val 71649"/>
              <a:gd name="adj3" fmla="val 16667"/>
            </a:avLst>
          </a:prstGeom>
          <a:solidFill>
            <a:srgbClr val="D6862D">
              <a:lumMod val="20000"/>
              <a:lumOff val="80000"/>
            </a:srgbClr>
          </a:solidFill>
          <a:ln w="19050" cap="flat" cmpd="sng" algn="ctr">
            <a:solidFill>
              <a:srgbClr val="972109">
                <a:shade val="75000"/>
                <a:lumMod val="90000"/>
              </a:srgbClr>
            </a:solidFill>
            <a:prstDash val="solid"/>
          </a:ln>
          <a:effectLst/>
        </p:spPr>
        <p:txBody>
          <a:bodyPr wrap="none"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kern="0">
                <a:solidFill>
                  <a:prstClr val="black"/>
                </a:solidFill>
                <a:latin typeface="Book Antiqua"/>
                <a:ea typeface="HGS明朝E" panose="02020900000000000000" pitchFamily="18" charset="-128"/>
              </a:rPr>
              <a:t>メール作成アプリケーションを</a:t>
            </a:r>
            <a:endParaRPr kumimoji="0" lang="en-US" altLang="ja-JP" kern="0">
              <a:solidFill>
                <a:prstClr val="black"/>
              </a:solidFill>
              <a:latin typeface="Book Antiqua"/>
              <a:ea typeface="HGS明朝E" panose="02020900000000000000" pitchFamily="18"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kern="0">
                <a:solidFill>
                  <a:prstClr val="black"/>
                </a:solidFill>
                <a:latin typeface="Book Antiqua"/>
                <a:ea typeface="HGS明朝E" panose="02020900000000000000" pitchFamily="18" charset="-128"/>
              </a:rPr>
              <a:t>ウェブで提供</a:t>
            </a:r>
            <a:endParaRPr kumimoji="0" lang="ja-JP" altLang="en-US" sz="1800" b="0" i="0" u="none" strike="noStrike" kern="0" cap="none" spc="0" normalizeH="0" baseline="0" noProof="0" dirty="0">
              <a:ln>
                <a:noFill/>
              </a:ln>
              <a:solidFill>
                <a:prstClr val="black"/>
              </a:solidFill>
              <a:effectLst/>
              <a:uLnTx/>
              <a:uFillTx/>
              <a:latin typeface="Book Antiqua"/>
              <a:ea typeface="HGS明朝E" panose="02020900000000000000" pitchFamily="18" charset="-128"/>
              <a:cs typeface="+mn-cs"/>
            </a:endParaRPr>
          </a:p>
        </p:txBody>
      </p:sp>
      <p:pic>
        <p:nvPicPr>
          <p:cNvPr id="16" name="コンテンツ プレースホルダー 6" descr="封筒">
            <a:extLst>
              <a:ext uri="{FF2B5EF4-FFF2-40B4-BE49-F238E27FC236}">
                <a16:creationId xmlns:a16="http://schemas.microsoft.com/office/drawing/2014/main" id="{9B96B3F9-149A-4218-AE29-3B41EC92024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212851" y="1647028"/>
            <a:ext cx="687003" cy="687003"/>
          </a:xfrm>
          <a:prstGeom prst="rect">
            <a:avLst/>
          </a:prstGeom>
        </p:spPr>
      </p:pic>
      <p:sp>
        <p:nvSpPr>
          <p:cNvPr id="17" name="矢印: 上 16">
            <a:extLst>
              <a:ext uri="{FF2B5EF4-FFF2-40B4-BE49-F238E27FC236}">
                <a16:creationId xmlns:a16="http://schemas.microsoft.com/office/drawing/2014/main" id="{5F18E574-1E2D-43FD-A1A8-A1905972A7FA}"/>
              </a:ext>
            </a:extLst>
          </p:cNvPr>
          <p:cNvSpPr/>
          <p:nvPr/>
        </p:nvSpPr>
        <p:spPr>
          <a:xfrm rot="5400000">
            <a:off x="9226263" y="1299290"/>
            <a:ext cx="875360" cy="2694715"/>
          </a:xfrm>
          <a:prstGeom prst="upArrow">
            <a:avLst/>
          </a:prstGeom>
          <a:solidFill>
            <a:srgbClr val="6B0920">
              <a:alpha val="25098"/>
            </a:srgb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cxnSp>
        <p:nvCxnSpPr>
          <p:cNvPr id="18" name="直線コネクタ 17">
            <a:extLst>
              <a:ext uri="{FF2B5EF4-FFF2-40B4-BE49-F238E27FC236}">
                <a16:creationId xmlns:a16="http://schemas.microsoft.com/office/drawing/2014/main" id="{AEF44EDC-DC37-430E-9DE5-9C078A159EF0}"/>
              </a:ext>
            </a:extLst>
          </p:cNvPr>
          <p:cNvCxnSpPr/>
          <p:nvPr/>
        </p:nvCxnSpPr>
        <p:spPr>
          <a:xfrm>
            <a:off x="9387482" y="1741554"/>
            <a:ext cx="30600" cy="4185817"/>
          </a:xfrm>
          <a:prstGeom prst="line">
            <a:avLst/>
          </a:prstGeom>
          <a:ln w="76200">
            <a:prstDash val="sysDash"/>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65A78F86-7CBE-46D7-91FE-52024002CACB}"/>
              </a:ext>
            </a:extLst>
          </p:cNvPr>
          <p:cNvSpPr txBox="1"/>
          <p:nvPr/>
        </p:nvSpPr>
        <p:spPr>
          <a:xfrm>
            <a:off x="9699010" y="3043969"/>
            <a:ext cx="2492990" cy="369332"/>
          </a:xfrm>
          <a:prstGeom prst="rect">
            <a:avLst/>
          </a:prstGeom>
          <a:noFill/>
        </p:spPr>
        <p:txBody>
          <a:bodyPr wrap="none" rtlCol="0">
            <a:spAutoFit/>
          </a:bodyPr>
          <a:lstStyle/>
          <a:p>
            <a:r>
              <a:rPr kumimoji="1" lang="ja-JP" altLang="en-US"/>
              <a:t>相手のメールサーバへ</a:t>
            </a:r>
          </a:p>
        </p:txBody>
      </p:sp>
    </p:spTree>
    <p:extLst>
      <p:ext uri="{BB962C8B-B14F-4D97-AF65-F5344CB8AC3E}">
        <p14:creationId xmlns:p14="http://schemas.microsoft.com/office/powerpoint/2010/main" val="2834101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93C1F0-6905-4E24-AC44-9E50CB5F953E}"/>
              </a:ext>
            </a:extLst>
          </p:cNvPr>
          <p:cNvSpPr>
            <a:spLocks noGrp="1"/>
          </p:cNvSpPr>
          <p:nvPr>
            <p:ph type="title"/>
          </p:nvPr>
        </p:nvSpPr>
        <p:spPr/>
        <p:txBody>
          <a:bodyPr/>
          <a:lstStyle/>
          <a:p>
            <a:r>
              <a:rPr kumimoji="1" lang="en-US" altLang="ja-JP"/>
              <a:t>Gmail</a:t>
            </a:r>
            <a:r>
              <a:rPr kumimoji="1" lang="ja-JP" altLang="en-US"/>
              <a:t>でできること</a:t>
            </a:r>
          </a:p>
        </p:txBody>
      </p:sp>
      <p:sp>
        <p:nvSpPr>
          <p:cNvPr id="3" name="コンテンツ プレースホルダー 2">
            <a:extLst>
              <a:ext uri="{FF2B5EF4-FFF2-40B4-BE49-F238E27FC236}">
                <a16:creationId xmlns:a16="http://schemas.microsoft.com/office/drawing/2014/main" id="{2641AF95-7365-46DA-882C-DDD3FC389D85}"/>
              </a:ext>
            </a:extLst>
          </p:cNvPr>
          <p:cNvSpPr>
            <a:spLocks noGrp="1"/>
          </p:cNvSpPr>
          <p:nvPr>
            <p:ph idx="1"/>
          </p:nvPr>
        </p:nvSpPr>
        <p:spPr/>
        <p:txBody>
          <a:bodyPr/>
          <a:lstStyle/>
          <a:p>
            <a:r>
              <a:rPr kumimoji="1" lang="ja-JP" altLang="en-US"/>
              <a:t>普通の機能</a:t>
            </a:r>
            <a:endParaRPr kumimoji="1" lang="en-US" altLang="ja-JP" dirty="0"/>
          </a:p>
          <a:p>
            <a:pPr lvl="1"/>
            <a:r>
              <a:rPr kumimoji="1" lang="ja-JP" altLang="en-US"/>
              <a:t>メールの作成</a:t>
            </a:r>
            <a:endParaRPr kumimoji="1" lang="en-US" altLang="ja-JP" dirty="0"/>
          </a:p>
          <a:p>
            <a:pPr lvl="1"/>
            <a:r>
              <a:rPr lang="ja-JP" altLang="en-US"/>
              <a:t>メールの</a:t>
            </a:r>
            <a:r>
              <a:rPr kumimoji="1" lang="ja-JP" altLang="en-US"/>
              <a:t>送受信</a:t>
            </a:r>
            <a:endParaRPr kumimoji="1" lang="en-US" altLang="ja-JP" dirty="0"/>
          </a:p>
          <a:p>
            <a:pPr lvl="1"/>
            <a:r>
              <a:rPr lang="ja-JP" altLang="en-US"/>
              <a:t>ファイル添付</a:t>
            </a:r>
            <a:endParaRPr kumimoji="1" lang="en-US" altLang="ja-JP" dirty="0"/>
          </a:p>
          <a:p>
            <a:endParaRPr lang="en-US" altLang="ja-JP" dirty="0"/>
          </a:p>
          <a:p>
            <a:r>
              <a:rPr kumimoji="1" lang="ja-JP" altLang="en-US"/>
              <a:t>おまけの機能</a:t>
            </a:r>
            <a:endParaRPr kumimoji="1" lang="en-US" altLang="ja-JP" dirty="0"/>
          </a:p>
          <a:p>
            <a:pPr lvl="1"/>
            <a:r>
              <a:rPr lang="ja-JP" altLang="en-US"/>
              <a:t>著名作成</a:t>
            </a:r>
            <a:endParaRPr lang="en-US" altLang="ja-JP" dirty="0"/>
          </a:p>
          <a:p>
            <a:pPr lvl="1"/>
            <a:r>
              <a:rPr kumimoji="1" lang="ja-JP" altLang="en-US"/>
              <a:t>自動で返信</a:t>
            </a:r>
            <a:endParaRPr kumimoji="1" lang="en-US" altLang="ja-JP" dirty="0"/>
          </a:p>
          <a:p>
            <a:pPr lvl="1"/>
            <a:r>
              <a:rPr lang="ja-JP" altLang="en-US"/>
              <a:t>見た目変更</a:t>
            </a:r>
            <a:endParaRPr lang="en-US" altLang="ja-JP" dirty="0"/>
          </a:p>
          <a:p>
            <a:pPr lvl="1"/>
            <a:r>
              <a:rPr kumimoji="1" lang="ja-JP" altLang="en-US"/>
              <a:t>送信の取り消し</a:t>
            </a:r>
          </a:p>
        </p:txBody>
      </p:sp>
      <p:sp>
        <p:nvSpPr>
          <p:cNvPr id="4" name="日付プレースホルダー 3">
            <a:extLst>
              <a:ext uri="{FF2B5EF4-FFF2-40B4-BE49-F238E27FC236}">
                <a16:creationId xmlns:a16="http://schemas.microsoft.com/office/drawing/2014/main" id="{8AA6B458-2278-4D37-97A1-1205C33B2C10}"/>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1311949D-1AA9-4B31-B425-1C0C7C62036B}"/>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Tree>
    <p:extLst>
      <p:ext uri="{BB962C8B-B14F-4D97-AF65-F5344CB8AC3E}">
        <p14:creationId xmlns:p14="http://schemas.microsoft.com/office/powerpoint/2010/main" val="1543962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48B8EB-A931-453E-80FC-E4F51780F186}"/>
              </a:ext>
            </a:extLst>
          </p:cNvPr>
          <p:cNvSpPr>
            <a:spLocks noGrp="1"/>
          </p:cNvSpPr>
          <p:nvPr>
            <p:ph type="title"/>
          </p:nvPr>
        </p:nvSpPr>
        <p:spPr/>
        <p:txBody>
          <a:bodyPr/>
          <a:lstStyle/>
          <a:p>
            <a:r>
              <a:rPr kumimoji="1" lang="ja-JP" altLang="en-US"/>
              <a:t>画面の見方</a:t>
            </a:r>
          </a:p>
        </p:txBody>
      </p:sp>
      <p:sp>
        <p:nvSpPr>
          <p:cNvPr id="4" name="日付プレースホルダー 3">
            <a:extLst>
              <a:ext uri="{FF2B5EF4-FFF2-40B4-BE49-F238E27FC236}">
                <a16:creationId xmlns:a16="http://schemas.microsoft.com/office/drawing/2014/main" id="{F8963152-54A8-4A25-8BB8-31076030D1DE}"/>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60E3621E-749C-45D1-9398-F00337A7E469}"/>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pic>
        <p:nvPicPr>
          <p:cNvPr id="18" name="コンテンツ プレースホルダー 6">
            <a:extLst>
              <a:ext uri="{FF2B5EF4-FFF2-40B4-BE49-F238E27FC236}">
                <a16:creationId xmlns:a16="http://schemas.microsoft.com/office/drawing/2014/main" id="{D871D74E-705D-4C0A-B316-667D5139E9BE}"/>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217919" y="3094663"/>
            <a:ext cx="9373870" cy="1492095"/>
          </a:xfrm>
          <a:prstGeom prst="rect">
            <a:avLst/>
          </a:prstGeom>
        </p:spPr>
      </p:pic>
      <p:sp>
        <p:nvSpPr>
          <p:cNvPr id="19" name="角丸四角形吹き出し 8">
            <a:extLst>
              <a:ext uri="{FF2B5EF4-FFF2-40B4-BE49-F238E27FC236}">
                <a16:creationId xmlns:a16="http://schemas.microsoft.com/office/drawing/2014/main" id="{06F802B2-75D3-4AE1-95FB-284333EBFF6D}"/>
              </a:ext>
            </a:extLst>
          </p:cNvPr>
          <p:cNvSpPr/>
          <p:nvPr/>
        </p:nvSpPr>
        <p:spPr>
          <a:xfrm>
            <a:off x="4744648" y="2031331"/>
            <a:ext cx="2309655" cy="612648"/>
          </a:xfrm>
          <a:prstGeom prst="wedgeRoundRectCallout">
            <a:avLst>
              <a:gd name="adj1" fmla="val -18522"/>
              <a:gd name="adj2" fmla="val 135307"/>
              <a:gd name="adj3" fmla="val 16667"/>
            </a:avLst>
          </a:prstGeom>
          <a:solidFill>
            <a:sysClr val="window" lastClr="FFFFFF"/>
          </a:solidFill>
          <a:ln w="19050" cap="flat" cmpd="sng" algn="ctr">
            <a:solidFill>
              <a:srgbClr val="873624">
                <a:shade val="75000"/>
                <a:lumMod val="9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メール検索</a:t>
            </a:r>
          </a:p>
        </p:txBody>
      </p:sp>
      <p:sp>
        <p:nvSpPr>
          <p:cNvPr id="20" name="角丸四角形吹き出し 9">
            <a:extLst>
              <a:ext uri="{FF2B5EF4-FFF2-40B4-BE49-F238E27FC236}">
                <a16:creationId xmlns:a16="http://schemas.microsoft.com/office/drawing/2014/main" id="{1A1ABE02-166D-462F-8257-4662E10DE4A7}"/>
              </a:ext>
            </a:extLst>
          </p:cNvPr>
          <p:cNvSpPr/>
          <p:nvPr/>
        </p:nvSpPr>
        <p:spPr>
          <a:xfrm>
            <a:off x="1479962" y="4893081"/>
            <a:ext cx="2558638" cy="1283881"/>
          </a:xfrm>
          <a:prstGeom prst="wedgeRoundRectCallout">
            <a:avLst>
              <a:gd name="adj1" fmla="val -24983"/>
              <a:gd name="adj2" fmla="val -64007"/>
              <a:gd name="adj3" fmla="val 16667"/>
            </a:avLst>
          </a:prstGeom>
          <a:solidFill>
            <a:sysClr val="window" lastClr="FFFFFF"/>
          </a:solidFill>
          <a:ln w="19050" cap="flat" cmpd="sng" algn="ctr">
            <a:solidFill>
              <a:srgbClr val="873624">
                <a:shade val="75000"/>
                <a:lumMod val="9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サイドバー</a:t>
            </a:r>
            <a:endParaRPr kumimoji="0" lang="en-US" altLang="ja-JP" sz="24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kern="0">
                <a:solidFill>
                  <a:prstClr val="black"/>
                </a:solidFill>
                <a:latin typeface="Book Antiqua"/>
                <a:ea typeface="HGS明朝E" panose="02020900000000000000" pitchFamily="18" charset="-128"/>
              </a:rPr>
              <a:t>・メール作成</a:t>
            </a:r>
            <a:endParaRPr kumimoji="0" lang="en-US" altLang="ja-JP" sz="2000" kern="0">
              <a:solidFill>
                <a:prstClr val="black"/>
              </a:solidFill>
              <a:latin typeface="Book Antiqua"/>
              <a:ea typeface="HGS明朝E" panose="02020900000000000000" pitchFamily="18"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kern="0">
                <a:solidFill>
                  <a:prstClr val="black"/>
                </a:solidFill>
                <a:latin typeface="Book Antiqua"/>
                <a:ea typeface="HGS明朝E" panose="02020900000000000000" pitchFamily="18" charset="-128"/>
              </a:rPr>
              <a:t>・フォルダ選択</a:t>
            </a:r>
            <a:endParaRPr kumimoji="0" lang="en-US" altLang="ja-JP" sz="2000" kern="0">
              <a:solidFill>
                <a:prstClr val="black"/>
              </a:solidFill>
              <a:latin typeface="Book Antiqua"/>
              <a:ea typeface="HGS明朝E" panose="02020900000000000000" pitchFamily="18"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・ラベル選択</a:t>
            </a:r>
          </a:p>
        </p:txBody>
      </p:sp>
      <p:sp>
        <p:nvSpPr>
          <p:cNvPr id="21" name="角丸四角形吹き出し 10">
            <a:extLst>
              <a:ext uri="{FF2B5EF4-FFF2-40B4-BE49-F238E27FC236}">
                <a16:creationId xmlns:a16="http://schemas.microsoft.com/office/drawing/2014/main" id="{41E5C231-4403-4AC9-B6BC-FE7DB252EBF3}"/>
              </a:ext>
            </a:extLst>
          </p:cNvPr>
          <p:cNvSpPr/>
          <p:nvPr/>
        </p:nvSpPr>
        <p:spPr>
          <a:xfrm>
            <a:off x="5331417" y="5037440"/>
            <a:ext cx="2573976" cy="743427"/>
          </a:xfrm>
          <a:prstGeom prst="wedgeRoundRectCallout">
            <a:avLst>
              <a:gd name="adj1" fmla="val -22033"/>
              <a:gd name="adj2" fmla="val -123157"/>
              <a:gd name="adj3" fmla="val 16667"/>
            </a:avLst>
          </a:prstGeom>
          <a:solidFill>
            <a:sysClr val="window" lastClr="FFFFFF"/>
          </a:solidFill>
          <a:ln w="19050" cap="flat" cmpd="sng" algn="ctr">
            <a:solidFill>
              <a:srgbClr val="873624">
                <a:shade val="75000"/>
                <a:lumMod val="9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受信メール一覧</a:t>
            </a:r>
            <a:endParaRPr kumimoji="0" lang="ja-JP" altLang="en-US" sz="2400" b="0" i="0" u="none" strike="noStrike" kern="0" cap="none" spc="0" normalizeH="0" baseline="0" noProof="0" dirty="0">
              <a:ln>
                <a:noFill/>
              </a:ln>
              <a:solidFill>
                <a:prstClr val="black"/>
              </a:solidFill>
              <a:effectLst/>
              <a:uLnTx/>
              <a:uFillTx/>
              <a:latin typeface="Book Antiqua"/>
              <a:ea typeface="HGS明朝E" panose="02020900000000000000" pitchFamily="18" charset="-128"/>
              <a:cs typeface="+mn-cs"/>
            </a:endParaRPr>
          </a:p>
        </p:txBody>
      </p:sp>
      <p:sp>
        <p:nvSpPr>
          <p:cNvPr id="22" name="角丸四角形吹き出し 11">
            <a:extLst>
              <a:ext uri="{FF2B5EF4-FFF2-40B4-BE49-F238E27FC236}">
                <a16:creationId xmlns:a16="http://schemas.microsoft.com/office/drawing/2014/main" id="{4A03FE0A-0D40-4C0F-B301-60C0B511D66F}"/>
              </a:ext>
            </a:extLst>
          </p:cNvPr>
          <p:cNvSpPr/>
          <p:nvPr/>
        </p:nvSpPr>
        <p:spPr>
          <a:xfrm>
            <a:off x="8726888" y="4586758"/>
            <a:ext cx="2101438" cy="612648"/>
          </a:xfrm>
          <a:prstGeom prst="wedgeRoundRectCallout">
            <a:avLst>
              <a:gd name="adj1" fmla="val 11822"/>
              <a:gd name="adj2" fmla="val -148639"/>
              <a:gd name="adj3" fmla="val 16667"/>
            </a:avLst>
          </a:prstGeom>
          <a:solidFill>
            <a:sysClr val="window" lastClr="FFFFFF"/>
          </a:solidFill>
          <a:ln w="19050" cap="flat" cmpd="sng" algn="ctr">
            <a:solidFill>
              <a:srgbClr val="873624">
                <a:shade val="75000"/>
                <a:lumMod val="9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0" i="0" u="none" strike="noStrike" kern="0" cap="none" spc="0" normalizeH="0" baseline="0" noProof="0" dirty="0">
                <a:ln>
                  <a:noFill/>
                </a:ln>
                <a:solidFill>
                  <a:prstClr val="black"/>
                </a:solidFill>
                <a:effectLst/>
                <a:uLnTx/>
                <a:uFillTx/>
                <a:latin typeface="Book Antiqua"/>
                <a:ea typeface="HGS明朝E" panose="02020900000000000000" pitchFamily="18" charset="-128"/>
                <a:cs typeface="+mn-cs"/>
              </a:rPr>
              <a:t>メール設定</a:t>
            </a:r>
          </a:p>
        </p:txBody>
      </p:sp>
      <p:sp>
        <p:nvSpPr>
          <p:cNvPr id="23" name="角丸四角形吹き出し 12">
            <a:extLst>
              <a:ext uri="{FF2B5EF4-FFF2-40B4-BE49-F238E27FC236}">
                <a16:creationId xmlns:a16="http://schemas.microsoft.com/office/drawing/2014/main" id="{08CA43F5-AA48-46E0-AE6E-EF35FB4C892C}"/>
              </a:ext>
            </a:extLst>
          </p:cNvPr>
          <p:cNvSpPr/>
          <p:nvPr/>
        </p:nvSpPr>
        <p:spPr>
          <a:xfrm>
            <a:off x="8364074" y="1671782"/>
            <a:ext cx="2596677" cy="983158"/>
          </a:xfrm>
          <a:prstGeom prst="wedgeRoundRectCallout">
            <a:avLst>
              <a:gd name="adj1" fmla="val 22329"/>
              <a:gd name="adj2" fmla="val 106184"/>
              <a:gd name="adj3" fmla="val 16667"/>
            </a:avLst>
          </a:prstGeom>
          <a:solidFill>
            <a:sysClr val="window" lastClr="FFFFFF"/>
          </a:solidFill>
          <a:ln w="19050" cap="flat" cmpd="sng" algn="ctr">
            <a:solidFill>
              <a:srgbClr val="873624">
                <a:shade val="75000"/>
                <a:lumMod val="9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4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Google</a:t>
            </a:r>
            <a:r>
              <a:rPr kumimoji="0" lang="ja-JP" altLang="en-US" sz="24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の</a:t>
            </a:r>
            <a:endParaRPr kumimoji="0" lang="en-US" altLang="ja-JP" sz="24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アカウント設定</a:t>
            </a:r>
          </a:p>
        </p:txBody>
      </p:sp>
      <p:sp>
        <p:nvSpPr>
          <p:cNvPr id="24" name="楕円 23">
            <a:extLst>
              <a:ext uri="{FF2B5EF4-FFF2-40B4-BE49-F238E27FC236}">
                <a16:creationId xmlns:a16="http://schemas.microsoft.com/office/drawing/2014/main" id="{F41E685C-14DC-4C44-8C3D-DAACA7C222E1}"/>
              </a:ext>
            </a:extLst>
          </p:cNvPr>
          <p:cNvSpPr/>
          <p:nvPr/>
        </p:nvSpPr>
        <p:spPr>
          <a:xfrm>
            <a:off x="8726888" y="2931523"/>
            <a:ext cx="2169763" cy="677678"/>
          </a:xfrm>
          <a:prstGeom prst="ellipse">
            <a:avLst/>
          </a:prstGeom>
          <a:noFill/>
          <a:ln w="28575">
            <a:solidFill>
              <a:srgbClr val="6B09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rgbClr val="6B0920"/>
              </a:solidFill>
            </a:endParaRPr>
          </a:p>
        </p:txBody>
      </p:sp>
    </p:spTree>
    <p:extLst>
      <p:ext uri="{BB962C8B-B14F-4D97-AF65-F5344CB8AC3E}">
        <p14:creationId xmlns:p14="http://schemas.microsoft.com/office/powerpoint/2010/main" val="3769249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0AAFC3-E62B-4B92-B072-0F3F163551F0}"/>
              </a:ext>
            </a:extLst>
          </p:cNvPr>
          <p:cNvSpPr>
            <a:spLocks noGrp="1"/>
          </p:cNvSpPr>
          <p:nvPr>
            <p:ph type="title"/>
          </p:nvPr>
        </p:nvSpPr>
        <p:spPr/>
        <p:txBody>
          <a:bodyPr/>
          <a:lstStyle/>
          <a:p>
            <a:r>
              <a:rPr kumimoji="1" lang="ja-JP" altLang="en-US"/>
              <a:t>演習：とりあえず送ってみる</a:t>
            </a:r>
          </a:p>
        </p:txBody>
      </p:sp>
      <p:sp>
        <p:nvSpPr>
          <p:cNvPr id="3" name="コンテンツ プレースホルダー 2">
            <a:extLst>
              <a:ext uri="{FF2B5EF4-FFF2-40B4-BE49-F238E27FC236}">
                <a16:creationId xmlns:a16="http://schemas.microsoft.com/office/drawing/2014/main" id="{7E1A9C1C-40CC-4A0B-A582-2A0E36195A7B}"/>
              </a:ext>
            </a:extLst>
          </p:cNvPr>
          <p:cNvSpPr>
            <a:spLocks noGrp="1"/>
          </p:cNvSpPr>
          <p:nvPr>
            <p:ph idx="1"/>
          </p:nvPr>
        </p:nvSpPr>
        <p:spPr/>
        <p:txBody>
          <a:bodyPr/>
          <a:lstStyle/>
          <a:p>
            <a:r>
              <a:rPr kumimoji="1" lang="ja-JP" altLang="en-US"/>
              <a:t>「作成」をクリック</a:t>
            </a:r>
            <a:endParaRPr kumimoji="1" lang="en-US" altLang="ja-JP" dirty="0"/>
          </a:p>
          <a:p>
            <a:endParaRPr lang="en-US" altLang="ja-JP" dirty="0"/>
          </a:p>
          <a:p>
            <a:r>
              <a:rPr lang="ja-JP" altLang="en-US"/>
              <a:t>以下のように設定</a:t>
            </a:r>
            <a:endParaRPr lang="en-US" altLang="ja-JP" dirty="0"/>
          </a:p>
          <a:p>
            <a:pPr lvl="1"/>
            <a:r>
              <a:rPr kumimoji="1" lang="en-US" altLang="ja-JP" dirty="0"/>
              <a:t>to	</a:t>
            </a:r>
            <a:r>
              <a:rPr kumimoji="1" lang="ja-JP" altLang="en-US"/>
              <a:t>自分の</a:t>
            </a:r>
            <a:r>
              <a:rPr lang="ja-JP" altLang="en-US"/>
              <a:t>学籍番号</a:t>
            </a:r>
            <a:r>
              <a:rPr lang="en-US" altLang="ja-JP" dirty="0"/>
              <a:t>@</a:t>
            </a:r>
            <a:r>
              <a:rPr lang="en-US" altLang="ja-JP" dirty="0" err="1"/>
              <a:t>cis.twcu.ac.jp</a:t>
            </a:r>
            <a:endParaRPr lang="en-US" altLang="ja-JP" dirty="0"/>
          </a:p>
          <a:p>
            <a:pPr lvl="1"/>
            <a:r>
              <a:rPr lang="ja-JP" altLang="en-US"/>
              <a:t>本文</a:t>
            </a:r>
            <a:r>
              <a:rPr lang="en-US" altLang="ja-JP" dirty="0"/>
              <a:t>	</a:t>
            </a:r>
            <a:r>
              <a:rPr lang="ja-JP" altLang="en-US"/>
              <a:t>何か適当に</a:t>
            </a:r>
            <a:endParaRPr lang="en-US" altLang="ja-JP" dirty="0"/>
          </a:p>
          <a:p>
            <a:endParaRPr lang="en-US" altLang="ja-JP" dirty="0"/>
          </a:p>
          <a:p>
            <a:r>
              <a:rPr kumimoji="1" lang="ja-JP" altLang="en-US"/>
              <a:t>送信ボタンをクリック</a:t>
            </a:r>
            <a:endParaRPr kumimoji="1" lang="en-US" altLang="ja-JP" dirty="0"/>
          </a:p>
          <a:p>
            <a:endParaRPr lang="en-US" altLang="ja-JP" dirty="0"/>
          </a:p>
          <a:p>
            <a:r>
              <a:rPr kumimoji="1" lang="ja-JP" altLang="en-US"/>
              <a:t>更新ボタンをクリック</a:t>
            </a:r>
            <a:r>
              <a:rPr kumimoji="1" lang="ja-JP" altLang="en-US" sz="2000"/>
              <a:t>（円を描く矢印マーク）</a:t>
            </a:r>
          </a:p>
        </p:txBody>
      </p:sp>
      <p:sp>
        <p:nvSpPr>
          <p:cNvPr id="4" name="日付プレースホルダー 3">
            <a:extLst>
              <a:ext uri="{FF2B5EF4-FFF2-40B4-BE49-F238E27FC236}">
                <a16:creationId xmlns:a16="http://schemas.microsoft.com/office/drawing/2014/main" id="{C1AD0FA1-6BF0-42A3-B6C2-A7FFBC67983E}"/>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7CC095EA-B244-4433-9B4D-239F215FB558}"/>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Tree>
    <p:extLst>
      <p:ext uri="{BB962C8B-B14F-4D97-AF65-F5344CB8AC3E}">
        <p14:creationId xmlns:p14="http://schemas.microsoft.com/office/powerpoint/2010/main" val="1623035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D69132-5FB5-4F3F-8CBC-7410123F3D63}"/>
              </a:ext>
            </a:extLst>
          </p:cNvPr>
          <p:cNvSpPr>
            <a:spLocks noGrp="1"/>
          </p:cNvSpPr>
          <p:nvPr>
            <p:ph type="title"/>
          </p:nvPr>
        </p:nvSpPr>
        <p:spPr/>
        <p:txBody>
          <a:bodyPr/>
          <a:lstStyle/>
          <a:p>
            <a:r>
              <a:rPr lang="ja-JP" altLang="en-US" dirty="0"/>
              <a:t>目次</a:t>
            </a:r>
            <a:endParaRPr kumimoji="1" lang="ja-JP" altLang="en-US" dirty="0"/>
          </a:p>
        </p:txBody>
      </p:sp>
      <p:sp>
        <p:nvSpPr>
          <p:cNvPr id="3" name="コンテンツ プレースホルダー 2">
            <a:extLst>
              <a:ext uri="{FF2B5EF4-FFF2-40B4-BE49-F238E27FC236}">
                <a16:creationId xmlns:a16="http://schemas.microsoft.com/office/drawing/2014/main" id="{1F6B1148-1F9B-47AD-B7C2-1E4FF84264A7}"/>
              </a:ext>
            </a:extLst>
          </p:cNvPr>
          <p:cNvSpPr>
            <a:spLocks noGrp="1"/>
          </p:cNvSpPr>
          <p:nvPr>
            <p:ph idx="1"/>
          </p:nvPr>
        </p:nvSpPr>
        <p:spPr>
          <a:xfrm>
            <a:off x="838200" y="3161654"/>
            <a:ext cx="10515600" cy="3015309"/>
          </a:xfrm>
        </p:spPr>
        <p:txBody>
          <a:bodyPr numCol="2">
            <a:normAutofit/>
          </a:bodyPr>
          <a:lstStyle/>
          <a:p>
            <a:pPr marL="514350" indent="-514350">
              <a:buFont typeface="+mj-lt"/>
              <a:buAutoNum type="arabicPeriod"/>
            </a:pPr>
            <a:r>
              <a:rPr kumimoji="1" lang="ja-JP" altLang="en-US"/>
              <a:t>前回の復習</a:t>
            </a:r>
            <a:endParaRPr kumimoji="1" lang="en-US" altLang="ja-JP"/>
          </a:p>
          <a:p>
            <a:pPr lvl="1"/>
            <a:r>
              <a:rPr lang="ja-JP" altLang="en-US"/>
              <a:t>パスワード変更</a:t>
            </a:r>
            <a:endParaRPr lang="en-US" altLang="ja-JP"/>
          </a:p>
          <a:p>
            <a:pPr lvl="1"/>
            <a:r>
              <a:rPr kumimoji="1" lang="ja-JP" altLang="en-US"/>
              <a:t>ファイルとフォルダ</a:t>
            </a:r>
            <a:endParaRPr kumimoji="1" lang="en-US" altLang="ja-JP"/>
          </a:p>
          <a:p>
            <a:pPr lvl="1"/>
            <a:endParaRPr kumimoji="1" lang="en-US" altLang="ja-JP"/>
          </a:p>
          <a:p>
            <a:pPr marL="514350" indent="-514350">
              <a:buFont typeface="+mj-lt"/>
              <a:buAutoNum type="arabicPeriod"/>
            </a:pPr>
            <a:r>
              <a:rPr lang="ja-JP" altLang="en-US"/>
              <a:t>電子メールの仕組み</a:t>
            </a:r>
            <a:endParaRPr lang="en-US" altLang="ja-JP"/>
          </a:p>
          <a:p>
            <a:pPr lvl="1"/>
            <a:r>
              <a:rPr lang="ja-JP" altLang="en-US"/>
              <a:t>電子メールとは</a:t>
            </a:r>
            <a:endParaRPr lang="en-US" altLang="ja-JP"/>
          </a:p>
          <a:p>
            <a:pPr lvl="1"/>
            <a:r>
              <a:rPr lang="ja-JP" altLang="en-US"/>
              <a:t>アドレス</a:t>
            </a:r>
            <a:endParaRPr lang="en-US" altLang="ja-JP"/>
          </a:p>
          <a:p>
            <a:pPr marL="514350" indent="-514350">
              <a:buFont typeface="+mj-lt"/>
              <a:buAutoNum type="arabicPeriod"/>
            </a:pPr>
            <a:r>
              <a:rPr lang="en-US" altLang="ja-JP"/>
              <a:t>Gmail</a:t>
            </a:r>
            <a:r>
              <a:rPr lang="ja-JP" altLang="en-US"/>
              <a:t>の使い方</a:t>
            </a:r>
            <a:endParaRPr lang="en-US" altLang="ja-JP"/>
          </a:p>
          <a:p>
            <a:pPr marL="514350" indent="-514350">
              <a:buFont typeface="+mj-lt"/>
              <a:buAutoNum type="arabicPeriod"/>
            </a:pPr>
            <a:r>
              <a:rPr lang="ja-JP" altLang="en-US"/>
              <a:t>メールのマナー</a:t>
            </a:r>
            <a:endParaRPr lang="en-US" altLang="ja-JP"/>
          </a:p>
          <a:p>
            <a:pPr lvl="1"/>
            <a:endParaRPr lang="en-US" altLang="ja-JP"/>
          </a:p>
        </p:txBody>
      </p:sp>
      <p:sp>
        <p:nvSpPr>
          <p:cNvPr id="4" name="日付プレースホルダー 3">
            <a:extLst>
              <a:ext uri="{FF2B5EF4-FFF2-40B4-BE49-F238E27FC236}">
                <a16:creationId xmlns:a16="http://schemas.microsoft.com/office/drawing/2014/main" id="{F5CAC0A6-42E2-47AC-9923-4A6821680A12}"/>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38AF76DA-2BDC-4389-A05F-26966613331D}"/>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
        <p:nvSpPr>
          <p:cNvPr id="6" name="正方形/長方形 5">
            <a:extLst>
              <a:ext uri="{FF2B5EF4-FFF2-40B4-BE49-F238E27FC236}">
                <a16:creationId xmlns:a16="http://schemas.microsoft.com/office/drawing/2014/main" id="{A89DBCAD-29D9-4D29-B877-D9ECF6DCB14E}"/>
              </a:ext>
            </a:extLst>
          </p:cNvPr>
          <p:cNvSpPr/>
          <p:nvPr/>
        </p:nvSpPr>
        <p:spPr>
          <a:xfrm>
            <a:off x="2532940" y="1796648"/>
            <a:ext cx="7126121" cy="1193369"/>
          </a:xfrm>
          <a:prstGeom prst="rect">
            <a:avLst/>
          </a:prstGeom>
          <a:solidFill>
            <a:schemeClr val="bg1">
              <a:lumMod val="95000"/>
            </a:schemeClr>
          </a:solidFill>
          <a:ln w="28575">
            <a:solidFill>
              <a:srgbClr val="6B09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a:solidFill>
                  <a:srgbClr val="6B0920"/>
                </a:solidFill>
              </a:rPr>
              <a:t>本日の目標</a:t>
            </a:r>
            <a:endParaRPr kumimoji="1" lang="en-US" altLang="ja-JP" sz="2800">
              <a:solidFill>
                <a:srgbClr val="6B0920"/>
              </a:solidFill>
            </a:endParaRPr>
          </a:p>
          <a:p>
            <a:pPr algn="ctr"/>
            <a:r>
              <a:rPr kumimoji="1" lang="ja-JP" altLang="en-US" sz="2800" b="1">
                <a:solidFill>
                  <a:srgbClr val="6B0920"/>
                </a:solidFill>
              </a:rPr>
              <a:t>ビジネスメールを送れるようになろう</a:t>
            </a:r>
            <a:endParaRPr kumimoji="1" lang="ja-JP" altLang="en-US" sz="2800" b="1" dirty="0">
              <a:solidFill>
                <a:srgbClr val="6B0920"/>
              </a:solidFill>
            </a:endParaRPr>
          </a:p>
        </p:txBody>
      </p:sp>
    </p:spTree>
    <p:extLst>
      <p:ext uri="{BB962C8B-B14F-4D97-AF65-F5344CB8AC3E}">
        <p14:creationId xmlns:p14="http://schemas.microsoft.com/office/powerpoint/2010/main" val="1667068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FC4D64-7E65-4317-8F3B-3B70261E4279}"/>
              </a:ext>
            </a:extLst>
          </p:cNvPr>
          <p:cNvSpPr>
            <a:spLocks noGrp="1"/>
          </p:cNvSpPr>
          <p:nvPr>
            <p:ph type="title"/>
          </p:nvPr>
        </p:nvSpPr>
        <p:spPr/>
        <p:txBody>
          <a:bodyPr/>
          <a:lstStyle/>
          <a:p>
            <a:r>
              <a:rPr kumimoji="1" lang="en-US" altLang="ja-JP"/>
              <a:t>Gmail</a:t>
            </a:r>
            <a:r>
              <a:rPr kumimoji="1" lang="ja-JP" altLang="en-US"/>
              <a:t>の設定画面</a:t>
            </a:r>
          </a:p>
        </p:txBody>
      </p:sp>
      <p:sp>
        <p:nvSpPr>
          <p:cNvPr id="4" name="日付プレースホルダー 3">
            <a:extLst>
              <a:ext uri="{FF2B5EF4-FFF2-40B4-BE49-F238E27FC236}">
                <a16:creationId xmlns:a16="http://schemas.microsoft.com/office/drawing/2014/main" id="{A52F9F8A-B527-451A-9FFE-BD84D1BA47BA}"/>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3B213B64-3EA8-4F26-A436-5CDD14DA4DCF}"/>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pic>
        <p:nvPicPr>
          <p:cNvPr id="6" name="コンテンツ プレースホルダー 6">
            <a:extLst>
              <a:ext uri="{FF2B5EF4-FFF2-40B4-BE49-F238E27FC236}">
                <a16:creationId xmlns:a16="http://schemas.microsoft.com/office/drawing/2014/main" id="{3FFFF48A-26B0-4E70-B733-EEE51F81DD47}"/>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409065" y="2445266"/>
            <a:ext cx="9373870" cy="3157703"/>
          </a:xfrm>
          <a:prstGeom prst="rect">
            <a:avLst/>
          </a:prstGeom>
        </p:spPr>
      </p:pic>
      <p:sp>
        <p:nvSpPr>
          <p:cNvPr id="7" name="角丸四角形吹き出し 7">
            <a:extLst>
              <a:ext uri="{FF2B5EF4-FFF2-40B4-BE49-F238E27FC236}">
                <a16:creationId xmlns:a16="http://schemas.microsoft.com/office/drawing/2014/main" id="{A5951854-2AE4-45A6-8761-FE1028DE936F}"/>
              </a:ext>
            </a:extLst>
          </p:cNvPr>
          <p:cNvSpPr/>
          <p:nvPr/>
        </p:nvSpPr>
        <p:spPr>
          <a:xfrm>
            <a:off x="3950819" y="2138942"/>
            <a:ext cx="1543318" cy="612648"/>
          </a:xfrm>
          <a:prstGeom prst="wedgeRoundRectCallout">
            <a:avLst>
              <a:gd name="adj1" fmla="val -18522"/>
              <a:gd name="adj2" fmla="val 135307"/>
              <a:gd name="adj3" fmla="val 16667"/>
            </a:avLst>
          </a:prstGeom>
          <a:solidFill>
            <a:sysClr val="window" lastClr="FFFFFF"/>
          </a:solidFill>
          <a:ln w="19050" cap="flat" cmpd="sng" algn="ctr">
            <a:solidFill>
              <a:srgbClr val="873624">
                <a:shade val="75000"/>
                <a:lumMod val="9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prstClr val="black"/>
                </a:solidFill>
                <a:effectLst/>
                <a:uLnTx/>
                <a:uFillTx/>
                <a:latin typeface="Book Antiqua"/>
                <a:ea typeface="HGS明朝E" panose="02020900000000000000" pitchFamily="18" charset="-128"/>
                <a:cs typeface="+mn-cs"/>
              </a:rPr>
              <a:t>タブ</a:t>
            </a:r>
          </a:p>
        </p:txBody>
      </p:sp>
      <p:sp>
        <p:nvSpPr>
          <p:cNvPr id="8" name="角丸四角形吹き出し 8">
            <a:extLst>
              <a:ext uri="{FF2B5EF4-FFF2-40B4-BE49-F238E27FC236}">
                <a16:creationId xmlns:a16="http://schemas.microsoft.com/office/drawing/2014/main" id="{A67AFEAD-473C-494B-B20C-5CAB2A59AB8F}"/>
              </a:ext>
            </a:extLst>
          </p:cNvPr>
          <p:cNvSpPr/>
          <p:nvPr/>
        </p:nvSpPr>
        <p:spPr>
          <a:xfrm>
            <a:off x="6096000" y="5708442"/>
            <a:ext cx="3265985" cy="612648"/>
          </a:xfrm>
          <a:prstGeom prst="wedgeRoundRectCallout">
            <a:avLst>
              <a:gd name="adj1" fmla="val -22857"/>
              <a:gd name="adj2" fmla="val -97674"/>
              <a:gd name="adj3" fmla="val 16667"/>
            </a:avLst>
          </a:prstGeom>
          <a:solidFill>
            <a:sysClr val="window" lastClr="FFFFFF"/>
          </a:solidFill>
          <a:ln w="19050" cap="flat" cmpd="sng" algn="ctr">
            <a:solidFill>
              <a:srgbClr val="873624">
                <a:shade val="75000"/>
                <a:lumMod val="9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prstClr val="black"/>
                </a:solidFill>
                <a:effectLst/>
                <a:uLnTx/>
                <a:uFillTx/>
                <a:latin typeface="Book Antiqua"/>
                <a:ea typeface="HGS明朝E" panose="02020900000000000000" pitchFamily="18" charset="-128"/>
                <a:cs typeface="+mn-cs"/>
              </a:rPr>
              <a:t>各種設定</a:t>
            </a:r>
          </a:p>
        </p:txBody>
      </p:sp>
    </p:spTree>
    <p:extLst>
      <p:ext uri="{BB962C8B-B14F-4D97-AF65-F5344CB8AC3E}">
        <p14:creationId xmlns:p14="http://schemas.microsoft.com/office/powerpoint/2010/main" val="1486135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4FD848-76B4-4035-8E53-176786685A1D}"/>
              </a:ext>
            </a:extLst>
          </p:cNvPr>
          <p:cNvSpPr>
            <a:spLocks noGrp="1"/>
          </p:cNvSpPr>
          <p:nvPr>
            <p:ph type="title"/>
          </p:nvPr>
        </p:nvSpPr>
        <p:spPr/>
        <p:txBody>
          <a:bodyPr/>
          <a:lstStyle/>
          <a:p>
            <a:r>
              <a:rPr kumimoji="1" lang="ja-JP" altLang="en-US"/>
              <a:t>演習：著名を設定してみよう</a:t>
            </a:r>
          </a:p>
        </p:txBody>
      </p:sp>
      <p:sp>
        <p:nvSpPr>
          <p:cNvPr id="3" name="コンテンツ プレースホルダー 2">
            <a:extLst>
              <a:ext uri="{FF2B5EF4-FFF2-40B4-BE49-F238E27FC236}">
                <a16:creationId xmlns:a16="http://schemas.microsoft.com/office/drawing/2014/main" id="{4B6E3796-20AD-4FDA-8447-D15B817C2130}"/>
              </a:ext>
            </a:extLst>
          </p:cNvPr>
          <p:cNvSpPr>
            <a:spLocks noGrp="1"/>
          </p:cNvSpPr>
          <p:nvPr>
            <p:ph idx="1"/>
          </p:nvPr>
        </p:nvSpPr>
        <p:spPr/>
        <p:txBody>
          <a:bodyPr>
            <a:normAutofit lnSpcReduction="10000"/>
          </a:bodyPr>
          <a:lstStyle/>
          <a:p>
            <a:r>
              <a:rPr lang="en-US" altLang="ja-JP" dirty="0"/>
              <a:t>Gmail</a:t>
            </a:r>
            <a:r>
              <a:rPr lang="ja-JP" altLang="en-US"/>
              <a:t>にログイン</a:t>
            </a:r>
            <a:endParaRPr lang="en-US" altLang="ja-JP" dirty="0"/>
          </a:p>
          <a:p>
            <a:r>
              <a:rPr kumimoji="1" lang="ja-JP" altLang="en-US"/>
              <a:t>設定画面を開く</a:t>
            </a:r>
            <a:r>
              <a:rPr kumimoji="1" lang="ja-JP" altLang="en-US" sz="2000"/>
              <a:t>（右上の歯車マーク → 設定）</a:t>
            </a:r>
            <a:endParaRPr kumimoji="1" lang="en-US" altLang="ja-JP" dirty="0"/>
          </a:p>
          <a:p>
            <a:pPr lvl="1"/>
            <a:r>
              <a:rPr kumimoji="1" lang="ja-JP" altLang="en-US"/>
              <a:t>全般タグ</a:t>
            </a:r>
            <a:endParaRPr kumimoji="1" lang="en-US" altLang="ja-JP" dirty="0"/>
          </a:p>
          <a:p>
            <a:pPr lvl="1"/>
            <a:r>
              <a:rPr kumimoji="1" lang="ja-JP" altLang="en-US"/>
              <a:t>「著名」欄に、自分の情報を載せる</a:t>
            </a:r>
            <a:endParaRPr kumimoji="1" lang="en-US" altLang="ja-JP" dirty="0"/>
          </a:p>
          <a:p>
            <a:pPr lvl="1"/>
            <a:r>
              <a:rPr kumimoji="1" lang="ja-JP" altLang="en-US"/>
              <a:t>ページ下部から「</a:t>
            </a:r>
            <a:r>
              <a:rPr lang="ja-JP" altLang="en-US"/>
              <a:t>変更</a:t>
            </a:r>
            <a:r>
              <a:rPr kumimoji="1" lang="ja-JP" altLang="en-US"/>
              <a:t>を保存」</a:t>
            </a:r>
            <a:endParaRPr kumimoji="1" lang="en-US" altLang="ja-JP" dirty="0"/>
          </a:p>
          <a:p>
            <a:endParaRPr lang="en-US" altLang="ja-JP" dirty="0"/>
          </a:p>
          <a:p>
            <a:r>
              <a:rPr lang="ja-JP" altLang="en-US"/>
              <a:t>自分の情報</a:t>
            </a:r>
            <a:endParaRPr lang="en-US" altLang="ja-JP" dirty="0"/>
          </a:p>
          <a:p>
            <a:pPr lvl="1"/>
            <a:r>
              <a:rPr kumimoji="1" lang="ja-JP" altLang="en-US"/>
              <a:t>所属</a:t>
            </a:r>
            <a:endParaRPr kumimoji="1" lang="en-US" altLang="ja-JP" dirty="0"/>
          </a:p>
          <a:p>
            <a:pPr lvl="1"/>
            <a:r>
              <a:rPr lang="ja-JP" altLang="en-US"/>
              <a:t>学籍番号</a:t>
            </a:r>
            <a:endParaRPr lang="en-US" altLang="ja-JP" dirty="0"/>
          </a:p>
          <a:p>
            <a:pPr lvl="1"/>
            <a:r>
              <a:rPr lang="ja-JP" altLang="en-US"/>
              <a:t>氏名</a:t>
            </a:r>
            <a:endParaRPr lang="en-US" altLang="ja-JP" dirty="0"/>
          </a:p>
          <a:p>
            <a:pPr lvl="1"/>
            <a:r>
              <a:rPr lang="ja-JP" altLang="en-US"/>
              <a:t>連絡方法</a:t>
            </a:r>
            <a:endParaRPr lang="en-US" altLang="ja-JP" dirty="0"/>
          </a:p>
        </p:txBody>
      </p:sp>
      <p:sp>
        <p:nvSpPr>
          <p:cNvPr id="4" name="日付プレースホルダー 3">
            <a:extLst>
              <a:ext uri="{FF2B5EF4-FFF2-40B4-BE49-F238E27FC236}">
                <a16:creationId xmlns:a16="http://schemas.microsoft.com/office/drawing/2014/main" id="{DF0E3ABE-D184-4EE6-BFDF-BEDAE53BE020}"/>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47993FE4-7D98-4BDD-B2D2-6CE4E9BEF03A}"/>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
        <p:nvSpPr>
          <p:cNvPr id="7" name="角丸四角形吹き出し 7">
            <a:extLst>
              <a:ext uri="{FF2B5EF4-FFF2-40B4-BE49-F238E27FC236}">
                <a16:creationId xmlns:a16="http://schemas.microsoft.com/office/drawing/2014/main" id="{20F50468-7887-4792-922F-D1035E9A344A}"/>
              </a:ext>
            </a:extLst>
          </p:cNvPr>
          <p:cNvSpPr/>
          <p:nvPr/>
        </p:nvSpPr>
        <p:spPr>
          <a:xfrm>
            <a:off x="3840557" y="5302956"/>
            <a:ext cx="2255443" cy="642467"/>
          </a:xfrm>
          <a:prstGeom prst="wedgeRoundRectCallout">
            <a:avLst>
              <a:gd name="adj1" fmla="val -71920"/>
              <a:gd name="adj2" fmla="val -41559"/>
              <a:gd name="adj3" fmla="val 16667"/>
            </a:avLst>
          </a:prstGeom>
          <a:solidFill>
            <a:schemeClr val="accent2">
              <a:lumMod val="20000"/>
              <a:lumOff val="80000"/>
            </a:schemeClr>
          </a:solidFill>
          <a:ln>
            <a:solidFill>
              <a:srgbClr val="C8103D"/>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2400"/>
              <a:t>名刺と同じ</a:t>
            </a:r>
            <a:endParaRPr kumimoji="1" lang="ja-JP" altLang="en-US" sz="2400" dirty="0"/>
          </a:p>
        </p:txBody>
      </p:sp>
    </p:spTree>
    <p:extLst>
      <p:ext uri="{BB962C8B-B14F-4D97-AF65-F5344CB8AC3E}">
        <p14:creationId xmlns:p14="http://schemas.microsoft.com/office/powerpoint/2010/main" val="321660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142186-22EC-4A65-BA49-EFA37F782D16}"/>
              </a:ext>
            </a:extLst>
          </p:cNvPr>
          <p:cNvSpPr>
            <a:spLocks noGrp="1"/>
          </p:cNvSpPr>
          <p:nvPr>
            <p:ph type="title"/>
          </p:nvPr>
        </p:nvSpPr>
        <p:spPr/>
        <p:txBody>
          <a:bodyPr/>
          <a:lstStyle/>
          <a:p>
            <a:r>
              <a:rPr kumimoji="1" lang="ja-JP" altLang="en-US"/>
              <a:t>演習：送信取り消し機能</a:t>
            </a:r>
          </a:p>
        </p:txBody>
      </p:sp>
      <p:sp>
        <p:nvSpPr>
          <p:cNvPr id="3" name="コンテンツ プレースホルダー 2">
            <a:extLst>
              <a:ext uri="{FF2B5EF4-FFF2-40B4-BE49-F238E27FC236}">
                <a16:creationId xmlns:a16="http://schemas.microsoft.com/office/drawing/2014/main" id="{750EC6E3-38EE-4B4D-8D38-061D51353E9F}"/>
              </a:ext>
            </a:extLst>
          </p:cNvPr>
          <p:cNvSpPr>
            <a:spLocks noGrp="1"/>
          </p:cNvSpPr>
          <p:nvPr>
            <p:ph idx="1"/>
          </p:nvPr>
        </p:nvSpPr>
        <p:spPr/>
        <p:txBody>
          <a:bodyPr/>
          <a:lstStyle/>
          <a:p>
            <a:r>
              <a:rPr lang="en-US" altLang="ja-JP"/>
              <a:t>Gmail</a:t>
            </a:r>
            <a:r>
              <a:rPr lang="ja-JP" altLang="en-US"/>
              <a:t>にログイン</a:t>
            </a:r>
            <a:endParaRPr lang="en-US" altLang="ja-JP"/>
          </a:p>
          <a:p>
            <a:r>
              <a:rPr lang="ja-JP" altLang="en-US"/>
              <a:t>設定画面を開く</a:t>
            </a:r>
            <a:r>
              <a:rPr lang="ja-JP" altLang="en-US" sz="2000"/>
              <a:t>（右上の歯車マーク → 設定）</a:t>
            </a:r>
            <a:endParaRPr lang="en-US" altLang="ja-JP"/>
          </a:p>
          <a:p>
            <a:pPr lvl="1"/>
            <a:r>
              <a:rPr lang="ja-JP" altLang="en-US"/>
              <a:t>全般タグ</a:t>
            </a:r>
            <a:endParaRPr lang="en-US" altLang="ja-JP"/>
          </a:p>
          <a:p>
            <a:pPr lvl="1"/>
            <a:r>
              <a:rPr lang="ja-JP" altLang="en-US"/>
              <a:t>「送信取り消し機能」から</a:t>
            </a:r>
            <a:r>
              <a:rPr lang="en-US" altLang="ja-JP"/>
              <a:t>30</a:t>
            </a:r>
            <a:r>
              <a:rPr lang="ja-JP" altLang="en-US"/>
              <a:t>秒を設定</a:t>
            </a:r>
            <a:endParaRPr lang="en-US" altLang="ja-JP"/>
          </a:p>
          <a:p>
            <a:endParaRPr kumimoji="1" lang="en-US" altLang="ja-JP"/>
          </a:p>
          <a:p>
            <a:endParaRPr lang="en-US" altLang="ja-JP"/>
          </a:p>
          <a:p>
            <a:r>
              <a:rPr kumimoji="1" lang="ja-JP" altLang="en-US"/>
              <a:t>なんで取り消せるの？</a:t>
            </a:r>
            <a:endParaRPr kumimoji="1" lang="en-US" altLang="ja-JP"/>
          </a:p>
          <a:p>
            <a:pPr lvl="1"/>
            <a:r>
              <a:rPr lang="ja-JP" altLang="en-US"/>
              <a:t>実は「サーバ上で待機する秒数」の設定</a:t>
            </a:r>
            <a:endParaRPr lang="en-US" altLang="ja-JP"/>
          </a:p>
          <a:p>
            <a:pPr lvl="1"/>
            <a:r>
              <a:rPr kumimoji="1" lang="ja-JP" altLang="en-US"/>
              <a:t>送信前のサーバで待機している間なら取り消しができる</a:t>
            </a:r>
          </a:p>
        </p:txBody>
      </p:sp>
      <p:sp>
        <p:nvSpPr>
          <p:cNvPr id="4" name="日付プレースホルダー 3">
            <a:extLst>
              <a:ext uri="{FF2B5EF4-FFF2-40B4-BE49-F238E27FC236}">
                <a16:creationId xmlns:a16="http://schemas.microsoft.com/office/drawing/2014/main" id="{33CA2571-5137-4885-9058-52CC35680CC7}"/>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6211BC85-D7EF-4FCD-83B0-89F7EC2213E2}"/>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Tree>
    <p:extLst>
      <p:ext uri="{BB962C8B-B14F-4D97-AF65-F5344CB8AC3E}">
        <p14:creationId xmlns:p14="http://schemas.microsoft.com/office/powerpoint/2010/main" val="3029202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EB6551-5B54-48B8-83D8-D55C7FBB629D}"/>
              </a:ext>
            </a:extLst>
          </p:cNvPr>
          <p:cNvSpPr>
            <a:spLocks noGrp="1"/>
          </p:cNvSpPr>
          <p:nvPr>
            <p:ph type="title"/>
          </p:nvPr>
        </p:nvSpPr>
        <p:spPr/>
        <p:txBody>
          <a:bodyPr/>
          <a:lstStyle/>
          <a:p>
            <a:r>
              <a:rPr lang="ja-JP" altLang="en-US"/>
              <a:t>不在時自動返信</a:t>
            </a:r>
            <a:endParaRPr kumimoji="1" lang="ja-JP" altLang="en-US"/>
          </a:p>
        </p:txBody>
      </p:sp>
      <p:sp>
        <p:nvSpPr>
          <p:cNvPr id="3" name="コンテンツ プレースホルダー 2">
            <a:extLst>
              <a:ext uri="{FF2B5EF4-FFF2-40B4-BE49-F238E27FC236}">
                <a16:creationId xmlns:a16="http://schemas.microsoft.com/office/drawing/2014/main" id="{C8ED746E-0629-4416-99BE-563816E70B04}"/>
              </a:ext>
            </a:extLst>
          </p:cNvPr>
          <p:cNvSpPr>
            <a:spLocks noGrp="1"/>
          </p:cNvSpPr>
          <p:nvPr>
            <p:ph idx="1"/>
          </p:nvPr>
        </p:nvSpPr>
        <p:spPr/>
        <p:txBody>
          <a:bodyPr/>
          <a:lstStyle/>
          <a:p>
            <a:r>
              <a:rPr kumimoji="1" lang="ja-JP" altLang="en-US"/>
              <a:t>メールが来るとその相手に自動で定型文を返すサービス</a:t>
            </a:r>
            <a:endParaRPr kumimoji="1" lang="en-US" altLang="ja-JP"/>
          </a:p>
          <a:p>
            <a:r>
              <a:rPr kumimoji="1" lang="ja-JP" altLang="en-US"/>
              <a:t>長期休暇などで対応できないときに利用</a:t>
            </a:r>
            <a:endParaRPr kumimoji="1" lang="en-US" altLang="ja-JP"/>
          </a:p>
          <a:p>
            <a:endParaRPr kumimoji="1" lang="ja-JP" altLang="en-US"/>
          </a:p>
        </p:txBody>
      </p:sp>
      <p:sp>
        <p:nvSpPr>
          <p:cNvPr id="4" name="日付プレースホルダー 3">
            <a:extLst>
              <a:ext uri="{FF2B5EF4-FFF2-40B4-BE49-F238E27FC236}">
                <a16:creationId xmlns:a16="http://schemas.microsoft.com/office/drawing/2014/main" id="{FDF3536E-8861-4CFF-B375-5F239E14E5B6}"/>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ED55FFFE-DC95-4BED-976C-1236C8948C2D}"/>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pic>
        <p:nvPicPr>
          <p:cNvPr id="7" name="図 6">
            <a:extLst>
              <a:ext uri="{FF2B5EF4-FFF2-40B4-BE49-F238E27FC236}">
                <a16:creationId xmlns:a16="http://schemas.microsoft.com/office/drawing/2014/main" id="{401D5C66-76EC-439B-99CB-580AE94062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2587" y="3245093"/>
            <a:ext cx="6226826" cy="2537577"/>
          </a:xfrm>
          <a:prstGeom prst="rect">
            <a:avLst/>
          </a:prstGeom>
        </p:spPr>
      </p:pic>
      <p:sp>
        <p:nvSpPr>
          <p:cNvPr id="8" name="角丸四角形吹き出し 8">
            <a:extLst>
              <a:ext uri="{FF2B5EF4-FFF2-40B4-BE49-F238E27FC236}">
                <a16:creationId xmlns:a16="http://schemas.microsoft.com/office/drawing/2014/main" id="{661192E2-EBA9-4EBB-83BF-DA66D5BF4F45}"/>
              </a:ext>
            </a:extLst>
          </p:cNvPr>
          <p:cNvSpPr/>
          <p:nvPr/>
        </p:nvSpPr>
        <p:spPr>
          <a:xfrm>
            <a:off x="1271745" y="4761852"/>
            <a:ext cx="2309655" cy="817537"/>
          </a:xfrm>
          <a:prstGeom prst="wedgeRoundRectCallout">
            <a:avLst>
              <a:gd name="adj1" fmla="val 74750"/>
              <a:gd name="adj2" fmla="val -39244"/>
              <a:gd name="adj3" fmla="val 16667"/>
            </a:avLst>
          </a:prstGeom>
          <a:solidFill>
            <a:sysClr val="window" lastClr="FFFFFF"/>
          </a:solidFill>
          <a:ln w="19050" cap="flat" cmpd="sng" algn="ctr">
            <a:solidFill>
              <a:srgbClr val="873624">
                <a:shade val="75000"/>
                <a:lumMod val="9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この文章を</a:t>
            </a:r>
            <a:endParaRPr kumimoji="0" lang="en-US" altLang="ja-JP" sz="24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返してくれる</a:t>
            </a:r>
          </a:p>
        </p:txBody>
      </p:sp>
      <p:sp>
        <p:nvSpPr>
          <p:cNvPr id="9" name="角丸四角形吹き出し 8">
            <a:extLst>
              <a:ext uri="{FF2B5EF4-FFF2-40B4-BE49-F238E27FC236}">
                <a16:creationId xmlns:a16="http://schemas.microsoft.com/office/drawing/2014/main" id="{E98CAE4E-46EA-4691-963E-558E91FBAA24}"/>
              </a:ext>
            </a:extLst>
          </p:cNvPr>
          <p:cNvSpPr/>
          <p:nvPr/>
        </p:nvSpPr>
        <p:spPr>
          <a:xfrm>
            <a:off x="7971951" y="2850800"/>
            <a:ext cx="2948304" cy="742285"/>
          </a:xfrm>
          <a:prstGeom prst="wedgeRoundRectCallout">
            <a:avLst>
              <a:gd name="adj1" fmla="val -58112"/>
              <a:gd name="adj2" fmla="val 47960"/>
              <a:gd name="adj3" fmla="val 16667"/>
            </a:avLst>
          </a:prstGeom>
          <a:solidFill>
            <a:sysClr val="window" lastClr="FFFFFF"/>
          </a:solidFill>
          <a:ln w="19050" cap="flat" cmpd="sng" algn="ctr">
            <a:solidFill>
              <a:srgbClr val="873624">
                <a:shade val="75000"/>
                <a:lumMod val="9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期間も設定可能</a:t>
            </a:r>
          </a:p>
        </p:txBody>
      </p:sp>
    </p:spTree>
    <p:extLst>
      <p:ext uri="{BB962C8B-B14F-4D97-AF65-F5344CB8AC3E}">
        <p14:creationId xmlns:p14="http://schemas.microsoft.com/office/powerpoint/2010/main" val="26521658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ABD6A9-D3BB-4533-AF71-9E794C574A0D}"/>
              </a:ext>
            </a:extLst>
          </p:cNvPr>
          <p:cNvSpPr>
            <a:spLocks noGrp="1"/>
          </p:cNvSpPr>
          <p:nvPr>
            <p:ph type="title"/>
          </p:nvPr>
        </p:nvSpPr>
        <p:spPr/>
        <p:txBody>
          <a:bodyPr/>
          <a:lstStyle/>
          <a:p>
            <a:r>
              <a:rPr kumimoji="1" lang="ja-JP" altLang="en-US"/>
              <a:t>フィルタリング</a:t>
            </a:r>
          </a:p>
        </p:txBody>
      </p:sp>
      <p:sp>
        <p:nvSpPr>
          <p:cNvPr id="3" name="コンテンツ プレースホルダー 2">
            <a:extLst>
              <a:ext uri="{FF2B5EF4-FFF2-40B4-BE49-F238E27FC236}">
                <a16:creationId xmlns:a16="http://schemas.microsoft.com/office/drawing/2014/main" id="{4DBBC64B-7BC9-49BE-BAFD-22DDD614CC67}"/>
              </a:ext>
            </a:extLst>
          </p:cNvPr>
          <p:cNvSpPr>
            <a:spLocks noGrp="1"/>
          </p:cNvSpPr>
          <p:nvPr>
            <p:ph idx="1"/>
          </p:nvPr>
        </p:nvSpPr>
        <p:spPr>
          <a:xfrm>
            <a:off x="838200" y="1671783"/>
            <a:ext cx="10515600" cy="1416056"/>
          </a:xfrm>
        </p:spPr>
        <p:txBody>
          <a:bodyPr/>
          <a:lstStyle/>
          <a:p>
            <a:r>
              <a:rPr kumimoji="1" lang="ja-JP" altLang="en-US"/>
              <a:t>フィルタリング</a:t>
            </a:r>
            <a:r>
              <a:rPr lang="en-US" altLang="ja-JP"/>
              <a:t>(filtering)</a:t>
            </a:r>
          </a:p>
          <a:p>
            <a:pPr lvl="1"/>
            <a:r>
              <a:rPr lang="ja-JP" altLang="en-US"/>
              <a:t>フィルタを通すこと</a:t>
            </a:r>
            <a:endParaRPr lang="en-US" altLang="ja-JP"/>
          </a:p>
          <a:p>
            <a:pPr lvl="1"/>
            <a:r>
              <a:rPr lang="ja-JP" altLang="en-US"/>
              <a:t>つまりメールを濾しとり、振り分ける</a:t>
            </a:r>
            <a:endParaRPr kumimoji="1" lang="ja-JP" altLang="en-US"/>
          </a:p>
        </p:txBody>
      </p:sp>
      <p:sp>
        <p:nvSpPr>
          <p:cNvPr id="4" name="日付プレースホルダー 3">
            <a:extLst>
              <a:ext uri="{FF2B5EF4-FFF2-40B4-BE49-F238E27FC236}">
                <a16:creationId xmlns:a16="http://schemas.microsoft.com/office/drawing/2014/main" id="{84CA2E98-5CEA-4B38-9136-73FB98675535}"/>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83DAB137-03E4-4FC4-A9B8-DB824507FE02}"/>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pic>
        <p:nvPicPr>
          <p:cNvPr id="6" name="コンテンツ プレースホルダー 6" descr="封筒">
            <a:extLst>
              <a:ext uri="{FF2B5EF4-FFF2-40B4-BE49-F238E27FC236}">
                <a16:creationId xmlns:a16="http://schemas.microsoft.com/office/drawing/2014/main" id="{3F8FF53A-ABCA-4BC4-AC16-AB1BB7BEA7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5743" y="3996177"/>
            <a:ext cx="687003" cy="687003"/>
          </a:xfrm>
          <a:prstGeom prst="rect">
            <a:avLst/>
          </a:prstGeom>
        </p:spPr>
      </p:pic>
      <p:sp>
        <p:nvSpPr>
          <p:cNvPr id="7" name="矢印: 上 6">
            <a:extLst>
              <a:ext uri="{FF2B5EF4-FFF2-40B4-BE49-F238E27FC236}">
                <a16:creationId xmlns:a16="http://schemas.microsoft.com/office/drawing/2014/main" id="{0B51CB65-4510-4A49-A89A-C0E9AADF29D5}"/>
              </a:ext>
            </a:extLst>
          </p:cNvPr>
          <p:cNvSpPr/>
          <p:nvPr/>
        </p:nvSpPr>
        <p:spPr>
          <a:xfrm rot="5400000">
            <a:off x="2677776" y="4166020"/>
            <a:ext cx="875360" cy="931888"/>
          </a:xfrm>
          <a:prstGeom prst="upArrow">
            <a:avLst/>
          </a:prstGeom>
          <a:solidFill>
            <a:srgbClr val="6B0920">
              <a:alpha val="25098"/>
            </a:srgb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pic>
        <p:nvPicPr>
          <p:cNvPr id="9" name="グラフィックス 8" descr="フィルター">
            <a:extLst>
              <a:ext uri="{FF2B5EF4-FFF2-40B4-BE49-F238E27FC236}">
                <a16:creationId xmlns:a16="http://schemas.microsoft.com/office/drawing/2014/main" id="{FEDFAFEE-8B4C-40ED-B2E2-E9A634133A5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845004" y="4078752"/>
            <a:ext cx="1106424" cy="1106424"/>
          </a:xfrm>
          <a:prstGeom prst="rect">
            <a:avLst/>
          </a:prstGeom>
        </p:spPr>
      </p:pic>
      <p:pic>
        <p:nvPicPr>
          <p:cNvPr id="10" name="コンテンツ プレースホルダー 6" descr="封筒">
            <a:extLst>
              <a:ext uri="{FF2B5EF4-FFF2-40B4-BE49-F238E27FC236}">
                <a16:creationId xmlns:a16="http://schemas.microsoft.com/office/drawing/2014/main" id="{6BE0194A-0317-4EE0-9862-FCFA95E614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71516" y="3847939"/>
            <a:ext cx="687003" cy="687003"/>
          </a:xfrm>
          <a:prstGeom prst="rect">
            <a:avLst/>
          </a:prstGeom>
        </p:spPr>
      </p:pic>
      <p:pic>
        <p:nvPicPr>
          <p:cNvPr id="11" name="コンテンツ プレースホルダー 6" descr="封筒">
            <a:extLst>
              <a:ext uri="{FF2B5EF4-FFF2-40B4-BE49-F238E27FC236}">
                <a16:creationId xmlns:a16="http://schemas.microsoft.com/office/drawing/2014/main" id="{1E48EEA6-B962-402E-9D9E-98BC7B6456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3629" y="4534942"/>
            <a:ext cx="687003" cy="687003"/>
          </a:xfrm>
          <a:prstGeom prst="rect">
            <a:avLst/>
          </a:prstGeom>
        </p:spPr>
      </p:pic>
      <p:sp>
        <p:nvSpPr>
          <p:cNvPr id="12" name="テキスト ボックス 11">
            <a:extLst>
              <a:ext uri="{FF2B5EF4-FFF2-40B4-BE49-F238E27FC236}">
                <a16:creationId xmlns:a16="http://schemas.microsoft.com/office/drawing/2014/main" id="{2A55FC1F-E170-4E53-A393-7BE2C9342A8F}"/>
              </a:ext>
            </a:extLst>
          </p:cNvPr>
          <p:cNvSpPr txBox="1"/>
          <p:nvPr/>
        </p:nvSpPr>
        <p:spPr>
          <a:xfrm>
            <a:off x="3845004" y="5301998"/>
            <a:ext cx="1107996" cy="369332"/>
          </a:xfrm>
          <a:prstGeom prst="rect">
            <a:avLst/>
          </a:prstGeom>
          <a:noFill/>
        </p:spPr>
        <p:txBody>
          <a:bodyPr wrap="none" rtlCol="0">
            <a:spAutoFit/>
          </a:bodyPr>
          <a:lstStyle/>
          <a:p>
            <a:r>
              <a:rPr lang="ja-JP" altLang="en-US"/>
              <a:t>フィルタ</a:t>
            </a:r>
            <a:endParaRPr kumimoji="1" lang="en-US" altLang="ja-JP"/>
          </a:p>
        </p:txBody>
      </p:sp>
      <p:sp>
        <p:nvSpPr>
          <p:cNvPr id="13" name="矢印: 上 12">
            <a:extLst>
              <a:ext uri="{FF2B5EF4-FFF2-40B4-BE49-F238E27FC236}">
                <a16:creationId xmlns:a16="http://schemas.microsoft.com/office/drawing/2014/main" id="{0B59A689-048D-4F02-9251-65C269680557}"/>
              </a:ext>
            </a:extLst>
          </p:cNvPr>
          <p:cNvSpPr/>
          <p:nvPr/>
        </p:nvSpPr>
        <p:spPr>
          <a:xfrm rot="3830107">
            <a:off x="5610060" y="3528087"/>
            <a:ext cx="597883" cy="1025077"/>
          </a:xfrm>
          <a:prstGeom prst="upArrow">
            <a:avLst/>
          </a:prstGeom>
          <a:solidFill>
            <a:srgbClr val="6B0920">
              <a:alpha val="25098"/>
            </a:srgb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17" name="コンテンツ プレースホルダー 2">
            <a:extLst>
              <a:ext uri="{FF2B5EF4-FFF2-40B4-BE49-F238E27FC236}">
                <a16:creationId xmlns:a16="http://schemas.microsoft.com/office/drawing/2014/main" id="{1BD0C3D3-CA10-4901-8CF1-A4160163632B}"/>
              </a:ext>
            </a:extLst>
          </p:cNvPr>
          <p:cNvSpPr txBox="1">
            <a:spLocks/>
          </p:cNvSpPr>
          <p:nvPr/>
        </p:nvSpPr>
        <p:spPr>
          <a:xfrm>
            <a:off x="6688762" y="3087839"/>
            <a:ext cx="5093776" cy="301849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200000"/>
              </a:lnSpc>
            </a:pPr>
            <a:r>
              <a:rPr lang="ja-JP" altLang="en-US"/>
              <a:t>ラベルを付ける</a:t>
            </a:r>
            <a:endParaRPr lang="en-US" altLang="ja-JP"/>
          </a:p>
          <a:p>
            <a:pPr>
              <a:lnSpc>
                <a:spcPct val="200000"/>
              </a:lnSpc>
            </a:pPr>
            <a:r>
              <a:rPr lang="ja-JP" altLang="en-US"/>
              <a:t>転送する</a:t>
            </a:r>
            <a:endParaRPr lang="en-US" altLang="ja-JP"/>
          </a:p>
          <a:p>
            <a:pPr>
              <a:lnSpc>
                <a:spcPct val="200000"/>
              </a:lnSpc>
            </a:pPr>
            <a:r>
              <a:rPr lang="ja-JP" altLang="en-US"/>
              <a:t>迷惑メール扱い</a:t>
            </a:r>
          </a:p>
        </p:txBody>
      </p:sp>
      <p:sp>
        <p:nvSpPr>
          <p:cNvPr id="18" name="矢印: 上 17">
            <a:extLst>
              <a:ext uri="{FF2B5EF4-FFF2-40B4-BE49-F238E27FC236}">
                <a16:creationId xmlns:a16="http://schemas.microsoft.com/office/drawing/2014/main" id="{BA1605FA-4790-4CF6-BD3F-1A7CA348525F}"/>
              </a:ext>
            </a:extLst>
          </p:cNvPr>
          <p:cNvSpPr/>
          <p:nvPr/>
        </p:nvSpPr>
        <p:spPr>
          <a:xfrm rot="5400000">
            <a:off x="5689360" y="4154057"/>
            <a:ext cx="597883" cy="1025077"/>
          </a:xfrm>
          <a:prstGeom prst="upArrow">
            <a:avLst/>
          </a:prstGeom>
          <a:solidFill>
            <a:srgbClr val="6B0920">
              <a:alpha val="25098"/>
            </a:srgb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19" name="矢印: 上 18">
            <a:extLst>
              <a:ext uri="{FF2B5EF4-FFF2-40B4-BE49-F238E27FC236}">
                <a16:creationId xmlns:a16="http://schemas.microsoft.com/office/drawing/2014/main" id="{0111DD84-1F2D-480F-9677-9C7CCC70C991}"/>
              </a:ext>
            </a:extLst>
          </p:cNvPr>
          <p:cNvSpPr/>
          <p:nvPr/>
        </p:nvSpPr>
        <p:spPr>
          <a:xfrm rot="7054546">
            <a:off x="5554859" y="4789459"/>
            <a:ext cx="597883" cy="1025077"/>
          </a:xfrm>
          <a:prstGeom prst="upArrow">
            <a:avLst/>
          </a:prstGeom>
          <a:solidFill>
            <a:srgbClr val="6B0920">
              <a:alpha val="25098"/>
            </a:srgb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026808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6DCFCE-0028-473E-B49E-EEBB2BDAAE4D}"/>
              </a:ext>
            </a:extLst>
          </p:cNvPr>
          <p:cNvSpPr>
            <a:spLocks noGrp="1"/>
          </p:cNvSpPr>
          <p:nvPr>
            <p:ph type="title"/>
          </p:nvPr>
        </p:nvSpPr>
        <p:spPr/>
        <p:txBody>
          <a:bodyPr/>
          <a:lstStyle/>
          <a:p>
            <a:r>
              <a:rPr kumimoji="1" lang="ja-JP" altLang="en-US"/>
              <a:t>演習：ラベル作成</a:t>
            </a:r>
          </a:p>
        </p:txBody>
      </p:sp>
      <p:sp>
        <p:nvSpPr>
          <p:cNvPr id="3" name="コンテンツ プレースホルダー 2">
            <a:extLst>
              <a:ext uri="{FF2B5EF4-FFF2-40B4-BE49-F238E27FC236}">
                <a16:creationId xmlns:a16="http://schemas.microsoft.com/office/drawing/2014/main" id="{74B6B787-7975-403E-819B-5CE033532B45}"/>
              </a:ext>
            </a:extLst>
          </p:cNvPr>
          <p:cNvSpPr>
            <a:spLocks noGrp="1"/>
          </p:cNvSpPr>
          <p:nvPr>
            <p:ph idx="1"/>
          </p:nvPr>
        </p:nvSpPr>
        <p:spPr>
          <a:xfrm>
            <a:off x="838200" y="1671782"/>
            <a:ext cx="10515600" cy="4505181"/>
          </a:xfrm>
        </p:spPr>
        <p:txBody>
          <a:bodyPr/>
          <a:lstStyle/>
          <a:p>
            <a:r>
              <a:rPr kumimoji="1" lang="ja-JP" altLang="en-US"/>
              <a:t>受信メールにラベル付けして管理できるサービス</a:t>
            </a:r>
            <a:endParaRPr kumimoji="1" lang="en-US" altLang="ja-JP"/>
          </a:p>
          <a:p>
            <a:pPr lvl="1"/>
            <a:r>
              <a:rPr lang="ja-JP" altLang="en-US"/>
              <a:t>「設定」→「ラベル」タグを選択</a:t>
            </a:r>
            <a:endParaRPr lang="en-US" altLang="ja-JP"/>
          </a:p>
          <a:p>
            <a:pPr lvl="1"/>
            <a:r>
              <a:rPr lang="ja-JP" altLang="en-US"/>
              <a:t>「新しいラベルを作成」から以下を作成</a:t>
            </a:r>
            <a:endParaRPr lang="en-US" altLang="ja-JP"/>
          </a:p>
          <a:p>
            <a:pPr lvl="2"/>
            <a:r>
              <a:rPr lang="ja-JP" altLang="en-US"/>
              <a:t>大学関係</a:t>
            </a:r>
            <a:endParaRPr lang="en-US" altLang="ja-JP"/>
          </a:p>
          <a:p>
            <a:pPr lvl="2"/>
            <a:r>
              <a:rPr lang="ja-JP" altLang="en-US"/>
              <a:t>授業</a:t>
            </a:r>
            <a:endParaRPr lang="en-US" altLang="ja-JP"/>
          </a:p>
          <a:p>
            <a:pPr lvl="2"/>
            <a:r>
              <a:rPr lang="ja-JP" altLang="en-US"/>
              <a:t>部活</a:t>
            </a:r>
            <a:endParaRPr lang="en-US" altLang="ja-JP"/>
          </a:p>
        </p:txBody>
      </p:sp>
      <p:sp>
        <p:nvSpPr>
          <p:cNvPr id="4" name="日付プレースホルダー 3">
            <a:extLst>
              <a:ext uri="{FF2B5EF4-FFF2-40B4-BE49-F238E27FC236}">
                <a16:creationId xmlns:a16="http://schemas.microsoft.com/office/drawing/2014/main" id="{4A0B288D-C948-4D61-A950-A43B3911DF04}"/>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5CFF6900-3C2D-4DF6-B33A-B7AC16A3B740}"/>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pic>
        <p:nvPicPr>
          <p:cNvPr id="6" name="図 5">
            <a:extLst>
              <a:ext uri="{FF2B5EF4-FFF2-40B4-BE49-F238E27FC236}">
                <a16:creationId xmlns:a16="http://schemas.microsoft.com/office/drawing/2014/main" id="{59B86603-4C8F-4E2D-BFA5-B6D4C82633A8}"/>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757835" y="2393010"/>
            <a:ext cx="1604740" cy="3582475"/>
          </a:xfrm>
          <a:prstGeom prst="rect">
            <a:avLst/>
          </a:prstGeom>
          <a:ln>
            <a:solidFill>
              <a:schemeClr val="tx1"/>
            </a:solidFill>
          </a:ln>
        </p:spPr>
      </p:pic>
      <p:sp>
        <p:nvSpPr>
          <p:cNvPr id="9" name="角丸四角形吹き出し 7">
            <a:extLst>
              <a:ext uri="{FF2B5EF4-FFF2-40B4-BE49-F238E27FC236}">
                <a16:creationId xmlns:a16="http://schemas.microsoft.com/office/drawing/2014/main" id="{B4B0DA85-138B-4E7B-BA50-FC2B1824F810}"/>
              </a:ext>
            </a:extLst>
          </p:cNvPr>
          <p:cNvSpPr/>
          <p:nvPr/>
        </p:nvSpPr>
        <p:spPr>
          <a:xfrm>
            <a:off x="5084882" y="5050061"/>
            <a:ext cx="2945716" cy="811064"/>
          </a:xfrm>
          <a:prstGeom prst="wedgeRoundRectCallout">
            <a:avLst>
              <a:gd name="adj1" fmla="val 65803"/>
              <a:gd name="adj2" fmla="val -39404"/>
              <a:gd name="adj3" fmla="val 16667"/>
            </a:avLst>
          </a:prstGeom>
          <a:solidFill>
            <a:sysClr val="window" lastClr="FFFFFF"/>
          </a:solidFill>
          <a:ln w="19050" cap="flat" cmpd="sng" algn="ctr">
            <a:solidFill>
              <a:srgbClr val="873624">
                <a:shade val="75000"/>
                <a:lumMod val="9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prstClr val="black"/>
                </a:solidFill>
                <a:effectLst/>
                <a:uLnTx/>
                <a:uFillTx/>
                <a:latin typeface="Book Antiqua"/>
                <a:ea typeface="HGS明朝E" panose="02020900000000000000" pitchFamily="18" charset="-128"/>
                <a:cs typeface="+mn-cs"/>
              </a:rPr>
              <a:t>作ったラベルは</a:t>
            </a:r>
            <a:endParaRPr kumimoji="0" lang="en-US" altLang="ja-JP" sz="1800" b="0" i="0" u="none" strike="noStrike" kern="0" cap="none" spc="0" normalizeH="0" baseline="0" noProof="0" dirty="0">
              <a:ln>
                <a:noFill/>
              </a:ln>
              <a:solidFill>
                <a:prstClr val="black"/>
              </a:solidFill>
              <a:effectLst/>
              <a:uLnTx/>
              <a:uFillTx/>
              <a:latin typeface="Book Antiqua"/>
              <a:ea typeface="HGS明朝E" panose="02020900000000000000" pitchFamily="18"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prstClr val="black"/>
                </a:solidFill>
                <a:effectLst/>
                <a:uLnTx/>
                <a:uFillTx/>
                <a:latin typeface="Book Antiqua"/>
                <a:ea typeface="HGS明朝E" panose="02020900000000000000" pitchFamily="18" charset="-128"/>
                <a:cs typeface="+mn-cs"/>
              </a:rPr>
              <a:t>サイドバーに表示される</a:t>
            </a:r>
          </a:p>
        </p:txBody>
      </p:sp>
    </p:spTree>
    <p:extLst>
      <p:ext uri="{BB962C8B-B14F-4D97-AF65-F5344CB8AC3E}">
        <p14:creationId xmlns:p14="http://schemas.microsoft.com/office/powerpoint/2010/main" val="40376698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726DF9-C6E5-46D0-9C3B-AE84131FF152}"/>
              </a:ext>
            </a:extLst>
          </p:cNvPr>
          <p:cNvSpPr>
            <a:spLocks noGrp="1"/>
          </p:cNvSpPr>
          <p:nvPr>
            <p:ph type="title"/>
          </p:nvPr>
        </p:nvSpPr>
        <p:spPr/>
        <p:txBody>
          <a:bodyPr/>
          <a:lstStyle/>
          <a:p>
            <a:r>
              <a:rPr kumimoji="1" lang="ja-JP" altLang="en-US"/>
              <a:t>演習：フィルタリング設定</a:t>
            </a:r>
          </a:p>
        </p:txBody>
      </p:sp>
      <p:sp>
        <p:nvSpPr>
          <p:cNvPr id="3" name="コンテンツ プレースホルダー 2">
            <a:extLst>
              <a:ext uri="{FF2B5EF4-FFF2-40B4-BE49-F238E27FC236}">
                <a16:creationId xmlns:a16="http://schemas.microsoft.com/office/drawing/2014/main" id="{F832351C-7943-4A5F-952E-E7AB9FC507C3}"/>
              </a:ext>
            </a:extLst>
          </p:cNvPr>
          <p:cNvSpPr>
            <a:spLocks noGrp="1"/>
          </p:cNvSpPr>
          <p:nvPr>
            <p:ph idx="1"/>
          </p:nvPr>
        </p:nvSpPr>
        <p:spPr/>
        <p:txBody>
          <a:bodyPr/>
          <a:lstStyle/>
          <a:p>
            <a:r>
              <a:rPr kumimoji="1" lang="ja-JP" altLang="en-US"/>
              <a:t>フィルタ設定</a:t>
            </a:r>
            <a:endParaRPr kumimoji="1" lang="en-US" altLang="ja-JP"/>
          </a:p>
          <a:p>
            <a:pPr lvl="1"/>
            <a:r>
              <a:rPr lang="ja-JP" altLang="en-US"/>
              <a:t>「設定」→「フィルタとブロック中のアドレス」タブを選択</a:t>
            </a:r>
            <a:endParaRPr lang="en-US" altLang="ja-JP"/>
          </a:p>
          <a:p>
            <a:pPr lvl="1"/>
            <a:r>
              <a:rPr kumimoji="1" lang="ja-JP" altLang="en-US"/>
              <a:t>「新しいフィルタを作成」から以下の設定</a:t>
            </a:r>
            <a:endParaRPr kumimoji="1" lang="en-US" altLang="ja-JP"/>
          </a:p>
          <a:p>
            <a:pPr lvl="2"/>
            <a:r>
              <a:rPr kumimoji="1" lang="ja-JP" altLang="en-US"/>
              <a:t>「含む」に「</a:t>
            </a:r>
            <a:r>
              <a:rPr kumimoji="1" lang="en-US" altLang="ja-JP"/>
              <a:t>cis.twcu.ac.jp</a:t>
            </a:r>
            <a:r>
              <a:rPr lang="ja-JP" altLang="en-US"/>
              <a:t>」を入力</a:t>
            </a:r>
            <a:endParaRPr lang="en-US" altLang="ja-JP"/>
          </a:p>
          <a:p>
            <a:pPr lvl="2"/>
            <a:r>
              <a:rPr lang="ja-JP" altLang="en-US"/>
              <a:t>この検索条件でフィルタを作成</a:t>
            </a:r>
            <a:endParaRPr lang="en-US" altLang="ja-JP"/>
          </a:p>
          <a:p>
            <a:pPr lvl="2"/>
            <a:r>
              <a:rPr kumimoji="1" lang="ja-JP" altLang="en-US"/>
              <a:t>ラベルを付ける→「大学関係」</a:t>
            </a:r>
            <a:endParaRPr kumimoji="1" lang="en-US" altLang="ja-JP"/>
          </a:p>
          <a:p>
            <a:pPr lvl="1"/>
            <a:endParaRPr kumimoji="1" lang="ja-JP" altLang="en-US"/>
          </a:p>
        </p:txBody>
      </p:sp>
      <p:sp>
        <p:nvSpPr>
          <p:cNvPr id="4" name="日付プレースホルダー 3">
            <a:extLst>
              <a:ext uri="{FF2B5EF4-FFF2-40B4-BE49-F238E27FC236}">
                <a16:creationId xmlns:a16="http://schemas.microsoft.com/office/drawing/2014/main" id="{7C883FCB-A17A-4258-9FC8-408DB8400971}"/>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62039F33-A6B1-4980-8D6A-79CC8AA5C34A}"/>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pic>
        <p:nvPicPr>
          <p:cNvPr id="8" name="図 7">
            <a:extLst>
              <a:ext uri="{FF2B5EF4-FFF2-40B4-BE49-F238E27FC236}">
                <a16:creationId xmlns:a16="http://schemas.microsoft.com/office/drawing/2014/main" id="{7B5B1B9F-DEF8-44D7-972E-8E965C9B1DAB}"/>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973262" y="4739592"/>
            <a:ext cx="6245475" cy="1616758"/>
          </a:xfrm>
          <a:prstGeom prst="rect">
            <a:avLst/>
          </a:prstGeom>
          <a:ln>
            <a:solidFill>
              <a:schemeClr val="tx1"/>
            </a:solidFill>
          </a:ln>
        </p:spPr>
      </p:pic>
    </p:spTree>
    <p:extLst>
      <p:ext uri="{BB962C8B-B14F-4D97-AF65-F5344CB8AC3E}">
        <p14:creationId xmlns:p14="http://schemas.microsoft.com/office/powerpoint/2010/main" val="1135286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AE8CF0-9A59-462F-ACE1-68C3E505240A}"/>
              </a:ext>
            </a:extLst>
          </p:cNvPr>
          <p:cNvSpPr>
            <a:spLocks noGrp="1"/>
          </p:cNvSpPr>
          <p:nvPr>
            <p:ph type="title"/>
          </p:nvPr>
        </p:nvSpPr>
        <p:spPr/>
        <p:txBody>
          <a:bodyPr/>
          <a:lstStyle/>
          <a:p>
            <a:r>
              <a:rPr kumimoji="1" lang="ja-JP" altLang="en-US"/>
              <a:t>メール転送と</a:t>
            </a:r>
            <a:r>
              <a:rPr kumimoji="1" lang="en-US" altLang="ja-JP"/>
              <a:t>POP/IMAP</a:t>
            </a:r>
            <a:endParaRPr kumimoji="1" lang="ja-JP" altLang="en-US"/>
          </a:p>
        </p:txBody>
      </p:sp>
      <p:sp>
        <p:nvSpPr>
          <p:cNvPr id="3" name="コンテンツ プレースホルダー 2">
            <a:extLst>
              <a:ext uri="{FF2B5EF4-FFF2-40B4-BE49-F238E27FC236}">
                <a16:creationId xmlns:a16="http://schemas.microsoft.com/office/drawing/2014/main" id="{C87B0ABB-17E9-464E-B536-A777F1302426}"/>
              </a:ext>
            </a:extLst>
          </p:cNvPr>
          <p:cNvSpPr>
            <a:spLocks noGrp="1"/>
          </p:cNvSpPr>
          <p:nvPr>
            <p:ph idx="1"/>
          </p:nvPr>
        </p:nvSpPr>
        <p:spPr>
          <a:xfrm>
            <a:off x="838200" y="1671782"/>
            <a:ext cx="10515600" cy="4684568"/>
          </a:xfrm>
        </p:spPr>
        <p:txBody>
          <a:bodyPr>
            <a:normAutofit/>
          </a:bodyPr>
          <a:lstStyle/>
          <a:p>
            <a:r>
              <a:rPr lang="ja-JP" altLang="en-US"/>
              <a:t>メール転送</a:t>
            </a:r>
            <a:endParaRPr lang="en-US" altLang="ja-JP"/>
          </a:p>
          <a:p>
            <a:pPr lvl="1"/>
            <a:r>
              <a:rPr lang="ja-JP" altLang="en-US"/>
              <a:t>メール、受信メールを別のメールアドレスに送信する機能</a:t>
            </a:r>
            <a:endParaRPr lang="en-US" altLang="ja-JP"/>
          </a:p>
          <a:p>
            <a:pPr lvl="1"/>
            <a:r>
              <a:rPr kumimoji="1" lang="ja-JP" altLang="en-US" sz="2000">
                <a:solidFill>
                  <a:schemeClr val="bg2">
                    <a:lumMod val="50000"/>
                  </a:schemeClr>
                </a:solidFill>
              </a:rPr>
              <a:t>彼のメールアカウントに転送設定をすればお手軽にプライベートを覗けちゃうぞ☆</a:t>
            </a:r>
            <a:br>
              <a:rPr kumimoji="1" lang="en-US" altLang="ja-JP">
                <a:solidFill>
                  <a:schemeClr val="bg2">
                    <a:lumMod val="50000"/>
                  </a:schemeClr>
                </a:solidFill>
              </a:rPr>
            </a:br>
            <a:r>
              <a:rPr kumimoji="1" lang="en-US" altLang="ja-JP" sz="1800">
                <a:solidFill>
                  <a:schemeClr val="bg2">
                    <a:lumMod val="50000"/>
                  </a:schemeClr>
                </a:solidFill>
              </a:rPr>
              <a:t>※</a:t>
            </a:r>
            <a:r>
              <a:rPr kumimoji="1" lang="ja-JP" altLang="en-US" sz="1800">
                <a:solidFill>
                  <a:schemeClr val="bg2">
                    <a:lumMod val="50000"/>
                  </a:schemeClr>
                </a:solidFill>
              </a:rPr>
              <a:t>本講義では設定を推奨しているわけではありません．これにより起こる喧嘩や不仲，その他賠償について一切の責任を負いかねますのでご了承ください．</a:t>
            </a:r>
            <a:endParaRPr kumimoji="1" lang="en-US" altLang="ja-JP">
              <a:solidFill>
                <a:schemeClr val="bg2">
                  <a:lumMod val="50000"/>
                </a:schemeClr>
              </a:solidFill>
            </a:endParaRPr>
          </a:p>
          <a:p>
            <a:endParaRPr lang="en-US" altLang="ja-JP"/>
          </a:p>
          <a:p>
            <a:r>
              <a:rPr lang="ja-JP" altLang="en-US"/>
              <a:t>メールの管理方法</a:t>
            </a:r>
            <a:endParaRPr lang="en-US" altLang="ja-JP"/>
          </a:p>
          <a:p>
            <a:pPr lvl="1"/>
            <a:r>
              <a:rPr kumimoji="1" lang="en-US" altLang="ja-JP"/>
              <a:t>POP (Post Office Protocol)</a:t>
            </a:r>
            <a:r>
              <a:rPr kumimoji="1" lang="ja-JP" altLang="en-US"/>
              <a:t>：</a:t>
            </a:r>
            <a:endParaRPr kumimoji="1" lang="en-US" altLang="ja-JP"/>
          </a:p>
          <a:p>
            <a:pPr lvl="2"/>
            <a:r>
              <a:rPr kumimoji="1" lang="ja-JP" altLang="en-US"/>
              <a:t>受信が確認できた段階でサーバ上のメールを削除する</a:t>
            </a:r>
            <a:endParaRPr kumimoji="1" lang="en-US" altLang="ja-JP"/>
          </a:p>
          <a:p>
            <a:pPr lvl="2"/>
            <a:r>
              <a:rPr lang="ja-JP" altLang="en-US"/>
              <a:t>他の端末からつないだ時に見れないデメリットがある</a:t>
            </a:r>
            <a:endParaRPr kumimoji="1" lang="en-US" altLang="ja-JP"/>
          </a:p>
          <a:p>
            <a:pPr lvl="1"/>
            <a:r>
              <a:rPr kumimoji="1" lang="en-US" altLang="ja-JP"/>
              <a:t>IMAP (Internet Messenge Access Protocol)</a:t>
            </a:r>
          </a:p>
          <a:p>
            <a:pPr lvl="2"/>
            <a:r>
              <a:rPr lang="ja-JP" altLang="en-US"/>
              <a:t>受信が終わってもサーバ上にメールを残す</a:t>
            </a:r>
            <a:endParaRPr kumimoji="1" lang="ja-JP" altLang="en-US"/>
          </a:p>
        </p:txBody>
      </p:sp>
      <p:sp>
        <p:nvSpPr>
          <p:cNvPr id="4" name="日付プレースホルダー 3">
            <a:extLst>
              <a:ext uri="{FF2B5EF4-FFF2-40B4-BE49-F238E27FC236}">
                <a16:creationId xmlns:a16="http://schemas.microsoft.com/office/drawing/2014/main" id="{172A6AFD-1F38-4683-9D01-CEEA58385057}"/>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8F73C482-6D72-4776-99B3-21D90E723A92}"/>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Tree>
    <p:extLst>
      <p:ext uri="{BB962C8B-B14F-4D97-AF65-F5344CB8AC3E}">
        <p14:creationId xmlns:p14="http://schemas.microsoft.com/office/powerpoint/2010/main" val="16154325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43CA86-DF4E-410D-9CEB-DA41F22C57F9}"/>
              </a:ext>
            </a:extLst>
          </p:cNvPr>
          <p:cNvSpPr>
            <a:spLocks noGrp="1"/>
          </p:cNvSpPr>
          <p:nvPr>
            <p:ph type="title"/>
          </p:nvPr>
        </p:nvSpPr>
        <p:spPr/>
        <p:txBody>
          <a:bodyPr/>
          <a:lstStyle/>
          <a:p>
            <a:r>
              <a:rPr kumimoji="1" lang="ja-JP" altLang="en-US"/>
              <a:t>その他：メーリングリスト</a:t>
            </a:r>
          </a:p>
        </p:txBody>
      </p:sp>
      <p:sp>
        <p:nvSpPr>
          <p:cNvPr id="3" name="コンテンツ プレースホルダー 2">
            <a:extLst>
              <a:ext uri="{FF2B5EF4-FFF2-40B4-BE49-F238E27FC236}">
                <a16:creationId xmlns:a16="http://schemas.microsoft.com/office/drawing/2014/main" id="{E8F4DD14-D397-4199-909C-7BF467392436}"/>
              </a:ext>
            </a:extLst>
          </p:cNvPr>
          <p:cNvSpPr>
            <a:spLocks noGrp="1"/>
          </p:cNvSpPr>
          <p:nvPr>
            <p:ph idx="1"/>
          </p:nvPr>
        </p:nvSpPr>
        <p:spPr/>
        <p:txBody>
          <a:bodyPr/>
          <a:lstStyle/>
          <a:p>
            <a:r>
              <a:rPr kumimoji="1" lang="ja-JP" altLang="en-US"/>
              <a:t>グループ全体にメールを送るサービスのこと</a:t>
            </a:r>
            <a:endParaRPr kumimoji="1" lang="en-US" altLang="ja-JP"/>
          </a:p>
          <a:p>
            <a:pPr lvl="1"/>
            <a:r>
              <a:rPr lang="ja-JP" altLang="en-US"/>
              <a:t>送信者はお互い誰に送られているかを見られない</a:t>
            </a:r>
            <a:endParaRPr lang="en-US" altLang="ja-JP"/>
          </a:p>
          <a:p>
            <a:endParaRPr kumimoji="1" lang="en-US" altLang="ja-JP"/>
          </a:p>
          <a:p>
            <a:r>
              <a:rPr lang="ja-JP" altLang="en-US"/>
              <a:t>東京女子大学の場合</a:t>
            </a:r>
            <a:endParaRPr lang="en-US" altLang="ja-JP"/>
          </a:p>
          <a:p>
            <a:pPr lvl="1"/>
            <a:r>
              <a:rPr kumimoji="1" lang="ja-JP" altLang="en-US"/>
              <a:t>情報処理センターが提供中</a:t>
            </a:r>
            <a:endParaRPr kumimoji="1" lang="en-US" altLang="ja-JP"/>
          </a:p>
          <a:p>
            <a:pPr lvl="1"/>
            <a:r>
              <a:rPr lang="ja-JP" altLang="en-US"/>
              <a:t>部活の連絡など、</a:t>
            </a:r>
            <a:r>
              <a:rPr lang="en-US" altLang="ja-JP"/>
              <a:t>SNS</a:t>
            </a:r>
            <a:r>
              <a:rPr lang="ja-JP" altLang="en-US"/>
              <a:t>使いたくない人は利用するといいかも</a:t>
            </a:r>
            <a:endParaRPr lang="en-US" altLang="ja-JP"/>
          </a:p>
          <a:p>
            <a:pPr lvl="1"/>
            <a:r>
              <a:rPr lang="ja-JP" altLang="en-US"/>
              <a:t>詳細ページ</a:t>
            </a:r>
            <a:endParaRPr lang="en-US" altLang="ja-JP"/>
          </a:p>
          <a:p>
            <a:pPr lvl="2"/>
            <a:r>
              <a:rPr lang="en-US" altLang="ja-JP">
                <a:hlinkClick r:id="rId2"/>
              </a:rPr>
              <a:t>http://www.cis.twcu.ac.jp/cis/index.html</a:t>
            </a:r>
            <a:endParaRPr lang="en-US" altLang="ja-JP"/>
          </a:p>
          <a:p>
            <a:pPr lvl="2"/>
            <a:r>
              <a:rPr lang="en-US" altLang="ja-JP">
                <a:hlinkClick r:id="rId3"/>
              </a:rPr>
              <a:t>make_me_new@ml.twcu.ac.jp</a:t>
            </a:r>
            <a:r>
              <a:rPr lang="ja-JP" altLang="en-US"/>
              <a:t>宛に申請すると使える</a:t>
            </a:r>
          </a:p>
        </p:txBody>
      </p:sp>
      <p:sp>
        <p:nvSpPr>
          <p:cNvPr id="4" name="日付プレースホルダー 3">
            <a:extLst>
              <a:ext uri="{FF2B5EF4-FFF2-40B4-BE49-F238E27FC236}">
                <a16:creationId xmlns:a16="http://schemas.microsoft.com/office/drawing/2014/main" id="{B688364C-3B80-4271-8BAD-28E9834702C6}"/>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AA8CCADD-6E7E-411D-A7D1-4CEACF00C2C7}"/>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Tree>
    <p:extLst>
      <p:ext uri="{BB962C8B-B14F-4D97-AF65-F5344CB8AC3E}">
        <p14:creationId xmlns:p14="http://schemas.microsoft.com/office/powerpoint/2010/main" val="1172212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034635E2-AB8C-4AD4-B075-F480EBEB2071}"/>
              </a:ext>
            </a:extLst>
          </p:cNvPr>
          <p:cNvSpPr>
            <a:spLocks noGrp="1"/>
          </p:cNvSpPr>
          <p:nvPr>
            <p:ph type="title"/>
          </p:nvPr>
        </p:nvSpPr>
        <p:spPr/>
        <p:txBody>
          <a:bodyPr/>
          <a:lstStyle/>
          <a:p>
            <a:r>
              <a:rPr kumimoji="1" lang="ja-JP" altLang="en-US"/>
              <a:t>メールのマナー</a:t>
            </a:r>
          </a:p>
        </p:txBody>
      </p:sp>
      <p:sp>
        <p:nvSpPr>
          <p:cNvPr id="7" name="テキスト プレースホルダー 6">
            <a:extLst>
              <a:ext uri="{FF2B5EF4-FFF2-40B4-BE49-F238E27FC236}">
                <a16:creationId xmlns:a16="http://schemas.microsoft.com/office/drawing/2014/main" id="{60FE0529-BA2A-43C4-83D4-82E9B0EED550}"/>
              </a:ext>
            </a:extLst>
          </p:cNvPr>
          <p:cNvSpPr>
            <a:spLocks noGrp="1"/>
          </p:cNvSpPr>
          <p:nvPr>
            <p:ph type="body" idx="1"/>
          </p:nvPr>
        </p:nvSpPr>
        <p:spPr/>
        <p:txBody>
          <a:bodyPr/>
          <a:lstStyle/>
          <a:p>
            <a:r>
              <a:rPr lang="ja-JP" altLang="en-US"/>
              <a:t>～文章で相手にモノを伝えるには～</a:t>
            </a:r>
            <a:endParaRPr kumimoji="1" lang="ja-JP" altLang="en-US"/>
          </a:p>
        </p:txBody>
      </p:sp>
      <p:sp>
        <p:nvSpPr>
          <p:cNvPr id="4" name="日付プレースホルダー 3">
            <a:extLst>
              <a:ext uri="{FF2B5EF4-FFF2-40B4-BE49-F238E27FC236}">
                <a16:creationId xmlns:a16="http://schemas.microsoft.com/office/drawing/2014/main" id="{6B1DC0E5-8CFE-4510-B0AC-3FE90151B7CF}"/>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8856E390-9E34-49B0-9ACB-424EFA01B45B}"/>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Tree>
    <p:extLst>
      <p:ext uri="{BB962C8B-B14F-4D97-AF65-F5344CB8AC3E}">
        <p14:creationId xmlns:p14="http://schemas.microsoft.com/office/powerpoint/2010/main" val="469812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ADE01D-B1BC-C54F-B79F-E5DD15DE46E8}"/>
              </a:ext>
            </a:extLst>
          </p:cNvPr>
          <p:cNvSpPr>
            <a:spLocks noGrp="1"/>
          </p:cNvSpPr>
          <p:nvPr>
            <p:ph type="title"/>
          </p:nvPr>
        </p:nvSpPr>
        <p:spPr/>
        <p:txBody>
          <a:bodyPr/>
          <a:lstStyle/>
          <a:p>
            <a:r>
              <a:rPr kumimoji="1" lang="ja-JP" altLang="en-US"/>
              <a:t>キーチェーンアクセスのリセット</a:t>
            </a:r>
          </a:p>
        </p:txBody>
      </p:sp>
      <p:sp>
        <p:nvSpPr>
          <p:cNvPr id="3" name="コンテンツ プレースホルダー 2">
            <a:extLst>
              <a:ext uri="{FF2B5EF4-FFF2-40B4-BE49-F238E27FC236}">
                <a16:creationId xmlns:a16="http://schemas.microsoft.com/office/drawing/2014/main" id="{F0B749EA-DA2B-7A4F-9CA6-A9F8BB7257E7}"/>
              </a:ext>
            </a:extLst>
          </p:cNvPr>
          <p:cNvSpPr>
            <a:spLocks noGrp="1"/>
          </p:cNvSpPr>
          <p:nvPr>
            <p:ph idx="1"/>
          </p:nvPr>
        </p:nvSpPr>
        <p:spPr/>
        <p:txBody>
          <a:bodyPr>
            <a:normAutofit fontScale="92500" lnSpcReduction="10000"/>
          </a:bodyPr>
          <a:lstStyle/>
          <a:p>
            <a:r>
              <a:rPr kumimoji="1" lang="ja-JP" altLang="en-US"/>
              <a:t>キーチェーンアクセスの起動</a:t>
            </a:r>
            <a:endParaRPr kumimoji="1" lang="en-US" altLang="ja-JP" dirty="0"/>
          </a:p>
          <a:p>
            <a:pPr lvl="1"/>
            <a:r>
              <a:rPr kumimoji="1" lang="en-US" altLang="ja-JP" dirty="0"/>
              <a:t>Docker</a:t>
            </a:r>
            <a:r>
              <a:rPr kumimoji="1" lang="ja-JP" altLang="en-US"/>
              <a:t>→</a:t>
            </a:r>
            <a:r>
              <a:rPr kumimoji="1" lang="en-US" altLang="ja-JP" dirty="0"/>
              <a:t>Launchpad</a:t>
            </a:r>
            <a:r>
              <a:rPr kumimoji="1" lang="ja-JP" altLang="en-US"/>
              <a:t>→その他→キーチェーンアクセス</a:t>
            </a:r>
            <a:endParaRPr kumimoji="1" lang="en-US" altLang="ja-JP" dirty="0"/>
          </a:p>
          <a:p>
            <a:pPr lvl="1"/>
            <a:endParaRPr kumimoji="1" lang="en-US" altLang="ja-JP" dirty="0"/>
          </a:p>
          <a:p>
            <a:r>
              <a:rPr kumimoji="1" lang="ja-JP" altLang="en-US"/>
              <a:t>キーチェーンのリセット</a:t>
            </a:r>
            <a:endParaRPr kumimoji="1" lang="en-US" altLang="ja-JP" dirty="0"/>
          </a:p>
          <a:p>
            <a:pPr lvl="1"/>
            <a:r>
              <a:rPr kumimoji="1" lang="ja-JP" altLang="en-US"/>
              <a:t>左上「キーチェーンアクセス」の環境設定</a:t>
            </a:r>
            <a:endParaRPr kumimoji="1" lang="en-US" altLang="ja-JP" dirty="0"/>
          </a:p>
          <a:p>
            <a:pPr lvl="1"/>
            <a:r>
              <a:rPr lang="ja-JP" altLang="en-US"/>
              <a:t>自分のデフォルトキーチェーンをリセット</a:t>
            </a:r>
            <a:endParaRPr lang="en-US" altLang="ja-JP" dirty="0"/>
          </a:p>
          <a:p>
            <a:pPr lvl="1"/>
            <a:r>
              <a:rPr kumimoji="1" lang="ja-JP" altLang="en-US"/>
              <a:t>ログインパスワードを入力してリセット</a:t>
            </a:r>
            <a:endParaRPr kumimoji="1" lang="en-US" altLang="ja-JP" dirty="0"/>
          </a:p>
          <a:p>
            <a:pPr lvl="1"/>
            <a:endParaRPr kumimoji="1" lang="en-US" altLang="ja-JP" dirty="0"/>
          </a:p>
          <a:p>
            <a:r>
              <a:rPr lang="ja-JP" altLang="en-US"/>
              <a:t>新しいキーチェーンの作成</a:t>
            </a:r>
            <a:endParaRPr lang="en-US" altLang="ja-JP" dirty="0"/>
          </a:p>
          <a:p>
            <a:pPr lvl="1"/>
            <a:r>
              <a:rPr kumimoji="1" lang="ja-JP" altLang="en-US"/>
              <a:t>左上「ファイル」から新規キーチェーンの作成</a:t>
            </a:r>
            <a:endParaRPr kumimoji="1" lang="en-US" altLang="ja-JP" dirty="0"/>
          </a:p>
          <a:p>
            <a:pPr lvl="1"/>
            <a:r>
              <a:rPr kumimoji="1" lang="ja-JP" altLang="en-US"/>
              <a:t>学籍番号のフォルダ名で</a:t>
            </a:r>
            <a:endParaRPr kumimoji="1" lang="en-US" altLang="ja-JP" dirty="0"/>
          </a:p>
          <a:p>
            <a:pPr lvl="1"/>
            <a:r>
              <a:rPr kumimoji="1" lang="ja-JP" altLang="en-US"/>
              <a:t>ログインパスワードを２回入れて作成</a:t>
            </a:r>
          </a:p>
        </p:txBody>
      </p:sp>
      <p:sp>
        <p:nvSpPr>
          <p:cNvPr id="4" name="日付プレースホルダー 3">
            <a:extLst>
              <a:ext uri="{FF2B5EF4-FFF2-40B4-BE49-F238E27FC236}">
                <a16:creationId xmlns:a16="http://schemas.microsoft.com/office/drawing/2014/main" id="{23289885-4E48-1E4E-836F-8433A3CB5FF6}"/>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C0EF3FA1-C890-BC4D-93A1-A1CF80029439}"/>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Tree>
    <p:extLst>
      <p:ext uri="{BB962C8B-B14F-4D97-AF65-F5344CB8AC3E}">
        <p14:creationId xmlns:p14="http://schemas.microsoft.com/office/powerpoint/2010/main" val="13158122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C87906-7BF6-448C-9C66-82AFCE569134}"/>
              </a:ext>
            </a:extLst>
          </p:cNvPr>
          <p:cNvSpPr>
            <a:spLocks noGrp="1"/>
          </p:cNvSpPr>
          <p:nvPr>
            <p:ph type="title"/>
          </p:nvPr>
        </p:nvSpPr>
        <p:spPr/>
        <p:txBody>
          <a:bodyPr/>
          <a:lstStyle/>
          <a:p>
            <a:r>
              <a:rPr kumimoji="1" lang="ja-JP" altLang="en-US"/>
              <a:t>会話とメールの違い</a:t>
            </a:r>
          </a:p>
        </p:txBody>
      </p:sp>
      <p:sp>
        <p:nvSpPr>
          <p:cNvPr id="3" name="コンテンツ プレースホルダー 2">
            <a:extLst>
              <a:ext uri="{FF2B5EF4-FFF2-40B4-BE49-F238E27FC236}">
                <a16:creationId xmlns:a16="http://schemas.microsoft.com/office/drawing/2014/main" id="{DA7363FD-0E64-486F-8893-C80DFC5A597C}"/>
              </a:ext>
            </a:extLst>
          </p:cNvPr>
          <p:cNvSpPr>
            <a:spLocks noGrp="1"/>
          </p:cNvSpPr>
          <p:nvPr>
            <p:ph idx="1"/>
          </p:nvPr>
        </p:nvSpPr>
        <p:spPr>
          <a:xfrm>
            <a:off x="838200" y="1671783"/>
            <a:ext cx="10515600" cy="3170282"/>
          </a:xfrm>
        </p:spPr>
        <p:txBody>
          <a:bodyPr>
            <a:normAutofit fontScale="92500" lnSpcReduction="20000"/>
          </a:bodyPr>
          <a:lstStyle/>
          <a:p>
            <a:r>
              <a:rPr kumimoji="1" lang="ja-JP" altLang="en-US"/>
              <a:t>会話</a:t>
            </a:r>
            <a:endParaRPr kumimoji="1" lang="en-US" altLang="ja-JP" dirty="0"/>
          </a:p>
          <a:p>
            <a:pPr lvl="1"/>
            <a:r>
              <a:rPr lang="ja-JP" altLang="en-US"/>
              <a:t>誰が、誰にが明確</a:t>
            </a:r>
            <a:endParaRPr lang="en-US" altLang="ja-JP" dirty="0"/>
          </a:p>
          <a:p>
            <a:pPr lvl="1"/>
            <a:r>
              <a:rPr kumimoji="1" lang="ja-JP" altLang="en-US"/>
              <a:t>返事はすぐに返ってくる</a:t>
            </a:r>
            <a:endParaRPr kumimoji="1" lang="en-US" altLang="ja-JP" dirty="0"/>
          </a:p>
          <a:p>
            <a:pPr lvl="1"/>
            <a:r>
              <a:rPr lang="ja-JP" altLang="en-US"/>
              <a:t>情報が足りなければ聞き返せばいい</a:t>
            </a:r>
            <a:endParaRPr kumimoji="1" lang="en-US" altLang="ja-JP" dirty="0"/>
          </a:p>
          <a:p>
            <a:endParaRPr kumimoji="1" lang="en-US" altLang="ja-JP" dirty="0"/>
          </a:p>
          <a:p>
            <a:r>
              <a:rPr lang="ja-JP" altLang="en-US"/>
              <a:t>メール</a:t>
            </a:r>
            <a:endParaRPr lang="en-US" altLang="ja-JP" dirty="0"/>
          </a:p>
          <a:p>
            <a:pPr lvl="1"/>
            <a:r>
              <a:rPr kumimoji="1" lang="ja-JP" altLang="en-US"/>
              <a:t>アカウント名のみわかる（ユーザの本名は不明）</a:t>
            </a:r>
            <a:endParaRPr kumimoji="1" lang="en-US" altLang="ja-JP" dirty="0"/>
          </a:p>
          <a:p>
            <a:pPr lvl="1"/>
            <a:r>
              <a:rPr kumimoji="1" lang="ja-JP" altLang="en-US"/>
              <a:t>いつ相手が見るかは未知数</a:t>
            </a:r>
            <a:endParaRPr kumimoji="1" lang="en-US" altLang="ja-JP" dirty="0"/>
          </a:p>
          <a:p>
            <a:pPr lvl="1"/>
            <a:r>
              <a:rPr lang="ja-JP" altLang="en-US"/>
              <a:t>返事までにタイムディレイがある</a:t>
            </a:r>
            <a:endParaRPr kumimoji="1" lang="ja-JP" altLang="en-US"/>
          </a:p>
        </p:txBody>
      </p:sp>
      <p:sp>
        <p:nvSpPr>
          <p:cNvPr id="4" name="日付プレースホルダー 3">
            <a:extLst>
              <a:ext uri="{FF2B5EF4-FFF2-40B4-BE49-F238E27FC236}">
                <a16:creationId xmlns:a16="http://schemas.microsoft.com/office/drawing/2014/main" id="{5176D918-41E0-4433-ACEB-4ACDE8944662}"/>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08BA9736-23E5-4F90-A396-C7703D12856D}"/>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
        <p:nvSpPr>
          <p:cNvPr id="6" name="正方形/長方形 5">
            <a:extLst>
              <a:ext uri="{FF2B5EF4-FFF2-40B4-BE49-F238E27FC236}">
                <a16:creationId xmlns:a16="http://schemas.microsoft.com/office/drawing/2014/main" id="{107B2161-0CCD-49E7-8240-3F94EB882D76}"/>
              </a:ext>
            </a:extLst>
          </p:cNvPr>
          <p:cNvSpPr/>
          <p:nvPr/>
        </p:nvSpPr>
        <p:spPr>
          <a:xfrm>
            <a:off x="1885962" y="4853629"/>
            <a:ext cx="8420074" cy="1398169"/>
          </a:xfrm>
          <a:prstGeom prst="rect">
            <a:avLst/>
          </a:prstGeom>
          <a:solidFill>
            <a:schemeClr val="bg1">
              <a:lumMod val="95000"/>
            </a:schemeClr>
          </a:solidFill>
          <a:ln w="28575">
            <a:solidFill>
              <a:srgbClr val="6B09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a:solidFill>
                  <a:srgbClr val="6B0920"/>
                </a:solidFill>
              </a:rPr>
              <a:t>メールでは、</a:t>
            </a:r>
            <a:r>
              <a:rPr lang="ja-JP" altLang="en-US" sz="2800" b="1">
                <a:solidFill>
                  <a:srgbClr val="6B0920"/>
                </a:solidFill>
              </a:rPr>
              <a:t>どこのだれが</a:t>
            </a:r>
            <a:r>
              <a:rPr lang="ja-JP" altLang="en-US" sz="2800">
                <a:solidFill>
                  <a:srgbClr val="6B0920"/>
                </a:solidFill>
              </a:rPr>
              <a:t>話しているか？</a:t>
            </a:r>
            <a:endParaRPr lang="en-US" altLang="ja-JP" sz="2800">
              <a:solidFill>
                <a:srgbClr val="6B0920"/>
              </a:solidFill>
            </a:endParaRPr>
          </a:p>
          <a:p>
            <a:pPr algn="ctr"/>
            <a:r>
              <a:rPr kumimoji="1" lang="ja-JP" altLang="en-US" sz="2800" b="1">
                <a:solidFill>
                  <a:srgbClr val="6B0920"/>
                </a:solidFill>
              </a:rPr>
              <a:t>要件は何か</a:t>
            </a:r>
            <a:r>
              <a:rPr kumimoji="1" lang="ja-JP" altLang="en-US" sz="2800">
                <a:solidFill>
                  <a:srgbClr val="6B0920"/>
                </a:solidFill>
              </a:rPr>
              <a:t>を</a:t>
            </a:r>
            <a:r>
              <a:rPr lang="ja-JP" altLang="en-US" sz="2800" b="1">
                <a:solidFill>
                  <a:srgbClr val="6B0920"/>
                </a:solidFill>
              </a:rPr>
              <a:t>一通</a:t>
            </a:r>
            <a:r>
              <a:rPr kumimoji="1" lang="ja-JP" altLang="en-US" sz="2800" b="1">
                <a:solidFill>
                  <a:srgbClr val="6B0920"/>
                </a:solidFill>
              </a:rPr>
              <a:t>で</a:t>
            </a:r>
            <a:r>
              <a:rPr kumimoji="1" lang="ja-JP" altLang="en-US" sz="2800">
                <a:solidFill>
                  <a:srgbClr val="6B0920"/>
                </a:solidFill>
              </a:rPr>
              <a:t>解決できるものが望ましい</a:t>
            </a:r>
            <a:endParaRPr kumimoji="1" lang="ja-JP" altLang="en-US" sz="2800" dirty="0">
              <a:solidFill>
                <a:srgbClr val="6B0920"/>
              </a:solidFill>
            </a:endParaRPr>
          </a:p>
        </p:txBody>
      </p:sp>
    </p:spTree>
    <p:extLst>
      <p:ext uri="{BB962C8B-B14F-4D97-AF65-F5344CB8AC3E}">
        <p14:creationId xmlns:p14="http://schemas.microsoft.com/office/powerpoint/2010/main" val="29727356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FF92BB-FAE5-4F00-869D-D465E42FC47A}"/>
              </a:ext>
            </a:extLst>
          </p:cNvPr>
          <p:cNvSpPr>
            <a:spLocks noGrp="1"/>
          </p:cNvSpPr>
          <p:nvPr>
            <p:ph type="title"/>
          </p:nvPr>
        </p:nvSpPr>
        <p:spPr/>
        <p:txBody>
          <a:bodyPr/>
          <a:lstStyle/>
          <a:p>
            <a:r>
              <a:rPr kumimoji="1" lang="ja-JP" altLang="en-US"/>
              <a:t>メールに書くべき内容</a:t>
            </a:r>
          </a:p>
        </p:txBody>
      </p:sp>
      <p:sp>
        <p:nvSpPr>
          <p:cNvPr id="3" name="コンテンツ プレースホルダー 2">
            <a:extLst>
              <a:ext uri="{FF2B5EF4-FFF2-40B4-BE49-F238E27FC236}">
                <a16:creationId xmlns:a16="http://schemas.microsoft.com/office/drawing/2014/main" id="{8648533D-2B27-40D0-9930-6E16DE047AB5}"/>
              </a:ext>
            </a:extLst>
          </p:cNvPr>
          <p:cNvSpPr>
            <a:spLocks noGrp="1"/>
          </p:cNvSpPr>
          <p:nvPr>
            <p:ph idx="1"/>
          </p:nvPr>
        </p:nvSpPr>
        <p:spPr/>
        <p:txBody>
          <a:bodyPr/>
          <a:lstStyle/>
          <a:p>
            <a:r>
              <a:rPr kumimoji="1" lang="ja-JP" altLang="en-US"/>
              <a:t>身内同士のやり取り</a:t>
            </a:r>
            <a:endParaRPr kumimoji="1" lang="en-US" altLang="ja-JP"/>
          </a:p>
          <a:p>
            <a:pPr lvl="1"/>
            <a:r>
              <a:rPr lang="ja-JP" altLang="en-US"/>
              <a:t>ご自由に</a:t>
            </a:r>
            <a:endParaRPr lang="en-US" altLang="ja-JP"/>
          </a:p>
          <a:p>
            <a:endParaRPr kumimoji="1" lang="en-US" altLang="ja-JP"/>
          </a:p>
          <a:p>
            <a:r>
              <a:rPr lang="ja-JP" altLang="en-US"/>
              <a:t>ビジネスメール</a:t>
            </a:r>
            <a:endParaRPr lang="en-US" altLang="ja-JP"/>
          </a:p>
          <a:p>
            <a:pPr lvl="1"/>
            <a:r>
              <a:rPr lang="en-US" altLang="ja-JP"/>
              <a:t>from</a:t>
            </a:r>
            <a:r>
              <a:rPr lang="ja-JP" altLang="en-US"/>
              <a:t>個人：自分が誰で、何をしたいか明確に</a:t>
            </a:r>
            <a:endParaRPr lang="en-US" altLang="ja-JP"/>
          </a:p>
          <a:p>
            <a:pPr lvl="1"/>
            <a:r>
              <a:rPr kumimoji="1" lang="en-US" altLang="ja-JP"/>
              <a:t>from</a:t>
            </a:r>
            <a:r>
              <a:rPr kumimoji="1" lang="ja-JP" altLang="en-US"/>
              <a:t>企業：自分が企業の役割を担って送っていることを自覚すること</a:t>
            </a:r>
            <a:endParaRPr kumimoji="1" lang="en-US" altLang="ja-JP"/>
          </a:p>
          <a:p>
            <a:pPr lvl="2"/>
            <a:r>
              <a:rPr kumimoji="1" lang="ja-JP" altLang="en-US"/>
              <a:t>個人が授業をサボりたい＝自主責任</a:t>
            </a:r>
            <a:endParaRPr kumimoji="1" lang="en-US" altLang="ja-JP"/>
          </a:p>
          <a:p>
            <a:pPr lvl="2"/>
            <a:r>
              <a:rPr lang="ja-JP" altLang="en-US"/>
              <a:t>教授が授業をサボりたい＝業務契約に違反している</a:t>
            </a:r>
            <a:endParaRPr kumimoji="1" lang="ja-JP" altLang="en-US"/>
          </a:p>
        </p:txBody>
      </p:sp>
      <p:sp>
        <p:nvSpPr>
          <p:cNvPr id="4" name="日付プレースホルダー 3">
            <a:extLst>
              <a:ext uri="{FF2B5EF4-FFF2-40B4-BE49-F238E27FC236}">
                <a16:creationId xmlns:a16="http://schemas.microsoft.com/office/drawing/2014/main" id="{085E4565-563A-412D-AB2B-F483C2A8910B}"/>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9AA52298-A09F-4455-8AAA-0D0EAD3A99C5}"/>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
        <p:nvSpPr>
          <p:cNvPr id="6" name="角丸四角形吹き出し 7">
            <a:extLst>
              <a:ext uri="{FF2B5EF4-FFF2-40B4-BE49-F238E27FC236}">
                <a16:creationId xmlns:a16="http://schemas.microsoft.com/office/drawing/2014/main" id="{3B62B7E1-927B-4599-88BE-E115B9D69C9E}"/>
              </a:ext>
            </a:extLst>
          </p:cNvPr>
          <p:cNvSpPr/>
          <p:nvPr/>
        </p:nvSpPr>
        <p:spPr>
          <a:xfrm>
            <a:off x="5270861" y="5021585"/>
            <a:ext cx="5453965" cy="830048"/>
          </a:xfrm>
          <a:prstGeom prst="wedgeRoundRectCallout">
            <a:avLst>
              <a:gd name="adj1" fmla="val -62590"/>
              <a:gd name="adj2" fmla="val -39404"/>
              <a:gd name="adj3" fmla="val 16667"/>
            </a:avLst>
          </a:prstGeom>
          <a:solidFill>
            <a:sysClr val="window" lastClr="FFFFFF"/>
          </a:solidFill>
          <a:ln w="19050" cap="flat" cmpd="sng" algn="ctr">
            <a:solidFill>
              <a:srgbClr val="873624">
                <a:shade val="75000"/>
                <a:lumMod val="9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0" i="0" u="none" strike="noStrike" kern="0" cap="none" spc="0" normalizeH="0" baseline="0" noProof="0">
                <a:ln>
                  <a:noFill/>
                </a:ln>
                <a:solidFill>
                  <a:prstClr val="black"/>
                </a:solidFill>
                <a:effectLst/>
                <a:uLnTx/>
                <a:uFillTx/>
                <a:latin typeface="+mn-ea"/>
                <a:cs typeface="+mn-cs"/>
              </a:rPr>
              <a:t>メールは</a:t>
            </a:r>
            <a:r>
              <a:rPr kumimoji="0" lang="ja-JP" altLang="en-US" sz="2400" b="1" i="0" u="none" strike="noStrike" kern="0" cap="none" spc="0" normalizeH="0" baseline="0" noProof="0">
                <a:ln>
                  <a:noFill/>
                </a:ln>
                <a:solidFill>
                  <a:prstClr val="black"/>
                </a:solidFill>
                <a:effectLst/>
                <a:uLnTx/>
                <a:uFillTx/>
                <a:latin typeface="+mn-ea"/>
                <a:cs typeface="+mn-cs"/>
              </a:rPr>
              <a:t>証拠が残る</a:t>
            </a:r>
            <a:r>
              <a:rPr kumimoji="0" lang="ja-JP" altLang="en-US" sz="2400" b="0" i="0" u="none" strike="noStrike" kern="0" cap="none" spc="0" normalizeH="0" baseline="0" noProof="0">
                <a:ln>
                  <a:noFill/>
                </a:ln>
                <a:solidFill>
                  <a:prstClr val="black"/>
                </a:solidFill>
                <a:effectLst/>
                <a:uLnTx/>
                <a:uFillTx/>
                <a:latin typeface="+mn-ea"/>
                <a:cs typeface="+mn-cs"/>
              </a:rPr>
              <a:t>から要注意！</a:t>
            </a:r>
            <a:endParaRPr kumimoji="0" lang="ja-JP" altLang="en-US" sz="2400" b="0" i="0" u="none" strike="noStrike" kern="0" cap="none" spc="0" normalizeH="0" baseline="0" noProof="0" dirty="0">
              <a:ln>
                <a:noFill/>
              </a:ln>
              <a:solidFill>
                <a:prstClr val="black"/>
              </a:solidFill>
              <a:effectLst/>
              <a:uLnTx/>
              <a:uFillTx/>
              <a:latin typeface="+mn-ea"/>
              <a:cs typeface="+mn-cs"/>
            </a:endParaRPr>
          </a:p>
        </p:txBody>
      </p:sp>
    </p:spTree>
    <p:extLst>
      <p:ext uri="{BB962C8B-B14F-4D97-AF65-F5344CB8AC3E}">
        <p14:creationId xmlns:p14="http://schemas.microsoft.com/office/powerpoint/2010/main" val="31251238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75F041-C392-4271-A6DC-8AB4AD02A72B}"/>
              </a:ext>
            </a:extLst>
          </p:cNvPr>
          <p:cNvSpPr>
            <a:spLocks noGrp="1"/>
          </p:cNvSpPr>
          <p:nvPr>
            <p:ph type="title"/>
          </p:nvPr>
        </p:nvSpPr>
        <p:spPr/>
        <p:txBody>
          <a:bodyPr/>
          <a:lstStyle/>
          <a:p>
            <a:r>
              <a:rPr kumimoji="1" lang="ja-JP" altLang="en-US"/>
              <a:t>悪いメールの例（遅刻編）</a:t>
            </a:r>
          </a:p>
        </p:txBody>
      </p:sp>
      <p:sp>
        <p:nvSpPr>
          <p:cNvPr id="3" name="コンテンツ プレースホルダー 2">
            <a:extLst>
              <a:ext uri="{FF2B5EF4-FFF2-40B4-BE49-F238E27FC236}">
                <a16:creationId xmlns:a16="http://schemas.microsoft.com/office/drawing/2014/main" id="{DE9B8DC6-F32A-432B-AEE4-4AA9E1562425}"/>
              </a:ext>
            </a:extLst>
          </p:cNvPr>
          <p:cNvSpPr>
            <a:spLocks noGrp="1"/>
          </p:cNvSpPr>
          <p:nvPr>
            <p:ph idx="1"/>
          </p:nvPr>
        </p:nvSpPr>
        <p:spPr>
          <a:xfrm>
            <a:off x="838200" y="1983785"/>
            <a:ext cx="10515600" cy="4115688"/>
          </a:xfrm>
          <a:ln w="38100">
            <a:solidFill>
              <a:srgbClr val="C8103D"/>
            </a:solidFill>
          </a:ln>
        </p:spPr>
        <p:txBody>
          <a:bodyPr anchor="ctr"/>
          <a:lstStyle/>
          <a:p>
            <a:pPr marL="0" indent="0">
              <a:buNone/>
            </a:pPr>
            <a:r>
              <a:rPr kumimoji="1" lang="ja-JP" altLang="en-US"/>
              <a:t>件名：電車が遅れています</a:t>
            </a:r>
            <a:endParaRPr kumimoji="1" lang="en-US" altLang="ja-JP"/>
          </a:p>
          <a:p>
            <a:pPr marL="0" indent="0">
              <a:buNone/>
            </a:pPr>
            <a:endParaRPr lang="en-US" altLang="ja-JP"/>
          </a:p>
          <a:p>
            <a:pPr marL="0" indent="0">
              <a:buNone/>
            </a:pPr>
            <a:r>
              <a:rPr lang="ja-JP" altLang="en-US"/>
              <a:t>□□先生</a:t>
            </a:r>
            <a:endParaRPr lang="en-US" altLang="ja-JP"/>
          </a:p>
          <a:p>
            <a:pPr marL="0" indent="0">
              <a:buNone/>
            </a:pPr>
            <a:endParaRPr lang="en-US" altLang="ja-JP"/>
          </a:p>
          <a:p>
            <a:pPr marL="0" indent="0">
              <a:buNone/>
            </a:pPr>
            <a:r>
              <a:rPr lang="ja-JP" altLang="en-US"/>
              <a:t>柴田です。</a:t>
            </a:r>
            <a:endParaRPr lang="en-US" altLang="ja-JP"/>
          </a:p>
          <a:p>
            <a:pPr marL="0" indent="0">
              <a:buNone/>
            </a:pPr>
            <a:r>
              <a:rPr lang="ja-JP" altLang="en-US"/>
              <a:t>今日は電車が事故で遅れているため、授業に遅れそうです。</a:t>
            </a:r>
            <a:endParaRPr lang="en-US" altLang="ja-JP"/>
          </a:p>
          <a:p>
            <a:pPr marL="0" indent="0">
              <a:buNone/>
            </a:pPr>
            <a:r>
              <a:rPr lang="ja-JP" altLang="en-US"/>
              <a:t>どうすればいいでしょうか？</a:t>
            </a:r>
            <a:endParaRPr lang="en-US" altLang="ja-JP"/>
          </a:p>
        </p:txBody>
      </p:sp>
      <p:sp>
        <p:nvSpPr>
          <p:cNvPr id="4" name="日付プレースホルダー 3">
            <a:extLst>
              <a:ext uri="{FF2B5EF4-FFF2-40B4-BE49-F238E27FC236}">
                <a16:creationId xmlns:a16="http://schemas.microsoft.com/office/drawing/2014/main" id="{4AEE5A30-CBA1-495A-88D7-029725C229C6}"/>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BD8B1FE3-D679-4356-B4A8-DD8F903DC806}"/>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Tree>
    <p:extLst>
      <p:ext uri="{BB962C8B-B14F-4D97-AF65-F5344CB8AC3E}">
        <p14:creationId xmlns:p14="http://schemas.microsoft.com/office/powerpoint/2010/main" val="13425083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75F041-C392-4271-A6DC-8AB4AD02A72B}"/>
              </a:ext>
            </a:extLst>
          </p:cNvPr>
          <p:cNvSpPr>
            <a:spLocks noGrp="1"/>
          </p:cNvSpPr>
          <p:nvPr>
            <p:ph type="title"/>
          </p:nvPr>
        </p:nvSpPr>
        <p:spPr/>
        <p:txBody>
          <a:bodyPr/>
          <a:lstStyle/>
          <a:p>
            <a:r>
              <a:rPr kumimoji="1" lang="ja-JP" altLang="en-US"/>
              <a:t>悪いメールの例（遅刻編）</a:t>
            </a:r>
          </a:p>
        </p:txBody>
      </p:sp>
      <p:sp>
        <p:nvSpPr>
          <p:cNvPr id="3" name="コンテンツ プレースホルダー 2">
            <a:extLst>
              <a:ext uri="{FF2B5EF4-FFF2-40B4-BE49-F238E27FC236}">
                <a16:creationId xmlns:a16="http://schemas.microsoft.com/office/drawing/2014/main" id="{DE9B8DC6-F32A-432B-AEE4-4AA9E1562425}"/>
              </a:ext>
            </a:extLst>
          </p:cNvPr>
          <p:cNvSpPr>
            <a:spLocks noGrp="1"/>
          </p:cNvSpPr>
          <p:nvPr>
            <p:ph idx="1"/>
          </p:nvPr>
        </p:nvSpPr>
        <p:spPr>
          <a:xfrm>
            <a:off x="838200" y="1983785"/>
            <a:ext cx="10515600" cy="4115688"/>
          </a:xfrm>
          <a:ln w="38100">
            <a:solidFill>
              <a:srgbClr val="C8103D"/>
            </a:solidFill>
          </a:ln>
        </p:spPr>
        <p:txBody>
          <a:bodyPr anchor="ctr"/>
          <a:lstStyle/>
          <a:p>
            <a:pPr marL="0" indent="0">
              <a:buNone/>
            </a:pPr>
            <a:r>
              <a:rPr kumimoji="1" lang="ja-JP" altLang="en-US"/>
              <a:t>件名：電車が遅れています</a:t>
            </a:r>
            <a:endParaRPr kumimoji="1" lang="en-US" altLang="ja-JP" dirty="0"/>
          </a:p>
          <a:p>
            <a:pPr marL="0" indent="0">
              <a:buNone/>
            </a:pPr>
            <a:endParaRPr lang="en-US" altLang="ja-JP" dirty="0"/>
          </a:p>
          <a:p>
            <a:pPr marL="0" indent="0">
              <a:buNone/>
            </a:pPr>
            <a:r>
              <a:rPr lang="ja-JP" altLang="en-US"/>
              <a:t>□□先生</a:t>
            </a:r>
            <a:endParaRPr lang="en-US" altLang="ja-JP" dirty="0"/>
          </a:p>
          <a:p>
            <a:pPr marL="0" indent="0">
              <a:buNone/>
            </a:pPr>
            <a:endParaRPr lang="en-US" altLang="ja-JP" dirty="0"/>
          </a:p>
          <a:p>
            <a:pPr marL="0" indent="0">
              <a:buNone/>
            </a:pPr>
            <a:r>
              <a:rPr lang="ja-JP" altLang="en-US"/>
              <a:t>柴田です。</a:t>
            </a:r>
            <a:endParaRPr lang="en-US" altLang="ja-JP" dirty="0"/>
          </a:p>
          <a:p>
            <a:pPr marL="0" indent="0">
              <a:buNone/>
            </a:pPr>
            <a:r>
              <a:rPr lang="ja-JP" altLang="en-US"/>
              <a:t>今日は電車が事故で遅れているため、授業に遅れそうです。</a:t>
            </a:r>
            <a:endParaRPr lang="en-US" altLang="ja-JP" dirty="0"/>
          </a:p>
          <a:p>
            <a:pPr marL="0" indent="0">
              <a:buNone/>
            </a:pPr>
            <a:r>
              <a:rPr lang="ja-JP" altLang="en-US"/>
              <a:t>どうすればいいでしょうか？</a:t>
            </a:r>
            <a:endParaRPr lang="en-US" altLang="ja-JP" dirty="0"/>
          </a:p>
        </p:txBody>
      </p:sp>
      <p:sp>
        <p:nvSpPr>
          <p:cNvPr id="4" name="日付プレースホルダー 3">
            <a:extLst>
              <a:ext uri="{FF2B5EF4-FFF2-40B4-BE49-F238E27FC236}">
                <a16:creationId xmlns:a16="http://schemas.microsoft.com/office/drawing/2014/main" id="{4AEE5A30-CBA1-495A-88D7-029725C229C6}"/>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BD8B1FE3-D679-4356-B4A8-DD8F903DC806}"/>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
        <p:nvSpPr>
          <p:cNvPr id="6" name="吹き出し: 角を丸めた四角形 5">
            <a:extLst>
              <a:ext uri="{FF2B5EF4-FFF2-40B4-BE49-F238E27FC236}">
                <a16:creationId xmlns:a16="http://schemas.microsoft.com/office/drawing/2014/main" id="{9B0A70FD-0743-4A98-900F-6C6172611797}"/>
              </a:ext>
            </a:extLst>
          </p:cNvPr>
          <p:cNvSpPr/>
          <p:nvPr/>
        </p:nvSpPr>
        <p:spPr>
          <a:xfrm>
            <a:off x="6307809" y="1696305"/>
            <a:ext cx="3332137" cy="1046601"/>
          </a:xfrm>
          <a:prstGeom prst="wedgeRoundRectCallout">
            <a:avLst>
              <a:gd name="adj1" fmla="val -72745"/>
              <a:gd name="adj2" fmla="val 28379"/>
              <a:gd name="adj3" fmla="val 16667"/>
            </a:avLst>
          </a:prstGeom>
          <a:solidFill>
            <a:schemeClr val="bg1">
              <a:lumMod val="95000"/>
            </a:schemeClr>
          </a:solidFill>
          <a:ln w="28575">
            <a:solidFill>
              <a:srgbClr val="6B092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a:solidFill>
                  <a:srgbClr val="6B0920"/>
                </a:solidFill>
              </a:rPr>
              <a:t>タイトルだけで</a:t>
            </a:r>
            <a:endParaRPr kumimoji="1" lang="en-US" altLang="ja-JP" sz="2800">
              <a:solidFill>
                <a:srgbClr val="6B0920"/>
              </a:solidFill>
            </a:endParaRPr>
          </a:p>
          <a:p>
            <a:pPr algn="ctr"/>
            <a:r>
              <a:rPr kumimoji="1" lang="ja-JP" altLang="en-US" sz="2800">
                <a:solidFill>
                  <a:srgbClr val="6B0920"/>
                </a:solidFill>
              </a:rPr>
              <a:t>用件がわからない</a:t>
            </a:r>
            <a:endParaRPr kumimoji="1" lang="ja-JP" altLang="en-US" sz="2800" dirty="0">
              <a:solidFill>
                <a:srgbClr val="6B0920"/>
              </a:solidFill>
            </a:endParaRPr>
          </a:p>
        </p:txBody>
      </p:sp>
      <p:sp>
        <p:nvSpPr>
          <p:cNvPr id="7" name="吹き出し: 角を丸めた四角形 6">
            <a:extLst>
              <a:ext uri="{FF2B5EF4-FFF2-40B4-BE49-F238E27FC236}">
                <a16:creationId xmlns:a16="http://schemas.microsoft.com/office/drawing/2014/main" id="{34505FDA-0A98-42B5-A6B1-5FBBE76CBD75}"/>
              </a:ext>
            </a:extLst>
          </p:cNvPr>
          <p:cNvSpPr/>
          <p:nvPr/>
        </p:nvSpPr>
        <p:spPr>
          <a:xfrm>
            <a:off x="3600126" y="3498272"/>
            <a:ext cx="4699862" cy="1046601"/>
          </a:xfrm>
          <a:prstGeom prst="wedgeRoundRectCallout">
            <a:avLst>
              <a:gd name="adj1" fmla="val -66567"/>
              <a:gd name="adj2" fmla="val 53553"/>
              <a:gd name="adj3" fmla="val 16667"/>
            </a:avLst>
          </a:prstGeom>
          <a:solidFill>
            <a:schemeClr val="bg1">
              <a:lumMod val="95000"/>
            </a:schemeClr>
          </a:solidFill>
          <a:ln w="28575">
            <a:solidFill>
              <a:srgbClr val="6B092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a:solidFill>
                  <a:srgbClr val="6B0920"/>
                </a:solidFill>
              </a:rPr>
              <a:t>どこの柴田かわからない</a:t>
            </a:r>
            <a:endParaRPr kumimoji="1" lang="en-US" altLang="ja-JP" sz="2800">
              <a:solidFill>
                <a:srgbClr val="6B0920"/>
              </a:solidFill>
            </a:endParaRPr>
          </a:p>
          <a:p>
            <a:pPr algn="ctr"/>
            <a:r>
              <a:rPr kumimoji="1" lang="ja-JP" altLang="en-US" sz="2800">
                <a:solidFill>
                  <a:srgbClr val="6B0920"/>
                </a:solidFill>
              </a:rPr>
              <a:t>学生？何年生？どの授業？</a:t>
            </a:r>
            <a:endParaRPr kumimoji="1" lang="ja-JP" altLang="en-US" sz="2800" dirty="0">
              <a:solidFill>
                <a:srgbClr val="6B0920"/>
              </a:solidFill>
            </a:endParaRPr>
          </a:p>
        </p:txBody>
      </p:sp>
      <p:sp>
        <p:nvSpPr>
          <p:cNvPr id="8" name="吹き出し: 角を丸めた四角形 7">
            <a:extLst>
              <a:ext uri="{FF2B5EF4-FFF2-40B4-BE49-F238E27FC236}">
                <a16:creationId xmlns:a16="http://schemas.microsoft.com/office/drawing/2014/main" id="{E2F80C2C-0EB0-43B3-A657-C3E1C7B0AB7F}"/>
              </a:ext>
            </a:extLst>
          </p:cNvPr>
          <p:cNvSpPr/>
          <p:nvPr/>
        </p:nvSpPr>
        <p:spPr>
          <a:xfrm>
            <a:off x="6137329" y="5340352"/>
            <a:ext cx="4325318" cy="1046601"/>
          </a:xfrm>
          <a:prstGeom prst="wedgeRoundRectCallout">
            <a:avLst>
              <a:gd name="adj1" fmla="val -60332"/>
              <a:gd name="adj2" fmla="val -36777"/>
              <a:gd name="adj3" fmla="val 16667"/>
            </a:avLst>
          </a:prstGeom>
          <a:solidFill>
            <a:schemeClr val="bg1">
              <a:lumMod val="95000"/>
            </a:schemeClr>
          </a:solidFill>
          <a:ln w="28575">
            <a:solidFill>
              <a:srgbClr val="6B092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a:solidFill>
                  <a:srgbClr val="6B0920"/>
                </a:solidFill>
              </a:rPr>
              <a:t>どうしたいか？がないので</a:t>
            </a:r>
            <a:endParaRPr kumimoji="1" lang="en-US" altLang="ja-JP" sz="2400">
              <a:solidFill>
                <a:srgbClr val="6B0920"/>
              </a:solidFill>
            </a:endParaRPr>
          </a:p>
          <a:p>
            <a:pPr algn="ctr"/>
            <a:r>
              <a:rPr kumimoji="1" lang="ja-JP" altLang="en-US" sz="2400">
                <a:solidFill>
                  <a:srgbClr val="6B0920"/>
                </a:solidFill>
              </a:rPr>
              <a:t>対応しようがない</a:t>
            </a:r>
            <a:endParaRPr kumimoji="1" lang="ja-JP" altLang="en-US" sz="2400" dirty="0">
              <a:solidFill>
                <a:srgbClr val="6B0920"/>
              </a:solidFill>
            </a:endParaRPr>
          </a:p>
        </p:txBody>
      </p:sp>
    </p:spTree>
    <p:extLst>
      <p:ext uri="{BB962C8B-B14F-4D97-AF65-F5344CB8AC3E}">
        <p14:creationId xmlns:p14="http://schemas.microsoft.com/office/powerpoint/2010/main" val="34374338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75F041-C392-4271-A6DC-8AB4AD02A72B}"/>
              </a:ext>
            </a:extLst>
          </p:cNvPr>
          <p:cNvSpPr>
            <a:spLocks noGrp="1"/>
          </p:cNvSpPr>
          <p:nvPr>
            <p:ph type="title"/>
          </p:nvPr>
        </p:nvSpPr>
        <p:spPr/>
        <p:txBody>
          <a:bodyPr/>
          <a:lstStyle/>
          <a:p>
            <a:r>
              <a:rPr kumimoji="1" lang="ja-JP" altLang="en-US"/>
              <a:t>修正したメールの例（遅刻編）</a:t>
            </a:r>
          </a:p>
        </p:txBody>
      </p:sp>
      <p:sp>
        <p:nvSpPr>
          <p:cNvPr id="3" name="コンテンツ プレースホルダー 2">
            <a:extLst>
              <a:ext uri="{FF2B5EF4-FFF2-40B4-BE49-F238E27FC236}">
                <a16:creationId xmlns:a16="http://schemas.microsoft.com/office/drawing/2014/main" id="{DE9B8DC6-F32A-432B-AEE4-4AA9E1562425}"/>
              </a:ext>
            </a:extLst>
          </p:cNvPr>
          <p:cNvSpPr>
            <a:spLocks noGrp="1"/>
          </p:cNvSpPr>
          <p:nvPr>
            <p:ph idx="1"/>
          </p:nvPr>
        </p:nvSpPr>
        <p:spPr>
          <a:xfrm>
            <a:off x="838200" y="1983785"/>
            <a:ext cx="10515600" cy="4115688"/>
          </a:xfrm>
          <a:ln w="38100">
            <a:solidFill>
              <a:srgbClr val="C8103D"/>
            </a:solidFill>
          </a:ln>
        </p:spPr>
        <p:txBody>
          <a:bodyPr anchor="ctr">
            <a:normAutofit fontScale="92500" lnSpcReduction="20000"/>
          </a:bodyPr>
          <a:lstStyle/>
          <a:p>
            <a:pPr marL="0" indent="0">
              <a:buNone/>
            </a:pPr>
            <a:r>
              <a:rPr kumimoji="1" lang="ja-JP" altLang="en-US" sz="2000"/>
              <a:t>件名：電車遅延時における第</a:t>
            </a:r>
            <a:r>
              <a:rPr kumimoji="1" lang="en-US" altLang="ja-JP" sz="2000" dirty="0"/>
              <a:t>3</a:t>
            </a:r>
            <a:r>
              <a:rPr kumimoji="1" lang="ja-JP" altLang="en-US" sz="2000"/>
              <a:t>回</a:t>
            </a:r>
            <a:r>
              <a:rPr lang="ja-JP" altLang="en-US" sz="2000"/>
              <a:t>リテラシ</a:t>
            </a:r>
            <a:r>
              <a:rPr lang="en-US" altLang="ja-JP" sz="2000" dirty="0"/>
              <a:t>I</a:t>
            </a:r>
            <a:r>
              <a:rPr lang="ja-JP" altLang="en-US" sz="2000"/>
              <a:t>の</a:t>
            </a:r>
            <a:r>
              <a:rPr kumimoji="1" lang="ja-JP" altLang="en-US" sz="2000"/>
              <a:t>出席について</a:t>
            </a:r>
            <a:endParaRPr kumimoji="1" lang="en-US" altLang="ja-JP" sz="2000" dirty="0"/>
          </a:p>
          <a:p>
            <a:pPr marL="0" indent="0">
              <a:buNone/>
            </a:pPr>
            <a:endParaRPr lang="en-US" altLang="ja-JP" sz="2000" dirty="0"/>
          </a:p>
          <a:p>
            <a:pPr marL="0" indent="0">
              <a:buNone/>
            </a:pPr>
            <a:r>
              <a:rPr lang="ja-JP" altLang="en-US" sz="2000"/>
              <a:t>□□〇〇先生</a:t>
            </a:r>
            <a:endParaRPr lang="en-US" altLang="ja-JP" sz="2000" dirty="0"/>
          </a:p>
          <a:p>
            <a:pPr marL="0" indent="0">
              <a:buNone/>
            </a:pPr>
            <a:endParaRPr lang="en-US" altLang="ja-JP" sz="2000" dirty="0"/>
          </a:p>
          <a:p>
            <a:pPr marL="0" indent="0">
              <a:buNone/>
            </a:pPr>
            <a:r>
              <a:rPr lang="ja-JP" altLang="en-US" sz="2000"/>
              <a:t>東京女子大学、学籍番号</a:t>
            </a:r>
            <a:r>
              <a:rPr lang="en-US" altLang="ja-JP" sz="2000" dirty="0"/>
              <a:t>12345678</a:t>
            </a:r>
            <a:r>
              <a:rPr lang="ja-JP" altLang="en-US" sz="2000"/>
              <a:t>の柴田です。</a:t>
            </a:r>
            <a:endParaRPr lang="en-US" altLang="ja-JP" sz="2000" dirty="0"/>
          </a:p>
          <a:p>
            <a:pPr marL="0" indent="0">
              <a:buNone/>
            </a:pPr>
            <a:r>
              <a:rPr lang="ja-JP" altLang="en-US" sz="2000"/>
              <a:t>電車遅延時の出欠席についての質問です。</a:t>
            </a:r>
            <a:endParaRPr lang="en-US" altLang="ja-JP" sz="2000" dirty="0"/>
          </a:p>
          <a:p>
            <a:pPr marL="0" indent="0">
              <a:buNone/>
            </a:pPr>
            <a:endParaRPr lang="en-US" altLang="ja-JP" sz="2000" dirty="0"/>
          </a:p>
          <a:p>
            <a:pPr marL="0" indent="0">
              <a:buNone/>
            </a:pPr>
            <a:r>
              <a:rPr lang="ja-JP" altLang="en-US" sz="2000"/>
              <a:t>第</a:t>
            </a:r>
            <a:r>
              <a:rPr lang="en-US" altLang="ja-JP" sz="2000" dirty="0"/>
              <a:t>3</a:t>
            </a:r>
            <a:r>
              <a:rPr lang="ja-JP" altLang="en-US" sz="2000"/>
              <a:t>回の授業が電車の遅延のため</a:t>
            </a:r>
            <a:r>
              <a:rPr lang="en-US" altLang="ja-JP" sz="2000" dirty="0"/>
              <a:t>15</a:t>
            </a:r>
            <a:r>
              <a:rPr lang="ja-JP" altLang="en-US" sz="2000"/>
              <a:t>分ほど遅刻しそうです。</a:t>
            </a:r>
            <a:endParaRPr lang="en-US" altLang="ja-JP" sz="2000" dirty="0"/>
          </a:p>
          <a:p>
            <a:pPr marL="0" indent="0">
              <a:buNone/>
            </a:pPr>
            <a:r>
              <a:rPr lang="ja-JP" altLang="en-US" sz="2000"/>
              <a:t>この場合でも遅刻扱いになりますでしょうか？</a:t>
            </a:r>
            <a:endParaRPr lang="en-US" altLang="ja-JP" sz="2000" dirty="0"/>
          </a:p>
          <a:p>
            <a:pPr marL="0" indent="0">
              <a:buNone/>
            </a:pPr>
            <a:r>
              <a:rPr lang="ja-JP" altLang="en-US" sz="2000"/>
              <a:t>遅延証明書は駅で頂いててます。</a:t>
            </a:r>
            <a:endParaRPr lang="en-US" altLang="ja-JP" sz="2000" dirty="0"/>
          </a:p>
          <a:p>
            <a:pPr marL="0" indent="0">
              <a:buNone/>
            </a:pPr>
            <a:endParaRPr lang="en-US" altLang="ja-JP" sz="2000" dirty="0"/>
          </a:p>
          <a:p>
            <a:pPr marL="0" indent="0">
              <a:buNone/>
            </a:pPr>
            <a:r>
              <a:rPr lang="ja-JP" altLang="en-US" sz="2000"/>
              <a:t>ご確認よろしくお願いいたします。</a:t>
            </a:r>
            <a:endParaRPr lang="en-US" altLang="ja-JP" sz="2000" dirty="0"/>
          </a:p>
        </p:txBody>
      </p:sp>
      <p:sp>
        <p:nvSpPr>
          <p:cNvPr id="4" name="日付プレースホルダー 3">
            <a:extLst>
              <a:ext uri="{FF2B5EF4-FFF2-40B4-BE49-F238E27FC236}">
                <a16:creationId xmlns:a16="http://schemas.microsoft.com/office/drawing/2014/main" id="{4AEE5A30-CBA1-495A-88D7-029725C229C6}"/>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BD8B1FE3-D679-4356-B4A8-DD8F903DC806}"/>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
        <p:nvSpPr>
          <p:cNvPr id="9" name="吹き出し: 角を丸めた四角形 8">
            <a:extLst>
              <a:ext uri="{FF2B5EF4-FFF2-40B4-BE49-F238E27FC236}">
                <a16:creationId xmlns:a16="http://schemas.microsoft.com/office/drawing/2014/main" id="{DB1B7BE5-337F-4BC6-8997-EB8684696D3E}"/>
              </a:ext>
            </a:extLst>
          </p:cNvPr>
          <p:cNvSpPr/>
          <p:nvPr/>
        </p:nvSpPr>
        <p:spPr>
          <a:xfrm>
            <a:off x="7905427" y="1534481"/>
            <a:ext cx="3502616" cy="898608"/>
          </a:xfrm>
          <a:prstGeom prst="wedgeRoundRectCallout">
            <a:avLst>
              <a:gd name="adj1" fmla="val -66550"/>
              <a:gd name="adj2" fmla="val 18031"/>
              <a:gd name="adj3" fmla="val 16667"/>
            </a:avLst>
          </a:prstGeom>
          <a:solidFill>
            <a:schemeClr val="bg1">
              <a:lumMod val="95000"/>
            </a:schemeClr>
          </a:solidFill>
          <a:ln w="28575">
            <a:solidFill>
              <a:srgbClr val="6B092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a:solidFill>
                  <a:srgbClr val="6B0920"/>
                </a:solidFill>
              </a:rPr>
              <a:t>タイトルを見て</a:t>
            </a:r>
            <a:endParaRPr kumimoji="1" lang="en-US" altLang="ja-JP" sz="2400">
              <a:solidFill>
                <a:srgbClr val="6B0920"/>
              </a:solidFill>
            </a:endParaRPr>
          </a:p>
          <a:p>
            <a:pPr algn="ctr"/>
            <a:r>
              <a:rPr kumimoji="1" lang="ja-JP" altLang="en-US" sz="2400">
                <a:solidFill>
                  <a:srgbClr val="6B0920"/>
                </a:solidFill>
              </a:rPr>
              <a:t>内容や重要度がわかる</a:t>
            </a:r>
            <a:endParaRPr kumimoji="1" lang="ja-JP" altLang="en-US" sz="2400" dirty="0">
              <a:solidFill>
                <a:srgbClr val="6B0920"/>
              </a:solidFill>
            </a:endParaRPr>
          </a:p>
        </p:txBody>
      </p:sp>
      <p:sp>
        <p:nvSpPr>
          <p:cNvPr id="10" name="吹き出し: 角を丸めた四角形 9">
            <a:extLst>
              <a:ext uri="{FF2B5EF4-FFF2-40B4-BE49-F238E27FC236}">
                <a16:creationId xmlns:a16="http://schemas.microsoft.com/office/drawing/2014/main" id="{AEB4C236-D033-486E-BCA1-8A4093B0FCBE}"/>
              </a:ext>
            </a:extLst>
          </p:cNvPr>
          <p:cNvSpPr/>
          <p:nvPr/>
        </p:nvSpPr>
        <p:spPr>
          <a:xfrm>
            <a:off x="6635212" y="2649802"/>
            <a:ext cx="3036375" cy="695913"/>
          </a:xfrm>
          <a:prstGeom prst="wedgeRoundRectCallout">
            <a:avLst>
              <a:gd name="adj1" fmla="val -65019"/>
              <a:gd name="adj2" fmla="val 49210"/>
              <a:gd name="adj3" fmla="val 16667"/>
            </a:avLst>
          </a:prstGeom>
          <a:solidFill>
            <a:schemeClr val="bg1">
              <a:lumMod val="95000"/>
            </a:schemeClr>
          </a:solidFill>
          <a:ln w="28575">
            <a:solidFill>
              <a:srgbClr val="6B092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a:solidFill>
                  <a:srgbClr val="6B0920"/>
                </a:solidFill>
              </a:rPr>
              <a:t>誰かを特定できる</a:t>
            </a:r>
            <a:endParaRPr lang="en-US" altLang="ja-JP" sz="2400">
              <a:solidFill>
                <a:srgbClr val="6B0920"/>
              </a:solidFill>
            </a:endParaRPr>
          </a:p>
        </p:txBody>
      </p:sp>
      <p:sp>
        <p:nvSpPr>
          <p:cNvPr id="11" name="吹き出し: 角を丸めた四角形 10">
            <a:extLst>
              <a:ext uri="{FF2B5EF4-FFF2-40B4-BE49-F238E27FC236}">
                <a16:creationId xmlns:a16="http://schemas.microsoft.com/office/drawing/2014/main" id="{71CDB0A5-9EEF-491A-94AC-FC7AB55C97C1}"/>
              </a:ext>
            </a:extLst>
          </p:cNvPr>
          <p:cNvSpPr/>
          <p:nvPr/>
        </p:nvSpPr>
        <p:spPr>
          <a:xfrm>
            <a:off x="6748867" y="3570367"/>
            <a:ext cx="3247539" cy="695913"/>
          </a:xfrm>
          <a:prstGeom prst="wedgeRoundRectCallout">
            <a:avLst>
              <a:gd name="adj1" fmla="val -80390"/>
              <a:gd name="adj2" fmla="val -24283"/>
              <a:gd name="adj3" fmla="val 16667"/>
            </a:avLst>
          </a:prstGeom>
          <a:solidFill>
            <a:schemeClr val="bg1">
              <a:lumMod val="95000"/>
            </a:schemeClr>
          </a:solidFill>
          <a:ln w="28575">
            <a:solidFill>
              <a:srgbClr val="6B092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a:solidFill>
                  <a:srgbClr val="6B0920"/>
                </a:solidFill>
              </a:rPr>
              <a:t>本文が長い場合は</a:t>
            </a:r>
            <a:endParaRPr lang="en-US" altLang="ja-JP" sz="2400">
              <a:solidFill>
                <a:srgbClr val="6B0920"/>
              </a:solidFill>
            </a:endParaRPr>
          </a:p>
          <a:p>
            <a:pPr algn="ctr"/>
            <a:r>
              <a:rPr lang="ja-JP" altLang="en-US" sz="2400">
                <a:solidFill>
                  <a:srgbClr val="6B0920"/>
                </a:solidFill>
              </a:rPr>
              <a:t>要約があると嬉しい</a:t>
            </a:r>
            <a:endParaRPr lang="en-US" altLang="ja-JP" sz="2400">
              <a:solidFill>
                <a:srgbClr val="6B0920"/>
              </a:solidFill>
            </a:endParaRPr>
          </a:p>
        </p:txBody>
      </p:sp>
      <p:sp>
        <p:nvSpPr>
          <p:cNvPr id="12" name="吹き出し: 角を丸めた四角形 11">
            <a:extLst>
              <a:ext uri="{FF2B5EF4-FFF2-40B4-BE49-F238E27FC236}">
                <a16:creationId xmlns:a16="http://schemas.microsoft.com/office/drawing/2014/main" id="{CBDB1E0F-046A-456F-ABC3-FE53F4955673}"/>
              </a:ext>
            </a:extLst>
          </p:cNvPr>
          <p:cNvSpPr/>
          <p:nvPr/>
        </p:nvSpPr>
        <p:spPr>
          <a:xfrm>
            <a:off x="6363347" y="4810637"/>
            <a:ext cx="3345050" cy="1164721"/>
          </a:xfrm>
          <a:prstGeom prst="wedgeRoundRectCallout">
            <a:avLst>
              <a:gd name="adj1" fmla="val -61301"/>
              <a:gd name="adj2" fmla="val -33191"/>
              <a:gd name="adj3" fmla="val 16667"/>
            </a:avLst>
          </a:prstGeom>
          <a:solidFill>
            <a:schemeClr val="bg1">
              <a:lumMod val="95000"/>
            </a:schemeClr>
          </a:solidFill>
          <a:ln w="28575">
            <a:solidFill>
              <a:srgbClr val="6B092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a:solidFill>
                  <a:srgbClr val="6B0920"/>
                </a:solidFill>
              </a:rPr>
              <a:t>状況説明と、</a:t>
            </a:r>
            <a:endParaRPr lang="en-US" altLang="ja-JP" sz="2400">
              <a:solidFill>
                <a:srgbClr val="6B0920"/>
              </a:solidFill>
            </a:endParaRPr>
          </a:p>
          <a:p>
            <a:pPr algn="ctr"/>
            <a:r>
              <a:rPr lang="ja-JP" altLang="en-US" sz="2400">
                <a:solidFill>
                  <a:srgbClr val="6B0920"/>
                </a:solidFill>
              </a:rPr>
              <a:t>何をしてほしいかが</a:t>
            </a:r>
            <a:endParaRPr lang="en-US" altLang="ja-JP" sz="2400">
              <a:solidFill>
                <a:srgbClr val="6B0920"/>
              </a:solidFill>
            </a:endParaRPr>
          </a:p>
          <a:p>
            <a:pPr algn="ctr"/>
            <a:r>
              <a:rPr lang="ja-JP" altLang="en-US" sz="2400">
                <a:solidFill>
                  <a:srgbClr val="6B0920"/>
                </a:solidFill>
              </a:rPr>
              <a:t>書いてある</a:t>
            </a:r>
            <a:endParaRPr lang="en-US" altLang="ja-JP" sz="2400">
              <a:solidFill>
                <a:srgbClr val="6B0920"/>
              </a:solidFill>
            </a:endParaRPr>
          </a:p>
        </p:txBody>
      </p:sp>
    </p:spTree>
    <p:extLst>
      <p:ext uri="{BB962C8B-B14F-4D97-AF65-F5344CB8AC3E}">
        <p14:creationId xmlns:p14="http://schemas.microsoft.com/office/powerpoint/2010/main" val="31379683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EA8342-8A90-4C14-8A85-100235032E83}"/>
              </a:ext>
            </a:extLst>
          </p:cNvPr>
          <p:cNvSpPr>
            <a:spLocks noGrp="1"/>
          </p:cNvSpPr>
          <p:nvPr>
            <p:ph type="title"/>
          </p:nvPr>
        </p:nvSpPr>
        <p:spPr/>
        <p:txBody>
          <a:bodyPr/>
          <a:lstStyle/>
          <a:p>
            <a:r>
              <a:rPr kumimoji="1" lang="ja-JP" altLang="en-US"/>
              <a:t>つまりメールで重要なことは？</a:t>
            </a:r>
          </a:p>
        </p:txBody>
      </p:sp>
      <p:sp>
        <p:nvSpPr>
          <p:cNvPr id="3" name="コンテンツ プレースホルダー 2">
            <a:extLst>
              <a:ext uri="{FF2B5EF4-FFF2-40B4-BE49-F238E27FC236}">
                <a16:creationId xmlns:a16="http://schemas.microsoft.com/office/drawing/2014/main" id="{8E95C8E7-4543-4A65-8090-B5D7853B82B5}"/>
              </a:ext>
            </a:extLst>
          </p:cNvPr>
          <p:cNvSpPr>
            <a:spLocks noGrp="1"/>
          </p:cNvSpPr>
          <p:nvPr>
            <p:ph idx="1"/>
          </p:nvPr>
        </p:nvSpPr>
        <p:spPr>
          <a:xfrm>
            <a:off x="838200" y="3590665"/>
            <a:ext cx="10515600" cy="2586298"/>
          </a:xfrm>
        </p:spPr>
        <p:txBody>
          <a:bodyPr/>
          <a:lstStyle/>
          <a:p>
            <a:r>
              <a:rPr kumimoji="1" lang="ja-JP" altLang="en-US"/>
              <a:t>件名：簡潔にわかりやすく</a:t>
            </a:r>
            <a:endParaRPr kumimoji="1" lang="en-US" altLang="ja-JP"/>
          </a:p>
          <a:p>
            <a:r>
              <a:rPr kumimoji="1" lang="ja-JP" altLang="en-US"/>
              <a:t>名前：どこの誰かがわかるように</a:t>
            </a:r>
            <a:endParaRPr kumimoji="1" lang="en-US" altLang="ja-JP"/>
          </a:p>
          <a:p>
            <a:r>
              <a:rPr kumimoji="1" lang="ja-JP" altLang="en-US"/>
              <a:t>用件：背景を知らない人でもわかる内容で</a:t>
            </a:r>
            <a:endParaRPr kumimoji="1" lang="en-US" altLang="ja-JP"/>
          </a:p>
          <a:p>
            <a:r>
              <a:rPr lang="ja-JP" altLang="en-US"/>
              <a:t>語調：失礼でない程度に</a:t>
            </a:r>
            <a:endParaRPr kumimoji="1" lang="ja-JP" altLang="en-US"/>
          </a:p>
        </p:txBody>
      </p:sp>
      <p:sp>
        <p:nvSpPr>
          <p:cNvPr id="4" name="日付プレースホルダー 3">
            <a:extLst>
              <a:ext uri="{FF2B5EF4-FFF2-40B4-BE49-F238E27FC236}">
                <a16:creationId xmlns:a16="http://schemas.microsoft.com/office/drawing/2014/main" id="{22CE6924-0229-48CD-8585-9649BE7ECA87}"/>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65A9C9F5-2C3B-4B7F-B044-A3F5B203AD38}"/>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
        <p:nvSpPr>
          <p:cNvPr id="6" name="正方形/長方形 5">
            <a:extLst>
              <a:ext uri="{FF2B5EF4-FFF2-40B4-BE49-F238E27FC236}">
                <a16:creationId xmlns:a16="http://schemas.microsoft.com/office/drawing/2014/main" id="{1602ADE5-A3FA-47F0-8D2A-221D7CE6C9C8}"/>
              </a:ext>
            </a:extLst>
          </p:cNvPr>
          <p:cNvSpPr/>
          <p:nvPr/>
        </p:nvSpPr>
        <p:spPr>
          <a:xfrm>
            <a:off x="1885963" y="1815962"/>
            <a:ext cx="8420074" cy="1398169"/>
          </a:xfrm>
          <a:prstGeom prst="rect">
            <a:avLst/>
          </a:prstGeom>
          <a:solidFill>
            <a:schemeClr val="bg1">
              <a:lumMod val="95000"/>
            </a:schemeClr>
          </a:solidFill>
          <a:ln w="28575">
            <a:solidFill>
              <a:srgbClr val="6B09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b="1">
                <a:solidFill>
                  <a:srgbClr val="6B0920"/>
                </a:solidFill>
              </a:rPr>
              <a:t>相手に伝わる文章を書こう！</a:t>
            </a:r>
            <a:endParaRPr kumimoji="1" lang="ja-JP" altLang="en-US" sz="3600" b="1" dirty="0">
              <a:solidFill>
                <a:srgbClr val="6B0920"/>
              </a:solidFill>
            </a:endParaRPr>
          </a:p>
        </p:txBody>
      </p:sp>
    </p:spTree>
    <p:extLst>
      <p:ext uri="{BB962C8B-B14F-4D97-AF65-F5344CB8AC3E}">
        <p14:creationId xmlns:p14="http://schemas.microsoft.com/office/powerpoint/2010/main" val="7945902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B9398C-06B3-45E5-92F3-DAFA837CD3BE}"/>
              </a:ext>
            </a:extLst>
          </p:cNvPr>
          <p:cNvSpPr>
            <a:spLocks noGrp="1"/>
          </p:cNvSpPr>
          <p:nvPr>
            <p:ph type="title"/>
          </p:nvPr>
        </p:nvSpPr>
        <p:spPr/>
        <p:txBody>
          <a:bodyPr/>
          <a:lstStyle/>
          <a:p>
            <a:r>
              <a:rPr kumimoji="1" lang="ja-JP" altLang="en-US"/>
              <a:t>英語メールの場合</a:t>
            </a:r>
          </a:p>
        </p:txBody>
      </p:sp>
      <p:sp>
        <p:nvSpPr>
          <p:cNvPr id="4" name="日付プレースホルダー 3">
            <a:extLst>
              <a:ext uri="{FF2B5EF4-FFF2-40B4-BE49-F238E27FC236}">
                <a16:creationId xmlns:a16="http://schemas.microsoft.com/office/drawing/2014/main" id="{ADF0EFAD-D418-4252-95A0-1BD51342C108}"/>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01D5891C-5B14-4D04-9179-86AF9CFF4FC6}"/>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
        <p:nvSpPr>
          <p:cNvPr id="6" name="コンテンツ プレースホルダー 2">
            <a:extLst>
              <a:ext uri="{FF2B5EF4-FFF2-40B4-BE49-F238E27FC236}">
                <a16:creationId xmlns:a16="http://schemas.microsoft.com/office/drawing/2014/main" id="{DCCAE13A-9853-4FA9-A3A1-A4D02AEBC59A}"/>
              </a:ext>
            </a:extLst>
          </p:cNvPr>
          <p:cNvSpPr>
            <a:spLocks noGrp="1"/>
          </p:cNvSpPr>
          <p:nvPr>
            <p:ph idx="1"/>
          </p:nvPr>
        </p:nvSpPr>
        <p:spPr>
          <a:xfrm>
            <a:off x="838200" y="1673818"/>
            <a:ext cx="10515600" cy="4682532"/>
          </a:xfrm>
          <a:ln w="38100">
            <a:solidFill>
              <a:srgbClr val="C8103D"/>
            </a:solidFill>
          </a:ln>
        </p:spPr>
        <p:txBody>
          <a:bodyPr anchor="ctr">
            <a:normAutofit fontScale="77500" lnSpcReduction="20000"/>
          </a:bodyPr>
          <a:lstStyle/>
          <a:p>
            <a:pPr marL="0" indent="0">
              <a:buNone/>
            </a:pPr>
            <a:r>
              <a:rPr lang="en-US" altLang="ja-JP" dirty="0"/>
              <a:t>To</a:t>
            </a:r>
            <a:r>
              <a:rPr lang="ja-JP" altLang="en-US"/>
              <a:t>：</a:t>
            </a:r>
            <a:r>
              <a:rPr lang="en-US" altLang="ja-JP" dirty="0"/>
              <a:t>Inquiry about attendance in literacy I</a:t>
            </a:r>
          </a:p>
          <a:p>
            <a:pPr marL="0" indent="0">
              <a:buNone/>
            </a:pPr>
            <a:endParaRPr lang="en-US" altLang="ja-JP" dirty="0"/>
          </a:p>
          <a:p>
            <a:pPr marL="0" indent="0">
              <a:buNone/>
            </a:pPr>
            <a:r>
              <a:rPr lang="en-US" altLang="ja-JP" dirty="0"/>
              <a:t>Dear Prof. XX.</a:t>
            </a:r>
          </a:p>
          <a:p>
            <a:pPr marL="0" indent="0">
              <a:buNone/>
            </a:pPr>
            <a:endParaRPr lang="en-US" altLang="ja-JP" dirty="0"/>
          </a:p>
          <a:p>
            <a:pPr marL="0" indent="0">
              <a:buNone/>
            </a:pPr>
            <a:r>
              <a:rPr lang="en-US" altLang="ja-JP" dirty="0"/>
              <a:t>I am Shibata, student number 12345678 in TWCU.</a:t>
            </a:r>
          </a:p>
          <a:p>
            <a:pPr marL="0" indent="0">
              <a:buNone/>
            </a:pPr>
            <a:r>
              <a:rPr lang="en-US" altLang="ja-JP" dirty="0"/>
              <a:t>This is inquiry about attendance in a case of being late.</a:t>
            </a:r>
          </a:p>
          <a:p>
            <a:pPr marL="0" indent="0">
              <a:buNone/>
            </a:pPr>
            <a:endParaRPr lang="en-US" altLang="ja-JP" dirty="0"/>
          </a:p>
          <a:p>
            <a:pPr marL="0" indent="0">
              <a:buNone/>
            </a:pPr>
            <a:r>
              <a:rPr lang="en-US" altLang="ja-JP" dirty="0"/>
              <a:t>I am being late for around 15 minutes to 3</a:t>
            </a:r>
            <a:r>
              <a:rPr lang="en-US" altLang="ja-JP" baseline="30000" dirty="0"/>
              <a:t>rd</a:t>
            </a:r>
            <a:r>
              <a:rPr lang="en-US" altLang="ja-JP" dirty="0"/>
              <a:t> class of literacy I because the train I ride has stop by an accident.</a:t>
            </a:r>
          </a:p>
          <a:p>
            <a:pPr marL="0" indent="0">
              <a:buNone/>
            </a:pPr>
            <a:r>
              <a:rPr lang="en-US" altLang="ja-JP" dirty="0"/>
              <a:t>Could I get credit in this case?</a:t>
            </a:r>
          </a:p>
          <a:p>
            <a:pPr marL="0" indent="0">
              <a:buNone/>
            </a:pPr>
            <a:r>
              <a:rPr lang="en-US" altLang="ja-JP" dirty="0"/>
              <a:t>I have an evidence of the train stop issued by a station.</a:t>
            </a:r>
          </a:p>
          <a:p>
            <a:pPr marL="0" indent="0">
              <a:buNone/>
            </a:pPr>
            <a:endParaRPr lang="en-US" altLang="ja-JP" dirty="0"/>
          </a:p>
          <a:p>
            <a:pPr marL="0" indent="0">
              <a:buNone/>
            </a:pPr>
            <a:r>
              <a:rPr lang="en-US" altLang="ja-JP" dirty="0"/>
              <a:t>I would be grateful for your help.</a:t>
            </a:r>
          </a:p>
        </p:txBody>
      </p:sp>
    </p:spTree>
    <p:extLst>
      <p:ext uri="{BB962C8B-B14F-4D97-AF65-F5344CB8AC3E}">
        <p14:creationId xmlns:p14="http://schemas.microsoft.com/office/powerpoint/2010/main" val="28379133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4B3F11-C428-4CA3-80B1-24B2C5CA8CD6}"/>
              </a:ext>
            </a:extLst>
          </p:cNvPr>
          <p:cNvSpPr>
            <a:spLocks noGrp="1"/>
          </p:cNvSpPr>
          <p:nvPr>
            <p:ph type="title"/>
          </p:nvPr>
        </p:nvSpPr>
        <p:spPr/>
        <p:txBody>
          <a:bodyPr/>
          <a:lstStyle/>
          <a:p>
            <a:r>
              <a:rPr kumimoji="1" lang="ja-JP" altLang="en-US"/>
              <a:t>演習</a:t>
            </a:r>
            <a:r>
              <a:rPr kumimoji="1" lang="en-US" altLang="ja-JP"/>
              <a:t>(</a:t>
            </a:r>
            <a:r>
              <a:rPr kumimoji="1" lang="ja-JP" altLang="en-US"/>
              <a:t>兼本日の出席</a:t>
            </a:r>
            <a:r>
              <a:rPr kumimoji="1" lang="en-US" altLang="ja-JP"/>
              <a:t>)</a:t>
            </a:r>
            <a:r>
              <a:rPr kumimoji="1" lang="ja-JP" altLang="en-US"/>
              <a:t>：遅刻の言い訳</a:t>
            </a:r>
          </a:p>
        </p:txBody>
      </p:sp>
      <p:sp>
        <p:nvSpPr>
          <p:cNvPr id="3" name="コンテンツ プレースホルダー 2">
            <a:extLst>
              <a:ext uri="{FF2B5EF4-FFF2-40B4-BE49-F238E27FC236}">
                <a16:creationId xmlns:a16="http://schemas.microsoft.com/office/drawing/2014/main" id="{A49EB62F-BBC1-41CA-8081-15DFE34301F3}"/>
              </a:ext>
            </a:extLst>
          </p:cNvPr>
          <p:cNvSpPr>
            <a:spLocks noGrp="1"/>
          </p:cNvSpPr>
          <p:nvPr>
            <p:ph idx="1"/>
          </p:nvPr>
        </p:nvSpPr>
        <p:spPr/>
        <p:txBody>
          <a:bodyPr/>
          <a:lstStyle/>
          <a:p>
            <a:r>
              <a:rPr lang="ja-JP" altLang="en-US"/>
              <a:t>「</a:t>
            </a:r>
            <a:r>
              <a:rPr lang="en-US" altLang="ja-JP" dirty="0" err="1"/>
              <a:t>shibata-atsushi@cis.twcu.ac.jp</a:t>
            </a:r>
            <a:r>
              <a:rPr lang="ja-JP" altLang="en-US"/>
              <a:t>」宛にメールを送ろう</a:t>
            </a:r>
            <a:endParaRPr lang="en-US" altLang="ja-JP" dirty="0"/>
          </a:p>
          <a:p>
            <a:pPr lvl="1"/>
            <a:r>
              <a:rPr lang="ja-JP" altLang="en-US"/>
              <a:t>ウェブブラウザから</a:t>
            </a:r>
            <a:r>
              <a:rPr lang="en-US" altLang="ja-JP" dirty="0"/>
              <a:t>Gmail</a:t>
            </a:r>
            <a:r>
              <a:rPr lang="ja-JP" altLang="en-US"/>
              <a:t>へログイン</a:t>
            </a:r>
            <a:endParaRPr lang="en-US" altLang="ja-JP" dirty="0"/>
          </a:p>
          <a:p>
            <a:pPr lvl="1"/>
            <a:r>
              <a:rPr lang="ja-JP" altLang="en-US"/>
              <a:t>署名の設定をする（演習参照）</a:t>
            </a:r>
            <a:endParaRPr lang="en-US" altLang="ja-JP" dirty="0"/>
          </a:p>
          <a:p>
            <a:pPr lvl="1"/>
            <a:r>
              <a:rPr lang="ja-JP" altLang="en-US"/>
              <a:t>メールの「作成」をクリック</a:t>
            </a:r>
            <a:endParaRPr lang="en-US" altLang="ja-JP" dirty="0"/>
          </a:p>
          <a:p>
            <a:pPr lvl="1"/>
            <a:r>
              <a:rPr lang="ja-JP" altLang="en-US"/>
              <a:t>遅刻の言い訳メールを作って送ろう</a:t>
            </a:r>
            <a:endParaRPr lang="en-US" altLang="ja-JP" dirty="0"/>
          </a:p>
          <a:p>
            <a:pPr lvl="2"/>
            <a:r>
              <a:rPr lang="ja-JP" altLang="en-US"/>
              <a:t>宛先：</a:t>
            </a:r>
            <a:r>
              <a:rPr lang="en-US" altLang="ja-JP" dirty="0" err="1"/>
              <a:t>shibata-atsushi@cis.twcu.ac.jp</a:t>
            </a:r>
            <a:endParaRPr lang="en-US" altLang="ja-JP" dirty="0"/>
          </a:p>
          <a:p>
            <a:pPr lvl="2"/>
            <a:r>
              <a:rPr lang="en-US" altLang="ja-JP" dirty="0"/>
              <a:t>CC</a:t>
            </a:r>
            <a:r>
              <a:rPr lang="ja-JP" altLang="en-US"/>
              <a:t>：</a:t>
            </a:r>
            <a:r>
              <a:rPr lang="en-US" altLang="ja-JP" dirty="0"/>
              <a:t>	</a:t>
            </a:r>
            <a:r>
              <a:rPr lang="ja-JP" altLang="en-US"/>
              <a:t>自分のメールアドレス</a:t>
            </a:r>
            <a:endParaRPr lang="en-US" altLang="ja-JP" dirty="0"/>
          </a:p>
          <a:p>
            <a:pPr lvl="2"/>
            <a:r>
              <a:rPr lang="ja-JP" altLang="en-US"/>
              <a:t>内容：今日の授業に遅刻または欠席するけど出席扱いにしたい時の言い訳</a:t>
            </a:r>
            <a:endParaRPr lang="en-US" altLang="ja-JP" dirty="0"/>
          </a:p>
          <a:p>
            <a:pPr lvl="2"/>
            <a:r>
              <a:rPr lang="ja-JP" altLang="en-US"/>
              <a:t>遅刻理由：なんでも可（昨年は宇宙人に連れ去られた人がいました）</a:t>
            </a:r>
            <a:endParaRPr lang="en-US" altLang="ja-JP" dirty="0"/>
          </a:p>
          <a:p>
            <a:pPr lvl="1"/>
            <a:r>
              <a:rPr lang="ja-JP" altLang="en-US"/>
              <a:t>送信</a:t>
            </a:r>
          </a:p>
        </p:txBody>
      </p:sp>
      <p:sp>
        <p:nvSpPr>
          <p:cNvPr id="4" name="日付プレースホルダー 3">
            <a:extLst>
              <a:ext uri="{FF2B5EF4-FFF2-40B4-BE49-F238E27FC236}">
                <a16:creationId xmlns:a16="http://schemas.microsoft.com/office/drawing/2014/main" id="{8DE7CD87-560F-4D26-BE72-0769BD5A5FA1}"/>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EE370AAA-CEF4-4602-A51E-6696C0D21B14}"/>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Tree>
    <p:extLst>
      <p:ext uri="{BB962C8B-B14F-4D97-AF65-F5344CB8AC3E}">
        <p14:creationId xmlns:p14="http://schemas.microsoft.com/office/powerpoint/2010/main" val="34223351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4ADAF7-CCB3-4E54-83FD-A64604D4D60E}"/>
              </a:ext>
            </a:extLst>
          </p:cNvPr>
          <p:cNvSpPr>
            <a:spLocks noGrp="1"/>
          </p:cNvSpPr>
          <p:nvPr>
            <p:ph type="title"/>
          </p:nvPr>
        </p:nvSpPr>
        <p:spPr/>
        <p:txBody>
          <a:bodyPr/>
          <a:lstStyle/>
          <a:p>
            <a:r>
              <a:rPr kumimoji="1" lang="ja-JP" altLang="en-US"/>
              <a:t>実際に遅刻する場合に</a:t>
            </a:r>
            <a:r>
              <a:rPr kumimoji="1" lang="en-US" altLang="ja-JP"/>
              <a:t>…</a:t>
            </a:r>
            <a:endParaRPr kumimoji="1" lang="ja-JP" altLang="en-US"/>
          </a:p>
        </p:txBody>
      </p:sp>
      <p:sp>
        <p:nvSpPr>
          <p:cNvPr id="3" name="コンテンツ プレースホルダー 2">
            <a:extLst>
              <a:ext uri="{FF2B5EF4-FFF2-40B4-BE49-F238E27FC236}">
                <a16:creationId xmlns:a16="http://schemas.microsoft.com/office/drawing/2014/main" id="{0C5F9D22-AD12-4EFA-A7B2-E8060B3C74FB}"/>
              </a:ext>
            </a:extLst>
          </p:cNvPr>
          <p:cNvSpPr>
            <a:spLocks noGrp="1"/>
          </p:cNvSpPr>
          <p:nvPr>
            <p:ph idx="1"/>
          </p:nvPr>
        </p:nvSpPr>
        <p:spPr/>
        <p:txBody>
          <a:bodyPr/>
          <a:lstStyle/>
          <a:p>
            <a:r>
              <a:rPr lang="ja-JP" altLang="en-US"/>
              <a:t>本授業での扱い</a:t>
            </a:r>
            <a:endParaRPr lang="en-US" altLang="ja-JP"/>
          </a:p>
          <a:p>
            <a:pPr lvl="1"/>
            <a:r>
              <a:rPr kumimoji="1" lang="ja-JP" altLang="en-US"/>
              <a:t>遅刻</a:t>
            </a:r>
            <a:endParaRPr kumimoji="1" lang="en-US" altLang="ja-JP"/>
          </a:p>
          <a:p>
            <a:pPr lvl="2"/>
            <a:r>
              <a:rPr kumimoji="1" lang="ja-JP" altLang="en-US"/>
              <a:t>やむを得ない場合には出席扱いにする</a:t>
            </a:r>
            <a:endParaRPr kumimoji="1" lang="en-US" altLang="ja-JP"/>
          </a:p>
          <a:p>
            <a:pPr lvl="2"/>
            <a:r>
              <a:rPr lang="ja-JP" altLang="en-US"/>
              <a:t>原則遅刻</a:t>
            </a:r>
            <a:r>
              <a:rPr lang="en-US" altLang="ja-JP"/>
              <a:t>30</a:t>
            </a:r>
            <a:r>
              <a:rPr lang="ja-JP" altLang="en-US"/>
              <a:t>分まで、それ以上は欠席時と同等</a:t>
            </a:r>
            <a:endParaRPr kumimoji="1" lang="en-US" altLang="ja-JP"/>
          </a:p>
          <a:p>
            <a:pPr lvl="1"/>
            <a:r>
              <a:rPr lang="ja-JP" altLang="en-US"/>
              <a:t>欠席</a:t>
            </a:r>
            <a:endParaRPr lang="en-US" altLang="ja-JP"/>
          </a:p>
          <a:p>
            <a:pPr lvl="2"/>
            <a:r>
              <a:rPr kumimoji="1" lang="ja-JP" altLang="en-US"/>
              <a:t>やむを得ない場合にはこちらで出題する「課題クリア」によって出席扱いにする</a:t>
            </a:r>
            <a:endParaRPr kumimoji="1" lang="en-US" altLang="ja-JP"/>
          </a:p>
          <a:p>
            <a:pPr lvl="1"/>
            <a:r>
              <a:rPr kumimoji="1" lang="ja-JP" altLang="en-US"/>
              <a:t>どちらの場合でも遅刻</a:t>
            </a:r>
            <a:r>
              <a:rPr kumimoji="1" lang="en-US" altLang="ja-JP"/>
              <a:t>/</a:t>
            </a:r>
            <a:r>
              <a:rPr kumimoji="1" lang="ja-JP" altLang="en-US"/>
              <a:t>欠席がわかった</a:t>
            </a:r>
            <a:r>
              <a:rPr kumimoji="1" lang="ja-JP" altLang="en-US" b="1">
                <a:solidFill>
                  <a:srgbClr val="C8103D"/>
                </a:solidFill>
              </a:rPr>
              <a:t>早い段階で事前連絡</a:t>
            </a:r>
            <a:r>
              <a:rPr kumimoji="1" lang="ja-JP" altLang="en-US"/>
              <a:t>すること</a:t>
            </a:r>
            <a:endParaRPr kumimoji="1" lang="en-US" altLang="ja-JP"/>
          </a:p>
          <a:p>
            <a:endParaRPr lang="en-US" altLang="ja-JP"/>
          </a:p>
          <a:p>
            <a:r>
              <a:rPr kumimoji="1" lang="ja-JP" altLang="en-US"/>
              <a:t>やむを得ない理由</a:t>
            </a:r>
            <a:endParaRPr kumimoji="1" lang="en-US" altLang="ja-JP"/>
          </a:p>
          <a:p>
            <a:pPr lvl="1"/>
            <a:r>
              <a:rPr kumimoji="1" lang="ja-JP" altLang="en-US"/>
              <a:t>交通機関の遅延</a:t>
            </a:r>
            <a:r>
              <a:rPr lang="ja-JP" altLang="en-US"/>
              <a:t>、留学、大会などのイベント</a:t>
            </a:r>
            <a:endParaRPr kumimoji="1" lang="en-US" altLang="ja-JP"/>
          </a:p>
        </p:txBody>
      </p:sp>
      <p:sp>
        <p:nvSpPr>
          <p:cNvPr id="4" name="日付プレースホルダー 3">
            <a:extLst>
              <a:ext uri="{FF2B5EF4-FFF2-40B4-BE49-F238E27FC236}">
                <a16:creationId xmlns:a16="http://schemas.microsoft.com/office/drawing/2014/main" id="{E64048AF-3659-47E7-8AD1-43D491083BB4}"/>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8E658B67-66D9-423D-9040-0C6447B5D47C}"/>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Tree>
    <p:extLst>
      <p:ext uri="{BB962C8B-B14F-4D97-AF65-F5344CB8AC3E}">
        <p14:creationId xmlns:p14="http://schemas.microsoft.com/office/powerpoint/2010/main" val="244714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2700DC-1616-4272-8F9C-F036885F6BA8}"/>
              </a:ext>
            </a:extLst>
          </p:cNvPr>
          <p:cNvSpPr>
            <a:spLocks noGrp="1"/>
          </p:cNvSpPr>
          <p:nvPr>
            <p:ph type="title"/>
          </p:nvPr>
        </p:nvSpPr>
        <p:spPr/>
        <p:txBody>
          <a:bodyPr/>
          <a:lstStyle/>
          <a:p>
            <a:r>
              <a:rPr kumimoji="1" lang="ja-JP" altLang="en-US"/>
              <a:t>次回予告</a:t>
            </a:r>
          </a:p>
        </p:txBody>
      </p:sp>
      <p:sp>
        <p:nvSpPr>
          <p:cNvPr id="3" name="コンテンツ プレースホルダー 2">
            <a:extLst>
              <a:ext uri="{FF2B5EF4-FFF2-40B4-BE49-F238E27FC236}">
                <a16:creationId xmlns:a16="http://schemas.microsoft.com/office/drawing/2014/main" id="{C5CB1A9A-3FB7-4B4E-912A-8B4333135D0B}"/>
              </a:ext>
            </a:extLst>
          </p:cNvPr>
          <p:cNvSpPr>
            <a:spLocks noGrp="1"/>
          </p:cNvSpPr>
          <p:nvPr>
            <p:ph idx="1"/>
          </p:nvPr>
        </p:nvSpPr>
        <p:spPr/>
        <p:txBody>
          <a:bodyPr/>
          <a:lstStyle/>
          <a:p>
            <a:r>
              <a:rPr kumimoji="1" lang="ja-JP" altLang="en-US"/>
              <a:t>ネットワーク</a:t>
            </a:r>
            <a:endParaRPr kumimoji="1" lang="en-US" altLang="ja-JP"/>
          </a:p>
          <a:p>
            <a:pPr lvl="1"/>
            <a:r>
              <a:rPr lang="ja-JP" altLang="en-US"/>
              <a:t>ネットワークとはなんぞや</a:t>
            </a:r>
            <a:endParaRPr lang="en-US" altLang="ja-JP"/>
          </a:p>
          <a:p>
            <a:pPr lvl="1"/>
            <a:r>
              <a:rPr lang="ja-JP" altLang="en-US"/>
              <a:t>インターネット？ネット？サーバ？</a:t>
            </a:r>
            <a:endParaRPr lang="en-US" altLang="ja-JP"/>
          </a:p>
          <a:p>
            <a:endParaRPr kumimoji="1" lang="en-US" altLang="ja-JP"/>
          </a:p>
          <a:p>
            <a:r>
              <a:rPr lang="ja-JP" altLang="en-US"/>
              <a:t>クラウドサービス</a:t>
            </a:r>
            <a:r>
              <a:rPr lang="ja-JP" altLang="en-US" sz="2000"/>
              <a:t>（時間に余裕があれば）</a:t>
            </a:r>
            <a:endParaRPr lang="en-US" altLang="ja-JP" sz="2000"/>
          </a:p>
          <a:p>
            <a:pPr lvl="1"/>
            <a:r>
              <a:rPr kumimoji="1" lang="ja-JP" altLang="en-US"/>
              <a:t>ファイル共有してみる</a:t>
            </a:r>
            <a:endParaRPr kumimoji="1" lang="en-US" altLang="ja-JP"/>
          </a:p>
          <a:p>
            <a:pPr lvl="1"/>
            <a:endParaRPr kumimoji="1" lang="ja-JP" altLang="en-US"/>
          </a:p>
        </p:txBody>
      </p:sp>
      <p:sp>
        <p:nvSpPr>
          <p:cNvPr id="4" name="日付プレースホルダー 3">
            <a:extLst>
              <a:ext uri="{FF2B5EF4-FFF2-40B4-BE49-F238E27FC236}">
                <a16:creationId xmlns:a16="http://schemas.microsoft.com/office/drawing/2014/main" id="{B5FFE84E-BE8A-478D-9BEE-43BE391952C1}"/>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681122FF-5391-4A40-8C4C-779890350DC4}"/>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Tree>
    <p:extLst>
      <p:ext uri="{BB962C8B-B14F-4D97-AF65-F5344CB8AC3E}">
        <p14:creationId xmlns:p14="http://schemas.microsoft.com/office/powerpoint/2010/main" val="4038568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664217-F9A0-4B2D-A98C-9237585D7F2B}"/>
              </a:ext>
            </a:extLst>
          </p:cNvPr>
          <p:cNvSpPr>
            <a:spLocks noGrp="1"/>
          </p:cNvSpPr>
          <p:nvPr>
            <p:ph type="title"/>
          </p:nvPr>
        </p:nvSpPr>
        <p:spPr/>
        <p:txBody>
          <a:bodyPr/>
          <a:lstStyle/>
          <a:p>
            <a:r>
              <a:rPr kumimoji="1" lang="ja-JP" altLang="en-US" dirty="0"/>
              <a:t>重要だったこと</a:t>
            </a:r>
          </a:p>
        </p:txBody>
      </p:sp>
      <p:sp>
        <p:nvSpPr>
          <p:cNvPr id="3" name="コンテンツ プレースホルダー 2">
            <a:extLst>
              <a:ext uri="{FF2B5EF4-FFF2-40B4-BE49-F238E27FC236}">
                <a16:creationId xmlns:a16="http://schemas.microsoft.com/office/drawing/2014/main" id="{D53E59A9-521D-4E61-B09E-E21B588A8804}"/>
              </a:ext>
            </a:extLst>
          </p:cNvPr>
          <p:cNvSpPr>
            <a:spLocks noGrp="1"/>
          </p:cNvSpPr>
          <p:nvPr>
            <p:ph idx="1"/>
          </p:nvPr>
        </p:nvSpPr>
        <p:spPr>
          <a:xfrm>
            <a:off x="838200" y="1671782"/>
            <a:ext cx="10515600" cy="4884001"/>
          </a:xfrm>
        </p:spPr>
        <p:txBody>
          <a:bodyPr>
            <a:normAutofit fontScale="92500" lnSpcReduction="10000"/>
          </a:bodyPr>
          <a:lstStyle/>
          <a:p>
            <a:r>
              <a:rPr kumimoji="1" lang="ja-JP" altLang="en-US"/>
              <a:t>ファイル</a:t>
            </a:r>
            <a:endParaRPr kumimoji="1" lang="en-US" altLang="ja-JP"/>
          </a:p>
          <a:p>
            <a:pPr lvl="1"/>
            <a:r>
              <a:rPr lang="ja-JP" altLang="en-US"/>
              <a:t>種類</a:t>
            </a:r>
            <a:endParaRPr lang="en-US" altLang="ja-JP"/>
          </a:p>
          <a:p>
            <a:pPr lvl="2"/>
            <a:r>
              <a:rPr lang="ja-JP" altLang="en-US"/>
              <a:t>実行ファイル：アプリケーションの本体</a:t>
            </a:r>
            <a:endParaRPr lang="en-US" altLang="ja-JP"/>
          </a:p>
          <a:p>
            <a:pPr lvl="2"/>
            <a:r>
              <a:rPr kumimoji="1" lang="ja-JP" altLang="en-US"/>
              <a:t>データファイル：アプリケーションに読み込ませるデータ</a:t>
            </a:r>
            <a:endParaRPr kumimoji="1" lang="en-US" altLang="ja-JP"/>
          </a:p>
          <a:p>
            <a:pPr lvl="3"/>
            <a:r>
              <a:rPr kumimoji="1" lang="ja-JP" altLang="en-US"/>
              <a:t>テキストや画像、設定などなど</a:t>
            </a:r>
            <a:endParaRPr kumimoji="1" lang="en-US" altLang="ja-JP"/>
          </a:p>
          <a:p>
            <a:pPr lvl="1"/>
            <a:r>
              <a:rPr lang="ja-JP" altLang="en-US"/>
              <a:t>拡張子</a:t>
            </a:r>
            <a:endParaRPr lang="en-US" altLang="ja-JP"/>
          </a:p>
          <a:p>
            <a:pPr lvl="2"/>
            <a:r>
              <a:rPr lang="ja-JP" altLang="en-US"/>
              <a:t>ファイルの種類をコンピュータが判別するためのもの</a:t>
            </a:r>
            <a:endParaRPr lang="en-US" altLang="ja-JP"/>
          </a:p>
          <a:p>
            <a:r>
              <a:rPr kumimoji="1" lang="ja-JP" altLang="en-US"/>
              <a:t>ディレクトリ</a:t>
            </a:r>
            <a:endParaRPr kumimoji="1" lang="en-US" altLang="ja-JP"/>
          </a:p>
          <a:p>
            <a:pPr lvl="1"/>
            <a:r>
              <a:rPr lang="ja-JP" altLang="en-US"/>
              <a:t>階層構造をしている</a:t>
            </a:r>
            <a:endParaRPr lang="en-US" altLang="ja-JP"/>
          </a:p>
          <a:p>
            <a:pPr lvl="1"/>
            <a:r>
              <a:rPr kumimoji="1" lang="ja-JP" altLang="en-US"/>
              <a:t>パス</a:t>
            </a:r>
            <a:r>
              <a:rPr kumimoji="1" lang="en-US" altLang="ja-JP"/>
              <a:t>(Path)</a:t>
            </a:r>
            <a:r>
              <a:rPr kumimoji="1" lang="ja-JP" altLang="en-US"/>
              <a:t>によってファイルを識別している</a:t>
            </a:r>
            <a:endParaRPr kumimoji="1" lang="en-US" altLang="ja-JP"/>
          </a:p>
          <a:p>
            <a:r>
              <a:rPr lang="ja-JP" altLang="en-US"/>
              <a:t>ファイルの送受信</a:t>
            </a:r>
            <a:endParaRPr lang="en-US" altLang="ja-JP"/>
          </a:p>
          <a:p>
            <a:pPr lvl="1"/>
            <a:r>
              <a:rPr kumimoji="1" lang="ja-JP" altLang="en-US"/>
              <a:t>メールに添付：たぶん一般的</a:t>
            </a:r>
            <a:endParaRPr kumimoji="1" lang="en-US" altLang="ja-JP"/>
          </a:p>
          <a:p>
            <a:pPr lvl="1"/>
            <a:r>
              <a:rPr kumimoji="1" lang="en-US" altLang="ja-JP"/>
              <a:t>USB</a:t>
            </a:r>
            <a:r>
              <a:rPr kumimoji="1" lang="ja-JP" altLang="en-US"/>
              <a:t>メモリ：一般的だったけど禁止の流れ</a:t>
            </a:r>
            <a:endParaRPr kumimoji="1" lang="en-US" altLang="ja-JP"/>
          </a:p>
          <a:p>
            <a:pPr lvl="1"/>
            <a:r>
              <a:rPr kumimoji="1" lang="ja-JP" altLang="en-US"/>
              <a:t>クラウドサービス：今後一般的になるであろう雰囲気</a:t>
            </a:r>
            <a:endParaRPr kumimoji="1" lang="ja-JP" altLang="en-US" dirty="0"/>
          </a:p>
        </p:txBody>
      </p:sp>
      <p:sp>
        <p:nvSpPr>
          <p:cNvPr id="4" name="日付プレースホルダー 3">
            <a:extLst>
              <a:ext uri="{FF2B5EF4-FFF2-40B4-BE49-F238E27FC236}">
                <a16:creationId xmlns:a16="http://schemas.microsoft.com/office/drawing/2014/main" id="{DD3CA3ED-918B-47FE-BAC2-B4F0DE9691F5}"/>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42E21860-89BD-4258-8E88-3AECCE576268}"/>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Tree>
    <p:extLst>
      <p:ext uri="{BB962C8B-B14F-4D97-AF65-F5344CB8AC3E}">
        <p14:creationId xmlns:p14="http://schemas.microsoft.com/office/powerpoint/2010/main" val="1513569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6C209CB-D96C-4351-8966-44BB74BEE1F6}"/>
              </a:ext>
            </a:extLst>
          </p:cNvPr>
          <p:cNvSpPr>
            <a:spLocks noGrp="1"/>
          </p:cNvSpPr>
          <p:nvPr>
            <p:ph type="title"/>
          </p:nvPr>
        </p:nvSpPr>
        <p:spPr/>
        <p:txBody>
          <a:bodyPr/>
          <a:lstStyle/>
          <a:p>
            <a:pPr algn="ctr"/>
            <a:r>
              <a:rPr kumimoji="1" lang="ja-JP" altLang="en-US"/>
              <a:t>ファイルまとめ</a:t>
            </a:r>
          </a:p>
        </p:txBody>
      </p:sp>
      <p:sp>
        <p:nvSpPr>
          <p:cNvPr id="2" name="日付プレースホルダー 1">
            <a:extLst>
              <a:ext uri="{FF2B5EF4-FFF2-40B4-BE49-F238E27FC236}">
                <a16:creationId xmlns:a16="http://schemas.microsoft.com/office/drawing/2014/main" id="{29605A5B-5E73-43CE-B989-EAA430346C46}"/>
              </a:ext>
            </a:extLst>
          </p:cNvPr>
          <p:cNvSpPr>
            <a:spLocks noGrp="1"/>
          </p:cNvSpPr>
          <p:nvPr>
            <p:ph type="dt" sz="half" idx="10"/>
          </p:nvPr>
        </p:nvSpPr>
        <p:spPr/>
        <p:txBody>
          <a:bodyPr/>
          <a:lstStyle/>
          <a:p>
            <a:r>
              <a:rPr lang="en-US" altLang="ja-JP"/>
              <a:t>2018/4/26</a:t>
            </a:r>
            <a:endParaRPr lang="ja-JP" altLang="en-US" dirty="0"/>
          </a:p>
        </p:txBody>
      </p:sp>
      <p:sp>
        <p:nvSpPr>
          <p:cNvPr id="3" name="フッター プレースホルダー 2">
            <a:extLst>
              <a:ext uri="{FF2B5EF4-FFF2-40B4-BE49-F238E27FC236}">
                <a16:creationId xmlns:a16="http://schemas.microsoft.com/office/drawing/2014/main" id="{8BAFBF5E-2FA6-4CCB-A5F6-8E8BFD07A2CA}"/>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pic>
        <p:nvPicPr>
          <p:cNvPr id="8" name="コンテンツ プレースホルダー 5">
            <a:extLst>
              <a:ext uri="{FF2B5EF4-FFF2-40B4-BE49-F238E27FC236}">
                <a16:creationId xmlns:a16="http://schemas.microsoft.com/office/drawing/2014/main" id="{39115B23-62B4-5149-B731-8BCF354C535D}"/>
              </a:ext>
            </a:extLst>
          </p:cNvPr>
          <p:cNvPicPr>
            <a:picLocks noGrp="1" noChangeAspect="1"/>
          </p:cNvPicPr>
          <p:nvPr/>
        </p:nvPicPr>
        <p:blipFill>
          <a:blip r:embed="rId3" cstate="email">
            <a:extLst>
              <a:ext uri="{28A0092B-C50C-407E-A947-70E740481C1C}">
                <a14:useLocalDpi xmlns:a14="http://schemas.microsoft.com/office/drawing/2010/main" val="0"/>
              </a:ext>
            </a:extLst>
          </a:blip>
          <a:stretch>
            <a:fillRect/>
          </a:stretch>
        </p:blipFill>
        <p:spPr>
          <a:xfrm>
            <a:off x="569796" y="1862202"/>
            <a:ext cx="5193485" cy="2988767"/>
          </a:xfrm>
          <a:prstGeom prst="rect">
            <a:avLst/>
          </a:prstGeom>
        </p:spPr>
      </p:pic>
      <p:pic>
        <p:nvPicPr>
          <p:cNvPr id="10" name="図 9">
            <a:extLst>
              <a:ext uri="{FF2B5EF4-FFF2-40B4-BE49-F238E27FC236}">
                <a16:creationId xmlns:a16="http://schemas.microsoft.com/office/drawing/2014/main" id="{906C3E66-D848-AF4E-A86D-FB11C254AF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29281" y="2926437"/>
            <a:ext cx="1384300" cy="1193800"/>
          </a:xfrm>
          <a:prstGeom prst="rect">
            <a:avLst/>
          </a:prstGeom>
        </p:spPr>
      </p:pic>
      <p:sp>
        <p:nvSpPr>
          <p:cNvPr id="12" name="テキスト ボックス 19">
            <a:extLst>
              <a:ext uri="{FF2B5EF4-FFF2-40B4-BE49-F238E27FC236}">
                <a16:creationId xmlns:a16="http://schemas.microsoft.com/office/drawing/2014/main" id="{C9CC7753-B841-304C-A641-4E223088AFFF}"/>
              </a:ext>
            </a:extLst>
          </p:cNvPr>
          <p:cNvSpPr txBox="1"/>
          <p:nvPr/>
        </p:nvSpPr>
        <p:spPr>
          <a:xfrm>
            <a:off x="6179742" y="4234887"/>
            <a:ext cx="1283377"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a:t>ファイル</a:t>
            </a:r>
          </a:p>
        </p:txBody>
      </p:sp>
      <p:sp>
        <p:nvSpPr>
          <p:cNvPr id="13" name="テキスト ボックス 20">
            <a:extLst>
              <a:ext uri="{FF2B5EF4-FFF2-40B4-BE49-F238E27FC236}">
                <a16:creationId xmlns:a16="http://schemas.microsoft.com/office/drawing/2014/main" id="{BB9A2532-01C8-744B-86BF-0FB0C16BEE07}"/>
              </a:ext>
            </a:extLst>
          </p:cNvPr>
          <p:cNvSpPr txBox="1"/>
          <p:nvPr/>
        </p:nvSpPr>
        <p:spPr>
          <a:xfrm>
            <a:off x="8034406" y="3814732"/>
            <a:ext cx="1878994" cy="646331"/>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a:t>拡張子をもとに</a:t>
            </a:r>
            <a:r>
              <a:rPr kumimoji="1" lang="en-US" altLang="ja-JP" dirty="0"/>
              <a:t>OS</a:t>
            </a:r>
            <a:r>
              <a:rPr kumimoji="1" lang="ja-JP" altLang="en-US" dirty="0"/>
              <a:t>が解釈</a:t>
            </a:r>
          </a:p>
        </p:txBody>
      </p:sp>
      <p:pic>
        <p:nvPicPr>
          <p:cNvPr id="14" name="図 13">
            <a:extLst>
              <a:ext uri="{FF2B5EF4-FFF2-40B4-BE49-F238E27FC236}">
                <a16:creationId xmlns:a16="http://schemas.microsoft.com/office/drawing/2014/main" id="{907825CB-01CC-0E47-B347-956A39E4DFE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47147" y="3018602"/>
            <a:ext cx="906653" cy="1014222"/>
          </a:xfrm>
          <a:prstGeom prst="rect">
            <a:avLst/>
          </a:prstGeom>
        </p:spPr>
      </p:pic>
      <p:sp>
        <p:nvSpPr>
          <p:cNvPr id="15" name="テキスト ボックス 22">
            <a:extLst>
              <a:ext uri="{FF2B5EF4-FFF2-40B4-BE49-F238E27FC236}">
                <a16:creationId xmlns:a16="http://schemas.microsoft.com/office/drawing/2014/main" id="{8DA6EAA6-F456-2F47-8C78-FE67565597EB}"/>
              </a:ext>
            </a:extLst>
          </p:cNvPr>
          <p:cNvSpPr txBox="1"/>
          <p:nvPr/>
        </p:nvSpPr>
        <p:spPr>
          <a:xfrm>
            <a:off x="4504342" y="3814732"/>
            <a:ext cx="2376549"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a:t>クリック</a:t>
            </a:r>
            <a:endParaRPr kumimoji="1" lang="ja-JP" altLang="en-US" dirty="0"/>
          </a:p>
        </p:txBody>
      </p:sp>
      <p:pic>
        <p:nvPicPr>
          <p:cNvPr id="16" name="Picture 2" descr="http://moshbox.jp/be/wp-content/uploads/2016/04/applelogo.png">
            <a:extLst>
              <a:ext uri="{FF2B5EF4-FFF2-40B4-BE49-F238E27FC236}">
                <a16:creationId xmlns:a16="http://schemas.microsoft.com/office/drawing/2014/main" id="{BBC604EE-6AB9-774A-B420-E82412EB87C7}"/>
              </a:ext>
            </a:extLst>
          </p:cNvPr>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8587740" y="2770281"/>
            <a:ext cx="622966" cy="622966"/>
          </a:xfrm>
          <a:prstGeom prst="rect">
            <a:avLst/>
          </a:prstGeom>
          <a:noFill/>
          <a:extLst>
            <a:ext uri="{909E8E84-426E-40DD-AFC4-6F175D3DCCD1}">
              <a14:hiddenFill xmlns:a14="http://schemas.microsoft.com/office/drawing/2010/main">
                <a:solidFill>
                  <a:srgbClr val="FFFFFF"/>
                </a:solidFill>
              </a14:hiddenFill>
            </a:ext>
          </a:extLst>
        </p:spPr>
      </p:pic>
      <p:sp>
        <p:nvSpPr>
          <p:cNvPr id="17" name="矢印: 右 16">
            <a:extLst>
              <a:ext uri="{FF2B5EF4-FFF2-40B4-BE49-F238E27FC236}">
                <a16:creationId xmlns:a16="http://schemas.microsoft.com/office/drawing/2014/main" id="{B4178CA5-641C-C447-907C-EB50A2FDEFA8}"/>
              </a:ext>
            </a:extLst>
          </p:cNvPr>
          <p:cNvSpPr/>
          <p:nvPr/>
        </p:nvSpPr>
        <p:spPr>
          <a:xfrm>
            <a:off x="7950245" y="3383984"/>
            <a:ext cx="2047316" cy="3932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吹き出し: 四角形 17">
            <a:extLst>
              <a:ext uri="{FF2B5EF4-FFF2-40B4-BE49-F238E27FC236}">
                <a16:creationId xmlns:a16="http://schemas.microsoft.com/office/drawing/2014/main" id="{299F5B67-760A-0C4C-8C87-1B15C44B7732}"/>
              </a:ext>
            </a:extLst>
          </p:cNvPr>
          <p:cNvSpPr/>
          <p:nvPr/>
        </p:nvSpPr>
        <p:spPr>
          <a:xfrm>
            <a:off x="6196496" y="2062601"/>
            <a:ext cx="1753749" cy="608760"/>
          </a:xfrm>
          <a:prstGeom prst="wedgeRectCallout">
            <a:avLst>
              <a:gd name="adj1" fmla="val -15241"/>
              <a:gd name="adj2" fmla="val 97285"/>
            </a:avLst>
          </a:prstGeom>
        </p:spPr>
        <p:style>
          <a:lnRef idx="2">
            <a:schemeClr val="accent6"/>
          </a:lnRef>
          <a:fillRef idx="1">
            <a:schemeClr val="lt1"/>
          </a:fillRef>
          <a:effectRef idx="0">
            <a:schemeClr val="accent6"/>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kumimoji="1" lang="ja-JP" altLang="en-US"/>
              <a:t>拡張子付きの</a:t>
            </a:r>
            <a:endParaRPr kumimoji="1" lang="en-US" altLang="ja-JP"/>
          </a:p>
          <a:p>
            <a:pPr algn="ctr"/>
            <a:r>
              <a:rPr kumimoji="1" lang="ja-JP" altLang="en-US"/>
              <a:t>データ</a:t>
            </a:r>
            <a:endParaRPr kumimoji="1" lang="ja-JP" altLang="en-US" dirty="0"/>
          </a:p>
        </p:txBody>
      </p:sp>
      <p:sp>
        <p:nvSpPr>
          <p:cNvPr id="19" name="矢印: 右 18">
            <a:extLst>
              <a:ext uri="{FF2B5EF4-FFF2-40B4-BE49-F238E27FC236}">
                <a16:creationId xmlns:a16="http://schemas.microsoft.com/office/drawing/2014/main" id="{5E7F2464-B374-4E17-90A5-2A824D796F29}"/>
              </a:ext>
            </a:extLst>
          </p:cNvPr>
          <p:cNvSpPr/>
          <p:nvPr/>
        </p:nvSpPr>
        <p:spPr>
          <a:xfrm>
            <a:off x="5249893" y="3383984"/>
            <a:ext cx="1047135" cy="3932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吹き出し: 四角形 19">
            <a:extLst>
              <a:ext uri="{FF2B5EF4-FFF2-40B4-BE49-F238E27FC236}">
                <a16:creationId xmlns:a16="http://schemas.microsoft.com/office/drawing/2014/main" id="{B8E6F2FA-92CE-4280-9802-47E0065413B9}"/>
              </a:ext>
            </a:extLst>
          </p:cNvPr>
          <p:cNvSpPr/>
          <p:nvPr/>
        </p:nvSpPr>
        <p:spPr>
          <a:xfrm>
            <a:off x="10032989" y="2058917"/>
            <a:ext cx="1753749" cy="608760"/>
          </a:xfrm>
          <a:prstGeom prst="wedgeRectCallout">
            <a:avLst>
              <a:gd name="adj1" fmla="val -15241"/>
              <a:gd name="adj2" fmla="val 97285"/>
            </a:avLst>
          </a:prstGeom>
        </p:spPr>
        <p:style>
          <a:lnRef idx="2">
            <a:schemeClr val="accent6"/>
          </a:lnRef>
          <a:fillRef idx="1">
            <a:schemeClr val="lt1"/>
          </a:fillRef>
          <a:effectRef idx="0">
            <a:schemeClr val="accent6"/>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kumimoji="1" lang="ja-JP" altLang="en-US"/>
              <a:t>アプリケーション起動</a:t>
            </a:r>
            <a:endParaRPr kumimoji="1" lang="ja-JP" altLang="en-US" dirty="0"/>
          </a:p>
        </p:txBody>
      </p:sp>
    </p:spTree>
    <p:extLst>
      <p:ext uri="{BB962C8B-B14F-4D97-AF65-F5344CB8AC3E}">
        <p14:creationId xmlns:p14="http://schemas.microsoft.com/office/powerpoint/2010/main" val="1053890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AE42C0-761C-4E58-88AA-66C4764CE23E}"/>
              </a:ext>
            </a:extLst>
          </p:cNvPr>
          <p:cNvSpPr>
            <a:spLocks noGrp="1"/>
          </p:cNvSpPr>
          <p:nvPr>
            <p:ph type="title"/>
          </p:nvPr>
        </p:nvSpPr>
        <p:spPr/>
        <p:txBody>
          <a:bodyPr/>
          <a:lstStyle/>
          <a:p>
            <a:r>
              <a:rPr kumimoji="1" lang="ja-JP" altLang="en-US"/>
              <a:t>パス</a:t>
            </a:r>
            <a:r>
              <a:rPr kumimoji="1" lang="en-US" altLang="ja-JP"/>
              <a:t>(Path)</a:t>
            </a:r>
            <a:endParaRPr kumimoji="1" lang="ja-JP" altLang="en-US"/>
          </a:p>
        </p:txBody>
      </p:sp>
      <p:sp>
        <p:nvSpPr>
          <p:cNvPr id="3" name="コンテンツ プレースホルダー 2">
            <a:extLst>
              <a:ext uri="{FF2B5EF4-FFF2-40B4-BE49-F238E27FC236}">
                <a16:creationId xmlns:a16="http://schemas.microsoft.com/office/drawing/2014/main" id="{014164AD-9600-4EE9-832F-81FB8C045557}"/>
              </a:ext>
            </a:extLst>
          </p:cNvPr>
          <p:cNvSpPr>
            <a:spLocks noGrp="1"/>
          </p:cNvSpPr>
          <p:nvPr>
            <p:ph idx="1"/>
          </p:nvPr>
        </p:nvSpPr>
        <p:spPr/>
        <p:txBody>
          <a:bodyPr/>
          <a:lstStyle/>
          <a:p>
            <a:r>
              <a:rPr lang="ja-JP" altLang="en-US"/>
              <a:t>ファイルの位置を示すもの</a:t>
            </a:r>
            <a:endParaRPr lang="en-US" altLang="ja-JP"/>
          </a:p>
          <a:p>
            <a:pPr lvl="1"/>
            <a:r>
              <a:rPr kumimoji="1" lang="en-US" altLang="ja-JP"/>
              <a:t>path</a:t>
            </a:r>
            <a:r>
              <a:rPr kumimoji="1" lang="ja-JP" altLang="en-US"/>
              <a:t>：経路、一番上</a:t>
            </a:r>
            <a:r>
              <a:rPr kumimoji="1" lang="en-US" altLang="ja-JP"/>
              <a:t>(</a:t>
            </a:r>
            <a:r>
              <a:rPr kumimoji="1" lang="ja-JP" altLang="en-US"/>
              <a:t>ルート</a:t>
            </a:r>
            <a:r>
              <a:rPr kumimoji="1" lang="en-US" altLang="ja-JP"/>
              <a:t>)</a:t>
            </a:r>
            <a:r>
              <a:rPr kumimoji="1" lang="ja-JP" altLang="en-US"/>
              <a:t>からたどる形をとるためこの名称</a:t>
            </a:r>
            <a:endParaRPr kumimoji="1" lang="en-US" altLang="ja-JP"/>
          </a:p>
          <a:p>
            <a:pPr lvl="1"/>
            <a:r>
              <a:rPr lang="ja-JP" altLang="en-US"/>
              <a:t>同じパスを持つファイルは</a:t>
            </a:r>
            <a:r>
              <a:rPr lang="ja-JP" altLang="en-US" b="1">
                <a:solidFill>
                  <a:srgbClr val="C8103D"/>
                </a:solidFill>
              </a:rPr>
              <a:t>存在しない</a:t>
            </a:r>
            <a:endParaRPr lang="en-US" altLang="ja-JP"/>
          </a:p>
          <a:p>
            <a:pPr lvl="1"/>
            <a:r>
              <a:rPr kumimoji="1" lang="ja-JP" altLang="en-US"/>
              <a:t>相対パス：今のフォルダ位置からのパス</a:t>
            </a:r>
            <a:endParaRPr kumimoji="1" lang="en-US" altLang="ja-JP"/>
          </a:p>
          <a:p>
            <a:pPr lvl="1"/>
            <a:r>
              <a:rPr lang="ja-JP" altLang="en-US"/>
              <a:t>絶対パス：ルートからのパス</a:t>
            </a:r>
            <a:endParaRPr kumimoji="1" lang="ja-JP" altLang="en-US" dirty="0"/>
          </a:p>
        </p:txBody>
      </p:sp>
      <p:sp>
        <p:nvSpPr>
          <p:cNvPr id="4" name="日付プレースホルダー 3">
            <a:extLst>
              <a:ext uri="{FF2B5EF4-FFF2-40B4-BE49-F238E27FC236}">
                <a16:creationId xmlns:a16="http://schemas.microsoft.com/office/drawing/2014/main" id="{B35B5D76-AEF7-4249-A673-9A929B9032DF}"/>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CA09A355-7DDB-4C46-8C8C-2CACB68A9C3E}"/>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sp>
        <p:nvSpPr>
          <p:cNvPr id="6" name="テキスト ボックス 13">
            <a:extLst>
              <a:ext uri="{FF2B5EF4-FFF2-40B4-BE49-F238E27FC236}">
                <a16:creationId xmlns:a16="http://schemas.microsoft.com/office/drawing/2014/main" id="{9265C52C-FF33-904E-92E4-99BCBDCD5EF6}"/>
              </a:ext>
            </a:extLst>
          </p:cNvPr>
          <p:cNvSpPr txBox="1"/>
          <p:nvPr/>
        </p:nvSpPr>
        <p:spPr>
          <a:xfrm>
            <a:off x="2985596" y="4541905"/>
            <a:ext cx="6338595" cy="523220"/>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2800" dirty="0">
                <a:solidFill>
                  <a:prstClr val="black"/>
                </a:solidFill>
                <a:latin typeface="Book Antiqua"/>
                <a:ea typeface="HGS明朝E" panose="02020900000000000000" pitchFamily="18" charset="-128"/>
              </a:rPr>
              <a:t>/user/</a:t>
            </a:r>
            <a:r>
              <a:rPr lang="en-US" altLang="ja-JP" sz="2800" dirty="0" err="1">
                <a:solidFill>
                  <a:prstClr val="black"/>
                </a:solidFill>
                <a:latin typeface="Book Antiqua"/>
                <a:ea typeface="HGS明朝E" panose="02020900000000000000" pitchFamily="18" charset="-128"/>
              </a:rPr>
              <a:t>shibata</a:t>
            </a:r>
            <a:r>
              <a:rPr lang="en-US" altLang="ja-JP" sz="2800" dirty="0">
                <a:solidFill>
                  <a:prstClr val="black"/>
                </a:solidFill>
                <a:latin typeface="Book Antiqua"/>
                <a:ea typeface="HGS明朝E" panose="02020900000000000000" pitchFamily="18" charset="-128"/>
              </a:rPr>
              <a:t>/download/</a:t>
            </a:r>
            <a:r>
              <a:rPr lang="ja-JP" altLang="en-US" sz="2800" dirty="0">
                <a:solidFill>
                  <a:prstClr val="black"/>
                </a:solidFill>
                <a:latin typeface="Book Antiqua"/>
                <a:ea typeface="HGS明朝E" panose="02020900000000000000" pitchFamily="18" charset="-128"/>
              </a:rPr>
              <a:t>アニメ</a:t>
            </a:r>
            <a:r>
              <a:rPr lang="en-US" altLang="ja-JP" sz="2800" dirty="0">
                <a:solidFill>
                  <a:prstClr val="black"/>
                </a:solidFill>
                <a:latin typeface="Book Antiqua"/>
                <a:ea typeface="HGS明朝E" panose="02020900000000000000" pitchFamily="18" charset="-128"/>
              </a:rPr>
              <a:t>.mp4</a:t>
            </a:r>
            <a:endParaRPr lang="ja-JP" altLang="en-US" sz="2800" dirty="0">
              <a:solidFill>
                <a:prstClr val="black"/>
              </a:solidFill>
              <a:latin typeface="Book Antiqua"/>
              <a:ea typeface="HGS明朝E" panose="02020900000000000000" pitchFamily="18" charset="-128"/>
            </a:endParaRPr>
          </a:p>
        </p:txBody>
      </p:sp>
      <p:sp>
        <p:nvSpPr>
          <p:cNvPr id="10" name="角丸四角形吹き出し 10">
            <a:extLst>
              <a:ext uri="{FF2B5EF4-FFF2-40B4-BE49-F238E27FC236}">
                <a16:creationId xmlns:a16="http://schemas.microsoft.com/office/drawing/2014/main" id="{C6931458-164A-0E47-89D1-BF013D9330A8}"/>
              </a:ext>
            </a:extLst>
          </p:cNvPr>
          <p:cNvSpPr/>
          <p:nvPr/>
        </p:nvSpPr>
        <p:spPr>
          <a:xfrm>
            <a:off x="7386004" y="3679678"/>
            <a:ext cx="2424952" cy="612648"/>
          </a:xfrm>
          <a:prstGeom prst="wedgeRoundRectCallout">
            <a:avLst>
              <a:gd name="adj1" fmla="val -23331"/>
              <a:gd name="adj2" fmla="val 92351"/>
              <a:gd name="adj3" fmla="val 16667"/>
            </a:avLst>
          </a:prstGeom>
          <a:solidFill>
            <a:srgbClr val="D0BE40">
              <a:lumMod val="40000"/>
              <a:lumOff val="60000"/>
            </a:srgbClr>
          </a:solidFill>
          <a:ln w="19050" cap="flat" cmpd="sng" algn="ctr">
            <a:solidFill>
              <a:srgbClr val="972109">
                <a:shade val="75000"/>
                <a:lumMod val="90000"/>
              </a:srgbClr>
            </a:solidFill>
            <a:prstDash val="solid"/>
          </a:ln>
          <a:effectLst/>
        </p:spPr>
        <p:txBody>
          <a:bodyPr wrap="none"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ファイル名：アニメ</a:t>
            </a:r>
            <a:endParaRPr kumimoji="0" lang="ja-JP" altLang="en-US" sz="1800" b="0" i="0" u="none" strike="noStrike" kern="0" cap="none" spc="0" normalizeH="0" baseline="0" noProof="0" dirty="0">
              <a:ln>
                <a:noFill/>
              </a:ln>
              <a:solidFill>
                <a:prstClr val="black"/>
              </a:solidFill>
              <a:effectLst/>
              <a:uLnTx/>
              <a:uFillTx/>
              <a:latin typeface="Book Antiqua"/>
              <a:ea typeface="HGS明朝E" panose="02020900000000000000" pitchFamily="18" charset="-128"/>
              <a:cs typeface="+mn-cs"/>
            </a:endParaRPr>
          </a:p>
        </p:txBody>
      </p:sp>
      <p:sp>
        <p:nvSpPr>
          <p:cNvPr id="11" name="角丸四角形吹き出し 11">
            <a:extLst>
              <a:ext uri="{FF2B5EF4-FFF2-40B4-BE49-F238E27FC236}">
                <a16:creationId xmlns:a16="http://schemas.microsoft.com/office/drawing/2014/main" id="{FCBDCC83-6B0D-9643-9EC0-71EF12B1107E}"/>
              </a:ext>
            </a:extLst>
          </p:cNvPr>
          <p:cNvSpPr/>
          <p:nvPr/>
        </p:nvSpPr>
        <p:spPr>
          <a:xfrm>
            <a:off x="9953704" y="3713170"/>
            <a:ext cx="1783080" cy="612648"/>
          </a:xfrm>
          <a:prstGeom prst="wedgeRoundRectCallout">
            <a:avLst>
              <a:gd name="adj1" fmla="val -46934"/>
              <a:gd name="adj2" fmla="val 87256"/>
              <a:gd name="adj3" fmla="val 16667"/>
            </a:avLst>
          </a:prstGeom>
          <a:solidFill>
            <a:srgbClr val="D0BE40">
              <a:lumMod val="40000"/>
              <a:lumOff val="60000"/>
            </a:srgbClr>
          </a:solidFill>
          <a:ln w="19050" cap="flat" cmpd="sng" algn="ctr">
            <a:solidFill>
              <a:srgbClr val="972109">
                <a:shade val="75000"/>
                <a:lumMod val="90000"/>
              </a:srgbClr>
            </a:solidFill>
            <a:prstDash val="solid"/>
          </a:ln>
          <a:effectLst/>
        </p:spPr>
        <p:txBody>
          <a:bodyPr wrap="none"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拡張子：動画</a:t>
            </a:r>
            <a:endParaRPr kumimoji="0" lang="ja-JP" altLang="en-US" sz="1800" b="0" i="0" u="none" strike="noStrike" kern="0" cap="none" spc="0" normalizeH="0" baseline="0" noProof="0" dirty="0">
              <a:ln>
                <a:noFill/>
              </a:ln>
              <a:solidFill>
                <a:prstClr val="black"/>
              </a:solidFill>
              <a:effectLst/>
              <a:uLnTx/>
              <a:uFillTx/>
              <a:latin typeface="Book Antiqua"/>
              <a:ea typeface="HGS明朝E" panose="02020900000000000000" pitchFamily="18" charset="-128"/>
              <a:cs typeface="+mn-cs"/>
            </a:endParaRPr>
          </a:p>
        </p:txBody>
      </p:sp>
      <p:sp>
        <p:nvSpPr>
          <p:cNvPr id="12" name="角丸四角形吹き出し 12">
            <a:extLst>
              <a:ext uri="{FF2B5EF4-FFF2-40B4-BE49-F238E27FC236}">
                <a16:creationId xmlns:a16="http://schemas.microsoft.com/office/drawing/2014/main" id="{411315F5-0E22-4445-BF86-F4968F73DF4B}"/>
              </a:ext>
            </a:extLst>
          </p:cNvPr>
          <p:cNvSpPr/>
          <p:nvPr/>
        </p:nvSpPr>
        <p:spPr>
          <a:xfrm>
            <a:off x="2098036" y="3830631"/>
            <a:ext cx="1096655" cy="612648"/>
          </a:xfrm>
          <a:prstGeom prst="wedgeRoundRectCallout">
            <a:avLst>
              <a:gd name="adj1" fmla="val 44976"/>
              <a:gd name="adj2" fmla="val 81689"/>
              <a:gd name="adj3" fmla="val 16667"/>
            </a:avLst>
          </a:prstGeom>
          <a:solidFill>
            <a:srgbClr val="D6862D">
              <a:lumMod val="20000"/>
              <a:lumOff val="80000"/>
            </a:srgbClr>
          </a:solidFill>
          <a:ln w="19050" cap="flat" cmpd="sng" algn="ctr">
            <a:solidFill>
              <a:srgbClr val="972109">
                <a:shade val="75000"/>
                <a:lumMod val="90000"/>
              </a:srgbClr>
            </a:solidFill>
            <a:prstDash val="solid"/>
          </a:ln>
          <a:effectLst/>
        </p:spPr>
        <p:txBody>
          <a:bodyPr wrap="none"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prstClr val="black"/>
                </a:solidFill>
                <a:effectLst/>
                <a:uLnTx/>
                <a:uFillTx/>
                <a:latin typeface="Book Antiqua"/>
                <a:ea typeface="HGS明朝E" panose="02020900000000000000" pitchFamily="18" charset="-128"/>
                <a:cs typeface="+mn-cs"/>
              </a:rPr>
              <a:t>ルート</a:t>
            </a:r>
          </a:p>
        </p:txBody>
      </p:sp>
      <p:sp>
        <p:nvSpPr>
          <p:cNvPr id="13" name="テキスト ボックス 13">
            <a:extLst>
              <a:ext uri="{FF2B5EF4-FFF2-40B4-BE49-F238E27FC236}">
                <a16:creationId xmlns:a16="http://schemas.microsoft.com/office/drawing/2014/main" id="{A54A306F-16E7-48A4-BC4D-3AA92343F0EE}"/>
              </a:ext>
            </a:extLst>
          </p:cNvPr>
          <p:cNvSpPr txBox="1"/>
          <p:nvPr/>
        </p:nvSpPr>
        <p:spPr>
          <a:xfrm>
            <a:off x="5439904" y="5413265"/>
            <a:ext cx="3961777" cy="52322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2800">
                <a:solidFill>
                  <a:prstClr val="black"/>
                </a:solidFill>
                <a:latin typeface="Book Antiqua"/>
                <a:ea typeface="HGS明朝E" panose="02020900000000000000" pitchFamily="18" charset="-128"/>
              </a:rPr>
              <a:t>download</a:t>
            </a:r>
            <a:r>
              <a:rPr lang="en-US" altLang="ja-JP" sz="2800" dirty="0">
                <a:solidFill>
                  <a:prstClr val="black"/>
                </a:solidFill>
                <a:latin typeface="Book Antiqua"/>
                <a:ea typeface="HGS明朝E" panose="02020900000000000000" pitchFamily="18" charset="-128"/>
              </a:rPr>
              <a:t>/</a:t>
            </a:r>
            <a:r>
              <a:rPr lang="ja-JP" altLang="en-US" sz="2800" dirty="0">
                <a:solidFill>
                  <a:prstClr val="black"/>
                </a:solidFill>
                <a:latin typeface="Book Antiqua"/>
                <a:ea typeface="HGS明朝E" panose="02020900000000000000" pitchFamily="18" charset="-128"/>
              </a:rPr>
              <a:t>アニメ</a:t>
            </a:r>
            <a:r>
              <a:rPr lang="en-US" altLang="ja-JP" sz="2800" dirty="0">
                <a:solidFill>
                  <a:prstClr val="black"/>
                </a:solidFill>
                <a:latin typeface="Book Antiqua"/>
                <a:ea typeface="HGS明朝E" panose="02020900000000000000" pitchFamily="18" charset="-128"/>
              </a:rPr>
              <a:t>.mp4</a:t>
            </a:r>
            <a:endParaRPr lang="ja-JP" altLang="en-US" sz="2800" dirty="0">
              <a:solidFill>
                <a:prstClr val="black"/>
              </a:solidFill>
              <a:latin typeface="Book Antiqua"/>
              <a:ea typeface="HGS明朝E" panose="02020900000000000000" pitchFamily="18" charset="-128"/>
            </a:endParaRPr>
          </a:p>
        </p:txBody>
      </p:sp>
      <p:sp>
        <p:nvSpPr>
          <p:cNvPr id="14" name="テキスト ボックス 13">
            <a:extLst>
              <a:ext uri="{FF2B5EF4-FFF2-40B4-BE49-F238E27FC236}">
                <a16:creationId xmlns:a16="http://schemas.microsoft.com/office/drawing/2014/main" id="{15907851-7425-4417-B996-5DD73A98CDD9}"/>
              </a:ext>
            </a:extLst>
          </p:cNvPr>
          <p:cNvSpPr txBox="1"/>
          <p:nvPr/>
        </p:nvSpPr>
        <p:spPr>
          <a:xfrm>
            <a:off x="1146110" y="4644637"/>
            <a:ext cx="1415772" cy="461665"/>
          </a:xfrm>
          <a:prstGeom prst="rect">
            <a:avLst/>
          </a:prstGeom>
          <a:noFill/>
        </p:spPr>
        <p:txBody>
          <a:bodyPr wrap="none" rtlCol="0">
            <a:spAutoFit/>
          </a:bodyPr>
          <a:lstStyle/>
          <a:p>
            <a:r>
              <a:rPr lang="ja-JP" altLang="en-US" sz="2400"/>
              <a:t>絶対パス</a:t>
            </a:r>
            <a:endParaRPr kumimoji="1" lang="ja-JP" altLang="en-US" sz="2400"/>
          </a:p>
        </p:txBody>
      </p:sp>
      <p:sp>
        <p:nvSpPr>
          <p:cNvPr id="15" name="テキスト ボックス 14">
            <a:extLst>
              <a:ext uri="{FF2B5EF4-FFF2-40B4-BE49-F238E27FC236}">
                <a16:creationId xmlns:a16="http://schemas.microsoft.com/office/drawing/2014/main" id="{6A1859EA-4AEA-4A85-9E91-58B9BB02D075}"/>
              </a:ext>
            </a:extLst>
          </p:cNvPr>
          <p:cNvSpPr txBox="1"/>
          <p:nvPr/>
        </p:nvSpPr>
        <p:spPr>
          <a:xfrm>
            <a:off x="1146110" y="5521314"/>
            <a:ext cx="1415772" cy="461665"/>
          </a:xfrm>
          <a:prstGeom prst="rect">
            <a:avLst/>
          </a:prstGeom>
          <a:noFill/>
        </p:spPr>
        <p:txBody>
          <a:bodyPr wrap="none" rtlCol="0">
            <a:spAutoFit/>
          </a:bodyPr>
          <a:lstStyle/>
          <a:p>
            <a:r>
              <a:rPr lang="ja-JP" altLang="en-US" sz="2400"/>
              <a:t>相対パス</a:t>
            </a:r>
            <a:endParaRPr kumimoji="1" lang="ja-JP" altLang="en-US" sz="2400"/>
          </a:p>
        </p:txBody>
      </p:sp>
      <p:sp>
        <p:nvSpPr>
          <p:cNvPr id="16" name="角丸四角形吹き出し 12">
            <a:extLst>
              <a:ext uri="{FF2B5EF4-FFF2-40B4-BE49-F238E27FC236}">
                <a16:creationId xmlns:a16="http://schemas.microsoft.com/office/drawing/2014/main" id="{27917EB4-B495-4B6E-A074-4EF0D34D4E02}"/>
              </a:ext>
            </a:extLst>
          </p:cNvPr>
          <p:cNvSpPr/>
          <p:nvPr/>
        </p:nvSpPr>
        <p:spPr>
          <a:xfrm>
            <a:off x="3194691" y="5445822"/>
            <a:ext cx="1862229" cy="612648"/>
          </a:xfrm>
          <a:prstGeom prst="wedgeRoundRectCallout">
            <a:avLst>
              <a:gd name="adj1" fmla="val 29430"/>
              <a:gd name="adj2" fmla="val -95392"/>
              <a:gd name="adj3" fmla="val 16667"/>
            </a:avLst>
          </a:prstGeom>
          <a:solidFill>
            <a:srgbClr val="D6862D">
              <a:lumMod val="20000"/>
              <a:lumOff val="80000"/>
            </a:srgbClr>
          </a:solidFill>
          <a:ln w="19050" cap="flat" cmpd="sng" algn="ctr">
            <a:solidFill>
              <a:srgbClr val="972109">
                <a:shade val="75000"/>
                <a:lumMod val="90000"/>
              </a:srgbClr>
            </a:solidFill>
            <a:prstDash val="solid"/>
          </a:ln>
          <a:effectLst/>
        </p:spPr>
        <p:txBody>
          <a:bodyPr wrap="none"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kern="0">
                <a:solidFill>
                  <a:prstClr val="black"/>
                </a:solidFill>
                <a:latin typeface="Book Antiqua"/>
                <a:ea typeface="HGS明朝E" panose="02020900000000000000" pitchFamily="18" charset="-128"/>
              </a:rPr>
              <a:t>こ</a:t>
            </a:r>
            <a:r>
              <a:rPr kumimoji="0" lang="ja-JP" altLang="en-US" sz="18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の位置から見た</a:t>
            </a:r>
            <a:endParaRPr kumimoji="0" lang="en-US" altLang="ja-JP" sz="18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相対</a:t>
            </a:r>
            <a:endParaRPr kumimoji="0" lang="ja-JP" altLang="en-US" sz="1800" b="0" i="0" u="none" strike="noStrike" kern="0" cap="none" spc="0" normalizeH="0" baseline="0" noProof="0" dirty="0">
              <a:ln>
                <a:noFill/>
              </a:ln>
              <a:solidFill>
                <a:prstClr val="black"/>
              </a:solidFill>
              <a:effectLst/>
              <a:uLnTx/>
              <a:uFillTx/>
              <a:latin typeface="Book Antiqua"/>
              <a:ea typeface="HGS明朝E" panose="02020900000000000000" pitchFamily="18" charset="-128"/>
              <a:cs typeface="+mn-cs"/>
            </a:endParaRPr>
          </a:p>
        </p:txBody>
      </p:sp>
    </p:spTree>
    <p:extLst>
      <p:ext uri="{BB962C8B-B14F-4D97-AF65-F5344CB8AC3E}">
        <p14:creationId xmlns:p14="http://schemas.microsoft.com/office/powerpoint/2010/main" val="2247254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CF942003-E1D2-445C-BD16-E67881C4B35A}"/>
              </a:ext>
            </a:extLst>
          </p:cNvPr>
          <p:cNvSpPr>
            <a:spLocks noGrp="1"/>
          </p:cNvSpPr>
          <p:nvPr>
            <p:ph type="title"/>
          </p:nvPr>
        </p:nvSpPr>
        <p:spPr/>
        <p:txBody>
          <a:bodyPr/>
          <a:lstStyle/>
          <a:p>
            <a:r>
              <a:rPr kumimoji="1" lang="ja-JP" altLang="en-US"/>
              <a:t>電子メールの仕組み</a:t>
            </a:r>
          </a:p>
        </p:txBody>
      </p:sp>
      <p:sp>
        <p:nvSpPr>
          <p:cNvPr id="5" name="テキスト プレースホルダー 4">
            <a:extLst>
              <a:ext uri="{FF2B5EF4-FFF2-40B4-BE49-F238E27FC236}">
                <a16:creationId xmlns:a16="http://schemas.microsoft.com/office/drawing/2014/main" id="{5BE03C12-C2B2-47DD-AECF-BF59BEDC8088}"/>
              </a:ext>
            </a:extLst>
          </p:cNvPr>
          <p:cNvSpPr>
            <a:spLocks noGrp="1"/>
          </p:cNvSpPr>
          <p:nvPr>
            <p:ph type="body" idx="1"/>
          </p:nvPr>
        </p:nvSpPr>
        <p:spPr/>
        <p:txBody>
          <a:bodyPr/>
          <a:lstStyle/>
          <a:p>
            <a:r>
              <a:rPr lang="ja-JP" altLang="en-US"/>
              <a:t>～</a:t>
            </a:r>
            <a:r>
              <a:rPr lang="en-US" altLang="ja-JP"/>
              <a:t>e-mail</a:t>
            </a:r>
            <a:r>
              <a:rPr lang="ja-JP" altLang="en-US"/>
              <a:t>とか</a:t>
            </a:r>
            <a:r>
              <a:rPr lang="en-US" altLang="ja-JP"/>
              <a:t>line</a:t>
            </a:r>
            <a:r>
              <a:rPr lang="ja-JP" altLang="en-US"/>
              <a:t>とか</a:t>
            </a:r>
            <a:r>
              <a:rPr lang="en-US" altLang="ja-JP"/>
              <a:t>SMS</a:t>
            </a:r>
            <a:r>
              <a:rPr lang="ja-JP" altLang="en-US"/>
              <a:t>とか～</a:t>
            </a:r>
            <a:endParaRPr kumimoji="1" lang="ja-JP" altLang="en-US"/>
          </a:p>
        </p:txBody>
      </p:sp>
    </p:spTree>
    <p:extLst>
      <p:ext uri="{BB962C8B-B14F-4D97-AF65-F5344CB8AC3E}">
        <p14:creationId xmlns:p14="http://schemas.microsoft.com/office/powerpoint/2010/main" val="479609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DF4B2B7F-1F1B-4CA3-9E3A-DC5809E483CA}"/>
              </a:ext>
            </a:extLst>
          </p:cNvPr>
          <p:cNvSpPr>
            <a:spLocks noGrp="1"/>
          </p:cNvSpPr>
          <p:nvPr>
            <p:ph type="title"/>
          </p:nvPr>
        </p:nvSpPr>
        <p:spPr/>
        <p:txBody>
          <a:bodyPr/>
          <a:lstStyle/>
          <a:p>
            <a:r>
              <a:rPr kumimoji="1" lang="ja-JP" altLang="en-US"/>
              <a:t>メッセージを送るということ</a:t>
            </a:r>
          </a:p>
        </p:txBody>
      </p:sp>
      <p:sp>
        <p:nvSpPr>
          <p:cNvPr id="7" name="コンテンツ プレースホルダー 6">
            <a:extLst>
              <a:ext uri="{FF2B5EF4-FFF2-40B4-BE49-F238E27FC236}">
                <a16:creationId xmlns:a16="http://schemas.microsoft.com/office/drawing/2014/main" id="{B4BA24CC-071F-4BC8-A115-6F5E45091967}"/>
              </a:ext>
            </a:extLst>
          </p:cNvPr>
          <p:cNvSpPr>
            <a:spLocks noGrp="1"/>
          </p:cNvSpPr>
          <p:nvPr>
            <p:ph idx="1"/>
          </p:nvPr>
        </p:nvSpPr>
        <p:spPr>
          <a:xfrm>
            <a:off x="838200" y="1671782"/>
            <a:ext cx="10515600" cy="1164979"/>
          </a:xfrm>
        </p:spPr>
        <p:txBody>
          <a:bodyPr>
            <a:normAutofit lnSpcReduction="10000"/>
          </a:bodyPr>
          <a:lstStyle/>
          <a:p>
            <a:r>
              <a:rPr kumimoji="1" lang="ja-JP" altLang="en-US"/>
              <a:t>メッセージ</a:t>
            </a:r>
            <a:endParaRPr kumimoji="1" lang="en-US" altLang="ja-JP"/>
          </a:p>
          <a:p>
            <a:pPr lvl="1"/>
            <a:r>
              <a:rPr kumimoji="1" lang="ja-JP" altLang="en-US"/>
              <a:t>直訳で伝言</a:t>
            </a:r>
            <a:endParaRPr kumimoji="1" lang="en-US" altLang="ja-JP"/>
          </a:p>
          <a:p>
            <a:pPr lvl="1"/>
            <a:r>
              <a:rPr lang="ja-JP" altLang="en-US"/>
              <a:t>普段意識しないけど、これだけの情報が必要</a:t>
            </a:r>
            <a:endParaRPr kumimoji="1" lang="ja-JP" altLang="en-US"/>
          </a:p>
        </p:txBody>
      </p:sp>
      <p:sp>
        <p:nvSpPr>
          <p:cNvPr id="4" name="日付プレースホルダー 3">
            <a:extLst>
              <a:ext uri="{FF2B5EF4-FFF2-40B4-BE49-F238E27FC236}">
                <a16:creationId xmlns:a16="http://schemas.microsoft.com/office/drawing/2014/main" id="{9E89A032-7FB4-4EE8-91FB-B07FE829BF04}"/>
              </a:ext>
            </a:extLst>
          </p:cNvPr>
          <p:cNvSpPr>
            <a:spLocks noGrp="1"/>
          </p:cNvSpPr>
          <p:nvPr>
            <p:ph type="dt" sz="half" idx="10"/>
          </p:nvPr>
        </p:nvSpPr>
        <p:spPr/>
        <p:txBody>
          <a:bodyPr/>
          <a:lstStyle/>
          <a:p>
            <a:r>
              <a:rPr kumimoji="1" lang="en-US" altLang="ja-JP"/>
              <a:t>2018/4/26</a:t>
            </a:r>
            <a:endParaRPr kumimoji="1" lang="ja-JP" altLang="en-US"/>
          </a:p>
        </p:txBody>
      </p:sp>
      <p:sp>
        <p:nvSpPr>
          <p:cNvPr id="5" name="フッター プレースホルダー 4">
            <a:extLst>
              <a:ext uri="{FF2B5EF4-FFF2-40B4-BE49-F238E27FC236}">
                <a16:creationId xmlns:a16="http://schemas.microsoft.com/office/drawing/2014/main" id="{4712B7D8-795F-484C-9194-B861AD309613}"/>
              </a:ext>
            </a:extLst>
          </p:cNvPr>
          <p:cNvSpPr>
            <a:spLocks noGrp="1"/>
          </p:cNvSpPr>
          <p:nvPr>
            <p:ph type="ftr" sz="quarter" idx="11"/>
          </p:nvPr>
        </p:nvSpPr>
        <p:spPr/>
        <p:txBody>
          <a:bodyPr/>
          <a:lstStyle/>
          <a:p>
            <a:r>
              <a:rPr kumimoji="1" lang="ja-JP" altLang="en-US"/>
              <a:t>情報処理技法（リテラシ）</a:t>
            </a:r>
            <a:r>
              <a:rPr kumimoji="1" lang="en-US" altLang="ja-JP"/>
              <a:t>I</a:t>
            </a:r>
            <a:endParaRPr kumimoji="1" lang="ja-JP" altLang="en-US"/>
          </a:p>
        </p:txBody>
      </p:sp>
      <p:graphicFrame>
        <p:nvGraphicFramePr>
          <p:cNvPr id="10" name="表 9">
            <a:extLst>
              <a:ext uri="{FF2B5EF4-FFF2-40B4-BE49-F238E27FC236}">
                <a16:creationId xmlns:a16="http://schemas.microsoft.com/office/drawing/2014/main" id="{B1FA7BE1-D0A8-4228-B79D-A6DBF41FA06E}"/>
              </a:ext>
            </a:extLst>
          </p:cNvPr>
          <p:cNvGraphicFramePr>
            <a:graphicFrameLocks noGrp="1"/>
          </p:cNvGraphicFramePr>
          <p:nvPr>
            <p:extLst>
              <p:ext uri="{D42A27DB-BD31-4B8C-83A1-F6EECF244321}">
                <p14:modId xmlns:p14="http://schemas.microsoft.com/office/powerpoint/2010/main" val="1667843346"/>
              </p:ext>
            </p:extLst>
          </p:nvPr>
        </p:nvGraphicFramePr>
        <p:xfrm>
          <a:off x="2185261" y="2836761"/>
          <a:ext cx="8183106" cy="2969362"/>
        </p:xfrm>
        <a:graphic>
          <a:graphicData uri="http://schemas.openxmlformats.org/drawingml/2006/table">
            <a:tbl>
              <a:tblPr firstRow="1" bandRow="1"/>
              <a:tblGrid>
                <a:gridCol w="1735810">
                  <a:extLst>
                    <a:ext uri="{9D8B030D-6E8A-4147-A177-3AD203B41FA5}">
                      <a16:colId xmlns:a16="http://schemas.microsoft.com/office/drawing/2014/main" val="4139715953"/>
                    </a:ext>
                  </a:extLst>
                </a:gridCol>
                <a:gridCol w="3192651">
                  <a:extLst>
                    <a:ext uri="{9D8B030D-6E8A-4147-A177-3AD203B41FA5}">
                      <a16:colId xmlns:a16="http://schemas.microsoft.com/office/drawing/2014/main" val="1381459359"/>
                    </a:ext>
                  </a:extLst>
                </a:gridCol>
                <a:gridCol w="3254645">
                  <a:extLst>
                    <a:ext uri="{9D8B030D-6E8A-4147-A177-3AD203B41FA5}">
                      <a16:colId xmlns:a16="http://schemas.microsoft.com/office/drawing/2014/main" val="941261660"/>
                    </a:ext>
                  </a:extLst>
                </a:gridCol>
              </a:tblGrid>
              <a:tr h="370840">
                <a:tc>
                  <a:txBody>
                    <a:bodyPr/>
                    <a:lstStyle/>
                    <a:p>
                      <a:pPr algn="ct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73624"/>
                    </a:solidFill>
                  </a:tcPr>
                </a:tc>
                <a:tc>
                  <a:txBody>
                    <a:bodyPr/>
                    <a:lstStyle>
                      <a:lvl1pPr marL="0" algn="l" defTabSz="914400" rtl="0" eaLnBrk="1" latinLnBrk="0" hangingPunct="1">
                        <a:defRPr kumimoji="1" sz="1800" b="1" kern="1200">
                          <a:solidFill>
                            <a:schemeClr val="lt1"/>
                          </a:solidFill>
                          <a:latin typeface="Book Antiqua"/>
                        </a:defRPr>
                      </a:lvl1pPr>
                      <a:lvl2pPr marL="457200" algn="l" defTabSz="914400" rtl="0" eaLnBrk="1" latinLnBrk="0" hangingPunct="1">
                        <a:defRPr kumimoji="1" sz="1800" b="1" kern="1200">
                          <a:solidFill>
                            <a:schemeClr val="lt1"/>
                          </a:solidFill>
                          <a:latin typeface="Book Antiqua"/>
                        </a:defRPr>
                      </a:lvl2pPr>
                      <a:lvl3pPr marL="914400" algn="l" defTabSz="914400" rtl="0" eaLnBrk="1" latinLnBrk="0" hangingPunct="1">
                        <a:defRPr kumimoji="1" sz="1800" b="1" kern="1200">
                          <a:solidFill>
                            <a:schemeClr val="lt1"/>
                          </a:solidFill>
                          <a:latin typeface="Book Antiqua"/>
                        </a:defRPr>
                      </a:lvl3pPr>
                      <a:lvl4pPr marL="1371600" algn="l" defTabSz="914400" rtl="0" eaLnBrk="1" latinLnBrk="0" hangingPunct="1">
                        <a:defRPr kumimoji="1" sz="1800" b="1" kern="1200">
                          <a:solidFill>
                            <a:schemeClr val="lt1"/>
                          </a:solidFill>
                          <a:latin typeface="Book Antiqua"/>
                        </a:defRPr>
                      </a:lvl4pPr>
                      <a:lvl5pPr marL="1828800" algn="l" defTabSz="914400" rtl="0" eaLnBrk="1" latinLnBrk="0" hangingPunct="1">
                        <a:defRPr kumimoji="1" sz="1800" b="1" kern="1200">
                          <a:solidFill>
                            <a:schemeClr val="lt1"/>
                          </a:solidFill>
                          <a:latin typeface="Book Antiqua"/>
                        </a:defRPr>
                      </a:lvl5pPr>
                      <a:lvl6pPr marL="2286000" algn="l" defTabSz="914400" rtl="0" eaLnBrk="1" latinLnBrk="0" hangingPunct="1">
                        <a:defRPr kumimoji="1" sz="1800" b="1" kern="1200">
                          <a:solidFill>
                            <a:schemeClr val="lt1"/>
                          </a:solidFill>
                          <a:latin typeface="Book Antiqua"/>
                        </a:defRPr>
                      </a:lvl6pPr>
                      <a:lvl7pPr marL="2743200" algn="l" defTabSz="914400" rtl="0" eaLnBrk="1" latinLnBrk="0" hangingPunct="1">
                        <a:defRPr kumimoji="1" sz="1800" b="1" kern="1200">
                          <a:solidFill>
                            <a:schemeClr val="lt1"/>
                          </a:solidFill>
                          <a:latin typeface="Book Antiqua"/>
                        </a:defRPr>
                      </a:lvl7pPr>
                      <a:lvl8pPr marL="3200400" algn="l" defTabSz="914400" rtl="0" eaLnBrk="1" latinLnBrk="0" hangingPunct="1">
                        <a:defRPr kumimoji="1" sz="1800" b="1" kern="1200">
                          <a:solidFill>
                            <a:schemeClr val="lt1"/>
                          </a:solidFill>
                          <a:latin typeface="Book Antiqua"/>
                        </a:defRPr>
                      </a:lvl8pPr>
                      <a:lvl9pPr marL="3657600" algn="l" defTabSz="914400" rtl="0" eaLnBrk="1" latinLnBrk="0" hangingPunct="1">
                        <a:defRPr kumimoji="1" sz="1800" b="1" kern="1200">
                          <a:solidFill>
                            <a:schemeClr val="lt1"/>
                          </a:solidFill>
                          <a:latin typeface="Book Antiqua"/>
                        </a:defRPr>
                      </a:lvl9pPr>
                    </a:lstStyle>
                    <a:p>
                      <a:pPr algn="ctr"/>
                      <a:r>
                        <a:rPr kumimoji="1" lang="ja-JP" altLang="en-US"/>
                        <a:t>必要な情報</a:t>
                      </a:r>
                      <a:endParaRPr kumimoji="1" lang="ja-JP" altLang="en-US"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73624"/>
                    </a:solidFill>
                  </a:tcPr>
                </a:tc>
                <a:tc>
                  <a:txBody>
                    <a:bodyPr/>
                    <a:lstStyle>
                      <a:lvl1pPr marL="0" algn="l" defTabSz="914400" rtl="0" eaLnBrk="1" latinLnBrk="0" hangingPunct="1">
                        <a:defRPr kumimoji="1" sz="1800" b="1" kern="1200">
                          <a:solidFill>
                            <a:schemeClr val="lt1"/>
                          </a:solidFill>
                          <a:latin typeface="Book Antiqua"/>
                        </a:defRPr>
                      </a:lvl1pPr>
                      <a:lvl2pPr marL="457200" algn="l" defTabSz="914400" rtl="0" eaLnBrk="1" latinLnBrk="0" hangingPunct="1">
                        <a:defRPr kumimoji="1" sz="1800" b="1" kern="1200">
                          <a:solidFill>
                            <a:schemeClr val="lt1"/>
                          </a:solidFill>
                          <a:latin typeface="Book Antiqua"/>
                        </a:defRPr>
                      </a:lvl2pPr>
                      <a:lvl3pPr marL="914400" algn="l" defTabSz="914400" rtl="0" eaLnBrk="1" latinLnBrk="0" hangingPunct="1">
                        <a:defRPr kumimoji="1" sz="1800" b="1" kern="1200">
                          <a:solidFill>
                            <a:schemeClr val="lt1"/>
                          </a:solidFill>
                          <a:latin typeface="Book Antiqua"/>
                        </a:defRPr>
                      </a:lvl3pPr>
                      <a:lvl4pPr marL="1371600" algn="l" defTabSz="914400" rtl="0" eaLnBrk="1" latinLnBrk="0" hangingPunct="1">
                        <a:defRPr kumimoji="1" sz="1800" b="1" kern="1200">
                          <a:solidFill>
                            <a:schemeClr val="lt1"/>
                          </a:solidFill>
                          <a:latin typeface="Book Antiqua"/>
                        </a:defRPr>
                      </a:lvl4pPr>
                      <a:lvl5pPr marL="1828800" algn="l" defTabSz="914400" rtl="0" eaLnBrk="1" latinLnBrk="0" hangingPunct="1">
                        <a:defRPr kumimoji="1" sz="1800" b="1" kern="1200">
                          <a:solidFill>
                            <a:schemeClr val="lt1"/>
                          </a:solidFill>
                          <a:latin typeface="Book Antiqua"/>
                        </a:defRPr>
                      </a:lvl5pPr>
                      <a:lvl6pPr marL="2286000" algn="l" defTabSz="914400" rtl="0" eaLnBrk="1" latinLnBrk="0" hangingPunct="1">
                        <a:defRPr kumimoji="1" sz="1800" b="1" kern="1200">
                          <a:solidFill>
                            <a:schemeClr val="lt1"/>
                          </a:solidFill>
                          <a:latin typeface="Book Antiqua"/>
                        </a:defRPr>
                      </a:lvl6pPr>
                      <a:lvl7pPr marL="2743200" algn="l" defTabSz="914400" rtl="0" eaLnBrk="1" latinLnBrk="0" hangingPunct="1">
                        <a:defRPr kumimoji="1" sz="1800" b="1" kern="1200">
                          <a:solidFill>
                            <a:schemeClr val="lt1"/>
                          </a:solidFill>
                          <a:latin typeface="Book Antiqua"/>
                        </a:defRPr>
                      </a:lvl7pPr>
                      <a:lvl8pPr marL="3200400" algn="l" defTabSz="914400" rtl="0" eaLnBrk="1" latinLnBrk="0" hangingPunct="1">
                        <a:defRPr kumimoji="1" sz="1800" b="1" kern="1200">
                          <a:solidFill>
                            <a:schemeClr val="lt1"/>
                          </a:solidFill>
                          <a:latin typeface="Book Antiqua"/>
                        </a:defRPr>
                      </a:lvl8pPr>
                      <a:lvl9pPr marL="3657600" algn="l" defTabSz="914400" rtl="0" eaLnBrk="1" latinLnBrk="0" hangingPunct="1">
                        <a:defRPr kumimoji="1" sz="1800" b="1" kern="1200">
                          <a:solidFill>
                            <a:schemeClr val="lt1"/>
                          </a:solidFill>
                          <a:latin typeface="Book Antiqua"/>
                        </a:defRPr>
                      </a:lvl9pPr>
                    </a:lstStyle>
                    <a:p>
                      <a:pPr algn="ctr"/>
                      <a:r>
                        <a:rPr kumimoji="1" lang="ja-JP" altLang="en-US"/>
                        <a:t>電子メールでいうところの</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73624"/>
                    </a:solidFill>
                  </a:tcPr>
                </a:tc>
                <a:extLst>
                  <a:ext uri="{0D108BD9-81ED-4DB2-BD59-A6C34878D82A}">
                    <a16:rowId xmlns:a16="http://schemas.microsoft.com/office/drawing/2014/main" val="1807555872"/>
                  </a:ext>
                </a:extLst>
              </a:tr>
              <a:tr h="370840">
                <a:tc rowSpan="3">
                  <a:txBody>
                    <a:bodyPr/>
                    <a:lstStyle/>
                    <a:p>
                      <a:r>
                        <a:rPr kumimoji="1" lang="ja-JP" altLang="en-US"/>
                        <a:t>必須の情報</a:t>
                      </a:r>
                      <a:endParaRPr kumimoji="1" lang="en-US" altLang="ja-JP"/>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73624">
                        <a:tint val="40000"/>
                      </a:srgbClr>
                    </a:solidFill>
                  </a:tcPr>
                </a:tc>
                <a:tc>
                  <a:txBody>
                    <a:bodyPr/>
                    <a:lstStyle>
                      <a:lvl1pPr marL="0" algn="l" defTabSz="914400" rtl="0" eaLnBrk="1" latinLnBrk="0" hangingPunct="1">
                        <a:defRPr kumimoji="1" sz="1800" kern="1200">
                          <a:solidFill>
                            <a:schemeClr val="dk1"/>
                          </a:solidFill>
                          <a:latin typeface="Book Antiqua"/>
                        </a:defRPr>
                      </a:lvl1pPr>
                      <a:lvl2pPr marL="457200" algn="l" defTabSz="914400" rtl="0" eaLnBrk="1" latinLnBrk="0" hangingPunct="1">
                        <a:defRPr kumimoji="1" sz="1800" kern="1200">
                          <a:solidFill>
                            <a:schemeClr val="dk1"/>
                          </a:solidFill>
                          <a:latin typeface="Book Antiqua"/>
                        </a:defRPr>
                      </a:lvl2pPr>
                      <a:lvl3pPr marL="914400" algn="l" defTabSz="914400" rtl="0" eaLnBrk="1" latinLnBrk="0" hangingPunct="1">
                        <a:defRPr kumimoji="1" sz="1800" kern="1200">
                          <a:solidFill>
                            <a:schemeClr val="dk1"/>
                          </a:solidFill>
                          <a:latin typeface="Book Antiqua"/>
                        </a:defRPr>
                      </a:lvl3pPr>
                      <a:lvl4pPr marL="1371600" algn="l" defTabSz="914400" rtl="0" eaLnBrk="1" latinLnBrk="0" hangingPunct="1">
                        <a:defRPr kumimoji="1" sz="1800" kern="1200">
                          <a:solidFill>
                            <a:schemeClr val="dk1"/>
                          </a:solidFill>
                          <a:latin typeface="Book Antiqua"/>
                        </a:defRPr>
                      </a:lvl4pPr>
                      <a:lvl5pPr marL="1828800" algn="l" defTabSz="914400" rtl="0" eaLnBrk="1" latinLnBrk="0" hangingPunct="1">
                        <a:defRPr kumimoji="1" sz="1800" kern="1200">
                          <a:solidFill>
                            <a:schemeClr val="dk1"/>
                          </a:solidFill>
                          <a:latin typeface="Book Antiqua"/>
                        </a:defRPr>
                      </a:lvl5pPr>
                      <a:lvl6pPr marL="2286000" algn="l" defTabSz="914400" rtl="0" eaLnBrk="1" latinLnBrk="0" hangingPunct="1">
                        <a:defRPr kumimoji="1" sz="1800" kern="1200">
                          <a:solidFill>
                            <a:schemeClr val="dk1"/>
                          </a:solidFill>
                          <a:latin typeface="Book Antiqua"/>
                        </a:defRPr>
                      </a:lvl6pPr>
                      <a:lvl7pPr marL="2743200" algn="l" defTabSz="914400" rtl="0" eaLnBrk="1" latinLnBrk="0" hangingPunct="1">
                        <a:defRPr kumimoji="1" sz="1800" kern="1200">
                          <a:solidFill>
                            <a:schemeClr val="dk1"/>
                          </a:solidFill>
                          <a:latin typeface="Book Antiqua"/>
                        </a:defRPr>
                      </a:lvl7pPr>
                      <a:lvl8pPr marL="3200400" algn="l" defTabSz="914400" rtl="0" eaLnBrk="1" latinLnBrk="0" hangingPunct="1">
                        <a:defRPr kumimoji="1" sz="1800" kern="1200">
                          <a:solidFill>
                            <a:schemeClr val="dk1"/>
                          </a:solidFill>
                          <a:latin typeface="Book Antiqua"/>
                        </a:defRPr>
                      </a:lvl8pPr>
                      <a:lvl9pPr marL="3657600" algn="l" defTabSz="914400" rtl="0" eaLnBrk="1" latinLnBrk="0" hangingPunct="1">
                        <a:defRPr kumimoji="1" sz="1800" kern="1200">
                          <a:solidFill>
                            <a:schemeClr val="dk1"/>
                          </a:solidFill>
                          <a:latin typeface="Book Antiqua"/>
                        </a:defRPr>
                      </a:lvl9pPr>
                    </a:lstStyle>
                    <a:p>
                      <a:r>
                        <a:rPr kumimoji="1" lang="ja-JP" altLang="en-US" b="1"/>
                        <a:t>どこの</a:t>
                      </a:r>
                      <a:endParaRPr kumimoji="1" lang="en-US" altLang="ja-JP" b="1"/>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73624">
                        <a:tint val="40000"/>
                      </a:srgbClr>
                    </a:solidFill>
                  </a:tcPr>
                </a:tc>
                <a:tc>
                  <a:txBody>
                    <a:bodyPr/>
                    <a:lstStyle>
                      <a:lvl1pPr marL="0" algn="l" defTabSz="914400" rtl="0" eaLnBrk="1" latinLnBrk="0" hangingPunct="1">
                        <a:defRPr kumimoji="1" sz="1800" kern="1200">
                          <a:solidFill>
                            <a:schemeClr val="dk1"/>
                          </a:solidFill>
                          <a:latin typeface="Book Antiqua"/>
                        </a:defRPr>
                      </a:lvl1pPr>
                      <a:lvl2pPr marL="457200" algn="l" defTabSz="914400" rtl="0" eaLnBrk="1" latinLnBrk="0" hangingPunct="1">
                        <a:defRPr kumimoji="1" sz="1800" kern="1200">
                          <a:solidFill>
                            <a:schemeClr val="dk1"/>
                          </a:solidFill>
                          <a:latin typeface="Book Antiqua"/>
                        </a:defRPr>
                      </a:lvl2pPr>
                      <a:lvl3pPr marL="914400" algn="l" defTabSz="914400" rtl="0" eaLnBrk="1" latinLnBrk="0" hangingPunct="1">
                        <a:defRPr kumimoji="1" sz="1800" kern="1200">
                          <a:solidFill>
                            <a:schemeClr val="dk1"/>
                          </a:solidFill>
                          <a:latin typeface="Book Antiqua"/>
                        </a:defRPr>
                      </a:lvl3pPr>
                      <a:lvl4pPr marL="1371600" algn="l" defTabSz="914400" rtl="0" eaLnBrk="1" latinLnBrk="0" hangingPunct="1">
                        <a:defRPr kumimoji="1" sz="1800" kern="1200">
                          <a:solidFill>
                            <a:schemeClr val="dk1"/>
                          </a:solidFill>
                          <a:latin typeface="Book Antiqua"/>
                        </a:defRPr>
                      </a:lvl4pPr>
                      <a:lvl5pPr marL="1828800" algn="l" defTabSz="914400" rtl="0" eaLnBrk="1" latinLnBrk="0" hangingPunct="1">
                        <a:defRPr kumimoji="1" sz="1800" kern="1200">
                          <a:solidFill>
                            <a:schemeClr val="dk1"/>
                          </a:solidFill>
                          <a:latin typeface="Book Antiqua"/>
                        </a:defRPr>
                      </a:lvl5pPr>
                      <a:lvl6pPr marL="2286000" algn="l" defTabSz="914400" rtl="0" eaLnBrk="1" latinLnBrk="0" hangingPunct="1">
                        <a:defRPr kumimoji="1" sz="1800" kern="1200">
                          <a:solidFill>
                            <a:schemeClr val="dk1"/>
                          </a:solidFill>
                          <a:latin typeface="Book Antiqua"/>
                        </a:defRPr>
                      </a:lvl6pPr>
                      <a:lvl7pPr marL="2743200" algn="l" defTabSz="914400" rtl="0" eaLnBrk="1" latinLnBrk="0" hangingPunct="1">
                        <a:defRPr kumimoji="1" sz="1800" kern="1200">
                          <a:solidFill>
                            <a:schemeClr val="dk1"/>
                          </a:solidFill>
                          <a:latin typeface="Book Antiqua"/>
                        </a:defRPr>
                      </a:lvl7pPr>
                      <a:lvl8pPr marL="3200400" algn="l" defTabSz="914400" rtl="0" eaLnBrk="1" latinLnBrk="0" hangingPunct="1">
                        <a:defRPr kumimoji="1" sz="1800" kern="1200">
                          <a:solidFill>
                            <a:schemeClr val="dk1"/>
                          </a:solidFill>
                          <a:latin typeface="Book Antiqua"/>
                        </a:defRPr>
                      </a:lvl8pPr>
                      <a:lvl9pPr marL="3657600" algn="l" defTabSz="914400" rtl="0" eaLnBrk="1" latinLnBrk="0" hangingPunct="1">
                        <a:defRPr kumimoji="1" sz="1800" kern="1200">
                          <a:solidFill>
                            <a:schemeClr val="dk1"/>
                          </a:solidFill>
                          <a:latin typeface="Book Antiqua"/>
                        </a:defRPr>
                      </a:lvl9pPr>
                    </a:lstStyle>
                    <a:p>
                      <a:r>
                        <a:rPr kumimoji="1" lang="ja-JP" altLang="en-US"/>
                        <a:t>送り元 </a:t>
                      </a:r>
                      <a:r>
                        <a:rPr kumimoji="1" lang="en-US" altLang="ja-JP"/>
                        <a:t>(from)</a:t>
                      </a:r>
                      <a:endParaRPr kumimoji="1" lang="ja-JP" altLang="en-US"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73624">
                        <a:tint val="40000"/>
                      </a:srgbClr>
                    </a:solidFill>
                  </a:tcPr>
                </a:tc>
                <a:extLst>
                  <a:ext uri="{0D108BD9-81ED-4DB2-BD59-A6C34878D82A}">
                    <a16:rowId xmlns:a16="http://schemas.microsoft.com/office/drawing/2014/main" val="3000645878"/>
                  </a:ext>
                </a:extLst>
              </a:tr>
              <a:tr h="370840">
                <a:tc vMerge="1">
                  <a:txBody>
                    <a:bodyPr/>
                    <a:lstStyle/>
                    <a:p>
                      <a:endParaRPr kumimoji="1" lang="ja-JP" altLang="en-US" dirty="0"/>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73624">
                        <a:tint val="20000"/>
                      </a:srgbClr>
                    </a:solidFill>
                  </a:tcPr>
                </a:tc>
                <a:tc>
                  <a:txBody>
                    <a:bodyPr/>
                    <a:lstStyle>
                      <a:lvl1pPr marL="0" algn="l" defTabSz="914400" rtl="0" eaLnBrk="1" latinLnBrk="0" hangingPunct="1">
                        <a:defRPr kumimoji="1" sz="1800" kern="1200">
                          <a:solidFill>
                            <a:schemeClr val="dk1"/>
                          </a:solidFill>
                          <a:latin typeface="Book Antiqua"/>
                        </a:defRPr>
                      </a:lvl1pPr>
                      <a:lvl2pPr marL="457200" algn="l" defTabSz="914400" rtl="0" eaLnBrk="1" latinLnBrk="0" hangingPunct="1">
                        <a:defRPr kumimoji="1" sz="1800" kern="1200">
                          <a:solidFill>
                            <a:schemeClr val="dk1"/>
                          </a:solidFill>
                          <a:latin typeface="Book Antiqua"/>
                        </a:defRPr>
                      </a:lvl2pPr>
                      <a:lvl3pPr marL="914400" algn="l" defTabSz="914400" rtl="0" eaLnBrk="1" latinLnBrk="0" hangingPunct="1">
                        <a:defRPr kumimoji="1" sz="1800" kern="1200">
                          <a:solidFill>
                            <a:schemeClr val="dk1"/>
                          </a:solidFill>
                          <a:latin typeface="Book Antiqua"/>
                        </a:defRPr>
                      </a:lvl3pPr>
                      <a:lvl4pPr marL="1371600" algn="l" defTabSz="914400" rtl="0" eaLnBrk="1" latinLnBrk="0" hangingPunct="1">
                        <a:defRPr kumimoji="1" sz="1800" kern="1200">
                          <a:solidFill>
                            <a:schemeClr val="dk1"/>
                          </a:solidFill>
                          <a:latin typeface="Book Antiqua"/>
                        </a:defRPr>
                      </a:lvl4pPr>
                      <a:lvl5pPr marL="1828800" algn="l" defTabSz="914400" rtl="0" eaLnBrk="1" latinLnBrk="0" hangingPunct="1">
                        <a:defRPr kumimoji="1" sz="1800" kern="1200">
                          <a:solidFill>
                            <a:schemeClr val="dk1"/>
                          </a:solidFill>
                          <a:latin typeface="Book Antiqua"/>
                        </a:defRPr>
                      </a:lvl5pPr>
                      <a:lvl6pPr marL="2286000" algn="l" defTabSz="914400" rtl="0" eaLnBrk="1" latinLnBrk="0" hangingPunct="1">
                        <a:defRPr kumimoji="1" sz="1800" kern="1200">
                          <a:solidFill>
                            <a:schemeClr val="dk1"/>
                          </a:solidFill>
                          <a:latin typeface="Book Antiqua"/>
                        </a:defRPr>
                      </a:lvl6pPr>
                      <a:lvl7pPr marL="2743200" algn="l" defTabSz="914400" rtl="0" eaLnBrk="1" latinLnBrk="0" hangingPunct="1">
                        <a:defRPr kumimoji="1" sz="1800" kern="1200">
                          <a:solidFill>
                            <a:schemeClr val="dk1"/>
                          </a:solidFill>
                          <a:latin typeface="Book Antiqua"/>
                        </a:defRPr>
                      </a:lvl7pPr>
                      <a:lvl8pPr marL="3200400" algn="l" defTabSz="914400" rtl="0" eaLnBrk="1" latinLnBrk="0" hangingPunct="1">
                        <a:defRPr kumimoji="1" sz="1800" kern="1200">
                          <a:solidFill>
                            <a:schemeClr val="dk1"/>
                          </a:solidFill>
                          <a:latin typeface="Book Antiqua"/>
                        </a:defRPr>
                      </a:lvl8pPr>
                      <a:lvl9pPr marL="3657600" algn="l" defTabSz="914400" rtl="0" eaLnBrk="1" latinLnBrk="0" hangingPunct="1">
                        <a:defRPr kumimoji="1" sz="1800" kern="1200">
                          <a:solidFill>
                            <a:schemeClr val="dk1"/>
                          </a:solidFill>
                          <a:latin typeface="Book Antiqua"/>
                        </a:defRPr>
                      </a:lvl9pPr>
                    </a:lstStyle>
                    <a:p>
                      <a:r>
                        <a:rPr kumimoji="1" lang="ja-JP" altLang="en-US" b="1"/>
                        <a:t>誰が</a:t>
                      </a:r>
                      <a:endParaRPr kumimoji="1" lang="ja-JP" altLang="en-US" b="1"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73624">
                        <a:tint val="20000"/>
                      </a:srgbClr>
                    </a:solidFill>
                  </a:tcPr>
                </a:tc>
                <a:tc>
                  <a:txBody>
                    <a:bodyPr/>
                    <a:lstStyle>
                      <a:lvl1pPr marL="0" algn="l" defTabSz="914400" rtl="0" eaLnBrk="1" latinLnBrk="0" hangingPunct="1">
                        <a:defRPr kumimoji="1" sz="1800" kern="1200">
                          <a:solidFill>
                            <a:schemeClr val="dk1"/>
                          </a:solidFill>
                          <a:latin typeface="Book Antiqua"/>
                        </a:defRPr>
                      </a:lvl1pPr>
                      <a:lvl2pPr marL="457200" algn="l" defTabSz="914400" rtl="0" eaLnBrk="1" latinLnBrk="0" hangingPunct="1">
                        <a:defRPr kumimoji="1" sz="1800" kern="1200">
                          <a:solidFill>
                            <a:schemeClr val="dk1"/>
                          </a:solidFill>
                          <a:latin typeface="Book Antiqua"/>
                        </a:defRPr>
                      </a:lvl2pPr>
                      <a:lvl3pPr marL="914400" algn="l" defTabSz="914400" rtl="0" eaLnBrk="1" latinLnBrk="0" hangingPunct="1">
                        <a:defRPr kumimoji="1" sz="1800" kern="1200">
                          <a:solidFill>
                            <a:schemeClr val="dk1"/>
                          </a:solidFill>
                          <a:latin typeface="Book Antiqua"/>
                        </a:defRPr>
                      </a:lvl3pPr>
                      <a:lvl4pPr marL="1371600" algn="l" defTabSz="914400" rtl="0" eaLnBrk="1" latinLnBrk="0" hangingPunct="1">
                        <a:defRPr kumimoji="1" sz="1800" kern="1200">
                          <a:solidFill>
                            <a:schemeClr val="dk1"/>
                          </a:solidFill>
                          <a:latin typeface="Book Antiqua"/>
                        </a:defRPr>
                      </a:lvl4pPr>
                      <a:lvl5pPr marL="1828800" algn="l" defTabSz="914400" rtl="0" eaLnBrk="1" latinLnBrk="0" hangingPunct="1">
                        <a:defRPr kumimoji="1" sz="1800" kern="1200">
                          <a:solidFill>
                            <a:schemeClr val="dk1"/>
                          </a:solidFill>
                          <a:latin typeface="Book Antiqua"/>
                        </a:defRPr>
                      </a:lvl5pPr>
                      <a:lvl6pPr marL="2286000" algn="l" defTabSz="914400" rtl="0" eaLnBrk="1" latinLnBrk="0" hangingPunct="1">
                        <a:defRPr kumimoji="1" sz="1800" kern="1200">
                          <a:solidFill>
                            <a:schemeClr val="dk1"/>
                          </a:solidFill>
                          <a:latin typeface="Book Antiqua"/>
                        </a:defRPr>
                      </a:lvl6pPr>
                      <a:lvl7pPr marL="2743200" algn="l" defTabSz="914400" rtl="0" eaLnBrk="1" latinLnBrk="0" hangingPunct="1">
                        <a:defRPr kumimoji="1" sz="1800" kern="1200">
                          <a:solidFill>
                            <a:schemeClr val="dk1"/>
                          </a:solidFill>
                          <a:latin typeface="Book Antiqua"/>
                        </a:defRPr>
                      </a:lvl7pPr>
                      <a:lvl8pPr marL="3200400" algn="l" defTabSz="914400" rtl="0" eaLnBrk="1" latinLnBrk="0" hangingPunct="1">
                        <a:defRPr kumimoji="1" sz="1800" kern="1200">
                          <a:solidFill>
                            <a:schemeClr val="dk1"/>
                          </a:solidFill>
                          <a:latin typeface="Book Antiqua"/>
                        </a:defRPr>
                      </a:lvl8pPr>
                      <a:lvl9pPr marL="3657600" algn="l" defTabSz="914400" rtl="0" eaLnBrk="1" latinLnBrk="0" hangingPunct="1">
                        <a:defRPr kumimoji="1" sz="1800" kern="1200">
                          <a:solidFill>
                            <a:schemeClr val="dk1"/>
                          </a:solidFill>
                          <a:latin typeface="Book Antiqua"/>
                        </a:defRPr>
                      </a:lvl9pPr>
                    </a:lstStyle>
                    <a:p>
                      <a:r>
                        <a:rPr kumimoji="1" lang="ja-JP" altLang="en-US"/>
                        <a:t>宛先 </a:t>
                      </a:r>
                      <a:r>
                        <a:rPr kumimoji="1" lang="en-US" altLang="ja-JP"/>
                        <a:t>(to)</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73624">
                        <a:tint val="20000"/>
                      </a:srgbClr>
                    </a:solidFill>
                  </a:tcPr>
                </a:tc>
                <a:extLst>
                  <a:ext uri="{0D108BD9-81ED-4DB2-BD59-A6C34878D82A}">
                    <a16:rowId xmlns:a16="http://schemas.microsoft.com/office/drawing/2014/main" val="559642892"/>
                  </a:ext>
                </a:extLst>
              </a:tr>
              <a:tr h="370840">
                <a:tc vMerge="1">
                  <a:txBody>
                    <a:bodyPr/>
                    <a:lstStyle/>
                    <a:p>
                      <a:endParaRPr kumimoji="1" lang="ja-JP" altLang="en-US" dirty="0"/>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73624">
                        <a:tint val="40000"/>
                      </a:srgbClr>
                    </a:solidFill>
                  </a:tcPr>
                </a:tc>
                <a:tc>
                  <a:txBody>
                    <a:bodyPr/>
                    <a:lstStyle>
                      <a:lvl1pPr marL="0" algn="l" defTabSz="914400" rtl="0" eaLnBrk="1" latinLnBrk="0" hangingPunct="1">
                        <a:defRPr kumimoji="1" sz="1800" kern="1200">
                          <a:solidFill>
                            <a:schemeClr val="dk1"/>
                          </a:solidFill>
                          <a:latin typeface="Book Antiqua"/>
                        </a:defRPr>
                      </a:lvl1pPr>
                      <a:lvl2pPr marL="457200" algn="l" defTabSz="914400" rtl="0" eaLnBrk="1" latinLnBrk="0" hangingPunct="1">
                        <a:defRPr kumimoji="1" sz="1800" kern="1200">
                          <a:solidFill>
                            <a:schemeClr val="dk1"/>
                          </a:solidFill>
                          <a:latin typeface="Book Antiqua"/>
                        </a:defRPr>
                      </a:lvl2pPr>
                      <a:lvl3pPr marL="914400" algn="l" defTabSz="914400" rtl="0" eaLnBrk="1" latinLnBrk="0" hangingPunct="1">
                        <a:defRPr kumimoji="1" sz="1800" kern="1200">
                          <a:solidFill>
                            <a:schemeClr val="dk1"/>
                          </a:solidFill>
                          <a:latin typeface="Book Antiqua"/>
                        </a:defRPr>
                      </a:lvl3pPr>
                      <a:lvl4pPr marL="1371600" algn="l" defTabSz="914400" rtl="0" eaLnBrk="1" latinLnBrk="0" hangingPunct="1">
                        <a:defRPr kumimoji="1" sz="1800" kern="1200">
                          <a:solidFill>
                            <a:schemeClr val="dk1"/>
                          </a:solidFill>
                          <a:latin typeface="Book Antiqua"/>
                        </a:defRPr>
                      </a:lvl4pPr>
                      <a:lvl5pPr marL="1828800" algn="l" defTabSz="914400" rtl="0" eaLnBrk="1" latinLnBrk="0" hangingPunct="1">
                        <a:defRPr kumimoji="1" sz="1800" kern="1200">
                          <a:solidFill>
                            <a:schemeClr val="dk1"/>
                          </a:solidFill>
                          <a:latin typeface="Book Antiqua"/>
                        </a:defRPr>
                      </a:lvl5pPr>
                      <a:lvl6pPr marL="2286000" algn="l" defTabSz="914400" rtl="0" eaLnBrk="1" latinLnBrk="0" hangingPunct="1">
                        <a:defRPr kumimoji="1" sz="1800" kern="1200">
                          <a:solidFill>
                            <a:schemeClr val="dk1"/>
                          </a:solidFill>
                          <a:latin typeface="Book Antiqua"/>
                        </a:defRPr>
                      </a:lvl6pPr>
                      <a:lvl7pPr marL="2743200" algn="l" defTabSz="914400" rtl="0" eaLnBrk="1" latinLnBrk="0" hangingPunct="1">
                        <a:defRPr kumimoji="1" sz="1800" kern="1200">
                          <a:solidFill>
                            <a:schemeClr val="dk1"/>
                          </a:solidFill>
                          <a:latin typeface="Book Antiqua"/>
                        </a:defRPr>
                      </a:lvl7pPr>
                      <a:lvl8pPr marL="3200400" algn="l" defTabSz="914400" rtl="0" eaLnBrk="1" latinLnBrk="0" hangingPunct="1">
                        <a:defRPr kumimoji="1" sz="1800" kern="1200">
                          <a:solidFill>
                            <a:schemeClr val="dk1"/>
                          </a:solidFill>
                          <a:latin typeface="Book Antiqua"/>
                        </a:defRPr>
                      </a:lvl8pPr>
                      <a:lvl9pPr marL="3657600" algn="l" defTabSz="914400" rtl="0" eaLnBrk="1" latinLnBrk="0" hangingPunct="1">
                        <a:defRPr kumimoji="1" sz="1800" kern="1200">
                          <a:solidFill>
                            <a:schemeClr val="dk1"/>
                          </a:solidFill>
                          <a:latin typeface="Book Antiqua"/>
                        </a:defRPr>
                      </a:lvl9pPr>
                    </a:lstStyle>
                    <a:p>
                      <a:r>
                        <a:rPr kumimoji="1" lang="ja-JP" altLang="en-US" b="1"/>
                        <a:t>何を</a:t>
                      </a:r>
                      <a:endParaRPr kumimoji="1" lang="ja-JP" altLang="en-US" b="1"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73624">
                        <a:tint val="40000"/>
                      </a:srgbClr>
                    </a:solidFill>
                  </a:tcPr>
                </a:tc>
                <a:tc>
                  <a:txBody>
                    <a:bodyPr/>
                    <a:lstStyle>
                      <a:lvl1pPr marL="0" algn="l" defTabSz="914400" rtl="0" eaLnBrk="1" latinLnBrk="0" hangingPunct="1">
                        <a:defRPr kumimoji="1" sz="1800" kern="1200">
                          <a:solidFill>
                            <a:schemeClr val="dk1"/>
                          </a:solidFill>
                          <a:latin typeface="Book Antiqua"/>
                        </a:defRPr>
                      </a:lvl1pPr>
                      <a:lvl2pPr marL="457200" algn="l" defTabSz="914400" rtl="0" eaLnBrk="1" latinLnBrk="0" hangingPunct="1">
                        <a:defRPr kumimoji="1" sz="1800" kern="1200">
                          <a:solidFill>
                            <a:schemeClr val="dk1"/>
                          </a:solidFill>
                          <a:latin typeface="Book Antiqua"/>
                        </a:defRPr>
                      </a:lvl2pPr>
                      <a:lvl3pPr marL="914400" algn="l" defTabSz="914400" rtl="0" eaLnBrk="1" latinLnBrk="0" hangingPunct="1">
                        <a:defRPr kumimoji="1" sz="1800" kern="1200">
                          <a:solidFill>
                            <a:schemeClr val="dk1"/>
                          </a:solidFill>
                          <a:latin typeface="Book Antiqua"/>
                        </a:defRPr>
                      </a:lvl3pPr>
                      <a:lvl4pPr marL="1371600" algn="l" defTabSz="914400" rtl="0" eaLnBrk="1" latinLnBrk="0" hangingPunct="1">
                        <a:defRPr kumimoji="1" sz="1800" kern="1200">
                          <a:solidFill>
                            <a:schemeClr val="dk1"/>
                          </a:solidFill>
                          <a:latin typeface="Book Antiqua"/>
                        </a:defRPr>
                      </a:lvl4pPr>
                      <a:lvl5pPr marL="1828800" algn="l" defTabSz="914400" rtl="0" eaLnBrk="1" latinLnBrk="0" hangingPunct="1">
                        <a:defRPr kumimoji="1" sz="1800" kern="1200">
                          <a:solidFill>
                            <a:schemeClr val="dk1"/>
                          </a:solidFill>
                          <a:latin typeface="Book Antiqua"/>
                        </a:defRPr>
                      </a:lvl5pPr>
                      <a:lvl6pPr marL="2286000" algn="l" defTabSz="914400" rtl="0" eaLnBrk="1" latinLnBrk="0" hangingPunct="1">
                        <a:defRPr kumimoji="1" sz="1800" kern="1200">
                          <a:solidFill>
                            <a:schemeClr val="dk1"/>
                          </a:solidFill>
                          <a:latin typeface="Book Antiqua"/>
                        </a:defRPr>
                      </a:lvl6pPr>
                      <a:lvl7pPr marL="2743200" algn="l" defTabSz="914400" rtl="0" eaLnBrk="1" latinLnBrk="0" hangingPunct="1">
                        <a:defRPr kumimoji="1" sz="1800" kern="1200">
                          <a:solidFill>
                            <a:schemeClr val="dk1"/>
                          </a:solidFill>
                          <a:latin typeface="Book Antiqua"/>
                        </a:defRPr>
                      </a:lvl7pPr>
                      <a:lvl8pPr marL="3200400" algn="l" defTabSz="914400" rtl="0" eaLnBrk="1" latinLnBrk="0" hangingPunct="1">
                        <a:defRPr kumimoji="1" sz="1800" kern="1200">
                          <a:solidFill>
                            <a:schemeClr val="dk1"/>
                          </a:solidFill>
                          <a:latin typeface="Book Antiqua"/>
                        </a:defRPr>
                      </a:lvl8pPr>
                      <a:lvl9pPr marL="3657600" algn="l" defTabSz="914400" rtl="0" eaLnBrk="1" latinLnBrk="0" hangingPunct="1">
                        <a:defRPr kumimoji="1" sz="1800" kern="1200">
                          <a:solidFill>
                            <a:schemeClr val="dk1"/>
                          </a:solidFill>
                          <a:latin typeface="Book Antiqua"/>
                        </a:defRPr>
                      </a:lvl9pPr>
                    </a:lstStyle>
                    <a:p>
                      <a:r>
                        <a:rPr kumimoji="1" lang="ja-JP" altLang="en-US"/>
                        <a:t>本文 </a:t>
                      </a:r>
                      <a:r>
                        <a:rPr kumimoji="1" lang="en-US" altLang="ja-JP"/>
                        <a:t>(body)</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73624">
                        <a:tint val="40000"/>
                      </a:srgbClr>
                    </a:solidFill>
                  </a:tcPr>
                </a:tc>
                <a:extLst>
                  <a:ext uri="{0D108BD9-81ED-4DB2-BD59-A6C34878D82A}">
                    <a16:rowId xmlns:a16="http://schemas.microsoft.com/office/drawing/2014/main" val="3010645208"/>
                  </a:ext>
                </a:extLst>
              </a:tr>
              <a:tr h="370840">
                <a:tc rowSpan="4">
                  <a:txBody>
                    <a:bodyPr/>
                    <a:lstStyle/>
                    <a:p>
                      <a:r>
                        <a:rPr kumimoji="1" lang="ja-JP" altLang="en-US"/>
                        <a:t>あれば便利</a:t>
                      </a:r>
                      <a:endParaRPr kumimoji="1" lang="ja-JP" altLang="en-US" dirty="0"/>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73624">
                        <a:tint val="20000"/>
                      </a:srgbClr>
                    </a:solidFill>
                  </a:tcPr>
                </a:tc>
                <a:tc>
                  <a:txBody>
                    <a:bodyPr/>
                    <a:lstStyle>
                      <a:lvl1pPr marL="0" algn="l" defTabSz="914400" rtl="0" eaLnBrk="1" latinLnBrk="0" hangingPunct="1">
                        <a:defRPr kumimoji="1" sz="1800" kern="1200">
                          <a:solidFill>
                            <a:schemeClr val="dk1"/>
                          </a:solidFill>
                          <a:latin typeface="Book Antiqua"/>
                        </a:defRPr>
                      </a:lvl1pPr>
                      <a:lvl2pPr marL="457200" algn="l" defTabSz="914400" rtl="0" eaLnBrk="1" latinLnBrk="0" hangingPunct="1">
                        <a:defRPr kumimoji="1" sz="1800" kern="1200">
                          <a:solidFill>
                            <a:schemeClr val="dk1"/>
                          </a:solidFill>
                          <a:latin typeface="Book Antiqua"/>
                        </a:defRPr>
                      </a:lvl2pPr>
                      <a:lvl3pPr marL="914400" algn="l" defTabSz="914400" rtl="0" eaLnBrk="1" latinLnBrk="0" hangingPunct="1">
                        <a:defRPr kumimoji="1" sz="1800" kern="1200">
                          <a:solidFill>
                            <a:schemeClr val="dk1"/>
                          </a:solidFill>
                          <a:latin typeface="Book Antiqua"/>
                        </a:defRPr>
                      </a:lvl3pPr>
                      <a:lvl4pPr marL="1371600" algn="l" defTabSz="914400" rtl="0" eaLnBrk="1" latinLnBrk="0" hangingPunct="1">
                        <a:defRPr kumimoji="1" sz="1800" kern="1200">
                          <a:solidFill>
                            <a:schemeClr val="dk1"/>
                          </a:solidFill>
                          <a:latin typeface="Book Antiqua"/>
                        </a:defRPr>
                      </a:lvl4pPr>
                      <a:lvl5pPr marL="1828800" algn="l" defTabSz="914400" rtl="0" eaLnBrk="1" latinLnBrk="0" hangingPunct="1">
                        <a:defRPr kumimoji="1" sz="1800" kern="1200">
                          <a:solidFill>
                            <a:schemeClr val="dk1"/>
                          </a:solidFill>
                          <a:latin typeface="Book Antiqua"/>
                        </a:defRPr>
                      </a:lvl5pPr>
                      <a:lvl6pPr marL="2286000" algn="l" defTabSz="914400" rtl="0" eaLnBrk="1" latinLnBrk="0" hangingPunct="1">
                        <a:defRPr kumimoji="1" sz="1800" kern="1200">
                          <a:solidFill>
                            <a:schemeClr val="dk1"/>
                          </a:solidFill>
                          <a:latin typeface="Book Antiqua"/>
                        </a:defRPr>
                      </a:lvl6pPr>
                      <a:lvl7pPr marL="2743200" algn="l" defTabSz="914400" rtl="0" eaLnBrk="1" latinLnBrk="0" hangingPunct="1">
                        <a:defRPr kumimoji="1" sz="1800" kern="1200">
                          <a:solidFill>
                            <a:schemeClr val="dk1"/>
                          </a:solidFill>
                          <a:latin typeface="Book Antiqua"/>
                        </a:defRPr>
                      </a:lvl7pPr>
                      <a:lvl8pPr marL="3200400" algn="l" defTabSz="914400" rtl="0" eaLnBrk="1" latinLnBrk="0" hangingPunct="1">
                        <a:defRPr kumimoji="1" sz="1800" kern="1200">
                          <a:solidFill>
                            <a:schemeClr val="dk1"/>
                          </a:solidFill>
                          <a:latin typeface="Book Antiqua"/>
                        </a:defRPr>
                      </a:lvl8pPr>
                      <a:lvl9pPr marL="3657600" algn="l" defTabSz="914400" rtl="0" eaLnBrk="1" latinLnBrk="0" hangingPunct="1">
                        <a:defRPr kumimoji="1" sz="1800" kern="1200">
                          <a:solidFill>
                            <a:schemeClr val="dk1"/>
                          </a:solidFill>
                          <a:latin typeface="Book Antiqua"/>
                        </a:defRPr>
                      </a:lvl9pPr>
                    </a:lstStyle>
                    <a:p>
                      <a:r>
                        <a:rPr kumimoji="1" lang="ja-JP" altLang="en-US" b="1"/>
                        <a:t>要件</a:t>
                      </a:r>
                      <a:endParaRPr kumimoji="1" lang="ja-JP" altLang="en-US" b="1"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73624">
                        <a:tint val="20000"/>
                      </a:srgbClr>
                    </a:solidFill>
                  </a:tcPr>
                </a:tc>
                <a:tc>
                  <a:txBody>
                    <a:bodyPr/>
                    <a:lstStyle>
                      <a:lvl1pPr marL="0" algn="l" defTabSz="914400" rtl="0" eaLnBrk="1" latinLnBrk="0" hangingPunct="1">
                        <a:defRPr kumimoji="1" sz="1800" kern="1200">
                          <a:solidFill>
                            <a:schemeClr val="dk1"/>
                          </a:solidFill>
                          <a:latin typeface="Book Antiqua"/>
                        </a:defRPr>
                      </a:lvl1pPr>
                      <a:lvl2pPr marL="457200" algn="l" defTabSz="914400" rtl="0" eaLnBrk="1" latinLnBrk="0" hangingPunct="1">
                        <a:defRPr kumimoji="1" sz="1800" kern="1200">
                          <a:solidFill>
                            <a:schemeClr val="dk1"/>
                          </a:solidFill>
                          <a:latin typeface="Book Antiqua"/>
                        </a:defRPr>
                      </a:lvl2pPr>
                      <a:lvl3pPr marL="914400" algn="l" defTabSz="914400" rtl="0" eaLnBrk="1" latinLnBrk="0" hangingPunct="1">
                        <a:defRPr kumimoji="1" sz="1800" kern="1200">
                          <a:solidFill>
                            <a:schemeClr val="dk1"/>
                          </a:solidFill>
                          <a:latin typeface="Book Antiqua"/>
                        </a:defRPr>
                      </a:lvl3pPr>
                      <a:lvl4pPr marL="1371600" algn="l" defTabSz="914400" rtl="0" eaLnBrk="1" latinLnBrk="0" hangingPunct="1">
                        <a:defRPr kumimoji="1" sz="1800" kern="1200">
                          <a:solidFill>
                            <a:schemeClr val="dk1"/>
                          </a:solidFill>
                          <a:latin typeface="Book Antiqua"/>
                        </a:defRPr>
                      </a:lvl4pPr>
                      <a:lvl5pPr marL="1828800" algn="l" defTabSz="914400" rtl="0" eaLnBrk="1" latinLnBrk="0" hangingPunct="1">
                        <a:defRPr kumimoji="1" sz="1800" kern="1200">
                          <a:solidFill>
                            <a:schemeClr val="dk1"/>
                          </a:solidFill>
                          <a:latin typeface="Book Antiqua"/>
                        </a:defRPr>
                      </a:lvl5pPr>
                      <a:lvl6pPr marL="2286000" algn="l" defTabSz="914400" rtl="0" eaLnBrk="1" latinLnBrk="0" hangingPunct="1">
                        <a:defRPr kumimoji="1" sz="1800" kern="1200">
                          <a:solidFill>
                            <a:schemeClr val="dk1"/>
                          </a:solidFill>
                          <a:latin typeface="Book Antiqua"/>
                        </a:defRPr>
                      </a:lvl6pPr>
                      <a:lvl7pPr marL="2743200" algn="l" defTabSz="914400" rtl="0" eaLnBrk="1" latinLnBrk="0" hangingPunct="1">
                        <a:defRPr kumimoji="1" sz="1800" kern="1200">
                          <a:solidFill>
                            <a:schemeClr val="dk1"/>
                          </a:solidFill>
                          <a:latin typeface="Book Antiqua"/>
                        </a:defRPr>
                      </a:lvl7pPr>
                      <a:lvl8pPr marL="3200400" algn="l" defTabSz="914400" rtl="0" eaLnBrk="1" latinLnBrk="0" hangingPunct="1">
                        <a:defRPr kumimoji="1" sz="1800" kern="1200">
                          <a:solidFill>
                            <a:schemeClr val="dk1"/>
                          </a:solidFill>
                          <a:latin typeface="Book Antiqua"/>
                        </a:defRPr>
                      </a:lvl8pPr>
                      <a:lvl9pPr marL="3657600" algn="l" defTabSz="914400" rtl="0" eaLnBrk="1" latinLnBrk="0" hangingPunct="1">
                        <a:defRPr kumimoji="1" sz="1800" kern="1200">
                          <a:solidFill>
                            <a:schemeClr val="dk1"/>
                          </a:solidFill>
                          <a:latin typeface="Book Antiqua"/>
                        </a:defRPr>
                      </a:lvl9pPr>
                    </a:lstStyle>
                    <a:p>
                      <a:r>
                        <a:rPr kumimoji="1" lang="ja-JP" altLang="en-US"/>
                        <a:t>件名 </a:t>
                      </a:r>
                      <a:r>
                        <a:rPr kumimoji="1" lang="en-US" altLang="ja-JP"/>
                        <a:t>(subject)</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73624">
                        <a:tint val="20000"/>
                      </a:srgbClr>
                    </a:solidFill>
                  </a:tcPr>
                </a:tc>
                <a:extLst>
                  <a:ext uri="{0D108BD9-81ED-4DB2-BD59-A6C34878D82A}">
                    <a16:rowId xmlns:a16="http://schemas.microsoft.com/office/drawing/2014/main" val="3925902425"/>
                  </a:ext>
                </a:extLst>
              </a:tr>
              <a:tr h="373482">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73624">
                        <a:tint val="40000"/>
                      </a:srgbClr>
                    </a:solidFill>
                  </a:tcPr>
                </a:tc>
                <a:tc>
                  <a:txBody>
                    <a:bodyPr/>
                    <a:lstStyle>
                      <a:lvl1pPr marL="0" algn="l" defTabSz="914400" rtl="0" eaLnBrk="1" latinLnBrk="0" hangingPunct="1">
                        <a:defRPr kumimoji="1" sz="1800" kern="1200">
                          <a:solidFill>
                            <a:schemeClr val="dk1"/>
                          </a:solidFill>
                          <a:latin typeface="Book Antiqua"/>
                        </a:defRPr>
                      </a:lvl1pPr>
                      <a:lvl2pPr marL="457200" algn="l" defTabSz="914400" rtl="0" eaLnBrk="1" latinLnBrk="0" hangingPunct="1">
                        <a:defRPr kumimoji="1" sz="1800" kern="1200">
                          <a:solidFill>
                            <a:schemeClr val="dk1"/>
                          </a:solidFill>
                          <a:latin typeface="Book Antiqua"/>
                        </a:defRPr>
                      </a:lvl2pPr>
                      <a:lvl3pPr marL="914400" algn="l" defTabSz="914400" rtl="0" eaLnBrk="1" latinLnBrk="0" hangingPunct="1">
                        <a:defRPr kumimoji="1" sz="1800" kern="1200">
                          <a:solidFill>
                            <a:schemeClr val="dk1"/>
                          </a:solidFill>
                          <a:latin typeface="Book Antiqua"/>
                        </a:defRPr>
                      </a:lvl3pPr>
                      <a:lvl4pPr marL="1371600" algn="l" defTabSz="914400" rtl="0" eaLnBrk="1" latinLnBrk="0" hangingPunct="1">
                        <a:defRPr kumimoji="1" sz="1800" kern="1200">
                          <a:solidFill>
                            <a:schemeClr val="dk1"/>
                          </a:solidFill>
                          <a:latin typeface="Book Antiqua"/>
                        </a:defRPr>
                      </a:lvl4pPr>
                      <a:lvl5pPr marL="1828800" algn="l" defTabSz="914400" rtl="0" eaLnBrk="1" latinLnBrk="0" hangingPunct="1">
                        <a:defRPr kumimoji="1" sz="1800" kern="1200">
                          <a:solidFill>
                            <a:schemeClr val="dk1"/>
                          </a:solidFill>
                          <a:latin typeface="Book Antiqua"/>
                        </a:defRPr>
                      </a:lvl5pPr>
                      <a:lvl6pPr marL="2286000" algn="l" defTabSz="914400" rtl="0" eaLnBrk="1" latinLnBrk="0" hangingPunct="1">
                        <a:defRPr kumimoji="1" sz="1800" kern="1200">
                          <a:solidFill>
                            <a:schemeClr val="dk1"/>
                          </a:solidFill>
                          <a:latin typeface="Book Antiqua"/>
                        </a:defRPr>
                      </a:lvl6pPr>
                      <a:lvl7pPr marL="2743200" algn="l" defTabSz="914400" rtl="0" eaLnBrk="1" latinLnBrk="0" hangingPunct="1">
                        <a:defRPr kumimoji="1" sz="1800" kern="1200">
                          <a:solidFill>
                            <a:schemeClr val="dk1"/>
                          </a:solidFill>
                          <a:latin typeface="Book Antiqua"/>
                        </a:defRPr>
                      </a:lvl7pPr>
                      <a:lvl8pPr marL="3200400" algn="l" defTabSz="914400" rtl="0" eaLnBrk="1" latinLnBrk="0" hangingPunct="1">
                        <a:defRPr kumimoji="1" sz="1800" kern="1200">
                          <a:solidFill>
                            <a:schemeClr val="dk1"/>
                          </a:solidFill>
                          <a:latin typeface="Book Antiqua"/>
                        </a:defRPr>
                      </a:lvl8pPr>
                      <a:lvl9pPr marL="3657600" algn="l" defTabSz="914400" rtl="0" eaLnBrk="1" latinLnBrk="0" hangingPunct="1">
                        <a:defRPr kumimoji="1" sz="1800" kern="1200">
                          <a:solidFill>
                            <a:schemeClr val="dk1"/>
                          </a:solidFill>
                          <a:latin typeface="Book Antiqua"/>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a:t>控え</a:t>
                      </a:r>
                      <a:endParaRPr kumimoji="1" lang="ja-JP" altLang="en-US" b="1"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73624">
                        <a:tint val="40000"/>
                      </a:srgbClr>
                    </a:solidFill>
                  </a:tcPr>
                </a:tc>
                <a:tc>
                  <a:txBody>
                    <a:bodyPr/>
                    <a:lstStyle>
                      <a:lvl1pPr marL="0" algn="l" defTabSz="914400" rtl="0" eaLnBrk="1" latinLnBrk="0" hangingPunct="1">
                        <a:defRPr kumimoji="1" sz="1800" kern="1200">
                          <a:solidFill>
                            <a:schemeClr val="dk1"/>
                          </a:solidFill>
                          <a:latin typeface="Book Antiqua"/>
                        </a:defRPr>
                      </a:lvl1pPr>
                      <a:lvl2pPr marL="457200" algn="l" defTabSz="914400" rtl="0" eaLnBrk="1" latinLnBrk="0" hangingPunct="1">
                        <a:defRPr kumimoji="1" sz="1800" kern="1200">
                          <a:solidFill>
                            <a:schemeClr val="dk1"/>
                          </a:solidFill>
                          <a:latin typeface="Book Antiqua"/>
                        </a:defRPr>
                      </a:lvl2pPr>
                      <a:lvl3pPr marL="914400" algn="l" defTabSz="914400" rtl="0" eaLnBrk="1" latinLnBrk="0" hangingPunct="1">
                        <a:defRPr kumimoji="1" sz="1800" kern="1200">
                          <a:solidFill>
                            <a:schemeClr val="dk1"/>
                          </a:solidFill>
                          <a:latin typeface="Book Antiqua"/>
                        </a:defRPr>
                      </a:lvl3pPr>
                      <a:lvl4pPr marL="1371600" algn="l" defTabSz="914400" rtl="0" eaLnBrk="1" latinLnBrk="0" hangingPunct="1">
                        <a:defRPr kumimoji="1" sz="1800" kern="1200">
                          <a:solidFill>
                            <a:schemeClr val="dk1"/>
                          </a:solidFill>
                          <a:latin typeface="Book Antiqua"/>
                        </a:defRPr>
                      </a:lvl4pPr>
                      <a:lvl5pPr marL="1828800" algn="l" defTabSz="914400" rtl="0" eaLnBrk="1" latinLnBrk="0" hangingPunct="1">
                        <a:defRPr kumimoji="1" sz="1800" kern="1200">
                          <a:solidFill>
                            <a:schemeClr val="dk1"/>
                          </a:solidFill>
                          <a:latin typeface="Book Antiqua"/>
                        </a:defRPr>
                      </a:lvl5pPr>
                      <a:lvl6pPr marL="2286000" algn="l" defTabSz="914400" rtl="0" eaLnBrk="1" latinLnBrk="0" hangingPunct="1">
                        <a:defRPr kumimoji="1" sz="1800" kern="1200">
                          <a:solidFill>
                            <a:schemeClr val="dk1"/>
                          </a:solidFill>
                          <a:latin typeface="Book Antiqua"/>
                        </a:defRPr>
                      </a:lvl6pPr>
                      <a:lvl7pPr marL="2743200" algn="l" defTabSz="914400" rtl="0" eaLnBrk="1" latinLnBrk="0" hangingPunct="1">
                        <a:defRPr kumimoji="1" sz="1800" kern="1200">
                          <a:solidFill>
                            <a:schemeClr val="dk1"/>
                          </a:solidFill>
                          <a:latin typeface="Book Antiqua"/>
                        </a:defRPr>
                      </a:lvl7pPr>
                      <a:lvl8pPr marL="3200400" algn="l" defTabSz="914400" rtl="0" eaLnBrk="1" latinLnBrk="0" hangingPunct="1">
                        <a:defRPr kumimoji="1" sz="1800" kern="1200">
                          <a:solidFill>
                            <a:schemeClr val="dk1"/>
                          </a:solidFill>
                          <a:latin typeface="Book Antiqua"/>
                        </a:defRPr>
                      </a:lvl8pPr>
                      <a:lvl9pPr marL="3657600" algn="l" defTabSz="914400" rtl="0" eaLnBrk="1" latinLnBrk="0" hangingPunct="1">
                        <a:defRPr kumimoji="1" sz="1800" kern="1200">
                          <a:solidFill>
                            <a:schemeClr val="dk1"/>
                          </a:solidFill>
                          <a:latin typeface="Book Antiqua"/>
                        </a:defRPr>
                      </a:lvl9pPr>
                    </a:lstStyle>
                    <a:p>
                      <a:r>
                        <a:rPr kumimoji="1" lang="ja-JP" altLang="en-US"/>
                        <a:t>写し、</a:t>
                      </a:r>
                      <a:r>
                        <a:rPr kumimoji="1" lang="en-US" altLang="ja-JP"/>
                        <a:t>CC (carbon copy)</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73624">
                        <a:tint val="40000"/>
                      </a:srgbClr>
                    </a:solidFill>
                  </a:tcPr>
                </a:tc>
                <a:extLst>
                  <a:ext uri="{0D108BD9-81ED-4DB2-BD59-A6C34878D82A}">
                    <a16:rowId xmlns:a16="http://schemas.microsoft.com/office/drawing/2014/main" val="3170223555"/>
                  </a:ext>
                </a:extLst>
              </a:tr>
              <a:tr h="370840">
                <a:tc vMerge="1">
                  <a:txBody>
                    <a:bodyPr/>
                    <a:lstStyle/>
                    <a:p>
                      <a:endParaRPr kumimoji="1" lang="ja-JP" altLang="en-US" dirty="0"/>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73624">
                        <a:tint val="20000"/>
                      </a:srgbClr>
                    </a:solidFill>
                  </a:tcPr>
                </a:tc>
                <a:tc>
                  <a:txBody>
                    <a:bodyPr/>
                    <a:lstStyle>
                      <a:lvl1pPr marL="0" algn="l" defTabSz="914400" rtl="0" eaLnBrk="1" latinLnBrk="0" hangingPunct="1">
                        <a:defRPr kumimoji="1" sz="1800" kern="1200">
                          <a:solidFill>
                            <a:schemeClr val="dk1"/>
                          </a:solidFill>
                          <a:latin typeface="Book Antiqua"/>
                        </a:defRPr>
                      </a:lvl1pPr>
                      <a:lvl2pPr marL="457200" algn="l" defTabSz="914400" rtl="0" eaLnBrk="1" latinLnBrk="0" hangingPunct="1">
                        <a:defRPr kumimoji="1" sz="1800" kern="1200">
                          <a:solidFill>
                            <a:schemeClr val="dk1"/>
                          </a:solidFill>
                          <a:latin typeface="Book Antiqua"/>
                        </a:defRPr>
                      </a:lvl2pPr>
                      <a:lvl3pPr marL="914400" algn="l" defTabSz="914400" rtl="0" eaLnBrk="1" latinLnBrk="0" hangingPunct="1">
                        <a:defRPr kumimoji="1" sz="1800" kern="1200">
                          <a:solidFill>
                            <a:schemeClr val="dk1"/>
                          </a:solidFill>
                          <a:latin typeface="Book Antiqua"/>
                        </a:defRPr>
                      </a:lvl3pPr>
                      <a:lvl4pPr marL="1371600" algn="l" defTabSz="914400" rtl="0" eaLnBrk="1" latinLnBrk="0" hangingPunct="1">
                        <a:defRPr kumimoji="1" sz="1800" kern="1200">
                          <a:solidFill>
                            <a:schemeClr val="dk1"/>
                          </a:solidFill>
                          <a:latin typeface="Book Antiqua"/>
                        </a:defRPr>
                      </a:lvl4pPr>
                      <a:lvl5pPr marL="1828800" algn="l" defTabSz="914400" rtl="0" eaLnBrk="1" latinLnBrk="0" hangingPunct="1">
                        <a:defRPr kumimoji="1" sz="1800" kern="1200">
                          <a:solidFill>
                            <a:schemeClr val="dk1"/>
                          </a:solidFill>
                          <a:latin typeface="Book Antiqua"/>
                        </a:defRPr>
                      </a:lvl5pPr>
                      <a:lvl6pPr marL="2286000" algn="l" defTabSz="914400" rtl="0" eaLnBrk="1" latinLnBrk="0" hangingPunct="1">
                        <a:defRPr kumimoji="1" sz="1800" kern="1200">
                          <a:solidFill>
                            <a:schemeClr val="dk1"/>
                          </a:solidFill>
                          <a:latin typeface="Book Antiqua"/>
                        </a:defRPr>
                      </a:lvl6pPr>
                      <a:lvl7pPr marL="2743200" algn="l" defTabSz="914400" rtl="0" eaLnBrk="1" latinLnBrk="0" hangingPunct="1">
                        <a:defRPr kumimoji="1" sz="1800" kern="1200">
                          <a:solidFill>
                            <a:schemeClr val="dk1"/>
                          </a:solidFill>
                          <a:latin typeface="Book Antiqua"/>
                        </a:defRPr>
                      </a:lvl7pPr>
                      <a:lvl8pPr marL="3200400" algn="l" defTabSz="914400" rtl="0" eaLnBrk="1" latinLnBrk="0" hangingPunct="1">
                        <a:defRPr kumimoji="1" sz="1800" kern="1200">
                          <a:solidFill>
                            <a:schemeClr val="dk1"/>
                          </a:solidFill>
                          <a:latin typeface="Book Antiqua"/>
                        </a:defRPr>
                      </a:lvl8pPr>
                      <a:lvl9pPr marL="3657600" algn="l" defTabSz="914400" rtl="0" eaLnBrk="1" latinLnBrk="0" hangingPunct="1">
                        <a:defRPr kumimoji="1" sz="1800" kern="1200">
                          <a:solidFill>
                            <a:schemeClr val="dk1"/>
                          </a:solidFill>
                          <a:latin typeface="Book Antiqua"/>
                        </a:defRPr>
                      </a:lvl9pPr>
                    </a:lstStyle>
                    <a:p>
                      <a:r>
                        <a:rPr kumimoji="1" lang="ja-JP" altLang="en-US" b="1"/>
                        <a:t>控え</a:t>
                      </a:r>
                      <a:r>
                        <a:rPr kumimoji="1" lang="en-US" altLang="ja-JP" b="1"/>
                        <a:t>(</a:t>
                      </a:r>
                      <a:r>
                        <a:rPr kumimoji="1" lang="ja-JP" altLang="en-US" b="1"/>
                        <a:t>相手に知られたくない</a:t>
                      </a:r>
                      <a:r>
                        <a:rPr kumimoji="1" lang="en-US" altLang="ja-JP" b="1"/>
                        <a:t>)</a:t>
                      </a:r>
                      <a:endParaRPr kumimoji="1" lang="ja-JP" altLang="en-US" b="1"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73624">
                        <a:tint val="20000"/>
                      </a:srgbClr>
                    </a:solidFill>
                  </a:tcPr>
                </a:tc>
                <a:tc>
                  <a:txBody>
                    <a:bodyPr/>
                    <a:lstStyle>
                      <a:lvl1pPr marL="0" algn="l" defTabSz="914400" rtl="0" eaLnBrk="1" latinLnBrk="0" hangingPunct="1">
                        <a:defRPr kumimoji="1" sz="1800" kern="1200">
                          <a:solidFill>
                            <a:schemeClr val="dk1"/>
                          </a:solidFill>
                          <a:latin typeface="Book Antiqua"/>
                        </a:defRPr>
                      </a:lvl1pPr>
                      <a:lvl2pPr marL="457200" algn="l" defTabSz="914400" rtl="0" eaLnBrk="1" latinLnBrk="0" hangingPunct="1">
                        <a:defRPr kumimoji="1" sz="1800" kern="1200">
                          <a:solidFill>
                            <a:schemeClr val="dk1"/>
                          </a:solidFill>
                          <a:latin typeface="Book Antiqua"/>
                        </a:defRPr>
                      </a:lvl2pPr>
                      <a:lvl3pPr marL="914400" algn="l" defTabSz="914400" rtl="0" eaLnBrk="1" latinLnBrk="0" hangingPunct="1">
                        <a:defRPr kumimoji="1" sz="1800" kern="1200">
                          <a:solidFill>
                            <a:schemeClr val="dk1"/>
                          </a:solidFill>
                          <a:latin typeface="Book Antiqua"/>
                        </a:defRPr>
                      </a:lvl3pPr>
                      <a:lvl4pPr marL="1371600" algn="l" defTabSz="914400" rtl="0" eaLnBrk="1" latinLnBrk="0" hangingPunct="1">
                        <a:defRPr kumimoji="1" sz="1800" kern="1200">
                          <a:solidFill>
                            <a:schemeClr val="dk1"/>
                          </a:solidFill>
                          <a:latin typeface="Book Antiqua"/>
                        </a:defRPr>
                      </a:lvl4pPr>
                      <a:lvl5pPr marL="1828800" algn="l" defTabSz="914400" rtl="0" eaLnBrk="1" latinLnBrk="0" hangingPunct="1">
                        <a:defRPr kumimoji="1" sz="1800" kern="1200">
                          <a:solidFill>
                            <a:schemeClr val="dk1"/>
                          </a:solidFill>
                          <a:latin typeface="Book Antiqua"/>
                        </a:defRPr>
                      </a:lvl5pPr>
                      <a:lvl6pPr marL="2286000" algn="l" defTabSz="914400" rtl="0" eaLnBrk="1" latinLnBrk="0" hangingPunct="1">
                        <a:defRPr kumimoji="1" sz="1800" kern="1200">
                          <a:solidFill>
                            <a:schemeClr val="dk1"/>
                          </a:solidFill>
                          <a:latin typeface="Book Antiqua"/>
                        </a:defRPr>
                      </a:lvl6pPr>
                      <a:lvl7pPr marL="2743200" algn="l" defTabSz="914400" rtl="0" eaLnBrk="1" latinLnBrk="0" hangingPunct="1">
                        <a:defRPr kumimoji="1" sz="1800" kern="1200">
                          <a:solidFill>
                            <a:schemeClr val="dk1"/>
                          </a:solidFill>
                          <a:latin typeface="Book Antiqua"/>
                        </a:defRPr>
                      </a:lvl7pPr>
                      <a:lvl8pPr marL="3200400" algn="l" defTabSz="914400" rtl="0" eaLnBrk="1" latinLnBrk="0" hangingPunct="1">
                        <a:defRPr kumimoji="1" sz="1800" kern="1200">
                          <a:solidFill>
                            <a:schemeClr val="dk1"/>
                          </a:solidFill>
                          <a:latin typeface="Book Antiqua"/>
                        </a:defRPr>
                      </a:lvl8pPr>
                      <a:lvl9pPr marL="3657600" algn="l" defTabSz="914400" rtl="0" eaLnBrk="1" latinLnBrk="0" hangingPunct="1">
                        <a:defRPr kumimoji="1" sz="1800" kern="1200">
                          <a:solidFill>
                            <a:schemeClr val="dk1"/>
                          </a:solidFill>
                          <a:latin typeface="Book Antiqua"/>
                        </a:defRPr>
                      </a:lvl9pPr>
                    </a:lstStyle>
                    <a:p>
                      <a:r>
                        <a:rPr kumimoji="1" lang="ja-JP" altLang="en-US"/>
                        <a:t>写し、</a:t>
                      </a:r>
                      <a:r>
                        <a:rPr kumimoji="1" lang="en-US" altLang="ja-JP"/>
                        <a:t>BCC (blind CC)</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73624">
                        <a:tint val="20000"/>
                      </a:srgbClr>
                    </a:solidFill>
                  </a:tcPr>
                </a:tc>
                <a:extLst>
                  <a:ext uri="{0D108BD9-81ED-4DB2-BD59-A6C34878D82A}">
                    <a16:rowId xmlns:a16="http://schemas.microsoft.com/office/drawing/2014/main" val="3630167100"/>
                  </a:ext>
                </a:extLst>
              </a:tr>
              <a:tr h="370840">
                <a:tc vMerge="1">
                  <a:txBody>
                    <a:bodyPr/>
                    <a:lstStyle/>
                    <a:p>
                      <a:endParaRPr kumimoji="1" lang="ja-JP" altLang="en-US" dirty="0"/>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73624">
                        <a:tint val="40000"/>
                      </a:srgbClr>
                    </a:solidFill>
                  </a:tcPr>
                </a:tc>
                <a:tc>
                  <a:txBody>
                    <a:bodyPr/>
                    <a:lstStyle>
                      <a:lvl1pPr marL="0" algn="l" defTabSz="914400" rtl="0" eaLnBrk="1" latinLnBrk="0" hangingPunct="1">
                        <a:defRPr kumimoji="1" sz="1800" kern="1200">
                          <a:solidFill>
                            <a:schemeClr val="dk1"/>
                          </a:solidFill>
                          <a:latin typeface="Book Antiqua"/>
                        </a:defRPr>
                      </a:lvl1pPr>
                      <a:lvl2pPr marL="457200" algn="l" defTabSz="914400" rtl="0" eaLnBrk="1" latinLnBrk="0" hangingPunct="1">
                        <a:defRPr kumimoji="1" sz="1800" kern="1200">
                          <a:solidFill>
                            <a:schemeClr val="dk1"/>
                          </a:solidFill>
                          <a:latin typeface="Book Antiqua"/>
                        </a:defRPr>
                      </a:lvl2pPr>
                      <a:lvl3pPr marL="914400" algn="l" defTabSz="914400" rtl="0" eaLnBrk="1" latinLnBrk="0" hangingPunct="1">
                        <a:defRPr kumimoji="1" sz="1800" kern="1200">
                          <a:solidFill>
                            <a:schemeClr val="dk1"/>
                          </a:solidFill>
                          <a:latin typeface="Book Antiqua"/>
                        </a:defRPr>
                      </a:lvl3pPr>
                      <a:lvl4pPr marL="1371600" algn="l" defTabSz="914400" rtl="0" eaLnBrk="1" latinLnBrk="0" hangingPunct="1">
                        <a:defRPr kumimoji="1" sz="1800" kern="1200">
                          <a:solidFill>
                            <a:schemeClr val="dk1"/>
                          </a:solidFill>
                          <a:latin typeface="Book Antiqua"/>
                        </a:defRPr>
                      </a:lvl4pPr>
                      <a:lvl5pPr marL="1828800" algn="l" defTabSz="914400" rtl="0" eaLnBrk="1" latinLnBrk="0" hangingPunct="1">
                        <a:defRPr kumimoji="1" sz="1800" kern="1200">
                          <a:solidFill>
                            <a:schemeClr val="dk1"/>
                          </a:solidFill>
                          <a:latin typeface="Book Antiqua"/>
                        </a:defRPr>
                      </a:lvl5pPr>
                      <a:lvl6pPr marL="2286000" algn="l" defTabSz="914400" rtl="0" eaLnBrk="1" latinLnBrk="0" hangingPunct="1">
                        <a:defRPr kumimoji="1" sz="1800" kern="1200">
                          <a:solidFill>
                            <a:schemeClr val="dk1"/>
                          </a:solidFill>
                          <a:latin typeface="Book Antiqua"/>
                        </a:defRPr>
                      </a:lvl6pPr>
                      <a:lvl7pPr marL="2743200" algn="l" defTabSz="914400" rtl="0" eaLnBrk="1" latinLnBrk="0" hangingPunct="1">
                        <a:defRPr kumimoji="1" sz="1800" kern="1200">
                          <a:solidFill>
                            <a:schemeClr val="dk1"/>
                          </a:solidFill>
                          <a:latin typeface="Book Antiqua"/>
                        </a:defRPr>
                      </a:lvl7pPr>
                      <a:lvl8pPr marL="3200400" algn="l" defTabSz="914400" rtl="0" eaLnBrk="1" latinLnBrk="0" hangingPunct="1">
                        <a:defRPr kumimoji="1" sz="1800" kern="1200">
                          <a:solidFill>
                            <a:schemeClr val="dk1"/>
                          </a:solidFill>
                          <a:latin typeface="Book Antiqua"/>
                        </a:defRPr>
                      </a:lvl8pPr>
                      <a:lvl9pPr marL="3657600" algn="l" defTabSz="914400" rtl="0" eaLnBrk="1" latinLnBrk="0" hangingPunct="1">
                        <a:defRPr kumimoji="1" sz="1800" kern="1200">
                          <a:solidFill>
                            <a:schemeClr val="dk1"/>
                          </a:solidFill>
                          <a:latin typeface="Book Antiqua"/>
                        </a:defRPr>
                      </a:lvl9pPr>
                    </a:lstStyle>
                    <a:p>
                      <a:r>
                        <a:rPr kumimoji="1" lang="ja-JP" altLang="en-US" b="1"/>
                        <a:t>おまけ</a:t>
                      </a:r>
                      <a:endParaRPr kumimoji="1" lang="ja-JP" altLang="en-US" b="1"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73624">
                        <a:tint val="40000"/>
                      </a:srgbClr>
                    </a:solidFill>
                  </a:tcPr>
                </a:tc>
                <a:tc>
                  <a:txBody>
                    <a:bodyPr/>
                    <a:lstStyle>
                      <a:lvl1pPr marL="0" algn="l" defTabSz="914400" rtl="0" eaLnBrk="1" latinLnBrk="0" hangingPunct="1">
                        <a:defRPr kumimoji="1" sz="1800" kern="1200">
                          <a:solidFill>
                            <a:schemeClr val="dk1"/>
                          </a:solidFill>
                          <a:latin typeface="Book Antiqua"/>
                        </a:defRPr>
                      </a:lvl1pPr>
                      <a:lvl2pPr marL="457200" algn="l" defTabSz="914400" rtl="0" eaLnBrk="1" latinLnBrk="0" hangingPunct="1">
                        <a:defRPr kumimoji="1" sz="1800" kern="1200">
                          <a:solidFill>
                            <a:schemeClr val="dk1"/>
                          </a:solidFill>
                          <a:latin typeface="Book Antiqua"/>
                        </a:defRPr>
                      </a:lvl2pPr>
                      <a:lvl3pPr marL="914400" algn="l" defTabSz="914400" rtl="0" eaLnBrk="1" latinLnBrk="0" hangingPunct="1">
                        <a:defRPr kumimoji="1" sz="1800" kern="1200">
                          <a:solidFill>
                            <a:schemeClr val="dk1"/>
                          </a:solidFill>
                          <a:latin typeface="Book Antiqua"/>
                        </a:defRPr>
                      </a:lvl3pPr>
                      <a:lvl4pPr marL="1371600" algn="l" defTabSz="914400" rtl="0" eaLnBrk="1" latinLnBrk="0" hangingPunct="1">
                        <a:defRPr kumimoji="1" sz="1800" kern="1200">
                          <a:solidFill>
                            <a:schemeClr val="dk1"/>
                          </a:solidFill>
                          <a:latin typeface="Book Antiqua"/>
                        </a:defRPr>
                      </a:lvl4pPr>
                      <a:lvl5pPr marL="1828800" algn="l" defTabSz="914400" rtl="0" eaLnBrk="1" latinLnBrk="0" hangingPunct="1">
                        <a:defRPr kumimoji="1" sz="1800" kern="1200">
                          <a:solidFill>
                            <a:schemeClr val="dk1"/>
                          </a:solidFill>
                          <a:latin typeface="Book Antiqua"/>
                        </a:defRPr>
                      </a:lvl5pPr>
                      <a:lvl6pPr marL="2286000" algn="l" defTabSz="914400" rtl="0" eaLnBrk="1" latinLnBrk="0" hangingPunct="1">
                        <a:defRPr kumimoji="1" sz="1800" kern="1200">
                          <a:solidFill>
                            <a:schemeClr val="dk1"/>
                          </a:solidFill>
                          <a:latin typeface="Book Antiqua"/>
                        </a:defRPr>
                      </a:lvl6pPr>
                      <a:lvl7pPr marL="2743200" algn="l" defTabSz="914400" rtl="0" eaLnBrk="1" latinLnBrk="0" hangingPunct="1">
                        <a:defRPr kumimoji="1" sz="1800" kern="1200">
                          <a:solidFill>
                            <a:schemeClr val="dk1"/>
                          </a:solidFill>
                          <a:latin typeface="Book Antiqua"/>
                        </a:defRPr>
                      </a:lvl7pPr>
                      <a:lvl8pPr marL="3200400" algn="l" defTabSz="914400" rtl="0" eaLnBrk="1" latinLnBrk="0" hangingPunct="1">
                        <a:defRPr kumimoji="1" sz="1800" kern="1200">
                          <a:solidFill>
                            <a:schemeClr val="dk1"/>
                          </a:solidFill>
                          <a:latin typeface="Book Antiqua"/>
                        </a:defRPr>
                      </a:lvl8pPr>
                      <a:lvl9pPr marL="3657600" algn="l" defTabSz="914400" rtl="0" eaLnBrk="1" latinLnBrk="0" hangingPunct="1">
                        <a:defRPr kumimoji="1" sz="1800" kern="1200">
                          <a:solidFill>
                            <a:schemeClr val="dk1"/>
                          </a:solidFill>
                          <a:latin typeface="Book Antiqua"/>
                        </a:defRPr>
                      </a:lvl9pPr>
                    </a:lstStyle>
                    <a:p>
                      <a:r>
                        <a:rPr kumimoji="1" lang="ja-JP" altLang="en-US"/>
                        <a:t>添付 </a:t>
                      </a:r>
                      <a:r>
                        <a:rPr kumimoji="1" lang="en-US" altLang="ja-JP"/>
                        <a:t>(attachment)</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73624">
                        <a:tint val="40000"/>
                      </a:srgbClr>
                    </a:solidFill>
                  </a:tcPr>
                </a:tc>
                <a:extLst>
                  <a:ext uri="{0D108BD9-81ED-4DB2-BD59-A6C34878D82A}">
                    <a16:rowId xmlns:a16="http://schemas.microsoft.com/office/drawing/2014/main" val="1878692023"/>
                  </a:ext>
                </a:extLst>
              </a:tr>
            </a:tbl>
          </a:graphicData>
        </a:graphic>
      </p:graphicFrame>
    </p:spTree>
    <p:extLst>
      <p:ext uri="{BB962C8B-B14F-4D97-AF65-F5344CB8AC3E}">
        <p14:creationId xmlns:p14="http://schemas.microsoft.com/office/powerpoint/2010/main" val="2248175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FB9C15-6549-4B92-A007-107E26002AE0}"/>
              </a:ext>
            </a:extLst>
          </p:cNvPr>
          <p:cNvSpPr>
            <a:spLocks noGrp="1"/>
          </p:cNvSpPr>
          <p:nvPr>
            <p:ph type="title"/>
          </p:nvPr>
        </p:nvSpPr>
        <p:spPr/>
        <p:txBody>
          <a:bodyPr/>
          <a:lstStyle/>
          <a:p>
            <a:r>
              <a:rPr kumimoji="1" lang="ja-JP" altLang="en-US"/>
              <a:t>郵便物の場合</a:t>
            </a:r>
          </a:p>
        </p:txBody>
      </p:sp>
      <p:pic>
        <p:nvPicPr>
          <p:cNvPr id="7" name="コンテンツ プレースホルダー 6" descr="封筒">
            <a:extLst>
              <a:ext uri="{FF2B5EF4-FFF2-40B4-BE49-F238E27FC236}">
                <a16:creationId xmlns:a16="http://schemas.microsoft.com/office/drawing/2014/main" id="{07444CCB-33E9-4C99-AAA4-1F77E9CD4064}"/>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25059" y="3976243"/>
            <a:ext cx="687003" cy="687003"/>
          </a:xfrm>
        </p:spPr>
      </p:pic>
      <p:sp>
        <p:nvSpPr>
          <p:cNvPr id="4" name="日付プレースホルダー 3">
            <a:extLst>
              <a:ext uri="{FF2B5EF4-FFF2-40B4-BE49-F238E27FC236}">
                <a16:creationId xmlns:a16="http://schemas.microsoft.com/office/drawing/2014/main" id="{1F4070A8-310C-40FB-9C2F-415A5AE8B373}"/>
              </a:ext>
            </a:extLst>
          </p:cNvPr>
          <p:cNvSpPr>
            <a:spLocks noGrp="1"/>
          </p:cNvSpPr>
          <p:nvPr>
            <p:ph type="dt" sz="half" idx="10"/>
          </p:nvPr>
        </p:nvSpPr>
        <p:spPr/>
        <p:txBody>
          <a:bodyPr/>
          <a:lstStyle/>
          <a:p>
            <a:r>
              <a:rPr lang="en-US" altLang="ja-JP"/>
              <a:t>2018/4/26</a:t>
            </a:r>
            <a:endParaRPr lang="ja-JP" altLang="en-US" dirty="0"/>
          </a:p>
        </p:txBody>
      </p:sp>
      <p:sp>
        <p:nvSpPr>
          <p:cNvPr id="5" name="フッター プレースホルダー 4">
            <a:extLst>
              <a:ext uri="{FF2B5EF4-FFF2-40B4-BE49-F238E27FC236}">
                <a16:creationId xmlns:a16="http://schemas.microsoft.com/office/drawing/2014/main" id="{761E2BAD-3B45-4295-BA3E-62D6B2F773CC}"/>
              </a:ext>
            </a:extLst>
          </p:cNvPr>
          <p:cNvSpPr>
            <a:spLocks noGrp="1"/>
          </p:cNvSpPr>
          <p:nvPr>
            <p:ph type="ftr" sz="quarter" idx="11"/>
          </p:nvPr>
        </p:nvSpPr>
        <p:spPr/>
        <p:txBody>
          <a:bodyPr/>
          <a:lstStyle/>
          <a:p>
            <a:r>
              <a:rPr lang="ja-JP" altLang="en-US"/>
              <a:t>情報処理技法（リテラシ）</a:t>
            </a:r>
            <a:r>
              <a:rPr lang="en-US" altLang="ja-JP"/>
              <a:t>I</a:t>
            </a:r>
            <a:endParaRPr lang="ja-JP" altLang="en-US"/>
          </a:p>
        </p:txBody>
      </p:sp>
      <p:pic>
        <p:nvPicPr>
          <p:cNvPr id="9" name="グラフィックス 8" descr="校舎">
            <a:extLst>
              <a:ext uri="{FF2B5EF4-FFF2-40B4-BE49-F238E27FC236}">
                <a16:creationId xmlns:a16="http://schemas.microsoft.com/office/drawing/2014/main" id="{F29C6CB6-1CDF-48D4-BC9C-FB94CE3A46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616088" y="1628397"/>
            <a:ext cx="1338773" cy="1338773"/>
          </a:xfrm>
          <a:prstGeom prst="rect">
            <a:avLst/>
          </a:prstGeom>
        </p:spPr>
      </p:pic>
      <p:pic>
        <p:nvPicPr>
          <p:cNvPr id="12" name="グラフィックス 11" descr="校舎">
            <a:extLst>
              <a:ext uri="{FF2B5EF4-FFF2-40B4-BE49-F238E27FC236}">
                <a16:creationId xmlns:a16="http://schemas.microsoft.com/office/drawing/2014/main" id="{41D96D55-4251-4783-A76C-3142E41D75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86603" y="1628396"/>
            <a:ext cx="1338773" cy="1338773"/>
          </a:xfrm>
          <a:prstGeom prst="rect">
            <a:avLst/>
          </a:prstGeom>
        </p:spPr>
      </p:pic>
      <p:sp>
        <p:nvSpPr>
          <p:cNvPr id="17" name="矢印: 上 16">
            <a:extLst>
              <a:ext uri="{FF2B5EF4-FFF2-40B4-BE49-F238E27FC236}">
                <a16:creationId xmlns:a16="http://schemas.microsoft.com/office/drawing/2014/main" id="{C38AC355-5E59-4A72-B5F4-037EA09140A0}"/>
              </a:ext>
            </a:extLst>
          </p:cNvPr>
          <p:cNvSpPr/>
          <p:nvPr/>
        </p:nvSpPr>
        <p:spPr>
          <a:xfrm rot="2751820">
            <a:off x="2852953" y="2241877"/>
            <a:ext cx="875360" cy="1013620"/>
          </a:xfrm>
          <a:prstGeom prst="upArrow">
            <a:avLst/>
          </a:prstGeom>
          <a:solidFill>
            <a:srgbClr val="6B0920">
              <a:alpha val="25098"/>
            </a:srgb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pic>
        <p:nvPicPr>
          <p:cNvPr id="18" name="図 17">
            <a:extLst>
              <a:ext uri="{FF2B5EF4-FFF2-40B4-BE49-F238E27FC236}">
                <a16:creationId xmlns:a16="http://schemas.microsoft.com/office/drawing/2014/main" id="{600FD1DC-9740-429D-BD1C-95DE24F961E4}"/>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1832717" y="3292181"/>
            <a:ext cx="684062" cy="684062"/>
          </a:xfrm>
          <a:prstGeom prst="rect">
            <a:avLst/>
          </a:prstGeom>
        </p:spPr>
      </p:pic>
      <p:sp>
        <p:nvSpPr>
          <p:cNvPr id="19" name="矢印: 上 18">
            <a:extLst>
              <a:ext uri="{FF2B5EF4-FFF2-40B4-BE49-F238E27FC236}">
                <a16:creationId xmlns:a16="http://schemas.microsoft.com/office/drawing/2014/main" id="{C8CF4453-A164-4637-8921-8194137F8C2A}"/>
              </a:ext>
            </a:extLst>
          </p:cNvPr>
          <p:cNvSpPr/>
          <p:nvPr/>
        </p:nvSpPr>
        <p:spPr>
          <a:xfrm rot="5400000">
            <a:off x="5688920" y="1475103"/>
            <a:ext cx="875360" cy="2088441"/>
          </a:xfrm>
          <a:prstGeom prst="upArrow">
            <a:avLst/>
          </a:prstGeom>
          <a:solidFill>
            <a:srgbClr val="6B0920">
              <a:alpha val="25098"/>
            </a:srgb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21" name="矢印: 上 20">
            <a:extLst>
              <a:ext uri="{FF2B5EF4-FFF2-40B4-BE49-F238E27FC236}">
                <a16:creationId xmlns:a16="http://schemas.microsoft.com/office/drawing/2014/main" id="{CEE840D5-C327-46E9-A48E-772D6DF33DAA}"/>
              </a:ext>
            </a:extLst>
          </p:cNvPr>
          <p:cNvSpPr/>
          <p:nvPr/>
        </p:nvSpPr>
        <p:spPr>
          <a:xfrm rot="8112358">
            <a:off x="8559130" y="2375027"/>
            <a:ext cx="875360" cy="1013620"/>
          </a:xfrm>
          <a:prstGeom prst="upArrow">
            <a:avLst/>
          </a:prstGeom>
          <a:solidFill>
            <a:srgbClr val="6B0920">
              <a:alpha val="25098"/>
            </a:srgb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pic>
        <p:nvPicPr>
          <p:cNvPr id="23" name="グラフィックス 22" descr="男性">
            <a:extLst>
              <a:ext uri="{FF2B5EF4-FFF2-40B4-BE49-F238E27FC236}">
                <a16:creationId xmlns:a16="http://schemas.microsoft.com/office/drawing/2014/main" id="{3C828D03-6C6E-419B-B358-007FA8FB5C5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6563" y="3976243"/>
            <a:ext cx="1217066" cy="1217066"/>
          </a:xfrm>
          <a:prstGeom prst="rect">
            <a:avLst/>
          </a:prstGeom>
        </p:spPr>
      </p:pic>
      <p:pic>
        <p:nvPicPr>
          <p:cNvPr id="25" name="グラフィックス 24" descr="家">
            <a:extLst>
              <a:ext uri="{FF2B5EF4-FFF2-40B4-BE49-F238E27FC236}">
                <a16:creationId xmlns:a16="http://schemas.microsoft.com/office/drawing/2014/main" id="{D137419A-24F2-4939-8EEC-14F70F9BA8F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248849" y="3134227"/>
            <a:ext cx="831273" cy="831273"/>
          </a:xfrm>
          <a:prstGeom prst="rect">
            <a:avLst/>
          </a:prstGeom>
        </p:spPr>
      </p:pic>
      <p:pic>
        <p:nvPicPr>
          <p:cNvPr id="26" name="グラフィックス 25" descr="男性">
            <a:extLst>
              <a:ext uri="{FF2B5EF4-FFF2-40B4-BE49-F238E27FC236}">
                <a16:creationId xmlns:a16="http://schemas.microsoft.com/office/drawing/2014/main" id="{C745B1F5-3F6D-4970-98CB-3C3EFEA4B1D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136734" y="3965500"/>
            <a:ext cx="1217066" cy="1217066"/>
          </a:xfrm>
          <a:prstGeom prst="rect">
            <a:avLst/>
          </a:prstGeom>
        </p:spPr>
      </p:pic>
      <p:sp>
        <p:nvSpPr>
          <p:cNvPr id="27" name="テキスト ボックス 26">
            <a:extLst>
              <a:ext uri="{FF2B5EF4-FFF2-40B4-BE49-F238E27FC236}">
                <a16:creationId xmlns:a16="http://schemas.microsoft.com/office/drawing/2014/main" id="{D9301F0E-B9BA-4723-9036-49A7168DF821}"/>
              </a:ext>
            </a:extLst>
          </p:cNvPr>
          <p:cNvSpPr txBox="1"/>
          <p:nvPr/>
        </p:nvSpPr>
        <p:spPr>
          <a:xfrm>
            <a:off x="3385227" y="3075628"/>
            <a:ext cx="1800493" cy="646331"/>
          </a:xfrm>
          <a:prstGeom prst="rect">
            <a:avLst/>
          </a:prstGeom>
          <a:noFill/>
        </p:spPr>
        <p:txBody>
          <a:bodyPr wrap="none" rtlCol="0">
            <a:spAutoFit/>
          </a:bodyPr>
          <a:lstStyle/>
          <a:p>
            <a:pPr algn="ctr"/>
            <a:r>
              <a:rPr lang="ja-JP" altLang="en-US"/>
              <a:t>ポストに</a:t>
            </a:r>
            <a:endParaRPr kumimoji="1" lang="en-US" altLang="ja-JP"/>
          </a:p>
          <a:p>
            <a:pPr algn="ctr"/>
            <a:r>
              <a:rPr kumimoji="1" lang="ja-JP" altLang="en-US"/>
              <a:t>最寄りの郵便局</a:t>
            </a:r>
          </a:p>
        </p:txBody>
      </p:sp>
      <p:sp>
        <p:nvSpPr>
          <p:cNvPr id="28" name="テキスト ボックス 27">
            <a:extLst>
              <a:ext uri="{FF2B5EF4-FFF2-40B4-BE49-F238E27FC236}">
                <a16:creationId xmlns:a16="http://schemas.microsoft.com/office/drawing/2014/main" id="{85FD85E1-FE7D-407E-8832-CBAFE2190CBE}"/>
              </a:ext>
            </a:extLst>
          </p:cNvPr>
          <p:cNvSpPr txBox="1"/>
          <p:nvPr/>
        </p:nvSpPr>
        <p:spPr>
          <a:xfrm>
            <a:off x="7055742" y="3075628"/>
            <a:ext cx="1800493" cy="646331"/>
          </a:xfrm>
          <a:prstGeom prst="rect">
            <a:avLst/>
          </a:prstGeom>
          <a:noFill/>
        </p:spPr>
        <p:txBody>
          <a:bodyPr wrap="none" rtlCol="0">
            <a:spAutoFit/>
          </a:bodyPr>
          <a:lstStyle/>
          <a:p>
            <a:pPr algn="ctr"/>
            <a:r>
              <a:rPr kumimoji="1" lang="ja-JP" altLang="en-US"/>
              <a:t>宛先に</a:t>
            </a:r>
            <a:endParaRPr kumimoji="1" lang="en-US" altLang="ja-JP"/>
          </a:p>
          <a:p>
            <a:pPr algn="ctr"/>
            <a:r>
              <a:rPr kumimoji="1" lang="ja-JP" altLang="en-US"/>
              <a:t>最寄りの郵便局</a:t>
            </a:r>
          </a:p>
        </p:txBody>
      </p:sp>
      <p:sp>
        <p:nvSpPr>
          <p:cNvPr id="29" name="角丸四角形吹き出し 12">
            <a:extLst>
              <a:ext uri="{FF2B5EF4-FFF2-40B4-BE49-F238E27FC236}">
                <a16:creationId xmlns:a16="http://schemas.microsoft.com/office/drawing/2014/main" id="{875924FB-5EA6-472D-9CCE-77801D58888B}"/>
              </a:ext>
            </a:extLst>
          </p:cNvPr>
          <p:cNvSpPr/>
          <p:nvPr/>
        </p:nvSpPr>
        <p:spPr>
          <a:xfrm>
            <a:off x="1751798" y="4819923"/>
            <a:ext cx="2887579" cy="808655"/>
          </a:xfrm>
          <a:prstGeom prst="wedgeRoundRectCallout">
            <a:avLst>
              <a:gd name="adj1" fmla="val -65380"/>
              <a:gd name="adj2" fmla="val -29525"/>
              <a:gd name="adj3" fmla="val 16667"/>
            </a:avLst>
          </a:prstGeom>
          <a:solidFill>
            <a:srgbClr val="D6862D">
              <a:lumMod val="20000"/>
              <a:lumOff val="80000"/>
            </a:srgbClr>
          </a:solidFill>
          <a:ln w="19050" cap="flat" cmpd="sng" algn="ctr">
            <a:solidFill>
              <a:srgbClr val="972109">
                <a:shade val="75000"/>
                <a:lumMod val="90000"/>
              </a:srgbClr>
            </a:solidFill>
            <a:prstDash val="solid"/>
          </a:ln>
          <a:effectLst/>
        </p:spPr>
        <p:txBody>
          <a:bodyPr wrap="none"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kern="0">
                <a:solidFill>
                  <a:prstClr val="black"/>
                </a:solidFill>
                <a:latin typeface="Book Antiqua"/>
                <a:ea typeface="HGS明朝E" panose="02020900000000000000" pitchFamily="18" charset="-128"/>
              </a:rPr>
              <a:t>〒</a:t>
            </a:r>
            <a:r>
              <a:rPr kumimoji="0" lang="en-US" altLang="ja-JP" kern="0">
                <a:solidFill>
                  <a:prstClr val="black"/>
                </a:solidFill>
                <a:latin typeface="Book Antiqua"/>
                <a:ea typeface="HGS明朝E" panose="02020900000000000000" pitchFamily="18" charset="-128"/>
              </a:rPr>
              <a:t>000-0000</a:t>
            </a:r>
            <a:r>
              <a:rPr kumimoji="0" lang="ja-JP" altLang="en-US" kern="0">
                <a:solidFill>
                  <a:prstClr val="black"/>
                </a:solidFill>
                <a:latin typeface="Book Antiqua"/>
                <a:ea typeface="HGS明朝E" panose="02020900000000000000" pitchFamily="18" charset="-128"/>
              </a:rPr>
              <a:t>の</a:t>
            </a:r>
            <a:r>
              <a:rPr kumimoji="0" lang="en-US" altLang="ja-JP" kern="0">
                <a:solidFill>
                  <a:prstClr val="black"/>
                </a:solidFill>
                <a:latin typeface="Book Antiqua"/>
                <a:ea typeface="HGS明朝E" panose="02020900000000000000" pitchFamily="18" charset="-128"/>
              </a:rPr>
              <a:t>xxxx</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a:ln>
                  <a:noFill/>
                </a:ln>
                <a:solidFill>
                  <a:prstClr val="black"/>
                </a:solidFill>
                <a:effectLst/>
                <a:uLnTx/>
                <a:uFillTx/>
                <a:latin typeface="Book Antiqua"/>
                <a:ea typeface="HGS明朝E" panose="02020900000000000000" pitchFamily="18" charset="-128"/>
                <a:cs typeface="+mn-cs"/>
              </a:rPr>
              <a:t>〇〇さん宛に送りたい！</a:t>
            </a:r>
            <a:endParaRPr kumimoji="0" lang="ja-JP" altLang="en-US" sz="1800" b="0" i="0" u="none" strike="noStrike" kern="0" cap="none" spc="0" normalizeH="0" baseline="0" noProof="0" dirty="0">
              <a:ln>
                <a:noFill/>
              </a:ln>
              <a:solidFill>
                <a:prstClr val="black"/>
              </a:solidFill>
              <a:effectLst/>
              <a:uLnTx/>
              <a:uFillTx/>
              <a:latin typeface="Book Antiqua"/>
              <a:ea typeface="HGS明朝E" panose="02020900000000000000" pitchFamily="18" charset="-128"/>
              <a:cs typeface="+mn-cs"/>
            </a:endParaRPr>
          </a:p>
        </p:txBody>
      </p:sp>
      <p:sp>
        <p:nvSpPr>
          <p:cNvPr id="30" name="テキスト ボックス 29">
            <a:extLst>
              <a:ext uri="{FF2B5EF4-FFF2-40B4-BE49-F238E27FC236}">
                <a16:creationId xmlns:a16="http://schemas.microsoft.com/office/drawing/2014/main" id="{BD95E445-3C1C-42BE-BC4B-7CD73527454E}"/>
              </a:ext>
            </a:extLst>
          </p:cNvPr>
          <p:cNvSpPr txBox="1"/>
          <p:nvPr/>
        </p:nvSpPr>
        <p:spPr>
          <a:xfrm>
            <a:off x="9960437" y="5259246"/>
            <a:ext cx="1569660" cy="369332"/>
          </a:xfrm>
          <a:prstGeom prst="rect">
            <a:avLst/>
          </a:prstGeom>
          <a:noFill/>
        </p:spPr>
        <p:txBody>
          <a:bodyPr wrap="none" rtlCol="0">
            <a:spAutoFit/>
          </a:bodyPr>
          <a:lstStyle/>
          <a:p>
            <a:r>
              <a:rPr kumimoji="1" lang="ja-JP" altLang="en-US"/>
              <a:t>噂の〇〇さん</a:t>
            </a:r>
          </a:p>
        </p:txBody>
      </p:sp>
      <p:sp>
        <p:nvSpPr>
          <p:cNvPr id="31" name="角丸四角形吹き出し 12">
            <a:extLst>
              <a:ext uri="{FF2B5EF4-FFF2-40B4-BE49-F238E27FC236}">
                <a16:creationId xmlns:a16="http://schemas.microsoft.com/office/drawing/2014/main" id="{E420D5EC-450B-45A3-9F2C-16639972CCEE}"/>
              </a:ext>
            </a:extLst>
          </p:cNvPr>
          <p:cNvSpPr/>
          <p:nvPr/>
        </p:nvSpPr>
        <p:spPr>
          <a:xfrm>
            <a:off x="8741158" y="1577038"/>
            <a:ext cx="1843385" cy="457301"/>
          </a:xfrm>
          <a:prstGeom prst="wedgeRoundRectCallout">
            <a:avLst>
              <a:gd name="adj1" fmla="val -62769"/>
              <a:gd name="adj2" fmla="val 37828"/>
              <a:gd name="adj3" fmla="val 16667"/>
            </a:avLst>
          </a:prstGeom>
          <a:solidFill>
            <a:srgbClr val="D6862D">
              <a:lumMod val="20000"/>
              <a:lumOff val="80000"/>
            </a:srgbClr>
          </a:solidFill>
          <a:ln w="19050" cap="flat" cmpd="sng" algn="ctr">
            <a:solidFill>
              <a:srgbClr val="972109">
                <a:shade val="75000"/>
                <a:lumMod val="90000"/>
              </a:srgbClr>
            </a:solidFill>
            <a:prstDash val="solid"/>
          </a:ln>
          <a:effectLst/>
        </p:spPr>
        <p:txBody>
          <a:bodyPr wrap="none"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kern="0">
                <a:solidFill>
                  <a:prstClr val="black"/>
                </a:solidFill>
                <a:latin typeface="Book Antiqua"/>
                <a:ea typeface="HGS明朝E" panose="02020900000000000000" pitchFamily="18" charset="-128"/>
              </a:rPr>
              <a:t>〒</a:t>
            </a:r>
            <a:r>
              <a:rPr kumimoji="0" lang="en-US" altLang="ja-JP" kern="0">
                <a:solidFill>
                  <a:prstClr val="black"/>
                </a:solidFill>
                <a:latin typeface="Book Antiqua"/>
                <a:ea typeface="HGS明朝E" panose="02020900000000000000" pitchFamily="18" charset="-128"/>
              </a:rPr>
              <a:t>000-0000</a:t>
            </a:r>
            <a:r>
              <a:rPr kumimoji="0" lang="ja-JP" altLang="en-US" kern="0">
                <a:solidFill>
                  <a:prstClr val="black"/>
                </a:solidFill>
                <a:latin typeface="Book Antiqua"/>
                <a:ea typeface="HGS明朝E" panose="02020900000000000000" pitchFamily="18" charset="-128"/>
              </a:rPr>
              <a:t>付近</a:t>
            </a:r>
            <a:endParaRPr kumimoji="0" lang="ja-JP" altLang="en-US" sz="1800" b="0" i="0" u="none" strike="noStrike" kern="0" cap="none" spc="0" normalizeH="0" baseline="0" noProof="0" dirty="0">
              <a:ln>
                <a:noFill/>
              </a:ln>
              <a:solidFill>
                <a:prstClr val="black"/>
              </a:solidFill>
              <a:effectLst/>
              <a:uLnTx/>
              <a:uFillTx/>
              <a:latin typeface="Book Antiqua"/>
              <a:ea typeface="HGS明朝E" panose="02020900000000000000" pitchFamily="18" charset="-128"/>
              <a:cs typeface="+mn-cs"/>
            </a:endParaRPr>
          </a:p>
        </p:txBody>
      </p:sp>
      <p:sp>
        <p:nvSpPr>
          <p:cNvPr id="32" name="角丸四角形吹き出し 12">
            <a:extLst>
              <a:ext uri="{FF2B5EF4-FFF2-40B4-BE49-F238E27FC236}">
                <a16:creationId xmlns:a16="http://schemas.microsoft.com/office/drawing/2014/main" id="{4F0722FF-E309-4030-AE83-458D251667B5}"/>
              </a:ext>
            </a:extLst>
          </p:cNvPr>
          <p:cNvSpPr/>
          <p:nvPr/>
        </p:nvSpPr>
        <p:spPr>
          <a:xfrm>
            <a:off x="10156264" y="2861326"/>
            <a:ext cx="1843385" cy="457301"/>
          </a:xfrm>
          <a:prstGeom prst="wedgeRoundRectCallout">
            <a:avLst>
              <a:gd name="adj1" fmla="val -62769"/>
              <a:gd name="adj2" fmla="val 37828"/>
              <a:gd name="adj3" fmla="val 16667"/>
            </a:avLst>
          </a:prstGeom>
          <a:solidFill>
            <a:srgbClr val="D6862D">
              <a:lumMod val="20000"/>
              <a:lumOff val="80000"/>
            </a:srgbClr>
          </a:solidFill>
          <a:ln w="19050" cap="flat" cmpd="sng" algn="ctr">
            <a:solidFill>
              <a:srgbClr val="972109">
                <a:shade val="75000"/>
                <a:lumMod val="90000"/>
              </a:srgbClr>
            </a:solidFill>
            <a:prstDash val="solid"/>
          </a:ln>
          <a:effectLst/>
        </p:spPr>
        <p:txBody>
          <a:bodyPr wrap="none"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kern="0">
                <a:solidFill>
                  <a:prstClr val="black"/>
                </a:solidFill>
                <a:latin typeface="Book Antiqua"/>
                <a:ea typeface="HGS明朝E" panose="02020900000000000000" pitchFamily="18" charset="-128"/>
              </a:rPr>
              <a:t>〒</a:t>
            </a:r>
            <a:r>
              <a:rPr kumimoji="0" lang="en-US" altLang="ja-JP" kern="0">
                <a:solidFill>
                  <a:prstClr val="black"/>
                </a:solidFill>
                <a:latin typeface="Book Antiqua"/>
                <a:ea typeface="HGS明朝E" panose="02020900000000000000" pitchFamily="18" charset="-128"/>
              </a:rPr>
              <a:t>000-0000</a:t>
            </a:r>
            <a:r>
              <a:rPr kumimoji="0" lang="ja-JP" altLang="en-US" kern="0">
                <a:solidFill>
                  <a:prstClr val="black"/>
                </a:solidFill>
                <a:latin typeface="Book Antiqua"/>
                <a:ea typeface="HGS明朝E" panose="02020900000000000000" pitchFamily="18" charset="-128"/>
              </a:rPr>
              <a:t>の</a:t>
            </a:r>
            <a:r>
              <a:rPr kumimoji="0" lang="en-US" altLang="ja-JP" kern="0">
                <a:solidFill>
                  <a:prstClr val="black"/>
                </a:solidFill>
                <a:latin typeface="Book Antiqua"/>
                <a:ea typeface="HGS明朝E" panose="02020900000000000000" pitchFamily="18" charset="-128"/>
              </a:rPr>
              <a:t>xxx</a:t>
            </a:r>
            <a:endParaRPr kumimoji="0" lang="ja-JP" altLang="en-US" sz="1800" b="0" i="0" u="none" strike="noStrike" kern="0" cap="none" spc="0" normalizeH="0" baseline="0" noProof="0" dirty="0">
              <a:ln>
                <a:noFill/>
              </a:ln>
              <a:solidFill>
                <a:prstClr val="black"/>
              </a:solidFill>
              <a:effectLst/>
              <a:uLnTx/>
              <a:uFillTx/>
              <a:latin typeface="Book Antiqua"/>
              <a:ea typeface="HGS明朝E" panose="02020900000000000000" pitchFamily="18" charset="-128"/>
              <a:cs typeface="+mn-cs"/>
            </a:endParaRPr>
          </a:p>
        </p:txBody>
      </p:sp>
    </p:spTree>
    <p:extLst>
      <p:ext uri="{BB962C8B-B14F-4D97-AF65-F5344CB8AC3E}">
        <p14:creationId xmlns:p14="http://schemas.microsoft.com/office/powerpoint/2010/main" val="26410837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95000"/>
          </a:schemeClr>
        </a:solidFill>
        <a:ln w="28575">
          <a:solidFill>
            <a:srgbClr val="6B0920"/>
          </a:solidFill>
        </a:ln>
      </a:spPr>
      <a:bodyPr rtlCol="0" anchor="ctr"/>
      <a:lstStyle>
        <a:defPPr algn="ctr">
          <a:defRPr sz="2800" b="1" dirty="0" smtClean="0">
            <a:solidFill>
              <a:srgbClr val="6B092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610</TotalTime>
  <Words>2312</Words>
  <Application>Microsoft Macintosh PowerPoint</Application>
  <PresentationFormat>ワイド画面</PresentationFormat>
  <Paragraphs>477</Paragraphs>
  <Slides>39</Slides>
  <Notes>10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39</vt:i4>
      </vt:variant>
    </vt:vector>
  </HeadingPairs>
  <TitlesOfParts>
    <vt:vector size="45" baseType="lpstr">
      <vt:lpstr>HGS明朝E</vt:lpstr>
      <vt:lpstr>游ゴシック</vt:lpstr>
      <vt:lpstr>游ゴシック Light</vt:lpstr>
      <vt:lpstr>Arial</vt:lpstr>
      <vt:lpstr>Book Antiqua</vt:lpstr>
      <vt:lpstr>Office テーマ</vt:lpstr>
      <vt:lpstr>情報処理技法(リテラシ)I 第3回：メール</vt:lpstr>
      <vt:lpstr>目次</vt:lpstr>
      <vt:lpstr>キーチェーンアクセスのリセット</vt:lpstr>
      <vt:lpstr>重要だったこと</vt:lpstr>
      <vt:lpstr>ファイルまとめ</vt:lpstr>
      <vt:lpstr>パス(Path)</vt:lpstr>
      <vt:lpstr>電子メールの仕組み</vt:lpstr>
      <vt:lpstr>メッセージを送るということ</vt:lpstr>
      <vt:lpstr>郵便物の場合</vt:lpstr>
      <vt:lpstr>電子メールの場合</vt:lpstr>
      <vt:lpstr>もうちょっと詳しく考えてみる</vt:lpstr>
      <vt:lpstr>メールアドレス</vt:lpstr>
      <vt:lpstr>電子メールまとめ</vt:lpstr>
      <vt:lpstr>LineやSMSは？</vt:lpstr>
      <vt:lpstr>Gmailの使い方</vt:lpstr>
      <vt:lpstr>Gmailの場合</vt:lpstr>
      <vt:lpstr>Gmailでできること</vt:lpstr>
      <vt:lpstr>画面の見方</vt:lpstr>
      <vt:lpstr>演習：とりあえず送ってみる</vt:lpstr>
      <vt:lpstr>Gmailの設定画面</vt:lpstr>
      <vt:lpstr>演習：著名を設定してみよう</vt:lpstr>
      <vt:lpstr>演習：送信取り消し機能</vt:lpstr>
      <vt:lpstr>不在時自動返信</vt:lpstr>
      <vt:lpstr>フィルタリング</vt:lpstr>
      <vt:lpstr>演習：ラベル作成</vt:lpstr>
      <vt:lpstr>演習：フィルタリング設定</vt:lpstr>
      <vt:lpstr>メール転送とPOP/IMAP</vt:lpstr>
      <vt:lpstr>その他：メーリングリスト</vt:lpstr>
      <vt:lpstr>メールのマナー</vt:lpstr>
      <vt:lpstr>会話とメールの違い</vt:lpstr>
      <vt:lpstr>メールに書くべき内容</vt:lpstr>
      <vt:lpstr>悪いメールの例（遅刻編）</vt:lpstr>
      <vt:lpstr>悪いメールの例（遅刻編）</vt:lpstr>
      <vt:lpstr>修正したメールの例（遅刻編）</vt:lpstr>
      <vt:lpstr>つまりメールで重要なことは？</vt:lpstr>
      <vt:lpstr>英語メールの場合</vt:lpstr>
      <vt:lpstr>演習(兼本日の出席)：遅刻の言い訳</vt:lpstr>
      <vt:lpstr>実際に遅刻する場合に…</vt:lpstr>
      <vt:lpstr>次回予告</vt:lpstr>
    </vt:vector>
  </TitlesOfParts>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情報処理技法(リテラシ)I 第1回：コンピュータ</dc:title>
  <dc:creator>Atsushi Shibata</dc:creator>
  <cp:lastModifiedBy>Microsoft Office ユーザー</cp:lastModifiedBy>
  <cp:revision>57</cp:revision>
  <dcterms:created xsi:type="dcterms:W3CDTF">2018-04-03T11:49:56Z</dcterms:created>
  <dcterms:modified xsi:type="dcterms:W3CDTF">2018-04-26T02:38:37Z</dcterms:modified>
</cp:coreProperties>
</file>