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83" r:id="rId4"/>
    <p:sldId id="261" r:id="rId5"/>
    <p:sldId id="262" r:id="rId6"/>
    <p:sldId id="284" r:id="rId7"/>
    <p:sldId id="263" r:id="rId8"/>
    <p:sldId id="260" r:id="rId9"/>
    <p:sldId id="264" r:id="rId10"/>
    <p:sldId id="265" r:id="rId11"/>
    <p:sldId id="285" r:id="rId12"/>
    <p:sldId id="286" r:id="rId13"/>
    <p:sldId id="258" r:id="rId14"/>
    <p:sldId id="287" r:id="rId15"/>
    <p:sldId id="266" r:id="rId16"/>
    <p:sldId id="267" r:id="rId17"/>
    <p:sldId id="268" r:id="rId18"/>
    <p:sldId id="288" r:id="rId19"/>
    <p:sldId id="269" r:id="rId20"/>
    <p:sldId id="270" r:id="rId21"/>
    <p:sldId id="271" r:id="rId22"/>
    <p:sldId id="272" r:id="rId23"/>
    <p:sldId id="274" r:id="rId24"/>
    <p:sldId id="289" r:id="rId25"/>
    <p:sldId id="273" r:id="rId26"/>
    <p:sldId id="275" r:id="rId27"/>
    <p:sldId id="276" r:id="rId28"/>
    <p:sldId id="277" r:id="rId29"/>
    <p:sldId id="278" r:id="rId30"/>
    <p:sldId id="281" r:id="rId31"/>
    <p:sldId id="282" r:id="rId32"/>
    <p:sldId id="291" r:id="rId33"/>
    <p:sldId id="279" r:id="rId34"/>
    <p:sldId id="259" r:id="rId35"/>
    <p:sldId id="292" r:id="rId36"/>
    <p:sldId id="293" r:id="rId37"/>
    <p:sldId id="294" r:id="rId38"/>
    <p:sldId id="295" r:id="rId39"/>
    <p:sldId id="296" r:id="rId4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A4F53B30-C378-4344-8134-B3CA31EAE86A}">
          <p14:sldIdLst>
            <p14:sldId id="256"/>
            <p14:sldId id="257"/>
          </p14:sldIdLst>
        </p14:section>
        <p14:section name="前回の復習" id="{CBB2E1D0-D02B-478D-9363-941FFF2262B1}">
          <p14:sldIdLst>
            <p14:sldId id="283"/>
            <p14:sldId id="261"/>
            <p14:sldId id="262"/>
            <p14:sldId id="284"/>
            <p14:sldId id="263"/>
          </p14:sldIdLst>
        </p14:section>
        <p14:section name="パスワード・キーチェーン" id="{00C17D06-27B1-40E3-A7F0-4DF9DAFBBEB7}">
          <p14:sldIdLst>
            <p14:sldId id="260"/>
            <p14:sldId id="264"/>
            <p14:sldId id="265"/>
          </p14:sldIdLst>
        </p14:section>
        <p14:section name="ファイルとフォルダ" id="{9F163F0E-9E86-45A8-ABF2-44EED36BAE4D}">
          <p14:sldIdLst>
            <p14:sldId id="285"/>
            <p14:sldId id="286"/>
            <p14:sldId id="258"/>
            <p14:sldId id="287"/>
            <p14:sldId id="266"/>
            <p14:sldId id="267"/>
            <p14:sldId id="268"/>
            <p14:sldId id="288"/>
            <p14:sldId id="269"/>
            <p14:sldId id="270"/>
            <p14:sldId id="271"/>
            <p14:sldId id="272"/>
            <p14:sldId id="274"/>
            <p14:sldId id="289"/>
            <p14:sldId id="273"/>
            <p14:sldId id="275"/>
            <p14:sldId id="276"/>
            <p14:sldId id="277"/>
            <p14:sldId id="278"/>
            <p14:sldId id="281"/>
            <p14:sldId id="282"/>
            <p14:sldId id="291"/>
            <p14:sldId id="279"/>
          </p14:sldIdLst>
        </p14:section>
        <p14:section name="データのやり取り" id="{145E7FD0-03C9-4CD8-A867-EFA5D80FEAF2}">
          <p14:sldIdLst>
            <p14:sldId id="259"/>
            <p14:sldId id="292"/>
            <p14:sldId id="293"/>
            <p14:sldId id="294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0920"/>
    <a:srgbClr val="C81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/>
    <p:restoredTop sz="85802" autoAdjust="0"/>
  </p:normalViewPr>
  <p:slideViewPr>
    <p:cSldViewPr snapToGrid="0">
      <p:cViewPr varScale="1">
        <p:scale>
          <a:sx n="103" d="100"/>
          <a:sy n="103" d="100"/>
        </p:scale>
        <p:origin x="208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1827" y="5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505BF498-BED4-4818-A21E-3FC94C717C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CA3D75B-6B42-4E34-9812-C6585B3B52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04958-45C8-4C72-9EF1-471675195A0C}" type="datetimeFigureOut">
              <a:rPr kumimoji="1" lang="ja-JP" altLang="en-US" smtClean="0"/>
              <a:t>2018/4/19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BCDD0F5-99DE-40E9-95A0-E1A2813CDA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EF7AD00-9A80-4513-8F41-488B8F5819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519DD-503F-4D37-9736-B5FF6209FC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578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4A089-E5CD-4BBC-A217-87CB6F6D69A0}" type="datetimeFigureOut">
              <a:rPr kumimoji="1" lang="ja-JP" altLang="en-US" smtClean="0"/>
              <a:t>2018/4/19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68A4A-3707-4C5A-A9F0-B2EE08EDBC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02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044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4645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最近の企業ではノート</a:t>
            </a:r>
            <a:r>
              <a:rPr kumimoji="1" lang="en-US" altLang="ja-JP" dirty="0"/>
              <a:t>PC</a:t>
            </a:r>
            <a:r>
              <a:rPr kumimoji="1" lang="ja-JP" altLang="en-US"/>
              <a:t>の持ち込みや</a:t>
            </a:r>
            <a:r>
              <a:rPr kumimoji="1" lang="en-US" altLang="ja-JP" dirty="0"/>
              <a:t>USB</a:t>
            </a:r>
            <a:r>
              <a:rPr kumimoji="1" lang="ja-JP" altLang="en-US"/>
              <a:t>でのやり取りが禁止されているほど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/>
              <a:t>ちなみに物理的に破壊することも可能</a:t>
            </a:r>
            <a:endParaRPr kumimoji="1" lang="en-US" altLang="ja-JP" dirty="0"/>
          </a:p>
          <a:p>
            <a:r>
              <a:rPr kumimoji="1" lang="en-US" altLang="ja-JP" dirty="0"/>
              <a:t>http://</a:t>
            </a:r>
            <a:r>
              <a:rPr kumimoji="1" lang="en-US" altLang="ja-JP" dirty="0" err="1"/>
              <a:t>pc.watch.impress.co.jp</a:t>
            </a:r>
            <a:r>
              <a:rPr kumimoji="1" lang="en-US" altLang="ja-JP" dirty="0"/>
              <a:t>/docs/news/</a:t>
            </a:r>
            <a:r>
              <a:rPr kumimoji="1" lang="en-US" altLang="ja-JP" dirty="0" err="1"/>
              <a:t>yajiuma</a:t>
            </a:r>
            <a:r>
              <a:rPr kumimoji="1" lang="en-US" altLang="ja-JP" dirty="0"/>
              <a:t>/1019876.html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3259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901BC4-D296-48D4-92D6-BC6942051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283F498E-040F-49DE-ADB3-F6A582B23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1636"/>
            <a:ext cx="9144000" cy="128616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EA12FF-2913-442B-8B6A-EF538F145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2018/4/19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D7A3A4-0575-425D-9366-090808681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pic>
        <p:nvPicPr>
          <p:cNvPr id="1026" name="Picture 2" descr="ãæ±äº¬å¥³å­å¤§å­¦ãæ ¡ç« ãã®ç»åæ¤ç´¢çµæ">
            <a:extLst>
              <a:ext uri="{FF2B5EF4-FFF2-40B4-BE49-F238E27FC236}">
                <a16:creationId xmlns:a16="http://schemas.microsoft.com/office/drawing/2014/main" id="{8653782A-E28D-4E5F-93EB-329AD10AAFF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" t="12242" r="78440" b="9812"/>
          <a:stretch/>
        </p:blipFill>
        <p:spPr bwMode="auto">
          <a:xfrm>
            <a:off x="5515232" y="210709"/>
            <a:ext cx="1161535" cy="120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2851AA54-C7C3-46C3-A393-38B059725C99}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26845"/>
            <a:ext cx="9144000" cy="0"/>
          </a:xfrm>
          <a:prstGeom prst="line">
            <a:avLst/>
          </a:prstGeom>
          <a:ln w="5715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871A0DE-DFBA-4086-B094-B3047EAFA850}"/>
              </a:ext>
            </a:extLst>
          </p:cNvPr>
          <p:cNvCxnSpPr>
            <a:cxnSpLocks/>
          </p:cNvCxnSpPr>
          <p:nvPr userDrawn="1"/>
        </p:nvCxnSpPr>
        <p:spPr>
          <a:xfrm>
            <a:off x="1524000" y="3602038"/>
            <a:ext cx="9144000" cy="0"/>
          </a:xfrm>
          <a:prstGeom prst="line">
            <a:avLst/>
          </a:prstGeom>
          <a:ln w="1905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楕円 15">
            <a:extLst>
              <a:ext uri="{FF2B5EF4-FFF2-40B4-BE49-F238E27FC236}">
                <a16:creationId xmlns:a16="http://schemas.microsoft.com/office/drawing/2014/main" id="{09469472-601E-4BAE-9CF7-23C498DF1268}"/>
              </a:ext>
            </a:extLst>
          </p:cNvPr>
          <p:cNvSpPr/>
          <p:nvPr userDrawn="1"/>
        </p:nvSpPr>
        <p:spPr>
          <a:xfrm>
            <a:off x="11520000" y="6118278"/>
            <a:ext cx="540946" cy="540946"/>
          </a:xfrm>
          <a:prstGeom prst="ellipse">
            <a:avLst/>
          </a:prstGeom>
          <a:noFill/>
          <a:ln w="12700">
            <a:solidFill>
              <a:srgbClr val="C81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507D4DC2-665B-42D8-8C30-09213CA81AFB}"/>
              </a:ext>
            </a:extLst>
          </p:cNvPr>
          <p:cNvSpPr/>
          <p:nvPr userDrawn="1"/>
        </p:nvSpPr>
        <p:spPr>
          <a:xfrm>
            <a:off x="11573398" y="6165219"/>
            <a:ext cx="447063" cy="447063"/>
          </a:xfrm>
          <a:prstGeom prst="ellipse">
            <a:avLst/>
          </a:prstGeom>
          <a:noFill/>
          <a:ln w="19050">
            <a:solidFill>
              <a:srgbClr val="C81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24F952C9-B88F-4E00-9DB1-D035A7C7F8D5}" type="slidenum">
              <a:rPr kumimoji="1" lang="ja-JP" altLang="en-US" smtClean="0">
                <a:solidFill>
                  <a:srgbClr val="C8103D">
                    <a:alpha val="5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C8103D">
                  <a:alpha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482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831526-3EBF-4678-BC12-BB91D1137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FA879E4-5BAC-408D-9DAE-5DCEB8FEB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A2E5C0-55E3-4B98-BD26-E944C0CEA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2018/4/19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ABC6E70-8CA5-41A0-9ED8-0D3C65ECD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1D8EA6-9395-4F8A-B9F2-D717A212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9611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18362DE-0594-4627-A7BF-4479DAE625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197B4F8-627C-4F66-9631-5AD0B873D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C87786-CD65-4AF5-A01E-94180CE06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2018/4/19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CF441E-F351-4809-BF9D-1E09064C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D44357-C51A-4045-86AC-777D08D65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75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620659-2B52-4677-A6FA-DF3E85A0B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4302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BBD2FC-8B5C-461F-B4A5-7BB84D62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1782"/>
            <a:ext cx="10515600" cy="4505181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FC4CDA-1CC7-4156-A48F-26FADC05D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8103D">
                    <a:alpha val="50000"/>
                  </a:srgbClr>
                </a:solidFill>
              </a:defRPr>
            </a:lvl1pPr>
          </a:lstStyle>
          <a:p>
            <a:r>
              <a:rPr lang="en-US" altLang="ja-JP"/>
              <a:t>2018/4/19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7C564F-AA37-430F-8640-9166E3755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8103D">
                    <a:alpha val="50000"/>
                  </a:srgbClr>
                </a:solidFill>
              </a:defRPr>
            </a:lvl1pPr>
          </a:lstStyle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D1DCCA-A1FF-4617-90BE-1A439DDA2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DA7C5B4F-E33A-454A-8CF8-3AC1D35202A9}"/>
              </a:ext>
            </a:extLst>
          </p:cNvPr>
          <p:cNvSpPr/>
          <p:nvPr userDrawn="1"/>
        </p:nvSpPr>
        <p:spPr>
          <a:xfrm>
            <a:off x="11520000" y="6118278"/>
            <a:ext cx="540946" cy="540946"/>
          </a:xfrm>
          <a:prstGeom prst="ellipse">
            <a:avLst/>
          </a:prstGeom>
          <a:noFill/>
          <a:ln w="12700">
            <a:solidFill>
              <a:srgbClr val="C81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A657941A-A323-4BFD-8BF8-8BD50429B8ED}"/>
              </a:ext>
            </a:extLst>
          </p:cNvPr>
          <p:cNvSpPr/>
          <p:nvPr userDrawn="1"/>
        </p:nvSpPr>
        <p:spPr>
          <a:xfrm>
            <a:off x="11573398" y="6165219"/>
            <a:ext cx="447063" cy="447063"/>
          </a:xfrm>
          <a:prstGeom prst="ellipse">
            <a:avLst/>
          </a:prstGeom>
          <a:noFill/>
          <a:ln w="19050">
            <a:solidFill>
              <a:srgbClr val="C81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fld id="{24F952C9-B88F-4E00-9DB1-D035A7C7F8D5}" type="slidenum">
              <a:rPr kumimoji="1" lang="ja-JP" altLang="en-US" smtClean="0">
                <a:solidFill>
                  <a:srgbClr val="C8103D">
                    <a:alpha val="50000"/>
                  </a:srgbClr>
                </a:solidFill>
              </a:rPr>
              <a:pPr/>
              <a:t>‹#›</a:t>
            </a:fld>
            <a:endParaRPr kumimoji="1" lang="ja-JP" altLang="en-US" dirty="0">
              <a:solidFill>
                <a:srgbClr val="C8103D">
                  <a:alpha val="50000"/>
                </a:srgbClr>
              </a:solidFill>
            </a:endParaRPr>
          </a:p>
        </p:txBody>
      </p:sp>
      <p:pic>
        <p:nvPicPr>
          <p:cNvPr id="10" name="Picture 2" descr="ãæ±äº¬å¥³å­å¤§å­¦ãæ ¡ç« ãã®ç»åæ¤ç´¢çµæ">
            <a:extLst>
              <a:ext uri="{FF2B5EF4-FFF2-40B4-BE49-F238E27FC236}">
                <a16:creationId xmlns:a16="http://schemas.microsoft.com/office/drawing/2014/main" id="{566B7C87-B29B-461F-8F3D-2A140E8CD6F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" t="12242" r="78440" b="9812"/>
          <a:stretch/>
        </p:blipFill>
        <p:spPr bwMode="auto">
          <a:xfrm>
            <a:off x="5849697" y="1122028"/>
            <a:ext cx="492605" cy="51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77A5F4A7-DE22-4C78-AE05-432AFEECA1D5}"/>
              </a:ext>
            </a:extLst>
          </p:cNvPr>
          <p:cNvCxnSpPr>
            <a:cxnSpLocks/>
          </p:cNvCxnSpPr>
          <p:nvPr userDrawn="1"/>
        </p:nvCxnSpPr>
        <p:spPr>
          <a:xfrm>
            <a:off x="6450227" y="1373524"/>
            <a:ext cx="4903572" cy="9237"/>
          </a:xfrm>
          <a:prstGeom prst="line">
            <a:avLst/>
          </a:prstGeom>
          <a:ln w="3810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367380C-AB53-4282-823C-8F0FEBA3BAE1}"/>
              </a:ext>
            </a:extLst>
          </p:cNvPr>
          <p:cNvCxnSpPr>
            <a:cxnSpLocks/>
          </p:cNvCxnSpPr>
          <p:nvPr userDrawn="1"/>
        </p:nvCxnSpPr>
        <p:spPr>
          <a:xfrm>
            <a:off x="6450227" y="1438036"/>
            <a:ext cx="4903572" cy="1"/>
          </a:xfrm>
          <a:prstGeom prst="line">
            <a:avLst/>
          </a:prstGeom>
          <a:ln w="1270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8BB5F3D7-21AA-4589-AFB2-7ACD0988103C}"/>
              </a:ext>
            </a:extLst>
          </p:cNvPr>
          <p:cNvCxnSpPr>
            <a:cxnSpLocks/>
          </p:cNvCxnSpPr>
          <p:nvPr userDrawn="1"/>
        </p:nvCxnSpPr>
        <p:spPr>
          <a:xfrm>
            <a:off x="838199" y="1373523"/>
            <a:ext cx="4903572" cy="9237"/>
          </a:xfrm>
          <a:prstGeom prst="line">
            <a:avLst/>
          </a:prstGeom>
          <a:ln w="3810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DF041354-AD15-46A1-95D3-0E7D46075CA0}"/>
              </a:ext>
            </a:extLst>
          </p:cNvPr>
          <p:cNvCxnSpPr>
            <a:cxnSpLocks/>
          </p:cNvCxnSpPr>
          <p:nvPr userDrawn="1"/>
        </p:nvCxnSpPr>
        <p:spPr>
          <a:xfrm>
            <a:off x="838199" y="1438035"/>
            <a:ext cx="4903572" cy="1"/>
          </a:xfrm>
          <a:prstGeom prst="line">
            <a:avLst/>
          </a:prstGeom>
          <a:ln w="1270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2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BB14F6-F6FE-40A8-A557-EC79BB70D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9738"/>
            <a:ext cx="10509249" cy="2852737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6B0920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5D4C675-4373-42E6-B68F-02F412795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867564"/>
            <a:ext cx="10509250" cy="122208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6B0920">
                    <a:alpha val="50196"/>
                  </a:srgb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7E39B5-D4C9-4072-91B8-39F916966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2018/4/19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A707CD-0DBA-40B4-9AB5-4B37C4B37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CD200A-207E-4EBB-96EE-57354FD96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Picture 2" descr="ãæ±äº¬å¥³å­å¤§å­¦ãæ ¡ç« ãã®ç»åæ¤ç´¢çµæ">
            <a:extLst>
              <a:ext uri="{FF2B5EF4-FFF2-40B4-BE49-F238E27FC236}">
                <a16:creationId xmlns:a16="http://schemas.microsoft.com/office/drawing/2014/main" id="{2060EDCD-883F-4F3E-BB3B-D8B86C29796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" t="12242" r="78440" b="9812"/>
          <a:stretch/>
        </p:blipFill>
        <p:spPr bwMode="auto">
          <a:xfrm>
            <a:off x="5659661" y="1338889"/>
            <a:ext cx="872678" cy="90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7D5D5413-F83C-4262-AEA8-C2E4F76D6DFB}"/>
              </a:ext>
            </a:extLst>
          </p:cNvPr>
          <p:cNvCxnSpPr>
            <a:cxnSpLocks/>
          </p:cNvCxnSpPr>
          <p:nvPr userDrawn="1"/>
        </p:nvCxnSpPr>
        <p:spPr>
          <a:xfrm>
            <a:off x="838200" y="4562475"/>
            <a:ext cx="10520220" cy="15489"/>
          </a:xfrm>
          <a:prstGeom prst="line">
            <a:avLst/>
          </a:prstGeom>
          <a:ln w="5715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CC1E1583-B06A-4D15-A482-10CB262E7FFB}"/>
              </a:ext>
            </a:extLst>
          </p:cNvPr>
          <p:cNvCxnSpPr>
            <a:cxnSpLocks/>
          </p:cNvCxnSpPr>
          <p:nvPr userDrawn="1"/>
        </p:nvCxnSpPr>
        <p:spPr>
          <a:xfrm>
            <a:off x="838200" y="4653157"/>
            <a:ext cx="10520220" cy="0"/>
          </a:xfrm>
          <a:prstGeom prst="line">
            <a:avLst/>
          </a:prstGeom>
          <a:ln w="1905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028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DDEE26-3E3C-4667-AABA-09F03CFE5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5C2306-9DE6-4C0D-883F-C616B11147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FCF4E64-8D3B-4CC4-8D07-EFD8DC1F9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E7B3A51-22EB-45E2-B2DA-4A91D091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2018/4/19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6BB27B0-0327-4712-AAB0-9C3C00C7D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9527EF5-C851-439D-9915-48E9229EF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80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5D248C-18DE-4456-AB07-3C32103D4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B98291F-BF1E-4B99-A814-3E0BCC0F9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8823A18-3B17-4ED2-9787-926867202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D5CC3AC-413D-4A89-ACFF-8F8E461A8B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E21365B-2159-487B-82D3-4E6A8A3E6C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2FAEDF7-E404-4D35-BADF-7C8E7DC0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2018/4/19</a:t>
            </a:r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D24A730-577D-4259-9A11-B1B54B69F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2BFB76D-9BF0-4AF2-9E4B-9E5F7D801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421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2C2E58-7A6A-4173-9FF8-DB94F745A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9AD8BD2-11D6-4C1A-9211-542A5F905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2018/4/19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8C73BE9-D9DB-473B-8C00-D33ACE4BE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8316CCB-514D-49C4-B73F-F000740C2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25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FD7908C-6FEB-46CD-B4F0-9BCD78575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2018/4/19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2D67B0E-24DA-4A1C-BDB8-EF629C21E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428ED7-00D3-4FE9-AF14-260CB371B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3804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E8D109-B63E-4018-96E2-75D4344EF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D0EE6E-E6FD-4372-8AA8-3BF937D3B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C5D8F9D-B1E6-4B80-AC76-762A160F4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05C6BB9-4A67-4BC2-B139-DD3230013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2018/4/19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BA3366A-E4D4-4B4F-89F6-8B7FD83DF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BFFACC5-778D-47DB-9AAE-E33F97355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89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B2DA0E-849F-42BA-811D-C922F1577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E0E77C9-9AA2-4C4B-9313-BC7C8B08BC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D5BB623-BFD3-4AF1-B0AB-A159C89C9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6FD98AC-8744-4B0C-A468-115376210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2018/4/19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146BEBC-ABE7-4E7F-BC8F-4C2129CCD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F3B8F6C-C1D1-4B40-9992-A2D237944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9795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7451D96-EF77-400C-AED8-B51F1A5B6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C3F5D2A-70E4-4910-9020-16FE06D04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240ED0-F9BF-40BA-BA96-5B1E0B279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8103D">
                    <a:alpha val="50000"/>
                  </a:srgbClr>
                </a:solidFill>
              </a:defRPr>
            </a:lvl1pPr>
          </a:lstStyle>
          <a:p>
            <a:r>
              <a:rPr lang="en-US" altLang="ja-JP"/>
              <a:t>2018/4/19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FD2EDC-1F08-4E46-990D-4030562AB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8103D">
                    <a:alpha val="50000"/>
                  </a:srgbClr>
                </a:solidFill>
              </a:defRPr>
            </a:lvl1pPr>
          </a:lstStyle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432CAA-3FE8-4767-A9E7-526C04FBC9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008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rgbClr val="6B092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cis.twcu.ac.jp/cis/index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E3037E-EDCF-493E-8354-46877F41EC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情報処理技法</a:t>
            </a:r>
            <a:r>
              <a:rPr lang="en-US" altLang="ja-JP" dirty="0"/>
              <a:t>(</a:t>
            </a:r>
            <a:r>
              <a:rPr lang="ja-JP" altLang="en-US" dirty="0"/>
              <a:t>リテラシ</a:t>
            </a:r>
            <a:r>
              <a:rPr lang="en-US" altLang="ja-JP" dirty="0"/>
              <a:t>)I</a:t>
            </a:r>
            <a:br>
              <a:rPr lang="en-US" altLang="ja-JP"/>
            </a:br>
            <a:r>
              <a:rPr lang="ja-JP" altLang="en-US"/>
              <a:t>第</a:t>
            </a:r>
            <a:r>
              <a:rPr lang="en-US" altLang="ja-JP" dirty="0"/>
              <a:t>2</a:t>
            </a:r>
            <a:r>
              <a:rPr lang="ja-JP" altLang="en-US"/>
              <a:t>回：ファイルシステム</a:t>
            </a:r>
            <a:endParaRPr kumimoji="1" lang="ja-JP" altLang="en-US" dirty="0"/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585398D0-7F26-4CE3-8D96-C85AF6707F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産業技術大学院大学</a:t>
            </a:r>
            <a:endParaRPr lang="en-US" altLang="ja-JP" dirty="0"/>
          </a:p>
          <a:p>
            <a:r>
              <a:rPr kumimoji="1" lang="ja-JP" altLang="en-US" dirty="0"/>
              <a:t>助教　</a:t>
            </a:r>
            <a:r>
              <a:rPr lang="ja-JP" altLang="en-US" dirty="0"/>
              <a:t>柴田 淳司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15613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36D295-EA5D-4080-BB35-5CFD20FE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キーチェーン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2C0C42-4A96-46E3-A488-53A959D07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キーチェーン</a:t>
            </a:r>
            <a:endParaRPr lang="en-US" altLang="ja-JP" dirty="0"/>
          </a:p>
          <a:p>
            <a:pPr lvl="1"/>
            <a:r>
              <a:rPr lang="ja-JP" altLang="en-US"/>
              <a:t>自動でユーザ名とパスワードのセットを記憶</a:t>
            </a:r>
            <a:endParaRPr lang="en-US" altLang="ja-JP" dirty="0"/>
          </a:p>
          <a:p>
            <a:pPr lvl="1"/>
            <a:r>
              <a:rPr lang="ja-JP" altLang="en-US"/>
              <a:t>設定場所</a:t>
            </a:r>
            <a:endParaRPr lang="en-US" altLang="ja-JP" dirty="0"/>
          </a:p>
          <a:p>
            <a:pPr lvl="2"/>
            <a:r>
              <a:rPr lang="en-US" altLang="ja-JP" dirty="0"/>
              <a:t>Launchpad</a:t>
            </a:r>
          </a:p>
          <a:p>
            <a:pPr lvl="2"/>
            <a:r>
              <a:rPr lang="ja-JP" altLang="en-US"/>
              <a:t>その他</a:t>
            </a:r>
            <a:endParaRPr lang="en-US" altLang="ja-JP" dirty="0"/>
          </a:p>
          <a:p>
            <a:pPr lvl="2"/>
            <a:r>
              <a:rPr lang="ja-JP" altLang="en-US"/>
              <a:t>キーチェーンアクセス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F8D3F8-870D-4D34-ACA3-9E88BE1E2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5426DA8-C1D8-4BEB-B710-5F9FD50E3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E1CF7D7-DB73-DA4E-B3B8-3742EA4BE6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680" y="3205518"/>
            <a:ext cx="4692318" cy="297144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B52BDA8-E238-714A-96F4-87EA9E494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75" y="4554885"/>
            <a:ext cx="12763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32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0BF395-A04E-AD48-85C7-D311ACDF4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大昔のコンピュータ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F6F661-3652-5142-B5B5-AD835DECA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7950" y="1671782"/>
            <a:ext cx="4895850" cy="4505181"/>
          </a:xfrm>
        </p:spPr>
        <p:txBody>
          <a:bodyPr/>
          <a:lstStyle/>
          <a:p>
            <a:r>
              <a:rPr kumimoji="1" lang="ja-JP" altLang="en-US"/>
              <a:t>配線で電流制御</a:t>
            </a:r>
            <a:endParaRPr kumimoji="1" lang="en-US" altLang="ja-JP" dirty="0"/>
          </a:p>
          <a:p>
            <a:r>
              <a:rPr lang="ja-JP" altLang="en-US"/>
              <a:t>計算</a:t>
            </a:r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/>
              <a:t>パンチカードの穴の位置で</a:t>
            </a:r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A884B0-B359-0540-A304-EA9B6E85D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3CDEEBD-D025-C04D-BFA5-4508ED5D8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7D42AC1-D306-8445-A9B8-2B49FA5CD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25" y="1873402"/>
            <a:ext cx="5161550" cy="2177883"/>
          </a:xfrm>
          <a:prstGeom prst="rect">
            <a:avLst/>
          </a:prstGeom>
        </p:spPr>
      </p:pic>
      <p:pic>
        <p:nvPicPr>
          <p:cNvPr id="7" name="コンテンツ プレースホルダー 1">
            <a:extLst>
              <a:ext uri="{FF2B5EF4-FFF2-40B4-BE49-F238E27FC236}">
                <a16:creationId xmlns:a16="http://schemas.microsoft.com/office/drawing/2014/main" id="{8A839C6B-FEAB-1846-9F53-B44DCAFFD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057" y="4190277"/>
            <a:ext cx="4223086" cy="202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86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775C1C-A8B6-8F48-8833-530454AA6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今のコンピュータ</a:t>
            </a:r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7D6FCE2-6EC6-3247-B51E-77704C0C5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4B3534-C8C1-0745-9067-B87D3E433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6" name="Picture 4" descr="http://3.bp.blogspot.com/-G8t4htGXy8g/VXOUdjGtGhI/AAAAAAAAuLI/wU6gnpTOrYA/s800/smartphone_app.png">
            <a:extLst>
              <a:ext uri="{FF2B5EF4-FFF2-40B4-BE49-F238E27FC236}">
                <a16:creationId xmlns:a16="http://schemas.microsoft.com/office/drawing/2014/main" id="{88E3CD9C-7229-6245-827E-83E372A35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870" y="3805310"/>
            <a:ext cx="1209025" cy="138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1.bp.blogspot.com/-bxcjqmH6MKQ/V2vX2Xhwq0I/AAAAAAAA75s/vfT_NWn0m083KhUV5nI-OE9-bKhsrlY6gCLcB/s800/computer_kiban.png">
            <a:extLst>
              <a:ext uri="{FF2B5EF4-FFF2-40B4-BE49-F238E27FC236}">
                <a16:creationId xmlns:a16="http://schemas.microsoft.com/office/drawing/2014/main" id="{2F86FFA2-39F0-3A4C-9761-F3152F569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185" y="3673702"/>
            <a:ext cx="1340199" cy="122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2.bp.blogspot.com/-JPa0Nzk_E8M/Vf-aIH2jsyI/AAAAAAAAyDc/2FG8dSNSk-k/s800/computer_girl.png">
            <a:extLst>
              <a:ext uri="{FF2B5EF4-FFF2-40B4-BE49-F238E27FC236}">
                <a16:creationId xmlns:a16="http://schemas.microsoft.com/office/drawing/2014/main" id="{BA14CD06-2C23-944E-B7BE-25A941B0B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36" y="3049915"/>
            <a:ext cx="2194525" cy="213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4.bp.blogspot.com/-yn703BXL-3U/VuKMXoMqr0I/AAAAAAAA4zA/Qcz_Kz6o0nkp6t1JrsNkdQDFozoBWrSng/s800/computer_folder.png">
            <a:extLst>
              <a:ext uri="{FF2B5EF4-FFF2-40B4-BE49-F238E27FC236}">
                <a16:creationId xmlns:a16="http://schemas.microsoft.com/office/drawing/2014/main" id="{1D71A807-C73B-DA45-8B99-15C89E735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724" y="2906020"/>
            <a:ext cx="1276046" cy="106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C489ABD-8FE7-1B49-B448-263E88E8520E}"/>
              </a:ext>
            </a:extLst>
          </p:cNvPr>
          <p:cNvSpPr txBox="1"/>
          <p:nvPr/>
        </p:nvSpPr>
        <p:spPr>
          <a:xfrm>
            <a:off x="2345593" y="5105419"/>
            <a:ext cx="1359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ユーザー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E4A7B63-C988-DA45-BFC0-E984417F9B81}"/>
              </a:ext>
            </a:extLst>
          </p:cNvPr>
          <p:cNvSpPr txBox="1"/>
          <p:nvPr/>
        </p:nvSpPr>
        <p:spPr>
          <a:xfrm>
            <a:off x="5164899" y="5201518"/>
            <a:ext cx="1024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ソフトウェア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477BF0E-2DFC-2744-83B0-5BB634AC8A5B}"/>
              </a:ext>
            </a:extLst>
          </p:cNvPr>
          <p:cNvSpPr txBox="1"/>
          <p:nvPr/>
        </p:nvSpPr>
        <p:spPr>
          <a:xfrm>
            <a:off x="8049078" y="5021449"/>
            <a:ext cx="1024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ハード</a:t>
            </a: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311B44DF-0EB8-7549-9410-42CEE550A2C2}"/>
              </a:ext>
            </a:extLst>
          </p:cNvPr>
          <p:cNvSpPr/>
          <p:nvPr/>
        </p:nvSpPr>
        <p:spPr>
          <a:xfrm>
            <a:off x="4177814" y="3314504"/>
            <a:ext cx="393700" cy="833697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52833F81-B730-9E4D-B238-91DB1F639E9F}"/>
              </a:ext>
            </a:extLst>
          </p:cNvPr>
          <p:cNvSpPr/>
          <p:nvPr/>
        </p:nvSpPr>
        <p:spPr>
          <a:xfrm>
            <a:off x="7071171" y="3312387"/>
            <a:ext cx="393700" cy="833697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388AC2CA-7DBD-D644-808B-A559CA4CD919}"/>
              </a:ext>
            </a:extLst>
          </p:cNvPr>
          <p:cNvSpPr/>
          <p:nvPr/>
        </p:nvSpPr>
        <p:spPr>
          <a:xfrm flipH="1">
            <a:off x="7071171" y="4326256"/>
            <a:ext cx="393700" cy="833697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1DE7972A-5FA1-0D43-9608-87130F922522}"/>
              </a:ext>
            </a:extLst>
          </p:cNvPr>
          <p:cNvSpPr/>
          <p:nvPr/>
        </p:nvSpPr>
        <p:spPr>
          <a:xfrm flipH="1">
            <a:off x="4177814" y="4326256"/>
            <a:ext cx="393700" cy="833697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吹き出し: 四角形 16">
            <a:extLst>
              <a:ext uri="{FF2B5EF4-FFF2-40B4-BE49-F238E27FC236}">
                <a16:creationId xmlns:a16="http://schemas.microsoft.com/office/drawing/2014/main" id="{A9ECFA1F-4784-0D44-9379-51C85317AB3C}"/>
              </a:ext>
            </a:extLst>
          </p:cNvPr>
          <p:cNvSpPr/>
          <p:nvPr/>
        </p:nvSpPr>
        <p:spPr>
          <a:xfrm>
            <a:off x="7661297" y="2490499"/>
            <a:ext cx="2346960" cy="1055076"/>
          </a:xfrm>
          <a:prstGeom prst="wedgeRectCallout">
            <a:avLst>
              <a:gd name="adj1" fmla="val 13233"/>
              <a:gd name="adj2" fmla="val 725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>
                <a:solidFill>
                  <a:srgbClr val="92D050"/>
                </a:solidFill>
                <a:latin typeface="Consolas" panose="020B0609020204030204" pitchFamily="49" charset="0"/>
              </a:rPr>
              <a:t>0100 0101 1101</a:t>
            </a:r>
          </a:p>
          <a:p>
            <a:r>
              <a:rPr kumimoji="1" lang="en-US" altLang="ja-JP" dirty="0">
                <a:solidFill>
                  <a:srgbClr val="92D050"/>
                </a:solidFill>
                <a:latin typeface="Consolas" panose="020B0609020204030204" pitchFamily="49" charset="0"/>
              </a:rPr>
              <a:t>0110 0111 1011</a:t>
            </a:r>
          </a:p>
          <a:p>
            <a:r>
              <a:rPr kumimoji="1" lang="en-US" altLang="ja-JP" dirty="0">
                <a:solidFill>
                  <a:srgbClr val="92D050"/>
                </a:solidFill>
                <a:latin typeface="Consolas" panose="020B0609020204030204" pitchFamily="49" charset="0"/>
              </a:rPr>
              <a:t>1010 1111 0110…</a:t>
            </a:r>
            <a:endParaRPr kumimoji="1" lang="ja-JP" altLang="en-US" dirty="0">
              <a:solidFill>
                <a:srgbClr val="92D050"/>
              </a:solidFill>
              <a:latin typeface="Consolas" panose="020B0609020204030204" pitchFamily="49" charset="0"/>
            </a:endParaRPr>
          </a:p>
        </p:txBody>
      </p:sp>
      <p:cxnSp>
        <p:nvCxnSpPr>
          <p:cNvPr id="18" name="コネクタ: 曲線 18">
            <a:extLst>
              <a:ext uri="{FF2B5EF4-FFF2-40B4-BE49-F238E27FC236}">
                <a16:creationId xmlns:a16="http://schemas.microsoft.com/office/drawing/2014/main" id="{17995116-0DB1-DA43-81C1-B09A5FC09088}"/>
              </a:ext>
            </a:extLst>
          </p:cNvPr>
          <p:cNvCxnSpPr>
            <a:stCxn id="7" idx="3"/>
          </p:cNvCxnSpPr>
          <p:nvPr/>
        </p:nvCxnSpPr>
        <p:spPr>
          <a:xfrm>
            <a:off x="9231384" y="4284571"/>
            <a:ext cx="876346" cy="389294"/>
          </a:xfrm>
          <a:prstGeom prst="curvedConnector3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B596F6B-69DC-C448-AA83-6E6DFDE97876}"/>
              </a:ext>
            </a:extLst>
          </p:cNvPr>
          <p:cNvSpPr txBox="1"/>
          <p:nvPr/>
        </p:nvSpPr>
        <p:spPr>
          <a:xfrm>
            <a:off x="8780685" y="4697995"/>
            <a:ext cx="1585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インターネット</a:t>
            </a:r>
          </a:p>
        </p:txBody>
      </p:sp>
      <p:sp>
        <p:nvSpPr>
          <p:cNvPr id="20" name="角丸四角形吹き出し 19">
            <a:extLst>
              <a:ext uri="{FF2B5EF4-FFF2-40B4-BE49-F238E27FC236}">
                <a16:creationId xmlns:a16="http://schemas.microsoft.com/office/drawing/2014/main" id="{EDBC6908-F5A1-634E-AEEF-A51F629CE77C}"/>
              </a:ext>
            </a:extLst>
          </p:cNvPr>
          <p:cNvSpPr/>
          <p:nvPr/>
        </p:nvSpPr>
        <p:spPr>
          <a:xfrm>
            <a:off x="3257551" y="1800224"/>
            <a:ext cx="2810220" cy="961993"/>
          </a:xfrm>
          <a:prstGeom prst="wedgeRoundRectCallout">
            <a:avLst>
              <a:gd name="adj1" fmla="val 25126"/>
              <a:gd name="adj2" fmla="val 87875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>
                <a:solidFill>
                  <a:srgbClr val="6B0920"/>
                </a:solidFill>
              </a:rPr>
              <a:t>ソフトウェアで簡単制御</a:t>
            </a:r>
            <a:endParaRPr kumimoji="1" lang="ja-JP" altLang="en-US" sz="2800" b="1" dirty="0">
              <a:solidFill>
                <a:srgbClr val="6B0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73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0A890A-9F97-4A61-812C-A34D85DC0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ファイルとフォルダ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6578650-F9E3-458D-90F0-1073E5987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00350"/>
            <a:ext cx="10515600" cy="3376613"/>
          </a:xfrm>
        </p:spPr>
        <p:txBody>
          <a:bodyPr/>
          <a:lstStyle/>
          <a:p>
            <a:r>
              <a:rPr lang="ja-JP" altLang="en-US"/>
              <a:t>ファイル</a:t>
            </a:r>
            <a:endParaRPr lang="en-US" altLang="ja-JP" dirty="0"/>
          </a:p>
          <a:p>
            <a:pPr lvl="1"/>
            <a:r>
              <a:rPr lang="ja-JP" altLang="en-US"/>
              <a:t>実行ファイル（アプリやソフトなど）</a:t>
            </a:r>
            <a:endParaRPr lang="en-US" altLang="ja-JP" dirty="0"/>
          </a:p>
          <a:p>
            <a:pPr lvl="1"/>
            <a:r>
              <a:rPr lang="ja-JP" altLang="en-US"/>
              <a:t>データファイル</a:t>
            </a:r>
            <a:endParaRPr lang="en-US" altLang="ja-JP" dirty="0"/>
          </a:p>
          <a:p>
            <a:pPr lvl="1"/>
            <a:r>
              <a:rPr lang="ja-JP" altLang="en-US"/>
              <a:t>エイリアス（ショートカット）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/>
              <a:t>フォルダ</a:t>
            </a:r>
            <a:endParaRPr lang="en-US" altLang="ja-JP" dirty="0"/>
          </a:p>
          <a:p>
            <a:pPr lvl="1"/>
            <a:r>
              <a:rPr lang="ja-JP" altLang="en-US"/>
              <a:t>ファイルを入れるためのファイル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760743-F50C-4E18-8A5A-78EBC3A8F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71CA41-388C-4511-9A95-AAA6E6A0B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9291BBE-44CE-9949-8783-2812BDA0305B}"/>
              </a:ext>
            </a:extLst>
          </p:cNvPr>
          <p:cNvSpPr/>
          <p:nvPr/>
        </p:nvSpPr>
        <p:spPr>
          <a:xfrm>
            <a:off x="3043825" y="1685925"/>
            <a:ext cx="6104349" cy="111442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rgbClr val="6B0920"/>
                </a:solidFill>
              </a:rPr>
              <a:t>OS</a:t>
            </a:r>
            <a:r>
              <a:rPr kumimoji="1" lang="ja-JP" altLang="en-US" sz="2800" b="1">
                <a:solidFill>
                  <a:srgbClr val="6B0920"/>
                </a:solidFill>
              </a:rPr>
              <a:t>がデータをファイルとして提示</a:t>
            </a:r>
            <a:endParaRPr kumimoji="1" lang="ja-JP" altLang="en-US" sz="2800" b="1" dirty="0">
              <a:solidFill>
                <a:srgbClr val="6B0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97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1474FF-13FE-1248-BC96-329C27175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ファイルの例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009078-A52E-0548-9D85-6D7DB3611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41DAEA-8B1C-1242-9ABE-532DA43E7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39115B23-62B4-5149-B731-8BCF354C5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620" y="1671638"/>
            <a:ext cx="7828759" cy="4505325"/>
          </a:xfrm>
          <a:prstGeom prst="rect">
            <a:avLst/>
          </a:prstGeom>
        </p:spPr>
      </p:pic>
      <p:sp>
        <p:nvSpPr>
          <p:cNvPr id="9" name="円形吹き出し 7">
            <a:extLst>
              <a:ext uri="{FF2B5EF4-FFF2-40B4-BE49-F238E27FC236}">
                <a16:creationId xmlns:a16="http://schemas.microsoft.com/office/drawing/2014/main" id="{BE96519A-5759-654A-A684-DCE58B5FF736}"/>
              </a:ext>
            </a:extLst>
          </p:cNvPr>
          <p:cNvSpPr/>
          <p:nvPr/>
        </p:nvSpPr>
        <p:spPr>
          <a:xfrm>
            <a:off x="8633106" y="1799690"/>
            <a:ext cx="2504736" cy="901336"/>
          </a:xfrm>
          <a:prstGeom prst="wedgeEllipseCallout">
            <a:avLst>
              <a:gd name="adj1" fmla="val -40511"/>
              <a:gd name="adj2" fmla="val 5897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/>
              <a:t>フォルダ：データ入れ</a:t>
            </a:r>
            <a:endParaRPr kumimoji="1" lang="en-US" altLang="ja-JP" dirty="0"/>
          </a:p>
        </p:txBody>
      </p:sp>
      <p:sp>
        <p:nvSpPr>
          <p:cNvPr id="10" name="円形吹き出し 8">
            <a:extLst>
              <a:ext uri="{FF2B5EF4-FFF2-40B4-BE49-F238E27FC236}">
                <a16:creationId xmlns:a16="http://schemas.microsoft.com/office/drawing/2014/main" id="{9CF3D600-F78C-B247-B4ED-AFE677B81450}"/>
              </a:ext>
            </a:extLst>
          </p:cNvPr>
          <p:cNvSpPr/>
          <p:nvPr/>
        </p:nvSpPr>
        <p:spPr>
          <a:xfrm>
            <a:off x="1533864" y="4937521"/>
            <a:ext cx="2504736" cy="901336"/>
          </a:xfrm>
          <a:prstGeom prst="wedgeEllipseCallout">
            <a:avLst>
              <a:gd name="adj1" fmla="val 56493"/>
              <a:gd name="adj2" fmla="val -5262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dirty="0"/>
              <a:t>ファイル：データ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71581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1921D1-6466-4052-B4E0-B0E751BC2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拡張子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94FD15-A8DC-4006-8B52-393A362A0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データとアプリの対応を示す文字</a:t>
            </a:r>
            <a:endParaRPr lang="en-US" altLang="ja-JP" dirty="0"/>
          </a:p>
          <a:p>
            <a:pPr lvl="1"/>
            <a:r>
              <a:rPr kumimoji="1" lang="ja-JP" altLang="en-US"/>
              <a:t>データファイルをクリックすると対応するアプリが起動</a:t>
            </a:r>
            <a:endParaRPr kumimoji="1" lang="en-US" altLang="ja-JP" dirty="0"/>
          </a:p>
          <a:p>
            <a:pPr lvl="1"/>
            <a:r>
              <a:rPr kumimoji="1" lang="ja-JP" altLang="en-US"/>
              <a:t>無理やり別のアプリで起動することも可能</a:t>
            </a:r>
            <a:endParaRPr kumimoji="1"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08EB22-30A8-4D3B-896D-3D08AB481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FB90D6F-B77E-4CA6-B822-EB4F18DD6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17" name="吹き出し: 四角形 5">
            <a:extLst>
              <a:ext uri="{FF2B5EF4-FFF2-40B4-BE49-F238E27FC236}">
                <a16:creationId xmlns:a16="http://schemas.microsoft.com/office/drawing/2014/main" id="{00B2E63F-DCF9-D94C-B927-B9C651CE480E}"/>
              </a:ext>
            </a:extLst>
          </p:cNvPr>
          <p:cNvSpPr/>
          <p:nvPr/>
        </p:nvSpPr>
        <p:spPr>
          <a:xfrm>
            <a:off x="2129862" y="4299578"/>
            <a:ext cx="2133600" cy="1055076"/>
          </a:xfrm>
          <a:prstGeom prst="wedgeRectCallout">
            <a:avLst>
              <a:gd name="adj1" fmla="val 62098"/>
              <a:gd name="adj2" fmla="val 2714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>
                <a:solidFill>
                  <a:srgbClr val="92D050"/>
                </a:solidFill>
                <a:latin typeface="Consolas" panose="020B0609020204030204" pitchFamily="49" charset="0"/>
              </a:rPr>
              <a:t>0100 0101 1101</a:t>
            </a:r>
          </a:p>
          <a:p>
            <a:r>
              <a:rPr kumimoji="1" lang="en-US" altLang="ja-JP" dirty="0">
                <a:solidFill>
                  <a:srgbClr val="92D050"/>
                </a:solidFill>
                <a:latin typeface="Consolas" panose="020B0609020204030204" pitchFamily="49" charset="0"/>
              </a:rPr>
              <a:t>0110 0111 1011</a:t>
            </a:r>
          </a:p>
          <a:p>
            <a:r>
              <a:rPr kumimoji="1" lang="en-US" altLang="ja-JP" dirty="0">
                <a:solidFill>
                  <a:srgbClr val="92D050"/>
                </a:solidFill>
                <a:latin typeface="Consolas" panose="020B0609020204030204" pitchFamily="49" charset="0"/>
              </a:rPr>
              <a:t>1010 1111 0110…</a:t>
            </a:r>
            <a:endParaRPr kumimoji="1" lang="ja-JP" altLang="en-US" dirty="0">
              <a:solidFill>
                <a:srgbClr val="92D050"/>
              </a:solidFill>
              <a:latin typeface="Consolas" panose="020B0609020204030204" pitchFamily="49" charset="0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906C3E66-D848-AF4E-A86D-FB11C254A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085" y="4230216"/>
            <a:ext cx="1384300" cy="1193800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60C6898-3759-664D-AF41-C782C55A2F19}"/>
              </a:ext>
            </a:extLst>
          </p:cNvPr>
          <p:cNvSpPr txBox="1"/>
          <p:nvPr/>
        </p:nvSpPr>
        <p:spPr>
          <a:xfrm>
            <a:off x="2554973" y="5530632"/>
            <a:ext cx="128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データ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9CC7753-B841-304C-A641-4E223088AFFF}"/>
              </a:ext>
            </a:extLst>
          </p:cNvPr>
          <p:cNvSpPr txBox="1"/>
          <p:nvPr/>
        </p:nvSpPr>
        <p:spPr>
          <a:xfrm>
            <a:off x="4783546" y="5538666"/>
            <a:ext cx="128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ファイル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B9A2532-01C8-744B-86BF-0FB0C16BEE07}"/>
              </a:ext>
            </a:extLst>
          </p:cNvPr>
          <p:cNvSpPr txBox="1"/>
          <p:nvPr/>
        </p:nvSpPr>
        <p:spPr>
          <a:xfrm>
            <a:off x="6638210" y="5118511"/>
            <a:ext cx="1878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拡張子をもとに</a:t>
            </a:r>
            <a:r>
              <a:rPr kumimoji="1" lang="en-US" altLang="ja-JP" dirty="0"/>
              <a:t>OS</a:t>
            </a:r>
            <a:r>
              <a:rPr kumimoji="1" lang="ja-JP" altLang="en-US" dirty="0"/>
              <a:t>が解釈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907825CB-01CC-0E47-B347-956A39E4D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951" y="4322381"/>
            <a:ext cx="906653" cy="1014222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DA6EAA6-F456-2F47-8C78-FE67565597EB}"/>
              </a:ext>
            </a:extLst>
          </p:cNvPr>
          <p:cNvSpPr txBox="1"/>
          <p:nvPr/>
        </p:nvSpPr>
        <p:spPr>
          <a:xfrm>
            <a:off x="8418027" y="5530632"/>
            <a:ext cx="2376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アプリ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（実行ファイル）</a:t>
            </a:r>
          </a:p>
        </p:txBody>
      </p:sp>
      <p:pic>
        <p:nvPicPr>
          <p:cNvPr id="24" name="Picture 2" descr="http://moshbox.jp/be/wp-content/uploads/2016/04/applelogo.png">
            <a:extLst>
              <a:ext uri="{FF2B5EF4-FFF2-40B4-BE49-F238E27FC236}">
                <a16:creationId xmlns:a16="http://schemas.microsoft.com/office/drawing/2014/main" id="{BBC604EE-6AB9-774A-B420-E82412EB8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544" y="4074060"/>
            <a:ext cx="622966" cy="62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矢印: 右 13">
            <a:extLst>
              <a:ext uri="{FF2B5EF4-FFF2-40B4-BE49-F238E27FC236}">
                <a16:creationId xmlns:a16="http://schemas.microsoft.com/office/drawing/2014/main" id="{B4178CA5-641C-C447-907C-EB50A2FDEFA8}"/>
              </a:ext>
            </a:extLst>
          </p:cNvPr>
          <p:cNvSpPr/>
          <p:nvPr/>
        </p:nvSpPr>
        <p:spPr>
          <a:xfrm>
            <a:off x="6554049" y="4687763"/>
            <a:ext cx="2047316" cy="393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吹き出し: 四角形 15">
            <a:extLst>
              <a:ext uri="{FF2B5EF4-FFF2-40B4-BE49-F238E27FC236}">
                <a16:creationId xmlns:a16="http://schemas.microsoft.com/office/drawing/2014/main" id="{299F5B67-760A-0C4C-8C87-1B15C44B7732}"/>
              </a:ext>
            </a:extLst>
          </p:cNvPr>
          <p:cNvSpPr/>
          <p:nvPr/>
        </p:nvSpPr>
        <p:spPr>
          <a:xfrm>
            <a:off x="4498595" y="3405216"/>
            <a:ext cx="2139615" cy="417648"/>
          </a:xfrm>
          <a:prstGeom prst="wedgeRectCallout">
            <a:avLst>
              <a:gd name="adj1" fmla="val -15241"/>
              <a:gd name="adj2" fmla="val 972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ファイル名</a:t>
            </a:r>
            <a:r>
              <a:rPr kumimoji="1" lang="en-US" altLang="ja-JP" dirty="0"/>
              <a:t>.</a:t>
            </a:r>
            <a:r>
              <a:rPr kumimoji="1" lang="ja-JP" altLang="en-US" dirty="0"/>
              <a:t>拡張子</a:t>
            </a:r>
          </a:p>
        </p:txBody>
      </p:sp>
    </p:spTree>
    <p:extLst>
      <p:ext uri="{BB962C8B-B14F-4D97-AF65-F5344CB8AC3E}">
        <p14:creationId xmlns:p14="http://schemas.microsoft.com/office/powerpoint/2010/main" val="861749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F70370-6CAA-41FD-888D-81581A949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/>
              <a:t>拡張子の種類</a:t>
            </a:r>
            <a:br>
              <a:rPr kumimoji="1" lang="en-US" altLang="ja-JP"/>
            </a:br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847588-C5AD-4F63-8ED1-C3F774CBC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D32109-33F4-4FA8-B57B-2771EDD30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graphicFrame>
        <p:nvGraphicFramePr>
          <p:cNvPr id="8" name="コンテンツ プレースホルダー 5">
            <a:extLst>
              <a:ext uri="{FF2B5EF4-FFF2-40B4-BE49-F238E27FC236}">
                <a16:creationId xmlns:a16="http://schemas.microsoft.com/office/drawing/2014/main" id="{A7D715B0-441F-5440-9495-0DDEA147AC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3610096"/>
              </p:ext>
            </p:extLst>
          </p:nvPr>
        </p:nvGraphicFramePr>
        <p:xfrm>
          <a:off x="2222500" y="1798638"/>
          <a:ext cx="7746999" cy="4450080"/>
        </p:xfrm>
        <a:graphic>
          <a:graphicData uri="http://schemas.openxmlformats.org/drawingml/2006/table">
            <a:tbl>
              <a:tblPr firstRow="1" bandRow="1"/>
              <a:tblGrid>
                <a:gridCol w="2582333">
                  <a:extLst>
                    <a:ext uri="{9D8B030D-6E8A-4147-A177-3AD203B41FA5}">
                      <a16:colId xmlns:a16="http://schemas.microsoft.com/office/drawing/2014/main" val="1120465325"/>
                    </a:ext>
                  </a:extLst>
                </a:gridCol>
                <a:gridCol w="2582333">
                  <a:extLst>
                    <a:ext uri="{9D8B030D-6E8A-4147-A177-3AD203B41FA5}">
                      <a16:colId xmlns:a16="http://schemas.microsoft.com/office/drawing/2014/main" val="2580680059"/>
                    </a:ext>
                  </a:extLst>
                </a:gridCol>
                <a:gridCol w="2582333">
                  <a:extLst>
                    <a:ext uri="{9D8B030D-6E8A-4147-A177-3AD203B41FA5}">
                      <a16:colId xmlns:a16="http://schemas.microsoft.com/office/drawing/2014/main" val="36696785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拡張子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データの中身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よく使われるソフト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63453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dirty="0"/>
                        <a:t>txt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プレーンテキスト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dirty="0"/>
                        <a:t>Notepad</a:t>
                      </a:r>
                      <a:r>
                        <a:rPr kumimoji="1" lang="en-US" altLang="ja-JP" baseline="0" dirty="0"/>
                        <a:t>, Word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81108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dirty="0"/>
                        <a:t>html, </a:t>
                      </a:r>
                      <a:r>
                        <a:rPr kumimoji="1" lang="en-US" altLang="ja-JP" dirty="0" err="1"/>
                        <a:t>htm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ウェブページのデータ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dirty="0"/>
                        <a:t>IE, Safari,</a:t>
                      </a:r>
                      <a:r>
                        <a:rPr kumimoji="1" lang="en-US" altLang="ja-JP" baseline="0" dirty="0"/>
                        <a:t> Chrome, 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9058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dirty="0"/>
                        <a:t>doc, </a:t>
                      </a:r>
                      <a:r>
                        <a:rPr kumimoji="1" lang="en-US" altLang="ja-JP" dirty="0" err="1"/>
                        <a:t>docx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書類データ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dirty="0"/>
                        <a:t>Microsoft Word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93046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dirty="0" err="1"/>
                        <a:t>xls</a:t>
                      </a:r>
                      <a:r>
                        <a:rPr kumimoji="1" lang="en-US" altLang="ja-JP" dirty="0"/>
                        <a:t>, </a:t>
                      </a:r>
                      <a:r>
                        <a:rPr kumimoji="1" lang="en-US" altLang="ja-JP" dirty="0" err="1"/>
                        <a:t>xlsx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表計算データ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dirty="0"/>
                        <a:t>Microsoft Excel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951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dirty="0"/>
                        <a:t>ppt, </a:t>
                      </a:r>
                      <a:r>
                        <a:rPr kumimoji="1" lang="en-US" altLang="ja-JP" dirty="0" err="1"/>
                        <a:t>pptx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発表資料データ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dirty="0"/>
                        <a:t>Microsoft PowerPoint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35182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dirty="0"/>
                        <a:t>bmp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画素データ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画像表示ソフト全般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39205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dirty="0"/>
                        <a:t>jpeg, jpg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不可逆圧縮画像データ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画像表示ソフト全般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2987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dirty="0"/>
                        <a:t>gif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軽量の画像データ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画像表示ソフト全般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36327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dirty="0" err="1"/>
                        <a:t>png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可逆圧縮画像データ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画像表示ソフト全般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46398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dirty="0"/>
                        <a:t>mpeg, mpg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動画データ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映像表示ソフト全般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31111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dirty="0"/>
                        <a:t>exe, app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実行ファイル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ソフト本体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510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832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99065-C97A-443E-A994-2A2114A42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/>
              <a:t>演習：データを入力する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CDF9D3-12D0-441B-9171-6F3A5E55C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とりあえずデータを作ってみよう！</a:t>
            </a:r>
            <a:endParaRPr lang="en-US" altLang="ja-JP" dirty="0"/>
          </a:p>
          <a:p>
            <a:pPr lvl="1"/>
            <a:r>
              <a:rPr lang="en-US" altLang="ja-JP" dirty="0"/>
              <a:t>Launchpad</a:t>
            </a:r>
            <a:r>
              <a:rPr lang="ja-JP" altLang="en-US"/>
              <a:t>：アプリ一覧</a:t>
            </a:r>
            <a:r>
              <a:rPr lang="en-US" altLang="ja-JP" dirty="0"/>
              <a:t>(.app)</a:t>
            </a:r>
          </a:p>
          <a:p>
            <a:pPr lvl="1"/>
            <a:r>
              <a:rPr lang="en-US" altLang="ja-JP" dirty="0"/>
              <a:t>Text Editor</a:t>
            </a:r>
            <a:r>
              <a:rPr lang="ja-JP" altLang="en-US"/>
              <a:t>：文章作成ソフト</a:t>
            </a:r>
            <a:endParaRPr lang="en-US" altLang="ja-JP" dirty="0"/>
          </a:p>
          <a:p>
            <a:pPr lvl="1"/>
            <a:endParaRPr lang="en-US" altLang="ja-JP" dirty="0"/>
          </a:p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52EAF1-D03F-4ACF-B7B5-22A634AB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98CEADF-6885-43CA-807A-92098E9A7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7" name="Picture 2" descr="http://www.defaults-write.com/wp-content/uploads/2012/09/Launchpad-Icon.png">
            <a:extLst>
              <a:ext uri="{FF2B5EF4-FFF2-40B4-BE49-F238E27FC236}">
                <a16:creationId xmlns:a16="http://schemas.microsoft.com/office/drawing/2014/main" id="{2E6F1FD5-07BB-004E-A292-8D30A8C5C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165" y="419949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sociomedia.co.jp/assets/images/textedit.png">
            <a:extLst>
              <a:ext uri="{FF2B5EF4-FFF2-40B4-BE49-F238E27FC236}">
                <a16:creationId xmlns:a16="http://schemas.microsoft.com/office/drawing/2014/main" id="{1DA3C782-6ACD-164D-AB84-2D786AA9D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001" y="4199492"/>
            <a:ext cx="1254115" cy="125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0999ABA-8C65-1E4A-94D7-69BF69D1429D}"/>
              </a:ext>
            </a:extLst>
          </p:cNvPr>
          <p:cNvSpPr txBox="1"/>
          <p:nvPr/>
        </p:nvSpPr>
        <p:spPr>
          <a:xfrm>
            <a:off x="1924187" y="5628242"/>
            <a:ext cx="18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Launchpad</a:t>
            </a:r>
            <a:r>
              <a:rPr kumimoji="1" lang="ja-JP" altLang="en-US" dirty="0"/>
              <a:t>から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9F8E7CA-A1EC-1B4D-B114-D226D93C1418}"/>
              </a:ext>
            </a:extLst>
          </p:cNvPr>
          <p:cNvSpPr txBox="1"/>
          <p:nvPr/>
        </p:nvSpPr>
        <p:spPr>
          <a:xfrm>
            <a:off x="4876002" y="5628242"/>
            <a:ext cx="202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Text Editor</a:t>
            </a:r>
            <a:r>
              <a:rPr kumimoji="1" lang="ja-JP" altLang="en-US" dirty="0"/>
              <a:t>を選択</a:t>
            </a:r>
          </a:p>
        </p:txBody>
      </p:sp>
      <p:sp>
        <p:nvSpPr>
          <p:cNvPr id="11" name="矢印: 右 6">
            <a:extLst>
              <a:ext uri="{FF2B5EF4-FFF2-40B4-BE49-F238E27FC236}">
                <a16:creationId xmlns:a16="http://schemas.microsoft.com/office/drawing/2014/main" id="{671DE893-0A03-6A40-90E1-FEA5C8CB2BC2}"/>
              </a:ext>
            </a:extLst>
          </p:cNvPr>
          <p:cNvSpPr/>
          <p:nvPr/>
        </p:nvSpPr>
        <p:spPr>
          <a:xfrm>
            <a:off x="4163700" y="4651914"/>
            <a:ext cx="257577" cy="8016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Picture 6" descr="http://alvinalexander.com/blog-files/smultron-text-editor.jpg">
            <a:extLst>
              <a:ext uri="{FF2B5EF4-FFF2-40B4-BE49-F238E27FC236}">
                <a16:creationId xmlns:a16="http://schemas.microsoft.com/office/drawing/2014/main" id="{9CA1C502-3031-B348-83E4-52E9F6C4B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088" y="3416641"/>
            <a:ext cx="1765371" cy="203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BFB352C-3AA7-234E-9E2C-1598E175D4DA}"/>
              </a:ext>
            </a:extLst>
          </p:cNvPr>
          <p:cNvSpPr txBox="1"/>
          <p:nvPr/>
        </p:nvSpPr>
        <p:spPr>
          <a:xfrm>
            <a:off x="7764015" y="562824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適当に文字を打つ</a:t>
            </a:r>
          </a:p>
        </p:txBody>
      </p:sp>
      <p:sp>
        <p:nvSpPr>
          <p:cNvPr id="14" name="矢印: 右 12">
            <a:extLst>
              <a:ext uri="{FF2B5EF4-FFF2-40B4-BE49-F238E27FC236}">
                <a16:creationId xmlns:a16="http://schemas.microsoft.com/office/drawing/2014/main" id="{F107C0B6-E539-FC4E-9F5D-8303558A2DA2}"/>
              </a:ext>
            </a:extLst>
          </p:cNvPr>
          <p:cNvSpPr/>
          <p:nvPr/>
        </p:nvSpPr>
        <p:spPr>
          <a:xfrm>
            <a:off x="7051713" y="4651914"/>
            <a:ext cx="257577" cy="8016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1037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7C894D-86AF-3D4F-AEDC-F95AC0DA2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ファイルにする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A093EF5-AB99-0545-92C5-B3BD118F6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保存してファイルにしてみる</a:t>
            </a:r>
            <a:endParaRPr lang="en-US" altLang="ja-JP" dirty="0"/>
          </a:p>
          <a:p>
            <a:pPr lvl="1"/>
            <a:r>
              <a:rPr lang="ja-JP" altLang="en-US"/>
              <a:t>左上のメニューバーの「ファイル」を開く</a:t>
            </a:r>
            <a:endParaRPr lang="en-US" altLang="ja-JP" dirty="0"/>
          </a:p>
          <a:p>
            <a:pPr lvl="1"/>
            <a:r>
              <a:rPr lang="ja-JP" altLang="en-US"/>
              <a:t>「名前を付けて保存」を選択</a:t>
            </a:r>
          </a:p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EE4DD7-4876-C340-B468-FB78C97F6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DE7CCAC-CAC3-FA43-9743-E2BC88328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6" name="Picture 2" descr="http://www.wanichan.com/office365/mac/word2016/02/images/05-1.png">
            <a:extLst>
              <a:ext uri="{FF2B5EF4-FFF2-40B4-BE49-F238E27FC236}">
                <a16:creationId xmlns:a16="http://schemas.microsoft.com/office/drawing/2014/main" id="{C46CD581-3C7F-6B46-AB5D-6DFD65FEC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793" y="3141682"/>
            <a:ext cx="5072130" cy="285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吹き出し: 角を丸めた四角形 5">
            <a:extLst>
              <a:ext uri="{FF2B5EF4-FFF2-40B4-BE49-F238E27FC236}">
                <a16:creationId xmlns:a16="http://schemas.microsoft.com/office/drawing/2014/main" id="{76F68D43-3DF1-9F4B-85DA-4D1989471443}"/>
              </a:ext>
            </a:extLst>
          </p:cNvPr>
          <p:cNvSpPr/>
          <p:nvPr/>
        </p:nvSpPr>
        <p:spPr>
          <a:xfrm>
            <a:off x="2599484" y="3145867"/>
            <a:ext cx="949249" cy="540912"/>
          </a:xfrm>
          <a:prstGeom prst="wedgeRoundRectCallout">
            <a:avLst>
              <a:gd name="adj1" fmla="val 71341"/>
              <a:gd name="adj2" fmla="val -3547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ココ</a:t>
            </a:r>
          </a:p>
        </p:txBody>
      </p:sp>
    </p:spTree>
    <p:extLst>
      <p:ext uri="{BB962C8B-B14F-4D97-AF65-F5344CB8AC3E}">
        <p14:creationId xmlns:p14="http://schemas.microsoft.com/office/powerpoint/2010/main" val="3344189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4199CE-961F-4870-A9B6-D2526C3A5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保存場所の選択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5C72B8-54D2-480B-823D-4BCFD30F0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とりあえず保存してみる</a:t>
            </a:r>
            <a:endParaRPr lang="en-US" altLang="ja-JP" dirty="0"/>
          </a:p>
          <a:p>
            <a:pPr lvl="1"/>
            <a:r>
              <a:rPr lang="ja-JP" altLang="en-US"/>
              <a:t>名前は適当に入れよう</a:t>
            </a:r>
            <a:endParaRPr lang="en-US" altLang="ja-JP" dirty="0"/>
          </a:p>
          <a:p>
            <a:pPr lvl="1"/>
            <a:r>
              <a:rPr lang="ja-JP" altLang="en-US"/>
              <a:t>保存場所は「書類」にしておく（後で変える）</a:t>
            </a:r>
          </a:p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A06BA8-54B6-41B9-8CA1-080439D22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C3A2486-76E4-40EB-891D-DD242533A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7" name="Picture 2" descr="http://www.wanichan.com/office365/mac/word2016/02/images/05-6.png">
            <a:extLst>
              <a:ext uri="{FF2B5EF4-FFF2-40B4-BE49-F238E27FC236}">
                <a16:creationId xmlns:a16="http://schemas.microsoft.com/office/drawing/2014/main" id="{5272EE98-CF70-6246-A549-312F7EDB8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490" y="3136027"/>
            <a:ext cx="5725019" cy="322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608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D69132-5FB5-4F3F-8CBC-7410123F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6B1148-1F9B-47AD-B7C2-1E4FF8426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/>
              <a:t>前回の復習</a:t>
            </a:r>
            <a:endParaRPr kumimoji="1" lang="en-US" altLang="ja-JP"/>
          </a:p>
          <a:p>
            <a:pPr lvl="1"/>
            <a:r>
              <a:rPr lang="ja-JP" altLang="en-US"/>
              <a:t>パソコンの基本操作</a:t>
            </a:r>
            <a:endParaRPr lang="en-US" altLang="ja-JP"/>
          </a:p>
          <a:p>
            <a:pPr lvl="1"/>
            <a:r>
              <a:rPr kumimoji="1" lang="ja-JP" altLang="en-US"/>
              <a:t>ブラウザの使い方</a:t>
            </a:r>
            <a:endParaRPr kumimoji="1" lang="en-US" altLang="ja-JP"/>
          </a:p>
          <a:p>
            <a:pPr lvl="1"/>
            <a:r>
              <a:rPr lang="ja-JP" altLang="en-US"/>
              <a:t>メールの使い方</a:t>
            </a:r>
            <a:endParaRPr lang="en-US" altLang="ja-JP"/>
          </a:p>
          <a:p>
            <a:pPr lvl="1"/>
            <a:r>
              <a:rPr kumimoji="1" lang="ja-JP" altLang="en-US"/>
              <a:t>出席確認</a:t>
            </a:r>
            <a:endParaRPr kumimoji="1" lang="en-US" altLang="ja-JP"/>
          </a:p>
          <a:p>
            <a:pPr marL="514350" indent="-514350">
              <a:buFont typeface="+mj-lt"/>
              <a:buAutoNum type="arabicPeriod"/>
            </a:pPr>
            <a:r>
              <a:rPr lang="ja-JP" altLang="en-US"/>
              <a:t>パスワード・キーチェーン</a:t>
            </a:r>
            <a:endParaRPr lang="en-US" altLang="ja-JP"/>
          </a:p>
          <a:p>
            <a:pPr lvl="1"/>
            <a:r>
              <a:rPr kumimoji="1" lang="ja-JP" altLang="en-US"/>
              <a:t>パスワードの価値</a:t>
            </a:r>
            <a:endParaRPr kumimoji="1" lang="en-US" altLang="ja-JP"/>
          </a:p>
          <a:p>
            <a:pPr lvl="1"/>
            <a:r>
              <a:rPr kumimoji="1" lang="ja-JP" altLang="en-US"/>
              <a:t>パスワードの管理</a:t>
            </a:r>
            <a:endParaRPr kumimoji="1" lang="en-US" altLang="ja-JP"/>
          </a:p>
          <a:p>
            <a:pPr marL="514350" indent="-514350">
              <a:buFont typeface="+mj-lt"/>
              <a:buAutoNum type="arabicPeriod"/>
            </a:pPr>
            <a:endParaRPr lang="en-US" altLang="ja-JP"/>
          </a:p>
          <a:p>
            <a:pPr marL="514350" indent="-514350">
              <a:buFont typeface="+mj-lt"/>
              <a:buAutoNum type="arabicPeriod"/>
            </a:pPr>
            <a:endParaRPr kumimoji="1" lang="en-US" altLang="ja-JP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/>
              <a:t>ファイルとフォルダ</a:t>
            </a:r>
            <a:endParaRPr kumimoji="1" lang="en-US" altLang="ja-JP"/>
          </a:p>
          <a:p>
            <a:pPr lvl="1"/>
            <a:r>
              <a:rPr lang="ja-JP" altLang="en-US"/>
              <a:t>コンピュータの仕事</a:t>
            </a:r>
            <a:endParaRPr lang="en-US" altLang="ja-JP"/>
          </a:p>
          <a:p>
            <a:pPr lvl="1"/>
            <a:r>
              <a:rPr lang="ja-JP" altLang="en-US"/>
              <a:t>ファイルの種類</a:t>
            </a:r>
            <a:endParaRPr lang="en-US" altLang="ja-JP"/>
          </a:p>
          <a:p>
            <a:pPr lvl="1"/>
            <a:r>
              <a:rPr kumimoji="1" lang="ja-JP" altLang="en-US"/>
              <a:t>ファイル操作</a:t>
            </a:r>
            <a:endParaRPr kumimoji="1" lang="en-US" altLang="ja-JP"/>
          </a:p>
          <a:p>
            <a:pPr lvl="1"/>
            <a:r>
              <a:rPr lang="ja-JP" altLang="en-US"/>
              <a:t>フォルダ</a:t>
            </a:r>
            <a:endParaRPr lang="en-US" altLang="ja-JP"/>
          </a:p>
          <a:p>
            <a:pPr lvl="1"/>
            <a:r>
              <a:rPr kumimoji="1" lang="ja-JP" altLang="en-US"/>
              <a:t>パス</a:t>
            </a:r>
            <a:endParaRPr lang="en-US" altLang="ja-JP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/>
              <a:t>データのやり取り</a:t>
            </a:r>
            <a:endParaRPr kumimoji="1" lang="en-US" altLang="ja-JP"/>
          </a:p>
          <a:p>
            <a:pPr lvl="1"/>
            <a:r>
              <a:rPr kumimoji="1" lang="ja-JP" altLang="en-US"/>
              <a:t>補助記憶装置</a:t>
            </a:r>
            <a:endParaRPr kumimoji="1" lang="en-US" altLang="ja-JP"/>
          </a:p>
          <a:p>
            <a:pPr lvl="1"/>
            <a:r>
              <a:rPr lang="ja-JP" altLang="en-US"/>
              <a:t>メール</a:t>
            </a:r>
            <a:endParaRPr lang="en-US" altLang="ja-JP"/>
          </a:p>
          <a:p>
            <a:pPr lvl="1"/>
            <a:r>
              <a:rPr lang="ja-JP" altLang="en-US"/>
              <a:t>ファイル共有サービス</a:t>
            </a:r>
            <a:endParaRPr kumimoji="1"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CAC0A6-42E2-47AC-9923-4A6821680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AF76DA-2BDC-4389-A05F-269666133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67068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5CC33A-33DB-4275-B3D9-57E399234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フォルダを開く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97A404-CE16-40E7-AF26-EEF5C4C8C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ファイルはフォルダの中に格納される</a:t>
            </a:r>
            <a:endParaRPr lang="en-US" altLang="ja-JP" dirty="0"/>
          </a:p>
          <a:p>
            <a:pPr lvl="1"/>
            <a:r>
              <a:rPr lang="en-US" altLang="ja-JP" dirty="0"/>
              <a:t>Finder</a:t>
            </a:r>
            <a:r>
              <a:rPr lang="ja-JP" altLang="en-US"/>
              <a:t>を開く</a:t>
            </a:r>
            <a:endParaRPr lang="en-US" altLang="ja-JP" dirty="0"/>
          </a:p>
          <a:p>
            <a:pPr lvl="1"/>
            <a:endParaRPr lang="ja-JP" altLang="en-US"/>
          </a:p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1050E9-492B-4A7B-8C79-CCD11FBED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9E07B9-87C0-4486-9C55-B12CB1F66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7" name="Picture 4" descr="「Finder」の画像検索結果">
            <a:extLst>
              <a:ext uri="{FF2B5EF4-FFF2-40B4-BE49-F238E27FC236}">
                <a16:creationId xmlns:a16="http://schemas.microsoft.com/office/drawing/2014/main" id="{9A55EBAD-9480-784F-AC64-258954C8D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636" y="3296771"/>
            <a:ext cx="5677705" cy="291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EA366D06-0E82-4B43-A00D-4FDA934340A4}"/>
              </a:ext>
            </a:extLst>
          </p:cNvPr>
          <p:cNvSpPr/>
          <p:nvPr/>
        </p:nvSpPr>
        <p:spPr>
          <a:xfrm>
            <a:off x="1344075" y="3224180"/>
            <a:ext cx="1481301" cy="781682"/>
          </a:xfrm>
          <a:prstGeom prst="wedgeRoundRectCallout">
            <a:avLst>
              <a:gd name="adj1" fmla="val 61777"/>
              <a:gd name="adj2" fmla="val 2878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よく使う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フォルダ</a:t>
            </a: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8D328B96-CA21-644A-B0D2-D2BF33A11253}"/>
              </a:ext>
            </a:extLst>
          </p:cNvPr>
          <p:cNvSpPr/>
          <p:nvPr/>
        </p:nvSpPr>
        <p:spPr>
          <a:xfrm>
            <a:off x="8871750" y="5038227"/>
            <a:ext cx="1481301" cy="781682"/>
          </a:xfrm>
          <a:prstGeom prst="wedgeRoundRectCallout">
            <a:avLst>
              <a:gd name="adj1" fmla="val -65160"/>
              <a:gd name="adj2" fmla="val -2723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フォルダの中身</a:t>
            </a:r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533206D7-3B21-074C-A073-609E3F26B529}"/>
              </a:ext>
            </a:extLst>
          </p:cNvPr>
          <p:cNvSpPr/>
          <p:nvPr/>
        </p:nvSpPr>
        <p:spPr>
          <a:xfrm>
            <a:off x="5263519" y="2354858"/>
            <a:ext cx="1716226" cy="781682"/>
          </a:xfrm>
          <a:prstGeom prst="wedgeRoundRectCallout">
            <a:avLst>
              <a:gd name="adj1" fmla="val -17341"/>
              <a:gd name="adj2" fmla="val 6338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今開いている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フォルダ名</a:t>
            </a:r>
          </a:p>
        </p:txBody>
      </p:sp>
      <p:pic>
        <p:nvPicPr>
          <p:cNvPr id="11" name="Picture 6" descr="https://support.apple.com/library/content/dam/edam/applecare/images/en_US/osx/osx-el-capitan-finder-icon.png">
            <a:extLst>
              <a:ext uri="{FF2B5EF4-FFF2-40B4-BE49-F238E27FC236}">
                <a16:creationId xmlns:a16="http://schemas.microsoft.com/office/drawing/2014/main" id="{F95E40AD-431D-7348-9693-02C0F6618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593" y="1671782"/>
            <a:ext cx="685263" cy="64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904E0E9-498E-3848-BA3B-A217737FD3FA}"/>
              </a:ext>
            </a:extLst>
          </p:cNvPr>
          <p:cNvSpPr txBox="1"/>
          <p:nvPr/>
        </p:nvSpPr>
        <p:spPr>
          <a:xfrm>
            <a:off x="8115597" y="2464860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Finder</a:t>
            </a:r>
            <a:r>
              <a:rPr kumimoji="1" lang="ja-JP" altLang="en-US" dirty="0"/>
              <a:t>アイコン</a:t>
            </a:r>
          </a:p>
        </p:txBody>
      </p:sp>
    </p:spTree>
    <p:extLst>
      <p:ext uri="{BB962C8B-B14F-4D97-AF65-F5344CB8AC3E}">
        <p14:creationId xmlns:p14="http://schemas.microsoft.com/office/powerpoint/2010/main" val="2846772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4C3BD7-3A20-4C68-9843-9BAC7F448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/>
              <a:t>特定のフォルダに移動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197CFD-01D5-420D-98AC-AF550604B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メニューバーの移動を使う</a:t>
            </a:r>
            <a:endParaRPr lang="en-US" altLang="ja-JP" dirty="0"/>
          </a:p>
          <a:p>
            <a:pPr lvl="1"/>
            <a:r>
              <a:rPr lang="ja-JP" altLang="en-US"/>
              <a:t>メニューバー「移動」→「書類」</a:t>
            </a:r>
          </a:p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0A1EBF6-5130-4BFB-8CB8-DE23B97B6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43EF24E-D6F0-476F-8B79-BEAB7A9F6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7" name="Picture 2" descr="「メニューバー 移動 Finder」の画像検索結果">
            <a:extLst>
              <a:ext uri="{FF2B5EF4-FFF2-40B4-BE49-F238E27FC236}">
                <a16:creationId xmlns:a16="http://schemas.microsoft.com/office/drawing/2014/main" id="{0E63BB16-BF01-844D-A1E4-8B9BB9A60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2622550"/>
            <a:ext cx="56007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358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7EA197-AD2D-4DAB-90D5-509B127A7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フォルダが持つ情報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42C68A-3C71-449F-AC72-95BFFBFB4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情報を見るには</a:t>
            </a:r>
            <a:endParaRPr lang="en-US" altLang="ja-JP" dirty="0"/>
          </a:p>
          <a:p>
            <a:pPr lvl="1"/>
            <a:r>
              <a:rPr lang="ja-JP" altLang="en-US"/>
              <a:t>ファイルを右クリック</a:t>
            </a:r>
            <a:endParaRPr lang="en-US" altLang="ja-JP" dirty="0"/>
          </a:p>
          <a:p>
            <a:pPr lvl="1"/>
            <a:r>
              <a:rPr lang="ja-JP" altLang="en-US"/>
              <a:t>「情報を見る」をクリック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ja-JP" altLang="en-US"/>
              <a:t>ファイルが持つ情報</a:t>
            </a:r>
            <a:endParaRPr lang="en-US" altLang="ja-JP" dirty="0"/>
          </a:p>
          <a:p>
            <a:pPr lvl="1"/>
            <a:r>
              <a:rPr lang="ja-JP" altLang="en-US"/>
              <a:t>種類：　拡張子と対応するアプリ</a:t>
            </a:r>
            <a:endParaRPr lang="en-US" altLang="ja-JP" dirty="0"/>
          </a:p>
          <a:p>
            <a:pPr lvl="1"/>
            <a:r>
              <a:rPr lang="ja-JP" altLang="en-US"/>
              <a:t>サイズ：データの容量</a:t>
            </a:r>
            <a:endParaRPr lang="en-US" altLang="ja-JP" dirty="0"/>
          </a:p>
          <a:p>
            <a:pPr lvl="1"/>
            <a:r>
              <a:rPr lang="ja-JP" altLang="en-US"/>
              <a:t>場所：　フォルダの場所</a:t>
            </a:r>
            <a:endParaRPr lang="en-US" altLang="ja-JP" dirty="0"/>
          </a:p>
          <a:p>
            <a:pPr lvl="1"/>
            <a:r>
              <a:rPr lang="ja-JP" altLang="en-US"/>
              <a:t>作成日：作った日</a:t>
            </a:r>
            <a:endParaRPr lang="en-US" altLang="ja-JP" dirty="0"/>
          </a:p>
          <a:p>
            <a:pPr lvl="1"/>
            <a:r>
              <a:rPr lang="en-US" altLang="ja-JP" dirty="0" err="1"/>
              <a:t>etc</a:t>
            </a:r>
            <a:r>
              <a:rPr lang="en-US" altLang="ja-JP" dirty="0"/>
              <a:t>…</a:t>
            </a:r>
            <a:endParaRPr lang="ja-JP" altLang="en-US"/>
          </a:p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819FB3-CC3C-44F6-A05F-BF534DDCA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7E8EC5-E9FE-4EE4-810F-46FD898D0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6614BE6-E6B3-004B-864A-241A469069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568959"/>
            <a:ext cx="1515113" cy="515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33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EA9797-CB7E-44D3-87B0-96D2B1F26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データのサイズ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7C738C-544B-41A2-8A58-E59145125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記憶装置上のデータの量</a:t>
            </a:r>
            <a:endParaRPr lang="en-US" altLang="ja-JP" dirty="0"/>
          </a:p>
          <a:p>
            <a:pPr lvl="1"/>
            <a:r>
              <a:rPr lang="ja-JP" altLang="en-US"/>
              <a:t>２進数１桁＝１ビット（</a:t>
            </a:r>
            <a:r>
              <a:rPr lang="en-US" altLang="ja-JP" dirty="0"/>
              <a:t>bit</a:t>
            </a:r>
            <a:r>
              <a:rPr lang="ja-JP" altLang="en-US"/>
              <a:t>、</a:t>
            </a:r>
            <a:r>
              <a:rPr lang="en-US" altLang="ja-JP" dirty="0"/>
              <a:t>b</a:t>
            </a:r>
            <a:r>
              <a:rPr lang="ja-JP" altLang="en-US"/>
              <a:t>）</a:t>
            </a:r>
            <a:endParaRPr lang="en-US" altLang="ja-JP" dirty="0"/>
          </a:p>
          <a:p>
            <a:pPr lvl="1"/>
            <a:r>
              <a:rPr lang="ja-JP" altLang="en-US"/>
              <a:t>２進数８桁＝１バイト（</a:t>
            </a:r>
            <a:r>
              <a:rPr lang="en-US" altLang="ja-JP" dirty="0"/>
              <a:t>Byte</a:t>
            </a:r>
            <a:r>
              <a:rPr lang="ja-JP" altLang="en-US"/>
              <a:t>、</a:t>
            </a:r>
            <a:r>
              <a:rPr lang="en-US" altLang="ja-JP" dirty="0"/>
              <a:t>B</a:t>
            </a:r>
            <a:r>
              <a:rPr lang="ja-JP" altLang="en-US"/>
              <a:t>）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ja-JP" altLang="en-US"/>
              <a:t>情報量が多いほどサイズも大きい！</a:t>
            </a:r>
            <a:endParaRPr lang="en-US" altLang="ja-JP" dirty="0"/>
          </a:p>
          <a:p>
            <a:pPr lvl="1"/>
            <a:r>
              <a:rPr lang="ja-JP" altLang="en-US"/>
              <a:t>動画</a:t>
            </a:r>
            <a:endParaRPr lang="en-US" altLang="ja-JP" dirty="0"/>
          </a:p>
          <a:p>
            <a:pPr lvl="1"/>
            <a:r>
              <a:rPr lang="ja-JP" altLang="en-US"/>
              <a:t>写真、音声</a:t>
            </a:r>
            <a:endParaRPr lang="en-US" altLang="ja-JP" dirty="0"/>
          </a:p>
          <a:p>
            <a:pPr lvl="1"/>
            <a:r>
              <a:rPr lang="ja-JP" altLang="en-US"/>
              <a:t>テキスト</a:t>
            </a:r>
          </a:p>
          <a:p>
            <a:endParaRPr lang="ja-JP" altLang="en-US"/>
          </a:p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687305-C510-4702-A50C-D81E057A5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94D5D2-D7A3-4686-8D70-2FA07D574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10" name="上下矢印 6">
            <a:extLst>
              <a:ext uri="{FF2B5EF4-FFF2-40B4-BE49-F238E27FC236}">
                <a16:creationId xmlns:a16="http://schemas.microsoft.com/office/drawing/2014/main" id="{9226CF4C-567B-534B-BCA0-1E7313A0FB82}"/>
              </a:ext>
            </a:extLst>
          </p:cNvPr>
          <p:cNvSpPr/>
          <p:nvPr/>
        </p:nvSpPr>
        <p:spPr>
          <a:xfrm>
            <a:off x="3339084" y="3862402"/>
            <a:ext cx="484632" cy="1216152"/>
          </a:xfrm>
          <a:prstGeom prst="upDownArrow">
            <a:avLst/>
          </a:prstGeom>
          <a:gradFill flip="none" rotWithShape="1">
            <a:gsLst>
              <a:gs pos="0">
                <a:srgbClr val="873624">
                  <a:lumMod val="5000"/>
                  <a:lumOff val="95000"/>
                </a:srgbClr>
              </a:gs>
              <a:gs pos="74000">
                <a:srgbClr val="873624">
                  <a:lumMod val="45000"/>
                  <a:lumOff val="55000"/>
                </a:srgbClr>
              </a:gs>
              <a:gs pos="83000">
                <a:srgbClr val="873624">
                  <a:lumMod val="45000"/>
                  <a:lumOff val="55000"/>
                </a:srgbClr>
              </a:gs>
              <a:gs pos="100000">
                <a:srgbClr val="873624">
                  <a:lumMod val="30000"/>
                  <a:lumOff val="70000"/>
                </a:srgbClr>
              </a:gs>
            </a:gsLst>
            <a:lin ang="16200000" scaled="1"/>
            <a:tileRect/>
          </a:gradFill>
          <a:ln w="19050" cap="flat" cmpd="sng" algn="ctr">
            <a:solidFill>
              <a:srgbClr val="873624">
                <a:shade val="50000"/>
                <a:shade val="75000"/>
                <a:lumMod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C0C9AE4-4364-334B-B3D9-F58542639CF4}"/>
              </a:ext>
            </a:extLst>
          </p:cNvPr>
          <p:cNvSpPr txBox="1"/>
          <p:nvPr/>
        </p:nvSpPr>
        <p:spPr>
          <a:xfrm>
            <a:off x="3792208" y="386240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大きい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36D4102-3D67-E742-BF35-B0A2B8CEB234}"/>
              </a:ext>
            </a:extLst>
          </p:cNvPr>
          <p:cNvSpPr txBox="1"/>
          <p:nvPr/>
        </p:nvSpPr>
        <p:spPr>
          <a:xfrm>
            <a:off x="3823716" y="471441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小さい</a:t>
            </a:r>
          </a:p>
        </p:txBody>
      </p:sp>
    </p:spTree>
    <p:extLst>
      <p:ext uri="{BB962C8B-B14F-4D97-AF65-F5344CB8AC3E}">
        <p14:creationId xmlns:p14="http://schemas.microsoft.com/office/powerpoint/2010/main" val="2174519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EC8255-5F85-6243-9580-9DE421B7D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フォルダの構造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B1E473-9230-D542-A3F8-06AAB8E05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フォルダは階層構造になっている</a:t>
            </a:r>
            <a:endParaRPr lang="en-US" altLang="ja-JP" dirty="0"/>
          </a:p>
          <a:p>
            <a:pPr lvl="1"/>
            <a:r>
              <a:rPr lang="ja-JP" altLang="en-US"/>
              <a:t>ルートフォルダ：頂点</a:t>
            </a:r>
            <a:endParaRPr lang="en-US" altLang="ja-JP" dirty="0"/>
          </a:p>
          <a:p>
            <a:pPr lvl="1"/>
            <a:r>
              <a:rPr lang="ja-JP" altLang="en-US"/>
              <a:t>ホームフォルダ：各ユーザの作業用フォルダ</a:t>
            </a:r>
          </a:p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196614-C3BD-BF46-9E3D-0C3FF3D9E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A3C7917-A039-FB4F-A888-A7D10DA05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6" name="Picture 2" descr="http://yamadastationery.jp/img/product/10000845_20140208140547_image_450_src.jpg">
            <a:extLst>
              <a:ext uri="{FF2B5EF4-FFF2-40B4-BE49-F238E27FC236}">
                <a16:creationId xmlns:a16="http://schemas.microsoft.com/office/drawing/2014/main" id="{E3EB72F7-EF1C-EA4A-9826-03A396192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36" y="3215401"/>
            <a:ext cx="3340128" cy="259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9A4935C-B5DF-3243-9097-BF5F7BF98920}"/>
              </a:ext>
            </a:extLst>
          </p:cNvPr>
          <p:cNvSpPr txBox="1"/>
          <p:nvPr/>
        </p:nvSpPr>
        <p:spPr>
          <a:xfrm>
            <a:off x="4695355" y="5897325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フォルダは入れ子状態</a:t>
            </a:r>
          </a:p>
        </p:txBody>
      </p:sp>
    </p:spTree>
    <p:extLst>
      <p:ext uri="{BB962C8B-B14F-4D97-AF65-F5344CB8AC3E}">
        <p14:creationId xmlns:p14="http://schemas.microsoft.com/office/powerpoint/2010/main" val="3465192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F15573-70A2-450F-90D6-E013A5560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パス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94E55E-347C-4ECE-B59B-0638D33E1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ファイル</a:t>
            </a:r>
            <a:r>
              <a:rPr lang="en-US" altLang="ja-JP" dirty="0"/>
              <a:t>/</a:t>
            </a:r>
            <a:r>
              <a:rPr lang="ja-JP" altLang="en-US"/>
              <a:t>フォルダの位置を示すもの</a:t>
            </a:r>
            <a:endParaRPr lang="en-US" altLang="ja-JP" dirty="0"/>
          </a:p>
          <a:p>
            <a:r>
              <a:rPr lang="ja-JP" altLang="en-US"/>
              <a:t>スラッシュでフォルダを表現</a:t>
            </a:r>
          </a:p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2932E6-303C-45C0-8985-E015028CD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A4FA3F9-DC17-46F4-A344-D70DA3F6D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265C52C-FF33-904E-92E4-99BCBDCD5EF6}"/>
              </a:ext>
            </a:extLst>
          </p:cNvPr>
          <p:cNvSpPr txBox="1"/>
          <p:nvPr/>
        </p:nvSpPr>
        <p:spPr>
          <a:xfrm>
            <a:off x="3075411" y="4125998"/>
            <a:ext cx="6338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/user/</a:t>
            </a:r>
            <a:r>
              <a:rPr lang="en-US" altLang="ja-JP" sz="2800" dirty="0" err="1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shibata</a:t>
            </a:r>
            <a:r>
              <a:rPr lang="en-US" altLang="ja-JP" sz="2800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/download/</a:t>
            </a:r>
            <a:r>
              <a:rPr lang="ja-JP" altLang="en-US" sz="2800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アニメ</a:t>
            </a:r>
            <a:r>
              <a:rPr lang="en-US" altLang="ja-JP" sz="2800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.mp4</a:t>
            </a:r>
            <a:endParaRPr lang="ja-JP" altLang="en-US" sz="2800" dirty="0">
              <a:solidFill>
                <a:prstClr val="black"/>
              </a:solidFill>
              <a:latin typeface="Book Antiqua"/>
              <a:ea typeface="HGS明朝E" panose="02020900000000000000" pitchFamily="18" charset="-128"/>
            </a:endParaRPr>
          </a:p>
        </p:txBody>
      </p:sp>
      <p:sp>
        <p:nvSpPr>
          <p:cNvPr id="15" name="角丸四角形吹き出し 7">
            <a:extLst>
              <a:ext uri="{FF2B5EF4-FFF2-40B4-BE49-F238E27FC236}">
                <a16:creationId xmlns:a16="http://schemas.microsoft.com/office/drawing/2014/main" id="{A115A131-79DA-7446-8F65-F3299C41823B}"/>
              </a:ext>
            </a:extLst>
          </p:cNvPr>
          <p:cNvSpPr/>
          <p:nvPr/>
        </p:nvSpPr>
        <p:spPr>
          <a:xfrm>
            <a:off x="2251451" y="5178170"/>
            <a:ext cx="2066109" cy="612648"/>
          </a:xfrm>
          <a:prstGeom prst="wedgeRoundRectCallout">
            <a:avLst>
              <a:gd name="adj1" fmla="val 19720"/>
              <a:gd name="adj2" fmla="val -129398"/>
              <a:gd name="adj3" fmla="val 16667"/>
            </a:avLst>
          </a:prstGeom>
          <a:solidFill>
            <a:srgbClr val="D6862D">
              <a:lumMod val="20000"/>
              <a:lumOff val="80000"/>
            </a:srgbClr>
          </a:solidFill>
          <a:ln w="19050" cap="flat" cmpd="sng" algn="ctr">
            <a:solidFill>
              <a:srgbClr val="972109">
                <a:shade val="75000"/>
                <a:lumMod val="90000"/>
              </a:srgbClr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user</a:t>
            </a: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フォルダの中</a:t>
            </a:r>
          </a:p>
        </p:txBody>
      </p:sp>
      <p:sp>
        <p:nvSpPr>
          <p:cNvPr id="16" name="角丸四角形吹き出し 8">
            <a:extLst>
              <a:ext uri="{FF2B5EF4-FFF2-40B4-BE49-F238E27FC236}">
                <a16:creationId xmlns:a16="http://schemas.microsoft.com/office/drawing/2014/main" id="{8FDF1F0F-4B72-BD46-9AB2-2A037D041A5B}"/>
              </a:ext>
            </a:extLst>
          </p:cNvPr>
          <p:cNvSpPr/>
          <p:nvPr/>
        </p:nvSpPr>
        <p:spPr>
          <a:xfrm>
            <a:off x="4172066" y="3365950"/>
            <a:ext cx="2325189" cy="612648"/>
          </a:xfrm>
          <a:prstGeom prst="wedgeRoundRectCallout">
            <a:avLst>
              <a:gd name="adj1" fmla="val -22920"/>
              <a:gd name="adj2" fmla="val 90218"/>
              <a:gd name="adj3" fmla="val 16667"/>
            </a:avLst>
          </a:prstGeom>
          <a:solidFill>
            <a:srgbClr val="D6862D">
              <a:lumMod val="20000"/>
              <a:lumOff val="80000"/>
            </a:srgbClr>
          </a:solidFill>
          <a:ln w="19050" cap="flat" cmpd="sng" algn="ctr">
            <a:solidFill>
              <a:srgbClr val="972109">
                <a:shade val="75000"/>
                <a:lumMod val="90000"/>
              </a:srgbClr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ホームフォルダの中</a:t>
            </a:r>
          </a:p>
        </p:txBody>
      </p:sp>
      <p:sp>
        <p:nvSpPr>
          <p:cNvPr id="17" name="角丸四角形吹き出し 9">
            <a:extLst>
              <a:ext uri="{FF2B5EF4-FFF2-40B4-BE49-F238E27FC236}">
                <a16:creationId xmlns:a16="http://schemas.microsoft.com/office/drawing/2014/main" id="{84FA7808-DB40-244D-96C1-0769D85B7C10}"/>
              </a:ext>
            </a:extLst>
          </p:cNvPr>
          <p:cNvSpPr/>
          <p:nvPr/>
        </p:nvSpPr>
        <p:spPr>
          <a:xfrm>
            <a:off x="4741173" y="5144236"/>
            <a:ext cx="2552639" cy="612648"/>
          </a:xfrm>
          <a:prstGeom prst="wedgeRoundRectCallout">
            <a:avLst>
              <a:gd name="adj1" fmla="val 17096"/>
              <a:gd name="adj2" fmla="val -120870"/>
              <a:gd name="adj3" fmla="val 16667"/>
            </a:avLst>
          </a:prstGeom>
          <a:solidFill>
            <a:srgbClr val="D6862D">
              <a:lumMod val="20000"/>
              <a:lumOff val="80000"/>
            </a:srgbClr>
          </a:solidFill>
          <a:ln w="19050" cap="flat" cmpd="sng" algn="ctr">
            <a:solidFill>
              <a:srgbClr val="972109">
                <a:shade val="75000"/>
                <a:lumMod val="90000"/>
              </a:srgbClr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download</a:t>
            </a: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フォルダの中</a:t>
            </a:r>
          </a:p>
        </p:txBody>
      </p:sp>
      <p:sp>
        <p:nvSpPr>
          <p:cNvPr id="18" name="角丸四角形吹き出し 10">
            <a:extLst>
              <a:ext uri="{FF2B5EF4-FFF2-40B4-BE49-F238E27FC236}">
                <a16:creationId xmlns:a16="http://schemas.microsoft.com/office/drawing/2014/main" id="{C6931458-164A-0E47-89D1-BF013D9330A8}"/>
              </a:ext>
            </a:extLst>
          </p:cNvPr>
          <p:cNvSpPr/>
          <p:nvPr/>
        </p:nvSpPr>
        <p:spPr>
          <a:xfrm>
            <a:off x="7475819" y="3263771"/>
            <a:ext cx="2424952" cy="612648"/>
          </a:xfrm>
          <a:prstGeom prst="wedgeRoundRectCallout">
            <a:avLst>
              <a:gd name="adj1" fmla="val -23331"/>
              <a:gd name="adj2" fmla="val 92351"/>
              <a:gd name="adj3" fmla="val 16667"/>
            </a:avLst>
          </a:prstGeom>
          <a:solidFill>
            <a:srgbClr val="D0BE40">
              <a:lumMod val="40000"/>
              <a:lumOff val="60000"/>
            </a:srgbClr>
          </a:solidFill>
          <a:ln w="19050" cap="flat" cmpd="sng" algn="ctr">
            <a:solidFill>
              <a:srgbClr val="972109">
                <a:shade val="75000"/>
                <a:lumMod val="90000"/>
              </a:srgbClr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ファイル名：アニメ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19" name="角丸四角形吹き出し 11">
            <a:extLst>
              <a:ext uri="{FF2B5EF4-FFF2-40B4-BE49-F238E27FC236}">
                <a16:creationId xmlns:a16="http://schemas.microsoft.com/office/drawing/2014/main" id="{FCBDCC83-6B0D-9643-9EC0-71EF12B1107E}"/>
              </a:ext>
            </a:extLst>
          </p:cNvPr>
          <p:cNvSpPr/>
          <p:nvPr/>
        </p:nvSpPr>
        <p:spPr>
          <a:xfrm>
            <a:off x="8555682" y="5047676"/>
            <a:ext cx="1783080" cy="612648"/>
          </a:xfrm>
          <a:prstGeom prst="wedgeRoundRectCallout">
            <a:avLst>
              <a:gd name="adj1" fmla="val -33027"/>
              <a:gd name="adj2" fmla="val -97414"/>
              <a:gd name="adj3" fmla="val 16667"/>
            </a:avLst>
          </a:prstGeom>
          <a:solidFill>
            <a:srgbClr val="D0BE40">
              <a:lumMod val="40000"/>
              <a:lumOff val="60000"/>
            </a:srgbClr>
          </a:solidFill>
          <a:ln w="19050" cap="flat" cmpd="sng" algn="ctr">
            <a:solidFill>
              <a:srgbClr val="972109">
                <a:shade val="75000"/>
                <a:lumMod val="90000"/>
              </a:srgbClr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拡張子：動画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20" name="角丸四角形吹き出し 12">
            <a:extLst>
              <a:ext uri="{FF2B5EF4-FFF2-40B4-BE49-F238E27FC236}">
                <a16:creationId xmlns:a16="http://schemas.microsoft.com/office/drawing/2014/main" id="{411315F5-0E22-4445-BF86-F4968F73DF4B}"/>
              </a:ext>
            </a:extLst>
          </p:cNvPr>
          <p:cNvSpPr/>
          <p:nvPr/>
        </p:nvSpPr>
        <p:spPr>
          <a:xfrm>
            <a:off x="2187851" y="3414724"/>
            <a:ext cx="1096655" cy="612648"/>
          </a:xfrm>
          <a:prstGeom prst="wedgeRoundRectCallout">
            <a:avLst>
              <a:gd name="adj1" fmla="val 44976"/>
              <a:gd name="adj2" fmla="val 81689"/>
              <a:gd name="adj3" fmla="val 16667"/>
            </a:avLst>
          </a:prstGeom>
          <a:solidFill>
            <a:srgbClr val="D6862D">
              <a:lumMod val="20000"/>
              <a:lumOff val="80000"/>
            </a:srgbClr>
          </a:solidFill>
          <a:ln w="19050" cap="flat" cmpd="sng" algn="ctr">
            <a:solidFill>
              <a:srgbClr val="972109">
                <a:shade val="75000"/>
                <a:lumMod val="90000"/>
              </a:srgbClr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ルート</a:t>
            </a:r>
          </a:p>
        </p:txBody>
      </p:sp>
    </p:spTree>
    <p:extLst>
      <p:ext uri="{BB962C8B-B14F-4D97-AF65-F5344CB8AC3E}">
        <p14:creationId xmlns:p14="http://schemas.microsoft.com/office/powerpoint/2010/main" val="231033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9C1BB0-E756-4F8D-B722-65A4BD455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/>
              <a:t>パスを使った移動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160031F-8C02-4918-9DF6-E847BEC91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パスを直接指定で移動できる</a:t>
            </a:r>
            <a:endParaRPr lang="en-US" altLang="ja-JP" dirty="0"/>
          </a:p>
          <a:p>
            <a:pPr lvl="1"/>
            <a:r>
              <a:rPr lang="ja-JP" altLang="en-US" b="1">
                <a:solidFill>
                  <a:srgbClr val="6B0920"/>
                </a:solidFill>
              </a:rPr>
              <a:t>絶対パス</a:t>
            </a:r>
            <a:r>
              <a:rPr lang="ja-JP" altLang="en-US"/>
              <a:t>：ルートフォルダからの位置</a:t>
            </a:r>
            <a:endParaRPr lang="en-US" altLang="ja-JP" dirty="0"/>
          </a:p>
          <a:p>
            <a:pPr lvl="2"/>
            <a:r>
              <a:rPr lang="ja-JP" altLang="en-US"/>
              <a:t>ホームフォルダは</a:t>
            </a:r>
            <a:r>
              <a:rPr lang="en-US" altLang="ja-JP" dirty="0"/>
              <a:t>~/</a:t>
            </a:r>
            <a:r>
              <a:rPr lang="ja-JP" altLang="en-US"/>
              <a:t>というショートカットが使える</a:t>
            </a:r>
            <a:endParaRPr lang="en-US" altLang="ja-JP" dirty="0"/>
          </a:p>
          <a:p>
            <a:pPr lvl="1"/>
            <a:r>
              <a:rPr lang="ja-JP" altLang="en-US" b="1">
                <a:solidFill>
                  <a:srgbClr val="6B0920"/>
                </a:solidFill>
              </a:rPr>
              <a:t>相対パス</a:t>
            </a:r>
            <a:r>
              <a:rPr lang="ja-JP" altLang="en-US"/>
              <a:t>：今のフォルダからの位置</a:t>
            </a:r>
          </a:p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05ABAD-223E-4A7A-BA78-6F94C3759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31B1A5-CDFF-4222-83F5-5F42DE7D1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7" name="Picture 2" descr="「finder 移動」の画像検索結果">
            <a:extLst>
              <a:ext uri="{FF2B5EF4-FFF2-40B4-BE49-F238E27FC236}">
                <a16:creationId xmlns:a16="http://schemas.microsoft.com/office/drawing/2014/main" id="{3CEB5FB0-EDBD-0C4F-ADE5-6AD10B4BD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897" y="3221759"/>
            <a:ext cx="4338205" cy="313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824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1074F7-D389-493E-AE84-F948EB6D4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フォルダの種類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383071-BDAA-4258-B664-0C7C34209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1782"/>
            <a:ext cx="10515600" cy="4505181"/>
          </a:xfrm>
        </p:spPr>
        <p:txBody>
          <a:bodyPr/>
          <a:lstStyle/>
          <a:p>
            <a:r>
              <a:rPr kumimoji="1" lang="ja-JP" altLang="en-US"/>
              <a:t>コンピュータ：</a:t>
            </a:r>
            <a:r>
              <a:rPr kumimoji="1" lang="en-US" altLang="ja-JP"/>
              <a:t>		</a:t>
            </a:r>
            <a:r>
              <a:rPr kumimoji="1" lang="ja-JP" altLang="en-US"/>
              <a:t>大本のフォルダ、ルート</a:t>
            </a:r>
            <a:r>
              <a:rPr kumimoji="1" lang="en-US" altLang="ja-JP"/>
              <a:t>(root)</a:t>
            </a:r>
            <a:r>
              <a:rPr kumimoji="1" lang="ja-JP" altLang="en-US"/>
              <a:t>ともいう</a:t>
            </a:r>
            <a:endParaRPr kumimoji="1" lang="en-US" altLang="ja-JP"/>
          </a:p>
          <a:p>
            <a:pPr lvl="1"/>
            <a:r>
              <a:rPr lang="ja-JP" altLang="en-US"/>
              <a:t>アプリケーション</a:t>
            </a:r>
            <a:endParaRPr lang="en-US" altLang="ja-JP"/>
          </a:p>
          <a:p>
            <a:pPr lvl="1"/>
            <a:r>
              <a:rPr kumimoji="1" lang="ja-JP" altLang="en-US"/>
              <a:t>システム</a:t>
            </a:r>
            <a:endParaRPr kumimoji="1" lang="en-US" altLang="ja-JP"/>
          </a:p>
          <a:p>
            <a:pPr lvl="1"/>
            <a:r>
              <a:rPr lang="ja-JP" altLang="en-US"/>
              <a:t>ユーザ</a:t>
            </a:r>
            <a:endParaRPr lang="en-US" altLang="ja-JP"/>
          </a:p>
          <a:p>
            <a:pPr lvl="2"/>
            <a:r>
              <a:rPr lang="ja-JP" altLang="en-US"/>
              <a:t>ホームフォルダ：</a:t>
            </a:r>
            <a:r>
              <a:rPr lang="en-US" altLang="ja-JP"/>
              <a:t>	</a:t>
            </a:r>
            <a:r>
              <a:rPr lang="ja-JP" altLang="en-US"/>
              <a:t>ユーザがメインで使うフォルダ</a:t>
            </a:r>
            <a:endParaRPr lang="en-US" altLang="ja-JP"/>
          </a:p>
          <a:p>
            <a:pPr lvl="3"/>
            <a:r>
              <a:rPr lang="ja-JP" altLang="en-US"/>
              <a:t>ダウンロード</a:t>
            </a:r>
            <a:endParaRPr lang="en-US" altLang="ja-JP"/>
          </a:p>
          <a:p>
            <a:pPr lvl="3"/>
            <a:r>
              <a:rPr lang="ja-JP" altLang="en-US"/>
              <a:t>デスクトップ</a:t>
            </a:r>
            <a:endParaRPr lang="en-US" altLang="ja-JP"/>
          </a:p>
          <a:p>
            <a:pPr lvl="3"/>
            <a:r>
              <a:rPr lang="ja-JP" altLang="en-US"/>
              <a:t>ドキュメント</a:t>
            </a:r>
            <a:endParaRPr lang="en-US" altLang="ja-JP"/>
          </a:p>
          <a:p>
            <a:pPr lvl="3"/>
            <a:r>
              <a:rPr lang="ja-JP" altLang="en-US"/>
              <a:t>ピクチャ</a:t>
            </a:r>
            <a:endParaRPr lang="en-US" altLang="ja-JP"/>
          </a:p>
          <a:p>
            <a:pPr lvl="3"/>
            <a:r>
              <a:rPr lang="ja-JP" altLang="en-US"/>
              <a:t>ミュージック</a:t>
            </a:r>
            <a:endParaRPr lang="en-US" altLang="ja-JP"/>
          </a:p>
          <a:p>
            <a:pPr lvl="3"/>
            <a:r>
              <a:rPr lang="ja-JP" altLang="en-US"/>
              <a:t>ムービー</a:t>
            </a:r>
            <a:endParaRPr lang="en-US" altLang="ja-JP"/>
          </a:p>
          <a:p>
            <a:pPr lvl="1"/>
            <a:r>
              <a:rPr kumimoji="1" lang="ja-JP" altLang="en-US"/>
              <a:t>ライブラリ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BE55006-0FA4-40C3-BD1A-49CC3C59B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275317-EE27-4456-9E62-6E0D87C9D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295659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5BEC49-94C8-454C-A7EB-76ADC59F8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ホームフォルダ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0BBBADE-31A6-44B5-BDD2-C0E0E451E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作業用フォルダ</a:t>
            </a:r>
            <a:endParaRPr lang="en-US" altLang="ja-JP" dirty="0"/>
          </a:p>
          <a:p>
            <a:pPr lvl="1"/>
            <a:r>
              <a:rPr lang="ja-JP" altLang="en-US"/>
              <a:t>各自のアカウント名のフォルダ</a:t>
            </a:r>
            <a:endParaRPr lang="en-US" altLang="ja-JP" dirty="0"/>
          </a:p>
          <a:p>
            <a:pPr lvl="1"/>
            <a:r>
              <a:rPr lang="ja-JP" altLang="en-US"/>
              <a:t>基本はここを使おう</a:t>
            </a:r>
            <a:endParaRPr lang="en-US" altLang="ja-JP" dirty="0"/>
          </a:p>
          <a:p>
            <a:pPr lvl="1"/>
            <a:r>
              <a:rPr lang="ja-JP" altLang="en-US"/>
              <a:t>個人データを入れる</a:t>
            </a:r>
            <a:endParaRPr lang="en-US" altLang="ja-JP" dirty="0"/>
          </a:p>
          <a:p>
            <a:pPr lvl="2"/>
            <a:r>
              <a:rPr lang="ja-JP" altLang="en-US"/>
              <a:t>書類</a:t>
            </a:r>
            <a:endParaRPr lang="en-US" altLang="ja-JP" dirty="0"/>
          </a:p>
          <a:p>
            <a:pPr lvl="2"/>
            <a:r>
              <a:rPr lang="ja-JP" altLang="en-US"/>
              <a:t>デスクトップ</a:t>
            </a:r>
            <a:endParaRPr lang="en-US" altLang="ja-JP" dirty="0"/>
          </a:p>
          <a:p>
            <a:pPr lvl="2"/>
            <a:r>
              <a:rPr lang="en-US" altLang="ja-JP" dirty="0" err="1"/>
              <a:t>Etc</a:t>
            </a:r>
            <a:r>
              <a:rPr lang="en-US" altLang="ja-JP" dirty="0"/>
              <a:t>…</a:t>
            </a:r>
          </a:p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AD556E-8ECE-4CE1-AFA9-F6E0EAA07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F5590B-AB88-4524-9E44-A07DB96D9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8" name="Picture 2" descr="https://book.mynavi.jp/files/user/img/brand/macfan/import/11/07/tips110725_03.jpg">
            <a:extLst>
              <a:ext uri="{FF2B5EF4-FFF2-40B4-BE49-F238E27FC236}">
                <a16:creationId xmlns:a16="http://schemas.microsoft.com/office/drawing/2014/main" id="{C0697D63-E420-574B-9C62-20A3CA3B7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487" y="2708546"/>
            <a:ext cx="5265313" cy="314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3893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97D496-40C5-41F3-8360-7A35D16EC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表示切替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0309F3-12B1-4914-8365-BA01C05E4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見づらい場合は切り替えたり並び替えよう</a:t>
            </a:r>
          </a:p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78B99-173E-4D46-9687-87F5FB152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65EFE6-01F0-4438-AFD9-FCB8D230B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CC43F45-D39D-6F45-A34D-F5572A1B54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316" y="3344609"/>
            <a:ext cx="4692318" cy="2681325"/>
          </a:xfrm>
          <a:prstGeom prst="rect">
            <a:avLst/>
          </a:prstGeom>
        </p:spPr>
      </p:pic>
      <p:sp>
        <p:nvSpPr>
          <p:cNvPr id="8" name="角丸四角形吹き出し 7">
            <a:extLst>
              <a:ext uri="{FF2B5EF4-FFF2-40B4-BE49-F238E27FC236}">
                <a16:creationId xmlns:a16="http://schemas.microsoft.com/office/drawing/2014/main" id="{BE66FBE0-48CC-EA4C-B64F-670F3F2B96C4}"/>
              </a:ext>
            </a:extLst>
          </p:cNvPr>
          <p:cNvSpPr/>
          <p:nvPr/>
        </p:nvSpPr>
        <p:spPr>
          <a:xfrm>
            <a:off x="3259685" y="2495099"/>
            <a:ext cx="1921644" cy="553690"/>
          </a:xfrm>
          <a:prstGeom prst="wedgeRoundRectCallout">
            <a:avLst>
              <a:gd name="adj1" fmla="val 38946"/>
              <a:gd name="adj2" fmla="val 11105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>
                <a:solidFill>
                  <a:schemeClr val="dk1"/>
                </a:solidFill>
              </a:rPr>
              <a:t>表示切り替え</a:t>
            </a:r>
            <a:endParaRPr kumimoji="1" lang="ja-JP" altLang="en-US" dirty="0">
              <a:solidFill>
                <a:schemeClr val="dk1"/>
              </a:solidFill>
            </a:endParaRPr>
          </a:p>
        </p:txBody>
      </p:sp>
      <p:sp>
        <p:nvSpPr>
          <p:cNvPr id="9" name="角丸四角形吹き出し 9">
            <a:extLst>
              <a:ext uri="{FF2B5EF4-FFF2-40B4-BE49-F238E27FC236}">
                <a16:creationId xmlns:a16="http://schemas.microsoft.com/office/drawing/2014/main" id="{AA0C5AA9-F534-554A-8111-831D9E3111C9}"/>
              </a:ext>
            </a:extLst>
          </p:cNvPr>
          <p:cNvSpPr/>
          <p:nvPr/>
        </p:nvSpPr>
        <p:spPr>
          <a:xfrm>
            <a:off x="5612631" y="2495099"/>
            <a:ext cx="1921644" cy="553690"/>
          </a:xfrm>
          <a:prstGeom prst="wedgeRoundRectCallout">
            <a:avLst>
              <a:gd name="adj1" fmla="val -35150"/>
              <a:gd name="adj2" fmla="val 11813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dirty="0">
                <a:solidFill>
                  <a:schemeClr val="dk1"/>
                </a:solidFill>
              </a:rPr>
              <a:t>並び順変更</a:t>
            </a:r>
          </a:p>
        </p:txBody>
      </p:sp>
    </p:spTree>
    <p:extLst>
      <p:ext uri="{BB962C8B-B14F-4D97-AF65-F5344CB8AC3E}">
        <p14:creationId xmlns:p14="http://schemas.microsoft.com/office/powerpoint/2010/main" val="1134211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664217-F9A0-4B2D-A98C-9237585D7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重要だったこと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3E59A9-521D-4E61-B09E-E21B588A8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/>
              <a:t>授業について</a:t>
            </a:r>
            <a:endParaRPr lang="en-US" altLang="ja-JP" dirty="0"/>
          </a:p>
          <a:p>
            <a:pPr lvl="1"/>
            <a:r>
              <a:rPr lang="ja-JP" altLang="en-US" dirty="0"/>
              <a:t>パスワードは大切に</a:t>
            </a:r>
            <a:endParaRPr lang="en-US" altLang="ja-JP" dirty="0"/>
          </a:p>
          <a:p>
            <a:pPr lvl="1"/>
            <a:r>
              <a:rPr lang="ja-JP" altLang="en-US" dirty="0"/>
              <a:t>平常点：課題：発展課題：タイピング：テスト</a:t>
            </a:r>
            <a:br>
              <a:rPr lang="en-US" altLang="ja-JP" dirty="0"/>
            </a:br>
            <a:r>
              <a:rPr lang="en-US" altLang="ja-JP" dirty="0"/>
              <a:t>					</a:t>
            </a:r>
            <a:r>
              <a:rPr lang="ja-JP" altLang="en-US" sz="3200" dirty="0"/>
              <a:t>＝</a:t>
            </a:r>
            <a:r>
              <a:rPr lang="en-US" altLang="ja-JP" sz="3200" b="1" dirty="0">
                <a:solidFill>
                  <a:srgbClr val="6B0920"/>
                </a:solidFill>
              </a:rPr>
              <a:t>14</a:t>
            </a:r>
            <a:r>
              <a:rPr lang="ja-JP" altLang="en-US" sz="3200" b="1" dirty="0">
                <a:solidFill>
                  <a:srgbClr val="6B0920"/>
                </a:solidFill>
              </a:rPr>
              <a:t>：</a:t>
            </a:r>
            <a:r>
              <a:rPr lang="en-US" altLang="ja-JP" sz="3200" b="1" dirty="0">
                <a:solidFill>
                  <a:srgbClr val="6B0920"/>
                </a:solidFill>
              </a:rPr>
              <a:t>35</a:t>
            </a:r>
            <a:r>
              <a:rPr lang="ja-JP" altLang="en-US" sz="3200" b="1" dirty="0">
                <a:solidFill>
                  <a:srgbClr val="6B0920"/>
                </a:solidFill>
              </a:rPr>
              <a:t>：</a:t>
            </a:r>
            <a:r>
              <a:rPr lang="en-US" altLang="ja-JP" sz="3200" b="1" dirty="0">
                <a:solidFill>
                  <a:srgbClr val="6B0920"/>
                </a:solidFill>
              </a:rPr>
              <a:t>15</a:t>
            </a:r>
            <a:r>
              <a:rPr lang="ja-JP" altLang="en-US" sz="3200" b="1">
                <a:solidFill>
                  <a:srgbClr val="6B0920"/>
                </a:solidFill>
              </a:rPr>
              <a:t>：</a:t>
            </a:r>
            <a:r>
              <a:rPr lang="en-US" altLang="ja-JP" sz="3200" b="1" dirty="0">
                <a:solidFill>
                  <a:srgbClr val="6B0920"/>
                </a:solidFill>
              </a:rPr>
              <a:t>6</a:t>
            </a:r>
            <a:r>
              <a:rPr lang="ja-JP" altLang="en-US" sz="3200" b="1">
                <a:solidFill>
                  <a:srgbClr val="6B0920"/>
                </a:solidFill>
              </a:rPr>
              <a:t>：</a:t>
            </a:r>
            <a:r>
              <a:rPr lang="en-US" altLang="ja-JP" sz="3200" b="1" dirty="0">
                <a:solidFill>
                  <a:srgbClr val="6B0920"/>
                </a:solidFill>
              </a:rPr>
              <a:t>30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コンピュータ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マウスとキーボードで操作</a:t>
            </a:r>
            <a:endParaRPr kumimoji="1" lang="en-US" altLang="ja-JP" dirty="0"/>
          </a:p>
          <a:p>
            <a:pPr lvl="1"/>
            <a:r>
              <a:rPr lang="en-US" altLang="ja-JP" dirty="0"/>
              <a:t>Windows</a:t>
            </a:r>
            <a:r>
              <a:rPr lang="ja-JP" altLang="en-US" dirty="0"/>
              <a:t>と見た目が違う</a:t>
            </a:r>
            <a:endParaRPr lang="en-US" altLang="ja-JP" dirty="0"/>
          </a:p>
          <a:p>
            <a:pPr lvl="1"/>
            <a:r>
              <a:rPr kumimoji="1" lang="en-US" altLang="ja-JP" dirty="0"/>
              <a:t>Finder</a:t>
            </a:r>
            <a:r>
              <a:rPr kumimoji="1" lang="ja-JP" altLang="en-US" dirty="0"/>
              <a:t>：</a:t>
            </a:r>
            <a:r>
              <a:rPr kumimoji="1" lang="en-US" altLang="ja-JP" dirty="0"/>
              <a:t>	</a:t>
            </a:r>
            <a:r>
              <a:rPr kumimoji="1" lang="ja-JP" altLang="en-US" dirty="0"/>
              <a:t>ファイルとフォルダ管理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Launchpad</a:t>
            </a:r>
            <a:r>
              <a:rPr kumimoji="1" lang="ja-JP" altLang="en-US" dirty="0"/>
              <a:t>：</a:t>
            </a:r>
            <a:r>
              <a:rPr kumimoji="1" lang="en-US" altLang="ja-JP" dirty="0"/>
              <a:t>	</a:t>
            </a:r>
            <a:r>
              <a:rPr kumimoji="1" lang="ja-JP" altLang="en-US" dirty="0"/>
              <a:t>アプリ管理</a:t>
            </a:r>
            <a:endParaRPr kumimoji="1" lang="en-US" altLang="ja-JP" dirty="0"/>
          </a:p>
          <a:p>
            <a:pPr lvl="1"/>
            <a:r>
              <a:rPr lang="en-US" altLang="ja-JP" dirty="0"/>
              <a:t>Safari</a:t>
            </a:r>
            <a:r>
              <a:rPr lang="ja-JP" altLang="en-US" dirty="0"/>
              <a:t>：</a:t>
            </a:r>
            <a:r>
              <a:rPr lang="en-US" altLang="ja-JP" dirty="0"/>
              <a:t>		</a:t>
            </a:r>
            <a:r>
              <a:rPr lang="ja-JP" altLang="en-US" dirty="0"/>
              <a:t>ネット接続</a:t>
            </a:r>
            <a:endParaRPr kumimoji="1"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3CA3ED-918B-47FE-BAC2-B4F0DE969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E21860-89BD-4258-8E88-3AECCE576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135694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35C66C-D71C-4C04-BBDF-067D26A62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/>
              <a:t>フォルダ作成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A68471-A307-4C49-8A94-C4AF3609D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授業用のフォルダを作ってみよう</a:t>
            </a:r>
            <a:endParaRPr lang="en-US" altLang="ja-JP" dirty="0"/>
          </a:p>
          <a:p>
            <a:pPr lvl="1"/>
            <a:r>
              <a:rPr lang="ja-JP" altLang="en-US"/>
              <a:t>作りたい場所で右クリック（もしくは歯車マーク）</a:t>
            </a:r>
            <a:endParaRPr lang="en-US" altLang="ja-JP" dirty="0"/>
          </a:p>
          <a:p>
            <a:pPr lvl="1"/>
            <a:r>
              <a:rPr lang="ja-JP" altLang="en-US"/>
              <a:t>「フォルダを作成」</a:t>
            </a:r>
            <a:endParaRPr lang="en-US" altLang="ja-JP" dirty="0"/>
          </a:p>
          <a:p>
            <a:pPr lvl="1"/>
            <a:r>
              <a:rPr lang="ja-JP" altLang="en-US"/>
              <a:t>名前を入れる</a:t>
            </a:r>
          </a:p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1EA214-ED49-48E7-9111-84980659B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097900A-DAC6-4CF3-BE00-E855DF24D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8" name="Picture 2" descr="https://irec.jp/images/upfile/2014/05/mac-finder04.png">
            <a:extLst>
              <a:ext uri="{FF2B5EF4-FFF2-40B4-BE49-F238E27FC236}">
                <a16:creationId xmlns:a16="http://schemas.microsoft.com/office/drawing/2014/main" id="{BC898311-0A79-CC4C-91EA-3FCCE56B1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3213100"/>
            <a:ext cx="5524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8635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880B26-356B-427B-B9AF-EB2AC0F1D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ファイルの移動と削除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72D490-D184-482E-9949-ACD411E7D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コピーを作成して移動</a:t>
            </a:r>
            <a:endParaRPr lang="en-US" altLang="ja-JP" dirty="0"/>
          </a:p>
          <a:p>
            <a:pPr lvl="1"/>
            <a:r>
              <a:rPr lang="ja-JP" altLang="en-US"/>
              <a:t>移動させたいファイルを右クリック</a:t>
            </a:r>
            <a:endParaRPr lang="en-US" altLang="ja-JP" dirty="0"/>
          </a:p>
          <a:p>
            <a:pPr lvl="1"/>
            <a:r>
              <a:rPr lang="ja-JP" altLang="en-US"/>
              <a:t>「</a:t>
            </a:r>
            <a:r>
              <a:rPr lang="en-US" altLang="ja-JP" dirty="0"/>
              <a:t>“</a:t>
            </a:r>
            <a:r>
              <a:rPr lang="ja-JP" altLang="en-US"/>
              <a:t>～</a:t>
            </a:r>
            <a:r>
              <a:rPr lang="en-US" altLang="ja-JP" dirty="0"/>
              <a:t>”</a:t>
            </a:r>
            <a:r>
              <a:rPr lang="ja-JP" altLang="en-US"/>
              <a:t>をコピー」を選択</a:t>
            </a:r>
            <a:endParaRPr lang="en-US" altLang="ja-JP" dirty="0"/>
          </a:p>
          <a:p>
            <a:pPr lvl="1"/>
            <a:r>
              <a:rPr lang="ja-JP" altLang="en-US"/>
              <a:t>移動させたい先のフォルダで右クリック</a:t>
            </a:r>
            <a:endParaRPr lang="en-US" altLang="ja-JP" dirty="0"/>
          </a:p>
          <a:p>
            <a:pPr lvl="1"/>
            <a:r>
              <a:rPr lang="ja-JP" altLang="en-US"/>
              <a:t>「貼り付ける」</a:t>
            </a:r>
            <a:endParaRPr lang="en-US" altLang="ja-JP" dirty="0"/>
          </a:p>
          <a:p>
            <a:pPr lvl="1"/>
            <a:r>
              <a:rPr lang="ja-JP" altLang="en-US"/>
              <a:t>前のファイルを消す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ja-JP" altLang="en-US"/>
              <a:t>ドラッグで移動</a:t>
            </a:r>
            <a:endParaRPr lang="en-US" altLang="ja-JP" dirty="0"/>
          </a:p>
          <a:p>
            <a:pPr lvl="1"/>
            <a:r>
              <a:rPr lang="ja-JP" altLang="en-US"/>
              <a:t>移動させたいファイルをドラッグ</a:t>
            </a:r>
            <a:endParaRPr lang="en-US" altLang="ja-JP" dirty="0"/>
          </a:p>
          <a:p>
            <a:pPr lvl="1"/>
            <a:r>
              <a:rPr lang="ja-JP" altLang="en-US"/>
              <a:t>移動させたい先のフォルダにドロップ</a:t>
            </a:r>
          </a:p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89132F-D4BF-4B54-9648-3C01AB9DD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E61CCD-119F-40EA-A32F-3B0EA643F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24120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903411-423B-7A48-BE68-1C1F04601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A296286-049D-E84A-B684-EAC2039A9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授業用フォルダを作成してみよう</a:t>
            </a:r>
            <a:endParaRPr lang="en-US" altLang="ja-JP" dirty="0"/>
          </a:p>
          <a:p>
            <a:pPr lvl="1"/>
            <a:r>
              <a:rPr lang="ja-JP" altLang="en-US"/>
              <a:t>ホームフォルダに「</a:t>
            </a:r>
            <a:r>
              <a:rPr lang="en-US" altLang="ja-JP" dirty="0"/>
              <a:t>class</a:t>
            </a:r>
            <a:r>
              <a:rPr lang="ja-JP" altLang="en-US"/>
              <a:t>」フォルダを作る</a:t>
            </a:r>
            <a:endParaRPr lang="en-US" altLang="ja-JP" dirty="0"/>
          </a:p>
          <a:p>
            <a:pPr lvl="1"/>
            <a:r>
              <a:rPr lang="ja-JP" altLang="en-US"/>
              <a:t>「</a:t>
            </a:r>
            <a:r>
              <a:rPr lang="en-US" altLang="ja-JP" dirty="0"/>
              <a:t>class</a:t>
            </a:r>
            <a:r>
              <a:rPr lang="ja-JP" altLang="en-US"/>
              <a:t>」フォルダに「</a:t>
            </a:r>
            <a:r>
              <a:rPr lang="en-US" altLang="ja-JP" dirty="0"/>
              <a:t>literacy1</a:t>
            </a:r>
            <a:r>
              <a:rPr lang="ja-JP" altLang="en-US"/>
              <a:t>」フォルダを作る</a:t>
            </a:r>
            <a:endParaRPr lang="en-US" altLang="ja-JP" dirty="0"/>
          </a:p>
          <a:p>
            <a:pPr lvl="1"/>
            <a:r>
              <a:rPr lang="ja-JP" altLang="en-US"/>
              <a:t>先ほど作ったテキストファイルを入れる</a:t>
            </a:r>
          </a:p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0B285ED-537C-7149-B038-F59357BC5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3DAF91D-6D22-104D-9A7F-854DA75F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F0FBD6D-13C3-4148-BAAD-517DE2C75A0E}"/>
              </a:ext>
            </a:extLst>
          </p:cNvPr>
          <p:cNvSpPr/>
          <p:nvPr/>
        </p:nvSpPr>
        <p:spPr>
          <a:xfrm>
            <a:off x="3024719" y="4745805"/>
            <a:ext cx="6142561" cy="1013901"/>
          </a:xfrm>
          <a:prstGeom prst="rect">
            <a:avLst/>
          </a:prstGeom>
          <a:solidFill>
            <a:srgbClr val="972109">
              <a:tint val="68000"/>
              <a:shade val="94000"/>
              <a:satMod val="300000"/>
              <a:lumMod val="110000"/>
            </a:srgbClr>
          </a:solidFill>
          <a:ln w="12700" cap="flat" cmpd="sng" algn="ctr">
            <a:solidFill>
              <a:srgbClr val="972109">
                <a:shade val="90000"/>
                <a:lumMod val="90000"/>
              </a:srgbClr>
            </a:solidFill>
            <a:prstDash val="solid"/>
          </a:ln>
          <a:effectLst>
            <a:outerShdw blurRad="38100" dist="12700" dir="5400000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わからない人はすぐ聞こう！</a:t>
            </a:r>
          </a:p>
        </p:txBody>
      </p:sp>
    </p:spTree>
    <p:extLst>
      <p:ext uri="{BB962C8B-B14F-4D97-AF65-F5344CB8AC3E}">
        <p14:creationId xmlns:p14="http://schemas.microsoft.com/office/powerpoint/2010/main" val="28641481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5F3D85-AB24-4737-A635-DC0F00843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ゴミ箱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F204F5-B113-4FA1-A49E-7335788A6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いらなくなったファイル入れ</a:t>
            </a:r>
            <a:endParaRPr kumimoji="1" lang="en-US" altLang="ja-JP" dirty="0"/>
          </a:p>
          <a:p>
            <a:pPr lvl="1"/>
            <a:r>
              <a:rPr lang="ja-JP" altLang="en-US"/>
              <a:t>ドラッグ＆ドロップで突っ込もう</a:t>
            </a:r>
            <a:endParaRPr lang="en-US" altLang="ja-JP" dirty="0"/>
          </a:p>
          <a:p>
            <a:pPr lvl="1"/>
            <a:r>
              <a:rPr kumimoji="1" lang="ja-JP" altLang="en-US"/>
              <a:t>フォルダのように開ける</a:t>
            </a:r>
            <a:endParaRPr kumimoji="1" lang="en-US" altLang="ja-JP" dirty="0"/>
          </a:p>
          <a:p>
            <a:pPr lvl="2"/>
            <a:r>
              <a:rPr lang="ja-JP" altLang="en-US"/>
              <a:t>後でもファイルを戻すことも</a:t>
            </a:r>
            <a:endParaRPr lang="en-US" altLang="ja-JP" dirty="0"/>
          </a:p>
          <a:p>
            <a:pPr lvl="2"/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2F375C-3F59-4880-9D1C-96F31BC0E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BF2063-7CE8-4E9B-9A7D-84FEB2A5E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EE3C62F-F140-E846-9807-5B2B7285AE70}"/>
              </a:ext>
            </a:extLst>
          </p:cNvPr>
          <p:cNvSpPr/>
          <p:nvPr/>
        </p:nvSpPr>
        <p:spPr>
          <a:xfrm>
            <a:off x="2428875" y="3857625"/>
            <a:ext cx="7334250" cy="172878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>
                <a:solidFill>
                  <a:srgbClr val="6B0920"/>
                </a:solidFill>
              </a:rPr>
              <a:t>何かあった時にシステムによって</a:t>
            </a:r>
            <a:endParaRPr kumimoji="1" lang="en-US" altLang="ja-JP" sz="2800" dirty="0">
              <a:solidFill>
                <a:srgbClr val="6B0920"/>
              </a:solidFill>
            </a:endParaRPr>
          </a:p>
          <a:p>
            <a:pPr algn="ctr"/>
            <a:r>
              <a:rPr kumimoji="1" lang="ja-JP" altLang="en-US" sz="2800" b="1">
                <a:solidFill>
                  <a:srgbClr val="6B0920"/>
                </a:solidFill>
              </a:rPr>
              <a:t>勝手に消される候補</a:t>
            </a:r>
            <a:endParaRPr kumimoji="1" lang="en-US" altLang="ja-JP" sz="2800" b="1" dirty="0">
              <a:solidFill>
                <a:srgbClr val="6B0920"/>
              </a:solidFill>
            </a:endParaRPr>
          </a:p>
          <a:p>
            <a:pPr algn="ctr"/>
            <a:r>
              <a:rPr kumimoji="1" lang="ja-JP" altLang="en-US" sz="2800" b="1">
                <a:solidFill>
                  <a:srgbClr val="6B0920"/>
                </a:solidFill>
              </a:rPr>
              <a:t>あまり過信しないように</a:t>
            </a:r>
            <a:endParaRPr kumimoji="1" lang="ja-JP" altLang="en-US" sz="2800" b="1" dirty="0">
              <a:solidFill>
                <a:srgbClr val="6B0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239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D12C74-B000-485C-979E-1585AF6EE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外部とデータをやり取りするには？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E2D459-6488-4955-99AD-5BE83B16F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別の装置に入れて持ち運ぶ</a:t>
            </a:r>
            <a:endParaRPr kumimoji="1" lang="en-US" altLang="ja-JP" dirty="0"/>
          </a:p>
          <a:p>
            <a:pPr lvl="1"/>
            <a:r>
              <a:rPr lang="en-US" altLang="ja-JP" b="1" dirty="0">
                <a:solidFill>
                  <a:srgbClr val="6B0920"/>
                </a:solidFill>
              </a:rPr>
              <a:t>USB</a:t>
            </a:r>
            <a:r>
              <a:rPr lang="ja-JP" altLang="en-US" b="1">
                <a:solidFill>
                  <a:srgbClr val="6B0920"/>
                </a:solidFill>
              </a:rPr>
              <a:t>メモリ</a:t>
            </a:r>
            <a:endParaRPr lang="en-US" altLang="ja-JP" b="1" dirty="0">
              <a:solidFill>
                <a:srgbClr val="6B0920"/>
              </a:solidFill>
            </a:endParaRPr>
          </a:p>
          <a:p>
            <a:pPr lvl="1"/>
            <a:r>
              <a:rPr kumimoji="1" lang="en-US" altLang="ja-JP" dirty="0"/>
              <a:t>CD/DVD</a:t>
            </a:r>
            <a:r>
              <a:rPr kumimoji="1" lang="ja-JP" altLang="en-US"/>
              <a:t>に焼く</a:t>
            </a:r>
            <a:endParaRPr kumimoji="1" lang="en-US" altLang="ja-JP" dirty="0"/>
          </a:p>
          <a:p>
            <a:pPr lvl="1"/>
            <a:r>
              <a:rPr lang="ja-JP" altLang="en-US"/>
              <a:t>スマートフォン等と接続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/>
              <a:t>インターネットを使う</a:t>
            </a:r>
            <a:endParaRPr lang="en-US" altLang="ja-JP" dirty="0"/>
          </a:p>
          <a:p>
            <a:pPr lvl="1"/>
            <a:r>
              <a:rPr kumimoji="1" lang="ja-JP" altLang="en-US"/>
              <a:t>電子メールに添付</a:t>
            </a:r>
            <a:endParaRPr kumimoji="1" lang="en-US" altLang="ja-JP" dirty="0"/>
          </a:p>
          <a:p>
            <a:pPr lvl="1"/>
            <a:r>
              <a:rPr lang="ja-JP" altLang="en-US"/>
              <a:t>ファイル共有ソフトを使う</a:t>
            </a:r>
            <a:endParaRPr lang="en-US" altLang="ja-JP" dirty="0"/>
          </a:p>
          <a:p>
            <a:pPr lvl="1"/>
            <a:r>
              <a:rPr kumimoji="1" lang="ja-JP" altLang="en-US"/>
              <a:t>ウェブストレージを使う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C972CF-D56A-4ACD-AE29-2D618E0E1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B335B70-9E3B-4598-9206-F4EA4F275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903755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A35B26-4F5C-7143-940A-9C4989E50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USB</a:t>
            </a:r>
            <a:r>
              <a:rPr kumimoji="1" lang="ja-JP" altLang="en-US"/>
              <a:t>の種類と使いかた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BEC384-BE7B-E345-B3BC-B7331A1B1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使うとき</a:t>
            </a:r>
            <a:endParaRPr lang="en-US" altLang="ja-JP" dirty="0"/>
          </a:p>
          <a:p>
            <a:pPr lvl="1"/>
            <a:r>
              <a:rPr lang="en-US" altLang="ja-JP" dirty="0"/>
              <a:t>USB</a:t>
            </a:r>
            <a:r>
              <a:rPr lang="ja-JP" altLang="en-US"/>
              <a:t>端子に</a:t>
            </a:r>
            <a:r>
              <a:rPr lang="en-US" altLang="ja-JP" dirty="0"/>
              <a:t>USB</a:t>
            </a:r>
            <a:r>
              <a:rPr lang="ja-JP" altLang="en-US"/>
              <a:t>メモリを挿す</a:t>
            </a:r>
            <a:endParaRPr lang="en-US" altLang="ja-JP" dirty="0"/>
          </a:p>
          <a:p>
            <a:pPr lvl="1"/>
            <a:r>
              <a:rPr lang="ja-JP" altLang="en-US"/>
              <a:t>フォルダから開く</a:t>
            </a:r>
            <a:endParaRPr lang="en-US" altLang="ja-JP" dirty="0"/>
          </a:p>
          <a:p>
            <a:r>
              <a:rPr lang="ja-JP" altLang="en-US"/>
              <a:t>外すとき</a:t>
            </a:r>
            <a:endParaRPr lang="en-US" altLang="ja-JP" dirty="0"/>
          </a:p>
          <a:p>
            <a:pPr lvl="1"/>
            <a:r>
              <a:rPr lang="ja-JP" altLang="en-US"/>
              <a:t>フォルダを右クリック→「取り外す」を選択</a:t>
            </a:r>
            <a:endParaRPr lang="en-US" altLang="ja-JP" dirty="0"/>
          </a:p>
          <a:p>
            <a:pPr lvl="1"/>
            <a:r>
              <a:rPr lang="en-US" altLang="ja-JP" dirty="0"/>
              <a:t>USB</a:t>
            </a:r>
            <a:r>
              <a:rPr lang="ja-JP" altLang="en-US"/>
              <a:t>端子から引っこ抜く</a:t>
            </a:r>
            <a:endParaRPr lang="en-US" altLang="ja-JP" dirty="0"/>
          </a:p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1EB34F-7A3B-D54B-9348-D6B56A04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5C6713-A6F5-E848-AA98-AC46929A6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6" name="Picture 4" descr="http://www.datapro.net/images/usb_types.jpg">
            <a:extLst>
              <a:ext uri="{FF2B5EF4-FFF2-40B4-BE49-F238E27FC236}">
                <a16:creationId xmlns:a16="http://schemas.microsoft.com/office/drawing/2014/main" id="{5FE47476-FEB1-5448-98A9-06B5B8975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67" y="4279548"/>
            <a:ext cx="5186363" cy="207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store.storeimages.cdn-apple.com/8561/as-images.apple.com/is/image/AppleInc/aos/published/images/M/D8/MD820/MD820?wid=572&amp;hei=572&amp;fmt=jpeg&amp;qlt=95&amp;op_sharpen=0&amp;resMode=bicub&amp;op_usm=0.5,0.5,0,0&amp;iccEmbed=0&amp;layer=comp&amp;.v=dBxkj2">
            <a:extLst>
              <a:ext uri="{FF2B5EF4-FFF2-40B4-BE49-F238E27FC236}">
                <a16:creationId xmlns:a16="http://schemas.microsoft.com/office/drawing/2014/main" id="{E5E8140D-19E3-F740-8274-71C7C9D05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322" y="4266542"/>
            <a:ext cx="2100555" cy="210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2523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02B1EC-A1BA-424D-A337-80DFB40F1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USB</a:t>
            </a:r>
            <a:r>
              <a:rPr kumimoji="1" lang="ja-JP" altLang="en-US"/>
              <a:t>メモリの注意点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9492EC-6775-3040-9621-E5C49E327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コンピュータウイルスの媒介になりやすい</a:t>
            </a:r>
            <a:endParaRPr lang="en-US" altLang="ja-JP" dirty="0"/>
          </a:p>
          <a:p>
            <a:pPr lvl="1"/>
            <a:r>
              <a:rPr lang="ja-JP" altLang="en-US"/>
              <a:t>感染した</a:t>
            </a:r>
            <a:r>
              <a:rPr lang="en-US" altLang="ja-JP" dirty="0"/>
              <a:t>PC</a:t>
            </a:r>
            <a:r>
              <a:rPr lang="ja-JP" altLang="en-US"/>
              <a:t>に</a:t>
            </a:r>
            <a:r>
              <a:rPr lang="en-US" altLang="ja-JP" dirty="0"/>
              <a:t>USB</a:t>
            </a:r>
            <a:r>
              <a:rPr lang="ja-JP" altLang="en-US"/>
              <a:t>を挿す→</a:t>
            </a:r>
            <a:r>
              <a:rPr lang="en-US" altLang="ja-JP" dirty="0"/>
              <a:t>USB</a:t>
            </a:r>
            <a:r>
              <a:rPr lang="ja-JP" altLang="en-US"/>
              <a:t>にウイルスがコピー</a:t>
            </a:r>
            <a:endParaRPr lang="en-US" altLang="ja-JP" dirty="0"/>
          </a:p>
          <a:p>
            <a:pPr lvl="1"/>
            <a:r>
              <a:rPr lang="ja-JP" altLang="en-US"/>
              <a:t>他の</a:t>
            </a:r>
            <a:r>
              <a:rPr lang="en-US" altLang="ja-JP" dirty="0"/>
              <a:t>PC</a:t>
            </a:r>
            <a:r>
              <a:rPr lang="ja-JP" altLang="en-US"/>
              <a:t>に</a:t>
            </a:r>
            <a:r>
              <a:rPr lang="en-US" altLang="ja-JP" dirty="0"/>
              <a:t>USB</a:t>
            </a:r>
            <a:r>
              <a:rPr lang="ja-JP" altLang="en-US"/>
              <a:t>を挿す→他の</a:t>
            </a:r>
            <a:r>
              <a:rPr lang="en-US" altLang="ja-JP" dirty="0"/>
              <a:t>PC</a:t>
            </a:r>
            <a:r>
              <a:rPr lang="ja-JP" altLang="en-US"/>
              <a:t>にも感染</a:t>
            </a:r>
            <a:endParaRPr lang="en-US" altLang="ja-JP" dirty="0"/>
          </a:p>
          <a:p>
            <a:endParaRPr lang="en-US" altLang="ja-JP" dirty="0"/>
          </a:p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FDBCC5-ED0D-2D46-AEE7-DB95974C5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BCA217-3859-CA4B-96A4-6AADD7639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04F386F-7AC5-244D-AF69-06F9E4250EBC}"/>
              </a:ext>
            </a:extLst>
          </p:cNvPr>
          <p:cNvSpPr/>
          <p:nvPr/>
        </p:nvSpPr>
        <p:spPr>
          <a:xfrm>
            <a:off x="3024719" y="4283960"/>
            <a:ext cx="6142561" cy="1013901"/>
          </a:xfrm>
          <a:prstGeom prst="rect">
            <a:avLst/>
          </a:prstGeom>
          <a:solidFill>
            <a:srgbClr val="972109">
              <a:tint val="68000"/>
              <a:shade val="94000"/>
              <a:satMod val="300000"/>
              <a:lumMod val="110000"/>
            </a:srgbClr>
          </a:solidFill>
          <a:ln w="12700" cap="flat" cmpd="sng" algn="ctr">
            <a:solidFill>
              <a:srgbClr val="972109">
                <a:shade val="90000"/>
                <a:lumMod val="90000"/>
              </a:srgbClr>
            </a:solidFill>
            <a:prstDash val="solid"/>
          </a:ln>
          <a:effectLst>
            <a:outerShdw blurRad="38100" dist="12700" dir="5400000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セキュリティ対策はしっかり！</a:t>
            </a:r>
          </a:p>
        </p:txBody>
      </p:sp>
    </p:spTree>
    <p:extLst>
      <p:ext uri="{BB962C8B-B14F-4D97-AF65-F5344CB8AC3E}">
        <p14:creationId xmlns:p14="http://schemas.microsoft.com/office/powerpoint/2010/main" val="42915502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65EC33-20B2-5048-A664-638E390BA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インターネットを活用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E47F23-AFBD-BC49-A128-8529AAF4F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メール</a:t>
            </a:r>
            <a:endParaRPr lang="en-US" altLang="ja-JP" dirty="0"/>
          </a:p>
          <a:p>
            <a:pPr lvl="1"/>
            <a:r>
              <a:rPr lang="ja-JP" altLang="en-US"/>
              <a:t>メール回で解説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/>
              <a:t>ウェブストレージ（例えば</a:t>
            </a:r>
            <a:r>
              <a:rPr lang="en-US" altLang="ja-JP" dirty="0"/>
              <a:t>Google</a:t>
            </a:r>
            <a:r>
              <a:rPr lang="ja-JP" altLang="en-US"/>
              <a:t> ドライブ）</a:t>
            </a:r>
            <a:endParaRPr lang="en-US" altLang="ja-JP" dirty="0"/>
          </a:p>
          <a:p>
            <a:pPr lvl="1"/>
            <a:r>
              <a:rPr lang="ja-JP" altLang="en-US"/>
              <a:t>ブラウザを立ち上げる</a:t>
            </a:r>
            <a:endParaRPr lang="en-US" altLang="ja-JP" dirty="0"/>
          </a:p>
          <a:p>
            <a:pPr lvl="1"/>
            <a:r>
              <a:rPr lang="en-US" altLang="ja-JP" dirty="0"/>
              <a:t>Google</a:t>
            </a:r>
            <a:r>
              <a:rPr lang="ja-JP" altLang="en-US"/>
              <a:t>にログイン</a:t>
            </a:r>
            <a:endParaRPr lang="en-US" altLang="ja-JP" dirty="0"/>
          </a:p>
          <a:p>
            <a:pPr lvl="1"/>
            <a:r>
              <a:rPr lang="ja-JP" altLang="en-US"/>
              <a:t>アプリ→ドライブ</a:t>
            </a:r>
            <a:endParaRPr lang="en-US" altLang="ja-JP" dirty="0"/>
          </a:p>
          <a:p>
            <a:pPr lvl="1"/>
            <a:r>
              <a:rPr lang="ja-JP" altLang="en-US"/>
              <a:t>好きなファイルをアップロード</a:t>
            </a:r>
            <a:r>
              <a:rPr lang="en-US" altLang="ja-JP" dirty="0"/>
              <a:t>/</a:t>
            </a:r>
            <a:r>
              <a:rPr lang="ja-JP" altLang="en-US"/>
              <a:t>ダウンロード</a:t>
            </a:r>
            <a:endParaRPr lang="en-US" altLang="ja-JP" dirty="0"/>
          </a:p>
          <a:p>
            <a:pPr lvl="1"/>
            <a:endParaRPr lang="ja-JP" altLang="en-US"/>
          </a:p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8B7F02-A0C5-8E4D-8CE0-381E5F637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8E6938-58A3-8749-972D-417034609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882807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20A795-C07C-BE46-A1B2-68CB523F0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ファイル共有ソフト</a:t>
            </a:r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74145C-2BDB-434E-8815-6021BD342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CF7267-8061-D646-9323-645E2100E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23" name="円/楕円 7">
            <a:extLst>
              <a:ext uri="{FF2B5EF4-FFF2-40B4-BE49-F238E27FC236}">
                <a16:creationId xmlns:a16="http://schemas.microsoft.com/office/drawing/2014/main" id="{65D9D7C8-9FFD-4948-ADA4-2BD511A7E411}"/>
              </a:ext>
            </a:extLst>
          </p:cNvPr>
          <p:cNvSpPr/>
          <p:nvPr/>
        </p:nvSpPr>
        <p:spPr>
          <a:xfrm>
            <a:off x="2274071" y="1564518"/>
            <a:ext cx="2990423" cy="2299063"/>
          </a:xfrm>
          <a:prstGeom prst="ellipse">
            <a:avLst/>
          </a:prstGeom>
          <a:solidFill>
            <a:srgbClr val="AEB795">
              <a:tint val="68000"/>
              <a:shade val="94000"/>
              <a:satMod val="300000"/>
              <a:lumMod val="110000"/>
            </a:srgbClr>
          </a:solidFill>
          <a:ln w="12700" cap="flat" cmpd="sng" algn="ctr">
            <a:solidFill>
              <a:srgbClr val="AEB795">
                <a:shade val="90000"/>
                <a:lumMod val="90000"/>
              </a:srgbClr>
            </a:solidFill>
            <a:prstDash val="solid"/>
          </a:ln>
          <a:effectLst>
            <a:outerShdw blurRad="38100" dist="12700" dir="5400000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  <p:pic>
        <p:nvPicPr>
          <p:cNvPr id="24" name="コンテンツ プレースホルダー 6">
            <a:extLst>
              <a:ext uri="{FF2B5EF4-FFF2-40B4-BE49-F238E27FC236}">
                <a16:creationId xmlns:a16="http://schemas.microsoft.com/office/drawing/2014/main" id="{FC95EA67-717F-5243-8D7A-5F9C044DD5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628" y="2328929"/>
            <a:ext cx="678170" cy="827998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176B0C39-66A2-924E-BEC6-0BB121790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376" y="4341752"/>
            <a:ext cx="976537" cy="976537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B6A1570-C460-1545-93F1-98C6CBB9F893}"/>
              </a:ext>
            </a:extLst>
          </p:cNvPr>
          <p:cNvSpPr txBox="1"/>
          <p:nvPr/>
        </p:nvSpPr>
        <p:spPr>
          <a:xfrm>
            <a:off x="2219873" y="5490560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サーバー上</a:t>
            </a:r>
            <a:r>
              <a:rPr lang="ja-JP" altLang="en-US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に共有する場合</a:t>
            </a: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C91BCA40-DC0A-5840-A0B7-48D0FB8018FC}"/>
              </a:ext>
            </a:extLst>
          </p:cNvPr>
          <p:cNvCxnSpPr/>
          <p:nvPr/>
        </p:nvCxnSpPr>
        <p:spPr>
          <a:xfrm flipV="1">
            <a:off x="2603998" y="3366786"/>
            <a:ext cx="466006" cy="959199"/>
          </a:xfrm>
          <a:prstGeom prst="straightConnector1">
            <a:avLst/>
          </a:prstGeom>
          <a:noFill/>
          <a:ln w="57150" cap="flat" cmpd="sng" algn="ctr">
            <a:solidFill>
              <a:srgbClr val="873624">
                <a:shade val="90000"/>
                <a:lumMod val="90000"/>
              </a:srgbClr>
            </a:solidFill>
            <a:prstDash val="solid"/>
            <a:headEnd type="triangle"/>
            <a:tailEnd type="triangle"/>
          </a:ln>
          <a:effectLst/>
        </p:spPr>
      </p:cxnSp>
      <p:pic>
        <p:nvPicPr>
          <p:cNvPr id="28" name="図 27">
            <a:extLst>
              <a:ext uri="{FF2B5EF4-FFF2-40B4-BE49-F238E27FC236}">
                <a16:creationId xmlns:a16="http://schemas.microsoft.com/office/drawing/2014/main" id="{31B90D04-9628-E145-9CA9-6463A3B13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798" y="4333895"/>
            <a:ext cx="976537" cy="976537"/>
          </a:xfrm>
          <a:prstGeom prst="rect">
            <a:avLst/>
          </a:prstGeom>
        </p:spPr>
      </p:pic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803DB084-EDFA-5448-BAFD-39C8727502DF}"/>
              </a:ext>
            </a:extLst>
          </p:cNvPr>
          <p:cNvCxnSpPr/>
          <p:nvPr/>
        </p:nvCxnSpPr>
        <p:spPr>
          <a:xfrm flipH="1" flipV="1">
            <a:off x="4395787" y="3317631"/>
            <a:ext cx="583444" cy="1159362"/>
          </a:xfrm>
          <a:prstGeom prst="straightConnector1">
            <a:avLst/>
          </a:prstGeom>
          <a:noFill/>
          <a:ln w="57150" cap="flat" cmpd="sng" algn="ctr">
            <a:solidFill>
              <a:srgbClr val="873624">
                <a:shade val="90000"/>
                <a:lumMod val="90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AAEDE39-738A-094B-B900-996FFFF9A64B}"/>
              </a:ext>
            </a:extLst>
          </p:cNvPr>
          <p:cNvSpPr txBox="1"/>
          <p:nvPr/>
        </p:nvSpPr>
        <p:spPr>
          <a:xfrm>
            <a:off x="3211567" y="161947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サーバー</a:t>
            </a: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7149CEB4-E01E-C340-B667-02B27BD45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144" y="3781410"/>
            <a:ext cx="976537" cy="976537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E78B470D-DC04-6C43-8398-8B57AEF2F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7922" y="3773553"/>
            <a:ext cx="976537" cy="976537"/>
          </a:xfrm>
          <a:prstGeom prst="rect">
            <a:avLst/>
          </a:prstGeom>
        </p:spPr>
      </p:pic>
      <p:pic>
        <p:nvPicPr>
          <p:cNvPr id="33" name="コンテンツ プレースホルダー 6">
            <a:extLst>
              <a:ext uri="{FF2B5EF4-FFF2-40B4-BE49-F238E27FC236}">
                <a16:creationId xmlns:a16="http://schemas.microsoft.com/office/drawing/2014/main" id="{F8A40010-5DF2-DD49-B480-2F4AFA7AEB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242" y="3239399"/>
            <a:ext cx="678170" cy="827998"/>
          </a:xfrm>
          <a:prstGeom prst="rect">
            <a:avLst/>
          </a:prstGeom>
        </p:spPr>
      </p:pic>
      <p:pic>
        <p:nvPicPr>
          <p:cNvPr id="34" name="コンテンツ プレースホルダー 6">
            <a:extLst>
              <a:ext uri="{FF2B5EF4-FFF2-40B4-BE49-F238E27FC236}">
                <a16:creationId xmlns:a16="http://schemas.microsoft.com/office/drawing/2014/main" id="{674EB513-86EE-BE45-A9F7-7BA9736693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555" y="3240636"/>
            <a:ext cx="678170" cy="827998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3FDDF43-01D4-3441-B766-F6D604DCA108}"/>
              </a:ext>
            </a:extLst>
          </p:cNvPr>
          <p:cNvSpPr txBox="1"/>
          <p:nvPr/>
        </p:nvSpPr>
        <p:spPr>
          <a:xfrm>
            <a:off x="6236206" y="5087874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各自のフォルダを共有にする場合</a:t>
            </a:r>
          </a:p>
        </p:txBody>
      </p:sp>
      <p:pic>
        <p:nvPicPr>
          <p:cNvPr id="36" name="コンテンツ プレースホルダー 6">
            <a:extLst>
              <a:ext uri="{FF2B5EF4-FFF2-40B4-BE49-F238E27FC236}">
                <a16:creationId xmlns:a16="http://schemas.microsoft.com/office/drawing/2014/main" id="{F2C96347-9B1B-5848-9936-9B780FE03E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03" y="3846385"/>
            <a:ext cx="678170" cy="827998"/>
          </a:xfrm>
          <a:prstGeom prst="rect">
            <a:avLst/>
          </a:prstGeom>
        </p:spPr>
      </p:pic>
      <p:pic>
        <p:nvPicPr>
          <p:cNvPr id="37" name="コンテンツ プレースホルダー 6">
            <a:extLst>
              <a:ext uri="{FF2B5EF4-FFF2-40B4-BE49-F238E27FC236}">
                <a16:creationId xmlns:a16="http://schemas.microsoft.com/office/drawing/2014/main" id="{049B3668-548C-2547-B786-5BD68502FF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29" y="3863581"/>
            <a:ext cx="678170" cy="827998"/>
          </a:xfrm>
          <a:prstGeom prst="rect">
            <a:avLst/>
          </a:prstGeom>
        </p:spPr>
      </p:pic>
      <p:sp>
        <p:nvSpPr>
          <p:cNvPr id="38" name="フリーフォーム 42">
            <a:extLst>
              <a:ext uri="{FF2B5EF4-FFF2-40B4-BE49-F238E27FC236}">
                <a16:creationId xmlns:a16="http://schemas.microsoft.com/office/drawing/2014/main" id="{D2EB7831-ACD5-0E49-BBD2-E0F203125D86}"/>
              </a:ext>
            </a:extLst>
          </p:cNvPr>
          <p:cNvSpPr/>
          <p:nvPr/>
        </p:nvSpPr>
        <p:spPr>
          <a:xfrm>
            <a:off x="7173554" y="2328929"/>
            <a:ext cx="1985554" cy="1487471"/>
          </a:xfrm>
          <a:custGeom>
            <a:avLst/>
            <a:gdLst>
              <a:gd name="connsiteX0" fmla="*/ 0 w 1985554"/>
              <a:gd name="connsiteY0" fmla="*/ 1409094 h 1487471"/>
              <a:gd name="connsiteX1" fmla="*/ 600891 w 1985554"/>
              <a:gd name="connsiteY1" fmla="*/ 141996 h 1487471"/>
              <a:gd name="connsiteX2" fmla="*/ 1397725 w 1985554"/>
              <a:gd name="connsiteY2" fmla="*/ 181185 h 1487471"/>
              <a:gd name="connsiteX3" fmla="*/ 1985554 w 1985554"/>
              <a:gd name="connsiteY3" fmla="*/ 1487471 h 1487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5554" h="1487471">
                <a:moveTo>
                  <a:pt x="0" y="1409094"/>
                </a:moveTo>
                <a:cubicBezTo>
                  <a:pt x="183968" y="877870"/>
                  <a:pt x="367937" y="346647"/>
                  <a:pt x="600891" y="141996"/>
                </a:cubicBezTo>
                <a:cubicBezTo>
                  <a:pt x="833845" y="-62655"/>
                  <a:pt x="1166948" y="-43061"/>
                  <a:pt x="1397725" y="181185"/>
                </a:cubicBezTo>
                <a:cubicBezTo>
                  <a:pt x="1628502" y="405431"/>
                  <a:pt x="1985554" y="1487471"/>
                  <a:pt x="1985554" y="1487471"/>
                </a:cubicBezTo>
              </a:path>
            </a:pathLst>
          </a:custGeom>
          <a:noFill/>
          <a:ln w="41275" cap="flat" cmpd="sng" algn="ctr">
            <a:solidFill>
              <a:srgbClr val="873624"/>
            </a:solidFill>
            <a:prstDash val="solid"/>
            <a:headEnd type="triangle" w="lg" len="lg"/>
            <a:tailEnd type="triangle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57F525D-F9E4-3747-B3B7-15DF8CEFA371}"/>
              </a:ext>
            </a:extLst>
          </p:cNvPr>
          <p:cNvSpPr/>
          <p:nvPr/>
        </p:nvSpPr>
        <p:spPr>
          <a:xfrm>
            <a:off x="7539681" y="5651405"/>
            <a:ext cx="3528365" cy="577524"/>
          </a:xfrm>
          <a:prstGeom prst="rect">
            <a:avLst/>
          </a:prstGeom>
          <a:solidFill>
            <a:srgbClr val="873624"/>
          </a:solidFill>
          <a:ln w="19050" cap="flat" cmpd="sng" algn="ctr">
            <a:solidFill>
              <a:srgbClr val="873624">
                <a:shade val="50000"/>
                <a:shade val="75000"/>
                <a:lumMod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直接アクセスされると危険</a:t>
            </a:r>
            <a:r>
              <a:rPr kumimoji="0" lang="ja-JP" alt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34847172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E3E6C8-DBAF-D74B-8B14-37606F92F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おすすめファイル共有方法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E74C67-1A0E-434C-9FDD-183A9C887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Google</a:t>
            </a:r>
            <a:r>
              <a:rPr kumimoji="1" lang="ja-JP" altLang="en-US"/>
              <a:t>ドライブ</a:t>
            </a:r>
            <a:endParaRPr kumimoji="1" lang="en-US" altLang="ja-JP" dirty="0"/>
          </a:p>
          <a:p>
            <a:pPr lvl="1"/>
            <a:r>
              <a:rPr lang="ja-JP" altLang="en-US"/>
              <a:t>手軽かつ一般に普及しつつある</a:t>
            </a:r>
            <a:endParaRPr lang="en-US" altLang="ja-JP" dirty="0"/>
          </a:p>
          <a:p>
            <a:pPr lvl="1"/>
            <a:r>
              <a:rPr kumimoji="1" lang="en-US" altLang="ja-JP" dirty="0"/>
              <a:t>Microsoft Office</a:t>
            </a:r>
            <a:r>
              <a:rPr kumimoji="1" lang="ja-JP" altLang="en-US"/>
              <a:t>と相性悪め</a:t>
            </a:r>
            <a:endParaRPr kumimoji="1" lang="en-US" altLang="ja-JP" dirty="0"/>
          </a:p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737E334-017F-FC4B-880C-817A6258F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125AFE-1CDB-B545-9C23-ABA4216DE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14471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26C209CB-D96C-4351-8966-44BB74BEE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/>
              <a:t>パソコンの使い方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540E4472-9DA9-43FC-A28D-50FD046C1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1782"/>
            <a:ext cx="10515600" cy="4968861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マウス：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左クリックで選択</a:t>
            </a:r>
            <a:endParaRPr kumimoji="1" lang="en-US" altLang="ja-JP" dirty="0"/>
          </a:p>
          <a:p>
            <a:pPr lvl="1"/>
            <a:r>
              <a:rPr lang="ja-JP" altLang="en-US" dirty="0"/>
              <a:t>右クリックでメニュー表示（設定変更可能）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キーボード：</a:t>
            </a:r>
            <a:endParaRPr lang="en-US" altLang="ja-JP" dirty="0"/>
          </a:p>
          <a:p>
            <a:pPr lvl="1"/>
            <a:r>
              <a:rPr kumimoji="1" lang="ja-JP" altLang="en-US"/>
              <a:t>入力モード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「英数」：英数入力モード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「かな」：ローマ字</a:t>
            </a:r>
            <a:r>
              <a:rPr kumimoji="1" lang="ja-JP" altLang="en-US"/>
              <a:t>入力モード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Caps</a:t>
            </a:r>
            <a:r>
              <a:rPr kumimoji="1" lang="ja-JP" altLang="en-US" dirty="0"/>
              <a:t>：デフォルトの文字を大文字入力と小文字入力</a:t>
            </a:r>
            <a:r>
              <a:rPr lang="ja-JP" altLang="en-US" dirty="0"/>
              <a:t>の切り替え</a:t>
            </a:r>
            <a:endParaRPr lang="en-US" altLang="ja-JP" dirty="0"/>
          </a:p>
          <a:p>
            <a:pPr lvl="1"/>
            <a:r>
              <a:rPr kumimoji="1" lang="en-US" altLang="ja-JP" dirty="0"/>
              <a:t>Shift</a:t>
            </a:r>
            <a:r>
              <a:rPr kumimoji="1" lang="ja-JP" altLang="en-US" dirty="0"/>
              <a:t>：押しながら入力すると</a:t>
            </a:r>
            <a:r>
              <a:rPr lang="ja-JP" altLang="en-US"/>
              <a:t>文字切り替え</a:t>
            </a:r>
            <a:endParaRPr lang="en-US" altLang="ja-JP" dirty="0"/>
          </a:p>
          <a:p>
            <a:pPr lvl="1"/>
            <a:endParaRPr kumimoji="1" lang="en-US" altLang="ja-JP" dirty="0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8690D3A-D748-B345-9938-A0E9A15DA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2018/4/19</a:t>
            </a:r>
            <a:endParaRPr lang="ja-JP" altLang="en-US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DE093B0-0AEE-874C-8D1D-36641BF99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53890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AE42C0-761C-4E58-88AA-66C4764CE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ブラウザの使い方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4164AD-9600-4EE9-832F-81FB8C045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ブラウザ：インターネット上の情報アクセスするためのソフト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種類</a:t>
            </a:r>
            <a:endParaRPr kumimoji="1" lang="en-US" altLang="ja-JP" dirty="0"/>
          </a:p>
          <a:p>
            <a:pPr lvl="1"/>
            <a:r>
              <a:rPr lang="en-US" altLang="ja-JP" dirty="0"/>
              <a:t>Safari</a:t>
            </a:r>
            <a:r>
              <a:rPr lang="ja-JP" altLang="en-US" dirty="0"/>
              <a:t>：</a:t>
            </a:r>
            <a:r>
              <a:rPr lang="en-US" altLang="ja-JP" dirty="0"/>
              <a:t>		Mac</a:t>
            </a:r>
            <a:r>
              <a:rPr lang="ja-JP" altLang="en-US" dirty="0"/>
              <a:t>のデフォルト、</a:t>
            </a:r>
            <a:r>
              <a:rPr lang="en-US" altLang="ja-JP" dirty="0"/>
              <a:t>Apple</a:t>
            </a:r>
            <a:r>
              <a:rPr lang="ja-JP" altLang="en-US" dirty="0"/>
              <a:t>社製</a:t>
            </a:r>
            <a:endParaRPr lang="en-US" altLang="ja-JP" dirty="0"/>
          </a:p>
          <a:p>
            <a:pPr lvl="1"/>
            <a:r>
              <a:rPr kumimoji="1" lang="en-US" altLang="ja-JP" dirty="0"/>
              <a:t>Chrome</a:t>
            </a:r>
            <a:r>
              <a:rPr kumimoji="1" lang="ja-JP" altLang="en-US" dirty="0"/>
              <a:t>：</a:t>
            </a:r>
            <a:r>
              <a:rPr kumimoji="1" lang="en-US" altLang="ja-JP" dirty="0"/>
              <a:t>	Google</a:t>
            </a:r>
            <a:r>
              <a:rPr kumimoji="1" lang="ja-JP" altLang="en-US" dirty="0"/>
              <a:t>社製</a:t>
            </a:r>
            <a:endParaRPr kumimoji="1" lang="en-US" altLang="ja-JP" dirty="0"/>
          </a:p>
          <a:p>
            <a:pPr lvl="1"/>
            <a:r>
              <a:rPr lang="en-US" altLang="ja-JP" dirty="0"/>
              <a:t>Firefox</a:t>
            </a:r>
            <a:r>
              <a:rPr lang="ja-JP" altLang="en-US" dirty="0"/>
              <a:t>：</a:t>
            </a:r>
            <a:r>
              <a:rPr lang="en-US" altLang="ja-JP" dirty="0"/>
              <a:t>	</a:t>
            </a:r>
            <a:r>
              <a:rPr lang="ja-JP" altLang="en-US" dirty="0"/>
              <a:t>有志による無料提供、</a:t>
            </a:r>
            <a:r>
              <a:rPr lang="en-US" altLang="ja-JP" dirty="0"/>
              <a:t>Mozilla</a:t>
            </a:r>
            <a:r>
              <a:rPr lang="ja-JP" altLang="en-US" dirty="0"/>
              <a:t>と</a:t>
            </a:r>
            <a:r>
              <a:rPr lang="ja-JP" altLang="en-US"/>
              <a:t>いうプロジェクト名</a:t>
            </a:r>
            <a:endParaRPr lang="en-US" altLang="ja-JP" dirty="0"/>
          </a:p>
          <a:p>
            <a:pPr lvl="1"/>
            <a:r>
              <a:rPr kumimoji="1" lang="en-US" altLang="ja-JP" dirty="0"/>
              <a:t>IE</a:t>
            </a:r>
            <a:endParaRPr lang="en-US" altLang="ja-JP" dirty="0"/>
          </a:p>
          <a:p>
            <a:pPr lvl="1"/>
            <a:r>
              <a:rPr kumimoji="1" lang="en-US" altLang="ja-JP" dirty="0"/>
              <a:t>Edge: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35B5D76-AEF7-4249-A673-9A929B903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A09A355-7DDB-4C46-8C8C-2CACB68A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7254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419C8F-C87A-410E-A8D6-B372DE237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ブラウザでやっておくと便利なこと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1BD984-1B72-4585-A6D1-2B3DBA8E4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dirty="0"/>
              <a:t>お気に入り登録（</a:t>
            </a:r>
            <a:r>
              <a:rPr lang="ja-JP" altLang="en-US" dirty="0"/>
              <a:t>ブックマーク）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よく使うサイトを登録できる</a:t>
            </a:r>
            <a:endParaRPr kumimoji="1" lang="en-US" altLang="ja-JP" dirty="0"/>
          </a:p>
          <a:p>
            <a:pPr lvl="1"/>
            <a:r>
              <a:rPr lang="ja-JP" altLang="en-US" dirty="0"/>
              <a:t>フォルダ分けもできる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やり方</a:t>
            </a:r>
            <a:endParaRPr lang="en-US" altLang="ja-JP" dirty="0"/>
          </a:p>
          <a:p>
            <a:pPr lvl="1"/>
            <a:r>
              <a:rPr kumimoji="1" lang="ja-JP" altLang="en-US" dirty="0"/>
              <a:t>メニューバー </a:t>
            </a:r>
            <a:r>
              <a:rPr lang="ja-JP" altLang="en-US" dirty="0"/>
              <a:t>→ ブックマーク → ブックマークの編集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登録推奨</a:t>
            </a:r>
            <a:endParaRPr kumimoji="1" lang="en-US" altLang="ja-JP" dirty="0"/>
          </a:p>
          <a:p>
            <a:pPr lvl="1"/>
            <a:r>
              <a:rPr lang="ja-JP" altLang="en-US" dirty="0"/>
              <a:t>東京女子大学情報処理センター</a:t>
            </a:r>
            <a:br>
              <a:rPr lang="en-US" altLang="ja-JP" dirty="0"/>
            </a:br>
            <a:r>
              <a:rPr lang="en-US" altLang="ja-JP" dirty="0"/>
              <a:t>	http://www.cis.twcu.ac.jp/cis/index.html</a:t>
            </a:r>
          </a:p>
          <a:p>
            <a:pPr lvl="1"/>
            <a:r>
              <a:rPr kumimoji="1" lang="ja-JP" altLang="en-US"/>
              <a:t>授業用ページ</a:t>
            </a:r>
            <a:br>
              <a:rPr kumimoji="1" lang="en-US" altLang="ja-JP" dirty="0"/>
            </a:br>
            <a:r>
              <a:rPr kumimoji="1" lang="en-US" altLang="ja-JP" dirty="0"/>
              <a:t>	</a:t>
            </a:r>
            <a:r>
              <a:rPr lang="en-US" altLang="ja-JP" dirty="0"/>
              <a:t>http://</a:t>
            </a:r>
            <a:r>
              <a:rPr lang="en-US" altLang="ja-JP" dirty="0" err="1"/>
              <a:t>www.cis.twcu.ac.jp</a:t>
            </a:r>
            <a:r>
              <a:rPr lang="en-US" altLang="ja-JP" dirty="0"/>
              <a:t>/~</a:t>
            </a:r>
            <a:r>
              <a:rPr lang="en-US" altLang="ja-JP" dirty="0" err="1"/>
              <a:t>shibata-atsushi</a:t>
            </a:r>
            <a:r>
              <a:rPr lang="en-US" altLang="ja-JP" dirty="0"/>
              <a:t>/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D93BDD-6401-4523-89A1-4C5896D0B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E437E0-2671-4F2A-B912-A3A8D7382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37690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54C1B7-2E7B-416E-896E-D4698573E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メールの使い方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1FA70DD-77DB-444E-80F7-22C5B0531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/>
              <a:t>東女</a:t>
            </a:r>
            <a:r>
              <a:rPr kumimoji="1" lang="en-US" altLang="ja-JP" dirty="0"/>
              <a:t>Gmail</a:t>
            </a:r>
          </a:p>
          <a:p>
            <a:pPr lvl="1"/>
            <a:r>
              <a:rPr lang="ja-JP" altLang="en-US" dirty="0"/>
              <a:t>東京女子大が提携している</a:t>
            </a:r>
            <a:r>
              <a:rPr lang="en-US" altLang="ja-JP" dirty="0"/>
              <a:t>Gmail</a:t>
            </a:r>
          </a:p>
          <a:p>
            <a:pPr lvl="1"/>
            <a:r>
              <a:rPr kumimoji="1" lang="ja-JP" altLang="en-US" dirty="0"/>
              <a:t>情報処理センターのリンクや</a:t>
            </a:r>
            <a:r>
              <a:rPr kumimoji="1" lang="en-US" altLang="ja-JP" dirty="0"/>
              <a:t>Google</a:t>
            </a:r>
            <a:r>
              <a:rPr kumimoji="1" lang="ja-JP" altLang="en-US" dirty="0"/>
              <a:t>のメニューアイコンから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初回のセットアップ</a:t>
            </a:r>
            <a:endParaRPr lang="en-US" altLang="ja-JP" dirty="0"/>
          </a:p>
          <a:p>
            <a:pPr lvl="1"/>
            <a:r>
              <a:rPr lang="ja-JP" altLang="en-US" dirty="0"/>
              <a:t>学籍番号＋学内パスで接続</a:t>
            </a:r>
            <a:endParaRPr lang="en-US" altLang="ja-JP" dirty="0"/>
          </a:p>
          <a:p>
            <a:pPr lvl="1"/>
            <a:r>
              <a:rPr kumimoji="1" lang="ja-JP" altLang="en-US" dirty="0"/>
              <a:t>緊急時連絡先は任意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その他</a:t>
            </a:r>
            <a:endParaRPr kumimoji="1" lang="en-US" altLang="ja-JP" dirty="0"/>
          </a:p>
          <a:p>
            <a:pPr lvl="1"/>
            <a:r>
              <a:rPr lang="ja-JP" altLang="en-US" dirty="0"/>
              <a:t>スマートフォンに</a:t>
            </a:r>
            <a:r>
              <a:rPr lang="en-US" altLang="ja-JP" dirty="0"/>
              <a:t>Gmail</a:t>
            </a:r>
            <a:r>
              <a:rPr lang="ja-JP" altLang="en-US" dirty="0"/>
              <a:t>が入っている場合は連携できる</a:t>
            </a:r>
            <a:endParaRPr lang="en-US" altLang="ja-JP" dirty="0"/>
          </a:p>
          <a:p>
            <a:pPr lvl="1"/>
            <a:r>
              <a:rPr kumimoji="1" lang="ja-JP" altLang="en-US" dirty="0"/>
              <a:t>スマートフォンの</a:t>
            </a:r>
            <a:r>
              <a:rPr lang="ja-JP" altLang="en-US" dirty="0"/>
              <a:t>ブラウザからでもアクセス可能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77B21BF-1D66-4AC4-BFDA-1A3A2F373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2C52F9-5DB5-4FD1-9CB1-BDA81B5F9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84478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275061-E1FE-4737-AA35-16B2F2841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アカウントとパスワード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68748A-C2ED-49D4-8B4D-61EA0DC4F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1783"/>
            <a:ext cx="10515600" cy="1955838"/>
          </a:xfrm>
        </p:spPr>
        <p:txBody>
          <a:bodyPr numCol="2"/>
          <a:lstStyle/>
          <a:p>
            <a:r>
              <a:rPr kumimoji="1" lang="ja-JP" altLang="en-US" dirty="0"/>
              <a:t>ユーザ </a:t>
            </a:r>
            <a:r>
              <a:rPr kumimoji="1" lang="en-US" altLang="ja-JP" dirty="0"/>
              <a:t>(user)</a:t>
            </a:r>
          </a:p>
          <a:p>
            <a:pPr lvl="1"/>
            <a:r>
              <a:rPr lang="ja-JP" altLang="en-US" dirty="0"/>
              <a:t>利用者、つまり我々のこと</a:t>
            </a:r>
            <a:endParaRPr kumimoji="1" lang="en-US" altLang="ja-JP" dirty="0"/>
          </a:p>
          <a:p>
            <a:r>
              <a:rPr kumimoji="1" lang="ja-JP" altLang="en-US" dirty="0"/>
              <a:t>アカウント </a:t>
            </a:r>
            <a:r>
              <a:rPr kumimoji="1" lang="en-US" altLang="ja-JP" dirty="0"/>
              <a:t>(account)</a:t>
            </a:r>
          </a:p>
          <a:p>
            <a:pPr lvl="1"/>
            <a:r>
              <a:rPr kumimoji="1" lang="ja-JP" altLang="en-US" dirty="0"/>
              <a:t>口座の意味</a:t>
            </a:r>
            <a:endParaRPr kumimoji="1" lang="en-US" altLang="ja-JP" dirty="0"/>
          </a:p>
          <a:p>
            <a:r>
              <a:rPr kumimoji="1" lang="ja-JP" altLang="en-US" dirty="0"/>
              <a:t>パスワード</a:t>
            </a:r>
            <a:endParaRPr kumimoji="1" lang="en-US" altLang="ja-JP" dirty="0"/>
          </a:p>
          <a:p>
            <a:pPr lvl="1"/>
            <a:r>
              <a:rPr lang="ja-JP" altLang="en-US" dirty="0"/>
              <a:t>アカウントについた錠の鍵</a:t>
            </a:r>
            <a:endParaRPr lang="en-US" altLang="ja-JP" dirty="0"/>
          </a:p>
          <a:p>
            <a:pPr lvl="1"/>
            <a:r>
              <a:rPr lang="ja-JP" altLang="en-US" dirty="0"/>
              <a:t>ユーザのアカウント所有権証明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1A164E-E98C-436B-A21A-F7A02CC01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86715F-5E61-4E12-A386-83A6288B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7" name="グラフィックス 6" descr="ユーザー">
            <a:extLst>
              <a:ext uri="{FF2B5EF4-FFF2-40B4-BE49-F238E27FC236}">
                <a16:creationId xmlns:a16="http://schemas.microsoft.com/office/drawing/2014/main" id="{B2DF6229-D189-4D9F-BB03-1B2D04DD4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54428" y="4359374"/>
            <a:ext cx="914400" cy="914400"/>
          </a:xfrm>
          <a:prstGeom prst="rect">
            <a:avLst/>
          </a:prstGeom>
        </p:spPr>
      </p:pic>
      <p:pic>
        <p:nvPicPr>
          <p:cNvPr id="9" name="グラフィックス 8" descr="ノート PC">
            <a:extLst>
              <a:ext uri="{FF2B5EF4-FFF2-40B4-BE49-F238E27FC236}">
                <a16:creationId xmlns:a16="http://schemas.microsoft.com/office/drawing/2014/main" id="{271DF69A-4DC1-448C-BB54-0B91C162C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77004" y="4359374"/>
            <a:ext cx="914400" cy="914400"/>
          </a:xfrm>
          <a:prstGeom prst="rect">
            <a:avLst/>
          </a:prstGeom>
        </p:spPr>
      </p:pic>
      <p:pic>
        <p:nvPicPr>
          <p:cNvPr id="11" name="グラフィックス 10" descr="ラベル">
            <a:extLst>
              <a:ext uri="{FF2B5EF4-FFF2-40B4-BE49-F238E27FC236}">
                <a16:creationId xmlns:a16="http://schemas.microsoft.com/office/drawing/2014/main" id="{54113FB1-BAA0-4E09-8CA0-FA1A2C8237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78891" y="4554988"/>
            <a:ext cx="914400" cy="914400"/>
          </a:xfrm>
          <a:prstGeom prst="rect">
            <a:avLst/>
          </a:prstGeom>
        </p:spPr>
      </p:pic>
      <p:pic>
        <p:nvPicPr>
          <p:cNvPr id="13" name="グラフィックス 12" descr="錠">
            <a:extLst>
              <a:ext uri="{FF2B5EF4-FFF2-40B4-BE49-F238E27FC236}">
                <a16:creationId xmlns:a16="http://schemas.microsoft.com/office/drawing/2014/main" id="{46E468EB-1100-4ABF-AE2F-939A6900AA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53793" y="4165453"/>
            <a:ext cx="914400" cy="914400"/>
          </a:xfrm>
          <a:prstGeom prst="rect">
            <a:avLst/>
          </a:prstGeom>
        </p:spPr>
      </p:pic>
      <p:pic>
        <p:nvPicPr>
          <p:cNvPr id="15" name="グラフィックス 14" descr="鍵">
            <a:extLst>
              <a:ext uri="{FF2B5EF4-FFF2-40B4-BE49-F238E27FC236}">
                <a16:creationId xmlns:a16="http://schemas.microsoft.com/office/drawing/2014/main" id="{598F738C-D3A0-4835-9AD1-99DF2BFDB4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93556" y="4901784"/>
            <a:ext cx="914400" cy="914400"/>
          </a:xfrm>
          <a:prstGeom prst="rect">
            <a:avLst/>
          </a:prstGeom>
        </p:spPr>
      </p:pic>
      <p:pic>
        <p:nvPicPr>
          <p:cNvPr id="17" name="グラフィックス 16" descr="箱">
            <a:extLst>
              <a:ext uri="{FF2B5EF4-FFF2-40B4-BE49-F238E27FC236}">
                <a16:creationId xmlns:a16="http://schemas.microsoft.com/office/drawing/2014/main" id="{36BC9ED6-0F2E-4D29-B860-FFF13F38B94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716176" y="3677576"/>
            <a:ext cx="1619915" cy="1619915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503860C-B264-47B9-B47B-64E257BA7B72}"/>
              </a:ext>
            </a:extLst>
          </p:cNvPr>
          <p:cNvSpPr txBox="1"/>
          <p:nvPr/>
        </p:nvSpPr>
        <p:spPr>
          <a:xfrm>
            <a:off x="7528912" y="5273774"/>
            <a:ext cx="1994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個人データ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D91147B-6819-4166-BA7D-CFF769718349}"/>
              </a:ext>
            </a:extLst>
          </p:cNvPr>
          <p:cNvSpPr txBox="1"/>
          <p:nvPr/>
        </p:nvSpPr>
        <p:spPr>
          <a:xfrm>
            <a:off x="9484074" y="4437987"/>
            <a:ext cx="1994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アカウント情報</a:t>
            </a: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FAB98B0F-5FFE-40B0-8077-0B2DE092ECE1}"/>
              </a:ext>
            </a:extLst>
          </p:cNvPr>
          <p:cNvCxnSpPr>
            <a:cxnSpLocks/>
          </p:cNvCxnSpPr>
          <p:nvPr/>
        </p:nvCxnSpPr>
        <p:spPr>
          <a:xfrm>
            <a:off x="7110993" y="3306013"/>
            <a:ext cx="0" cy="8594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34E6AEB8-B987-4E7F-8E56-DEF013436385}"/>
              </a:ext>
            </a:extLst>
          </p:cNvPr>
          <p:cNvCxnSpPr>
            <a:cxnSpLocks/>
          </p:cNvCxnSpPr>
          <p:nvPr/>
        </p:nvCxnSpPr>
        <p:spPr>
          <a:xfrm>
            <a:off x="7126642" y="5160401"/>
            <a:ext cx="0" cy="8594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矢印: 右 23">
            <a:extLst>
              <a:ext uri="{FF2B5EF4-FFF2-40B4-BE49-F238E27FC236}">
                <a16:creationId xmlns:a16="http://schemas.microsoft.com/office/drawing/2014/main" id="{D90A8175-9720-4A9B-B146-33934E43621D}"/>
              </a:ext>
            </a:extLst>
          </p:cNvPr>
          <p:cNvSpPr/>
          <p:nvPr/>
        </p:nvSpPr>
        <p:spPr>
          <a:xfrm>
            <a:off x="2917206" y="4719451"/>
            <a:ext cx="990750" cy="249787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>
              <a:solidFill>
                <a:srgbClr val="6B0920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D5D43B6-6E80-4C07-AE5B-3F2C0B36CF48}"/>
              </a:ext>
            </a:extLst>
          </p:cNvPr>
          <p:cNvSpPr txBox="1"/>
          <p:nvPr/>
        </p:nvSpPr>
        <p:spPr>
          <a:xfrm>
            <a:off x="1117429" y="5318660"/>
            <a:ext cx="1994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ユーザ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A55EDAD-3A6B-45AA-B091-52A63C4F1BE3}"/>
              </a:ext>
            </a:extLst>
          </p:cNvPr>
          <p:cNvSpPr txBox="1"/>
          <p:nvPr/>
        </p:nvSpPr>
        <p:spPr>
          <a:xfrm>
            <a:off x="1117429" y="5313238"/>
            <a:ext cx="1994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ユーザ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FB11D60-DD1C-45CB-B47C-AA3C62BAAAE9}"/>
              </a:ext>
            </a:extLst>
          </p:cNvPr>
          <p:cNvSpPr txBox="1"/>
          <p:nvPr/>
        </p:nvSpPr>
        <p:spPr>
          <a:xfrm>
            <a:off x="2415360" y="5722034"/>
            <a:ext cx="1994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パスワード</a:t>
            </a:r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79C5F8EE-6E64-4939-BB15-9F0E53D87423}"/>
              </a:ext>
            </a:extLst>
          </p:cNvPr>
          <p:cNvSpPr/>
          <p:nvPr/>
        </p:nvSpPr>
        <p:spPr>
          <a:xfrm>
            <a:off x="5429102" y="4710197"/>
            <a:ext cx="990750" cy="249787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>
              <a:solidFill>
                <a:srgbClr val="6B0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34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F90EF2-4851-40C7-BD36-A3EFD4F82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パスワード変更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68D17DC-F098-4A1D-A821-FA8713AC9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東京女子大学　情報処理センター</a:t>
            </a:r>
            <a:endParaRPr lang="en-US" altLang="ja-JP" dirty="0"/>
          </a:p>
          <a:p>
            <a:pPr lvl="1"/>
            <a:r>
              <a:rPr lang="en-US" altLang="ja-JP" dirty="0">
                <a:hlinkClick r:id="rId2"/>
              </a:rPr>
              <a:t>http://www.cis.twcu.ac.jp/cis/index.html</a:t>
            </a:r>
            <a:endParaRPr lang="en-US" altLang="ja-JP" dirty="0"/>
          </a:p>
          <a:p>
            <a:pPr lvl="1"/>
            <a:r>
              <a:rPr lang="ja-JP" altLang="en-US"/>
              <a:t>「パスワード変更」をクリック</a:t>
            </a:r>
          </a:p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8013B6-5BE6-4CAE-A67B-53441D657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28E4FE-FA2C-4544-8AEC-4A75F2CC4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7" name="円形吹き出し 7">
            <a:extLst>
              <a:ext uri="{FF2B5EF4-FFF2-40B4-BE49-F238E27FC236}">
                <a16:creationId xmlns:a16="http://schemas.microsoft.com/office/drawing/2014/main" id="{3538B1CD-E4B9-194F-AB6F-F15FC4B8374F}"/>
              </a:ext>
            </a:extLst>
          </p:cNvPr>
          <p:cNvSpPr/>
          <p:nvPr/>
        </p:nvSpPr>
        <p:spPr>
          <a:xfrm>
            <a:off x="8032044" y="2774046"/>
            <a:ext cx="3030731" cy="2038981"/>
          </a:xfrm>
          <a:prstGeom prst="wedgeEllipseCallout">
            <a:avLst>
              <a:gd name="adj1" fmla="val -67109"/>
              <a:gd name="adj2" fmla="val 1694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400" dirty="0"/>
              <a:t>学籍番号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古いパスワード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新しいパスワード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同じもの</a:t>
            </a:r>
            <a:r>
              <a:rPr kumimoji="1" lang="en-US" altLang="ja-JP" sz="2400" dirty="0"/>
              <a:t>(</a:t>
            </a:r>
            <a:r>
              <a:rPr kumimoji="1" lang="ja-JP" altLang="en-US" sz="2400" dirty="0"/>
              <a:t>確認用</a:t>
            </a:r>
            <a:r>
              <a:rPr kumimoji="1" lang="en-US" altLang="ja-JP" sz="2400" dirty="0"/>
              <a:t>)</a:t>
            </a:r>
          </a:p>
          <a:p>
            <a:pPr algn="ctr"/>
            <a:endParaRPr kumimoji="1" lang="ja-JP" altLang="en-US" sz="24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49EB448-08DF-CA46-A70A-082B888EF2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747" y="2823555"/>
            <a:ext cx="4794505" cy="353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15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28575">
          <a:solidFill>
            <a:srgbClr val="6B0920"/>
          </a:solidFill>
        </a:ln>
      </a:spPr>
      <a:bodyPr rtlCol="0" anchor="ctr"/>
      <a:lstStyle>
        <a:defPPr algn="ctr">
          <a:defRPr sz="2800" b="1" dirty="0" smtClean="0">
            <a:solidFill>
              <a:srgbClr val="6B092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</TotalTime>
  <Words>1600</Words>
  <Application>Microsoft Macintosh PowerPoint</Application>
  <PresentationFormat>ワイド画面</PresentationFormat>
  <Paragraphs>432</Paragraphs>
  <Slides>39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46" baseType="lpstr">
      <vt:lpstr>HGS明朝E</vt:lpstr>
      <vt:lpstr>游ゴシック</vt:lpstr>
      <vt:lpstr>游ゴシック Light</vt:lpstr>
      <vt:lpstr>Arial</vt:lpstr>
      <vt:lpstr>Book Antiqua</vt:lpstr>
      <vt:lpstr>Consolas</vt:lpstr>
      <vt:lpstr>Office テーマ</vt:lpstr>
      <vt:lpstr>情報処理技法(リテラシ)I 第2回：ファイルシステム</vt:lpstr>
      <vt:lpstr>目次</vt:lpstr>
      <vt:lpstr>重要だったこと</vt:lpstr>
      <vt:lpstr>パソコンの使い方</vt:lpstr>
      <vt:lpstr>ブラウザの使い方</vt:lpstr>
      <vt:lpstr>ブラウザでやっておくと便利なこと</vt:lpstr>
      <vt:lpstr>メールの使い方</vt:lpstr>
      <vt:lpstr>アカウントとパスワード</vt:lpstr>
      <vt:lpstr>パスワード変更</vt:lpstr>
      <vt:lpstr>キーチェーン</vt:lpstr>
      <vt:lpstr>大昔のコンピュータ</vt:lpstr>
      <vt:lpstr>今のコンピュータ</vt:lpstr>
      <vt:lpstr>ファイルとフォルダ</vt:lpstr>
      <vt:lpstr>ファイルの例</vt:lpstr>
      <vt:lpstr>拡張子</vt:lpstr>
      <vt:lpstr>拡張子の種類 </vt:lpstr>
      <vt:lpstr>演習：データを入力する</vt:lpstr>
      <vt:lpstr>ファイルにする</vt:lpstr>
      <vt:lpstr>保存場所の選択</vt:lpstr>
      <vt:lpstr>フォルダを開く</vt:lpstr>
      <vt:lpstr>特定のフォルダに移動</vt:lpstr>
      <vt:lpstr>フォルダが持つ情報</vt:lpstr>
      <vt:lpstr>データのサイズ</vt:lpstr>
      <vt:lpstr>フォルダの構造</vt:lpstr>
      <vt:lpstr>パス</vt:lpstr>
      <vt:lpstr>パスを使った移動</vt:lpstr>
      <vt:lpstr>フォルダの種類</vt:lpstr>
      <vt:lpstr>ホームフォルダ</vt:lpstr>
      <vt:lpstr>表示切替</vt:lpstr>
      <vt:lpstr>フォルダ作成</vt:lpstr>
      <vt:lpstr>ファイルの移動と削除</vt:lpstr>
      <vt:lpstr>PowerPoint プレゼンテーション</vt:lpstr>
      <vt:lpstr>ゴミ箱</vt:lpstr>
      <vt:lpstr>外部とデータをやり取りするには？</vt:lpstr>
      <vt:lpstr>USBの種類と使いかた</vt:lpstr>
      <vt:lpstr>USBメモリの注意点</vt:lpstr>
      <vt:lpstr>インターネットを活用</vt:lpstr>
      <vt:lpstr>ファイル共有ソフト</vt:lpstr>
      <vt:lpstr>おすすめファイル共有方法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情報処理技法(リテラシ)I 第1回：コンピュータ</dc:title>
  <dc:creator>Atsushi Shibata</dc:creator>
  <cp:lastModifiedBy>Microsoft Office ユーザー</cp:lastModifiedBy>
  <cp:revision>44</cp:revision>
  <cp:lastPrinted>2018-04-18T23:45:17Z</cp:lastPrinted>
  <dcterms:created xsi:type="dcterms:W3CDTF">2018-04-03T11:49:56Z</dcterms:created>
  <dcterms:modified xsi:type="dcterms:W3CDTF">2018-04-19T02:47:30Z</dcterms:modified>
</cp:coreProperties>
</file>