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464" r:id="rId4"/>
    <p:sldId id="451" r:id="rId5"/>
    <p:sldId id="448" r:id="rId6"/>
    <p:sldId id="463" r:id="rId7"/>
    <p:sldId id="465" r:id="rId8"/>
    <p:sldId id="449" r:id="rId9"/>
    <p:sldId id="450" r:id="rId10"/>
    <p:sldId id="459" r:id="rId11"/>
    <p:sldId id="452" r:id="rId12"/>
    <p:sldId id="460" r:id="rId13"/>
    <p:sldId id="461" r:id="rId14"/>
    <p:sldId id="482" r:id="rId15"/>
    <p:sldId id="475" r:id="rId16"/>
    <p:sldId id="476" r:id="rId17"/>
    <p:sldId id="478" r:id="rId18"/>
    <p:sldId id="477" r:id="rId19"/>
    <p:sldId id="479" r:id="rId20"/>
    <p:sldId id="481" r:id="rId21"/>
    <p:sldId id="480" r:id="rId22"/>
    <p:sldId id="424" r:id="rId23"/>
    <p:sldId id="466" r:id="rId24"/>
    <p:sldId id="467" r:id="rId25"/>
    <p:sldId id="468" r:id="rId26"/>
    <p:sldId id="470" r:id="rId27"/>
    <p:sldId id="471" r:id="rId28"/>
    <p:sldId id="473" r:id="rId29"/>
    <p:sldId id="474" r:id="rId3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" id="{A4F53B30-C378-4344-8134-B3CA31EAE86A}">
          <p14:sldIdLst>
            <p14:sldId id="256"/>
            <p14:sldId id="257"/>
          </p14:sldIdLst>
        </p14:section>
        <p14:section name="アナウンス" id="{C76C44FF-A609-44A0-A007-0F7F3039333D}">
          <p14:sldIdLst>
            <p14:sldId id="464"/>
            <p14:sldId id="451"/>
            <p14:sldId id="448"/>
            <p14:sldId id="463"/>
            <p14:sldId id="465"/>
            <p14:sldId id="449"/>
            <p14:sldId id="450"/>
          </p14:sldIdLst>
        </p14:section>
        <p14:section name="タッチタイピング" id="{543EF3C5-52FA-4FBA-B4F0-6CC582E45115}">
          <p14:sldIdLst>
            <p14:sldId id="459"/>
            <p14:sldId id="452"/>
            <p14:sldId id="460"/>
            <p14:sldId id="461"/>
            <p14:sldId id="482"/>
          </p14:sldIdLst>
        </p14:section>
        <p14:section name="これまでの復習" id="{CBB2E1D0-D02B-478D-9363-941FFF2262B1}">
          <p14:sldIdLst>
            <p14:sldId id="475"/>
            <p14:sldId id="476"/>
            <p14:sldId id="478"/>
            <p14:sldId id="477"/>
            <p14:sldId id="479"/>
            <p14:sldId id="481"/>
            <p14:sldId id="480"/>
          </p14:sldIdLst>
        </p14:section>
        <p14:section name="総合発展課題" id="{051F699B-41A9-4B6D-ADE0-8746023E1969}">
          <p14:sldIdLst>
            <p14:sldId id="424"/>
            <p14:sldId id="466"/>
            <p14:sldId id="467"/>
            <p14:sldId id="468"/>
            <p14:sldId id="470"/>
            <p14:sldId id="471"/>
            <p14:sldId id="473"/>
            <p14:sldId id="47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3D"/>
    <a:srgbClr val="CC9900"/>
    <a:srgbClr val="CCFFCC"/>
    <a:srgbClr val="CCECFF"/>
    <a:srgbClr val="CC6600"/>
    <a:srgbClr val="6B0920"/>
    <a:srgbClr val="FFCCCC"/>
    <a:srgbClr val="E77F63"/>
    <a:srgbClr val="F2F2F2"/>
    <a:srgbClr val="FBE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81395" autoAdjust="0"/>
  </p:normalViewPr>
  <p:slideViewPr>
    <p:cSldViewPr snapToGrid="0">
      <p:cViewPr varScale="1">
        <p:scale>
          <a:sx n="113" d="100"/>
          <a:sy n="113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27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5BF498-BED4-4818-A21E-3FC94C717C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A3D75B-6B42-4E34-9812-C6585B3B52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04958-45C8-4C72-9EF1-471675195A0C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CDD0F5-99DE-40E9-95A0-E1A2813CDA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F7AD00-9A80-4513-8F41-488B8F5819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19DD-503F-4D37-9736-B5FF6209F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7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4A089-E5CD-4BBC-A217-87CB6F6D69A0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68A4A-3707-4C5A-A9F0-B2EE08EDB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2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908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21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31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494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178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36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381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981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6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37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01BC4-D296-48D4-92D6-BC6942051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83F498E-040F-49DE-ADB3-F6A582B2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636"/>
            <a:ext cx="9144000" cy="12861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A12FF-2913-442B-8B6A-EF538F14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7FFB-BE98-45A9-B6B5-3BFD15FA49EE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D7A3A4-0575-425D-9366-09080868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pic>
        <p:nvPicPr>
          <p:cNvPr id="1026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8653782A-E28D-4E5F-93EB-329AD10AAF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515232" y="210709"/>
            <a:ext cx="1161535" cy="12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851AA54-C7C3-46C3-A393-38B059725C9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26845"/>
            <a:ext cx="9144000" cy="0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871A0DE-DFBA-4086-B094-B3047EAFA850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602038"/>
            <a:ext cx="914400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09469472-601E-4BAE-9CF7-23C498DF1268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07D4DC2-665B-42D8-8C30-09213CA81AFB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C8103D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8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1526-3EBF-4678-BC12-BB91D113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A879E4-5BAC-408D-9DAE-5DCEB8FEB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2E5C0-55E3-4B98-BD26-E944C0CE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8144-F44A-40A7-B7A7-B88FF4BF3B96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BC6E70-8CA5-41A0-9ED8-0D3C65EC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1D8EA6-9395-4F8A-B9F2-D717A212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8362DE-0594-4627-A7BF-4479DAE62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97B4F8-627C-4F66-9631-5AD0B873D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C87786-CD65-4AF5-A01E-94180CE0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C81C-63C0-4243-AF9F-FFF666674BF7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F441E-F351-4809-BF9D-1E09064C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D44357-C51A-4045-86AC-777D08D6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20659-2B52-4677-A6FA-DF3E85A0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302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BD2FC-8B5C-461F-B4A5-7BB84D62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82"/>
            <a:ext cx="10515600" cy="450518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FC4CDA-1CC7-4156-A48F-26FADC05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7C564F-AA37-430F-8640-9166E375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D1DCCA-A1FF-4617-90BE-1A439DDA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A7C5B4F-E33A-454A-8CF8-3AC1D35202A9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657941A-A323-4BFD-8BF8-8BD50429B8ED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C8103D">
                  <a:alpha val="50000"/>
                </a:srgbClr>
              </a:solidFill>
            </a:endParaRPr>
          </a:p>
        </p:txBody>
      </p:sp>
      <p:pic>
        <p:nvPicPr>
          <p:cNvPr id="10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566B7C87-B29B-461F-8F3D-2A140E8CD6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849697" y="1122028"/>
            <a:ext cx="492605" cy="51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7A5F4A7-DE22-4C78-AE05-432AFEECA1D5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373524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367380C-AB53-4282-823C-8F0FEBA3BAE1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438036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BB5F3D7-21AA-4589-AFB2-7ACD0988103C}"/>
              </a:ext>
            </a:extLst>
          </p:cNvPr>
          <p:cNvCxnSpPr>
            <a:cxnSpLocks/>
          </p:cNvCxnSpPr>
          <p:nvPr userDrawn="1"/>
        </p:nvCxnSpPr>
        <p:spPr>
          <a:xfrm>
            <a:off x="838199" y="1373523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F041354-AD15-46A1-95D3-0E7D46075CA0}"/>
              </a:ext>
            </a:extLst>
          </p:cNvPr>
          <p:cNvCxnSpPr>
            <a:cxnSpLocks/>
          </p:cNvCxnSpPr>
          <p:nvPr userDrawn="1"/>
        </p:nvCxnSpPr>
        <p:spPr>
          <a:xfrm>
            <a:off x="838199" y="1438035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2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B14F6-F6FE-40A8-A557-EC79BB70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09249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6B092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D4C675-4373-42E6-B68F-02F412795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867564"/>
            <a:ext cx="10509250" cy="1222086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B0920">
                    <a:alpha val="50196"/>
                  </a:srgb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E39B5-D4C9-4072-91B8-39F91696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AD4A-4B4C-40C6-8C25-05340C1FD39D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707CD-0DBA-40B4-9AB5-4B37C4B3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CD200A-207E-4EBB-96EE-57354FD9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2060EDCD-883F-4F3E-BB3B-D8B86C29796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659661" y="1338889"/>
            <a:ext cx="872678" cy="9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D5D5413-F83C-4262-AEA8-C2E4F76D6D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562475"/>
            <a:ext cx="10520220" cy="15489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C1E1583-B06A-4D15-A482-10CB262E7F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653157"/>
            <a:ext cx="1052022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02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DEE26-3E3C-4667-AABA-09F03CFE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C2306-9DE6-4C0D-883F-C616B1114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CF4E64-8D3B-4CC4-8D07-EFD8DC1F9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7B3A51-22EB-45E2-B2DA-4A91D091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E695-792E-4D2A-AEE3-ECCB227202A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BB27B0-0327-4712-AAB0-9C3C00C7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527EF5-C851-439D-9915-48E9229E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80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D248C-18DE-4456-AB07-3C32103D4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8291F-BF1E-4B99-A814-3E0BCC0F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823A18-3B17-4ED2-9787-926867202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5CC3AC-413D-4A89-ACFF-8F8E461A8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21365B-2159-487B-82D3-4E6A8A3E6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FAEDF7-E404-4D35-BADF-7C8E7DC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0C44-1CA2-4395-9196-2B37AAEF29F2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24A730-577D-4259-9A11-B1B54B69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BFB76D-9BF0-4AF2-9E4B-9E5F7D80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2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C2E58-7A6A-4173-9FF8-DB94F745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AD8BD2-11D6-4C1A-9211-542A5F90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F52-7233-4658-8860-9FCFADD033D1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C73BE9-D9DB-473B-8C00-D33ACE4B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316CCB-514D-49C4-B73F-F000740C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D7908C-6FEB-46CD-B4F0-9BCD7857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C7AC-85C0-4F07-96F3-DA2E95BCDD17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2D67B0E-24DA-4A1C-BDB8-EF629C21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428ED7-00D3-4FE9-AF14-260CB371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8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8D109-B63E-4018-96E2-75D4344E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D0EE6E-E6FD-4372-8AA8-3BF937D3B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5D8F9D-B1E6-4B80-AC76-762A160F4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5C6BB9-4A67-4BC2-B139-DD3230013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7815-C7F9-423A-B0E6-E368DFA4F2C2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A3366A-E4D4-4B4F-89F6-8B7FD83D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FFACC5-778D-47DB-9AAE-E33F9735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2DA0E-849F-42BA-811D-C922F157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0E77C9-9AA2-4C4B-9313-BC7C8B08B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5BB623-BFD3-4AF1-B0AB-A159C89C9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FD98AC-8744-4B0C-A468-11537621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DB2E-DDE9-4C71-9A6A-817041709758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46BEBC-ABE7-4E7F-BC8F-4C2129CC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3B8F6C-C1D1-4B40-9992-A2D23794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79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451D96-EF77-400C-AED8-B51F1A5B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3F5D2A-70E4-4910-9020-16FE06D04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240ED0-F9BF-40BA-BA96-5B1E0B279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1F0FCEB5-E442-45B1-892F-D60E96B03A55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D2EDC-1F08-4E46-990D-4030562AB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432CAA-3FE8-4767-A9E7-526C04FB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8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rgbClr val="6B0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3037E-EDCF-493E-8354-46877F41E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情報処理技法</a:t>
            </a:r>
            <a:r>
              <a:rPr lang="en-US" altLang="ja-JP" dirty="0"/>
              <a:t>(</a:t>
            </a:r>
            <a:r>
              <a:rPr lang="ja-JP" altLang="en-US" dirty="0"/>
              <a:t>リテラシ</a:t>
            </a:r>
            <a:r>
              <a:rPr lang="en-US" altLang="ja-JP" dirty="0"/>
              <a:t>)I</a:t>
            </a:r>
            <a:br>
              <a:rPr lang="en-US" altLang="ja-JP" dirty="0"/>
            </a:br>
            <a:r>
              <a:rPr lang="ja-JP" altLang="en-US" sz="4800" dirty="0"/>
              <a:t>第</a:t>
            </a:r>
            <a:r>
              <a:rPr lang="en-US" altLang="ja-JP" sz="4800" dirty="0"/>
              <a:t>14</a:t>
            </a:r>
            <a:r>
              <a:rPr lang="ja-JP" altLang="en-US" sz="4800" dirty="0"/>
              <a:t>回：総合発展課題</a:t>
            </a:r>
            <a:endParaRPr kumimoji="1" lang="ja-JP" altLang="en-US" sz="400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585398D0-7F26-4CE3-8D96-C85AF6707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endParaRPr lang="en-US" altLang="ja-JP" dirty="0"/>
          </a:p>
          <a:p>
            <a:r>
              <a:rPr kumimoji="1" lang="ja-JP" altLang="en-US" dirty="0"/>
              <a:t>助教　</a:t>
            </a:r>
            <a:r>
              <a:rPr lang="ja-JP" altLang="en-US" dirty="0"/>
              <a:t>柴田 淳司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5613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F7DE8-5D1C-48F0-8555-000453C4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タッチタイピングテスト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6515A2-984E-44C1-B738-A443161BA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「富士通　タッチタイピング」のページへ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</a:t>
            </a:r>
            <a:r>
              <a:rPr lang="ja-JP" altLang="en-US" b="1" dirty="0"/>
              <a:t>実力アップコース　短文　ローマ字</a:t>
            </a:r>
            <a:r>
              <a:rPr lang="ja-JP" altLang="en-US" dirty="0"/>
              <a:t>」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</a:t>
            </a:r>
            <a:r>
              <a:rPr lang="ja-JP" altLang="en-US" b="1" dirty="0"/>
              <a:t>からだの慣用句</a:t>
            </a:r>
            <a:r>
              <a:rPr lang="ja-JP" altLang="en-US" dirty="0"/>
              <a:t>」で実行できる状態にして待機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合図をしたら試験開始</a:t>
            </a:r>
            <a:endParaRPr lang="en-US" altLang="ja-JP" dirty="0"/>
          </a:p>
          <a:p>
            <a:pPr lvl="1"/>
            <a:r>
              <a:rPr lang="en-US" altLang="ja-JP" dirty="0"/>
              <a:t>10</a:t>
            </a:r>
            <a:r>
              <a:rPr lang="ja-JP" altLang="en-US" dirty="0"/>
              <a:t>分間の試験</a:t>
            </a:r>
            <a:endParaRPr lang="en-US" altLang="ja-JP" dirty="0"/>
          </a:p>
          <a:p>
            <a:pPr lvl="1"/>
            <a:r>
              <a:rPr lang="ja-JP" altLang="en-US" dirty="0"/>
              <a:t>その間何回でも</a:t>
            </a:r>
            <a:r>
              <a:rPr lang="en-US" altLang="ja-JP" dirty="0"/>
              <a:t>OK</a:t>
            </a:r>
          </a:p>
          <a:p>
            <a:pPr lvl="1"/>
            <a:r>
              <a:rPr lang="ja-JP" altLang="en-US" dirty="0"/>
              <a:t>スクリーンショットを撮る</a:t>
            </a:r>
            <a:r>
              <a:rPr lang="en-US" altLang="ja-JP" dirty="0"/>
              <a:t>(Command + Shift + 3)</a:t>
            </a:r>
            <a:br>
              <a:rPr lang="en-US" altLang="ja-JP" dirty="0"/>
            </a:br>
            <a:r>
              <a:rPr lang="ja-JP" altLang="en-US" dirty="0"/>
              <a:t>↑名前、時刻、スコアが見えるように！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終了後は毎回の演習時と同じように提出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786A6-750D-4882-A7E4-C9446FAA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7A398E-1B26-429A-A5B4-75C913B4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24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14E18-3E1A-44A7-B175-F5467B58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富士通のタッチタイピングページ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FFE554-72F2-4110-B7E8-7BC1100C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703F38-7431-4995-BACD-77B2D9275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コンテンツ プレースホルダー 6">
            <a:extLst>
              <a:ext uri="{FF2B5EF4-FFF2-40B4-BE49-F238E27FC236}">
                <a16:creationId xmlns:a16="http://schemas.microsoft.com/office/drawing/2014/main" id="{4BD277BD-D07F-48D7-8D16-85D59DD3C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601" y="1761823"/>
            <a:ext cx="6258798" cy="4324954"/>
          </a:xfrm>
        </p:spPr>
      </p:pic>
    </p:spTree>
    <p:extLst>
      <p:ext uri="{BB962C8B-B14F-4D97-AF65-F5344CB8AC3E}">
        <p14:creationId xmlns:p14="http://schemas.microsoft.com/office/powerpoint/2010/main" val="309957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84A758-F40E-4B15-83B7-DD15FEE7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ローマ字・短文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F83531-9C0E-44FF-9E63-E23A7B69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E8021-E676-4261-BBD7-F4761C4D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コンテンツ プレースホルダー 6">
            <a:extLst>
              <a:ext uri="{FF2B5EF4-FFF2-40B4-BE49-F238E27FC236}">
                <a16:creationId xmlns:a16="http://schemas.microsoft.com/office/drawing/2014/main" id="{83FA5FAC-3635-4974-9E1A-B41781AE5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232" y="1761823"/>
            <a:ext cx="6525536" cy="4324954"/>
          </a:xfrm>
        </p:spPr>
      </p:pic>
    </p:spTree>
    <p:extLst>
      <p:ext uri="{BB962C8B-B14F-4D97-AF65-F5344CB8AC3E}">
        <p14:creationId xmlns:p14="http://schemas.microsoft.com/office/powerpoint/2010/main" val="421978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6EF2D-40F1-46A5-91B3-14CDFC77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画面が表示されない人へ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A1CADE-7ACA-4119-8338-B9E159E7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471594-EE73-4C7B-B6B8-C642ACD7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10" name="コンテンツ プレースホルダー 9">
            <a:extLst>
              <a:ext uri="{FF2B5EF4-FFF2-40B4-BE49-F238E27FC236}">
                <a16:creationId xmlns:a16="http://schemas.microsoft.com/office/drawing/2014/main" id="{A76A3CF7-410F-48D8-A6DA-7EB5520CD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469" y="1757060"/>
            <a:ext cx="5811061" cy="4334480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FDD21BCC-ABFE-44FF-BF19-F6C2EB11074D}"/>
              </a:ext>
            </a:extLst>
          </p:cNvPr>
          <p:cNvSpPr/>
          <p:nvPr/>
        </p:nvSpPr>
        <p:spPr>
          <a:xfrm>
            <a:off x="6219822" y="3894605"/>
            <a:ext cx="1710994" cy="639519"/>
          </a:xfrm>
          <a:prstGeom prst="wedgeRoundRectCallout">
            <a:avLst>
              <a:gd name="adj1" fmla="val -44440"/>
              <a:gd name="adj2" fmla="val -97149"/>
              <a:gd name="adj3" fmla="val 16667"/>
            </a:avLst>
          </a:prstGeom>
          <a:solidFill>
            <a:srgbClr val="873624"/>
          </a:solidFill>
          <a:ln w="19050" cap="flat" cmpd="sng" algn="ctr">
            <a:solidFill>
              <a:srgbClr val="873624">
                <a:shade val="50000"/>
                <a:shade val="75000"/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このあたりを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クリック</a:t>
            </a:r>
          </a:p>
        </p:txBody>
      </p:sp>
    </p:spTree>
    <p:extLst>
      <p:ext uri="{BB962C8B-B14F-4D97-AF65-F5344CB8AC3E}">
        <p14:creationId xmlns:p14="http://schemas.microsoft.com/office/powerpoint/2010/main" val="113704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F7DE8-5D1C-48F0-8555-000453C4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タッチタイピングテスト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6515A2-984E-44C1-B738-A443161BA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「富士通　タッチタイピング」のページへ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</a:t>
            </a:r>
            <a:r>
              <a:rPr lang="ja-JP" altLang="en-US" b="1" dirty="0"/>
              <a:t>実力アップコース　短文　ローマ字</a:t>
            </a:r>
            <a:r>
              <a:rPr lang="ja-JP" altLang="en-US" dirty="0"/>
              <a:t>」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「</a:t>
            </a:r>
            <a:r>
              <a:rPr lang="ja-JP" altLang="en-US" b="1" dirty="0"/>
              <a:t>からだの慣用句</a:t>
            </a:r>
            <a:r>
              <a:rPr lang="ja-JP" altLang="en-US" dirty="0"/>
              <a:t>」で実行できる状態にして待機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合図をしたら試験開始</a:t>
            </a:r>
            <a:endParaRPr lang="en-US" altLang="ja-JP" dirty="0"/>
          </a:p>
          <a:p>
            <a:pPr lvl="1"/>
            <a:r>
              <a:rPr lang="en-US" altLang="ja-JP" dirty="0"/>
              <a:t>10</a:t>
            </a:r>
            <a:r>
              <a:rPr lang="ja-JP" altLang="en-US" dirty="0"/>
              <a:t>分間の試験</a:t>
            </a:r>
            <a:endParaRPr lang="en-US" altLang="ja-JP" dirty="0"/>
          </a:p>
          <a:p>
            <a:pPr lvl="1"/>
            <a:r>
              <a:rPr lang="ja-JP" altLang="en-US" dirty="0"/>
              <a:t>その間何回でも</a:t>
            </a:r>
            <a:r>
              <a:rPr lang="en-US" altLang="ja-JP" dirty="0"/>
              <a:t>OK</a:t>
            </a:r>
          </a:p>
          <a:p>
            <a:pPr lvl="1"/>
            <a:r>
              <a:rPr lang="ja-JP" altLang="en-US" dirty="0"/>
              <a:t>スクリーンショットを撮る</a:t>
            </a:r>
            <a:r>
              <a:rPr lang="en-US" altLang="ja-JP" dirty="0"/>
              <a:t>(Command + Shift + 3)</a:t>
            </a:r>
            <a:br>
              <a:rPr lang="en-US" altLang="ja-JP" dirty="0"/>
            </a:br>
            <a:r>
              <a:rPr lang="ja-JP" altLang="en-US" dirty="0"/>
              <a:t>↑名前、時刻、スコアが見えるように！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終了後は毎回の演習時と同じように提出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786A6-750D-4882-A7E4-C9446FAA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7A398E-1B26-429A-A5B4-75C913B4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2600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360CF9-CE36-4BF7-9733-68C871748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/>
              <a:t>回：授業概要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15A68E-1C3B-488C-8A0D-878DE1DCA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Mac</a:t>
            </a:r>
            <a:r>
              <a:rPr lang="ja-JP" altLang="en-US" dirty="0"/>
              <a:t>の使い方</a:t>
            </a:r>
            <a:endParaRPr lang="en-US" altLang="ja-JP" dirty="0"/>
          </a:p>
          <a:p>
            <a:pPr lvl="1"/>
            <a:r>
              <a:rPr lang="ja-JP" altLang="en-US" dirty="0"/>
              <a:t>マウスとキーボードによる操作方法</a:t>
            </a:r>
            <a:endParaRPr lang="en-US" altLang="ja-JP" dirty="0"/>
          </a:p>
          <a:p>
            <a:pPr lvl="1"/>
            <a:r>
              <a:rPr lang="ja-JP" altLang="en-US" dirty="0"/>
              <a:t>メニューバーが上部にある</a:t>
            </a:r>
            <a:endParaRPr lang="en-US" altLang="ja-JP" dirty="0"/>
          </a:p>
          <a:p>
            <a:pPr lvl="1"/>
            <a:r>
              <a:rPr lang="en-US" altLang="ja-JP" dirty="0"/>
              <a:t>Finder</a:t>
            </a:r>
            <a:r>
              <a:rPr lang="ja-JP" altLang="en-US" dirty="0"/>
              <a:t>の操作</a:t>
            </a:r>
            <a:endParaRPr lang="en-US" altLang="ja-JP" dirty="0"/>
          </a:p>
          <a:p>
            <a:pPr lvl="1"/>
            <a:r>
              <a:rPr lang="en-US" altLang="ja-JP" dirty="0"/>
              <a:t>Launchpad</a:t>
            </a:r>
            <a:r>
              <a:rPr lang="ja-JP" altLang="en-US" dirty="0"/>
              <a:t>とアプリケーション</a:t>
            </a:r>
            <a:endParaRPr lang="en-US" altLang="ja-JP" dirty="0"/>
          </a:p>
          <a:p>
            <a:pPr lvl="1"/>
            <a:r>
              <a:rPr lang="en-US" altLang="ja-JP" dirty="0"/>
              <a:t>command</a:t>
            </a:r>
            <a:r>
              <a:rPr lang="ja-JP" altLang="en-US" dirty="0"/>
              <a:t>や</a:t>
            </a:r>
            <a:r>
              <a:rPr lang="en-US" altLang="ja-JP" dirty="0"/>
              <a:t>shift</a:t>
            </a:r>
            <a:r>
              <a:rPr lang="ja-JP" altLang="en-US" dirty="0" err="1"/>
              <a:t>、</a:t>
            </a:r>
            <a:r>
              <a:rPr lang="en-US" altLang="ja-JP" dirty="0"/>
              <a:t>ctrl</a:t>
            </a:r>
            <a:r>
              <a:rPr lang="ja-JP" altLang="en-US" dirty="0"/>
              <a:t>を押しながらでショートカット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パスワード設定</a:t>
            </a:r>
            <a:endParaRPr lang="en-US" altLang="ja-JP" dirty="0"/>
          </a:p>
          <a:p>
            <a:pPr lvl="1"/>
            <a:r>
              <a:rPr lang="ja-JP" altLang="en-US" dirty="0"/>
              <a:t>大学のパスワードはキーチェーンで全て一括管理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プリンタの利用方法</a:t>
            </a:r>
            <a:endParaRPr lang="en-US" altLang="ja-JP" dirty="0"/>
          </a:p>
          <a:p>
            <a:pPr lvl="1"/>
            <a:r>
              <a:rPr lang="ja-JP" altLang="en-US" dirty="0"/>
              <a:t>プリント</a:t>
            </a:r>
            <a:r>
              <a:rPr lang="en-US" altLang="ja-JP" dirty="0"/>
              <a:t>5</a:t>
            </a:r>
            <a:r>
              <a:rPr lang="ja-JP" altLang="en-US" dirty="0"/>
              <a:t>円</a:t>
            </a:r>
            <a:r>
              <a:rPr lang="en-US" altLang="ja-JP" dirty="0"/>
              <a:t> or 10</a:t>
            </a:r>
            <a:r>
              <a:rPr lang="ja-JP" altLang="en-US" dirty="0"/>
              <a:t>円</a:t>
            </a:r>
            <a:r>
              <a:rPr lang="en-US" altLang="ja-JP" dirty="0"/>
              <a:t>/1</a:t>
            </a:r>
            <a:r>
              <a:rPr lang="ja-JP" altLang="en-US" dirty="0"/>
              <a:t>枚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2BA056-4159-4BCD-813E-CCAAE756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B33282-4431-4A18-B7A5-1550DC34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197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DC153B-3E58-4FB6-9F2B-BD5FD8BF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回：ファイルシステム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FAD87-B7DF-43C7-8844-F91106331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ファイルとは</a:t>
            </a:r>
            <a:endParaRPr lang="en-US" altLang="ja-JP" dirty="0"/>
          </a:p>
          <a:p>
            <a:pPr lvl="1"/>
            <a:r>
              <a:rPr lang="ja-JP" altLang="en-US" dirty="0"/>
              <a:t>データ→</a:t>
            </a:r>
            <a:r>
              <a:rPr lang="en-US" altLang="ja-JP" dirty="0"/>
              <a:t>	</a:t>
            </a:r>
            <a:r>
              <a:rPr lang="ja-JP" altLang="en-US" dirty="0"/>
              <a:t>ファイル</a:t>
            </a:r>
            <a:endParaRPr lang="en-US" altLang="ja-JP" dirty="0"/>
          </a:p>
          <a:p>
            <a:pPr lvl="1"/>
            <a:r>
              <a:rPr lang="ja-JP" altLang="en-US" dirty="0"/>
              <a:t>データを格納→フォルダ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ファイルの情報</a:t>
            </a:r>
            <a:endParaRPr lang="en-US" altLang="ja-JP" dirty="0"/>
          </a:p>
          <a:p>
            <a:pPr lvl="1"/>
            <a:r>
              <a:rPr lang="ja-JP" altLang="en-US" dirty="0"/>
              <a:t>パス：</a:t>
            </a:r>
            <a:r>
              <a:rPr lang="en-US" altLang="ja-JP" dirty="0"/>
              <a:t>	</a:t>
            </a:r>
            <a:r>
              <a:rPr lang="ja-JP" altLang="en-US" dirty="0"/>
              <a:t>ファイルの場所</a:t>
            </a:r>
            <a:endParaRPr lang="en-US" altLang="ja-JP" dirty="0"/>
          </a:p>
          <a:p>
            <a:pPr lvl="2"/>
            <a:r>
              <a:rPr lang="ja-JP" altLang="en-US" dirty="0"/>
              <a:t>絶対パス：ルートフォルダから見た位置</a:t>
            </a:r>
            <a:endParaRPr lang="en-US" altLang="ja-JP" dirty="0"/>
          </a:p>
          <a:p>
            <a:pPr lvl="2"/>
            <a:r>
              <a:rPr lang="ja-JP" altLang="en-US" dirty="0"/>
              <a:t>相対パス：現在の操作場所から見た位置</a:t>
            </a:r>
            <a:endParaRPr lang="en-US" altLang="ja-JP" dirty="0"/>
          </a:p>
          <a:p>
            <a:pPr lvl="1"/>
            <a:r>
              <a:rPr lang="ja-JP" altLang="en-US" dirty="0"/>
              <a:t>拡張子：どのアプリで開くべきかの情報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A5A0DC-50CC-4B14-BD47-473D3328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1CB23A-2A38-4B75-B8D8-FB30700A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0087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4C6653-8CAD-471B-A791-B7C84F691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回：メール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0F2846-BAFC-4F4B-B8E6-62DF021D3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</a:t>
            </a:r>
            <a:r>
              <a:rPr lang="ja-JP" altLang="en-US" dirty="0"/>
              <a:t>メール</a:t>
            </a:r>
            <a:endParaRPr lang="en-US" altLang="ja-JP" dirty="0"/>
          </a:p>
          <a:p>
            <a:pPr lvl="1"/>
            <a:r>
              <a:rPr lang="ja-JP" altLang="en-US" dirty="0"/>
              <a:t>手紙をやり取りするサービス</a:t>
            </a:r>
            <a:endParaRPr lang="en-US" altLang="ja-JP" dirty="0"/>
          </a:p>
          <a:p>
            <a:pPr lvl="1"/>
            <a:r>
              <a:rPr lang="en-US" altLang="ja-JP" dirty="0"/>
              <a:t>[</a:t>
            </a:r>
            <a:r>
              <a:rPr lang="ja-JP" altLang="en-US" dirty="0"/>
              <a:t>アカウント名</a:t>
            </a:r>
            <a:r>
              <a:rPr lang="en-US" altLang="ja-JP" dirty="0"/>
              <a:t>]@[</a:t>
            </a:r>
            <a:r>
              <a:rPr lang="ja-JP" altLang="en-US" dirty="0"/>
              <a:t>サーバアドレス</a:t>
            </a:r>
            <a:r>
              <a:rPr lang="en-US" altLang="ja-JP" dirty="0"/>
              <a:t>]</a:t>
            </a:r>
          </a:p>
          <a:p>
            <a:pPr lvl="1"/>
            <a:endParaRPr lang="en-US" altLang="ja-JP" dirty="0"/>
          </a:p>
          <a:p>
            <a:r>
              <a:rPr lang="ja-JP" altLang="en-US" dirty="0"/>
              <a:t>メールのマナー</a:t>
            </a:r>
            <a:endParaRPr lang="en-US" altLang="ja-JP" dirty="0"/>
          </a:p>
          <a:p>
            <a:pPr lvl="1"/>
            <a:r>
              <a:rPr lang="ja-JP" altLang="en-US" dirty="0"/>
              <a:t>内容がわかる件名</a:t>
            </a:r>
            <a:endParaRPr lang="en-US" altLang="ja-JP" dirty="0"/>
          </a:p>
          <a:p>
            <a:pPr lvl="1"/>
            <a:r>
              <a:rPr lang="ja-JP" altLang="en-US" dirty="0"/>
              <a:t>誰から誰あてかを本文中に</a:t>
            </a:r>
            <a:endParaRPr lang="en-US" altLang="ja-JP" dirty="0"/>
          </a:p>
          <a:p>
            <a:pPr lvl="1"/>
            <a:r>
              <a:rPr lang="ja-JP" altLang="en-US" dirty="0"/>
              <a:t>相手が知っていること、知らないことを意識して書く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9BCBAD-DA00-4054-84AE-2423E03B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4D3CF7-3AED-4133-A2B0-46594957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651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E2035-2E0B-4AC2-8367-C15751478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回：インターネットとクラウドサービス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790B3B-9D09-474F-9E77-0762967B9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インターネットって？</a:t>
            </a:r>
            <a:endParaRPr lang="en-US" altLang="ja-JP" dirty="0"/>
          </a:p>
          <a:p>
            <a:pPr lvl="1"/>
            <a:r>
              <a:rPr lang="ja-JP" altLang="en-US" dirty="0"/>
              <a:t>コンピュータ間通信用の接続網のこと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アドレス</a:t>
            </a:r>
            <a:endParaRPr lang="en-US" altLang="ja-JP" dirty="0"/>
          </a:p>
          <a:p>
            <a:pPr lvl="1"/>
            <a:r>
              <a:rPr lang="ja-JP" altLang="en-US" dirty="0"/>
              <a:t>ネットワーク上のどのコンピュータかを示す情報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サーバー</a:t>
            </a:r>
            <a:endParaRPr lang="en-US" altLang="ja-JP" dirty="0"/>
          </a:p>
          <a:p>
            <a:pPr lvl="1"/>
            <a:r>
              <a:rPr lang="ja-JP" altLang="en-US" dirty="0"/>
              <a:t>ネットワーク上にあるサービスをするコンピュータ</a:t>
            </a:r>
            <a:endParaRPr lang="en-US" altLang="ja-JP" dirty="0"/>
          </a:p>
          <a:p>
            <a:pPr lvl="2"/>
            <a:r>
              <a:rPr lang="en-US" altLang="ja-JP" dirty="0"/>
              <a:t>www:</a:t>
            </a:r>
            <a:r>
              <a:rPr lang="ja-JP" altLang="en-US" dirty="0"/>
              <a:t>ウェブサービス</a:t>
            </a:r>
            <a:endParaRPr lang="en-US" altLang="ja-JP" dirty="0"/>
          </a:p>
          <a:p>
            <a:pPr lvl="2"/>
            <a:r>
              <a:rPr lang="en-US" altLang="ja-JP" dirty="0"/>
              <a:t>mail:	</a:t>
            </a:r>
            <a:r>
              <a:rPr lang="ja-JP" altLang="en-US" dirty="0"/>
              <a:t>メールサービス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23F37-C640-407A-A5E1-F8B4FC46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A1F3D6-3D2E-4E11-9192-679D3482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166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73363-4ABC-4821-AF2B-087B1D1F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回：ウェブブラウザとネチケット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915675-B012-4C82-86C2-B6CF31674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ウェブサービス</a:t>
            </a:r>
            <a:endParaRPr lang="en-US" altLang="ja-JP" dirty="0"/>
          </a:p>
          <a:p>
            <a:pPr lvl="1"/>
            <a:r>
              <a:rPr lang="ja-JP" altLang="en-US" dirty="0"/>
              <a:t>ブラウザで情報を見るためのインターネットサービス</a:t>
            </a:r>
            <a:endParaRPr lang="en-US" altLang="ja-JP" dirty="0"/>
          </a:p>
          <a:p>
            <a:pPr lvl="1"/>
            <a:r>
              <a:rPr lang="ja-JP" altLang="en-US" dirty="0"/>
              <a:t>サーバ上のファイルをブラウザ</a:t>
            </a:r>
            <a:r>
              <a:rPr lang="ja-JP" altLang="en-US"/>
              <a:t>で表示</a:t>
            </a:r>
            <a:endParaRPr lang="en-US" altLang="ja-JP" dirty="0"/>
          </a:p>
          <a:p>
            <a:pPr lvl="1"/>
            <a:r>
              <a:rPr lang="en-US" altLang="ja-JP" dirty="0"/>
              <a:t>URL=</a:t>
            </a:r>
            <a:r>
              <a:rPr lang="ja-JP" altLang="en-US"/>
              <a:t>通信プロトコル</a:t>
            </a:r>
            <a:r>
              <a:rPr lang="en-US" altLang="ja-JP" dirty="0"/>
              <a:t>://</a:t>
            </a:r>
            <a:r>
              <a:rPr lang="ja-JP" altLang="en-US"/>
              <a:t>サーバアドレス</a:t>
            </a:r>
            <a:r>
              <a:rPr lang="en-US" altLang="ja-JP" dirty="0"/>
              <a:t>/</a:t>
            </a:r>
            <a:r>
              <a:rPr lang="ja-JP" altLang="en-US"/>
              <a:t>ファイルのパス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7BA3BE-65F8-4BD4-9641-A0A0AA2E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793A0-C1B9-483E-BBB6-7BE3562A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598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69132-5FB5-4F3F-8CBC-7410123F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B1148-1F9B-47AD-B7C2-1E4FF842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1654"/>
            <a:ext cx="10515600" cy="3015309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アナウンス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総合発展課題</a:t>
            </a:r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AC0A6-42E2-47AC-9923-4A682168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7536-FC60-4DEC-94E4-3E20A66F06EF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F76DA-2BDC-4389-A05F-26966613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9DBCAD-29D9-4D29-B877-D9ECF6DCB14E}"/>
              </a:ext>
            </a:extLst>
          </p:cNvPr>
          <p:cNvSpPr/>
          <p:nvPr/>
        </p:nvSpPr>
        <p:spPr>
          <a:xfrm>
            <a:off x="2532940" y="1796648"/>
            <a:ext cx="7126121" cy="11933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6B0920"/>
                </a:solidFill>
              </a:rPr>
              <a:t>これまでのまとめ</a:t>
            </a:r>
          </a:p>
        </p:txBody>
      </p:sp>
    </p:spTree>
    <p:extLst>
      <p:ext uri="{BB962C8B-B14F-4D97-AF65-F5344CB8AC3E}">
        <p14:creationId xmlns:p14="http://schemas.microsoft.com/office/powerpoint/2010/main" val="1667068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95D56E-1D7D-4B1C-B77C-17BAEE98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回：情報検索と情報整理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24F9B3-9D56-4D58-B2E9-2981BA5E3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検索</a:t>
            </a:r>
            <a:endParaRPr lang="en-US" altLang="ja-JP" dirty="0"/>
          </a:p>
          <a:p>
            <a:pPr lvl="1"/>
            <a:r>
              <a:rPr lang="en-US" altLang="ja-JP" dirty="0"/>
              <a:t>AND/OR/NOT</a:t>
            </a:r>
            <a:r>
              <a:rPr lang="ja-JP" altLang="en-US" dirty="0"/>
              <a:t>などをうまく使いこなそう</a:t>
            </a:r>
            <a:endParaRPr lang="en-US" altLang="ja-JP" dirty="0"/>
          </a:p>
          <a:p>
            <a:pPr lvl="1"/>
            <a:r>
              <a:rPr lang="ja-JP" altLang="en-US" dirty="0"/>
              <a:t>画像検索</a:t>
            </a:r>
            <a:r>
              <a:rPr lang="en-US" altLang="ja-JP" dirty="0"/>
              <a:t>/</a:t>
            </a:r>
            <a:r>
              <a:rPr lang="ja-JP" altLang="en-US" dirty="0"/>
              <a:t>トレンド検索</a:t>
            </a:r>
            <a:r>
              <a:rPr lang="en-US" altLang="ja-JP" dirty="0"/>
              <a:t>/</a:t>
            </a:r>
            <a:r>
              <a:rPr lang="ja-JP" altLang="en-US" dirty="0"/>
              <a:t>論文検索なども活用しよう</a:t>
            </a:r>
          </a:p>
          <a:p>
            <a:endParaRPr kumimoji="1" lang="en-US" altLang="ja-JP" dirty="0"/>
          </a:p>
          <a:p>
            <a:r>
              <a:rPr lang="ja-JP" altLang="en-US" dirty="0"/>
              <a:t>情報整理</a:t>
            </a:r>
            <a:endParaRPr lang="en-US" altLang="ja-JP" dirty="0"/>
          </a:p>
          <a:p>
            <a:pPr lvl="1"/>
            <a:r>
              <a:rPr kumimoji="1" lang="ja-JP" altLang="en-US" dirty="0"/>
              <a:t>情報はメモ帳や</a:t>
            </a:r>
            <a:r>
              <a:rPr kumimoji="1" lang="en-US" altLang="ja-JP" dirty="0"/>
              <a:t>Excel</a:t>
            </a:r>
            <a:r>
              <a:rPr lang="ja-JP" altLang="en-US" dirty="0"/>
              <a:t>などに保存しておこう</a:t>
            </a:r>
            <a:endParaRPr lang="en-US" altLang="ja-JP" dirty="0"/>
          </a:p>
          <a:p>
            <a:pPr lvl="1"/>
            <a:r>
              <a:rPr kumimoji="1" lang="ja-JP" altLang="en-US" dirty="0"/>
              <a:t>特に本や論文の著者情報、発行年数等は参考文献として使う時に必要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93D477-2C38-46A0-9ADB-2AAC5D9B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1EF45-AC13-456E-BA5B-95D254AE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594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A46E7-27D0-4891-8F87-4043740D3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</a:t>
            </a:r>
            <a:r>
              <a:rPr lang="en-US" altLang="ja-JP" dirty="0"/>
              <a:t>8</a:t>
            </a:r>
            <a:r>
              <a:rPr lang="ja-JP" altLang="en-US"/>
              <a:t>回</a:t>
            </a:r>
            <a:r>
              <a:rPr lang="ja-JP" altLang="en-US" dirty="0"/>
              <a:t>：著作権と情報倫理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34D19D-6C8F-4A5D-B588-224D6291E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著作権</a:t>
            </a:r>
            <a:endParaRPr lang="en-US" altLang="ja-JP" dirty="0"/>
          </a:p>
          <a:p>
            <a:pPr lvl="1"/>
            <a:r>
              <a:rPr lang="ja-JP" altLang="en-US" dirty="0"/>
              <a:t>絵</a:t>
            </a:r>
            <a:r>
              <a:rPr lang="en-US" altLang="ja-JP" dirty="0"/>
              <a:t>/</a:t>
            </a:r>
            <a:r>
              <a:rPr lang="ja-JP" altLang="en-US" dirty="0"/>
              <a:t>文章</a:t>
            </a:r>
            <a:r>
              <a:rPr lang="en-US" altLang="ja-JP" dirty="0"/>
              <a:t>/</a:t>
            </a:r>
            <a:r>
              <a:rPr lang="ja-JP" altLang="en-US" dirty="0"/>
              <a:t>動きなど、「情報として」残せば著作物</a:t>
            </a:r>
            <a:endParaRPr lang="en-US" altLang="ja-JP" dirty="0"/>
          </a:p>
          <a:p>
            <a:pPr lvl="1"/>
            <a:r>
              <a:rPr lang="ja-JP" altLang="en-US" dirty="0"/>
              <a:t>著作物を勝手に使用しては駄目</a:t>
            </a:r>
            <a:r>
              <a:rPr lang="en-US" altLang="ja-JP" dirty="0"/>
              <a:t>(</a:t>
            </a:r>
            <a:r>
              <a:rPr lang="ja-JP" altLang="en-US" dirty="0"/>
              <a:t>個人使用なら</a:t>
            </a:r>
            <a:r>
              <a:rPr lang="en-US" altLang="ja-JP" dirty="0"/>
              <a:t>OK)</a:t>
            </a:r>
          </a:p>
          <a:p>
            <a:endParaRPr lang="en-US" altLang="ja-JP" dirty="0"/>
          </a:p>
          <a:p>
            <a:r>
              <a:rPr lang="ja-JP" altLang="en-US" dirty="0"/>
              <a:t>情報倫理</a:t>
            </a:r>
            <a:endParaRPr lang="en-US" altLang="ja-JP" dirty="0"/>
          </a:p>
          <a:p>
            <a:pPr lvl="1"/>
            <a:r>
              <a:rPr lang="ja-JP" altLang="en-US" dirty="0"/>
              <a:t>倫理観を持とう</a:t>
            </a:r>
            <a:endParaRPr lang="en-US" altLang="ja-JP" dirty="0"/>
          </a:p>
          <a:p>
            <a:pPr lvl="1"/>
            <a:r>
              <a:rPr lang="ja-JP" altLang="en-US" dirty="0"/>
              <a:t>詳しくは</a:t>
            </a:r>
            <a:r>
              <a:rPr lang="en-US" altLang="ja-JP" dirty="0"/>
              <a:t>INFOSS</a:t>
            </a:r>
            <a:r>
              <a:rPr lang="ja-JP" altLang="en-US" dirty="0"/>
              <a:t>情報倫理で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A0B344-ADEA-4D50-9109-B8883E3B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062300-995D-4C03-8333-798D3BCD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644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93645-C3C4-48BC-BB7A-2AD1E0A5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総合発展課題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813A3B-954B-40AF-8BF8-4980A9DAD1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C498FE-62C0-4465-88BE-A10E4DD87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AD4A-4B4C-40C6-8C25-05340C1FD39D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AA43B-D1BD-4515-8892-E6BCC460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40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72D7D-3ECF-4D23-9090-75BEA11E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総合発展課題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8201E3-B0A4-4B69-ACD3-26DBAE393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配布資料と発表資料を作る</a:t>
            </a:r>
            <a:endParaRPr lang="en-US" altLang="ja-JP" dirty="0"/>
          </a:p>
          <a:p>
            <a:pPr lvl="1"/>
            <a:r>
              <a:rPr lang="en" altLang="ja-JP" dirty="0"/>
              <a:t>Excel</a:t>
            </a:r>
            <a:r>
              <a:rPr lang="ja-JP" altLang="en-US" dirty="0"/>
              <a:t>でデータとグラフ</a:t>
            </a:r>
            <a:endParaRPr lang="en" altLang="ja-JP" dirty="0"/>
          </a:p>
          <a:p>
            <a:pPr lvl="1"/>
            <a:r>
              <a:rPr lang="en" altLang="ja-JP" dirty="0"/>
              <a:t>Word</a:t>
            </a:r>
            <a:r>
              <a:rPr lang="ja-JP" altLang="en-US" dirty="0"/>
              <a:t>で配布資料を作成</a:t>
            </a:r>
            <a:endParaRPr lang="en-US" altLang="ja-JP" dirty="0"/>
          </a:p>
          <a:p>
            <a:pPr lvl="1"/>
            <a:r>
              <a:rPr lang="en" altLang="ja-JP" dirty="0"/>
              <a:t>PowerPoint</a:t>
            </a:r>
            <a:r>
              <a:rPr lang="ja-JP" altLang="en-US" dirty="0"/>
              <a:t>で発表資料</a:t>
            </a:r>
            <a:endParaRPr lang="en-US" altLang="ja-JP" dirty="0"/>
          </a:p>
          <a:p>
            <a:r>
              <a:rPr lang="ja-JP" altLang="en-US" dirty="0"/>
              <a:t>内容</a:t>
            </a:r>
            <a:endParaRPr lang="en-US" altLang="ja-JP" dirty="0"/>
          </a:p>
          <a:p>
            <a:pPr lvl="1"/>
            <a:r>
              <a:rPr lang="ja-JP" altLang="en-US" dirty="0"/>
              <a:t>テーマは「東京女子大学現代教養学部の紹介」</a:t>
            </a:r>
            <a:endParaRPr lang="en-US" altLang="ja-JP" dirty="0"/>
          </a:p>
          <a:p>
            <a:pPr lvl="1"/>
            <a:r>
              <a:rPr lang="ja-JP" altLang="en-US" dirty="0"/>
              <a:t>その際、以下の条件を満たすこと</a:t>
            </a:r>
            <a:br>
              <a:rPr lang="ja-JP" altLang="en-US" dirty="0"/>
            </a:br>
            <a:r>
              <a:rPr lang="en-US" altLang="ja-JP" dirty="0"/>
              <a:t>※</a:t>
            </a:r>
            <a:r>
              <a:rPr lang="ja-JP" altLang="en-US" dirty="0"/>
              <a:t>条件を満たすなら別のテーマで作成しても構いません。 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10B871-987C-42D9-86E7-158D7FE0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4F9D8B-86DA-4AB8-B199-DF188D2D1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E597C7-016B-40BD-8939-FD24941FACCF}"/>
              </a:ext>
            </a:extLst>
          </p:cNvPr>
          <p:cNvSpPr/>
          <p:nvPr/>
        </p:nvSpPr>
        <p:spPr>
          <a:xfrm>
            <a:off x="2532939" y="4983594"/>
            <a:ext cx="7126121" cy="11933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6B0920"/>
                </a:solidFill>
              </a:rPr>
              <a:t>レポート作成能力を問う課題</a:t>
            </a:r>
          </a:p>
        </p:txBody>
      </p:sp>
    </p:spTree>
    <p:extLst>
      <p:ext uri="{BB962C8B-B14F-4D97-AF65-F5344CB8AC3E}">
        <p14:creationId xmlns:p14="http://schemas.microsoft.com/office/powerpoint/2010/main" val="3421221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DA7A78-99DB-44AD-8DF7-BB819E3C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レポート作成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D38911-8775-471C-A27B-03AD792E5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Word</a:t>
            </a:r>
          </a:p>
          <a:p>
            <a:pPr lvl="1"/>
            <a:r>
              <a:rPr lang="ja-JP" altLang="en-US" dirty="0"/>
              <a:t>論理的な文章</a:t>
            </a:r>
            <a:endParaRPr lang="en-US" altLang="ja-JP" dirty="0"/>
          </a:p>
          <a:p>
            <a:pPr lvl="1"/>
            <a:r>
              <a:rPr kumimoji="1" lang="ja-JP" altLang="en-US" dirty="0"/>
              <a:t>読みやすいフォーマット</a:t>
            </a:r>
            <a:endParaRPr kumimoji="1" lang="en-US" altLang="ja-JP" dirty="0"/>
          </a:p>
          <a:p>
            <a:r>
              <a:rPr lang="en-US" altLang="ja-JP" dirty="0"/>
              <a:t>Excel</a:t>
            </a:r>
          </a:p>
          <a:p>
            <a:pPr lvl="1"/>
            <a:r>
              <a:rPr lang="ja-JP" altLang="en-US" dirty="0"/>
              <a:t>表作成</a:t>
            </a:r>
            <a:endParaRPr lang="en-US" altLang="ja-JP" dirty="0"/>
          </a:p>
          <a:p>
            <a:pPr lvl="1"/>
            <a:r>
              <a:rPr lang="ja-JP" altLang="en-US" dirty="0"/>
              <a:t>グラフ作成</a:t>
            </a:r>
            <a:endParaRPr lang="en-US" altLang="ja-JP" dirty="0"/>
          </a:p>
          <a:p>
            <a:r>
              <a:rPr kumimoji="1" lang="en-US" altLang="ja-JP" dirty="0"/>
              <a:t>PowerPoint</a:t>
            </a:r>
          </a:p>
          <a:p>
            <a:pPr lvl="1"/>
            <a:r>
              <a:rPr lang="ja-JP" altLang="en-US" dirty="0"/>
              <a:t>わかり易い解説</a:t>
            </a:r>
            <a:endParaRPr lang="en-US" altLang="ja-JP" dirty="0"/>
          </a:p>
          <a:p>
            <a:pPr lvl="1"/>
            <a:r>
              <a:rPr kumimoji="1" lang="ja-JP" altLang="en-US" dirty="0"/>
              <a:t>見やすい図表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D81ED0-6B68-46FC-B133-993F215B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A5715-0AC6-4C05-9765-05D4A933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7316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6FB7D-9615-4622-A4D0-2CAA087A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理論的な解説？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8DF46F-2F67-4EB5-92DB-69200409C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66930"/>
            <a:ext cx="10515600" cy="2410033"/>
          </a:xfrm>
        </p:spPr>
        <p:txBody>
          <a:bodyPr/>
          <a:lstStyle/>
          <a:p>
            <a:pPr marL="365760" lvl="0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ja-JP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検証結果</a:t>
            </a:r>
            <a:endParaRPr lang="en-US" altLang="ja-JP" sz="24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  <a:ea typeface="HGS明朝E" panose="02020900000000000000" pitchFamily="18" charset="-128"/>
            </a:endParaRPr>
          </a:p>
          <a:p>
            <a:pPr marL="777240" lvl="1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"/>
            </a:pP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晴天時と雨天時で来場者数に</a:t>
            </a:r>
            <a:r>
              <a:rPr lang="ja-JP" altLang="en-US" b="1" dirty="0">
                <a:solidFill>
                  <a:srgbClr val="972109"/>
                </a:solidFill>
                <a:latin typeface="Book Antiqua"/>
                <a:ea typeface="HGS明朝E" panose="02020900000000000000" pitchFamily="18" charset="-128"/>
              </a:rPr>
              <a:t>大きな差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がある</a:t>
            </a:r>
            <a:endParaRPr lang="en-US" altLang="ja-JP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  <a:ea typeface="HGS明朝E" panose="02020900000000000000" pitchFamily="18" charset="-128"/>
            </a:endParaRPr>
          </a:p>
          <a:p>
            <a:pPr marL="777240" lvl="1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"/>
            </a:pP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雨天時の来場者が想定より多くて</a:t>
            </a:r>
            <a:r>
              <a:rPr lang="ja-JP" altLang="en-US" dirty="0">
                <a:solidFill>
                  <a:srgbClr val="972109"/>
                </a:solidFill>
                <a:latin typeface="Book Antiqua"/>
                <a:ea typeface="HGS明朝E" panose="02020900000000000000" pitchFamily="18" charset="-128"/>
              </a:rPr>
              <a:t>意外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だった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FAEF3C-BBCA-4B3D-A103-1D135DABF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DA6D93-982D-4BDE-8B02-B475FE8E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F39BEEE-AFC6-4934-B1E6-39A179C4F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338666"/>
              </p:ext>
            </p:extLst>
          </p:nvPr>
        </p:nvGraphicFramePr>
        <p:xfrm>
          <a:off x="3064566" y="2227398"/>
          <a:ext cx="6096000" cy="1036320"/>
        </p:xfrm>
        <a:graphic>
          <a:graphicData uri="http://schemas.openxmlformats.org/drawingml/2006/table">
            <a:tbl>
              <a:tblPr firstRow="1" bandRow="1"/>
              <a:tblGrid>
                <a:gridCol w="2032000">
                  <a:extLst>
                    <a:ext uri="{9D8B030D-6E8A-4147-A177-3AD203B41FA5}">
                      <a16:colId xmlns:a16="http://schemas.microsoft.com/office/drawing/2014/main" val="14418214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33629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0659767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晴天時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雨天時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9234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合計来客数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800" dirty="0"/>
                        <a:t>532</a:t>
                      </a:r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800" dirty="0"/>
                        <a:t>312</a:t>
                      </a:r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26606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FECCD-19E4-45B8-85D7-9276C6E6873D}"/>
              </a:ext>
            </a:extLst>
          </p:cNvPr>
          <p:cNvSpPr txBox="1"/>
          <p:nvPr/>
        </p:nvSpPr>
        <p:spPr>
          <a:xfrm>
            <a:off x="3118643" y="182793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遊園地の来場者数</a:t>
            </a:r>
          </a:p>
        </p:txBody>
      </p:sp>
    </p:spTree>
    <p:extLst>
      <p:ext uri="{BB962C8B-B14F-4D97-AF65-F5344CB8AC3E}">
        <p14:creationId xmlns:p14="http://schemas.microsoft.com/office/powerpoint/2010/main" val="1425692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6FB7D-9615-4622-A4D0-2CAA087A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理論的な解説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8DF46F-2F67-4EB5-92DB-69200409C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66930"/>
            <a:ext cx="10515600" cy="2410033"/>
          </a:xfrm>
        </p:spPr>
        <p:txBody>
          <a:bodyPr>
            <a:normAutofit fontScale="92500" lnSpcReduction="10000"/>
          </a:bodyPr>
          <a:lstStyle/>
          <a:p>
            <a:pPr marL="365760" lvl="0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ja-JP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検証結果</a:t>
            </a:r>
            <a:endParaRPr lang="en-US" altLang="ja-JP" sz="24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  <a:ea typeface="HGS明朝E" panose="02020900000000000000" pitchFamily="18" charset="-128"/>
            </a:endParaRPr>
          </a:p>
          <a:p>
            <a:pPr marL="777240" lvl="1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"/>
            </a:pP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晴天時は雨天時より来客数が</a:t>
            </a:r>
            <a: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1.7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倍以上多い</a:t>
            </a:r>
            <a:endParaRPr lang="en-US" altLang="ja-JP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  <a:ea typeface="HGS明朝E" panose="02020900000000000000" pitchFamily="18" charset="-128"/>
            </a:endParaRPr>
          </a:p>
          <a:p>
            <a:pPr marL="777240" lvl="1" indent="-36576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"/>
            </a:pP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雨は来客数に相関があることがわかる</a:t>
            </a:r>
            <a:b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</a:br>
            <a: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					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（</a:t>
            </a:r>
            <a: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not 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因果関係）</a:t>
            </a:r>
            <a:endParaRPr lang="en-US" altLang="ja-JP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  <a:ea typeface="HGS明朝E" panose="02020900000000000000" pitchFamily="18" charset="-128"/>
            </a:endParaRPr>
          </a:p>
          <a:p>
            <a:pPr marL="411480" lvl="1" indent="0">
              <a:lnSpc>
                <a:spcPct val="150000"/>
              </a:lnSpc>
              <a:spcBef>
                <a:spcPct val="20000"/>
              </a:spcBef>
              <a:buClr>
                <a:srgbClr val="873624"/>
              </a:buClr>
              <a:buNone/>
            </a:pP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→雨天時に来場した</a:t>
            </a:r>
            <a: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/</a:t>
            </a:r>
            <a:r>
              <a:rPr lang="ja-JP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しなかった人にアンケートへ</a:t>
            </a:r>
            <a:r>
              <a:rPr lang="en-US" altLang="ja-JP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  <a:ea typeface="HGS明朝E" panose="02020900000000000000" pitchFamily="18" charset="-128"/>
              </a:rPr>
              <a:t>…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FAEF3C-BBCA-4B3D-A103-1D135DABF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DA6D93-982D-4BDE-8B02-B475FE8E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F39BEEE-AFC6-4934-B1E6-39A179C4FA36}"/>
              </a:ext>
            </a:extLst>
          </p:cNvPr>
          <p:cNvGraphicFramePr>
            <a:graphicFrameLocks noGrp="1"/>
          </p:cNvGraphicFramePr>
          <p:nvPr/>
        </p:nvGraphicFramePr>
        <p:xfrm>
          <a:off x="3064566" y="2227398"/>
          <a:ext cx="6096000" cy="1036320"/>
        </p:xfrm>
        <a:graphic>
          <a:graphicData uri="http://schemas.openxmlformats.org/drawingml/2006/table">
            <a:tbl>
              <a:tblPr firstRow="1" bandRow="1"/>
              <a:tblGrid>
                <a:gridCol w="2032000">
                  <a:extLst>
                    <a:ext uri="{9D8B030D-6E8A-4147-A177-3AD203B41FA5}">
                      <a16:colId xmlns:a16="http://schemas.microsoft.com/office/drawing/2014/main" val="14418214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33629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0659767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晴天時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雨天時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9234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800" dirty="0"/>
                        <a:t>合計来客数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800" dirty="0"/>
                        <a:t>532</a:t>
                      </a:r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800" dirty="0"/>
                        <a:t>312</a:t>
                      </a:r>
                      <a:endParaRPr kumimoji="1" lang="ja-JP" altLang="en-US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26606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FECCD-19E4-45B8-85D7-9276C6E6873D}"/>
              </a:ext>
            </a:extLst>
          </p:cNvPr>
          <p:cNvSpPr txBox="1"/>
          <p:nvPr/>
        </p:nvSpPr>
        <p:spPr>
          <a:xfrm>
            <a:off x="3118643" y="182793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遊園地の来場者数</a:t>
            </a:r>
          </a:p>
        </p:txBody>
      </p:sp>
    </p:spTree>
    <p:extLst>
      <p:ext uri="{BB962C8B-B14F-4D97-AF65-F5344CB8AC3E}">
        <p14:creationId xmlns:p14="http://schemas.microsoft.com/office/powerpoint/2010/main" val="2885243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88003-1AAE-454C-8A76-8161BB22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図表から何を読み取るか？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C9C747-BE7D-451A-A3B1-AE5CD25D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08779-88F5-4E42-ADE3-282BD4E2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コンテンツ プレースホルダー 6">
            <a:extLst>
              <a:ext uri="{FF2B5EF4-FFF2-40B4-BE49-F238E27FC236}">
                <a16:creationId xmlns:a16="http://schemas.microsoft.com/office/drawing/2014/main" id="{4B2C7CD3-D964-47A8-A7A0-A231FA922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3388" y="1688355"/>
            <a:ext cx="7685223" cy="447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378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88003-1AAE-454C-8A76-8161BB22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図表から何を読み取るか？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C9C747-BE7D-451A-A3B1-AE5CD25D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08779-88F5-4E42-ADE3-282BD4E2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コンテンツ プレースホルダー 6">
            <a:extLst>
              <a:ext uri="{FF2B5EF4-FFF2-40B4-BE49-F238E27FC236}">
                <a16:creationId xmlns:a16="http://schemas.microsoft.com/office/drawing/2014/main" id="{4B2C7CD3-D964-47A8-A7A0-A231FA922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53388" y="1688355"/>
            <a:ext cx="7685223" cy="4471891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5B2A32AE-69D7-46B4-B86B-D7855B82017B}"/>
              </a:ext>
            </a:extLst>
          </p:cNvPr>
          <p:cNvSpPr/>
          <p:nvPr/>
        </p:nvSpPr>
        <p:spPr>
          <a:xfrm rot="20829880">
            <a:off x="3737409" y="2760159"/>
            <a:ext cx="4902338" cy="773860"/>
          </a:xfrm>
          <a:prstGeom prst="ellipse">
            <a:avLst/>
          </a:prstGeom>
          <a:solidFill>
            <a:srgbClr val="FF99FF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E254376-DBFD-436C-806A-C89EF3C71224}"/>
              </a:ext>
            </a:extLst>
          </p:cNvPr>
          <p:cNvSpPr/>
          <p:nvPr/>
        </p:nvSpPr>
        <p:spPr>
          <a:xfrm rot="558082">
            <a:off x="3762127" y="2561953"/>
            <a:ext cx="4902338" cy="773860"/>
          </a:xfrm>
          <a:prstGeom prst="ellipse">
            <a:avLst/>
          </a:prstGeom>
          <a:solidFill>
            <a:srgbClr val="99CCFF">
              <a:alpha val="3254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673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C2511-5EE7-43D7-A6D3-CC06E564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理論だった説明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39A95F-D6E2-4EE0-8C8B-67D39584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　図１では、やる気と気温の</a:t>
            </a:r>
            <a:br>
              <a:rPr lang="en-US" altLang="ja-JP" dirty="0"/>
            </a:br>
            <a:r>
              <a:rPr lang="ja-JP" altLang="en-US" dirty="0"/>
              <a:t>関係を表している。やる気が</a:t>
            </a:r>
            <a:br>
              <a:rPr lang="en-US" altLang="ja-JP" dirty="0"/>
            </a:br>
            <a:r>
              <a:rPr lang="ja-JP" altLang="en-US" dirty="0"/>
              <a:t>高い時期と、気温が低い時期</a:t>
            </a:r>
            <a:br>
              <a:rPr lang="en-US" altLang="ja-JP" dirty="0"/>
            </a:br>
            <a:r>
              <a:rPr lang="ja-JP" altLang="en-US" dirty="0"/>
              <a:t>が一致していることがわかる。</a:t>
            </a:r>
            <a:br>
              <a:rPr lang="en-US" altLang="ja-JP" dirty="0"/>
            </a:br>
            <a:r>
              <a:rPr lang="ja-JP" altLang="en-US" dirty="0"/>
              <a:t>相関係数を計算したところ、</a:t>
            </a:r>
            <a:br>
              <a:rPr lang="en-US" altLang="ja-JP" dirty="0"/>
            </a:br>
            <a:r>
              <a:rPr lang="ja-JP" altLang="en-US" dirty="0"/>
              <a:t>中程度の負の相関</a:t>
            </a:r>
            <a:r>
              <a:rPr lang="en-US" altLang="ja-JP" dirty="0"/>
              <a:t>(-0.49)</a:t>
            </a:r>
            <a:r>
              <a:rPr lang="ja-JP" altLang="en-US" dirty="0"/>
              <a:t>が求</a:t>
            </a:r>
            <a:br>
              <a:rPr lang="en-US" altLang="ja-JP" dirty="0"/>
            </a:br>
            <a:r>
              <a:rPr lang="ja-JP" altLang="en-US" dirty="0"/>
              <a:t>められた。以上のことより、</a:t>
            </a:r>
            <a:br>
              <a:rPr lang="en-US" altLang="ja-JP" dirty="0"/>
            </a:br>
            <a:r>
              <a:rPr lang="ja-JP" altLang="en-US" dirty="0"/>
              <a:t>気温がやる気に影響していることが示される。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また、第８回以降はクーラーにより室内環境が改善しているため、それを考慮するとさらに高い相関関係にあることが示唆される。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3E18DC-8259-4610-BC15-A125C17A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93683F-FAE4-4689-9A95-DAA1077B3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コンテンツ プレースホルダー 6">
            <a:extLst>
              <a:ext uri="{FF2B5EF4-FFF2-40B4-BE49-F238E27FC236}">
                <a16:creationId xmlns:a16="http://schemas.microsoft.com/office/drawing/2014/main" id="{495475C4-38D5-45E8-A673-6D0B9E906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232" y="1618815"/>
            <a:ext cx="4338109" cy="252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5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835FB8-D007-4E96-BE2F-7DF49E95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今出ている課題一覧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5E0D84-6DCB-423D-92D6-3DAEBAB1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b="1" dirty="0"/>
              <a:t>パスワード変更</a:t>
            </a:r>
            <a:r>
              <a:rPr lang="en-US" altLang="ja-JP" sz="1600" dirty="0">
                <a:solidFill>
                  <a:srgbClr val="FF0000"/>
                </a:solidFill>
                <a:highlight>
                  <a:srgbClr val="FFFF00"/>
                </a:highlight>
              </a:rPr>
              <a:t>NEW</a:t>
            </a:r>
            <a:r>
              <a:rPr lang="ja-JP" alt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altLang="ja-JP" sz="1600" dirty="0">
                <a:solidFill>
                  <a:srgbClr val="FF0000"/>
                </a:solidFill>
                <a:highlight>
                  <a:srgbClr val="FFFF00"/>
                </a:highlight>
              </a:rPr>
              <a:t>ARRIVAL</a:t>
            </a:r>
            <a:endParaRPr lang="en-US" altLang="ja-JP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1"/>
            <a:r>
              <a:rPr lang="ja-JP" altLang="en-US" dirty="0"/>
              <a:t>忘れないように</a:t>
            </a:r>
            <a:endParaRPr lang="en-US" altLang="ja-JP" dirty="0"/>
          </a:p>
          <a:p>
            <a:r>
              <a:rPr lang="ja-JP" altLang="en-US" b="1" dirty="0"/>
              <a:t>授業評価アンケート</a:t>
            </a:r>
            <a:endParaRPr lang="en-US" altLang="ja-JP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1"/>
            <a:r>
              <a:rPr lang="ja-JP" altLang="en-US" dirty="0"/>
              <a:t>授業時間中に実行、提出</a:t>
            </a:r>
            <a:endParaRPr lang="en-US" altLang="ja-JP" dirty="0"/>
          </a:p>
          <a:p>
            <a:r>
              <a:rPr lang="en-US" altLang="ja-JP" b="1" dirty="0"/>
              <a:t>INFOSS</a:t>
            </a:r>
            <a:r>
              <a:rPr lang="ja-JP" altLang="en-US" b="1" dirty="0"/>
              <a:t>情報倫理</a:t>
            </a:r>
            <a:endParaRPr lang="en-US" altLang="ja-JP" b="1" dirty="0"/>
          </a:p>
          <a:p>
            <a:pPr lvl="1"/>
            <a:r>
              <a:rPr lang="en-US" altLang="ja-JP" dirty="0"/>
              <a:t>7/18</a:t>
            </a:r>
            <a:r>
              <a:rPr lang="ja-JP" altLang="en-US" dirty="0"/>
              <a:t>中の提出</a:t>
            </a:r>
            <a:endParaRPr lang="en-US" altLang="ja-JP" dirty="0"/>
          </a:p>
          <a:p>
            <a:r>
              <a:rPr lang="ja-JP" altLang="en-US" b="1" dirty="0"/>
              <a:t>総合発展課題</a:t>
            </a:r>
            <a:endParaRPr lang="en-US" altLang="ja-JP" b="1" dirty="0"/>
          </a:p>
          <a:p>
            <a:pPr lvl="1"/>
            <a:r>
              <a:rPr lang="en-US" altLang="ja-JP" dirty="0"/>
              <a:t>7/18</a:t>
            </a:r>
            <a:r>
              <a:rPr lang="ja-JP" altLang="en-US" dirty="0"/>
              <a:t>中の提出</a:t>
            </a:r>
            <a:endParaRPr lang="en-US" altLang="ja-JP" dirty="0"/>
          </a:p>
          <a:p>
            <a:r>
              <a:rPr lang="ja-JP" altLang="en-US" b="1" dirty="0"/>
              <a:t>タッチタイピング</a:t>
            </a:r>
            <a:endParaRPr lang="en-US" altLang="ja-JP" b="1" dirty="0"/>
          </a:p>
          <a:p>
            <a:pPr lvl="1"/>
            <a:r>
              <a:rPr lang="ja-JP" altLang="en-US" dirty="0"/>
              <a:t>この後実施</a:t>
            </a:r>
            <a:endParaRPr lang="en-US" altLang="ja-JP" dirty="0"/>
          </a:p>
          <a:p>
            <a:r>
              <a:rPr lang="ja-JP" altLang="en-US" b="1" dirty="0"/>
              <a:t>期末試験</a:t>
            </a:r>
            <a:endParaRPr lang="en-US" altLang="ja-JP" b="1" dirty="0"/>
          </a:p>
          <a:p>
            <a:pPr lvl="1"/>
            <a:r>
              <a:rPr lang="en-US" altLang="ja-JP" dirty="0"/>
              <a:t>8/1</a:t>
            </a:r>
            <a:r>
              <a:rPr lang="ja-JP" altLang="en-US" dirty="0"/>
              <a:t>実施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25444-720F-47DA-9269-86557689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59BB81-C7C1-476E-94B8-CA208393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890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E4342-6938-4867-A00F-532D5E89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パスワード変更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C77FDE-310C-4D56-AA01-1CB8415B7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パスワードを変更しよう！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本学のパスワードの有効期限は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年間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来年の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19</a:t>
            </a:r>
            <a:r>
              <a:rPr kumimoji="1" lang="ja-JP" altLang="en-US" dirty="0"/>
              <a:t>日には有効期限切れに！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年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回の変更を推奨（忘れがちなので）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4F3753-0DEF-4EE4-889A-BDF96D444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E2B8F-AB9A-4F06-A524-49438FA6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216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2F51E-56F0-4B5A-B556-97F56F3D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授業評価アンケート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32E21A-3A86-49B5-84D8-0154C66F3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授業全体のアンケートをとります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諸注意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授業用ページからアンケート提出</a:t>
            </a:r>
            <a:endParaRPr kumimoji="1" lang="en-US" altLang="ja-JP" dirty="0"/>
          </a:p>
          <a:p>
            <a:pPr lvl="1"/>
            <a:r>
              <a:rPr lang="ja-JP" altLang="en-US" dirty="0"/>
              <a:t>「受講時限」と「担当教員」を忘れずに入力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6E1733-AFB0-460F-898D-16133C73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4DFB6D-B8C8-4E51-BB6D-945F79B9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794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6986-AB0A-4846-84CC-20D5F5D9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INFOSS</a:t>
            </a:r>
            <a:r>
              <a:rPr kumimoji="1" lang="ja-JP" altLang="en-US" dirty="0"/>
              <a:t>情報倫理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1B7D8F-E01D-4618-BAEE-C5913CB65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WebClass</a:t>
            </a:r>
            <a:r>
              <a:rPr lang="ja-JP" altLang="en-US" dirty="0"/>
              <a:t>で受講する倫理の基礎知識を問う問題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b="1" dirty="0"/>
              <a:t>INFOSS</a:t>
            </a:r>
            <a:r>
              <a:rPr lang="ja-JP" altLang="en-US" b="1" dirty="0"/>
              <a:t>情報倫理 </a:t>
            </a:r>
            <a:r>
              <a:rPr lang="en-US" altLang="ja-JP" b="1" dirty="0"/>
              <a:t>2018 </a:t>
            </a:r>
            <a:r>
              <a:rPr lang="ja-JP" altLang="en-US" b="1" dirty="0"/>
              <a:t>修了テスト</a:t>
            </a:r>
            <a:r>
              <a:rPr lang="ja-JP" altLang="en-US" dirty="0"/>
              <a:t>」</a:t>
            </a:r>
            <a:r>
              <a:rPr lang="en-US" altLang="ja-JP" b="1" dirty="0">
                <a:solidFill>
                  <a:srgbClr val="C00000"/>
                </a:solidFill>
              </a:rPr>
              <a:t>5</a:t>
            </a:r>
            <a:r>
              <a:rPr lang="ja-JP" altLang="en-US" b="1" dirty="0" err="1">
                <a:solidFill>
                  <a:srgbClr val="C00000"/>
                </a:solidFill>
              </a:rPr>
              <a:t>つ</a:t>
            </a:r>
            <a:r>
              <a:rPr lang="ja-JP" altLang="en-US" dirty="0" err="1"/>
              <a:t>を</a:t>
            </a:r>
            <a:r>
              <a:rPr lang="ja-JP" altLang="en-US"/>
              <a:t>受講する</a:t>
            </a:r>
            <a:endParaRPr lang="en-US" altLang="ja-JP" dirty="0"/>
          </a:p>
          <a:p>
            <a:pPr lvl="1"/>
            <a:r>
              <a:rPr lang="ja-JP" altLang="en-US"/>
              <a:t>スクリーンショットを取って提出（名前と成績が映るように）</a:t>
            </a:r>
            <a:endParaRPr lang="ja-JP" altLang="en-US" dirty="0"/>
          </a:p>
          <a:p>
            <a:r>
              <a:rPr lang="ja-JP" altLang="en-US" dirty="0"/>
              <a:t>提出期限：</a:t>
            </a:r>
            <a:r>
              <a:rPr lang="en-US" altLang="ja-JP" b="1" dirty="0"/>
              <a:t>2018/07/18 PM23:59</a:t>
            </a:r>
          </a:p>
          <a:p>
            <a:r>
              <a:rPr kumimoji="1" lang="ja-JP" altLang="en-US" dirty="0"/>
              <a:t>提出は演習課題と同様に授業ページから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453AA-B0A6-4BED-A12E-C7DB8F0CE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3FED25-C2F1-4E43-847E-4B54270C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1726038-9CD1-4923-8927-09EDBA961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700" y="4091708"/>
            <a:ext cx="3897115" cy="2644055"/>
          </a:xfrm>
          <a:prstGeom prst="rect">
            <a:avLst/>
          </a:prstGeom>
        </p:spPr>
      </p:pic>
      <p:sp>
        <p:nvSpPr>
          <p:cNvPr id="10" name="角丸四角形吹き出し 6">
            <a:extLst>
              <a:ext uri="{FF2B5EF4-FFF2-40B4-BE49-F238E27FC236}">
                <a16:creationId xmlns:a16="http://schemas.microsoft.com/office/drawing/2014/main" id="{3C714EBD-7152-410B-8AFE-A15C251BADDF}"/>
              </a:ext>
            </a:extLst>
          </p:cNvPr>
          <p:cNvSpPr/>
          <p:nvPr/>
        </p:nvSpPr>
        <p:spPr>
          <a:xfrm>
            <a:off x="8565771" y="3776607"/>
            <a:ext cx="1951383" cy="601625"/>
          </a:xfrm>
          <a:prstGeom prst="wedgeRoundRectCallout">
            <a:avLst>
              <a:gd name="adj1" fmla="val -68880"/>
              <a:gd name="adj2" fmla="val 24211"/>
              <a:gd name="adj3" fmla="val 16667"/>
            </a:avLst>
          </a:prstGeom>
          <a:solidFill>
            <a:srgbClr val="972109">
              <a:tint val="68000"/>
              <a:shade val="94000"/>
              <a:satMod val="300000"/>
              <a:lumMod val="110000"/>
            </a:srgbClr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名前と</a:t>
            </a:r>
          </a:p>
        </p:txBody>
      </p:sp>
      <p:sp>
        <p:nvSpPr>
          <p:cNvPr id="11" name="角丸四角形吹き出し 6">
            <a:extLst>
              <a:ext uri="{FF2B5EF4-FFF2-40B4-BE49-F238E27FC236}">
                <a16:creationId xmlns:a16="http://schemas.microsoft.com/office/drawing/2014/main" id="{5C975590-D201-4F6E-968E-91EA28D7C4D5}"/>
              </a:ext>
            </a:extLst>
          </p:cNvPr>
          <p:cNvSpPr/>
          <p:nvPr/>
        </p:nvSpPr>
        <p:spPr>
          <a:xfrm>
            <a:off x="8725116" y="5546662"/>
            <a:ext cx="1951383" cy="601625"/>
          </a:xfrm>
          <a:prstGeom prst="wedgeRoundRectCallout">
            <a:avLst>
              <a:gd name="adj1" fmla="val -63277"/>
              <a:gd name="adj2" fmla="val 42384"/>
              <a:gd name="adj3" fmla="val 16667"/>
            </a:avLst>
          </a:prstGeom>
          <a:solidFill>
            <a:srgbClr val="972109">
              <a:tint val="68000"/>
              <a:shade val="94000"/>
              <a:satMod val="300000"/>
              <a:lumMod val="110000"/>
            </a:srgbClr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成績</a:t>
            </a:r>
          </a:p>
        </p:txBody>
      </p:sp>
    </p:spTree>
    <p:extLst>
      <p:ext uri="{BB962C8B-B14F-4D97-AF65-F5344CB8AC3E}">
        <p14:creationId xmlns:p14="http://schemas.microsoft.com/office/powerpoint/2010/main" val="398712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A0E306-3F83-47FA-A73B-06CBB7B3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タッチタイピング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11A190-7A69-48D7-9009-6FC7E195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タッチタイピング速度計測テスト</a:t>
            </a:r>
          </a:p>
          <a:p>
            <a:pPr lvl="1"/>
            <a:r>
              <a:rPr lang="ja-JP" altLang="en-US"/>
              <a:t>富士通のタッチタイピングページを利用</a:t>
            </a:r>
            <a:endParaRPr lang="en-US" altLang="ja-JP" dirty="0"/>
          </a:p>
          <a:p>
            <a:pPr lvl="1"/>
            <a:r>
              <a:rPr lang="ja-JP" altLang="en-US"/>
              <a:t>ローマ字入力の、短文の四種類のうち１つを実施する</a:t>
            </a:r>
            <a:endParaRPr lang="ja-JP" altLang="en-US" dirty="0"/>
          </a:p>
          <a:p>
            <a:pPr lvl="1"/>
            <a:r>
              <a:rPr lang="ja-JP" altLang="en-US" dirty="0"/>
              <a:t>スコア</a:t>
            </a:r>
            <a:r>
              <a:rPr lang="en-US" altLang="ja-JP" dirty="0"/>
              <a:t>300</a:t>
            </a:r>
            <a:r>
              <a:rPr lang="ja-JP" altLang="en-US" dirty="0"/>
              <a:t>以上で</a:t>
            </a:r>
            <a:r>
              <a:rPr lang="en-US" altLang="ja-JP" dirty="0"/>
              <a:t>6</a:t>
            </a:r>
            <a:r>
              <a:rPr lang="ja-JP" altLang="en-US"/>
              <a:t>点</a:t>
            </a:r>
            <a:endParaRPr lang="en-US" altLang="ja-JP" dirty="0"/>
          </a:p>
          <a:p>
            <a:pPr lvl="1"/>
            <a:r>
              <a:rPr lang="ja-JP" altLang="en-US" b="1"/>
              <a:t>木</a:t>
            </a:r>
            <a:r>
              <a:rPr lang="en-US" altLang="ja-JP" b="1" dirty="0"/>
              <a:t>1</a:t>
            </a:r>
            <a:r>
              <a:rPr lang="ja-JP" altLang="en-US" b="1" dirty="0"/>
              <a:t>は</a:t>
            </a:r>
            <a:r>
              <a:rPr lang="en-US" altLang="ja-JP" b="1" dirty="0"/>
              <a:t>2018/07/18</a:t>
            </a:r>
            <a:r>
              <a:rPr lang="ja-JP" altLang="en-US" dirty="0" err="1"/>
              <a:t>、</a:t>
            </a:r>
            <a:r>
              <a:rPr lang="ja-JP" altLang="en-US" b="1" dirty="0"/>
              <a:t>木</a:t>
            </a:r>
            <a:r>
              <a:rPr lang="en-US" altLang="ja-JP" b="1" dirty="0"/>
              <a:t>2</a:t>
            </a:r>
            <a:r>
              <a:rPr lang="ja-JP" altLang="en-US" b="1" dirty="0"/>
              <a:t>は</a:t>
            </a:r>
            <a:r>
              <a:rPr lang="en-US" altLang="ja-JP" b="1" dirty="0"/>
              <a:t>2018/07/12</a:t>
            </a:r>
            <a:r>
              <a:rPr lang="ja-JP" altLang="en-US"/>
              <a:t>に実施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/>
              <a:t>試験の流れ</a:t>
            </a:r>
            <a:endParaRPr lang="en-US" altLang="ja-JP" dirty="0"/>
          </a:p>
          <a:p>
            <a:pPr lvl="1"/>
            <a:r>
              <a:rPr kumimoji="1" lang="ja-JP" altLang="en-US"/>
              <a:t>１０分間タッチタイピング時間を設ける</a:t>
            </a:r>
            <a:endParaRPr kumimoji="1" lang="en-US" altLang="ja-JP" dirty="0"/>
          </a:p>
          <a:p>
            <a:pPr lvl="1"/>
            <a:r>
              <a:rPr lang="ja-JP" altLang="en-US"/>
              <a:t>時間内で最も良い成績のスクリーンショットを提出</a:t>
            </a:r>
            <a:br>
              <a:rPr lang="en-US" altLang="ja-JP" dirty="0"/>
            </a:br>
            <a:r>
              <a:rPr lang="en-US" altLang="ja-JP" dirty="0"/>
              <a:t>						</a:t>
            </a:r>
            <a:r>
              <a:rPr lang="ja-JP" altLang="en-US"/>
              <a:t>（別途時間を取る）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8A0FF7-D686-4006-B31C-5F27788B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70A35A-DBCD-49B5-A40F-CB2DCF1A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03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055E0C-B1DE-4E00-BA2A-6CDA32D9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総合発展課題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0EC334-22EA-4072-8440-70F15F046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配布資料と発表資料を作る</a:t>
            </a:r>
            <a:endParaRPr lang="en-US" altLang="ja-JP" dirty="0"/>
          </a:p>
          <a:p>
            <a:pPr lvl="1"/>
            <a:r>
              <a:rPr lang="en" altLang="ja-JP" dirty="0"/>
              <a:t>Excel</a:t>
            </a:r>
            <a:r>
              <a:rPr lang="ja-JP" altLang="en-US"/>
              <a:t>でデータとグラフ</a:t>
            </a:r>
            <a:endParaRPr lang="en" altLang="ja-JP" dirty="0"/>
          </a:p>
          <a:p>
            <a:pPr lvl="1"/>
            <a:r>
              <a:rPr lang="en" altLang="ja-JP" dirty="0"/>
              <a:t>Word</a:t>
            </a:r>
            <a:r>
              <a:rPr lang="ja-JP" altLang="en-US"/>
              <a:t>で配布資料を作成</a:t>
            </a:r>
            <a:endParaRPr lang="en-US" altLang="ja-JP" dirty="0"/>
          </a:p>
          <a:p>
            <a:pPr lvl="1"/>
            <a:r>
              <a:rPr lang="en" altLang="ja-JP" dirty="0"/>
              <a:t>PowerPoint</a:t>
            </a:r>
            <a:r>
              <a:rPr lang="ja-JP" altLang="en-US"/>
              <a:t>で発表資料</a:t>
            </a:r>
            <a:endParaRPr lang="en-US" altLang="ja-JP" dirty="0"/>
          </a:p>
          <a:p>
            <a:r>
              <a:rPr lang="ja-JP" altLang="en-US"/>
              <a:t>内容</a:t>
            </a:r>
            <a:endParaRPr lang="en-US" altLang="ja-JP" dirty="0"/>
          </a:p>
          <a:p>
            <a:pPr lvl="1"/>
            <a:r>
              <a:rPr lang="ja-JP" altLang="en-US"/>
              <a:t>テーマは「東京女子大学現代教養学部の紹介」</a:t>
            </a:r>
            <a:endParaRPr lang="en-US" altLang="ja-JP" dirty="0"/>
          </a:p>
          <a:p>
            <a:pPr lvl="1"/>
            <a:r>
              <a:rPr lang="ja-JP" altLang="en-US"/>
              <a:t>その際、以下の条件を満たすこと</a:t>
            </a:r>
            <a:br>
              <a:rPr lang="ja-JP" altLang="en-US"/>
            </a:br>
            <a:r>
              <a:rPr lang="en-US" altLang="ja-JP" dirty="0"/>
              <a:t>※</a:t>
            </a:r>
            <a:r>
              <a:rPr lang="ja-JP" altLang="en-US"/>
              <a:t>条件を満たすなら別のテーマで作成しても構いません。 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EA49FA-40FB-4292-91F7-93D4A96CA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6A9094-08F7-4191-BB88-3524EBCA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130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7902B-72E4-4F95-9E8C-94BC9F82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期末試験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F59811-FED3-4A32-92A9-C38315885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8</a:t>
            </a:r>
            <a:r>
              <a:rPr lang="ja-JP" altLang="en-US"/>
              <a:t>月</a:t>
            </a:r>
            <a:r>
              <a:rPr lang="en-US" altLang="ja-JP" dirty="0"/>
              <a:t>1</a:t>
            </a:r>
            <a:r>
              <a:rPr lang="ja-JP" altLang="en-US"/>
              <a:t>日に行われる試験</a:t>
            </a:r>
            <a:endParaRPr lang="en-US" altLang="ja-JP" dirty="0"/>
          </a:p>
          <a:p>
            <a:pPr lvl="1"/>
            <a:r>
              <a:rPr lang="ja-JP" altLang="en-US"/>
              <a:t>試験範囲：テキスト、</a:t>
            </a:r>
            <a:r>
              <a:rPr lang="en-US" altLang="ja-JP" dirty="0"/>
              <a:t>INFOSS</a:t>
            </a:r>
            <a:r>
              <a:rPr lang="ja-JP" altLang="en-US"/>
              <a:t>情報倫理、著作権パンフレット</a:t>
            </a:r>
            <a:endParaRPr lang="en-US" altLang="ja-JP" dirty="0"/>
          </a:p>
          <a:p>
            <a:pPr lvl="1"/>
            <a:r>
              <a:rPr lang="ja-JP" altLang="en-US"/>
              <a:t>配点：</a:t>
            </a:r>
            <a:r>
              <a:rPr lang="en-US" altLang="ja-JP" dirty="0"/>
              <a:t>30</a:t>
            </a:r>
            <a:r>
              <a:rPr lang="ja-JP" altLang="en-US"/>
              <a:t>点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/>
              <a:t>注意事項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/>
              <a:t>試験室を間違えると、受験しても原則採点されない。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/>
              <a:t>答案は、指定された提出場所に提出しないと原則採点されない。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/>
              <a:t>したがって、必ずリテラシ</a:t>
            </a:r>
            <a:r>
              <a:rPr lang="en-US" altLang="ja-JP" dirty="0"/>
              <a:t>1</a:t>
            </a:r>
            <a:r>
              <a:rPr lang="ja-JP" altLang="en-US"/>
              <a:t>の「曜日、時限、担当者氏名」を記憶しておくこと。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90E283-1516-4490-BECE-097B21683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65F71A-4C3B-40F3-8816-07D7EF00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48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28575">
          <a:solidFill>
            <a:srgbClr val="6B0920"/>
          </a:solidFill>
        </a:ln>
      </a:spPr>
      <a:bodyPr rtlCol="0" anchor="ctr"/>
      <a:lstStyle>
        <a:defPPr algn="ctr">
          <a:defRPr sz="2800" b="1" dirty="0" smtClean="0">
            <a:solidFill>
              <a:srgbClr val="6B092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2188</TotalTime>
  <Words>1083</Words>
  <Application>Microsoft Macintosh PowerPoint</Application>
  <PresentationFormat>ワイド画面</PresentationFormat>
  <Paragraphs>265</Paragraphs>
  <Slides>29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6" baseType="lpstr">
      <vt:lpstr>HGS明朝E</vt:lpstr>
      <vt:lpstr>游ゴシック</vt:lpstr>
      <vt:lpstr>游ゴシック Light</vt:lpstr>
      <vt:lpstr>Arial</vt:lpstr>
      <vt:lpstr>Book Antiqua</vt:lpstr>
      <vt:lpstr>Wingdings</vt:lpstr>
      <vt:lpstr>Office テーマ</vt:lpstr>
      <vt:lpstr>情報処理技法(リテラシ)I 第14回：総合発展課題</vt:lpstr>
      <vt:lpstr>目次</vt:lpstr>
      <vt:lpstr>今出ている課題一覧</vt:lpstr>
      <vt:lpstr>パスワード変更</vt:lpstr>
      <vt:lpstr>授業評価アンケート</vt:lpstr>
      <vt:lpstr>INFOSS情報倫理</vt:lpstr>
      <vt:lpstr>タッチタイピング</vt:lpstr>
      <vt:lpstr>総合発展課題</vt:lpstr>
      <vt:lpstr>期末試験</vt:lpstr>
      <vt:lpstr>タッチタイピングテスト</vt:lpstr>
      <vt:lpstr>富士通のタッチタイピングページ</vt:lpstr>
      <vt:lpstr>ローマ字・短文</vt:lpstr>
      <vt:lpstr>画面が表示されない人へ</vt:lpstr>
      <vt:lpstr>タッチタイピングテスト</vt:lpstr>
      <vt:lpstr>第1回：授業概要</vt:lpstr>
      <vt:lpstr>第2回：ファイルシステム</vt:lpstr>
      <vt:lpstr>第3回：メール</vt:lpstr>
      <vt:lpstr>第4回：インターネットとクラウドサービス</vt:lpstr>
      <vt:lpstr>第5回：ウェブブラウザとネチケット</vt:lpstr>
      <vt:lpstr>第7回：情報検索と情報整理</vt:lpstr>
      <vt:lpstr>第8回：著作権と情報倫理</vt:lpstr>
      <vt:lpstr>総合発展課題</vt:lpstr>
      <vt:lpstr>総合発展課題</vt:lpstr>
      <vt:lpstr>レポート作成</vt:lpstr>
      <vt:lpstr>理論的な解説？</vt:lpstr>
      <vt:lpstr>理論的な解説</vt:lpstr>
      <vt:lpstr>図表から何を読み取るか？</vt:lpstr>
      <vt:lpstr>図表から何を読み取るか？</vt:lpstr>
      <vt:lpstr>理論だった説明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情報処理技法(リテラシ)I 第1回：コンピュータ</dc:title>
  <dc:creator>Atsushi Shibata</dc:creator>
  <cp:lastModifiedBy>Microsoft Office ユーザー</cp:lastModifiedBy>
  <cp:revision>254</cp:revision>
  <dcterms:created xsi:type="dcterms:W3CDTF">2018-04-03T11:49:56Z</dcterms:created>
  <dcterms:modified xsi:type="dcterms:W3CDTF">2018-07-18T01:22:30Z</dcterms:modified>
</cp:coreProperties>
</file>