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464" r:id="rId4"/>
    <p:sldId id="451" r:id="rId5"/>
    <p:sldId id="448" r:id="rId6"/>
    <p:sldId id="463" r:id="rId7"/>
    <p:sldId id="465" r:id="rId8"/>
    <p:sldId id="449" r:id="rId9"/>
    <p:sldId id="450" r:id="rId10"/>
    <p:sldId id="454" r:id="rId11"/>
    <p:sldId id="453" r:id="rId12"/>
    <p:sldId id="324" r:id="rId13"/>
    <p:sldId id="455" r:id="rId14"/>
    <p:sldId id="456" r:id="rId15"/>
    <p:sldId id="458" r:id="rId16"/>
    <p:sldId id="457" r:id="rId17"/>
    <p:sldId id="466" r:id="rId18"/>
    <p:sldId id="467" r:id="rId19"/>
    <p:sldId id="468" r:id="rId20"/>
    <p:sldId id="469" r:id="rId21"/>
    <p:sldId id="470" r:id="rId22"/>
    <p:sldId id="424" r:id="rId23"/>
    <p:sldId id="429" r:id="rId24"/>
    <p:sldId id="447" r:id="rId25"/>
    <p:sldId id="391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A4F53B30-C378-4344-8134-B3CA31EAE86A}">
          <p14:sldIdLst>
            <p14:sldId id="256"/>
            <p14:sldId id="257"/>
          </p14:sldIdLst>
        </p14:section>
        <p14:section name="アナウンス" id="{C76C44FF-A609-44A0-A007-0F7F3039333D}">
          <p14:sldIdLst>
            <p14:sldId id="464"/>
            <p14:sldId id="451"/>
            <p14:sldId id="448"/>
            <p14:sldId id="463"/>
            <p14:sldId id="465"/>
            <p14:sldId id="449"/>
            <p14:sldId id="450"/>
          </p14:sldIdLst>
        </p14:section>
        <p14:section name="前回の復習" id="{CBB2E1D0-D02B-478D-9363-941FFF2262B1}">
          <p14:sldIdLst>
            <p14:sldId id="454"/>
            <p14:sldId id="453"/>
          </p14:sldIdLst>
        </p14:section>
        <p14:section name="PowerPoint" id="{5D3E424D-1941-4888-A3A6-39AE16D4DAF5}">
          <p14:sldIdLst>
            <p14:sldId id="324"/>
            <p14:sldId id="455"/>
            <p14:sldId id="456"/>
            <p14:sldId id="458"/>
            <p14:sldId id="457"/>
            <p14:sldId id="466"/>
            <p14:sldId id="467"/>
            <p14:sldId id="468"/>
            <p14:sldId id="469"/>
            <p14:sldId id="470"/>
          </p14:sldIdLst>
        </p14:section>
        <p14:section name="発表資料" id="{051F699B-41A9-4B6D-ADE0-8746023E1969}">
          <p14:sldIdLst>
            <p14:sldId id="424"/>
            <p14:sldId id="429"/>
          </p14:sldIdLst>
        </p14:section>
        <p14:section name="まとめ" id="{36FFCAE2-315A-41DE-8941-FB7557A2DA9E}">
          <p14:sldIdLst>
            <p14:sldId id="447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3D"/>
    <a:srgbClr val="CC9900"/>
    <a:srgbClr val="CCFFCC"/>
    <a:srgbClr val="CCECFF"/>
    <a:srgbClr val="CC6600"/>
    <a:srgbClr val="6B0920"/>
    <a:srgbClr val="FFCCCC"/>
    <a:srgbClr val="E77F63"/>
    <a:srgbClr val="F2F2F2"/>
    <a:srgbClr val="FB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81395" autoAdjust="0"/>
  </p:normalViewPr>
  <p:slideViewPr>
    <p:cSldViewPr snapToGrid="0">
      <p:cViewPr varScale="1">
        <p:scale>
          <a:sx n="48" d="100"/>
          <a:sy n="48" d="100"/>
        </p:scale>
        <p:origin x="5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0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81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9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2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FFB-BE98-45A9-B6B5-3BFD15FA49EE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144-F44A-40A7-B7A7-B88FF4BF3B96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C81C-63C0-4243-AF9F-FFF666674BF7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695-792E-4D2A-AEE3-ECCB227202A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C44-1CA2-4395-9196-2B37AAEF29F2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52-7233-4658-8860-9FCFADD033D1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C7AC-85C0-4F07-96F3-DA2E95BCDD17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7815-C7F9-423A-B0E6-E368DFA4F2C2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DB2E-DDE9-4C71-9A6A-817041709758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1F0FCEB5-E442-45B1-892F-D60E96B03A55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sz="4800" dirty="0"/>
              <a:t>第</a:t>
            </a:r>
            <a:r>
              <a:rPr lang="en-US" altLang="ja-JP" sz="4800" dirty="0"/>
              <a:t>13</a:t>
            </a:r>
            <a:r>
              <a:rPr lang="ja-JP" altLang="en-US" sz="4800" dirty="0"/>
              <a:t>回：</a:t>
            </a:r>
            <a:r>
              <a:rPr lang="en-US" altLang="ja-JP" sz="4800" dirty="0"/>
              <a:t>PowerPoint (2/2)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63454-17DC-47C9-95C8-F10ACF07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前回のまとめ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54D221-05CF-41D4-96DF-B9F2AAE3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D2BE02-19A1-4281-B212-47AC9A92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1" name="コンテンツ プレースホルダー 9">
            <a:extLst>
              <a:ext uri="{FF2B5EF4-FFF2-40B4-BE49-F238E27FC236}">
                <a16:creationId xmlns:a16="http://schemas.microsoft.com/office/drawing/2014/main" id="{870872FF-ED4A-412B-98F8-921900E9EF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11" y="1761291"/>
            <a:ext cx="5784410" cy="4327525"/>
          </a:xfrm>
          <a:prstGeom prst="rect">
            <a:avLst/>
          </a:prstGeom>
        </p:spPr>
      </p:pic>
      <p:sp>
        <p:nvSpPr>
          <p:cNvPr id="12" name="角丸四角形吹き出し 5">
            <a:extLst>
              <a:ext uri="{FF2B5EF4-FFF2-40B4-BE49-F238E27FC236}">
                <a16:creationId xmlns:a16="http://schemas.microsoft.com/office/drawing/2014/main" id="{7FA633A9-CF86-4A3D-A137-B50CA8867B87}"/>
              </a:ext>
            </a:extLst>
          </p:cNvPr>
          <p:cNvSpPr/>
          <p:nvPr/>
        </p:nvSpPr>
        <p:spPr>
          <a:xfrm>
            <a:off x="666965" y="5035612"/>
            <a:ext cx="2540283" cy="612648"/>
          </a:xfrm>
          <a:prstGeom prst="wedgeRoundRectCallout">
            <a:avLst>
              <a:gd name="adj1" fmla="val 63217"/>
              <a:gd name="adj2" fmla="val -55332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②スライド追加</a:t>
            </a:r>
          </a:p>
        </p:txBody>
      </p:sp>
      <p:sp>
        <p:nvSpPr>
          <p:cNvPr id="13" name="角丸四角形吹き出し 6">
            <a:extLst>
              <a:ext uri="{FF2B5EF4-FFF2-40B4-BE49-F238E27FC236}">
                <a16:creationId xmlns:a16="http://schemas.microsoft.com/office/drawing/2014/main" id="{E4323A6E-09B1-4F16-882E-922D3D06FE6D}"/>
              </a:ext>
            </a:extLst>
          </p:cNvPr>
          <p:cNvSpPr/>
          <p:nvPr/>
        </p:nvSpPr>
        <p:spPr>
          <a:xfrm>
            <a:off x="8535330" y="2137190"/>
            <a:ext cx="2818470" cy="1008852"/>
          </a:xfrm>
          <a:prstGeom prst="wedgeRoundRectCallout">
            <a:avLst>
              <a:gd name="adj1" fmla="val -63277"/>
              <a:gd name="adj2" fmla="val 58904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③挿入：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図表・絵などを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追加する</a:t>
            </a:r>
          </a:p>
        </p:txBody>
      </p:sp>
      <p:sp>
        <p:nvSpPr>
          <p:cNvPr id="14" name="角丸四角形吹き出し 7">
            <a:extLst>
              <a:ext uri="{FF2B5EF4-FFF2-40B4-BE49-F238E27FC236}">
                <a16:creationId xmlns:a16="http://schemas.microsoft.com/office/drawing/2014/main" id="{2C1DE4DF-E732-464D-834A-0985221C8A47}"/>
              </a:ext>
            </a:extLst>
          </p:cNvPr>
          <p:cNvSpPr/>
          <p:nvPr/>
        </p:nvSpPr>
        <p:spPr>
          <a:xfrm>
            <a:off x="918453" y="1907823"/>
            <a:ext cx="2117558" cy="833762"/>
          </a:xfrm>
          <a:prstGeom prst="wedgeRoundRectCallout">
            <a:avLst>
              <a:gd name="adj1" fmla="val 63912"/>
              <a:gd name="adj2" fmla="val 30580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①デザイン：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見た目を選ぶ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5EC4F2-1A76-41C4-9D92-90EE39E63763}"/>
              </a:ext>
            </a:extLst>
          </p:cNvPr>
          <p:cNvSpPr/>
          <p:nvPr/>
        </p:nvSpPr>
        <p:spPr>
          <a:xfrm>
            <a:off x="7921487" y="5035612"/>
            <a:ext cx="3816626" cy="9988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完成したら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スライドショーで実行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0768D-0DB4-4682-91A8-30FD655F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32618C-4EC0-4E51-9CDD-D54DA3EF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3"/>
          </a:xfrm>
        </p:spPr>
        <p:txBody>
          <a:bodyPr/>
          <a:lstStyle/>
          <a:p>
            <a:r>
              <a:rPr kumimoji="1" lang="ja-JP" altLang="en-US" dirty="0"/>
              <a:t>色：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テーマに合わせる（例：清潔感→白と青）</a:t>
            </a:r>
            <a:endParaRPr kumimoji="1" lang="en-US" altLang="ja-JP" dirty="0"/>
          </a:p>
          <a:p>
            <a:r>
              <a:rPr lang="ja-JP" altLang="en-US" dirty="0"/>
              <a:t>形状：</a:t>
            </a:r>
            <a:r>
              <a:rPr lang="en-US" altLang="ja-JP" dirty="0"/>
              <a:t>	</a:t>
            </a:r>
            <a:r>
              <a:rPr lang="ja-JP" altLang="en-US" dirty="0"/>
              <a:t>テーマに合わせる（例：まじめ→四角）</a:t>
            </a:r>
            <a:endParaRPr kumimoji="1" lang="en-US" altLang="ja-JP" dirty="0"/>
          </a:p>
          <a:p>
            <a:r>
              <a:rPr kumimoji="1" lang="ja-JP" altLang="en-US" dirty="0"/>
              <a:t>配置：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主張するところを見てもらえるようにする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4636B7-FF2F-40CD-9FFB-38316F06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2169B-CF46-4E48-8B0F-8567837B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F5FBE2-FE92-49BB-B88F-90845CCDBBE5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見た目が印象を決める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9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71C8-C1EB-4B02-A840-722014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発表資料を作ろう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805C1-6D0A-46C2-BB73-6D11C499B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AF20A-8523-46D5-9547-E5D3BD3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F9E6-9468-4358-AE5C-8F68B94E9D44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B8CD9-BDB5-4D50-9EC4-403837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9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BE917-AC34-4D1B-8AF2-335B4C13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スライドのデザイン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5038-FD30-4E71-9A4E-3103F0F8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CA10B-A924-4F68-9CBB-AC23F5CE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5A631B9-8599-463C-9657-A00E7E89A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1" y="2874879"/>
            <a:ext cx="5172797" cy="3172268"/>
          </a:xfrm>
          <a:prstGeom prst="rect">
            <a:avLst/>
          </a:prstGeom>
        </p:spPr>
      </p:pic>
      <p:sp>
        <p:nvSpPr>
          <p:cNvPr id="8" name="角丸四角形吹き出し 5">
            <a:extLst>
              <a:ext uri="{FF2B5EF4-FFF2-40B4-BE49-F238E27FC236}">
                <a16:creationId xmlns:a16="http://schemas.microsoft.com/office/drawing/2014/main" id="{FB11EBD5-1D80-4D58-BD63-32451EBDF212}"/>
              </a:ext>
            </a:extLst>
          </p:cNvPr>
          <p:cNvSpPr/>
          <p:nvPr/>
        </p:nvSpPr>
        <p:spPr>
          <a:xfrm>
            <a:off x="2205894" y="1895234"/>
            <a:ext cx="2607413" cy="825044"/>
          </a:xfrm>
          <a:prstGeom prst="wedgeRoundRectCallout">
            <a:avLst>
              <a:gd name="adj1" fmla="val 34266"/>
              <a:gd name="adj2" fmla="val 75983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リボンメニューの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デザインから</a:t>
            </a:r>
          </a:p>
        </p:txBody>
      </p:sp>
    </p:spTree>
    <p:extLst>
      <p:ext uri="{BB962C8B-B14F-4D97-AF65-F5344CB8AC3E}">
        <p14:creationId xmlns:p14="http://schemas.microsoft.com/office/powerpoint/2010/main" val="195203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60B09-0890-4B4B-B24A-50C99A52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スライドマスター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2881C7-5272-481B-9E74-678332F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テンプレートを編集し、自分好みのデザイン・スタイルに</a:t>
            </a:r>
            <a:endParaRPr lang="en-US" altLang="ja-JP" dirty="0"/>
          </a:p>
          <a:p>
            <a:pPr lvl="1"/>
            <a:r>
              <a:rPr kumimoji="1" lang="ja-JP" altLang="en-US" dirty="0"/>
              <a:t>「表示」→「スライドマスター」で編集可能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84ABA9-2AC2-485D-8F5D-1A475EDF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437AEC-C23F-4AB8-9B4C-0C57A131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B54075-BAC8-4ACB-BE18-08F00DCC97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31" y="2599723"/>
            <a:ext cx="5208937" cy="4258277"/>
          </a:xfrm>
          <a:prstGeom prst="rect">
            <a:avLst/>
          </a:prstGeom>
        </p:spPr>
      </p:pic>
      <p:sp>
        <p:nvSpPr>
          <p:cNvPr id="9" name="角丸四角形吹き出し 6">
            <a:extLst>
              <a:ext uri="{FF2B5EF4-FFF2-40B4-BE49-F238E27FC236}">
                <a16:creationId xmlns:a16="http://schemas.microsoft.com/office/drawing/2014/main" id="{0EA373A5-26FF-425E-B20B-30214BD26045}"/>
              </a:ext>
            </a:extLst>
          </p:cNvPr>
          <p:cNvSpPr/>
          <p:nvPr/>
        </p:nvSpPr>
        <p:spPr>
          <a:xfrm>
            <a:off x="143208" y="4526349"/>
            <a:ext cx="2949580" cy="938147"/>
          </a:xfrm>
          <a:prstGeom prst="wedgeRoundRectCallout">
            <a:avLst>
              <a:gd name="adj1" fmla="val 66847"/>
              <a:gd name="adj2" fmla="val 28380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スタイルをいじると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資料しているスライド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すべてが更新される</a:t>
            </a:r>
          </a:p>
        </p:txBody>
      </p:sp>
      <p:sp>
        <p:nvSpPr>
          <p:cNvPr id="10" name="角丸四角形吹き出し 7">
            <a:extLst>
              <a:ext uri="{FF2B5EF4-FFF2-40B4-BE49-F238E27FC236}">
                <a16:creationId xmlns:a16="http://schemas.microsoft.com/office/drawing/2014/main" id="{7B946616-F2C1-4CBD-A047-B6FC4D222026}"/>
              </a:ext>
            </a:extLst>
          </p:cNvPr>
          <p:cNvSpPr/>
          <p:nvPr/>
        </p:nvSpPr>
        <p:spPr>
          <a:xfrm>
            <a:off x="7995403" y="3423916"/>
            <a:ext cx="3351770" cy="775328"/>
          </a:xfrm>
          <a:prstGeom prst="wedgeRoundRectCallout">
            <a:avLst>
              <a:gd name="adj1" fmla="val -31090"/>
              <a:gd name="adj2" fmla="val -7498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終了時は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「スライドマスタを閉じる」</a:t>
            </a:r>
          </a:p>
        </p:txBody>
      </p:sp>
    </p:spTree>
    <p:extLst>
      <p:ext uri="{BB962C8B-B14F-4D97-AF65-F5344CB8AC3E}">
        <p14:creationId xmlns:p14="http://schemas.microsoft.com/office/powerpoint/2010/main" val="336078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C7708-6A8D-4A75-89D8-3F3D5F47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ウェブ上のテンプレートを利用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146E3F-B170-4855-8C59-55FA3592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他ファイルのテンプレートを利用できる</a:t>
            </a:r>
            <a:endParaRPr kumimoji="1" lang="en-US" altLang="ja-JP" dirty="0"/>
          </a:p>
          <a:p>
            <a:pPr lvl="1"/>
            <a:r>
              <a:rPr lang="ja-JP" altLang="en-US" dirty="0"/>
              <a:t>「デザイン」→「テーマの参照」から</a:t>
            </a:r>
            <a:endParaRPr lang="en-US" altLang="ja-JP" dirty="0"/>
          </a:p>
          <a:p>
            <a:pPr lvl="1"/>
            <a:r>
              <a:rPr lang="ja-JP" altLang="en-US" dirty="0"/>
              <a:t>ウェブからダウンロードしたデータを指定すれば</a:t>
            </a:r>
            <a:r>
              <a:rPr lang="en-US" altLang="ja-JP" dirty="0"/>
              <a:t>OK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F7F9D8-EDE9-4392-B992-C78B49C2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1CE83-2D7A-4175-9EBA-C185AF6D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36C086-1BBA-409A-805A-C6F2490C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24" y="3030447"/>
            <a:ext cx="3101551" cy="33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530E0-CECE-4B3C-B8B1-B017D8DD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表示形式の変更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95BDB1-D0A5-4762-82BA-6EB43078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見た目を幾つか選ぶことができる</a:t>
            </a:r>
            <a:endParaRPr lang="en-US" altLang="ja-JP" dirty="0"/>
          </a:p>
          <a:p>
            <a:pPr lvl="1"/>
            <a:r>
              <a:rPr lang="ja-JP" altLang="en-US"/>
              <a:t>メニューバー→表示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BCD158-CD21-4E11-A049-309CD449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0ED227-9876-469A-9A34-7DCBAF6A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81BDED-858F-384F-BDE5-119F076A02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6" y="3144395"/>
            <a:ext cx="2648691" cy="1985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572FAA-9F29-3245-BB6B-31E03B8DF1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20" y="3144395"/>
            <a:ext cx="2642882" cy="1986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9DB9D-141C-4949-BE6E-8E7986E03CD0}"/>
              </a:ext>
            </a:extLst>
          </p:cNvPr>
          <p:cNvSpPr txBox="1"/>
          <p:nvPr/>
        </p:nvSpPr>
        <p:spPr>
          <a:xfrm>
            <a:off x="2137962" y="53621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標準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FB2B85-6A21-A84B-A056-B2F7113EB928}"/>
              </a:ext>
            </a:extLst>
          </p:cNvPr>
          <p:cNvSpPr txBox="1"/>
          <p:nvPr/>
        </p:nvSpPr>
        <p:spPr>
          <a:xfrm>
            <a:off x="5141101" y="54172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アウトライン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491ECF4-4CCC-814C-8B0D-D5F6786CD6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66" y="3116437"/>
            <a:ext cx="2599987" cy="19585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7344BD-0719-C142-9652-06ADFB84953C}"/>
              </a:ext>
            </a:extLst>
          </p:cNvPr>
          <p:cNvSpPr txBox="1"/>
          <p:nvPr/>
        </p:nvSpPr>
        <p:spPr>
          <a:xfrm>
            <a:off x="8942029" y="53007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スライド一覧</a:t>
            </a:r>
          </a:p>
        </p:txBody>
      </p:sp>
    </p:spTree>
    <p:extLst>
      <p:ext uri="{BB962C8B-B14F-4D97-AF65-F5344CB8AC3E}">
        <p14:creationId xmlns:p14="http://schemas.microsoft.com/office/powerpoint/2010/main" val="424733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B83945-F68E-D64E-BA2C-61E4A597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ヘッダー</a:t>
            </a:r>
            <a:r>
              <a:rPr kumimoji="1" lang="en-US" altLang="ja-JP" dirty="0"/>
              <a:t>/</a:t>
            </a:r>
            <a:r>
              <a:rPr kumimoji="1" lang="ja-JP" altLang="en-US"/>
              <a:t>フッター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82CA5F-6EDA-DF4F-9B19-3A03A5738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全ページの下部（または上部）に文字を入れられる</a:t>
            </a:r>
            <a:endParaRPr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/>
              <a:t>と同様、日時やページ番号を自動で振れる</a:t>
            </a:r>
            <a:endParaRPr lang="en-US" altLang="ja-JP" dirty="0"/>
          </a:p>
          <a:p>
            <a:pPr lvl="1"/>
            <a:r>
              <a:rPr lang="ja-JP" altLang="en-US"/>
              <a:t>メニューバー</a:t>
            </a:r>
            <a:r>
              <a:rPr lang="en-US" altLang="ja-JP" dirty="0"/>
              <a:t>→</a:t>
            </a:r>
            <a:r>
              <a:rPr lang="ja-JP" altLang="en-US"/>
              <a:t>挿入</a:t>
            </a:r>
            <a:r>
              <a:rPr lang="en-US" altLang="ja-JP" dirty="0"/>
              <a:t>→</a:t>
            </a:r>
            <a:r>
              <a:rPr lang="ja-JP" altLang="en-US"/>
              <a:t>ヘッダーとフッター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09507F-3697-CD47-9AC1-1515B81B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AEA7E3-79C1-5E41-B8E4-C527E07C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D977490-6734-EF49-B24C-19F0BB0CBD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86839"/>
            <a:ext cx="4767697" cy="3871161"/>
          </a:xfrm>
          <a:prstGeom prst="rect">
            <a:avLst/>
          </a:prstGeom>
        </p:spPr>
      </p:pic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6B85E316-607D-CE4A-A500-596E3989990C}"/>
              </a:ext>
            </a:extLst>
          </p:cNvPr>
          <p:cNvSpPr/>
          <p:nvPr/>
        </p:nvSpPr>
        <p:spPr>
          <a:xfrm>
            <a:off x="7908226" y="4756607"/>
            <a:ext cx="2607413" cy="825044"/>
          </a:xfrm>
          <a:prstGeom prst="wedgeRoundRectCallout">
            <a:avLst>
              <a:gd name="adj1" fmla="val -42209"/>
              <a:gd name="adj2" fmla="val 73212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デザインによって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見た目がだいぶ違う</a:t>
            </a:r>
          </a:p>
        </p:txBody>
      </p:sp>
    </p:spTree>
    <p:extLst>
      <p:ext uri="{BB962C8B-B14F-4D97-AF65-F5344CB8AC3E}">
        <p14:creationId xmlns:p14="http://schemas.microsoft.com/office/powerpoint/2010/main" val="353620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F5A69-8671-B84F-9B92-0AE485A7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アニメーション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4728B5-F948-4E41-AD23-068B5BF4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図形にアニメーション効果をつけることができる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種類</a:t>
            </a:r>
            <a:endParaRPr lang="en-US" altLang="ja-JP" dirty="0"/>
          </a:p>
          <a:p>
            <a:pPr lvl="1"/>
            <a:r>
              <a:rPr lang="ja-JP" altLang="en-US"/>
              <a:t>開始：図形が現れる</a:t>
            </a:r>
            <a:endParaRPr lang="en-US" altLang="ja-JP" dirty="0"/>
          </a:p>
          <a:p>
            <a:pPr lvl="1"/>
            <a:r>
              <a:rPr lang="ja-JP" altLang="en-US"/>
              <a:t>アピール：すでにある図形が変化する</a:t>
            </a:r>
            <a:endParaRPr lang="en-US" altLang="ja-JP" dirty="0"/>
          </a:p>
          <a:p>
            <a:pPr lvl="1"/>
            <a:r>
              <a:rPr lang="ja-JP" altLang="en-US"/>
              <a:t>終了：図形が消える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設定方法</a:t>
            </a:r>
            <a:endParaRPr lang="en-US" altLang="ja-JP" dirty="0"/>
          </a:p>
          <a:p>
            <a:pPr lvl="1"/>
            <a:r>
              <a:rPr lang="ja-JP" altLang="en-US"/>
              <a:t>図形を選択→アニメーションタブで好きなものを選ぶ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11E7D1-986A-D041-95EC-AE1937A1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A0795B-F117-3249-AAB2-E6F9589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054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D6BC0-9B59-F24F-9ED3-968E080A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スライドショー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DF85AD-2090-B14F-9BD3-57BD8C67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発表時に大勢に見せるためのモード</a:t>
            </a:r>
            <a:endParaRPr lang="en-US" altLang="ja-JP" dirty="0"/>
          </a:p>
          <a:p>
            <a:pPr lvl="1"/>
            <a:r>
              <a:rPr lang="ja-JP" altLang="en-US"/>
              <a:t>自分にだけノートが見えるようにできる</a:t>
            </a:r>
            <a:endParaRPr lang="en-US" altLang="ja-JP" dirty="0"/>
          </a:p>
          <a:p>
            <a:pPr lvl="1"/>
            <a:r>
              <a:rPr lang="ja-JP" altLang="en-US"/>
              <a:t>スライドショー→再生でスライドショーモード</a:t>
            </a:r>
            <a:endParaRPr lang="en-US" altLang="ja-JP" dirty="0"/>
          </a:p>
          <a:p>
            <a:pPr lvl="1"/>
            <a:r>
              <a:rPr lang="ja-JP" altLang="en-US"/>
              <a:t>終わるときは</a:t>
            </a:r>
            <a:r>
              <a:rPr lang="en-US" altLang="ja-JP" dirty="0"/>
              <a:t>Esc</a:t>
            </a:r>
            <a:r>
              <a:rPr lang="ja-JP" altLang="en-US"/>
              <a:t>か、最後のページまで移動</a:t>
            </a:r>
            <a:endParaRPr lang="en-US" altLang="ja-JP" dirty="0"/>
          </a:p>
          <a:p>
            <a:pPr lvl="1"/>
            <a:r>
              <a:rPr lang="ja-JP" altLang="en-US"/>
              <a:t>「画面切り替え」の設定が可能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EC109-65EC-2243-B5DC-D6FC31F7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CED45-9846-184F-9A4A-179D6812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67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1654"/>
            <a:ext cx="10515600" cy="3015309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ポスターを作ろう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基本操作方法</a:t>
            </a: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絵の挿入</a:t>
            </a: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図形</a:t>
            </a: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表</a:t>
            </a: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印刷</a:t>
            </a: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カラーコーディネート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発表資料を作ろう</a:t>
            </a:r>
            <a:endParaRPr lang="en-US" altLang="ja-JP" dirty="0"/>
          </a:p>
          <a:p>
            <a:pPr lvl="1"/>
            <a:r>
              <a:rPr lang="ja-JP" altLang="en-US" dirty="0"/>
              <a:t>表示の変更</a:t>
            </a:r>
          </a:p>
          <a:p>
            <a:pPr lvl="1"/>
            <a:r>
              <a:rPr lang="ja-JP" altLang="en-US" dirty="0"/>
              <a:t>スライド追加</a:t>
            </a:r>
          </a:p>
          <a:p>
            <a:pPr lvl="1"/>
            <a:r>
              <a:rPr lang="ja-JP" altLang="en-US" dirty="0"/>
              <a:t>表示の変更</a:t>
            </a:r>
          </a:p>
          <a:p>
            <a:pPr lvl="1"/>
            <a:r>
              <a:rPr lang="ja-JP" altLang="en-US" dirty="0"/>
              <a:t>ヘッダ</a:t>
            </a:r>
            <a:r>
              <a:rPr lang="en-US" altLang="ja-JP" dirty="0"/>
              <a:t>/</a:t>
            </a:r>
            <a:r>
              <a:rPr lang="ja-JP" altLang="en-US" dirty="0"/>
              <a:t>フッタ</a:t>
            </a:r>
          </a:p>
          <a:p>
            <a:pPr lvl="1"/>
            <a:r>
              <a:rPr lang="ja-JP" altLang="en-US" dirty="0"/>
              <a:t>アニメーション</a:t>
            </a:r>
          </a:p>
          <a:p>
            <a:pPr lvl="1"/>
            <a:r>
              <a:rPr lang="ja-JP" altLang="en-US" dirty="0"/>
              <a:t>スライドショー</a:t>
            </a:r>
          </a:p>
          <a:p>
            <a:pPr lvl="1"/>
            <a:r>
              <a:rPr lang="ja-JP" altLang="en-US" dirty="0"/>
              <a:t>スピーチ内容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7536-FC60-4DEC-94E4-3E20A66F06EF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9DBCAD-29D9-4D29-B877-D9ECF6DCB14E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視覚的に伝える方法を知ろう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DFF20-AC05-BD4C-9DCA-7C7E0DF7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スライドショーの記録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E0E58B-7901-E244-8EC6-4F5EA855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記録からスライドを自動で動かす設定</a:t>
            </a:r>
            <a:endParaRPr lang="en-US" altLang="ja-JP" dirty="0"/>
          </a:p>
          <a:p>
            <a:pPr lvl="1"/>
            <a:r>
              <a:rPr lang="ja-JP" altLang="en-US"/>
              <a:t>意図せず使って変な挙動をすることがあるの注意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0F9A5-37BA-A346-86B5-D1B4158F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99D08C-46D0-FA42-B5D6-94DBA08C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B1BA3A-0C9F-4242-A242-66C4B6684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2" y="2593761"/>
            <a:ext cx="6870023" cy="38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13D8A-4127-C348-B15C-61A5BD71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発表資料における引用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736BC1-3F5B-B348-AA94-B5D22714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ja-JP" dirty="0"/>
              <a:t>[1]  </a:t>
            </a:r>
            <a:r>
              <a:rPr lang="ja-JP" altLang="en-US"/>
              <a:t>著者</a:t>
            </a:r>
            <a:r>
              <a:rPr lang="en-US" altLang="ja-JP" dirty="0"/>
              <a:t>: “</a:t>
            </a:r>
            <a:r>
              <a:rPr lang="ja-JP" altLang="en-US"/>
              <a:t>文献名</a:t>
            </a:r>
            <a:r>
              <a:rPr lang="en-US" altLang="ja-JP" dirty="0"/>
              <a:t>”, </a:t>
            </a:r>
            <a:r>
              <a:rPr lang="ja-JP" altLang="en-US"/>
              <a:t>出版社</a:t>
            </a:r>
            <a:r>
              <a:rPr lang="en-US" altLang="ja-JP" dirty="0"/>
              <a:t>, </a:t>
            </a:r>
            <a:r>
              <a:rPr lang="ja-JP" altLang="en-US"/>
              <a:t>ページ番号</a:t>
            </a:r>
            <a:r>
              <a:rPr lang="en-US" altLang="ja-JP" dirty="0"/>
              <a:t>, </a:t>
            </a:r>
            <a:r>
              <a:rPr lang="ja-JP" altLang="en-US"/>
              <a:t>発行年度</a:t>
            </a:r>
            <a:r>
              <a:rPr lang="en-US" altLang="ja-JP" dirty="0"/>
              <a:t>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ja-JP" dirty="0"/>
              <a:t>[2]  </a:t>
            </a:r>
            <a:r>
              <a:rPr lang="ja-JP" altLang="en-US"/>
              <a:t>著者</a:t>
            </a:r>
            <a:r>
              <a:rPr lang="en-US" altLang="ja-JP" dirty="0"/>
              <a:t>: “</a:t>
            </a:r>
            <a:r>
              <a:rPr lang="ja-JP" altLang="en-US"/>
              <a:t>文献名</a:t>
            </a:r>
            <a:r>
              <a:rPr lang="en-US" altLang="ja-JP" dirty="0"/>
              <a:t>”, </a:t>
            </a:r>
            <a:r>
              <a:rPr lang="ja-JP" altLang="en-US"/>
              <a:t>出版社</a:t>
            </a:r>
            <a:r>
              <a:rPr lang="en-US" altLang="ja-JP" dirty="0"/>
              <a:t>, </a:t>
            </a:r>
            <a:r>
              <a:rPr lang="ja-JP" altLang="en-US"/>
              <a:t>ページ番号</a:t>
            </a:r>
            <a:r>
              <a:rPr lang="en-US" altLang="ja-JP" dirty="0"/>
              <a:t>, </a:t>
            </a:r>
            <a:r>
              <a:rPr lang="ja-JP" altLang="en-US"/>
              <a:t>発行年度</a:t>
            </a:r>
            <a:r>
              <a:rPr lang="en-US" altLang="ja-JP" dirty="0"/>
              <a:t>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ja-JP" dirty="0"/>
              <a:t>[3] </a:t>
            </a:r>
            <a:r>
              <a:rPr lang="ja-JP" altLang="en-US"/>
              <a:t>ページ名</a:t>
            </a:r>
            <a:r>
              <a:rPr lang="en-US" altLang="ja-JP" dirty="0"/>
              <a:t>: “http://</a:t>
            </a:r>
            <a:r>
              <a:rPr lang="en-US" altLang="ja-JP" dirty="0" err="1"/>
              <a:t>www.cis.twcu.ac.jp</a:t>
            </a:r>
            <a:r>
              <a:rPr lang="en-US" altLang="ja-JP" dirty="0"/>
              <a:t>”.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is-IS" altLang="ja-JP" dirty="0"/>
              <a:t>…</a:t>
            </a:r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2CDA16-EC8D-A948-A9C2-6536D530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AC3C0-128F-7140-A823-BC8A3CAB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524166A9-360D-0542-80F8-ACA491A9F059}"/>
              </a:ext>
            </a:extLst>
          </p:cNvPr>
          <p:cNvSpPr/>
          <p:nvPr/>
        </p:nvSpPr>
        <p:spPr>
          <a:xfrm>
            <a:off x="8037846" y="2840219"/>
            <a:ext cx="2949580" cy="640767"/>
          </a:xfrm>
          <a:prstGeom prst="wedgeRoundRectCallout">
            <a:avLst>
              <a:gd name="adj1" fmla="val -61807"/>
              <a:gd name="adj2" fmla="val -4115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フォーマットは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指示に従いましょう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3C23CE-F249-6746-9C85-35B15A32B725}"/>
              </a:ext>
            </a:extLst>
          </p:cNvPr>
          <p:cNvSpPr txBox="1"/>
          <p:nvPr/>
        </p:nvSpPr>
        <p:spPr>
          <a:xfrm>
            <a:off x="838200" y="413437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引用されてるページ</a:t>
            </a:r>
          </a:p>
        </p:txBody>
      </p:sp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6AE657B6-803F-7B4E-8C0D-8515FCE22188}"/>
              </a:ext>
            </a:extLst>
          </p:cNvPr>
          <p:cNvSpPr txBox="1">
            <a:spLocks/>
          </p:cNvSpPr>
          <p:nvPr/>
        </p:nvSpPr>
        <p:spPr>
          <a:xfrm>
            <a:off x="838200" y="4771699"/>
            <a:ext cx="7745505" cy="162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en-US" altLang="ja-JP" dirty="0"/>
              <a:t>〜〜</a:t>
            </a:r>
            <a:r>
              <a:rPr lang="ja-JP" altLang="en-US" dirty="0"/>
              <a:t>という傾向にある</a:t>
            </a:r>
            <a:r>
              <a:rPr lang="en-US" altLang="ja-JP" baseline="30000" dirty="0"/>
              <a:t>[1]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3850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93645-C3C4-48BC-BB7A-2AD1E0A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発表資料</a:t>
            </a:r>
            <a:r>
              <a:rPr kumimoji="1" lang="ja-JP" altLang="en-US" dirty="0"/>
              <a:t>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813A3B-954B-40AF-8BF8-4980A9DAD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498FE-62C0-4465-88BE-A10E4DD8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AA43B-D1BD-4515-8892-E6BCC460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04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457C3-5915-4A37-8A8F-678559FC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第１３回演習課題：地球紹介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903F2-C469-4AE1-A596-F6978D63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/>
              <a:t>宇宙人襲来！地球のすばらしさを知ってもらおう！</a:t>
            </a:r>
            <a:endParaRPr lang="en-US" altLang="ja-JP" dirty="0"/>
          </a:p>
          <a:p>
            <a:pPr lvl="1"/>
            <a:r>
              <a:rPr lang="ja-JP" altLang="en-US"/>
              <a:t>地球が誇る文化や自然を紹介する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例</a:t>
            </a:r>
            <a:endParaRPr lang="en-US" altLang="ja-JP" dirty="0"/>
          </a:p>
          <a:p>
            <a:pPr lvl="1"/>
            <a:r>
              <a:rPr lang="ja-JP" altLang="en-US"/>
              <a:t>文化：歴史、工芸、嗜好品、行動、宗教、人</a:t>
            </a:r>
            <a:endParaRPr lang="en-US" altLang="ja-JP" dirty="0"/>
          </a:p>
          <a:p>
            <a:pPr lvl="1"/>
            <a:r>
              <a:rPr lang="ja-JP" altLang="en-US"/>
              <a:t>自然：生物、地域、周辺の宇宙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手順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/>
              <a:t>タイトルつける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/>
              <a:t>目次と話の流れを作る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/>
              <a:t>スライドを作る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/>
              <a:t>そのページで話す内容を決める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/>
              <a:t>レイアウトをつくる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BCD992-70B3-44C7-A0F8-0CD25712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8D28C9-EB9A-458E-9FA0-F521F3E3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44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0768D-0DB4-4682-91A8-30FD655F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32618C-4EC0-4E51-9CDD-D54DA3EF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3"/>
          </a:xfrm>
        </p:spPr>
        <p:txBody>
          <a:bodyPr/>
          <a:lstStyle/>
          <a:p>
            <a:r>
              <a:rPr kumimoji="1" lang="ja-JP" altLang="en-US" dirty="0"/>
              <a:t>色：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テーマに合わせる（例：清潔感→白と青）</a:t>
            </a:r>
            <a:endParaRPr kumimoji="1" lang="en-US" altLang="ja-JP" dirty="0"/>
          </a:p>
          <a:p>
            <a:r>
              <a:rPr lang="ja-JP" altLang="en-US" dirty="0"/>
              <a:t>形状：</a:t>
            </a:r>
            <a:r>
              <a:rPr lang="en-US" altLang="ja-JP" dirty="0"/>
              <a:t>	</a:t>
            </a:r>
            <a:r>
              <a:rPr lang="ja-JP" altLang="en-US" dirty="0"/>
              <a:t>テーマに合わせる（例：まじめ→四角）</a:t>
            </a:r>
            <a:endParaRPr kumimoji="1" lang="en-US" altLang="ja-JP" dirty="0"/>
          </a:p>
          <a:p>
            <a:r>
              <a:rPr kumimoji="1" lang="ja-JP" altLang="en-US" dirty="0"/>
              <a:t>配置：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主張するところを見てもらえるようにする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4636B7-FF2F-40CD-9FFB-38316F06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2169B-CF46-4E48-8B0F-8567837B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F5FBE2-FE92-49BB-B88F-90845CCDBBE5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見た目が印象を決める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F0BB3-470D-8D4E-83F8-04A4E647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次週予告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72B801-F69C-C944-8389-7B696AE1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ja-JP" altLang="en-US"/>
              <a:t>第１４回：総合発展課題解説</a:t>
            </a:r>
            <a:endParaRPr lang="en-US" altLang="ja-JP" dirty="0"/>
          </a:p>
          <a:p>
            <a:pPr lvl="1"/>
            <a:r>
              <a:rPr lang="ja-JP" altLang="en-US"/>
              <a:t>レポートの書き方</a:t>
            </a:r>
            <a:endParaRPr lang="en-US" altLang="ja-JP" dirty="0"/>
          </a:p>
          <a:p>
            <a:pPr lvl="1"/>
            <a:r>
              <a:rPr lang="ja-JP" altLang="en-US"/>
              <a:t>総合発展課題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B0574-1563-E84E-A41E-28275B30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E9B675-3A3B-BE4F-A452-BEC69F13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7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35FB8-D007-4E96-BE2F-7DF49E95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今出ている課題一覧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5E0D84-6DCB-423D-92D6-3DAEBAB1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b="1" dirty="0"/>
              <a:t>パスワード変更</a:t>
            </a:r>
            <a:r>
              <a:rPr lang="en-US" altLang="ja-JP" sz="1600" dirty="0">
                <a:solidFill>
                  <a:srgbClr val="FF0000"/>
                </a:solidFill>
                <a:highlight>
                  <a:srgbClr val="FFFF00"/>
                </a:highlight>
              </a:rPr>
              <a:t>NEW</a:t>
            </a:r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highlight>
                  <a:srgbClr val="FFFF00"/>
                </a:highlight>
              </a:rPr>
              <a:t>ARRIVAL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ja-JP" altLang="en-US" dirty="0"/>
              <a:t>忘れないように</a:t>
            </a:r>
            <a:endParaRPr lang="en-US" altLang="ja-JP" dirty="0"/>
          </a:p>
          <a:p>
            <a:r>
              <a:rPr lang="ja-JP" altLang="en-US" b="1" dirty="0"/>
              <a:t>授業評価アンケート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ja-JP" altLang="en-US" dirty="0"/>
              <a:t>授業時間中に実行、提出</a:t>
            </a:r>
            <a:endParaRPr kumimoji="1" lang="en-US" altLang="ja-JP" dirty="0"/>
          </a:p>
          <a:p>
            <a:r>
              <a:rPr kumimoji="1" lang="en-US" altLang="ja-JP" b="1" dirty="0"/>
              <a:t>INFOSS</a:t>
            </a:r>
            <a:r>
              <a:rPr kumimoji="1" lang="ja-JP" altLang="en-US" b="1" dirty="0"/>
              <a:t>情報倫理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7/18</a:t>
            </a:r>
            <a:r>
              <a:rPr kumimoji="1" lang="ja-JP" altLang="en-US" dirty="0"/>
              <a:t>中の提出</a:t>
            </a:r>
            <a:endParaRPr kumimoji="1" lang="en-US" altLang="ja-JP" dirty="0"/>
          </a:p>
          <a:p>
            <a:r>
              <a:rPr kumimoji="1" lang="ja-JP" altLang="en-US" b="1" dirty="0"/>
              <a:t>総合発展課題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7/18</a:t>
            </a:r>
            <a:r>
              <a:rPr kumimoji="1" lang="ja-JP" altLang="en-US" dirty="0"/>
              <a:t>中の提出</a:t>
            </a:r>
            <a:endParaRPr kumimoji="1" lang="en-US" altLang="ja-JP" dirty="0"/>
          </a:p>
          <a:p>
            <a:r>
              <a:rPr lang="ja-JP" altLang="en-US" b="1" dirty="0"/>
              <a:t>タッチタイピング</a:t>
            </a:r>
            <a:endParaRPr kumimoji="1" lang="en-US" altLang="ja-JP" b="1" dirty="0"/>
          </a:p>
          <a:p>
            <a:pPr lvl="1"/>
            <a:r>
              <a:rPr lang="ja-JP" altLang="en-US" dirty="0"/>
              <a:t>この後実施</a:t>
            </a:r>
            <a:endParaRPr lang="en-US" altLang="ja-JP" dirty="0"/>
          </a:p>
          <a:p>
            <a:r>
              <a:rPr lang="ja-JP" altLang="en-US" b="1" dirty="0"/>
              <a:t>期末試験</a:t>
            </a:r>
            <a:endParaRPr lang="en-US" altLang="ja-JP" b="1" dirty="0"/>
          </a:p>
          <a:p>
            <a:pPr lvl="1"/>
            <a:r>
              <a:rPr kumimoji="1" lang="en-US" altLang="ja-JP" dirty="0"/>
              <a:t>8/1</a:t>
            </a:r>
            <a:r>
              <a:rPr kumimoji="1" lang="ja-JP" altLang="en-US" dirty="0"/>
              <a:t>実施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25444-720F-47DA-9269-86557689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59BB81-C7C1-476E-94B8-CA208393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9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E4342-6938-4867-A00F-532D5E89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パスワード変更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C77FDE-310C-4D56-AA01-1CB8415B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パスワードを変更しよう！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本学のパスワードの有効期限は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来年の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19</a:t>
            </a:r>
            <a:r>
              <a:rPr kumimoji="1" lang="ja-JP" altLang="en-US" dirty="0"/>
              <a:t>日には有効期限切れに！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回の変更を推奨（忘れがちなので）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4F3753-0DEF-4EE4-889A-BDF96D44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3E2B8F-AB9A-4F06-A524-49438FA6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21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2F51E-56F0-4B5A-B556-97F56F3D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授業評価アンケート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32E21A-3A86-49B5-84D8-0154C66F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授業全体のアンケートをとります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諸注意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授業用ページからアンケート提出</a:t>
            </a:r>
            <a:endParaRPr kumimoji="1" lang="en-US" altLang="ja-JP" dirty="0"/>
          </a:p>
          <a:p>
            <a:pPr lvl="1"/>
            <a:r>
              <a:rPr lang="ja-JP" altLang="en-US" dirty="0"/>
              <a:t>「受講時限」と「担当教員」を忘れずに入力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E1733-AFB0-460F-898D-16133C73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4DFB6D-B8C8-4E51-BB6D-945F79B9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79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26986-AB0A-4846-84CC-20D5F5D9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1B7D8F-E01D-4618-BAEE-C5913CB65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WebClass</a:t>
            </a:r>
            <a:r>
              <a:rPr lang="ja-JP" altLang="en-US" dirty="0"/>
              <a:t>で受講する倫理の基礎知識を問う問題</a:t>
            </a:r>
          </a:p>
          <a:p>
            <a:pPr lvl="1"/>
            <a:r>
              <a:rPr lang="ja-JP" altLang="en-US" dirty="0"/>
              <a:t>「</a:t>
            </a:r>
            <a:r>
              <a:rPr lang="en-US" altLang="ja-JP" b="1" dirty="0"/>
              <a:t>INFOSS</a:t>
            </a:r>
            <a:r>
              <a:rPr lang="ja-JP" altLang="en-US" b="1" dirty="0"/>
              <a:t>情報倫理 </a:t>
            </a:r>
            <a:r>
              <a:rPr lang="en-US" altLang="ja-JP" b="1" dirty="0"/>
              <a:t>2018 </a:t>
            </a:r>
            <a:r>
              <a:rPr lang="ja-JP" altLang="en-US" b="1" dirty="0"/>
              <a:t>修了テスト</a:t>
            </a:r>
            <a:r>
              <a:rPr lang="ja-JP" altLang="en-US" dirty="0"/>
              <a:t>」</a:t>
            </a:r>
            <a:r>
              <a:rPr lang="en-US" altLang="ja-JP" b="1" dirty="0">
                <a:solidFill>
                  <a:srgbClr val="C00000"/>
                </a:solidFill>
              </a:rPr>
              <a:t>5</a:t>
            </a:r>
            <a:r>
              <a:rPr lang="ja-JP" altLang="en-US" b="1" dirty="0" err="1">
                <a:solidFill>
                  <a:srgbClr val="C00000"/>
                </a:solidFill>
              </a:rPr>
              <a:t>つ</a:t>
            </a:r>
            <a:r>
              <a:rPr lang="ja-JP" altLang="en-US" dirty="0" err="1"/>
              <a:t>を</a:t>
            </a:r>
            <a:r>
              <a:rPr lang="ja-JP" altLang="en-US"/>
              <a:t>受講する</a:t>
            </a:r>
            <a:endParaRPr lang="en-US" altLang="ja-JP" dirty="0"/>
          </a:p>
          <a:p>
            <a:pPr lvl="1"/>
            <a:r>
              <a:rPr lang="ja-JP" altLang="en-US"/>
              <a:t>スクリーンショットを取って提出（名前と成績が映るように）</a:t>
            </a:r>
            <a:endParaRPr lang="ja-JP" altLang="en-US" dirty="0"/>
          </a:p>
          <a:p>
            <a:r>
              <a:rPr lang="ja-JP" altLang="en-US" dirty="0"/>
              <a:t>提出期限：</a:t>
            </a:r>
            <a:r>
              <a:rPr lang="en-US" altLang="ja-JP" b="1" dirty="0"/>
              <a:t>2018/07/18 PM23:59</a:t>
            </a:r>
          </a:p>
          <a:p>
            <a:r>
              <a:rPr kumimoji="1" lang="ja-JP" altLang="en-US" dirty="0"/>
              <a:t>提出は演習課題と同様に授業ページから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3453AA-B0A6-4BED-A12E-C7DB8F0C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3FED25-C2F1-4E43-847E-4B54270C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726038-9CD1-4923-8927-09EDBA961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0" y="4091708"/>
            <a:ext cx="3897115" cy="2644055"/>
          </a:xfrm>
          <a:prstGeom prst="rect">
            <a:avLst/>
          </a:prstGeom>
        </p:spPr>
      </p:pic>
      <p:sp>
        <p:nvSpPr>
          <p:cNvPr id="10" name="角丸四角形吹き出し 6">
            <a:extLst>
              <a:ext uri="{FF2B5EF4-FFF2-40B4-BE49-F238E27FC236}">
                <a16:creationId xmlns:a16="http://schemas.microsoft.com/office/drawing/2014/main" id="{3C714EBD-7152-410B-8AFE-A15C251BADDF}"/>
              </a:ext>
            </a:extLst>
          </p:cNvPr>
          <p:cNvSpPr/>
          <p:nvPr/>
        </p:nvSpPr>
        <p:spPr>
          <a:xfrm>
            <a:off x="8565771" y="3776607"/>
            <a:ext cx="1951383" cy="601625"/>
          </a:xfrm>
          <a:prstGeom prst="wedgeRoundRectCallout">
            <a:avLst>
              <a:gd name="adj1" fmla="val -68880"/>
              <a:gd name="adj2" fmla="val 24211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名前と</a:t>
            </a:r>
          </a:p>
        </p:txBody>
      </p:sp>
      <p:sp>
        <p:nvSpPr>
          <p:cNvPr id="11" name="角丸四角形吹き出し 6">
            <a:extLst>
              <a:ext uri="{FF2B5EF4-FFF2-40B4-BE49-F238E27FC236}">
                <a16:creationId xmlns:a16="http://schemas.microsoft.com/office/drawing/2014/main" id="{5C975590-D201-4F6E-968E-91EA28D7C4D5}"/>
              </a:ext>
            </a:extLst>
          </p:cNvPr>
          <p:cNvSpPr/>
          <p:nvPr/>
        </p:nvSpPr>
        <p:spPr>
          <a:xfrm>
            <a:off x="8725116" y="5546662"/>
            <a:ext cx="1951383" cy="601625"/>
          </a:xfrm>
          <a:prstGeom prst="wedgeRoundRectCallout">
            <a:avLst>
              <a:gd name="adj1" fmla="val -63277"/>
              <a:gd name="adj2" fmla="val 42384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成績</a:t>
            </a:r>
          </a:p>
        </p:txBody>
      </p:sp>
    </p:spTree>
    <p:extLst>
      <p:ext uri="{BB962C8B-B14F-4D97-AF65-F5344CB8AC3E}">
        <p14:creationId xmlns:p14="http://schemas.microsoft.com/office/powerpoint/2010/main" val="398712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0E306-3F83-47FA-A73B-06CBB7B3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タッチタイピング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11A190-7A69-48D7-9009-6FC7E195B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タッチタイピング速度計測テスト</a:t>
            </a:r>
          </a:p>
          <a:p>
            <a:pPr lvl="1"/>
            <a:r>
              <a:rPr lang="ja-JP" altLang="en-US"/>
              <a:t>富士通のタッチタイピングページを利用</a:t>
            </a:r>
            <a:endParaRPr lang="en-US" altLang="ja-JP" dirty="0"/>
          </a:p>
          <a:p>
            <a:pPr lvl="1"/>
            <a:r>
              <a:rPr lang="ja-JP" altLang="en-US"/>
              <a:t>ローマ字入力の、短文の四種類のうち１つを実施する</a:t>
            </a:r>
            <a:endParaRPr lang="ja-JP" altLang="en-US" dirty="0"/>
          </a:p>
          <a:p>
            <a:pPr lvl="1"/>
            <a:r>
              <a:rPr lang="ja-JP" altLang="en-US" dirty="0"/>
              <a:t>スコア</a:t>
            </a:r>
            <a:r>
              <a:rPr lang="en-US" altLang="ja-JP" dirty="0"/>
              <a:t>300</a:t>
            </a:r>
            <a:r>
              <a:rPr lang="ja-JP" altLang="en-US" dirty="0"/>
              <a:t>以上で</a:t>
            </a:r>
            <a:r>
              <a:rPr lang="en-US" altLang="ja-JP" dirty="0"/>
              <a:t>6</a:t>
            </a:r>
            <a:r>
              <a:rPr lang="ja-JP" altLang="en-US"/>
              <a:t>点</a:t>
            </a:r>
            <a:endParaRPr lang="en-US" altLang="ja-JP" dirty="0"/>
          </a:p>
          <a:p>
            <a:pPr lvl="1"/>
            <a:r>
              <a:rPr lang="ja-JP" altLang="en-US" b="1"/>
              <a:t>木</a:t>
            </a:r>
            <a:r>
              <a:rPr lang="en-US" altLang="ja-JP" b="1" dirty="0"/>
              <a:t>1</a:t>
            </a:r>
            <a:r>
              <a:rPr lang="ja-JP" altLang="en-US" b="1" dirty="0"/>
              <a:t>は</a:t>
            </a:r>
            <a:r>
              <a:rPr lang="en-US" altLang="ja-JP" b="1" dirty="0"/>
              <a:t>2018/07/18</a:t>
            </a:r>
            <a:r>
              <a:rPr lang="ja-JP" altLang="en-US" dirty="0" err="1"/>
              <a:t>、</a:t>
            </a:r>
            <a:r>
              <a:rPr lang="ja-JP" altLang="en-US" b="1" dirty="0"/>
              <a:t>木</a:t>
            </a:r>
            <a:r>
              <a:rPr lang="en-US" altLang="ja-JP" b="1" dirty="0"/>
              <a:t>2</a:t>
            </a:r>
            <a:r>
              <a:rPr lang="ja-JP" altLang="en-US" b="1" dirty="0"/>
              <a:t>は</a:t>
            </a:r>
            <a:r>
              <a:rPr lang="en-US" altLang="ja-JP" b="1" dirty="0"/>
              <a:t>2018/07/12</a:t>
            </a:r>
            <a:r>
              <a:rPr lang="ja-JP" altLang="en-US"/>
              <a:t>に実施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試験の流れ</a:t>
            </a:r>
            <a:endParaRPr lang="en-US" altLang="ja-JP" dirty="0"/>
          </a:p>
          <a:p>
            <a:pPr lvl="1"/>
            <a:r>
              <a:rPr kumimoji="1" lang="ja-JP" altLang="en-US"/>
              <a:t>１０分間タッチタイピング時間を設ける</a:t>
            </a:r>
            <a:endParaRPr kumimoji="1" lang="en-US" altLang="ja-JP" dirty="0"/>
          </a:p>
          <a:p>
            <a:pPr lvl="1"/>
            <a:r>
              <a:rPr lang="ja-JP" altLang="en-US"/>
              <a:t>時間内で最も良い成績のスクリーンショットを提出</a:t>
            </a:r>
            <a:br>
              <a:rPr lang="en-US" altLang="ja-JP" dirty="0"/>
            </a:br>
            <a:r>
              <a:rPr lang="en-US" altLang="ja-JP" dirty="0"/>
              <a:t>						</a:t>
            </a:r>
            <a:r>
              <a:rPr lang="ja-JP" altLang="en-US"/>
              <a:t>（別途時間を取る）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A0FF7-D686-4006-B31C-5F27788B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70A35A-DBCD-49B5-A40F-CB2DCF1A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803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55E0C-B1DE-4E00-BA2A-6CDA32D9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総合発展課題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0EC334-22EA-4072-8440-70F15F04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配布資料と発表資料を作る</a:t>
            </a:r>
            <a:endParaRPr lang="en-US" altLang="ja-JP" dirty="0"/>
          </a:p>
          <a:p>
            <a:pPr lvl="1"/>
            <a:r>
              <a:rPr lang="en" altLang="ja-JP" dirty="0"/>
              <a:t>Excel</a:t>
            </a:r>
            <a:r>
              <a:rPr lang="ja-JP" altLang="en-US"/>
              <a:t>でデータとグラフ</a:t>
            </a:r>
            <a:endParaRPr lang="en" altLang="ja-JP" dirty="0"/>
          </a:p>
          <a:p>
            <a:pPr lvl="1"/>
            <a:r>
              <a:rPr lang="en" altLang="ja-JP" dirty="0"/>
              <a:t>Word</a:t>
            </a:r>
            <a:r>
              <a:rPr lang="ja-JP" altLang="en-US"/>
              <a:t>で配布資料を作成</a:t>
            </a:r>
            <a:endParaRPr lang="en-US" altLang="ja-JP" dirty="0"/>
          </a:p>
          <a:p>
            <a:pPr lvl="1"/>
            <a:r>
              <a:rPr lang="en" altLang="ja-JP" dirty="0"/>
              <a:t>PowerPoint</a:t>
            </a:r>
            <a:r>
              <a:rPr lang="ja-JP" altLang="en-US"/>
              <a:t>で発表資料</a:t>
            </a:r>
            <a:endParaRPr lang="en-US" altLang="ja-JP" dirty="0"/>
          </a:p>
          <a:p>
            <a:r>
              <a:rPr lang="ja-JP" altLang="en-US"/>
              <a:t>内容</a:t>
            </a:r>
            <a:endParaRPr lang="en-US" altLang="ja-JP" dirty="0"/>
          </a:p>
          <a:p>
            <a:pPr lvl="1"/>
            <a:r>
              <a:rPr lang="ja-JP" altLang="en-US"/>
              <a:t>テーマは「東京女子大学現代教養学部の紹介」</a:t>
            </a:r>
            <a:endParaRPr lang="en-US" altLang="ja-JP" dirty="0"/>
          </a:p>
          <a:p>
            <a:pPr lvl="1"/>
            <a:r>
              <a:rPr lang="ja-JP" altLang="en-US"/>
              <a:t>その際、以下の条件を満たすこと</a:t>
            </a:r>
            <a:br>
              <a:rPr lang="ja-JP" altLang="en-US"/>
            </a:br>
            <a:r>
              <a:rPr lang="en-US" altLang="ja-JP" dirty="0"/>
              <a:t>※</a:t>
            </a:r>
            <a:r>
              <a:rPr lang="ja-JP" altLang="en-US"/>
              <a:t>条件を満たすなら別のテーマで作成しても構いません。 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A49FA-40FB-4292-91F7-93D4A96C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A9094-08F7-4191-BB88-3524EBCA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130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57902B-72E4-4F95-9E8C-94BC9F82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期末試験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F59811-FED3-4A32-92A9-C38315885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8</a:t>
            </a:r>
            <a:r>
              <a:rPr lang="ja-JP" altLang="en-US"/>
              <a:t>月</a:t>
            </a:r>
            <a:r>
              <a:rPr lang="en-US" altLang="ja-JP" dirty="0"/>
              <a:t>1</a:t>
            </a:r>
            <a:r>
              <a:rPr lang="ja-JP" altLang="en-US"/>
              <a:t>日に行われる試験</a:t>
            </a:r>
            <a:endParaRPr lang="en-US" altLang="ja-JP" dirty="0"/>
          </a:p>
          <a:p>
            <a:pPr lvl="1"/>
            <a:r>
              <a:rPr lang="ja-JP" altLang="en-US"/>
              <a:t>試験範囲：テキスト、</a:t>
            </a:r>
            <a:r>
              <a:rPr lang="en-US" altLang="ja-JP" dirty="0"/>
              <a:t>INFOSS</a:t>
            </a:r>
            <a:r>
              <a:rPr lang="ja-JP" altLang="en-US"/>
              <a:t>情報倫理、著作権パンフレット</a:t>
            </a:r>
            <a:endParaRPr lang="en-US" altLang="ja-JP" dirty="0"/>
          </a:p>
          <a:p>
            <a:pPr lvl="1"/>
            <a:r>
              <a:rPr lang="ja-JP" altLang="en-US"/>
              <a:t>配点：</a:t>
            </a:r>
            <a:r>
              <a:rPr lang="en-US" altLang="ja-JP" dirty="0"/>
              <a:t>30</a:t>
            </a:r>
            <a:r>
              <a:rPr lang="ja-JP" altLang="en-US"/>
              <a:t>点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/>
              <a:t>注意事項</a:t>
            </a:r>
            <a:endParaRPr lang="en-US" altLang="ja-JP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/>
              <a:t>試験室を間違えると、受験しても原則採点されない。</a:t>
            </a:r>
            <a:endParaRPr lang="en-US" altLang="ja-JP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/>
              <a:t>答案は、指定された提出場所に提出しないと原則採点されない。</a:t>
            </a:r>
            <a:endParaRPr lang="en-US" altLang="ja-JP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/>
              <a:t>したがって、必ずリテラシ</a:t>
            </a:r>
            <a:r>
              <a:rPr lang="en-US" altLang="ja-JP" dirty="0"/>
              <a:t>1</a:t>
            </a:r>
            <a:r>
              <a:rPr lang="ja-JP" altLang="en-US"/>
              <a:t>の「曜日、時限、担当者氏名」を記憶しておくこと。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0E283-1516-4490-BECE-097B2168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65F71A-4C3B-40F3-8816-07D7EF00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848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1059</Words>
  <Application>Microsoft Office PowerPoint</Application>
  <PresentationFormat>ワイド画面</PresentationFormat>
  <Paragraphs>228</Paragraphs>
  <Slides>25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HGS明朝E</vt:lpstr>
      <vt:lpstr>游ゴシック</vt:lpstr>
      <vt:lpstr>游ゴシック Light</vt:lpstr>
      <vt:lpstr>Arial</vt:lpstr>
      <vt:lpstr>Book Antiqua</vt:lpstr>
      <vt:lpstr>Wingdings</vt:lpstr>
      <vt:lpstr>Office テーマ</vt:lpstr>
      <vt:lpstr>情報処理技法(リテラシ)I 第13回：PowerPoint (2/2)</vt:lpstr>
      <vt:lpstr>目次</vt:lpstr>
      <vt:lpstr>今出ている課題一覧</vt:lpstr>
      <vt:lpstr>パスワード変更</vt:lpstr>
      <vt:lpstr>授業評価アンケート</vt:lpstr>
      <vt:lpstr>INFOSS情報倫理</vt:lpstr>
      <vt:lpstr>タッチタイピング</vt:lpstr>
      <vt:lpstr>総合発展課題</vt:lpstr>
      <vt:lpstr>期末試験</vt:lpstr>
      <vt:lpstr>前回のまとめ</vt:lpstr>
      <vt:lpstr>前回のまとめ</vt:lpstr>
      <vt:lpstr>発表資料を作ろう</vt:lpstr>
      <vt:lpstr>スライドのデザイン</vt:lpstr>
      <vt:lpstr>スライドマスター</vt:lpstr>
      <vt:lpstr>ウェブ上のテンプレートを利用</vt:lpstr>
      <vt:lpstr>表示形式の変更</vt:lpstr>
      <vt:lpstr>ヘッダー/フッター</vt:lpstr>
      <vt:lpstr>アニメーション</vt:lpstr>
      <vt:lpstr>スライドショー</vt:lpstr>
      <vt:lpstr>スライドショーの記録</vt:lpstr>
      <vt:lpstr>発表資料における引用</vt:lpstr>
      <vt:lpstr>発表資料を作ろう</vt:lpstr>
      <vt:lpstr>第１３回演習課題：地球紹介</vt:lpstr>
      <vt:lpstr>まとめ</vt:lpstr>
      <vt:lpstr>次週予告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Atsushi Shibata</cp:lastModifiedBy>
  <cp:revision>243</cp:revision>
  <dcterms:created xsi:type="dcterms:W3CDTF">2018-04-03T11:49:56Z</dcterms:created>
  <dcterms:modified xsi:type="dcterms:W3CDTF">2018-07-17T23:10:09Z</dcterms:modified>
</cp:coreProperties>
</file>