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393" r:id="rId4"/>
    <p:sldId id="394" r:id="rId5"/>
    <p:sldId id="324" r:id="rId6"/>
    <p:sldId id="423" r:id="rId7"/>
    <p:sldId id="425" r:id="rId8"/>
    <p:sldId id="426" r:id="rId9"/>
    <p:sldId id="427" r:id="rId10"/>
    <p:sldId id="428" r:id="rId11"/>
    <p:sldId id="430" r:id="rId12"/>
    <p:sldId id="422" r:id="rId13"/>
    <p:sldId id="431" r:id="rId14"/>
    <p:sldId id="432" r:id="rId15"/>
    <p:sldId id="433" r:id="rId16"/>
    <p:sldId id="424" r:id="rId17"/>
    <p:sldId id="429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391" r:id="rId3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" id="{A4F53B30-C378-4344-8134-B3CA31EAE86A}">
          <p14:sldIdLst>
            <p14:sldId id="256"/>
            <p14:sldId id="257"/>
          </p14:sldIdLst>
        </p14:section>
        <p14:section name="前回の復習" id="{CBB2E1D0-D02B-478D-9363-941FFF2262B1}">
          <p14:sldIdLst>
            <p14:sldId id="393"/>
            <p14:sldId id="394"/>
          </p14:sldIdLst>
        </p14:section>
        <p14:section name="PowerPoint" id="{5D3E424D-1941-4888-A3A6-39AE16D4DAF5}">
          <p14:sldIdLst>
            <p14:sldId id="324"/>
            <p14:sldId id="423"/>
            <p14:sldId id="425"/>
            <p14:sldId id="426"/>
            <p14:sldId id="427"/>
            <p14:sldId id="428"/>
            <p14:sldId id="430"/>
            <p14:sldId id="422"/>
            <p14:sldId id="431"/>
            <p14:sldId id="432"/>
            <p14:sldId id="433"/>
          </p14:sldIdLst>
        </p14:section>
        <p14:section name="ポスターを作ろう" id="{051F699B-41A9-4B6D-ADE0-8746023E1969}">
          <p14:sldIdLst>
            <p14:sldId id="424"/>
            <p14:sldId id="429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</p14:sldIdLst>
        </p14:section>
        <p14:section name="まとめ" id="{36FFCAE2-315A-41DE-8941-FB7557A2DA9E}">
          <p14:sldIdLst>
            <p14:sldId id="447"/>
            <p14:sldId id="3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03D"/>
    <a:srgbClr val="CC9900"/>
    <a:srgbClr val="CCFFCC"/>
    <a:srgbClr val="CCECFF"/>
    <a:srgbClr val="CC6600"/>
    <a:srgbClr val="6B0920"/>
    <a:srgbClr val="FFCCCC"/>
    <a:srgbClr val="E77F63"/>
    <a:srgbClr val="F2F2F2"/>
    <a:srgbClr val="FB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/>
    <p:restoredTop sz="81395" autoAdjust="0"/>
  </p:normalViewPr>
  <p:slideViewPr>
    <p:cSldViewPr snapToGrid="0">
      <p:cViewPr varScale="1">
        <p:scale>
          <a:sx n="90" d="100"/>
          <a:sy n="90" d="100"/>
        </p:scale>
        <p:origin x="23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27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05BF498-BED4-4818-A21E-3FC94C717C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A3D75B-6B42-4E34-9812-C6585B3B52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04958-45C8-4C72-9EF1-471675195A0C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BCDD0F5-99DE-40E9-95A0-E1A2813CD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EF7AD00-9A80-4513-8F41-488B8F5819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519DD-503F-4D37-9736-B5FF6209FC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578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4A089-E5CD-4BBC-A217-87CB6F6D69A0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68A4A-3707-4C5A-A9F0-B2EE08EDBC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02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908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光の三原色</a:t>
            </a:r>
            <a:endParaRPr kumimoji="1" lang="en-US" altLang="ja-JP" dirty="0"/>
          </a:p>
          <a:p>
            <a:r>
              <a:rPr kumimoji="1" lang="ja-JP" altLang="en-US" dirty="0"/>
              <a:t>色の三原色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色の好みデータ</a:t>
            </a:r>
            <a:endParaRPr kumimoji="1" lang="en-US" altLang="ja-JP" dirty="0"/>
          </a:p>
          <a:p>
            <a:r>
              <a:rPr kumimoji="1" lang="en-US" altLang="ja-JP" dirty="0"/>
              <a:t>http://iro-color.com/questionnaire/result/2014-likes-and-dislikes-color.html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085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彩度が高いと鮮やか、明るく活発な印象</a:t>
            </a:r>
            <a:endParaRPr kumimoji="1" lang="en-US" altLang="ja-JP" dirty="0"/>
          </a:p>
          <a:p>
            <a:r>
              <a:rPr kumimoji="1" lang="ja-JP" altLang="en-US" dirty="0"/>
              <a:t>彩度が低いと色と色の差が少なくなり調和が取れて落ち着く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明度が高いと明るく軽い印象に</a:t>
            </a:r>
            <a:endParaRPr kumimoji="1" lang="en-US" altLang="ja-JP" dirty="0"/>
          </a:p>
          <a:p>
            <a:r>
              <a:rPr kumimoji="1" lang="ja-JP" altLang="en-US" dirty="0"/>
              <a:t>明度が低いと暗く重い印象に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例</a:t>
            </a:r>
            <a:endParaRPr kumimoji="1" lang="en-US" altLang="ja-JP" dirty="0"/>
          </a:p>
          <a:p>
            <a:r>
              <a:rPr kumimoji="1" lang="ja-JP" altLang="en-US" dirty="0"/>
              <a:t>ペール：明るく穏やか、やんわりしている</a:t>
            </a:r>
            <a:endParaRPr kumimoji="1" lang="en-US" altLang="ja-JP" dirty="0"/>
          </a:p>
          <a:p>
            <a:r>
              <a:rPr kumimoji="1" lang="ja-JP" altLang="en-US" dirty="0"/>
              <a:t>ダークグレイッシュ：重く重厚な雰囲気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827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・色で揃える</a:t>
            </a:r>
            <a:endParaRPr kumimoji="1" lang="en-US" altLang="ja-JP" dirty="0"/>
          </a:p>
          <a:p>
            <a:r>
              <a:rPr kumimoji="1" lang="ja-JP" altLang="en-US" dirty="0"/>
              <a:t>・彩度で揃える</a:t>
            </a:r>
            <a:endParaRPr kumimoji="1" lang="en-US" altLang="ja-JP" dirty="0"/>
          </a:p>
          <a:p>
            <a:r>
              <a:rPr kumimoji="1" lang="ja-JP" altLang="en-US" dirty="0"/>
              <a:t>・自然の色などで揃える</a:t>
            </a:r>
            <a:endParaRPr kumimoji="1" lang="en-US" altLang="ja-JP" dirty="0"/>
          </a:p>
          <a:p>
            <a:r>
              <a:rPr kumimoji="1" lang="en-US" altLang="ja-JP" sz="1200" dirty="0"/>
              <a:t>from</a:t>
            </a:r>
          </a:p>
          <a:p>
            <a:r>
              <a:rPr kumimoji="1" lang="en-US" altLang="ja-JP" sz="1200" dirty="0"/>
              <a:t>http://endoutakae.com/2012/05/17/color/</a:t>
            </a:r>
            <a:endParaRPr kumimoji="1" lang="ja-JP" altLang="en-US" sz="1200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2853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形と印象、言語が結びついているという心理学の研究成果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言語は置いておいて、形状により相手にイメージを与えられるということで紹介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921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45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やってることはいつも同じ</a:t>
            </a:r>
            <a:endParaRPr kumimoji="1" lang="en-US" altLang="ja-JP" dirty="0"/>
          </a:p>
          <a:p>
            <a:r>
              <a:rPr kumimoji="1" lang="ja-JP" altLang="en-US" dirty="0"/>
              <a:t>文字を入れる、書式を設定する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Excel</a:t>
            </a:r>
            <a:r>
              <a:rPr kumimoji="1" lang="ja-JP" altLang="en-US" dirty="0"/>
              <a:t>はこれが「セル」に対してであり、セル同士のやり取りに数式を使うことができる点が違う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672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225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セリフを入れる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026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ちなみにウェブからダウンロードすることも可能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750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ここら辺のデザインやスライドのスタイルは「スライドマスター」で変更できる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852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23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287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人は見た目が９割と言われる</a:t>
            </a:r>
            <a:endParaRPr kumimoji="1" lang="en-US" altLang="ja-JP" dirty="0"/>
          </a:p>
          <a:p>
            <a:r>
              <a:rPr kumimoji="1" lang="ja-JP" altLang="en-US" dirty="0"/>
              <a:t>漫画や小説でも、中身を知らない人はカバーで判断する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文章でも発表でもそう</a:t>
            </a:r>
            <a:endParaRPr kumimoji="1" lang="en-US" altLang="ja-JP" dirty="0"/>
          </a:p>
          <a:p>
            <a:r>
              <a:rPr kumimoji="1" lang="ja-JP" altLang="en-US" dirty="0"/>
              <a:t>日本人は中身に凝る傾向があるが、</a:t>
            </a:r>
            <a:endParaRPr kumimoji="1" lang="en-US" altLang="ja-JP" dirty="0"/>
          </a:p>
          <a:p>
            <a:r>
              <a:rPr kumimoji="1" lang="ja-JP" altLang="en-US" dirty="0"/>
              <a:t>外見にも同じぐらいこだわろう</a:t>
            </a:r>
            <a:endParaRPr kumimoji="1" lang="en-US" altLang="ja-JP" dirty="0"/>
          </a:p>
          <a:p>
            <a:r>
              <a:rPr kumimoji="1" lang="ja-JP" altLang="en-US" dirty="0"/>
              <a:t>外見は「効果的に、中身を印象付ける」ことを心がける</a:t>
            </a:r>
            <a:endParaRPr kumimoji="1" lang="en-US" altLang="ja-JP" dirty="0"/>
          </a:p>
          <a:p>
            <a:r>
              <a:rPr kumimoji="1" lang="ja-JP" altLang="en-US" dirty="0"/>
              <a:t>例えば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デザインを見て真似るとか</a:t>
            </a:r>
            <a:endParaRPr kumimoji="1" lang="en-US" altLang="ja-JP" dirty="0"/>
          </a:p>
          <a:p>
            <a:r>
              <a:rPr kumimoji="1" lang="en-US" altLang="ja-JP" dirty="0"/>
              <a:t>http://www.web-mihon.com</a:t>
            </a:r>
          </a:p>
          <a:p>
            <a:r>
              <a:rPr kumimoji="1" lang="ja-JP" altLang="en-US" dirty="0"/>
              <a:t>ポスターを調べても良い</a:t>
            </a:r>
            <a:endParaRPr kumimoji="1" lang="en-US" altLang="ja-JP" dirty="0"/>
          </a:p>
          <a:p>
            <a:r>
              <a:rPr kumimoji="1" lang="ja-JP" altLang="en-US" dirty="0"/>
              <a:t>・バーゲンのポスター</a:t>
            </a:r>
            <a:endParaRPr kumimoji="1" lang="en-US" altLang="ja-JP" dirty="0"/>
          </a:p>
          <a:p>
            <a:r>
              <a:rPr kumimoji="1" lang="ja-JP" altLang="en-US" dirty="0"/>
              <a:t>・歴史関係の展覧会</a:t>
            </a:r>
            <a:endParaRPr kumimoji="1"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48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901BC4-D296-48D4-92D6-BC6942051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283F498E-040F-49DE-ADB3-F6A582B23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1636"/>
            <a:ext cx="9144000" cy="128616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EA12FF-2913-442B-8B6A-EF538F14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7FFB-BE98-45A9-B6B5-3BFD15FA49EE}" type="datetime1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7A3A4-0575-425D-9366-09080868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pic>
        <p:nvPicPr>
          <p:cNvPr id="1026" name="Picture 2" descr="ãæ±äº¬å¥³å­å¤§å­¦ãæ ¡ç« ãã®ç»åæ¤ç´¢çµæ">
            <a:extLst>
              <a:ext uri="{FF2B5EF4-FFF2-40B4-BE49-F238E27FC236}">
                <a16:creationId xmlns:a16="http://schemas.microsoft.com/office/drawing/2014/main" id="{8653782A-E28D-4E5F-93EB-329AD10AAF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2242" r="78440" b="9812"/>
          <a:stretch/>
        </p:blipFill>
        <p:spPr bwMode="auto">
          <a:xfrm>
            <a:off x="5515232" y="210709"/>
            <a:ext cx="1161535" cy="120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851AA54-C7C3-46C3-A393-38B059725C99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26845"/>
            <a:ext cx="9144000" cy="0"/>
          </a:xfrm>
          <a:prstGeom prst="line">
            <a:avLst/>
          </a:prstGeom>
          <a:ln w="571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871A0DE-DFBA-4086-B094-B3047EAFA850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15">
            <a:extLst>
              <a:ext uri="{FF2B5EF4-FFF2-40B4-BE49-F238E27FC236}">
                <a16:creationId xmlns:a16="http://schemas.microsoft.com/office/drawing/2014/main" id="{09469472-601E-4BAE-9CF7-23C498DF1268}"/>
              </a:ext>
            </a:extLst>
          </p:cNvPr>
          <p:cNvSpPr/>
          <p:nvPr userDrawn="1"/>
        </p:nvSpPr>
        <p:spPr>
          <a:xfrm>
            <a:off x="11520000" y="6118278"/>
            <a:ext cx="540946" cy="540946"/>
          </a:xfrm>
          <a:prstGeom prst="ellipse">
            <a:avLst/>
          </a:prstGeom>
          <a:noFill/>
          <a:ln w="1270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507D4DC2-665B-42D8-8C30-09213CA81AFB}"/>
              </a:ext>
            </a:extLst>
          </p:cNvPr>
          <p:cNvSpPr/>
          <p:nvPr userDrawn="1"/>
        </p:nvSpPr>
        <p:spPr>
          <a:xfrm>
            <a:off x="11573398" y="6165219"/>
            <a:ext cx="447063" cy="447063"/>
          </a:xfrm>
          <a:prstGeom prst="ellipse">
            <a:avLst/>
          </a:prstGeom>
          <a:noFill/>
          <a:ln w="1905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4F952C9-B88F-4E00-9DB1-D035A7C7F8D5}" type="slidenum">
              <a:rPr kumimoji="1" lang="ja-JP" altLang="en-US" smtClean="0">
                <a:solidFill>
                  <a:srgbClr val="C8103D">
                    <a:alpha val="5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C8103D">
                  <a:alpha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8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831526-3EBF-4678-BC12-BB91D113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FA879E4-5BAC-408D-9DAE-5DCEB8FEB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A2E5C0-55E3-4B98-BD26-E944C0CE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8144-F44A-40A7-B7A7-B88FF4BF3B96}" type="datetime1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BC6E70-8CA5-41A0-9ED8-0D3C65EC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1D8EA6-9395-4F8A-B9F2-D717A212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61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18362DE-0594-4627-A7BF-4479DAE62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197B4F8-627C-4F66-9631-5AD0B873D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C87786-CD65-4AF5-A01E-94180CE0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C81C-63C0-4243-AF9F-FFF666674BF7}" type="datetime1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CF441E-F351-4809-BF9D-1E09064C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D44357-C51A-4045-86AC-777D08D6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5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620659-2B52-4677-A6FA-DF3E85A0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4302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BD2FC-8B5C-461F-B4A5-7BB84D6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782"/>
            <a:ext cx="10515600" cy="450518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FC4CDA-1CC7-4156-A48F-26FADC05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7C564F-AA37-430F-8640-9166E375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D1DCCA-A1FF-4617-90BE-1A439DDA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A7C5B4F-E33A-454A-8CF8-3AC1D35202A9}"/>
              </a:ext>
            </a:extLst>
          </p:cNvPr>
          <p:cNvSpPr/>
          <p:nvPr userDrawn="1"/>
        </p:nvSpPr>
        <p:spPr>
          <a:xfrm>
            <a:off x="11520000" y="6118278"/>
            <a:ext cx="540946" cy="540946"/>
          </a:xfrm>
          <a:prstGeom prst="ellipse">
            <a:avLst/>
          </a:prstGeom>
          <a:noFill/>
          <a:ln w="1270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A657941A-A323-4BFD-8BF8-8BD50429B8ED}"/>
              </a:ext>
            </a:extLst>
          </p:cNvPr>
          <p:cNvSpPr/>
          <p:nvPr userDrawn="1"/>
        </p:nvSpPr>
        <p:spPr>
          <a:xfrm>
            <a:off x="11573398" y="6165219"/>
            <a:ext cx="447063" cy="447063"/>
          </a:xfrm>
          <a:prstGeom prst="ellipse">
            <a:avLst/>
          </a:prstGeom>
          <a:noFill/>
          <a:ln w="1905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fld id="{24F952C9-B88F-4E00-9DB1-D035A7C7F8D5}" type="slidenum">
              <a:rPr kumimoji="1" lang="ja-JP" altLang="en-US" smtClean="0">
                <a:solidFill>
                  <a:srgbClr val="C8103D">
                    <a:alpha val="50000"/>
                  </a:srgbClr>
                </a:solidFill>
              </a:rPr>
              <a:pPr/>
              <a:t>‹#›</a:t>
            </a:fld>
            <a:endParaRPr kumimoji="1" lang="ja-JP" altLang="en-US" dirty="0">
              <a:solidFill>
                <a:srgbClr val="C8103D">
                  <a:alpha val="50000"/>
                </a:srgbClr>
              </a:solidFill>
            </a:endParaRPr>
          </a:p>
        </p:txBody>
      </p:sp>
      <p:pic>
        <p:nvPicPr>
          <p:cNvPr id="10" name="Picture 2" descr="ãæ±äº¬å¥³å­å¤§å­¦ãæ ¡ç« ãã®ç»åæ¤ç´¢çµæ">
            <a:extLst>
              <a:ext uri="{FF2B5EF4-FFF2-40B4-BE49-F238E27FC236}">
                <a16:creationId xmlns:a16="http://schemas.microsoft.com/office/drawing/2014/main" id="{566B7C87-B29B-461F-8F3D-2A140E8CD6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2242" r="78440" b="9812"/>
          <a:stretch/>
        </p:blipFill>
        <p:spPr bwMode="auto">
          <a:xfrm>
            <a:off x="5849697" y="1122028"/>
            <a:ext cx="492605" cy="51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7A5F4A7-DE22-4C78-AE05-432AFEECA1D5}"/>
              </a:ext>
            </a:extLst>
          </p:cNvPr>
          <p:cNvCxnSpPr>
            <a:cxnSpLocks/>
          </p:cNvCxnSpPr>
          <p:nvPr userDrawn="1"/>
        </p:nvCxnSpPr>
        <p:spPr>
          <a:xfrm>
            <a:off x="6450227" y="1373524"/>
            <a:ext cx="4903572" cy="9237"/>
          </a:xfrm>
          <a:prstGeom prst="line">
            <a:avLst/>
          </a:prstGeom>
          <a:ln w="381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367380C-AB53-4282-823C-8F0FEBA3BAE1}"/>
              </a:ext>
            </a:extLst>
          </p:cNvPr>
          <p:cNvCxnSpPr>
            <a:cxnSpLocks/>
          </p:cNvCxnSpPr>
          <p:nvPr userDrawn="1"/>
        </p:nvCxnSpPr>
        <p:spPr>
          <a:xfrm>
            <a:off x="6450227" y="1438036"/>
            <a:ext cx="4903572" cy="1"/>
          </a:xfrm>
          <a:prstGeom prst="line">
            <a:avLst/>
          </a:prstGeom>
          <a:ln w="127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BB5F3D7-21AA-4589-AFB2-7ACD0988103C}"/>
              </a:ext>
            </a:extLst>
          </p:cNvPr>
          <p:cNvCxnSpPr>
            <a:cxnSpLocks/>
          </p:cNvCxnSpPr>
          <p:nvPr userDrawn="1"/>
        </p:nvCxnSpPr>
        <p:spPr>
          <a:xfrm>
            <a:off x="838199" y="1373523"/>
            <a:ext cx="4903572" cy="9237"/>
          </a:xfrm>
          <a:prstGeom prst="line">
            <a:avLst/>
          </a:prstGeom>
          <a:ln w="381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DF041354-AD15-46A1-95D3-0E7D46075CA0}"/>
              </a:ext>
            </a:extLst>
          </p:cNvPr>
          <p:cNvCxnSpPr>
            <a:cxnSpLocks/>
          </p:cNvCxnSpPr>
          <p:nvPr userDrawn="1"/>
        </p:nvCxnSpPr>
        <p:spPr>
          <a:xfrm>
            <a:off x="838199" y="1438035"/>
            <a:ext cx="4903572" cy="1"/>
          </a:xfrm>
          <a:prstGeom prst="line">
            <a:avLst/>
          </a:prstGeom>
          <a:ln w="127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2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BB14F6-F6FE-40A8-A557-EC79BB70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09249" cy="285273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6B092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D4C675-4373-42E6-B68F-02F412795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867564"/>
            <a:ext cx="10509250" cy="122208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B0920">
                    <a:alpha val="50196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7E39B5-D4C9-4072-91B8-39F91696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AD4A-4B4C-40C6-8C25-05340C1FD39D}" type="datetime1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A707CD-0DBA-40B4-9AB5-4B37C4B3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CD200A-207E-4EBB-96EE-57354FD9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2" descr="ãæ±äº¬å¥³å­å¤§å­¦ãæ ¡ç« ãã®ç»åæ¤ç´¢çµæ">
            <a:extLst>
              <a:ext uri="{FF2B5EF4-FFF2-40B4-BE49-F238E27FC236}">
                <a16:creationId xmlns:a16="http://schemas.microsoft.com/office/drawing/2014/main" id="{2060EDCD-883F-4F3E-BB3B-D8B86C29796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2242" r="78440" b="9812"/>
          <a:stretch/>
        </p:blipFill>
        <p:spPr bwMode="auto">
          <a:xfrm>
            <a:off x="5659661" y="1338889"/>
            <a:ext cx="872678" cy="90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D5D5413-F83C-4262-AEA8-C2E4F76D6DF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562475"/>
            <a:ext cx="10520220" cy="15489"/>
          </a:xfrm>
          <a:prstGeom prst="line">
            <a:avLst/>
          </a:prstGeom>
          <a:ln w="571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C1E1583-B06A-4D15-A482-10CB262E7FF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53157"/>
            <a:ext cx="10520220" cy="0"/>
          </a:xfrm>
          <a:prstGeom prst="line">
            <a:avLst/>
          </a:prstGeom>
          <a:ln w="190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02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DDEE26-3E3C-4667-AABA-09F03CFE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5C2306-9DE6-4C0D-883F-C616B1114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FCF4E64-8D3B-4CC4-8D07-EFD8DC1F9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7B3A51-22EB-45E2-B2DA-4A91D091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E695-792E-4D2A-AEE3-ECCB227202A9}" type="datetime1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BB27B0-0327-4712-AAB0-9C3C00C7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527EF5-C851-439D-9915-48E9229E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80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5D248C-18DE-4456-AB07-3C32103D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98291F-BF1E-4B99-A814-3E0BCC0F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823A18-3B17-4ED2-9787-926867202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D5CC3AC-413D-4A89-ACFF-8F8E461A8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E21365B-2159-487B-82D3-4E6A8A3E6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2FAEDF7-E404-4D35-BADF-7C8E7DC0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0C44-1CA2-4395-9196-2B37AAEF29F2}" type="datetime1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D24A730-577D-4259-9A11-B1B54B69F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2BFB76D-9BF0-4AF2-9E4B-9E5F7D80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42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2C2E58-7A6A-4173-9FF8-DB94F745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9AD8BD2-11D6-4C1A-9211-542A5F90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52-7233-4658-8860-9FCFADD033D1}" type="datetime1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8C73BE9-D9DB-473B-8C00-D33ACE4B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316CCB-514D-49C4-B73F-F000740C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5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FD7908C-6FEB-46CD-B4F0-9BCD7857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C7AC-85C0-4F07-96F3-DA2E95BCDD17}" type="datetime1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2D67B0E-24DA-4A1C-BDB8-EF629C21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428ED7-00D3-4FE9-AF14-260CB371B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80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E8D109-B63E-4018-96E2-75D4344E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D0EE6E-E6FD-4372-8AA8-3BF937D3B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5D8F9D-B1E6-4B80-AC76-762A160F4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5C6BB9-4A67-4BC2-B139-DD3230013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7815-C7F9-423A-B0E6-E368DFA4F2C2}" type="datetime1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A3366A-E4D4-4B4F-89F6-8B7FD83D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FFACC5-778D-47DB-9AAE-E33F9735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89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B2DA0E-849F-42BA-811D-C922F157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E0E77C9-9AA2-4C4B-9313-BC7C8B08BC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D5BB623-BFD3-4AF1-B0AB-A159C89C9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6FD98AC-8744-4B0C-A468-115376210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DB2E-DDE9-4C71-9A6A-817041709758}" type="datetime1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46BEBC-ABE7-4E7F-BC8F-4C2129CC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3B8F6C-C1D1-4B40-9992-A2D23794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79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7451D96-EF77-400C-AED8-B51F1A5B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3F5D2A-70E4-4910-9020-16FE06D04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240ED0-F9BF-40BA-BA96-5B1E0B279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fld id="{1F0FCEB5-E442-45B1-892F-D60E96B03A55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FD2EDC-1F08-4E46-990D-4030562AB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432CAA-3FE8-4767-A9E7-526C04FBC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08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rgbClr val="6B09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E3037E-EDCF-493E-8354-46877F41E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情報処理技法</a:t>
            </a:r>
            <a:r>
              <a:rPr lang="en-US" altLang="ja-JP" dirty="0"/>
              <a:t>(</a:t>
            </a:r>
            <a:r>
              <a:rPr lang="ja-JP" altLang="en-US" dirty="0"/>
              <a:t>リテラシ</a:t>
            </a:r>
            <a:r>
              <a:rPr lang="en-US" altLang="ja-JP" dirty="0"/>
              <a:t>)I</a:t>
            </a:r>
            <a:br>
              <a:rPr lang="en-US" altLang="ja-JP" dirty="0"/>
            </a:br>
            <a:r>
              <a:rPr lang="ja-JP" altLang="en-US" sz="4800"/>
              <a:t>第</a:t>
            </a:r>
            <a:r>
              <a:rPr lang="en-US" altLang="ja-JP" sz="4800"/>
              <a:t>12</a:t>
            </a:r>
            <a:r>
              <a:rPr lang="ja-JP" altLang="en-US" sz="4800"/>
              <a:t>回：</a:t>
            </a:r>
            <a:r>
              <a:rPr lang="en-US" altLang="ja-JP" sz="4800"/>
              <a:t>PowerPoint (1/2</a:t>
            </a:r>
            <a:r>
              <a:rPr lang="en-US" altLang="ja-JP" sz="4800" dirty="0"/>
              <a:t>)</a:t>
            </a:r>
            <a:endParaRPr kumimoji="1" lang="ja-JP" altLang="en-US" sz="4000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585398D0-7F26-4CE3-8D96-C85AF6707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産業技術大学院大学</a:t>
            </a:r>
            <a:endParaRPr lang="en-US" altLang="ja-JP" dirty="0"/>
          </a:p>
          <a:p>
            <a:r>
              <a:rPr kumimoji="1" lang="ja-JP" altLang="en-US" dirty="0"/>
              <a:t>助教　</a:t>
            </a:r>
            <a:r>
              <a:rPr lang="ja-JP" altLang="en-US" dirty="0"/>
              <a:t>柴田 淳司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5613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163454-17DC-47C9-95C8-F10ACF07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基本の操作手順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54D221-05CF-41D4-96DF-B9F2AAE3D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D2BE02-19A1-4281-B212-47AC9A92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11" name="コンテンツ プレースホルダー 9">
            <a:extLst>
              <a:ext uri="{FF2B5EF4-FFF2-40B4-BE49-F238E27FC236}">
                <a16:creationId xmlns:a16="http://schemas.microsoft.com/office/drawing/2014/main" id="{870872FF-ED4A-412B-98F8-921900E9EF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11" y="1761291"/>
            <a:ext cx="5784410" cy="4327525"/>
          </a:xfrm>
          <a:prstGeom prst="rect">
            <a:avLst/>
          </a:prstGeom>
        </p:spPr>
      </p:pic>
      <p:sp>
        <p:nvSpPr>
          <p:cNvPr id="12" name="角丸四角形吹き出し 5">
            <a:extLst>
              <a:ext uri="{FF2B5EF4-FFF2-40B4-BE49-F238E27FC236}">
                <a16:creationId xmlns:a16="http://schemas.microsoft.com/office/drawing/2014/main" id="{7FA633A9-CF86-4A3D-A137-B50CA8867B87}"/>
              </a:ext>
            </a:extLst>
          </p:cNvPr>
          <p:cNvSpPr/>
          <p:nvPr/>
        </p:nvSpPr>
        <p:spPr>
          <a:xfrm>
            <a:off x="666965" y="5035612"/>
            <a:ext cx="2540283" cy="612648"/>
          </a:xfrm>
          <a:prstGeom prst="wedgeRoundRectCallout">
            <a:avLst>
              <a:gd name="adj1" fmla="val 63217"/>
              <a:gd name="adj2" fmla="val -55332"/>
              <a:gd name="adj3" fmla="val 16667"/>
            </a:avLst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②スライド追加</a:t>
            </a:r>
          </a:p>
        </p:txBody>
      </p:sp>
      <p:sp>
        <p:nvSpPr>
          <p:cNvPr id="13" name="角丸四角形吹き出し 6">
            <a:extLst>
              <a:ext uri="{FF2B5EF4-FFF2-40B4-BE49-F238E27FC236}">
                <a16:creationId xmlns:a16="http://schemas.microsoft.com/office/drawing/2014/main" id="{E4323A6E-09B1-4F16-882E-922D3D06FE6D}"/>
              </a:ext>
            </a:extLst>
          </p:cNvPr>
          <p:cNvSpPr/>
          <p:nvPr/>
        </p:nvSpPr>
        <p:spPr>
          <a:xfrm>
            <a:off x="8535330" y="2137190"/>
            <a:ext cx="2818470" cy="1008852"/>
          </a:xfrm>
          <a:prstGeom prst="wedgeRoundRectCallout">
            <a:avLst>
              <a:gd name="adj1" fmla="val -63277"/>
              <a:gd name="adj2" fmla="val 58904"/>
              <a:gd name="adj3" fmla="val 16667"/>
            </a:avLst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③挿入：</a:t>
            </a:r>
            <a:endParaRPr kumimoji="0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図表・絵などを</a:t>
            </a:r>
            <a:endParaRPr kumimoji="0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追加する</a:t>
            </a:r>
          </a:p>
        </p:txBody>
      </p:sp>
      <p:sp>
        <p:nvSpPr>
          <p:cNvPr id="14" name="角丸四角形吹き出し 7">
            <a:extLst>
              <a:ext uri="{FF2B5EF4-FFF2-40B4-BE49-F238E27FC236}">
                <a16:creationId xmlns:a16="http://schemas.microsoft.com/office/drawing/2014/main" id="{2C1DE4DF-E732-464D-834A-0985221C8A47}"/>
              </a:ext>
            </a:extLst>
          </p:cNvPr>
          <p:cNvSpPr/>
          <p:nvPr/>
        </p:nvSpPr>
        <p:spPr>
          <a:xfrm>
            <a:off x="918453" y="1907823"/>
            <a:ext cx="2117558" cy="833762"/>
          </a:xfrm>
          <a:prstGeom prst="wedgeRoundRectCallout">
            <a:avLst>
              <a:gd name="adj1" fmla="val 63912"/>
              <a:gd name="adj2" fmla="val 30580"/>
              <a:gd name="adj3" fmla="val 16667"/>
            </a:avLst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①デザイン：</a:t>
            </a:r>
            <a:endParaRPr kumimoji="0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見た目を選ぶ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C5EC4F2-1A76-41C4-9D92-90EE39E63763}"/>
              </a:ext>
            </a:extLst>
          </p:cNvPr>
          <p:cNvSpPr/>
          <p:nvPr/>
        </p:nvSpPr>
        <p:spPr>
          <a:xfrm>
            <a:off x="7921487" y="5035612"/>
            <a:ext cx="3816626" cy="9988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6B0920"/>
                </a:solidFill>
              </a:rPr>
              <a:t>完成したら</a:t>
            </a:r>
            <a:endParaRPr kumimoji="1" lang="en-US" altLang="ja-JP" sz="2800" b="1" dirty="0">
              <a:solidFill>
                <a:srgbClr val="6B0920"/>
              </a:solidFill>
            </a:endParaRPr>
          </a:p>
          <a:p>
            <a:pPr algn="ctr"/>
            <a:r>
              <a:rPr lang="ja-JP" altLang="en-US" sz="2800" b="1" dirty="0">
                <a:solidFill>
                  <a:srgbClr val="6B0920"/>
                </a:solidFill>
              </a:rPr>
              <a:t>スライドショーで実行</a:t>
            </a:r>
            <a:endParaRPr kumimoji="1" lang="ja-JP" altLang="en-US" sz="28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9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DF4697-7322-4CBE-8000-27C282628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①スライドのデザイン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08C30D-FD81-474C-96BE-231789966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いくつかテンプレートが準備されている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テーマ：大まかな配置や図形の形など</a:t>
            </a:r>
            <a:endParaRPr kumimoji="1" lang="en-US" altLang="ja-JP" dirty="0"/>
          </a:p>
          <a:p>
            <a:pPr lvl="1"/>
            <a:r>
              <a:rPr lang="ja-JP" altLang="en-US" dirty="0"/>
              <a:t>バリエーション：色合いを変更できる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A5EAEA-C280-4417-904A-BD7B73FBA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AABF6-ACDE-4F1D-8772-1E080C0A2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5A3D09F-0778-4FC8-97AC-568456E97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4601603"/>
            <a:ext cx="11083636" cy="914826"/>
          </a:xfrm>
          <a:prstGeom prst="rect">
            <a:avLst/>
          </a:prstGeom>
        </p:spPr>
      </p:pic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270BE62D-D8B2-4B70-A8DF-249E88D82CA7}"/>
              </a:ext>
            </a:extLst>
          </p:cNvPr>
          <p:cNvSpPr/>
          <p:nvPr/>
        </p:nvSpPr>
        <p:spPr>
          <a:xfrm>
            <a:off x="1460017" y="3754086"/>
            <a:ext cx="1750048" cy="517700"/>
          </a:xfrm>
          <a:prstGeom prst="wedgeRoundRectCallout">
            <a:avLst>
              <a:gd name="adj1" fmla="val -16735"/>
              <a:gd name="adj2" fmla="val 95855"/>
              <a:gd name="adj3" fmla="val 16667"/>
            </a:avLst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テーマ</a:t>
            </a:r>
          </a:p>
        </p:txBody>
      </p:sp>
      <p:sp>
        <p:nvSpPr>
          <p:cNvPr id="9" name="角丸四角形吹き出し 7">
            <a:extLst>
              <a:ext uri="{FF2B5EF4-FFF2-40B4-BE49-F238E27FC236}">
                <a16:creationId xmlns:a16="http://schemas.microsoft.com/office/drawing/2014/main" id="{91883FB6-FCE5-4A99-AFE4-8405CB0EEAB3}"/>
              </a:ext>
            </a:extLst>
          </p:cNvPr>
          <p:cNvSpPr/>
          <p:nvPr/>
        </p:nvSpPr>
        <p:spPr>
          <a:xfrm>
            <a:off x="6023113" y="3735360"/>
            <a:ext cx="2517639" cy="517700"/>
          </a:xfrm>
          <a:prstGeom prst="wedgeRoundRectCallout">
            <a:avLst>
              <a:gd name="adj1" fmla="val 23927"/>
              <a:gd name="adj2" fmla="val 95855"/>
              <a:gd name="adj3" fmla="val 16667"/>
            </a:avLst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バリエーション</a:t>
            </a:r>
          </a:p>
        </p:txBody>
      </p:sp>
      <p:sp>
        <p:nvSpPr>
          <p:cNvPr id="10" name="角丸四角形吹き出し 7">
            <a:extLst>
              <a:ext uri="{FF2B5EF4-FFF2-40B4-BE49-F238E27FC236}">
                <a16:creationId xmlns:a16="http://schemas.microsoft.com/office/drawing/2014/main" id="{2FCAE365-5BF3-467F-A959-A335D6501608}"/>
              </a:ext>
            </a:extLst>
          </p:cNvPr>
          <p:cNvSpPr/>
          <p:nvPr/>
        </p:nvSpPr>
        <p:spPr>
          <a:xfrm>
            <a:off x="9226826" y="3735360"/>
            <a:ext cx="2517639" cy="517700"/>
          </a:xfrm>
          <a:prstGeom prst="wedgeRoundRectCallout">
            <a:avLst>
              <a:gd name="adj1" fmla="val 13268"/>
              <a:gd name="adj2" fmla="val 92015"/>
              <a:gd name="adj3" fmla="val 16667"/>
            </a:avLst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スライドサイズ</a:t>
            </a:r>
          </a:p>
        </p:txBody>
      </p:sp>
    </p:spTree>
    <p:extLst>
      <p:ext uri="{BB962C8B-B14F-4D97-AF65-F5344CB8AC3E}">
        <p14:creationId xmlns:p14="http://schemas.microsoft.com/office/powerpoint/2010/main" val="246388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C270B0-CBFA-4DDD-B3D5-86D93593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②スライドの追加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7E4F74-E5D1-47C5-B3E6-B7D6385CF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ホームの「新しいスライド」やエンターでページ追加</a:t>
            </a:r>
            <a:endParaRPr lang="en-US" altLang="ja-JP" dirty="0"/>
          </a:p>
          <a:p>
            <a:pPr lvl="1"/>
            <a:r>
              <a:rPr kumimoji="1" lang="ja-JP" altLang="en-US" dirty="0"/>
              <a:t>スライドのスタイル：配置のテンプレートのこと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セクション：章立てを追加できる</a:t>
            </a:r>
            <a:r>
              <a:rPr kumimoji="1"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（余り利用されない）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183B23-5804-4281-AEF9-00C31DDF4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9C4AF8-1CB2-4D17-9CBA-F2A48ED23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D3E4EB5-D8D8-4BE2-B48C-6B62AB9F2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105" y="4194774"/>
            <a:ext cx="3873089" cy="2161576"/>
          </a:xfrm>
          <a:prstGeom prst="rect">
            <a:avLst/>
          </a:prstGeom>
        </p:spPr>
      </p:pic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3CDBD526-0B70-4C30-BA41-20CAC19FF935}"/>
              </a:ext>
            </a:extLst>
          </p:cNvPr>
          <p:cNvSpPr/>
          <p:nvPr/>
        </p:nvSpPr>
        <p:spPr>
          <a:xfrm>
            <a:off x="4792849" y="3417647"/>
            <a:ext cx="2606302" cy="517700"/>
          </a:xfrm>
          <a:prstGeom prst="wedgeRoundRectCallout">
            <a:avLst>
              <a:gd name="adj1" fmla="val 21316"/>
              <a:gd name="adj2" fmla="val 166889"/>
              <a:gd name="adj3" fmla="val 16667"/>
            </a:avLst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スライドの追加</a:t>
            </a:r>
          </a:p>
        </p:txBody>
      </p:sp>
      <p:sp>
        <p:nvSpPr>
          <p:cNvPr id="9" name="角丸四角形吹き出し 7">
            <a:extLst>
              <a:ext uri="{FF2B5EF4-FFF2-40B4-BE49-F238E27FC236}">
                <a16:creationId xmlns:a16="http://schemas.microsoft.com/office/drawing/2014/main" id="{D467CC01-A5B2-4DEE-ADE0-344AD821EBCC}"/>
              </a:ext>
            </a:extLst>
          </p:cNvPr>
          <p:cNvSpPr/>
          <p:nvPr/>
        </p:nvSpPr>
        <p:spPr>
          <a:xfrm>
            <a:off x="8747498" y="4185296"/>
            <a:ext cx="2606302" cy="517700"/>
          </a:xfrm>
          <a:prstGeom prst="wedgeRoundRectCallout">
            <a:avLst>
              <a:gd name="adj1" fmla="val -61056"/>
              <a:gd name="adj2" fmla="val 1781"/>
              <a:gd name="adj3" fmla="val 16667"/>
            </a:avLst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レイアウト変更</a:t>
            </a:r>
          </a:p>
        </p:txBody>
      </p:sp>
    </p:spTree>
    <p:extLst>
      <p:ext uri="{BB962C8B-B14F-4D97-AF65-F5344CB8AC3E}">
        <p14:creationId xmlns:p14="http://schemas.microsoft.com/office/powerpoint/2010/main" val="3882302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93F74B-6449-4A51-BEF7-BA38DE8D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③図形の挿入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28E4ED-35E9-4DBC-9B9D-835BF72C7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図形の追加</a:t>
            </a:r>
            <a:endParaRPr lang="en-US" altLang="ja-JP" dirty="0"/>
          </a:p>
          <a:p>
            <a:pPr lvl="1"/>
            <a:r>
              <a:rPr lang="en-US" altLang="ja-JP" dirty="0"/>
              <a:t>Word</a:t>
            </a:r>
            <a:r>
              <a:rPr lang="ja-JP" altLang="en-US" dirty="0"/>
              <a:t>ではおまけだった図形挿入がメインの操作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20FEAB-618B-43E3-B835-8D862BD0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4642CA-E874-43E3-8F42-FACF06624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8" name="コンテンツ プレースホルダー 5">
            <a:extLst>
              <a:ext uri="{FF2B5EF4-FFF2-40B4-BE49-F238E27FC236}">
                <a16:creationId xmlns:a16="http://schemas.microsoft.com/office/drawing/2014/main" id="{04364140-054C-43D4-A66B-83DFBDBC8C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58" y="4479415"/>
            <a:ext cx="8521700" cy="1291729"/>
          </a:xfrm>
          <a:prstGeom prst="rect">
            <a:avLst/>
          </a:prstGeom>
        </p:spPr>
      </p:pic>
      <p:sp>
        <p:nvSpPr>
          <p:cNvPr id="9" name="角丸四角形吹き出し 7">
            <a:extLst>
              <a:ext uri="{FF2B5EF4-FFF2-40B4-BE49-F238E27FC236}">
                <a16:creationId xmlns:a16="http://schemas.microsoft.com/office/drawing/2014/main" id="{F2DA341D-0BB5-4F7C-9052-929E3748817B}"/>
              </a:ext>
            </a:extLst>
          </p:cNvPr>
          <p:cNvSpPr/>
          <p:nvPr/>
        </p:nvSpPr>
        <p:spPr>
          <a:xfrm>
            <a:off x="1348650" y="3272746"/>
            <a:ext cx="3244538" cy="938147"/>
          </a:xfrm>
          <a:prstGeom prst="wedgeRoundRectCallout">
            <a:avLst>
              <a:gd name="adj1" fmla="val -12981"/>
              <a:gd name="adj2" fmla="val 77114"/>
              <a:gd name="adj3" fmla="val 16667"/>
            </a:avLst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追加できる図形は</a:t>
            </a:r>
            <a:endParaRPr kumimoji="0" lang="en-US" altLang="ja-JP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Word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などと一緒</a:t>
            </a:r>
          </a:p>
        </p:txBody>
      </p:sp>
    </p:spTree>
    <p:extLst>
      <p:ext uri="{BB962C8B-B14F-4D97-AF65-F5344CB8AC3E}">
        <p14:creationId xmlns:p14="http://schemas.microsoft.com/office/powerpoint/2010/main" val="3138600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FE1D18-3688-49AA-9286-20ABB0704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③文字を入れる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CC5F7-0359-4D9C-836A-F0EDA335B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文字を入力し、フォント設定ができる</a:t>
            </a:r>
            <a:endParaRPr lang="en-US" altLang="ja-JP" dirty="0"/>
          </a:p>
          <a:p>
            <a:pPr lvl="1"/>
            <a:r>
              <a:rPr lang="ja-JP" altLang="en-US" dirty="0"/>
              <a:t>図形を挿入（テキストボックスでなくても</a:t>
            </a:r>
            <a:r>
              <a:rPr lang="en-US" altLang="ja-JP" dirty="0"/>
              <a:t>OK</a:t>
            </a:r>
            <a:r>
              <a:rPr lang="ja-JP" altLang="en-US" dirty="0"/>
              <a:t>）</a:t>
            </a:r>
            <a:endParaRPr lang="en-US" altLang="ja-JP" dirty="0"/>
          </a:p>
          <a:p>
            <a:pPr lvl="1"/>
            <a:r>
              <a:rPr lang="ja-JP" altLang="en-US" dirty="0"/>
              <a:t>選択されていることを確認して、文字を入力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43CF45-D4E4-4CB7-977A-4CFF755BB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3A68CD-936A-4020-B11B-340C0E4C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CD45CE1-6F37-4E48-BA27-C37AD940C9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78" y="2918976"/>
            <a:ext cx="5161550" cy="3619936"/>
          </a:xfrm>
          <a:prstGeom prst="rect">
            <a:avLst/>
          </a:prstGeom>
        </p:spPr>
      </p:pic>
      <p:sp>
        <p:nvSpPr>
          <p:cNvPr id="9" name="角丸四角形吹き出し 6">
            <a:extLst>
              <a:ext uri="{FF2B5EF4-FFF2-40B4-BE49-F238E27FC236}">
                <a16:creationId xmlns:a16="http://schemas.microsoft.com/office/drawing/2014/main" id="{579A162B-727C-4F21-B2FE-2CEE0DD7F5AF}"/>
              </a:ext>
            </a:extLst>
          </p:cNvPr>
          <p:cNvSpPr/>
          <p:nvPr/>
        </p:nvSpPr>
        <p:spPr>
          <a:xfrm>
            <a:off x="8172516" y="3496779"/>
            <a:ext cx="2949580" cy="582515"/>
          </a:xfrm>
          <a:prstGeom prst="wedgeRoundRectCallout">
            <a:avLst>
              <a:gd name="adj1" fmla="val -35844"/>
              <a:gd name="adj2" fmla="val 111895"/>
              <a:gd name="adj3" fmla="val 16667"/>
            </a:avLst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選択</a:t>
            </a:r>
            <a:r>
              <a:rPr kumimoji="0" lang="ja-JP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時はマークがつく</a:t>
            </a:r>
            <a:endParaRPr kumimoji="0" lang="ja-JP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082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E919DB-2314-4A0C-9B98-CCB9CB4C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あとは</a:t>
            </a:r>
            <a:r>
              <a:rPr kumimoji="1" lang="en-US" altLang="ja-JP" dirty="0"/>
              <a:t>…</a:t>
            </a:r>
            <a:r>
              <a:rPr kumimoji="1" lang="ja-JP" altLang="en-US" dirty="0"/>
              <a:t>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2B8B86-A80C-4244-A8F0-EE0C9C36B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ディスプレイやプロジェクタに表示したり、紙に印刷したり</a:t>
            </a:r>
            <a:endParaRPr lang="en-US" altLang="ja-JP" dirty="0"/>
          </a:p>
          <a:p>
            <a:pPr lvl="1"/>
            <a:r>
              <a:rPr kumimoji="1" lang="ja-JP" altLang="en-US" dirty="0"/>
              <a:t>スライドショー：</a:t>
            </a:r>
            <a:r>
              <a:rPr kumimoji="1" lang="en-US" altLang="ja-JP" dirty="0"/>
              <a:t>PC</a:t>
            </a:r>
            <a:r>
              <a:rPr kumimoji="1" lang="ja-JP" altLang="en-US" dirty="0"/>
              <a:t>で表示する場合に</a:t>
            </a:r>
            <a:endParaRPr lang="en-US" altLang="ja-JP" dirty="0"/>
          </a:p>
          <a:p>
            <a:pPr lvl="1"/>
            <a:r>
              <a:rPr kumimoji="1" lang="ja-JP" altLang="en-US" dirty="0"/>
              <a:t>プリント：紙に印刷</a:t>
            </a:r>
            <a:r>
              <a:rPr kumimoji="1" lang="en-US" altLang="ja-JP" dirty="0" err="1"/>
              <a:t>orPDF</a:t>
            </a:r>
            <a:r>
              <a:rPr kumimoji="1" lang="ja-JP" altLang="en-US" dirty="0"/>
              <a:t>形式で出力</a:t>
            </a:r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85E971-115D-4F74-BD15-A04C27A47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FAD8F6-7B74-412B-9792-6141D244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3EA3ACA-F4B1-419F-8536-B563B5937B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34" y="2977657"/>
            <a:ext cx="3869293" cy="31993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F085324-084E-4B67-A223-49FE13318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24372"/>
            <a:ext cx="4933986" cy="104299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17EA2D-8F28-4009-AEF6-8440750C2970}"/>
              </a:ext>
            </a:extLst>
          </p:cNvPr>
          <p:cNvSpPr txBox="1"/>
          <p:nvPr/>
        </p:nvSpPr>
        <p:spPr>
          <a:xfrm>
            <a:off x="1830889" y="5202833"/>
            <a:ext cx="294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スライドショー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C87C77F-CF3A-4CC2-85BE-69F48ED4AD9D}"/>
              </a:ext>
            </a:extLst>
          </p:cNvPr>
          <p:cNvSpPr txBox="1"/>
          <p:nvPr/>
        </p:nvSpPr>
        <p:spPr>
          <a:xfrm>
            <a:off x="7834276" y="6178484"/>
            <a:ext cx="294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プリント</a:t>
            </a:r>
          </a:p>
        </p:txBody>
      </p:sp>
    </p:spTree>
    <p:extLst>
      <p:ext uri="{BB962C8B-B14F-4D97-AF65-F5344CB8AC3E}">
        <p14:creationId xmlns:p14="http://schemas.microsoft.com/office/powerpoint/2010/main" val="4093210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A93645-C3C4-48BC-BB7A-2AD1E0A5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ポスターを作ろう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813A3B-954B-40AF-8BF8-4980A9DAD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C498FE-62C0-4465-88BE-A10E4DD87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AD4A-4B4C-40C6-8C25-05340C1FD39D}" type="datetime1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9AA43B-D1BD-4515-8892-E6BCC460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040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6457C3-5915-4A37-8A8F-678559FC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課題：ポスターを作ろう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9903F2-C469-4AE1-A596-F6978D63C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/>
              <a:t>テーマ：最近買ったオススメのもの</a:t>
            </a:r>
            <a:br>
              <a:rPr lang="en-US" altLang="ja-JP" dirty="0"/>
            </a:br>
            <a:r>
              <a:rPr lang="en-US" altLang="ja-JP" dirty="0"/>
              <a:t>			</a:t>
            </a:r>
            <a:r>
              <a:rPr lang="ja-JP" altLang="en-US" dirty="0"/>
              <a:t>もしくは今欲しいもの</a:t>
            </a:r>
            <a:endParaRPr lang="en-US" altLang="ja-JP" dirty="0"/>
          </a:p>
          <a:p>
            <a:pPr lvl="1"/>
            <a:r>
              <a:rPr lang="ja-JP" altLang="en-US" dirty="0"/>
              <a:t>商品名</a:t>
            </a:r>
            <a:endParaRPr lang="en-US" altLang="ja-JP" dirty="0"/>
          </a:p>
          <a:p>
            <a:pPr lvl="1"/>
            <a:r>
              <a:rPr lang="ja-JP" altLang="en-US" dirty="0"/>
              <a:t>おすすめ</a:t>
            </a:r>
            <a:r>
              <a:rPr lang="ja-JP" altLang="en-US" dirty="0" err="1"/>
              <a:t>な</a:t>
            </a:r>
            <a:r>
              <a:rPr lang="ja-JP" altLang="en-US" dirty="0"/>
              <a:t>点</a:t>
            </a:r>
            <a:endParaRPr lang="en-US" altLang="ja-JP" dirty="0"/>
          </a:p>
          <a:p>
            <a:pPr lvl="1"/>
            <a:r>
              <a:rPr lang="ja-JP" altLang="en-US" dirty="0"/>
              <a:t>価格</a:t>
            </a:r>
            <a:endParaRPr lang="en-US" altLang="ja-JP" dirty="0"/>
          </a:p>
          <a:p>
            <a:r>
              <a:rPr lang="ja-JP" altLang="en-US" dirty="0"/>
              <a:t>詳細</a:t>
            </a:r>
            <a:endParaRPr lang="en-US" altLang="ja-JP" dirty="0"/>
          </a:p>
          <a:p>
            <a:pPr lvl="1"/>
            <a:r>
              <a:rPr lang="en-US" altLang="ja-JP" dirty="0"/>
              <a:t>A3</a:t>
            </a:r>
            <a:r>
              <a:rPr lang="ja-JP" altLang="en-US" dirty="0"/>
              <a:t>用紙</a:t>
            </a:r>
            <a:r>
              <a:rPr lang="en-US" altLang="ja-JP" dirty="0"/>
              <a:t>1</a:t>
            </a:r>
            <a:r>
              <a:rPr lang="ja-JP" altLang="en-US" dirty="0"/>
              <a:t>枚</a:t>
            </a:r>
            <a:r>
              <a:rPr lang="en-US" altLang="ja-JP" dirty="0"/>
              <a:t>orA4</a:t>
            </a:r>
            <a:r>
              <a:rPr lang="ja-JP" altLang="en-US" dirty="0"/>
              <a:t>用紙</a:t>
            </a:r>
            <a:r>
              <a:rPr lang="en-US" altLang="ja-JP" dirty="0"/>
              <a:t>1</a:t>
            </a:r>
            <a:r>
              <a:rPr lang="ja-JP" altLang="en-US" dirty="0"/>
              <a:t>枚</a:t>
            </a:r>
            <a:endParaRPr lang="en-US" altLang="ja-JP" dirty="0"/>
          </a:p>
          <a:p>
            <a:pPr lvl="1"/>
            <a:r>
              <a:rPr lang="ja-JP" altLang="en-US" dirty="0"/>
              <a:t>価格情報などを表で追加</a:t>
            </a:r>
            <a:endParaRPr lang="en-US" altLang="ja-JP" dirty="0"/>
          </a:p>
          <a:p>
            <a:r>
              <a:rPr lang="ja-JP" altLang="en-US" dirty="0"/>
              <a:t>手順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イメージを固める</a:t>
            </a:r>
            <a:endParaRPr lang="en-US" altLang="ja-JP" dirty="0"/>
          </a:p>
          <a:p>
            <a:pPr lvl="2"/>
            <a:r>
              <a:rPr lang="ja-JP" altLang="en-US" dirty="0"/>
              <a:t>コンセプト決定</a:t>
            </a:r>
            <a:endParaRPr lang="en-US" altLang="ja-JP" dirty="0"/>
          </a:p>
          <a:p>
            <a:pPr lvl="2"/>
            <a:r>
              <a:rPr lang="ja-JP" altLang="en-US" dirty="0"/>
              <a:t>色調を決める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配置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微調整</a:t>
            </a: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BCD992-70B3-44C7-A0F8-0CD25712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8D28C9-EB9A-458E-9FA0-F521F3E34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1447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6AEA8B-7290-46EB-A1D0-5F85D8A5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作る前に：デザインについて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CBE9DA-5333-48FF-87B6-F0FCD1C1A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目を引くデザイン、荘厳なデザイン、などの例</a:t>
            </a:r>
            <a:endParaRPr lang="en-US" altLang="ja-JP" dirty="0"/>
          </a:p>
          <a:p>
            <a:pPr lvl="1"/>
            <a:r>
              <a:rPr lang="en-US" altLang="ja-JP" dirty="0"/>
              <a:t>TPO</a:t>
            </a:r>
            <a:r>
              <a:rPr lang="ja-JP" altLang="en-US" dirty="0"/>
              <a:t>にあったデザインを作ろう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緑化事業</a:t>
            </a:r>
            <a:endParaRPr lang="en-US" altLang="ja-JP" dirty="0"/>
          </a:p>
          <a:p>
            <a:pPr lvl="1"/>
            <a:r>
              <a:rPr lang="ja-JP" altLang="en-US" dirty="0"/>
              <a:t>緑色、線の細いフォント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バーゲン</a:t>
            </a:r>
            <a:endParaRPr lang="en-US" altLang="ja-JP" dirty="0"/>
          </a:p>
          <a:p>
            <a:pPr lvl="1"/>
            <a:r>
              <a:rPr lang="ja-JP" altLang="en-US" dirty="0"/>
              <a:t>白地に派手な彩色、太字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B71DF4-F492-4DDA-82B0-53DEA658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A893FF-7942-4F19-BB5A-FA9AAB14C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8" name="角丸四角形吹き出し 5">
            <a:extLst>
              <a:ext uri="{FF2B5EF4-FFF2-40B4-BE49-F238E27FC236}">
                <a16:creationId xmlns:a16="http://schemas.microsoft.com/office/drawing/2014/main" id="{F520AEE5-E245-4052-9266-A82829B23524}"/>
              </a:ext>
            </a:extLst>
          </p:cNvPr>
          <p:cNvSpPr/>
          <p:nvPr/>
        </p:nvSpPr>
        <p:spPr>
          <a:xfrm>
            <a:off x="5334377" y="4218147"/>
            <a:ext cx="2400466" cy="741304"/>
          </a:xfrm>
          <a:prstGeom prst="wedgeRoundRectCallout">
            <a:avLst>
              <a:gd name="adj1" fmla="val -63693"/>
              <a:gd name="adj2" fmla="val 35925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情報量を多くして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華やかさを演出</a:t>
            </a:r>
          </a:p>
        </p:txBody>
      </p:sp>
      <p:sp>
        <p:nvSpPr>
          <p:cNvPr id="9" name="角丸四角形吹き出し 6">
            <a:extLst>
              <a:ext uri="{FF2B5EF4-FFF2-40B4-BE49-F238E27FC236}">
                <a16:creationId xmlns:a16="http://schemas.microsoft.com/office/drawing/2014/main" id="{69643A2D-E3C7-4226-BC57-168E8E4A78FF}"/>
              </a:ext>
            </a:extLst>
          </p:cNvPr>
          <p:cNvSpPr/>
          <p:nvPr/>
        </p:nvSpPr>
        <p:spPr>
          <a:xfrm>
            <a:off x="5334377" y="2687819"/>
            <a:ext cx="2696440" cy="741304"/>
          </a:xfrm>
          <a:prstGeom prst="wedgeRoundRectCallout">
            <a:avLst>
              <a:gd name="adj1" fmla="val -61574"/>
              <a:gd name="adj2" fmla="val 36161"/>
              <a:gd name="adj3" fmla="val 16667"/>
            </a:avLst>
          </a:prstGeom>
          <a:solidFill>
            <a:sysClr val="window" lastClr="FFFFFF"/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自然の色で統一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優しげな印象を与える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C7175E0-C315-4DC7-AF48-14C9841B3BC9}"/>
              </a:ext>
            </a:extLst>
          </p:cNvPr>
          <p:cNvSpPr/>
          <p:nvPr/>
        </p:nvSpPr>
        <p:spPr>
          <a:xfrm>
            <a:off x="3367708" y="5357475"/>
            <a:ext cx="5456583" cy="9988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6B0920"/>
                </a:solidFill>
              </a:rPr>
              <a:t>テーマやイメージに合わせた</a:t>
            </a:r>
            <a:endParaRPr kumimoji="1" lang="en-US" altLang="ja-JP" sz="2800" b="1" dirty="0">
              <a:solidFill>
                <a:srgbClr val="6B0920"/>
              </a:solidFill>
            </a:endParaRPr>
          </a:p>
          <a:p>
            <a:pPr algn="ctr"/>
            <a:r>
              <a:rPr kumimoji="1" lang="ja-JP" altLang="en-US" sz="2800" b="1" dirty="0">
                <a:solidFill>
                  <a:srgbClr val="6B0920"/>
                </a:solidFill>
              </a:rPr>
              <a:t>デザインを選ぼう！</a:t>
            </a:r>
          </a:p>
        </p:txBody>
      </p:sp>
    </p:spTree>
    <p:extLst>
      <p:ext uri="{BB962C8B-B14F-4D97-AF65-F5344CB8AC3E}">
        <p14:creationId xmlns:p14="http://schemas.microsoft.com/office/powerpoint/2010/main" val="985785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B32ED0-B061-4AE0-88BE-42E5F0F48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色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F53532-C271-4D31-8B59-AA37770A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BE5B6C-BF48-472E-86A4-A03FEC60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EE0B419C-B0D5-43A6-B954-8EA88587A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1176" y="1795764"/>
            <a:ext cx="6749647" cy="506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6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D69132-5FB5-4F3F-8CBC-7410123F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6B1148-1F9B-47AD-B7C2-1E4FF842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1654"/>
            <a:ext cx="10515600" cy="3015309"/>
          </a:xfrm>
        </p:spPr>
        <p:txBody>
          <a:bodyPr numCol="2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/>
              <a:t>ポスターを作ろう</a:t>
            </a:r>
            <a:endParaRPr lang="en-US" altLang="ja-JP" dirty="0"/>
          </a:p>
          <a:p>
            <a:pPr lvl="1"/>
            <a:r>
              <a:rPr lang="ja-JP" altLang="en-US"/>
              <a:t>基本操作方法</a:t>
            </a:r>
          </a:p>
          <a:p>
            <a:pPr lvl="1"/>
            <a:r>
              <a:rPr lang="ja-JP" altLang="en-US"/>
              <a:t>絵の挿入</a:t>
            </a:r>
          </a:p>
          <a:p>
            <a:pPr lvl="1"/>
            <a:r>
              <a:rPr lang="ja-JP" altLang="en-US"/>
              <a:t>図形</a:t>
            </a:r>
          </a:p>
          <a:p>
            <a:pPr lvl="1"/>
            <a:r>
              <a:rPr lang="ja-JP" altLang="en-US"/>
              <a:t>表</a:t>
            </a:r>
          </a:p>
          <a:p>
            <a:pPr lvl="1"/>
            <a:r>
              <a:rPr lang="ja-JP" altLang="en-US"/>
              <a:t>印刷</a:t>
            </a:r>
          </a:p>
          <a:p>
            <a:pPr lvl="1"/>
            <a:r>
              <a:rPr lang="ja-JP" altLang="en-US"/>
              <a:t>カラーコーディネート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/>
              <a:t>発表資料を作ろう</a:t>
            </a:r>
            <a:endParaRPr lang="en-US" altLang="ja-JP"/>
          </a:p>
          <a:p>
            <a:pPr lvl="1"/>
            <a:r>
              <a:rPr lang="ja-JP" altLang="en-US"/>
              <a:t>表示の変更</a:t>
            </a:r>
          </a:p>
          <a:p>
            <a:pPr lvl="1"/>
            <a:r>
              <a:rPr lang="ja-JP" altLang="en-US"/>
              <a:t>スライド追加</a:t>
            </a:r>
          </a:p>
          <a:p>
            <a:pPr lvl="1"/>
            <a:r>
              <a:rPr lang="ja-JP" altLang="en-US"/>
              <a:t>表示の変更</a:t>
            </a:r>
          </a:p>
          <a:p>
            <a:pPr lvl="1"/>
            <a:r>
              <a:rPr lang="ja-JP" altLang="en-US"/>
              <a:t>ヘッダ</a:t>
            </a:r>
            <a:r>
              <a:rPr lang="en-US" altLang="ja-JP"/>
              <a:t>/</a:t>
            </a:r>
            <a:r>
              <a:rPr lang="ja-JP" altLang="en-US"/>
              <a:t>フッタ</a:t>
            </a:r>
          </a:p>
          <a:p>
            <a:pPr lvl="1"/>
            <a:r>
              <a:rPr lang="ja-JP" altLang="en-US"/>
              <a:t>アニメーション</a:t>
            </a:r>
          </a:p>
          <a:p>
            <a:pPr lvl="1"/>
            <a:r>
              <a:rPr lang="ja-JP" altLang="en-US"/>
              <a:t>スライドショー</a:t>
            </a:r>
          </a:p>
          <a:p>
            <a:pPr lvl="1"/>
            <a:r>
              <a:rPr lang="ja-JP" altLang="en-US"/>
              <a:t>スピーチ内容</a:t>
            </a: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CAC0A6-42E2-47AC-9923-4A682168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7536-FC60-4DEC-94E4-3E20A66F06EF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AF76DA-2BDC-4389-A05F-269666133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89DBCAD-29D9-4D29-B877-D9ECF6DCB14E}"/>
              </a:ext>
            </a:extLst>
          </p:cNvPr>
          <p:cNvSpPr/>
          <p:nvPr/>
        </p:nvSpPr>
        <p:spPr>
          <a:xfrm>
            <a:off x="2532940" y="1796648"/>
            <a:ext cx="7126121" cy="11933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6B0920"/>
                </a:solidFill>
              </a:rPr>
              <a:t>視覚的に伝える方法を知ろう</a:t>
            </a:r>
            <a:endParaRPr kumimoji="1" lang="ja-JP" altLang="en-US" sz="28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68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201A45-4433-4C51-812F-0428F51F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色の印象：暖色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F68774-4FE2-493B-B882-1D91A18C3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赤</a:t>
            </a:r>
            <a:endParaRPr lang="en-US" altLang="ja-JP" dirty="0"/>
          </a:p>
          <a:p>
            <a:pPr lvl="1"/>
            <a:r>
              <a:rPr lang="ja-JP" altLang="en-US" dirty="0"/>
              <a:t>印象：情熱、活動的な印象</a:t>
            </a:r>
            <a:endParaRPr lang="en-US" altLang="ja-JP" dirty="0"/>
          </a:p>
          <a:p>
            <a:pPr lvl="1"/>
            <a:r>
              <a:rPr lang="ja-JP" altLang="en-US" dirty="0"/>
              <a:t>効果：目立たせるために使われる。警告色としても。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橙色</a:t>
            </a:r>
            <a:endParaRPr lang="en-US" altLang="ja-JP" dirty="0"/>
          </a:p>
          <a:p>
            <a:pPr lvl="1"/>
            <a:r>
              <a:rPr lang="ja-JP" altLang="en-US" dirty="0"/>
              <a:t>印象：陽気、明るい、楽しい、暖かさ</a:t>
            </a:r>
            <a:endParaRPr lang="en-US" altLang="ja-JP" dirty="0"/>
          </a:p>
          <a:p>
            <a:pPr lvl="1"/>
            <a:r>
              <a:rPr lang="ja-JP" altLang="en-US" dirty="0"/>
              <a:t>効果：温かみが出る。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黄色</a:t>
            </a:r>
            <a:endParaRPr lang="en-US" altLang="ja-JP" dirty="0"/>
          </a:p>
          <a:p>
            <a:pPr lvl="1"/>
            <a:r>
              <a:rPr lang="ja-JP" altLang="en-US" dirty="0"/>
              <a:t>印象：陽気、躍動、光、幸福、明るい、眩しい</a:t>
            </a:r>
            <a:endParaRPr lang="en-US" altLang="ja-JP" dirty="0"/>
          </a:p>
          <a:p>
            <a:pPr lvl="1"/>
            <a:r>
              <a:rPr lang="ja-JP" altLang="en-US" dirty="0"/>
              <a:t>効果：活発さを表す。使う時は他の色との対比を使う。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8A634D-C457-40E0-8AE4-DF521EA2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7B444F-47F8-467E-95E7-36E6EE495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B449C5C-7522-49F3-9D73-AD469E7024B6}"/>
              </a:ext>
            </a:extLst>
          </p:cNvPr>
          <p:cNvSpPr/>
          <p:nvPr/>
        </p:nvSpPr>
        <p:spPr>
          <a:xfrm>
            <a:off x="1691745" y="1659521"/>
            <a:ext cx="696687" cy="370114"/>
          </a:xfrm>
          <a:prstGeom prst="rect">
            <a:avLst/>
          </a:prstGeom>
          <a:solidFill>
            <a:srgbClr val="FF9999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D24DA63-B1F7-4D1C-938F-D2839542D119}"/>
              </a:ext>
            </a:extLst>
          </p:cNvPr>
          <p:cNvSpPr/>
          <p:nvPr/>
        </p:nvSpPr>
        <p:spPr>
          <a:xfrm>
            <a:off x="2388432" y="1659521"/>
            <a:ext cx="696687" cy="370114"/>
          </a:xfrm>
          <a:prstGeom prst="rect">
            <a:avLst/>
          </a:prstGeom>
          <a:solidFill>
            <a:srgbClr val="FF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52DF03-5CD9-48C3-B2F2-2757F438F046}"/>
              </a:ext>
            </a:extLst>
          </p:cNvPr>
          <p:cNvSpPr/>
          <p:nvPr/>
        </p:nvSpPr>
        <p:spPr>
          <a:xfrm>
            <a:off x="3085119" y="1659857"/>
            <a:ext cx="696687" cy="370114"/>
          </a:xfrm>
          <a:prstGeom prst="rect">
            <a:avLst/>
          </a:prstGeom>
          <a:solidFill>
            <a:srgbClr val="A50021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5486E34-603C-4D92-BA7C-0F9AE70A7E16}"/>
              </a:ext>
            </a:extLst>
          </p:cNvPr>
          <p:cNvSpPr/>
          <p:nvPr/>
        </p:nvSpPr>
        <p:spPr>
          <a:xfrm>
            <a:off x="1946376" y="3186631"/>
            <a:ext cx="696687" cy="370114"/>
          </a:xfrm>
          <a:prstGeom prst="rect">
            <a:avLst/>
          </a:prstGeom>
          <a:solidFill>
            <a:srgbClr val="FDB777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11C66B6-F1AF-430D-8248-2AB3CC9EB5C4}"/>
              </a:ext>
            </a:extLst>
          </p:cNvPr>
          <p:cNvSpPr/>
          <p:nvPr/>
        </p:nvSpPr>
        <p:spPr>
          <a:xfrm>
            <a:off x="2643063" y="3186631"/>
            <a:ext cx="696687" cy="370114"/>
          </a:xfrm>
          <a:prstGeom prst="rect">
            <a:avLst/>
          </a:prstGeom>
          <a:solidFill>
            <a:srgbClr val="FC7A04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9549ACE-DE79-43F6-9317-43DBF33C42B9}"/>
              </a:ext>
            </a:extLst>
          </p:cNvPr>
          <p:cNvSpPr/>
          <p:nvPr/>
        </p:nvSpPr>
        <p:spPr>
          <a:xfrm>
            <a:off x="3339750" y="3186967"/>
            <a:ext cx="696687" cy="370114"/>
          </a:xfrm>
          <a:prstGeom prst="rect">
            <a:avLst/>
          </a:prstGeom>
          <a:solidFill>
            <a:srgbClr val="CA610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5417A1F-2287-4661-8808-038C39F23BC5}"/>
              </a:ext>
            </a:extLst>
          </p:cNvPr>
          <p:cNvSpPr/>
          <p:nvPr/>
        </p:nvSpPr>
        <p:spPr>
          <a:xfrm>
            <a:off x="1946376" y="4713405"/>
            <a:ext cx="696687" cy="370114"/>
          </a:xfrm>
          <a:prstGeom prst="rect">
            <a:avLst/>
          </a:prstGeom>
          <a:solidFill>
            <a:srgbClr val="FFFFCC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3234EA6-A3A5-4FAE-8D52-A64A14246EAE}"/>
              </a:ext>
            </a:extLst>
          </p:cNvPr>
          <p:cNvSpPr/>
          <p:nvPr/>
        </p:nvSpPr>
        <p:spPr>
          <a:xfrm>
            <a:off x="2643063" y="4713405"/>
            <a:ext cx="696687" cy="370114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F0BF9EC-23B5-4A82-8D67-717B2CC55C56}"/>
              </a:ext>
            </a:extLst>
          </p:cNvPr>
          <p:cNvSpPr/>
          <p:nvPr/>
        </p:nvSpPr>
        <p:spPr>
          <a:xfrm>
            <a:off x="3339750" y="4713741"/>
            <a:ext cx="696687" cy="370114"/>
          </a:xfrm>
          <a:prstGeom prst="rect">
            <a:avLst/>
          </a:prstGeom>
          <a:solidFill>
            <a:srgbClr val="CC99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68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CC4EFA-60CC-41A5-A3BE-C4EBFBB84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色の印象：中性色・寒色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9870B9-F4A9-42AE-8987-561EA08BF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緑色</a:t>
            </a:r>
            <a:r>
              <a:rPr lang="en-US" altLang="ja-JP" dirty="0"/>
              <a:t>(</a:t>
            </a:r>
            <a:r>
              <a:rPr lang="ja-JP" altLang="en-US" dirty="0"/>
              <a:t>中性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 dirty="0"/>
              <a:t>印象：理性的、健康、自然、若さ、平穏、安らぎ</a:t>
            </a:r>
            <a:endParaRPr lang="en-US" altLang="ja-JP" dirty="0"/>
          </a:p>
          <a:p>
            <a:pPr lvl="1"/>
            <a:r>
              <a:rPr lang="ja-JP" altLang="en-US" dirty="0"/>
              <a:t>効果：和やかにさせる。自然色代表。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青</a:t>
            </a:r>
            <a:endParaRPr lang="en-US" altLang="ja-JP" dirty="0"/>
          </a:p>
          <a:p>
            <a:pPr lvl="1"/>
            <a:r>
              <a:rPr lang="ja-JP" altLang="en-US" dirty="0"/>
              <a:t>印象：爽やか、冷たい、誠実、静けさ、透明感</a:t>
            </a:r>
            <a:endParaRPr lang="en-US" altLang="ja-JP" dirty="0"/>
          </a:p>
          <a:p>
            <a:pPr lvl="1"/>
            <a:r>
              <a:rPr lang="ja-JP" altLang="en-US" dirty="0"/>
              <a:t>効果：人を冷静にさせる。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紫</a:t>
            </a:r>
            <a:r>
              <a:rPr lang="en-US" altLang="ja-JP" dirty="0"/>
              <a:t>(</a:t>
            </a:r>
            <a:r>
              <a:rPr lang="ja-JP" altLang="en-US" dirty="0"/>
              <a:t>中性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 dirty="0"/>
              <a:t>印象：高貴、不安、優雅、神秘</a:t>
            </a:r>
            <a:endParaRPr lang="en-US" altLang="ja-JP" dirty="0"/>
          </a:p>
          <a:p>
            <a:pPr lvl="1"/>
            <a:r>
              <a:rPr lang="ja-JP" altLang="en-US" dirty="0"/>
              <a:t>効果：ミステリアスな雰囲気を演出。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5F8F99-72FE-4315-BFA0-D3F60F76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E59A84-5421-4813-A904-A46927F0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5ADB5EF-3B47-48B8-81F9-20C9BBB6A095}"/>
              </a:ext>
            </a:extLst>
          </p:cNvPr>
          <p:cNvSpPr/>
          <p:nvPr/>
        </p:nvSpPr>
        <p:spPr>
          <a:xfrm>
            <a:off x="1839682" y="3146261"/>
            <a:ext cx="696687" cy="370114"/>
          </a:xfrm>
          <a:prstGeom prst="rect">
            <a:avLst/>
          </a:prstGeom>
          <a:solidFill>
            <a:srgbClr val="99CC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EADBA40-CB23-4F0B-BA85-AB64FAD951E3}"/>
              </a:ext>
            </a:extLst>
          </p:cNvPr>
          <p:cNvSpPr/>
          <p:nvPr/>
        </p:nvSpPr>
        <p:spPr>
          <a:xfrm>
            <a:off x="2536369" y="3146261"/>
            <a:ext cx="696687" cy="370114"/>
          </a:xfrm>
          <a:prstGeom prst="rect">
            <a:avLst/>
          </a:prstGeom>
          <a:solidFill>
            <a:srgbClr val="00B0F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72E3375-E12F-45F6-AD53-B758892FA7C8}"/>
              </a:ext>
            </a:extLst>
          </p:cNvPr>
          <p:cNvSpPr/>
          <p:nvPr/>
        </p:nvSpPr>
        <p:spPr>
          <a:xfrm>
            <a:off x="3233056" y="3146597"/>
            <a:ext cx="696687" cy="370114"/>
          </a:xfrm>
          <a:prstGeom prst="rect">
            <a:avLst/>
          </a:prstGeom>
          <a:solidFill>
            <a:srgbClr val="3333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9A02377-AAE6-436E-A93D-D4EC6DBC9318}"/>
              </a:ext>
            </a:extLst>
          </p:cNvPr>
          <p:cNvSpPr/>
          <p:nvPr/>
        </p:nvSpPr>
        <p:spPr>
          <a:xfrm>
            <a:off x="2642115" y="4673707"/>
            <a:ext cx="696687" cy="370114"/>
          </a:xfrm>
          <a:prstGeom prst="rect">
            <a:avLst/>
          </a:prstGeom>
          <a:solidFill>
            <a:srgbClr val="FF99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BAF176E-9414-49CF-95B1-3053B9655E27}"/>
              </a:ext>
            </a:extLst>
          </p:cNvPr>
          <p:cNvSpPr/>
          <p:nvPr/>
        </p:nvSpPr>
        <p:spPr>
          <a:xfrm>
            <a:off x="3338802" y="4673707"/>
            <a:ext cx="696687" cy="370114"/>
          </a:xfrm>
          <a:prstGeom prst="rect">
            <a:avLst/>
          </a:prstGeom>
          <a:solidFill>
            <a:srgbClr val="FF00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650FD79-D7A3-4C1B-93C5-1C8C265D7B71}"/>
              </a:ext>
            </a:extLst>
          </p:cNvPr>
          <p:cNvSpPr/>
          <p:nvPr/>
        </p:nvSpPr>
        <p:spPr>
          <a:xfrm>
            <a:off x="4035489" y="4674043"/>
            <a:ext cx="696687" cy="370114"/>
          </a:xfrm>
          <a:prstGeom prst="rect">
            <a:avLst/>
          </a:prstGeom>
          <a:solidFill>
            <a:srgbClr val="9900CC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3648BF0-4B19-4B53-A44E-02636BD769D0}"/>
              </a:ext>
            </a:extLst>
          </p:cNvPr>
          <p:cNvSpPr/>
          <p:nvPr/>
        </p:nvSpPr>
        <p:spPr>
          <a:xfrm>
            <a:off x="2884712" y="1618815"/>
            <a:ext cx="696687" cy="370114"/>
          </a:xfrm>
          <a:prstGeom prst="rect">
            <a:avLst/>
          </a:prstGeom>
          <a:solidFill>
            <a:srgbClr val="99FFCC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D8BC6B2-6575-4A14-A9B0-BFD38909A385}"/>
              </a:ext>
            </a:extLst>
          </p:cNvPr>
          <p:cNvSpPr/>
          <p:nvPr/>
        </p:nvSpPr>
        <p:spPr>
          <a:xfrm>
            <a:off x="3581399" y="1618815"/>
            <a:ext cx="696687" cy="370114"/>
          </a:xfrm>
          <a:prstGeom prst="rect">
            <a:avLst/>
          </a:prstGeom>
          <a:solidFill>
            <a:srgbClr val="00B05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C409EAE-5E0C-4503-B6A1-E6A5B0E74BC5}"/>
              </a:ext>
            </a:extLst>
          </p:cNvPr>
          <p:cNvSpPr/>
          <p:nvPr/>
        </p:nvSpPr>
        <p:spPr>
          <a:xfrm>
            <a:off x="4278086" y="1619151"/>
            <a:ext cx="696687" cy="370114"/>
          </a:xfrm>
          <a:prstGeom prst="rect">
            <a:avLst/>
          </a:prstGeom>
          <a:solidFill>
            <a:srgbClr val="008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371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A3BCD-540B-4869-A43C-F2F71D05D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色の印象：無彩色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A3F37C-2258-452F-8C21-545E6E154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白</a:t>
            </a:r>
            <a:endParaRPr lang="en-US" altLang="ja-JP" dirty="0"/>
          </a:p>
          <a:p>
            <a:pPr lvl="1"/>
            <a:r>
              <a:rPr lang="ja-JP" altLang="en-US" dirty="0"/>
              <a:t>印象：純粋、無機質、明るい</a:t>
            </a:r>
            <a:endParaRPr lang="en-US" altLang="ja-JP" dirty="0"/>
          </a:p>
          <a:p>
            <a:pPr lvl="1"/>
            <a:r>
              <a:rPr lang="ja-JP" altLang="en-US" dirty="0"/>
              <a:t>効果：主に背景として。シンプルさを演出。</a:t>
            </a:r>
            <a:br>
              <a:rPr lang="en-US" altLang="ja-JP" dirty="0"/>
            </a:br>
            <a:r>
              <a:rPr lang="ja-JP" altLang="en-US" dirty="0"/>
              <a:t>白背景＋黒文字＋ハイライト</a:t>
            </a:r>
            <a:r>
              <a:rPr lang="en-US" altLang="ja-JP" dirty="0"/>
              <a:t>(</a:t>
            </a:r>
            <a:r>
              <a:rPr lang="ja-JP" altLang="en-US" dirty="0"/>
              <a:t>赤など</a:t>
            </a:r>
            <a:r>
              <a:rPr lang="en-US" altLang="ja-JP" dirty="0"/>
              <a:t>)</a:t>
            </a:r>
            <a:r>
              <a:rPr lang="ja-JP" altLang="en-US" dirty="0"/>
              <a:t>が定番。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黒</a:t>
            </a:r>
            <a:endParaRPr lang="en-US" altLang="ja-JP" dirty="0"/>
          </a:p>
          <a:p>
            <a:pPr lvl="1"/>
            <a:r>
              <a:rPr lang="ja-JP" altLang="en-US" dirty="0"/>
              <a:t>印象：高級感、上品、モダン、不安</a:t>
            </a:r>
            <a:endParaRPr lang="en-US" altLang="ja-JP" dirty="0"/>
          </a:p>
          <a:p>
            <a:pPr lvl="1"/>
            <a:r>
              <a:rPr lang="ja-JP" altLang="en-US" dirty="0"/>
              <a:t>効果：かっこよさを演出。</a:t>
            </a:r>
            <a:br>
              <a:rPr lang="en-US" altLang="ja-JP" dirty="0"/>
            </a:br>
            <a:r>
              <a:rPr lang="ja-JP" altLang="en-US" dirty="0"/>
              <a:t>黒背景＋白文字＋ハイライト</a:t>
            </a:r>
            <a:r>
              <a:rPr lang="en-US" altLang="ja-JP" dirty="0"/>
              <a:t>(</a:t>
            </a:r>
            <a:r>
              <a:rPr lang="ja-JP" altLang="en-US" dirty="0"/>
              <a:t>橙色など</a:t>
            </a:r>
            <a:r>
              <a:rPr lang="en-US" altLang="ja-JP" dirty="0"/>
              <a:t>)</a:t>
            </a:r>
            <a:r>
              <a:rPr lang="ja-JP" altLang="en-US" dirty="0"/>
              <a:t>が定番。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A76501-D194-4E7A-97AC-55B163CBF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E9E16D-BA7A-401E-80F4-E9DBE61D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06FB749-7BBB-4A64-8601-C0FF19897B80}"/>
              </a:ext>
            </a:extLst>
          </p:cNvPr>
          <p:cNvSpPr/>
          <p:nvPr/>
        </p:nvSpPr>
        <p:spPr>
          <a:xfrm>
            <a:off x="1642930" y="1671782"/>
            <a:ext cx="696687" cy="3701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2B11652-0211-4BAE-BAD8-58CDDDD1828B}"/>
              </a:ext>
            </a:extLst>
          </p:cNvPr>
          <p:cNvSpPr/>
          <p:nvPr/>
        </p:nvSpPr>
        <p:spPr>
          <a:xfrm>
            <a:off x="1642931" y="3715603"/>
            <a:ext cx="696687" cy="3701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909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EB4624-71E6-4AA7-A65C-4AE640262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再度と明度が与える印象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5D35FB-8A18-4F52-A396-F9D3EA2A8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8D678-4F43-477E-ACF7-1AF19D8CF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8B9F7BD9-F457-4E43-AE07-45C7B1F0B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1177" y="1661535"/>
            <a:ext cx="6749647" cy="5062236"/>
          </a:xfrm>
        </p:spPr>
      </p:pic>
    </p:spTree>
    <p:extLst>
      <p:ext uri="{BB962C8B-B14F-4D97-AF65-F5344CB8AC3E}">
        <p14:creationId xmlns:p14="http://schemas.microsoft.com/office/powerpoint/2010/main" val="1128997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13BB84-1F67-47F9-9A9D-4A58A35F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配色と面積比率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258A54-77A9-42AD-A019-5DDD1A57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8B46FE-5CA8-4054-9B9B-84B2F602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コンテンツ プレースホルダー 9">
            <a:extLst>
              <a:ext uri="{FF2B5EF4-FFF2-40B4-BE49-F238E27FC236}">
                <a16:creationId xmlns:a16="http://schemas.microsoft.com/office/drawing/2014/main" id="{83A0FD81-F9DC-46EA-8D31-C93B7B521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5213" y="2437543"/>
            <a:ext cx="8021574" cy="2973515"/>
          </a:xfrm>
        </p:spPr>
      </p:pic>
    </p:spTree>
    <p:extLst>
      <p:ext uri="{BB962C8B-B14F-4D97-AF65-F5344CB8AC3E}">
        <p14:creationId xmlns:p14="http://schemas.microsoft.com/office/powerpoint/2010/main" val="583595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932D7C-83B9-45A0-9A24-8CF0040A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よくある配色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6957A0-5162-47E1-BAB8-8FB987AD9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ナチュラルカラー</a:t>
            </a:r>
            <a:endParaRPr lang="en-US" altLang="ja-JP" dirty="0"/>
          </a:p>
          <a:p>
            <a:pPr lvl="1"/>
            <a:r>
              <a:rPr lang="ja-JP" altLang="en-US" dirty="0"/>
              <a:t>緑・茶色・水色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爽やか</a:t>
            </a:r>
            <a:endParaRPr lang="en-US" altLang="ja-JP" dirty="0"/>
          </a:p>
          <a:p>
            <a:pPr lvl="1"/>
            <a:r>
              <a:rPr lang="ja-JP" altLang="en-US" dirty="0"/>
              <a:t>青・水色・青緑・白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高級感</a:t>
            </a:r>
            <a:endParaRPr lang="en-US" altLang="ja-JP" dirty="0"/>
          </a:p>
          <a:p>
            <a:pPr lvl="1"/>
            <a:r>
              <a:rPr lang="ja-JP" altLang="en-US" dirty="0"/>
              <a:t>暗めの赤、金色、暗めの紫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4709A5-480D-4184-95BC-685D720F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D4A47A-9688-4E4B-A9B3-722EE7E1A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9A234A6-A5A8-4978-B34D-DC2022521F69}"/>
              </a:ext>
            </a:extLst>
          </p:cNvPr>
          <p:cNvSpPr/>
          <p:nvPr/>
        </p:nvSpPr>
        <p:spPr>
          <a:xfrm>
            <a:off x="4038600" y="2122531"/>
            <a:ext cx="1124770" cy="370114"/>
          </a:xfrm>
          <a:prstGeom prst="rect">
            <a:avLst/>
          </a:prstGeom>
          <a:solidFill>
            <a:srgbClr val="99CC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43EEB00-DF3B-4EE3-BD19-3131B3B5324F}"/>
              </a:ext>
            </a:extLst>
          </p:cNvPr>
          <p:cNvSpPr/>
          <p:nvPr/>
        </p:nvSpPr>
        <p:spPr>
          <a:xfrm>
            <a:off x="5163370" y="2122531"/>
            <a:ext cx="183459" cy="370114"/>
          </a:xfrm>
          <a:prstGeom prst="rect">
            <a:avLst/>
          </a:prstGeom>
          <a:solidFill>
            <a:srgbClr val="CC66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435EFBF-CA55-4AC2-ACA2-DE66230F659D}"/>
              </a:ext>
            </a:extLst>
          </p:cNvPr>
          <p:cNvSpPr/>
          <p:nvPr/>
        </p:nvSpPr>
        <p:spPr>
          <a:xfrm>
            <a:off x="5346829" y="2122531"/>
            <a:ext cx="523432" cy="370114"/>
          </a:xfrm>
          <a:prstGeom prst="rect">
            <a:avLst/>
          </a:prstGeom>
          <a:solidFill>
            <a:srgbClr val="00B05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84E9567-921E-4B8F-8C13-E100B9ACEC09}"/>
              </a:ext>
            </a:extLst>
          </p:cNvPr>
          <p:cNvSpPr/>
          <p:nvPr/>
        </p:nvSpPr>
        <p:spPr>
          <a:xfrm>
            <a:off x="4489174" y="3537201"/>
            <a:ext cx="1124770" cy="370114"/>
          </a:xfrm>
          <a:prstGeom prst="rect">
            <a:avLst/>
          </a:prstGeom>
          <a:solidFill>
            <a:srgbClr val="CCEC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AF7E208-BA16-437D-86C4-1B7BA0115F05}"/>
              </a:ext>
            </a:extLst>
          </p:cNvPr>
          <p:cNvSpPr/>
          <p:nvPr/>
        </p:nvSpPr>
        <p:spPr>
          <a:xfrm>
            <a:off x="5613944" y="3537201"/>
            <a:ext cx="183459" cy="370114"/>
          </a:xfrm>
          <a:prstGeom prst="rect">
            <a:avLst/>
          </a:prstGeom>
          <a:solidFill>
            <a:srgbClr val="00B0F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17F2A63-91AA-4964-A60D-E0C9D8F78D46}"/>
              </a:ext>
            </a:extLst>
          </p:cNvPr>
          <p:cNvSpPr/>
          <p:nvPr/>
        </p:nvSpPr>
        <p:spPr>
          <a:xfrm>
            <a:off x="5797403" y="3537201"/>
            <a:ext cx="523432" cy="370114"/>
          </a:xfrm>
          <a:prstGeom prst="rect">
            <a:avLst/>
          </a:prstGeom>
          <a:solidFill>
            <a:srgbClr val="CCFFCC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FAAF191-B517-4C2B-B97A-C358AB6F1366}"/>
              </a:ext>
            </a:extLst>
          </p:cNvPr>
          <p:cNvSpPr/>
          <p:nvPr/>
        </p:nvSpPr>
        <p:spPr>
          <a:xfrm>
            <a:off x="5346829" y="4832530"/>
            <a:ext cx="1124770" cy="37011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5FD95DA-AF46-4ADD-A356-4310B291E547}"/>
              </a:ext>
            </a:extLst>
          </p:cNvPr>
          <p:cNvSpPr/>
          <p:nvPr/>
        </p:nvSpPr>
        <p:spPr>
          <a:xfrm>
            <a:off x="6471599" y="4832530"/>
            <a:ext cx="183459" cy="370114"/>
          </a:xfrm>
          <a:prstGeom prst="rect">
            <a:avLst/>
          </a:prstGeom>
          <a:solidFill>
            <a:srgbClr val="CC99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F5980D3-39D2-4595-B14D-FC0F0DA5DEC3}"/>
              </a:ext>
            </a:extLst>
          </p:cNvPr>
          <p:cNvSpPr/>
          <p:nvPr/>
        </p:nvSpPr>
        <p:spPr>
          <a:xfrm>
            <a:off x="6655058" y="4832530"/>
            <a:ext cx="523432" cy="370114"/>
          </a:xfrm>
          <a:prstGeom prst="rect">
            <a:avLst/>
          </a:prstGeom>
          <a:solidFill>
            <a:srgbClr val="C8103D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088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F5DF5B-B97F-42B8-AC64-1FFF0A67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形：</a:t>
            </a:r>
            <a:r>
              <a:rPr lang="en-US" altLang="ja-JP" dirty="0" err="1"/>
              <a:t>Bouba</a:t>
            </a:r>
            <a:r>
              <a:rPr lang="ja-JP" altLang="en-US" dirty="0"/>
              <a:t>と</a:t>
            </a:r>
            <a:r>
              <a:rPr lang="en-US" altLang="ja-JP" dirty="0"/>
              <a:t>Kiki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3F3FDC-1752-408D-98B8-CB2F1ACA1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A324F0-CEA0-4CCA-8300-B85CB61E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554A1EDC-985A-4050-BD96-0B9F2D534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6556" y="2562797"/>
            <a:ext cx="6338888" cy="3232833"/>
          </a:xfr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7C56589-7A2C-4A19-96D8-3DE507A08C53}"/>
              </a:ext>
            </a:extLst>
          </p:cNvPr>
          <p:cNvSpPr/>
          <p:nvPr/>
        </p:nvSpPr>
        <p:spPr>
          <a:xfrm>
            <a:off x="2050662" y="2301187"/>
            <a:ext cx="8090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ja-JP" altLang="en-US" sz="28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「ブーバ</a:t>
            </a:r>
            <a:r>
              <a:rPr lang="en-US" altLang="ja-JP" sz="28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(</a:t>
            </a:r>
            <a:r>
              <a:rPr lang="en-US" altLang="ja-JP" sz="2800" dirty="0" err="1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Bouba</a:t>
            </a:r>
            <a:r>
              <a:rPr lang="en-US" altLang="ja-JP" sz="28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)</a:t>
            </a:r>
            <a:r>
              <a:rPr lang="ja-JP" altLang="en-US" sz="28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」と「キキ</a:t>
            </a:r>
            <a:r>
              <a:rPr lang="en-US" altLang="ja-JP" sz="28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(Kiki)</a:t>
            </a:r>
            <a:r>
              <a:rPr lang="ja-JP" altLang="en-US" sz="28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」はどちらか？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B1B4E4-DC84-467A-B664-8ACB7EE274E1}"/>
              </a:ext>
            </a:extLst>
          </p:cNvPr>
          <p:cNvSpPr/>
          <p:nvPr/>
        </p:nvSpPr>
        <p:spPr>
          <a:xfrm>
            <a:off x="7081369" y="5781708"/>
            <a:ext cx="4509573" cy="7504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6B0920"/>
                </a:solidFill>
              </a:rPr>
              <a:t>形状も印象に大きくかかわる</a:t>
            </a:r>
            <a:endParaRPr kumimoji="1" lang="ja-JP" altLang="en-US" sz="24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80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B7FC9F-144F-4C51-B310-0DEF19CD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フォント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BDD594-D2A9-4BF2-BC82-F5B636E03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365760">
              <a:lnSpc>
                <a:spcPct val="100000"/>
              </a:lnSpc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ja-JP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  <a:ea typeface="HGS明朝E" panose="02020900000000000000" pitchFamily="18" charset="-128"/>
              </a:rPr>
              <a:t>明朝体</a:t>
            </a:r>
            <a:endParaRPr lang="en-US" altLang="ja-JP" sz="3600" dirty="0">
              <a:solidFill>
                <a:prstClr val="black">
                  <a:lumMod val="85000"/>
                  <a:lumOff val="15000"/>
                </a:prstClr>
              </a:solidFill>
              <a:latin typeface="Book Antiqua"/>
              <a:ea typeface="HGS明朝E" panose="02020900000000000000" pitchFamily="18" charset="-128"/>
            </a:endParaRPr>
          </a:p>
          <a:p>
            <a:pPr marL="777240" lvl="1" indent="-365760">
              <a:lnSpc>
                <a:spcPct val="100000"/>
              </a:lnSpc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"/>
            </a:pPr>
            <a:r>
              <a:rPr lang="ja-JP" alt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  <a:ea typeface="HGS明朝E" panose="02020900000000000000" pitchFamily="18" charset="-128"/>
              </a:rPr>
              <a:t>大人っぽい、洗練された雰囲気</a:t>
            </a:r>
            <a:endParaRPr lang="en-US" altLang="ja-JP" sz="3200" dirty="0">
              <a:solidFill>
                <a:prstClr val="black">
                  <a:lumMod val="85000"/>
                  <a:lumOff val="15000"/>
                </a:prstClr>
              </a:solidFill>
              <a:latin typeface="Book Antiqua"/>
              <a:ea typeface="HGS明朝E" panose="02020900000000000000" pitchFamily="18" charset="-128"/>
            </a:endParaRPr>
          </a:p>
          <a:p>
            <a:pPr marL="777240" lvl="1" indent="-365760">
              <a:lnSpc>
                <a:spcPct val="100000"/>
              </a:lnSpc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"/>
            </a:pPr>
            <a:r>
              <a:rPr lang="ja-JP" alt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  <a:ea typeface="HGS明朝E" panose="02020900000000000000" pitchFamily="18" charset="-128"/>
              </a:rPr>
              <a:t>太くすると丸みが出て、親しみがわきやすく</a:t>
            </a:r>
            <a:endParaRPr lang="en-US" altLang="ja-JP" sz="3200" b="1" dirty="0">
              <a:solidFill>
                <a:prstClr val="black">
                  <a:lumMod val="85000"/>
                  <a:lumOff val="15000"/>
                </a:prstClr>
              </a:solidFill>
              <a:latin typeface="Book Antiqua"/>
              <a:ea typeface="HGS明朝E" panose="02020900000000000000" pitchFamily="18" charset="-128"/>
            </a:endParaRPr>
          </a:p>
          <a:p>
            <a:pPr marL="777240" lvl="1" indent="-365760">
              <a:lnSpc>
                <a:spcPct val="100000"/>
              </a:lnSpc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"/>
            </a:pPr>
            <a:endParaRPr lang="en-US" altLang="ja-JP" sz="3200" dirty="0">
              <a:solidFill>
                <a:prstClr val="black">
                  <a:lumMod val="85000"/>
                  <a:lumOff val="15000"/>
                </a:prstClr>
              </a:solidFill>
              <a:latin typeface="Book Antiqua"/>
              <a:ea typeface="HGS明朝E" panose="02020900000000000000" pitchFamily="18" charset="-128"/>
            </a:endParaRPr>
          </a:p>
          <a:p>
            <a:pPr marL="365760" lvl="0" indent="-365760">
              <a:lnSpc>
                <a:spcPct val="100000"/>
              </a:lnSpc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ja-JP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ＤＦＰ太丸ゴシック体"/>
                <a:ea typeface="ＤＦＰ太丸ゴシック体"/>
                <a:cs typeface="ＤＦＰ太丸ゴシック体"/>
              </a:rPr>
              <a:t>ゴシック</a:t>
            </a:r>
            <a:endParaRPr lang="en-US" altLang="ja-JP" sz="3600" dirty="0">
              <a:solidFill>
                <a:prstClr val="black">
                  <a:lumMod val="85000"/>
                  <a:lumOff val="15000"/>
                </a:prstClr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777240" lvl="1" indent="-365760">
              <a:lnSpc>
                <a:spcPct val="100000"/>
              </a:lnSpc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"/>
            </a:pPr>
            <a:r>
              <a:rPr lang="ja-JP" alt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ＤＦＰ太丸ゴシック体"/>
                <a:ea typeface="ＤＦＰ太丸ゴシック体"/>
                <a:cs typeface="ＤＦＰ太丸ゴシック体"/>
              </a:rPr>
              <a:t>親近感があり、子供らしく、明るい雰囲気</a:t>
            </a:r>
            <a:endParaRPr lang="en-US" altLang="ja-JP" sz="3200" dirty="0">
              <a:solidFill>
                <a:prstClr val="black">
                  <a:lumMod val="85000"/>
                  <a:lumOff val="15000"/>
                </a:prstClr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777240" lvl="1" indent="-365760">
              <a:lnSpc>
                <a:spcPct val="100000"/>
              </a:lnSpc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"/>
            </a:pPr>
            <a:r>
              <a:rPr lang="ja-JP" alt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ＤＦＰ太丸ゴシック体"/>
                <a:ea typeface="ＤＦＰ太丸ゴシック体"/>
                <a:cs typeface="ＤＦＰ太丸ゴシック体"/>
              </a:rPr>
              <a:t>太くすると丸みが出て力強い雰囲気</a:t>
            </a:r>
          </a:p>
          <a:p>
            <a:endParaRPr kumimoji="1" lang="ja-JP" altLang="en-US" sz="36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6D1350-3121-40C4-BDFC-582B3FA23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C04B32-8782-4930-AEFF-EA20AB2F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2836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C88422-307B-4CF6-82D5-56AC069C6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配置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60420D-1834-4691-890B-F14A64014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55774"/>
            <a:ext cx="10515600" cy="2221189"/>
          </a:xfrm>
        </p:spPr>
        <p:txBody>
          <a:bodyPr>
            <a:normAutofit/>
          </a:bodyPr>
          <a:lstStyle/>
          <a:p>
            <a:pPr marL="365760" lvl="0" indent="-365760">
              <a:lnSpc>
                <a:spcPct val="100000"/>
              </a:lnSpc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ja-JP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  <a:ea typeface="HGS明朝E" panose="02020900000000000000" pitchFamily="18" charset="-128"/>
              </a:rPr>
              <a:t>この場合、先頭の赤ブロックが重要な主張</a:t>
            </a:r>
            <a:endParaRPr lang="en-US" altLang="ja-JP" dirty="0">
              <a:solidFill>
                <a:prstClr val="black">
                  <a:lumMod val="85000"/>
                  <a:lumOff val="15000"/>
                </a:prstClr>
              </a:solidFill>
              <a:latin typeface="Book Antiqua"/>
              <a:ea typeface="HGS明朝E" panose="02020900000000000000" pitchFamily="18" charset="-128"/>
            </a:endParaRPr>
          </a:p>
          <a:p>
            <a:pPr marL="365760" lvl="0" indent="-365760">
              <a:lnSpc>
                <a:spcPct val="100000"/>
              </a:lnSpc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ja-JP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  <a:ea typeface="HGS明朝E" panose="02020900000000000000" pitchFamily="18" charset="-128"/>
              </a:rPr>
              <a:t>その下にあるこの羅列はその補足説明</a:t>
            </a:r>
            <a:endParaRPr lang="en-US" altLang="ja-JP" dirty="0">
              <a:solidFill>
                <a:prstClr val="black">
                  <a:lumMod val="85000"/>
                  <a:lumOff val="15000"/>
                </a:prstClr>
              </a:solidFill>
              <a:latin typeface="Book Antiqua"/>
              <a:ea typeface="HGS明朝E" panose="02020900000000000000" pitchFamily="18" charset="-128"/>
            </a:endParaRPr>
          </a:p>
          <a:p>
            <a:pPr marL="777240" lvl="1" indent="-365760">
              <a:lnSpc>
                <a:spcPct val="100000"/>
              </a:lnSpc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"/>
            </a:pPr>
            <a:r>
              <a:rPr lang="ja-JP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  <a:ea typeface="HGS明朝E" panose="02020900000000000000" pitchFamily="18" charset="-128"/>
              </a:rPr>
              <a:t>字下げをするとさらにその補足説明となる</a:t>
            </a:r>
          </a:p>
          <a:p>
            <a:endParaRPr kumimoji="1" lang="ja-JP" altLang="en-US" sz="36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32B51C-2D04-4828-9628-2EA6FB6AA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9B6CF5-C73C-49C0-B92A-2F1083D3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7E19639-2D9D-4E2A-9A48-E2CD4F347C69}"/>
              </a:ext>
            </a:extLst>
          </p:cNvPr>
          <p:cNvSpPr/>
          <p:nvPr/>
        </p:nvSpPr>
        <p:spPr>
          <a:xfrm>
            <a:off x="2717445" y="2188363"/>
            <a:ext cx="6757110" cy="1317812"/>
          </a:xfrm>
          <a:prstGeom prst="rect">
            <a:avLst/>
          </a:prstGeom>
          <a:solidFill>
            <a:srgbClr val="873624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位置関係で重要さがわかる</a:t>
            </a:r>
          </a:p>
        </p:txBody>
      </p:sp>
    </p:spTree>
    <p:extLst>
      <p:ext uri="{BB962C8B-B14F-4D97-AF65-F5344CB8AC3E}">
        <p14:creationId xmlns:p14="http://schemas.microsoft.com/office/powerpoint/2010/main" val="21001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374A54-4918-4788-A9C0-1789EDF6F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配置（を意識しないと？）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366446-6282-492B-919E-1B7352ECD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365760">
              <a:lnSpc>
                <a:spcPct val="100000"/>
              </a:lnSpc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ja-JP" altLang="en-US" sz="2400" dirty="0">
                <a:solidFill>
                  <a:srgbClr val="C00000"/>
                </a:solidFill>
                <a:latin typeface="Book Antiqua"/>
                <a:ea typeface="HGS明朝E" panose="02020900000000000000" pitchFamily="18" charset="-128"/>
              </a:rPr>
              <a:t>位置関係で重要さがわかる</a:t>
            </a:r>
            <a:endParaRPr lang="en-US" altLang="ja-JP" sz="2400" dirty="0">
              <a:solidFill>
                <a:srgbClr val="C00000"/>
              </a:solidFill>
              <a:latin typeface="Book Antiqua"/>
              <a:ea typeface="HGS明朝E" panose="02020900000000000000" pitchFamily="18" charset="-128"/>
            </a:endParaRPr>
          </a:p>
          <a:p>
            <a:pPr marL="365760" lvl="0" indent="-365760">
              <a:lnSpc>
                <a:spcPct val="100000"/>
              </a:lnSpc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ja-JP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  <a:ea typeface="HGS明朝E" panose="02020900000000000000" pitchFamily="18" charset="-128"/>
              </a:rPr>
              <a:t>赤字にハイライトしてある部分が重要</a:t>
            </a:r>
            <a:endParaRPr lang="en-US" altLang="ja-JP" sz="2400" dirty="0">
              <a:solidFill>
                <a:prstClr val="black">
                  <a:lumMod val="85000"/>
                  <a:lumOff val="15000"/>
                </a:prstClr>
              </a:solidFill>
              <a:latin typeface="Book Antiqua"/>
              <a:ea typeface="HGS明朝E" panose="02020900000000000000" pitchFamily="18" charset="-128"/>
            </a:endParaRPr>
          </a:p>
          <a:p>
            <a:pPr marL="365760" lvl="0" indent="-365760">
              <a:lnSpc>
                <a:spcPct val="100000"/>
              </a:lnSpc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ja-JP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  <a:ea typeface="HGS明朝E" panose="02020900000000000000" pitchFamily="18" charset="-128"/>
              </a:rPr>
              <a:t>この羅列は同じレベルで表現されている</a:t>
            </a:r>
            <a:endParaRPr lang="en-US" altLang="ja-JP" sz="2400" dirty="0">
              <a:solidFill>
                <a:prstClr val="black">
                  <a:lumMod val="85000"/>
                  <a:lumOff val="15000"/>
                </a:prstClr>
              </a:solidFill>
              <a:latin typeface="Book Antiqua"/>
              <a:ea typeface="HGS明朝E" panose="02020900000000000000" pitchFamily="18" charset="-128"/>
            </a:endParaRPr>
          </a:p>
          <a:p>
            <a:pPr marL="365760" lvl="0" indent="-365760">
              <a:lnSpc>
                <a:spcPct val="100000"/>
              </a:lnSpc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ja-JP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  <a:ea typeface="HGS明朝E" panose="02020900000000000000" pitchFamily="18" charset="-128"/>
              </a:rPr>
              <a:t>「羅列の中でも特に重要」程度の意味に</a:t>
            </a:r>
            <a:endParaRPr lang="en-US" altLang="ja-JP" sz="2400" dirty="0">
              <a:solidFill>
                <a:prstClr val="black">
                  <a:lumMod val="85000"/>
                  <a:lumOff val="15000"/>
                </a:prstClr>
              </a:solidFill>
              <a:latin typeface="Book Antiqua"/>
              <a:ea typeface="HGS明朝E" panose="02020900000000000000" pitchFamily="18" charset="-128"/>
            </a:endParaRP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EE127D-FDF4-49CF-8FDD-24FB0FBC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77E1C6-2FD7-43C8-A3AA-7D5F0982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8209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45C46E-99FF-C149-8932-90DAD00E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前回重要だったこと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3954DB-30E9-C448-A66A-EF1A0544A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/>
              <a:t>セルの選択</a:t>
            </a:r>
            <a:endParaRPr lang="en-US" altLang="ja-JP" dirty="0"/>
          </a:p>
          <a:p>
            <a:pPr lvl="1"/>
            <a:r>
              <a:rPr lang="ja-JP" altLang="en-US"/>
              <a:t>操作対象をセル単位で選択</a:t>
            </a:r>
            <a:endParaRPr lang="en-US" altLang="ja-JP" dirty="0"/>
          </a:p>
          <a:p>
            <a:pPr lvl="1"/>
            <a:r>
              <a:rPr lang="ja-JP" altLang="en-US"/>
              <a:t>列や行単位でも選択可能</a:t>
            </a:r>
            <a:endParaRPr lang="en-US" altLang="ja-JP" dirty="0"/>
          </a:p>
          <a:p>
            <a:pPr lvl="1"/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ja-JP" altLang="en-US"/>
              <a:t>文字の入力</a:t>
            </a:r>
            <a:endParaRPr lang="en-US" altLang="ja-JP" dirty="0"/>
          </a:p>
          <a:p>
            <a:pPr lvl="1"/>
            <a:r>
              <a:rPr lang="ja-JP" altLang="en-US"/>
              <a:t>文字のほか、数式を入力可能</a:t>
            </a:r>
            <a:endParaRPr lang="en-US" altLang="ja-JP" dirty="0"/>
          </a:p>
          <a:p>
            <a:pPr lvl="1"/>
            <a:r>
              <a:rPr lang="ja-JP" altLang="en-US"/>
              <a:t>関数も準備してある</a:t>
            </a:r>
            <a:endParaRPr lang="en-US" altLang="ja-JP" dirty="0"/>
          </a:p>
          <a:p>
            <a:pPr lvl="1"/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ja-JP" altLang="en-US"/>
              <a:t>書式設定</a:t>
            </a:r>
            <a:endParaRPr lang="en-US" altLang="ja-JP" dirty="0"/>
          </a:p>
          <a:p>
            <a:pPr lvl="1"/>
            <a:r>
              <a:rPr lang="ja-JP" altLang="en-US"/>
              <a:t>選択範囲内のセルの文字の設定</a:t>
            </a:r>
            <a:endParaRPr lang="en-US" altLang="ja-JP" dirty="0"/>
          </a:p>
          <a:p>
            <a:pPr lvl="1"/>
            <a:r>
              <a:rPr lang="ja-JP" altLang="en-US"/>
              <a:t>選択範囲内のセルの設定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F70479-9839-A24B-B5B7-CE75C29F9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3E73E6-3452-8147-804F-521244D1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1061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591F75-5A21-42D0-8495-1EA98F59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配置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B659F6-4354-4D68-983A-AE1FBDB9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C85D98-EBFF-44DE-AC65-E7E0DEE2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8A36ED3-FC5B-47F1-B022-F97D62C75D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743243" y="1746064"/>
            <a:ext cx="7028634" cy="438052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9C98897-F56F-4ACF-8FA5-7D0D16027708}"/>
              </a:ext>
            </a:extLst>
          </p:cNvPr>
          <p:cNvSpPr txBox="1"/>
          <p:nvPr/>
        </p:nvSpPr>
        <p:spPr>
          <a:xfrm>
            <a:off x="8494288" y="2041936"/>
            <a:ext cx="923330" cy="32945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縦読みの場合、</a:t>
            </a:r>
            <a:endParaRPr lang="en-US" altLang="ja-JP" sz="2400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  <a:p>
            <a:r>
              <a:rPr lang="ja-JP" altLang="en-US" sz="24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　　右上に目が行く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5B06A2B-95ED-4C2C-8DF3-758E709D3CFE}"/>
              </a:ext>
            </a:extLst>
          </p:cNvPr>
          <p:cNvSpPr txBox="1"/>
          <p:nvPr/>
        </p:nvSpPr>
        <p:spPr>
          <a:xfrm>
            <a:off x="3139656" y="3426946"/>
            <a:ext cx="553998" cy="32945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目線は左下へ動く</a:t>
            </a:r>
          </a:p>
        </p:txBody>
      </p:sp>
      <p:sp>
        <p:nvSpPr>
          <p:cNvPr id="13" name="左矢印 10">
            <a:extLst>
              <a:ext uri="{FF2B5EF4-FFF2-40B4-BE49-F238E27FC236}">
                <a16:creationId xmlns:a16="http://schemas.microsoft.com/office/drawing/2014/main" id="{12FBB82E-7005-4640-A8F5-42B2F92011F0}"/>
              </a:ext>
            </a:extLst>
          </p:cNvPr>
          <p:cNvSpPr/>
          <p:nvPr/>
        </p:nvSpPr>
        <p:spPr>
          <a:xfrm rot="20472669">
            <a:off x="4460154" y="3687554"/>
            <a:ext cx="3267635" cy="497541"/>
          </a:xfrm>
          <a:prstGeom prst="leftArrow">
            <a:avLst>
              <a:gd name="adj1" fmla="val 50000"/>
              <a:gd name="adj2" fmla="val 136487"/>
            </a:avLst>
          </a:prstGeom>
          <a:solidFill>
            <a:srgbClr val="873624"/>
          </a:solidFill>
          <a:ln w="19050" cap="flat" cmpd="sng" algn="ctr">
            <a:solidFill>
              <a:srgbClr val="873624">
                <a:shade val="50000"/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126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90768D-0DB4-4682-91A8-30FD655F6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32618C-4EC0-4E51-9CDD-D54DA3EF0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963"/>
          </a:xfrm>
        </p:spPr>
        <p:txBody>
          <a:bodyPr/>
          <a:lstStyle/>
          <a:p>
            <a:r>
              <a:rPr kumimoji="1" lang="ja-JP" altLang="en-US" dirty="0"/>
              <a:t>色：</a:t>
            </a:r>
            <a:r>
              <a:rPr kumimoji="1" lang="en-US" altLang="ja-JP" dirty="0"/>
              <a:t>	</a:t>
            </a:r>
            <a:r>
              <a:rPr kumimoji="1" lang="ja-JP" altLang="en-US" dirty="0"/>
              <a:t>テーマに合わせる（例：清潔感→白と青）</a:t>
            </a:r>
            <a:endParaRPr kumimoji="1" lang="en-US" altLang="ja-JP" dirty="0"/>
          </a:p>
          <a:p>
            <a:r>
              <a:rPr lang="ja-JP" altLang="en-US" dirty="0"/>
              <a:t>形状：</a:t>
            </a:r>
            <a:r>
              <a:rPr lang="en-US" altLang="ja-JP" dirty="0"/>
              <a:t>	</a:t>
            </a:r>
            <a:r>
              <a:rPr lang="ja-JP" altLang="en-US" dirty="0"/>
              <a:t>テーマに合わせる（例：まじめ→四角）</a:t>
            </a:r>
            <a:endParaRPr kumimoji="1" lang="en-US" altLang="ja-JP" dirty="0"/>
          </a:p>
          <a:p>
            <a:r>
              <a:rPr kumimoji="1" lang="ja-JP" altLang="en-US" dirty="0"/>
              <a:t>配置：</a:t>
            </a:r>
            <a:r>
              <a:rPr kumimoji="1" lang="en-US" altLang="ja-JP" dirty="0"/>
              <a:t>	</a:t>
            </a:r>
            <a:r>
              <a:rPr kumimoji="1" lang="ja-JP" altLang="en-US" dirty="0"/>
              <a:t>主張するところを見てもらえるようにする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4636B7-FF2F-40CD-9FFB-38316F06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E2169B-CF46-4E48-8B0F-8567837BF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7F5FBE2-FE92-49BB-B88F-90845CCDBBE5}"/>
              </a:ext>
            </a:extLst>
          </p:cNvPr>
          <p:cNvSpPr/>
          <p:nvPr/>
        </p:nvSpPr>
        <p:spPr>
          <a:xfrm>
            <a:off x="2532940" y="1796648"/>
            <a:ext cx="7126121" cy="11933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6B0920"/>
                </a:solidFill>
              </a:rPr>
              <a:t>見た目が印象を決める</a:t>
            </a:r>
            <a:endParaRPr kumimoji="1" lang="ja-JP" altLang="en-US" sz="28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11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8F0BB3-470D-8D4E-83F8-04A4E647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次週予告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72B801-F69C-C944-8389-7B696AE1E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第１２回：ポスター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基本操作方法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絵の挿入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図形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表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印刷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カラーコーディネート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第１３回：発表資料</a:t>
            </a:r>
            <a:endParaRPr lang="en-US" altLang="ja-JP" dirty="0"/>
          </a:p>
          <a:p>
            <a:pPr lvl="1"/>
            <a:r>
              <a:rPr lang="ja-JP" altLang="en-US" dirty="0"/>
              <a:t>表示の変更</a:t>
            </a:r>
            <a:endParaRPr lang="en-US" altLang="ja-JP" dirty="0"/>
          </a:p>
          <a:p>
            <a:pPr lvl="1"/>
            <a:r>
              <a:rPr lang="ja-JP" altLang="en-US" dirty="0"/>
              <a:t>スライド追加</a:t>
            </a:r>
            <a:endParaRPr lang="en-US" altLang="ja-JP" dirty="0"/>
          </a:p>
          <a:p>
            <a:pPr lvl="1"/>
            <a:r>
              <a:rPr lang="ja-JP" altLang="en-US" dirty="0"/>
              <a:t>表示の変更</a:t>
            </a:r>
            <a:endParaRPr lang="en-US" altLang="ja-JP" dirty="0"/>
          </a:p>
          <a:p>
            <a:pPr lvl="1"/>
            <a:r>
              <a:rPr lang="ja-JP" altLang="en-US" dirty="0"/>
              <a:t>ヘッダ</a:t>
            </a:r>
            <a:r>
              <a:rPr lang="en-US" altLang="ja-JP" dirty="0"/>
              <a:t>/</a:t>
            </a:r>
            <a:r>
              <a:rPr lang="ja-JP" altLang="en-US" dirty="0"/>
              <a:t>フッタ</a:t>
            </a:r>
            <a:endParaRPr lang="en-US" altLang="ja-JP" dirty="0"/>
          </a:p>
          <a:p>
            <a:pPr lvl="1"/>
            <a:r>
              <a:rPr lang="ja-JP" altLang="en-US" dirty="0"/>
              <a:t>アニメーション</a:t>
            </a:r>
            <a:endParaRPr lang="en-US" altLang="ja-JP" dirty="0"/>
          </a:p>
          <a:p>
            <a:pPr lvl="1"/>
            <a:r>
              <a:rPr lang="ja-JP" altLang="en-US" dirty="0"/>
              <a:t>スライドショー</a:t>
            </a:r>
            <a:endParaRPr lang="en-US" altLang="ja-JP" dirty="0"/>
          </a:p>
          <a:p>
            <a:pPr lvl="1"/>
            <a:r>
              <a:rPr lang="ja-JP" altLang="en-US" dirty="0"/>
              <a:t>スピーチ内容</a:t>
            </a: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0B0574-1563-E84E-A41E-28275B30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E9B675-3A3B-BE4F-A452-BEC69F135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571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300EDA-C443-B24E-9F43-B65BA712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前回やったこと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BE1C07-63C4-4D4C-BC71-3BAB19A8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076F3B-5291-8745-A090-0DA8E8E6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739119A1-1A64-BB4F-B301-C10A48862F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4" y="3144061"/>
            <a:ext cx="4372979" cy="1626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コンテンツ プレースホルダー 5">
            <a:extLst>
              <a:ext uri="{FF2B5EF4-FFF2-40B4-BE49-F238E27FC236}">
                <a16:creationId xmlns:a16="http://schemas.microsoft.com/office/drawing/2014/main" id="{211F05FF-2D3F-E248-9A46-B1100537E1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97" y="2751592"/>
            <a:ext cx="4372979" cy="1626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C589D85-F371-994A-A56F-D7B00D6A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3694460"/>
            <a:ext cx="2921690" cy="16518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EE0383-7B3A-EF4C-ADDE-C166A95750B1}"/>
              </a:ext>
            </a:extLst>
          </p:cNvPr>
          <p:cNvSpPr txBox="1"/>
          <p:nvPr/>
        </p:nvSpPr>
        <p:spPr>
          <a:xfrm>
            <a:off x="1794760" y="501697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数値を入れる</a:t>
            </a:r>
          </a:p>
        </p:txBody>
      </p:sp>
      <p:sp>
        <p:nvSpPr>
          <p:cNvPr id="10" name="右矢印 9">
            <a:extLst>
              <a:ext uri="{FF2B5EF4-FFF2-40B4-BE49-F238E27FC236}">
                <a16:creationId xmlns:a16="http://schemas.microsoft.com/office/drawing/2014/main" id="{84F9D0A7-E344-194D-8F0F-7FA71D3F098F}"/>
              </a:ext>
            </a:extLst>
          </p:cNvPr>
          <p:cNvSpPr/>
          <p:nvPr/>
        </p:nvSpPr>
        <p:spPr>
          <a:xfrm>
            <a:off x="5650012" y="3694460"/>
            <a:ext cx="470262" cy="744583"/>
          </a:xfrm>
          <a:prstGeom prst="right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CDABA37-12DC-DE42-939E-D031C787220A}"/>
              </a:ext>
            </a:extLst>
          </p:cNvPr>
          <p:cNvSpPr txBox="1"/>
          <p:nvPr/>
        </p:nvSpPr>
        <p:spPr>
          <a:xfrm>
            <a:off x="7311296" y="569037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/>
              <a:t>数式で自動計算、グラフ化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87410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E971C8-C1EB-4B02-A840-72201444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ポスターを作ろう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2F805C1-6D0A-46C2-BB73-6D11C499B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CAF20A-8523-46D5-9547-E5D3BD3BF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F9E6-9468-4358-AE5C-8F68B94E9D44}" type="datetime1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6B8CD9-BDB5-4D50-9EC4-4038378C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394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9645F5-BA19-4A77-9394-BA011A9B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プレゼンテーション</a:t>
            </a:r>
            <a:r>
              <a:rPr lang="en-US" altLang="ja-JP" dirty="0"/>
              <a:t>(presentation)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83AC0D-12A9-4149-9177-B0F57D17C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何かを解説したり、提案すること</a:t>
            </a:r>
            <a:endParaRPr lang="en-US" altLang="ja-JP" dirty="0"/>
          </a:p>
          <a:p>
            <a:pPr lvl="1"/>
            <a:r>
              <a:rPr lang="ja-JP" altLang="en-US" dirty="0"/>
              <a:t>授業で教科書の内容を解説</a:t>
            </a:r>
            <a:endParaRPr lang="en-US" altLang="ja-JP" dirty="0"/>
          </a:p>
          <a:p>
            <a:pPr lvl="1"/>
            <a:r>
              <a:rPr lang="ja-JP" altLang="en-US" dirty="0"/>
              <a:t>会議で新しい商品を提案</a:t>
            </a:r>
            <a:endParaRPr lang="en-US" altLang="ja-JP" dirty="0"/>
          </a:p>
          <a:p>
            <a:r>
              <a:rPr lang="ja-JP" altLang="en-US" dirty="0"/>
              <a:t>口頭の説明だけだとわかりづらい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4FA587-F8FD-4F60-9604-A0A49D57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1B2343-4608-40B0-84AC-0D6E34117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8" name="下矢印 5">
            <a:extLst>
              <a:ext uri="{FF2B5EF4-FFF2-40B4-BE49-F238E27FC236}">
                <a16:creationId xmlns:a16="http://schemas.microsoft.com/office/drawing/2014/main" id="{C7EE2618-7683-4617-AC2D-1E3B012877E9}"/>
              </a:ext>
            </a:extLst>
          </p:cNvPr>
          <p:cNvSpPr/>
          <p:nvPr/>
        </p:nvSpPr>
        <p:spPr>
          <a:xfrm>
            <a:off x="4908884" y="3538293"/>
            <a:ext cx="2374232" cy="994610"/>
          </a:xfrm>
          <a:prstGeom prst="downArrow">
            <a:avLst/>
          </a:prstGeom>
          <a:solidFill>
            <a:srgbClr val="873624"/>
          </a:solidFill>
          <a:ln w="19050" cap="flat" cmpd="sng" algn="ctr">
            <a:solidFill>
              <a:srgbClr val="873624">
                <a:shade val="50000"/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4D4182F-9DDE-4ACD-814B-3F35B95946A2}"/>
              </a:ext>
            </a:extLst>
          </p:cNvPr>
          <p:cNvSpPr/>
          <p:nvPr/>
        </p:nvSpPr>
        <p:spPr>
          <a:xfrm>
            <a:off x="2660262" y="4765257"/>
            <a:ext cx="6871477" cy="1411706"/>
          </a:xfrm>
          <a:prstGeom prst="rect">
            <a:avLst/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インパクトのあるグラフや色使い、</a:t>
            </a: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アニメーションで印象付ける</a:t>
            </a:r>
          </a:p>
        </p:txBody>
      </p:sp>
    </p:spTree>
    <p:extLst>
      <p:ext uri="{BB962C8B-B14F-4D97-AF65-F5344CB8AC3E}">
        <p14:creationId xmlns:p14="http://schemas.microsoft.com/office/powerpoint/2010/main" val="120455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C270B0-CBFA-4DDD-B3D5-86D93593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Microsoft PowerPoint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7E4F74-E5D1-47C5-B3E6-B7D6385CF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3017"/>
            <a:ext cx="10515600" cy="3403946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/>
              <a:t>できること</a:t>
            </a:r>
            <a:endParaRPr lang="en-US" altLang="ja-JP" dirty="0"/>
          </a:p>
          <a:p>
            <a:pPr lvl="1"/>
            <a:r>
              <a:rPr lang="ja-JP" altLang="en-US" dirty="0"/>
              <a:t>図や画像を任意の位置に配置</a:t>
            </a:r>
            <a:endParaRPr lang="en-US" altLang="ja-JP" dirty="0"/>
          </a:p>
          <a:p>
            <a:pPr lvl="1"/>
            <a:r>
              <a:rPr lang="en-US" altLang="ja-JP" dirty="0"/>
              <a:t>Word</a:t>
            </a:r>
            <a:r>
              <a:rPr lang="ja-JP" altLang="en-US" dirty="0" err="1"/>
              <a:t>のように</a:t>
            </a:r>
            <a:r>
              <a:rPr lang="ja-JP" altLang="en-US" dirty="0"/>
              <a:t>文字を配列</a:t>
            </a:r>
            <a:endParaRPr lang="en-US" altLang="ja-JP" dirty="0"/>
          </a:p>
          <a:p>
            <a:pPr lvl="1"/>
            <a:r>
              <a:rPr lang="ja-JP" altLang="en-US" dirty="0"/>
              <a:t>アニメーションをつける</a:t>
            </a:r>
            <a:endParaRPr lang="en-US" altLang="ja-JP" dirty="0"/>
          </a:p>
          <a:p>
            <a:pPr lvl="1"/>
            <a:r>
              <a:rPr lang="ja-JP" altLang="en-US" dirty="0"/>
              <a:t>発表時の支援</a:t>
            </a:r>
            <a:endParaRPr lang="en-US" altLang="ja-JP" dirty="0"/>
          </a:p>
          <a:p>
            <a:pPr lvl="1"/>
            <a:r>
              <a:rPr lang="ja-JP" altLang="en-US" dirty="0"/>
              <a:t>メモ（ノート）をつける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用途</a:t>
            </a:r>
            <a:endParaRPr lang="en-US" altLang="ja-JP" dirty="0"/>
          </a:p>
          <a:p>
            <a:pPr lvl="1"/>
            <a:r>
              <a:rPr lang="ja-JP" altLang="en-US" dirty="0"/>
              <a:t>発表資料作成</a:t>
            </a:r>
            <a:endParaRPr lang="en-US" altLang="ja-JP" dirty="0"/>
          </a:p>
          <a:p>
            <a:pPr lvl="1"/>
            <a:r>
              <a:rPr lang="ja-JP" altLang="en-US" dirty="0"/>
              <a:t>ポスター作製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183B23-5804-4281-AEF9-00C31DDF4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9C4AF8-1CB2-4D17-9CBA-F2A48ED23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755C588-A095-4CE8-9B48-D35EF5109AC2}"/>
              </a:ext>
            </a:extLst>
          </p:cNvPr>
          <p:cNvSpPr/>
          <p:nvPr/>
        </p:nvSpPr>
        <p:spPr>
          <a:xfrm>
            <a:off x="8153400" y="3678998"/>
            <a:ext cx="3054122" cy="797717"/>
          </a:xfrm>
          <a:prstGeom prst="rect">
            <a:avLst/>
          </a:prstGeom>
          <a:gradFill rotWithShape="1">
            <a:gsLst>
              <a:gs pos="0">
                <a:srgbClr val="873624">
                  <a:tint val="94000"/>
                  <a:satMod val="180000"/>
                  <a:lumMod val="98000"/>
                </a:srgbClr>
              </a:gs>
              <a:gs pos="100000">
                <a:srgbClr val="873624">
                  <a:satMod val="130000"/>
                </a:srgbClr>
              </a:gs>
            </a:gsLst>
            <a:lin ang="5160000" scaled="0"/>
          </a:gradFill>
          <a:ln w="12700" cap="flat" cmpd="sng" algn="ctr">
            <a:solidFill>
              <a:srgbClr val="873624">
                <a:shade val="90000"/>
                <a:lumMod val="90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46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図形に文字を入れる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B12B81F-0684-4675-A6EB-93F08B7E19B1}"/>
              </a:ext>
            </a:extLst>
          </p:cNvPr>
          <p:cNvSpPr/>
          <p:nvPr/>
        </p:nvSpPr>
        <p:spPr>
          <a:xfrm>
            <a:off x="2711726" y="1755017"/>
            <a:ext cx="6768548" cy="84482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6B0920"/>
                </a:solidFill>
              </a:rPr>
              <a:t>プレゼンテーションを支援するツール</a:t>
            </a:r>
            <a:endParaRPr kumimoji="1" lang="ja-JP" altLang="en-US" sz="28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6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AA7BAE-9935-479D-9688-6139CB07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起動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41F65A-CAAA-4DB8-BE6C-7E705024F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Launchpad</a:t>
            </a:r>
            <a:r>
              <a:rPr lang="ja-JP" altLang="en-US" dirty="0"/>
              <a:t>→</a:t>
            </a:r>
            <a:r>
              <a:rPr lang="en-US" altLang="ja-JP" dirty="0"/>
              <a:t>Microsoft PowerPoint</a:t>
            </a:r>
            <a:r>
              <a:rPr lang="ja-JP" altLang="en-US" dirty="0"/>
              <a:t>をクリック</a:t>
            </a:r>
            <a:endParaRPr lang="en-US" altLang="ja-JP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9B4589-B50A-4BAF-B6DA-A537548FE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ED51A2-70F4-41D0-8846-FBB52726F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0C4F019-E46A-4027-AF86-B024A41A0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370" y="4142475"/>
            <a:ext cx="906653" cy="101422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838A59A-3B4C-40AD-BC99-41102B607860}"/>
              </a:ext>
            </a:extLst>
          </p:cNvPr>
          <p:cNvSpPr txBox="1"/>
          <p:nvPr/>
        </p:nvSpPr>
        <p:spPr>
          <a:xfrm>
            <a:off x="6971511" y="5244677"/>
            <a:ext cx="280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PowerPoint</a:t>
            </a:r>
            <a:r>
              <a:rPr lang="ja-JP" altLang="en-US" sz="20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のアイコン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0017C07-0E0B-47CF-A752-247A185AD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061" y="3938197"/>
            <a:ext cx="1557945" cy="155794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1C8D2BB-482F-4611-8537-D38E28C82DF9}"/>
              </a:ext>
            </a:extLst>
          </p:cNvPr>
          <p:cNvSpPr txBox="1"/>
          <p:nvPr/>
        </p:nvSpPr>
        <p:spPr>
          <a:xfrm>
            <a:off x="1689696" y="5528441"/>
            <a:ext cx="3783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画面下部から</a:t>
            </a:r>
            <a:r>
              <a:rPr lang="en-US" altLang="ja-JP" sz="20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Launchpad</a:t>
            </a:r>
            <a:r>
              <a:rPr lang="ja-JP" altLang="en-US" sz="20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を選択</a:t>
            </a:r>
          </a:p>
        </p:txBody>
      </p:sp>
      <p:sp>
        <p:nvSpPr>
          <p:cNvPr id="15" name="右矢印 9">
            <a:extLst>
              <a:ext uri="{FF2B5EF4-FFF2-40B4-BE49-F238E27FC236}">
                <a16:creationId xmlns:a16="http://schemas.microsoft.com/office/drawing/2014/main" id="{5695ED2E-4784-48B9-9F93-4F2FD5479A11}"/>
              </a:ext>
            </a:extLst>
          </p:cNvPr>
          <p:cNvSpPr/>
          <p:nvPr/>
        </p:nvSpPr>
        <p:spPr>
          <a:xfrm>
            <a:off x="5858013" y="3912273"/>
            <a:ext cx="692332" cy="1474626"/>
          </a:xfrm>
          <a:prstGeom prst="rightArrow">
            <a:avLst/>
          </a:prstGeom>
          <a:solidFill>
            <a:srgbClr val="873624"/>
          </a:solidFill>
          <a:ln w="19050" cap="flat" cmpd="sng" algn="ctr">
            <a:solidFill>
              <a:srgbClr val="873624">
                <a:shade val="50000"/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43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8BC191-76E9-4DCD-83C5-D4B8F634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基本の画面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59A890-85E7-4E94-8397-4DCF7993C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2018/7/12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9A5085-354F-4D90-A570-D9CACA23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10" name="コンテンツ プレースホルダー 6">
            <a:extLst>
              <a:ext uri="{FF2B5EF4-FFF2-40B4-BE49-F238E27FC236}">
                <a16:creationId xmlns:a16="http://schemas.microsoft.com/office/drawing/2014/main" id="{875A7454-72AC-4F45-8B8C-4B65846441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01" y="2028825"/>
            <a:ext cx="5790892" cy="4327525"/>
          </a:xfrm>
          <a:prstGeom prst="rect">
            <a:avLst/>
          </a:prstGeom>
        </p:spPr>
      </p:pic>
      <p:sp>
        <p:nvSpPr>
          <p:cNvPr id="11" name="角丸四角形吹き出し 7">
            <a:extLst>
              <a:ext uri="{FF2B5EF4-FFF2-40B4-BE49-F238E27FC236}">
                <a16:creationId xmlns:a16="http://schemas.microsoft.com/office/drawing/2014/main" id="{F07004E3-E080-4B05-8133-EDF1763DF724}"/>
              </a:ext>
            </a:extLst>
          </p:cNvPr>
          <p:cNvSpPr/>
          <p:nvPr/>
        </p:nvSpPr>
        <p:spPr>
          <a:xfrm>
            <a:off x="695332" y="2996866"/>
            <a:ext cx="2117558" cy="612648"/>
          </a:xfrm>
          <a:prstGeom prst="wedgeRoundRectCallout">
            <a:avLst>
              <a:gd name="adj1" fmla="val 69293"/>
              <a:gd name="adj2" fmla="val -21217"/>
              <a:gd name="adj3" fmla="val 16667"/>
            </a:avLst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スライド一覧</a:t>
            </a:r>
          </a:p>
        </p:txBody>
      </p:sp>
      <p:sp>
        <p:nvSpPr>
          <p:cNvPr id="12" name="角丸四角形吹き出し 8">
            <a:extLst>
              <a:ext uri="{FF2B5EF4-FFF2-40B4-BE49-F238E27FC236}">
                <a16:creationId xmlns:a16="http://schemas.microsoft.com/office/drawing/2014/main" id="{D9042256-2425-4103-B3B3-B29D230E46F6}"/>
              </a:ext>
            </a:extLst>
          </p:cNvPr>
          <p:cNvSpPr/>
          <p:nvPr/>
        </p:nvSpPr>
        <p:spPr>
          <a:xfrm>
            <a:off x="8153400" y="1471366"/>
            <a:ext cx="2993950" cy="612648"/>
          </a:xfrm>
          <a:prstGeom prst="wedgeRoundRectCallout">
            <a:avLst>
              <a:gd name="adj1" fmla="val -35476"/>
              <a:gd name="adj2" fmla="val 96054"/>
              <a:gd name="adj3" fmla="val 16667"/>
            </a:avLst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リボンメニュー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3" name="角丸四角形吹き出し 9">
            <a:extLst>
              <a:ext uri="{FF2B5EF4-FFF2-40B4-BE49-F238E27FC236}">
                <a16:creationId xmlns:a16="http://schemas.microsoft.com/office/drawing/2014/main" id="{9B1DB3BD-6B51-4B8D-9E78-74AF4D9D2DA4}"/>
              </a:ext>
            </a:extLst>
          </p:cNvPr>
          <p:cNvSpPr/>
          <p:nvPr/>
        </p:nvSpPr>
        <p:spPr>
          <a:xfrm>
            <a:off x="8359850" y="3849530"/>
            <a:ext cx="2993950" cy="741304"/>
          </a:xfrm>
          <a:prstGeom prst="wedgeRoundRectCallout">
            <a:avLst>
              <a:gd name="adj1" fmla="val -60389"/>
              <a:gd name="adj2" fmla="val -29746"/>
              <a:gd name="adj3" fmla="val 16667"/>
            </a:avLst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スライドの</a:t>
            </a:r>
            <a:endParaRPr kumimoji="0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編集画面</a:t>
            </a:r>
          </a:p>
        </p:txBody>
      </p:sp>
      <p:sp>
        <p:nvSpPr>
          <p:cNvPr id="14" name="角丸四角形吹き出し 9">
            <a:extLst>
              <a:ext uri="{FF2B5EF4-FFF2-40B4-BE49-F238E27FC236}">
                <a16:creationId xmlns:a16="http://schemas.microsoft.com/office/drawing/2014/main" id="{3C20236C-C1DD-44E1-81E4-8A00751219FE}"/>
              </a:ext>
            </a:extLst>
          </p:cNvPr>
          <p:cNvSpPr/>
          <p:nvPr/>
        </p:nvSpPr>
        <p:spPr>
          <a:xfrm>
            <a:off x="8573047" y="5384565"/>
            <a:ext cx="2993950" cy="741304"/>
          </a:xfrm>
          <a:prstGeom prst="wedgeRoundRectCallout">
            <a:avLst>
              <a:gd name="adj1" fmla="val -59725"/>
              <a:gd name="adj2" fmla="val 19862"/>
              <a:gd name="adj3" fmla="val 16667"/>
            </a:avLst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ノート</a:t>
            </a:r>
          </a:p>
        </p:txBody>
      </p:sp>
    </p:spTree>
    <p:extLst>
      <p:ext uri="{BB962C8B-B14F-4D97-AF65-F5344CB8AC3E}">
        <p14:creationId xmlns:p14="http://schemas.microsoft.com/office/powerpoint/2010/main" val="2927617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28575">
          <a:solidFill>
            <a:srgbClr val="6B0920"/>
          </a:solidFill>
        </a:ln>
      </a:spPr>
      <a:bodyPr rtlCol="0" anchor="ctr"/>
      <a:lstStyle>
        <a:defPPr algn="ctr">
          <a:defRPr sz="2800" b="1" dirty="0" smtClean="0">
            <a:solidFill>
              <a:srgbClr val="6B092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</TotalTime>
  <Words>1476</Words>
  <Application>Microsoft Macintosh PowerPoint</Application>
  <PresentationFormat>ワイド画面</PresentationFormat>
  <Paragraphs>347</Paragraphs>
  <Slides>32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0" baseType="lpstr">
      <vt:lpstr>ＤＦＰ太丸ゴシック体</vt:lpstr>
      <vt:lpstr>HGS明朝E</vt:lpstr>
      <vt:lpstr>游ゴシック</vt:lpstr>
      <vt:lpstr>游ゴシック Light</vt:lpstr>
      <vt:lpstr>Arial</vt:lpstr>
      <vt:lpstr>Book Antiqua</vt:lpstr>
      <vt:lpstr>Wingdings</vt:lpstr>
      <vt:lpstr>Office テーマ</vt:lpstr>
      <vt:lpstr>情報処理技法(リテラシ)I 第12回：PowerPoint (1/2)</vt:lpstr>
      <vt:lpstr>目次</vt:lpstr>
      <vt:lpstr>前回重要だったこと</vt:lpstr>
      <vt:lpstr>前回やったこと</vt:lpstr>
      <vt:lpstr>ポスターを作ろう</vt:lpstr>
      <vt:lpstr>プレゼンテーション(presentation)</vt:lpstr>
      <vt:lpstr>Microsoft PowerPoint</vt:lpstr>
      <vt:lpstr>起動</vt:lpstr>
      <vt:lpstr>基本の画面</vt:lpstr>
      <vt:lpstr>基本の操作手順</vt:lpstr>
      <vt:lpstr>①スライドのデザイン</vt:lpstr>
      <vt:lpstr>②スライドの追加</vt:lpstr>
      <vt:lpstr>③図形の挿入</vt:lpstr>
      <vt:lpstr>③文字を入れる</vt:lpstr>
      <vt:lpstr>あとは…？</vt:lpstr>
      <vt:lpstr>ポスターを作ろう</vt:lpstr>
      <vt:lpstr>課題：ポスターを作ろう</vt:lpstr>
      <vt:lpstr>作る前に：デザインについて</vt:lpstr>
      <vt:lpstr>色</vt:lpstr>
      <vt:lpstr>色の印象：暖色</vt:lpstr>
      <vt:lpstr>色の印象：中性色・寒色</vt:lpstr>
      <vt:lpstr>色の印象：無彩色</vt:lpstr>
      <vt:lpstr>再度と明度が与える印象</vt:lpstr>
      <vt:lpstr>配色と面積比率</vt:lpstr>
      <vt:lpstr>よくある配色</vt:lpstr>
      <vt:lpstr>形：BoubaとKiki</vt:lpstr>
      <vt:lpstr>フォント</vt:lpstr>
      <vt:lpstr>配置</vt:lpstr>
      <vt:lpstr>配置（を意識しないと？）</vt:lpstr>
      <vt:lpstr>配置</vt:lpstr>
      <vt:lpstr>まとめ</vt:lpstr>
      <vt:lpstr>次週予告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情報処理技法(リテラシ)I 第1回：コンピュータ</dc:title>
  <dc:creator>Atsushi Shibata</dc:creator>
  <cp:lastModifiedBy>Microsoft Office ユーザー</cp:lastModifiedBy>
  <cp:revision>221</cp:revision>
  <dcterms:created xsi:type="dcterms:W3CDTF">2018-04-03T11:49:56Z</dcterms:created>
  <dcterms:modified xsi:type="dcterms:W3CDTF">2018-07-12T01:34:59Z</dcterms:modified>
</cp:coreProperties>
</file>