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4"/>
  </p:notesMasterIdLst>
  <p:handoutMasterIdLst>
    <p:handoutMasterId r:id="rId35"/>
  </p:handoutMasterIdLst>
  <p:sldIdLst>
    <p:sldId id="256" r:id="rId2"/>
    <p:sldId id="257" r:id="rId3"/>
    <p:sldId id="393" r:id="rId4"/>
    <p:sldId id="394" r:id="rId5"/>
    <p:sldId id="324" r:id="rId6"/>
    <p:sldId id="395" r:id="rId7"/>
    <p:sldId id="397" r:id="rId8"/>
    <p:sldId id="398" r:id="rId9"/>
    <p:sldId id="407" r:id="rId10"/>
    <p:sldId id="421" r:id="rId11"/>
    <p:sldId id="408" r:id="rId12"/>
    <p:sldId id="409" r:id="rId13"/>
    <p:sldId id="410" r:id="rId14"/>
    <p:sldId id="411" r:id="rId15"/>
    <p:sldId id="412" r:id="rId16"/>
    <p:sldId id="413" r:id="rId17"/>
    <p:sldId id="414" r:id="rId18"/>
    <p:sldId id="415" r:id="rId19"/>
    <p:sldId id="416" r:id="rId20"/>
    <p:sldId id="417" r:id="rId21"/>
    <p:sldId id="418" r:id="rId22"/>
    <p:sldId id="419" r:id="rId23"/>
    <p:sldId id="396" r:id="rId24"/>
    <p:sldId id="399" r:id="rId25"/>
    <p:sldId id="400" r:id="rId26"/>
    <p:sldId id="401" r:id="rId27"/>
    <p:sldId id="403" r:id="rId28"/>
    <p:sldId id="402" r:id="rId29"/>
    <p:sldId id="404" r:id="rId30"/>
    <p:sldId id="405" r:id="rId31"/>
    <p:sldId id="406" r:id="rId32"/>
    <p:sldId id="391" r:id="rId3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4F53B30-C378-4344-8134-B3CA31EAE86A}">
          <p14:sldIdLst>
            <p14:sldId id="256"/>
            <p14:sldId id="257"/>
          </p14:sldIdLst>
        </p14:section>
        <p14:section name="前回の復習" id="{CBB2E1D0-D02B-478D-9363-941FFF2262B1}">
          <p14:sldIdLst>
            <p14:sldId id="393"/>
            <p14:sldId id="394"/>
          </p14:sldIdLst>
        </p14:section>
        <p14:section name="Excel" id="{5D3E424D-1941-4888-A3A6-39AE16D4DAF5}">
          <p14:sldIdLst>
            <p14:sldId id="324"/>
            <p14:sldId id="395"/>
            <p14:sldId id="397"/>
            <p14:sldId id="398"/>
            <p14:sldId id="407"/>
            <p14:sldId id="421"/>
            <p14:sldId id="408"/>
            <p14:sldId id="409"/>
            <p14:sldId id="410"/>
            <p14:sldId id="411"/>
            <p14:sldId id="412"/>
            <p14:sldId id="413"/>
            <p14:sldId id="414"/>
            <p14:sldId id="415"/>
            <p14:sldId id="416"/>
            <p14:sldId id="417"/>
            <p14:sldId id="418"/>
            <p14:sldId id="419"/>
            <p14:sldId id="396"/>
            <p14:sldId id="399"/>
            <p14:sldId id="400"/>
            <p14:sldId id="401"/>
            <p14:sldId id="403"/>
            <p14:sldId id="402"/>
            <p14:sldId id="404"/>
            <p14:sldId id="405"/>
            <p14:sldId id="406"/>
          </p14:sldIdLst>
        </p14:section>
        <p14:section name="まとめ" id="{36FFCAE2-315A-41DE-8941-FB7557A2DA9E}">
          <p14:sldIdLst>
            <p14:sldId id="3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0920"/>
    <a:srgbClr val="FFCCCC"/>
    <a:srgbClr val="E77F63"/>
    <a:srgbClr val="F2F2F2"/>
    <a:srgbClr val="C8103D"/>
    <a:srgbClr val="FBED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p:restoredTop sz="81395" autoAdjust="0"/>
  </p:normalViewPr>
  <p:slideViewPr>
    <p:cSldViewPr snapToGrid="0">
      <p:cViewPr varScale="1">
        <p:scale>
          <a:sx n="90" d="100"/>
          <a:sy n="90" d="100"/>
        </p:scale>
        <p:origin x="232" y="736"/>
      </p:cViewPr>
      <p:guideLst/>
    </p:cSldViewPr>
  </p:slideViewPr>
  <p:notesTextViewPr>
    <p:cViewPr>
      <p:scale>
        <a:sx n="1" d="1"/>
        <a:sy n="1" d="1"/>
      </p:scale>
      <p:origin x="0" y="0"/>
    </p:cViewPr>
  </p:notesTextViewPr>
  <p:notesViewPr>
    <p:cSldViewPr snapToGrid="0">
      <p:cViewPr varScale="1">
        <p:scale>
          <a:sx n="56" d="100"/>
          <a:sy n="56" d="100"/>
        </p:scale>
        <p:origin x="1827" y="5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sushi%20SHIBATA\Desktop\00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tsushi%20SHIBATA\Desktop\006.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国立大学の男女比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'6'!$D$10</c:f>
              <c:strCache>
                <c:ptCount val="1"/>
                <c:pt idx="0">
                  <c:v>国立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DE-2F45-9C31-D6888949602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DE-2F45-9C31-D6888949602B}"/>
              </c:ext>
            </c:extLst>
          </c:dPt>
          <c:cat>
            <c:strRef>
              <c:f>'6'!$N$6:$O$7</c:f>
              <c:strCache>
                <c:ptCount val="2"/>
                <c:pt idx="0">
                  <c:v>男</c:v>
                </c:pt>
                <c:pt idx="1">
                  <c:v>女</c:v>
                </c:pt>
              </c:strCache>
            </c:strRef>
          </c:cat>
          <c:val>
            <c:numRef>
              <c:f>'6'!$P$10:$Q$10</c:f>
              <c:numCache>
                <c:formatCode>0.000_);[Red]\(0.000\)</c:formatCode>
                <c:ptCount val="2"/>
                <c:pt idx="0">
                  <c:v>0.63834859659075605</c:v>
                </c:pt>
                <c:pt idx="1">
                  <c:v>0.36165140340924401</c:v>
                </c:pt>
              </c:numCache>
            </c:numRef>
          </c:val>
          <c:extLst>
            <c:ext xmlns:c16="http://schemas.microsoft.com/office/drawing/2014/chart" uri="{C3380CC4-5D6E-409C-BE32-E72D297353CC}">
              <c16:uniqueId val="{00000004-63DE-2F45-9C31-D6888949602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295603674540702"/>
          <c:y val="0.39409667541557297"/>
          <c:w val="8.2421259842519703E-2"/>
          <c:h val="0.221644065325168"/>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公立大学の男女比</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'6'!$D$11</c:f>
              <c:strCache>
                <c:ptCount val="1"/>
                <c:pt idx="0">
                  <c:v>公立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DD-924C-B935-2FC8EB8FA7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DD-924C-B935-2FC8EB8FA74B}"/>
              </c:ext>
            </c:extLst>
          </c:dPt>
          <c:cat>
            <c:strRef>
              <c:f>'6'!$N$6:$O$7</c:f>
              <c:strCache>
                <c:ptCount val="2"/>
                <c:pt idx="0">
                  <c:v>男</c:v>
                </c:pt>
                <c:pt idx="1">
                  <c:v>女</c:v>
                </c:pt>
              </c:strCache>
            </c:strRef>
          </c:cat>
          <c:val>
            <c:numRef>
              <c:f>'6'!$P$11:$Q$11</c:f>
              <c:numCache>
                <c:formatCode>0.000_);[Red]\(0.000\)</c:formatCode>
                <c:ptCount val="2"/>
                <c:pt idx="0">
                  <c:v>0.45195044366315101</c:v>
                </c:pt>
                <c:pt idx="1">
                  <c:v>0.54804955633684904</c:v>
                </c:pt>
              </c:numCache>
            </c:numRef>
          </c:val>
          <c:extLst>
            <c:ext xmlns:c16="http://schemas.microsoft.com/office/drawing/2014/chart" uri="{C3380CC4-5D6E-409C-BE32-E72D297353CC}">
              <c16:uniqueId val="{00000004-BADD-924C-B935-2FC8EB8FA74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295603674540702"/>
          <c:y val="0.39409667541557297"/>
          <c:w val="8.2421259842519703E-2"/>
          <c:h val="0.221644065325168"/>
        </c:manualLayout>
      </c:layout>
      <c:overlay val="0"/>
      <c:spPr>
        <a:noFill/>
        <a:ln>
          <a:noFill/>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505BF498-BED4-4818-A21E-3FC94C717C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CA3D75B-6B42-4E34-9812-C6585B3B52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904958-45C8-4C72-9EF1-471675195A0C}" type="datetimeFigureOut">
              <a:rPr kumimoji="1" lang="ja-JP" altLang="en-US" smtClean="0"/>
              <a:t>2018/7/5</a:t>
            </a:fld>
            <a:endParaRPr kumimoji="1" lang="ja-JP" altLang="en-US"/>
          </a:p>
        </p:txBody>
      </p:sp>
      <p:sp>
        <p:nvSpPr>
          <p:cNvPr id="4" name="フッター プレースホルダー 3">
            <a:extLst>
              <a:ext uri="{FF2B5EF4-FFF2-40B4-BE49-F238E27FC236}">
                <a16:creationId xmlns:a16="http://schemas.microsoft.com/office/drawing/2014/main" id="{7BCDD0F5-99DE-40E9-95A0-E1A2813CDA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9EF7AD00-9A80-4513-8F41-488B8F5819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8519DD-503F-4D37-9736-B5FF6209FC4E}" type="slidenum">
              <a:rPr kumimoji="1" lang="ja-JP" altLang="en-US" smtClean="0"/>
              <a:t>‹#›</a:t>
            </a:fld>
            <a:endParaRPr kumimoji="1" lang="ja-JP" altLang="en-US"/>
          </a:p>
        </p:txBody>
      </p:sp>
    </p:spTree>
    <p:extLst>
      <p:ext uri="{BB962C8B-B14F-4D97-AF65-F5344CB8AC3E}">
        <p14:creationId xmlns:p14="http://schemas.microsoft.com/office/powerpoint/2010/main" val="101857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4A089-E5CD-4BBC-A217-87CB6F6D69A0}" type="datetimeFigureOut">
              <a:rPr kumimoji="1" lang="ja-JP" altLang="en-US" smtClean="0"/>
              <a:t>2018/7/5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68A4A-3707-4C5A-A9F0-B2EE08EDBC23}" type="slidenum">
              <a:rPr kumimoji="1" lang="ja-JP" altLang="en-US" smtClean="0"/>
              <a:t>‹#›</a:t>
            </a:fld>
            <a:endParaRPr kumimoji="1" lang="ja-JP" altLang="en-US"/>
          </a:p>
        </p:txBody>
      </p:sp>
    </p:spTree>
    <p:extLst>
      <p:ext uri="{BB962C8B-B14F-4D97-AF65-F5344CB8AC3E}">
        <p14:creationId xmlns:p14="http://schemas.microsoft.com/office/powerpoint/2010/main" val="174502085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数値を管理するのに、一番手っ取り早いのが</a:t>
            </a:r>
            <a:r>
              <a:rPr kumimoji="1" lang="en-US" altLang="ja-JP" dirty="0"/>
              <a:t>Excel</a:t>
            </a:r>
          </a:p>
          <a:p>
            <a:endParaRPr kumimoji="1" lang="en-US" altLang="ja-JP" dirty="0"/>
          </a:p>
          <a:p>
            <a:r>
              <a:rPr kumimoji="1" lang="ja-JP" altLang="en-US"/>
              <a:t>まずは基本操作から</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a:t>
            </a:fld>
            <a:endParaRPr kumimoji="1" lang="ja-JP" altLang="en-US"/>
          </a:p>
        </p:txBody>
      </p:sp>
    </p:spTree>
    <p:extLst>
      <p:ext uri="{BB962C8B-B14F-4D97-AF65-F5344CB8AC3E}">
        <p14:creationId xmlns:p14="http://schemas.microsoft.com/office/powerpoint/2010/main" val="3999908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実際にエクセルで計算してみる</a:t>
            </a:r>
            <a:endParaRPr kumimoji="1" lang="en-US" altLang="ja-JP" dirty="0"/>
          </a:p>
          <a:p>
            <a:endParaRPr kumimoji="1" lang="en-US" altLang="ja-JP" dirty="0"/>
          </a:p>
          <a:p>
            <a:r>
              <a:rPr kumimoji="1" lang="ja-JP" altLang="en-US"/>
              <a:t>実際の数式では、</a:t>
            </a:r>
            <a:endParaRPr kumimoji="1" lang="en-US" altLang="ja-JP" dirty="0"/>
          </a:p>
          <a:p>
            <a:r>
              <a:rPr kumimoji="1" lang="ja-JP" altLang="en-US"/>
              <a:t>分散</a:t>
            </a:r>
            <a:r>
              <a:rPr kumimoji="1" lang="en-US" altLang="ja-JP" dirty="0"/>
              <a:t>=</a:t>
            </a:r>
            <a:r>
              <a:rPr kumimoji="1" lang="en-US" altLang="ja-JP" dirty="0" err="1"/>
              <a:t>Σ</a:t>
            </a:r>
            <a:r>
              <a:rPr kumimoji="1" lang="en-US" altLang="ja-JP" dirty="0"/>
              <a:t>(data-average)</a:t>
            </a:r>
            <a:r>
              <a:rPr kumimoji="1" lang="en-US" altLang="ja-JP" baseline="30000" dirty="0"/>
              <a:t>2</a:t>
            </a:r>
          </a:p>
          <a:p>
            <a:r>
              <a:rPr kumimoji="1" lang="ja-JP" altLang="en-US"/>
              <a:t>標準偏差</a:t>
            </a:r>
            <a:r>
              <a:rPr kumimoji="1" lang="en-US" altLang="ja-JP" dirty="0"/>
              <a:t>=</a:t>
            </a:r>
            <a:r>
              <a:rPr kumimoji="1" lang="ja-JP" altLang="en-US"/>
              <a:t>√</a:t>
            </a:r>
            <a:r>
              <a:rPr kumimoji="1" lang="en-US" altLang="ja-JP" dirty="0"/>
              <a:t>(</a:t>
            </a:r>
            <a:r>
              <a:rPr kumimoji="1" lang="ja-JP" altLang="en-US"/>
              <a:t>分散</a:t>
            </a:r>
            <a:r>
              <a:rPr kumimoji="1" lang="en-US" altLang="ja-JP" dirty="0"/>
              <a:t>)</a:t>
            </a:r>
          </a:p>
          <a:p>
            <a:endParaRPr kumimoji="1" lang="en-US" altLang="ja-JP" dirty="0"/>
          </a:p>
          <a:p>
            <a:r>
              <a:rPr kumimoji="1" lang="ja-JP" altLang="en-US"/>
              <a:t>これだけだと何が楽しいかわからないので、次のページへ</a:t>
            </a:r>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29</a:t>
            </a:fld>
            <a:endParaRPr kumimoji="1" lang="ja-JP" altLang="en-US"/>
          </a:p>
        </p:txBody>
      </p:sp>
    </p:spTree>
    <p:extLst>
      <p:ext uri="{BB962C8B-B14F-4D97-AF65-F5344CB8AC3E}">
        <p14:creationId xmlns:p14="http://schemas.microsoft.com/office/powerpoint/2010/main" val="3866180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ルミノール反応は過酸化水素を分解する媒体や金属に反応するので、</a:t>
            </a:r>
            <a:endParaRPr kumimoji="1" lang="en-US" altLang="ja-JP" dirty="0"/>
          </a:p>
          <a:p>
            <a:r>
              <a:rPr kumimoji="1" lang="ja-JP" altLang="en-US"/>
              <a:t>厳密には血液でなく血中のヘモグロビンの鉄に反応する。</a:t>
            </a:r>
            <a:endParaRPr kumimoji="1" lang="en-US" altLang="ja-JP" dirty="0"/>
          </a:p>
          <a:p>
            <a:endParaRPr kumimoji="1" lang="en-US" altLang="ja-JP" dirty="0"/>
          </a:p>
          <a:p>
            <a:r>
              <a:rPr kumimoji="1" lang="ja-JP" altLang="en-US"/>
              <a:t>気温が高い→人が暑いと感じる→冷たいものを欲する→アイスクリーム</a:t>
            </a:r>
            <a:endParaRPr kumimoji="1" lang="en-US" altLang="ja-JP" dirty="0"/>
          </a:p>
          <a:p>
            <a:r>
              <a:rPr kumimoji="1" lang="ja-JP" altLang="en-US"/>
              <a:t>暑いと感じる要因は気温の他、湿度や日照の強さにもよる。</a:t>
            </a:r>
            <a:endParaRPr kumimoji="1" lang="en-US" altLang="ja-JP" dirty="0"/>
          </a:p>
          <a:p>
            <a:r>
              <a:rPr kumimoji="1" lang="ja-JP" altLang="en-US"/>
              <a:t>日本では売り上げは上がるかもしれないが、</a:t>
            </a:r>
            <a:endParaRPr kumimoji="1" lang="en-US" altLang="ja-JP" dirty="0"/>
          </a:p>
          <a:p>
            <a:r>
              <a:rPr kumimoji="1" lang="ja-JP" altLang="en-US"/>
              <a:t>中国だとそもそも冷たいものを食べるのは体に良くないという考えなので当てはまらないかも</a:t>
            </a:r>
            <a:endParaRPr kumimoji="1" lang="en-US" altLang="ja-JP" dirty="0"/>
          </a:p>
          <a:p>
            <a:endParaRPr kumimoji="1" lang="en-US" altLang="ja-JP" dirty="0"/>
          </a:p>
          <a:p>
            <a:r>
              <a:rPr kumimoji="1" lang="ja-JP" altLang="en-US"/>
              <a:t>コンビニのおむつとビールは有名な事例</a:t>
            </a:r>
            <a:endParaRPr kumimoji="1" lang="en-US" altLang="ja-JP" dirty="0"/>
          </a:p>
          <a:p>
            <a:r>
              <a:rPr kumimoji="1" lang="ja-JP" altLang="en-US"/>
              <a:t>コンビニでおむつを買う人は父親が多く、ついでにビールを買っていくからだとか</a:t>
            </a:r>
          </a:p>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31</a:t>
            </a:fld>
            <a:endParaRPr kumimoji="1" lang="ja-JP" altLang="en-US"/>
          </a:p>
        </p:txBody>
      </p:sp>
    </p:spTree>
    <p:extLst>
      <p:ext uri="{BB962C8B-B14F-4D97-AF65-F5344CB8AC3E}">
        <p14:creationId xmlns:p14="http://schemas.microsoft.com/office/powerpoint/2010/main" val="2003651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基本の操作はこの３つだけ</a:t>
            </a:r>
            <a:endParaRPr kumimoji="1" lang="en-US" altLang="ja-JP" dirty="0"/>
          </a:p>
          <a:p>
            <a:endParaRPr kumimoji="1" lang="en-US" altLang="ja-JP" dirty="0"/>
          </a:p>
          <a:p>
            <a:endParaRPr kumimoji="1" lang="en-US" altLang="ja-JP" dirty="0"/>
          </a:p>
          <a:p>
            <a:endParaRPr kumimoji="1" lang="en-US" altLang="ja-JP" dirty="0"/>
          </a:p>
          <a:p>
            <a:r>
              <a:rPr kumimoji="1" lang="ja-JP" altLang="en-US"/>
              <a:t>あとは図形や絵を入れたりできるが、これは他の</a:t>
            </a:r>
            <a:r>
              <a:rPr kumimoji="1" lang="en-US" altLang="ja-JP" dirty="0"/>
              <a:t>Microsoft Office</a:t>
            </a:r>
            <a:r>
              <a:rPr kumimoji="1" lang="ja-JP" altLang="en-US"/>
              <a:t>と同様なので割愛</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3</a:t>
            </a:fld>
            <a:endParaRPr kumimoji="1" lang="ja-JP" altLang="en-US"/>
          </a:p>
        </p:txBody>
      </p:sp>
    </p:spTree>
    <p:extLst>
      <p:ext uri="{BB962C8B-B14F-4D97-AF65-F5344CB8AC3E}">
        <p14:creationId xmlns:p14="http://schemas.microsoft.com/office/powerpoint/2010/main" val="2186724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5</a:t>
            </a:fld>
            <a:endParaRPr kumimoji="1" lang="ja-JP" altLang="en-US"/>
          </a:p>
        </p:txBody>
      </p:sp>
    </p:spTree>
    <p:extLst>
      <p:ext uri="{BB962C8B-B14F-4D97-AF65-F5344CB8AC3E}">
        <p14:creationId xmlns:p14="http://schemas.microsoft.com/office/powerpoint/2010/main" val="314022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資料</a:t>
            </a:r>
            <a:r>
              <a:rPr kumimoji="1" lang="en-US" altLang="ja-JP" dirty="0"/>
              <a:t>(Data)</a:t>
            </a:r>
            <a:r>
              <a:rPr kumimoji="1" lang="ja-JP" altLang="en-US"/>
              <a:t>を紐解く</a:t>
            </a:r>
            <a:r>
              <a:rPr kumimoji="1" lang="en-US" altLang="ja-JP" dirty="0"/>
              <a:t>(Analysis)</a:t>
            </a:r>
            <a:r>
              <a:rPr kumimoji="1" lang="ja-JP" altLang="en-US"/>
              <a:t>こと</a:t>
            </a:r>
            <a:endParaRPr kumimoji="1" lang="en-US" altLang="ja-JP" dirty="0"/>
          </a:p>
          <a:p>
            <a:endParaRPr kumimoji="1" lang="en-US" altLang="ja-JP" dirty="0"/>
          </a:p>
          <a:p>
            <a:r>
              <a:rPr kumimoji="1" lang="ja-JP" altLang="en-US"/>
              <a:t>データ</a:t>
            </a:r>
            <a:endParaRPr kumimoji="1" lang="en-US" altLang="ja-JP" dirty="0"/>
          </a:p>
          <a:p>
            <a:r>
              <a:rPr kumimoji="1" lang="ja-JP" altLang="en-US"/>
              <a:t>・文章</a:t>
            </a:r>
            <a:endParaRPr kumimoji="1" lang="en-US" altLang="ja-JP" dirty="0"/>
          </a:p>
          <a:p>
            <a:r>
              <a:rPr kumimoji="1" lang="ja-JP" altLang="en-US"/>
              <a:t>・センサー</a:t>
            </a:r>
            <a:endParaRPr kumimoji="1" lang="en-US" altLang="ja-JP" dirty="0"/>
          </a:p>
          <a:p>
            <a:r>
              <a:rPr kumimoji="1" lang="ja-JP" altLang="en-US"/>
              <a:t>・画像</a:t>
            </a:r>
            <a:endParaRPr kumimoji="1" lang="en-US" altLang="ja-JP" dirty="0"/>
          </a:p>
          <a:p>
            <a:r>
              <a:rPr kumimoji="1" lang="ja-JP" altLang="en-US"/>
              <a:t>・カルテ</a:t>
            </a:r>
            <a:endParaRPr kumimoji="1" lang="en-US" altLang="ja-JP" dirty="0"/>
          </a:p>
          <a:p>
            <a:r>
              <a:rPr kumimoji="1" lang="ja-JP" altLang="en-US"/>
              <a:t>・</a:t>
            </a:r>
            <a:r>
              <a:rPr kumimoji="1" lang="en-US" altLang="ja-JP" dirty="0" err="1"/>
              <a:t>etc</a:t>
            </a:r>
            <a:endParaRPr kumimoji="1" lang="en-US" altLang="ja-JP" dirty="0"/>
          </a:p>
          <a:p>
            <a:endParaRPr kumimoji="1" lang="en-US" altLang="ja-JP" dirty="0"/>
          </a:p>
          <a:p>
            <a:r>
              <a:rPr kumimoji="1" lang="ja-JP" altLang="en-US"/>
              <a:t>得られる知見</a:t>
            </a:r>
            <a:endParaRPr kumimoji="1" lang="en-US" altLang="ja-JP" dirty="0"/>
          </a:p>
          <a:p>
            <a:r>
              <a:rPr kumimoji="1" lang="ja-JP" altLang="en-US"/>
              <a:t>・構造</a:t>
            </a:r>
            <a:endParaRPr kumimoji="1" lang="en-US" altLang="ja-JP" dirty="0"/>
          </a:p>
          <a:p>
            <a:r>
              <a:rPr kumimoji="1" lang="ja-JP" altLang="en-US"/>
              <a:t>・傾向</a:t>
            </a:r>
            <a:endParaRPr kumimoji="1" lang="en-US" altLang="ja-JP" dirty="0"/>
          </a:p>
          <a:p>
            <a:r>
              <a:rPr kumimoji="1" lang="ja-JP" altLang="en-US"/>
              <a:t>・特徴</a:t>
            </a:r>
            <a:endParaRPr kumimoji="1" lang="en-US" altLang="ja-JP" dirty="0"/>
          </a:p>
          <a:p>
            <a:r>
              <a:rPr kumimoji="1" lang="ja-JP" altLang="en-US"/>
              <a:t>・</a:t>
            </a:r>
            <a:r>
              <a:rPr kumimoji="1" lang="en-US" altLang="ja-JP" dirty="0" err="1"/>
              <a:t>etc</a:t>
            </a:r>
            <a:endParaRPr kumimoji="1" lang="en-US" altLang="ja-JP" dirty="0"/>
          </a:p>
          <a:p>
            <a:endParaRPr kumimoji="1" lang="en-US" altLang="ja-JP" dirty="0"/>
          </a:p>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6</a:t>
            </a:fld>
            <a:endParaRPr kumimoji="1" lang="ja-JP" altLang="en-US"/>
          </a:p>
        </p:txBody>
      </p:sp>
    </p:spTree>
    <p:extLst>
      <p:ext uri="{BB962C8B-B14F-4D97-AF65-F5344CB8AC3E}">
        <p14:creationId xmlns:p14="http://schemas.microsoft.com/office/powerpoint/2010/main" val="1735453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用語確認</a:t>
            </a:r>
            <a:endParaRPr kumimoji="1" lang="en-US" altLang="ja-JP" dirty="0"/>
          </a:p>
          <a:p>
            <a:endParaRPr kumimoji="1" lang="en-US" altLang="ja-JP" dirty="0"/>
          </a:p>
          <a:p>
            <a:r>
              <a:rPr kumimoji="1" lang="ja-JP" altLang="en-US"/>
              <a:t>ちなみに給与は平均６５０万程度</a:t>
            </a:r>
            <a:endParaRPr kumimoji="1" lang="en-US" altLang="ja-JP" dirty="0"/>
          </a:p>
          <a:p>
            <a:r>
              <a:rPr kumimoji="1" lang="en-US" altLang="ja-JP" dirty="0"/>
              <a:t>http://</a:t>
            </a:r>
            <a:r>
              <a:rPr kumimoji="1" lang="en-US" altLang="ja-JP" dirty="0" err="1"/>
              <a:t>heikinnenshu.jp</a:t>
            </a:r>
            <a:r>
              <a:rPr kumimoji="1" lang="en-US" altLang="ja-JP" dirty="0"/>
              <a:t>/it/</a:t>
            </a:r>
            <a:r>
              <a:rPr kumimoji="1" lang="en-US" altLang="ja-JP" dirty="0" err="1"/>
              <a:t>datascientist.html</a:t>
            </a:r>
            <a:endParaRPr kumimoji="1" lang="en-US" altLang="ja-JP" dirty="0"/>
          </a:p>
          <a:p>
            <a:endParaRPr kumimoji="1" lang="en-US" altLang="ja-JP" dirty="0"/>
          </a:p>
          <a:p>
            <a:r>
              <a:rPr kumimoji="1" lang="ja-JP" altLang="en-US"/>
              <a:t>海外だと</a:t>
            </a:r>
            <a:r>
              <a:rPr kumimoji="1" lang="en-US" altLang="ja-JP" dirty="0"/>
              <a:t>$90/month</a:t>
            </a:r>
          </a:p>
          <a:p>
            <a:r>
              <a:rPr kumimoji="1" lang="en-US" altLang="ja-JP" dirty="0"/>
              <a:t>https://</a:t>
            </a:r>
            <a:r>
              <a:rPr kumimoji="1" lang="en-US" altLang="ja-JP" dirty="0" err="1"/>
              <a:t>www.payscale.com</a:t>
            </a:r>
            <a:r>
              <a:rPr kumimoji="1" lang="en-US" altLang="ja-JP" dirty="0"/>
              <a:t>/research/US/Job=Data_Scientist%2C_IT/Salary</a:t>
            </a:r>
            <a:endParaRPr kumimoji="1" lang="ja-JP" altLang="en-US"/>
          </a:p>
          <a:p>
            <a:endParaRPr kumimoji="1" lang="en-US" altLang="ja-JP" dirty="0"/>
          </a:p>
          <a:p>
            <a:r>
              <a:rPr kumimoji="1" lang="ja-JP" altLang="en-US"/>
              <a:t>今後人材として足りなくなる（というか今足りない）</a:t>
            </a:r>
            <a:endParaRPr kumimoji="1" lang="en-US" altLang="ja-JP" dirty="0"/>
          </a:p>
          <a:p>
            <a:r>
              <a:rPr kumimoji="1" lang="ja-JP" altLang="en-US"/>
              <a:t>現在</a:t>
            </a:r>
            <a:r>
              <a:rPr kumimoji="1" lang="en-US" altLang="ja-JP" dirty="0"/>
              <a:t>AI</a:t>
            </a:r>
            <a:r>
              <a:rPr kumimoji="1" lang="ja-JP" altLang="en-US"/>
              <a:t>できる人は引っ張りだこで転職バブル状態</a:t>
            </a:r>
            <a:endParaRPr kumimoji="1" lang="en-US" altLang="ja-JP" dirty="0"/>
          </a:p>
          <a:p>
            <a:r>
              <a:rPr kumimoji="1" lang="ja-JP" altLang="en-US"/>
              <a:t>データサイエンティストが一回転職すると１００万年収が上がると言われている</a:t>
            </a:r>
            <a:endParaRPr kumimoji="1" lang="en-US" altLang="ja-JP" dirty="0"/>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7</a:t>
            </a:fld>
            <a:endParaRPr kumimoji="1" lang="ja-JP" altLang="en-US"/>
          </a:p>
        </p:txBody>
      </p:sp>
    </p:spTree>
    <p:extLst>
      <p:ext uri="{BB962C8B-B14F-4D97-AF65-F5344CB8AC3E}">
        <p14:creationId xmlns:p14="http://schemas.microsoft.com/office/powerpoint/2010/main" val="706898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色々書いてあるけど、研究サイクルと同じ</a:t>
            </a:r>
            <a:endParaRPr kumimoji="1" lang="en-US" altLang="ja-JP" dirty="0"/>
          </a:p>
          <a:p>
            <a:r>
              <a:rPr kumimoji="1" lang="ja-JP" altLang="en-US"/>
              <a:t>情報を集めて、試して、本番をして、まとめる</a:t>
            </a:r>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8</a:t>
            </a:fld>
            <a:endParaRPr kumimoji="1" lang="ja-JP" altLang="en-US"/>
          </a:p>
        </p:txBody>
      </p:sp>
    </p:spTree>
    <p:extLst>
      <p:ext uri="{BB962C8B-B14F-4D97-AF65-F5344CB8AC3E}">
        <p14:creationId xmlns:p14="http://schemas.microsoft.com/office/powerpoint/2010/main" val="2534201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13</a:t>
            </a:fld>
            <a:endParaRPr kumimoji="1" lang="ja-JP" altLang="en-US"/>
          </a:p>
        </p:txBody>
      </p:sp>
    </p:spTree>
    <p:extLst>
      <p:ext uri="{BB962C8B-B14F-4D97-AF65-F5344CB8AC3E}">
        <p14:creationId xmlns:p14="http://schemas.microsoft.com/office/powerpoint/2010/main" val="147961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26</a:t>
            </a:fld>
            <a:endParaRPr kumimoji="1" lang="ja-JP" altLang="en-US"/>
          </a:p>
        </p:txBody>
      </p:sp>
    </p:spTree>
    <p:extLst>
      <p:ext uri="{BB962C8B-B14F-4D97-AF65-F5344CB8AC3E}">
        <p14:creationId xmlns:p14="http://schemas.microsoft.com/office/powerpoint/2010/main" val="2994203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平均値の計算</a:t>
            </a:r>
            <a:endParaRPr kumimoji="1" lang="en-US" altLang="ja-JP" dirty="0"/>
          </a:p>
          <a:p>
            <a:r>
              <a:rPr kumimoji="1" lang="en-US" altLang="ja-JP" dirty="0"/>
              <a:t>=AVERAGE(</a:t>
            </a:r>
            <a:r>
              <a:rPr kumimoji="1" lang="ja-JP" altLang="en-US"/>
              <a:t>範囲</a:t>
            </a:r>
            <a:r>
              <a:rPr kumimoji="1" lang="en-US" altLang="ja-JP" dirty="0"/>
              <a:t>)</a:t>
            </a:r>
          </a:p>
          <a:p>
            <a:endParaRPr kumimoji="1" lang="en-US" altLang="ja-JP" dirty="0"/>
          </a:p>
          <a:p>
            <a:r>
              <a:rPr kumimoji="1" lang="ja-JP" altLang="en-US"/>
              <a:t>中央値の計算</a:t>
            </a:r>
            <a:endParaRPr kumimoji="1" lang="en-US" altLang="ja-JP" dirty="0"/>
          </a:p>
          <a:p>
            <a:r>
              <a:rPr kumimoji="1" lang="en-US" altLang="ja-JP" dirty="0"/>
              <a:t>=MEDIAN(</a:t>
            </a:r>
            <a:r>
              <a:rPr kumimoji="1" lang="ja-JP" altLang="en-US"/>
              <a:t>範囲</a:t>
            </a:r>
            <a:r>
              <a:rPr kumimoji="1" lang="en-US" altLang="ja-JP" dirty="0"/>
              <a:t>)</a:t>
            </a:r>
          </a:p>
          <a:p>
            <a:endParaRPr kumimoji="1" lang="en-US" altLang="ja-JP" dirty="0"/>
          </a:p>
          <a:p>
            <a:r>
              <a:rPr kumimoji="1" lang="ja-JP" altLang="en-US"/>
              <a:t>最頻値の計算</a:t>
            </a:r>
            <a:endParaRPr kumimoji="1" lang="en-US" altLang="ja-JP" dirty="0"/>
          </a:p>
          <a:p>
            <a:r>
              <a:rPr kumimoji="1" lang="en-US" altLang="ja-JP" dirty="0"/>
              <a:t>=MODE(</a:t>
            </a:r>
            <a:r>
              <a:rPr kumimoji="1" lang="ja-JP" altLang="en-US"/>
              <a:t>範囲</a:t>
            </a:r>
            <a:r>
              <a:rPr kumimoji="1" lang="en-US" altLang="ja-JP" dirty="0"/>
              <a:t>)</a:t>
            </a:r>
            <a:endParaRPr kumimoji="1" lang="ja-JP" altLang="en-US"/>
          </a:p>
          <a:p>
            <a:endParaRPr kumimoji="1" lang="ja-JP" altLang="en-US"/>
          </a:p>
        </p:txBody>
      </p:sp>
      <p:sp>
        <p:nvSpPr>
          <p:cNvPr id="4" name="スライド番号プレースホルダー 3"/>
          <p:cNvSpPr>
            <a:spLocks noGrp="1"/>
          </p:cNvSpPr>
          <p:nvPr>
            <p:ph type="sldNum" sz="quarter" idx="10"/>
          </p:nvPr>
        </p:nvSpPr>
        <p:spPr/>
        <p:txBody>
          <a:bodyPr/>
          <a:lstStyle/>
          <a:p>
            <a:fld id="{11168A4A-3707-4C5A-A9F0-B2EE08EDBC23}" type="slidenum">
              <a:rPr kumimoji="1" lang="ja-JP" altLang="en-US" smtClean="0"/>
              <a:t>28</a:t>
            </a:fld>
            <a:endParaRPr kumimoji="1" lang="ja-JP" altLang="en-US"/>
          </a:p>
        </p:txBody>
      </p:sp>
    </p:spTree>
    <p:extLst>
      <p:ext uri="{BB962C8B-B14F-4D97-AF65-F5344CB8AC3E}">
        <p14:creationId xmlns:p14="http://schemas.microsoft.com/office/powerpoint/2010/main" val="667138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901BC4-D296-48D4-92D6-BC6942051E3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a:extLst>
              <a:ext uri="{FF2B5EF4-FFF2-40B4-BE49-F238E27FC236}">
                <a16:creationId xmlns:a16="http://schemas.microsoft.com/office/drawing/2014/main" id="{283F498E-040F-49DE-ADB3-F6A582B23BD6}"/>
              </a:ext>
            </a:extLst>
          </p:cNvPr>
          <p:cNvSpPr>
            <a:spLocks noGrp="1"/>
          </p:cNvSpPr>
          <p:nvPr>
            <p:ph type="subTitle" idx="1"/>
          </p:nvPr>
        </p:nvSpPr>
        <p:spPr>
          <a:xfrm>
            <a:off x="1524000" y="3971636"/>
            <a:ext cx="9144000" cy="128616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6FEA12FF-2913-442B-8B6A-EF538F1455E4}"/>
              </a:ext>
            </a:extLst>
          </p:cNvPr>
          <p:cNvSpPr>
            <a:spLocks noGrp="1"/>
          </p:cNvSpPr>
          <p:nvPr>
            <p:ph type="dt" sz="half" idx="10"/>
          </p:nvPr>
        </p:nvSpPr>
        <p:spPr/>
        <p:txBody>
          <a:bodyPr/>
          <a:lstStyle/>
          <a:p>
            <a:fld id="{EABA7FFB-BE98-45A9-B6B5-3BFD15FA49EE}" type="datetime1">
              <a:rPr kumimoji="1" lang="ja-JP" altLang="en-US" smtClean="0"/>
              <a:t>2018/7/5</a:t>
            </a:fld>
            <a:endParaRPr kumimoji="1" lang="ja-JP" altLang="en-US"/>
          </a:p>
        </p:txBody>
      </p:sp>
      <p:sp>
        <p:nvSpPr>
          <p:cNvPr id="5" name="フッター プレースホルダー 4">
            <a:extLst>
              <a:ext uri="{FF2B5EF4-FFF2-40B4-BE49-F238E27FC236}">
                <a16:creationId xmlns:a16="http://schemas.microsoft.com/office/drawing/2014/main" id="{E9D7A3A4-0575-425D-9366-09080868150C}"/>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pic>
        <p:nvPicPr>
          <p:cNvPr id="1026" name="Picture 2" descr="ãæ±äº¬å¥³å­å¤§å­¦ãæ ¡ç« ãã®ç»åæ¤ç´¢çµæ">
            <a:extLst>
              <a:ext uri="{FF2B5EF4-FFF2-40B4-BE49-F238E27FC236}">
                <a16:creationId xmlns:a16="http://schemas.microsoft.com/office/drawing/2014/main" id="{8653782A-E28D-4E5F-93EB-329AD10AAFF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515232" y="210709"/>
            <a:ext cx="1161535" cy="12027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2851AA54-C7C3-46C3-A393-38B059725C99}"/>
              </a:ext>
            </a:extLst>
          </p:cNvPr>
          <p:cNvCxnSpPr>
            <a:cxnSpLocks/>
          </p:cNvCxnSpPr>
          <p:nvPr userDrawn="1"/>
        </p:nvCxnSpPr>
        <p:spPr>
          <a:xfrm>
            <a:off x="1524000" y="3526845"/>
            <a:ext cx="9144000" cy="0"/>
          </a:xfrm>
          <a:prstGeom prst="line">
            <a:avLst/>
          </a:prstGeom>
          <a:ln w="5715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D871A0DE-DFBA-4086-B094-B3047EAFA850}"/>
              </a:ext>
            </a:extLst>
          </p:cNvPr>
          <p:cNvCxnSpPr>
            <a:cxnSpLocks/>
          </p:cNvCxnSpPr>
          <p:nvPr userDrawn="1"/>
        </p:nvCxnSpPr>
        <p:spPr>
          <a:xfrm>
            <a:off x="1524000" y="3602038"/>
            <a:ext cx="9144000" cy="0"/>
          </a:xfrm>
          <a:prstGeom prst="line">
            <a:avLst/>
          </a:prstGeom>
          <a:ln w="19050">
            <a:solidFill>
              <a:srgbClr val="C8103D"/>
            </a:solidFill>
          </a:ln>
        </p:spPr>
        <p:style>
          <a:lnRef idx="1">
            <a:schemeClr val="accent1"/>
          </a:lnRef>
          <a:fillRef idx="0">
            <a:schemeClr val="accent1"/>
          </a:fillRef>
          <a:effectRef idx="0">
            <a:schemeClr val="accent1"/>
          </a:effectRef>
          <a:fontRef idx="minor">
            <a:schemeClr val="tx1"/>
          </a:fontRef>
        </p:style>
      </p:cxnSp>
      <p:sp>
        <p:nvSpPr>
          <p:cNvPr id="16" name="楕円 15">
            <a:extLst>
              <a:ext uri="{FF2B5EF4-FFF2-40B4-BE49-F238E27FC236}">
                <a16:creationId xmlns:a16="http://schemas.microsoft.com/office/drawing/2014/main" id="{09469472-601E-4BAE-9CF7-23C498DF1268}"/>
              </a:ext>
            </a:extLst>
          </p:cNvPr>
          <p:cNvSpPr/>
          <p:nvPr userDrawn="1"/>
        </p:nvSpPr>
        <p:spPr>
          <a:xfrm>
            <a:off x="11520000" y="6118278"/>
            <a:ext cx="540946" cy="540946"/>
          </a:xfrm>
          <a:prstGeom prst="ellipse">
            <a:avLst/>
          </a:prstGeom>
          <a:noFill/>
          <a:ln w="1270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507D4DC2-665B-42D8-8C30-09213CA81AFB}"/>
              </a:ext>
            </a:extLst>
          </p:cNvPr>
          <p:cNvSpPr/>
          <p:nvPr userDrawn="1"/>
        </p:nvSpPr>
        <p:spPr>
          <a:xfrm>
            <a:off x="11573398" y="6165219"/>
            <a:ext cx="447063" cy="447063"/>
          </a:xfrm>
          <a:prstGeom prst="ellipse">
            <a:avLst/>
          </a:prstGeom>
          <a:noFill/>
          <a:ln w="1905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24F952C9-B88F-4E00-9DB1-D035A7C7F8D5}" type="slidenum">
              <a:rPr kumimoji="1" lang="ja-JP" altLang="en-US" smtClean="0">
                <a:solidFill>
                  <a:srgbClr val="C8103D">
                    <a:alpha val="50000"/>
                  </a:srgbClr>
                </a:solidFill>
              </a:rPr>
              <a:pPr/>
              <a:t>‹#›</a:t>
            </a:fld>
            <a:endParaRPr kumimoji="1" lang="ja-JP" altLang="en-US">
              <a:solidFill>
                <a:srgbClr val="C8103D">
                  <a:alpha val="50000"/>
                </a:srgbClr>
              </a:solidFill>
            </a:endParaRPr>
          </a:p>
        </p:txBody>
      </p:sp>
    </p:spTree>
    <p:extLst>
      <p:ext uri="{BB962C8B-B14F-4D97-AF65-F5344CB8AC3E}">
        <p14:creationId xmlns:p14="http://schemas.microsoft.com/office/powerpoint/2010/main" val="2048482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831526-3EBF-4678-BC12-BB91D1137C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A879E4-5BAC-408D-9DAE-5DCEB8FEB4D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5A2E5C0-55E3-4B98-BD26-E944C0CEA391}"/>
              </a:ext>
            </a:extLst>
          </p:cNvPr>
          <p:cNvSpPr>
            <a:spLocks noGrp="1"/>
          </p:cNvSpPr>
          <p:nvPr>
            <p:ph type="dt" sz="half" idx="10"/>
          </p:nvPr>
        </p:nvSpPr>
        <p:spPr/>
        <p:txBody>
          <a:bodyPr/>
          <a:lstStyle/>
          <a:p>
            <a:fld id="{4D558144-F44A-40A7-B7A7-B88FF4BF3B96}" type="datetime1">
              <a:rPr kumimoji="1" lang="ja-JP" altLang="en-US" smtClean="0"/>
              <a:t>2018/7/5</a:t>
            </a:fld>
            <a:endParaRPr kumimoji="1" lang="ja-JP" altLang="en-US"/>
          </a:p>
        </p:txBody>
      </p:sp>
      <p:sp>
        <p:nvSpPr>
          <p:cNvPr id="5" name="フッター プレースホルダー 4">
            <a:extLst>
              <a:ext uri="{FF2B5EF4-FFF2-40B4-BE49-F238E27FC236}">
                <a16:creationId xmlns:a16="http://schemas.microsoft.com/office/drawing/2014/main" id="{DABC6E70-8CA5-41A0-9ED8-0D3C65ECD646}"/>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DD1D8EA6-9395-4F8A-B9F2-D717A212CB21}"/>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19961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18362DE-0594-4627-A7BF-4479DAE625D5}"/>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197B4F8-627C-4F66-9631-5AD0B873D3B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C87786-CD65-4AF5-A01E-94180CE06DE5}"/>
              </a:ext>
            </a:extLst>
          </p:cNvPr>
          <p:cNvSpPr>
            <a:spLocks noGrp="1"/>
          </p:cNvSpPr>
          <p:nvPr>
            <p:ph type="dt" sz="half" idx="10"/>
          </p:nvPr>
        </p:nvSpPr>
        <p:spPr/>
        <p:txBody>
          <a:bodyPr/>
          <a:lstStyle/>
          <a:p>
            <a:fld id="{C452C81C-63C0-4243-AF9F-FFF666674BF7}" type="datetime1">
              <a:rPr kumimoji="1" lang="ja-JP" altLang="en-US" smtClean="0"/>
              <a:t>2018/7/5</a:t>
            </a:fld>
            <a:endParaRPr kumimoji="1" lang="ja-JP" altLang="en-US"/>
          </a:p>
        </p:txBody>
      </p:sp>
      <p:sp>
        <p:nvSpPr>
          <p:cNvPr id="5" name="フッター プレースホルダー 4">
            <a:extLst>
              <a:ext uri="{FF2B5EF4-FFF2-40B4-BE49-F238E27FC236}">
                <a16:creationId xmlns:a16="http://schemas.microsoft.com/office/drawing/2014/main" id="{9ECF441E-F351-4809-BF9D-1E09064C45F8}"/>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8ED44357-C51A-4045-86AC-777D08D65A9E}"/>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18675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620659-2B52-4677-A6FA-DF3E85A0B7C2}"/>
              </a:ext>
            </a:extLst>
          </p:cNvPr>
          <p:cNvSpPr>
            <a:spLocks noGrp="1"/>
          </p:cNvSpPr>
          <p:nvPr>
            <p:ph type="title"/>
          </p:nvPr>
        </p:nvSpPr>
        <p:spPr>
          <a:xfrm>
            <a:off x="838200" y="365126"/>
            <a:ext cx="10515600" cy="1074302"/>
          </a:xfrm>
        </p:spPr>
        <p:txBody>
          <a:bodyPr/>
          <a:lstStyle>
            <a:lvl1pPr algn="ctr">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F7BBD2FC-8B5C-461F-B4A5-7BB84D62A893}"/>
              </a:ext>
            </a:extLst>
          </p:cNvPr>
          <p:cNvSpPr>
            <a:spLocks noGrp="1"/>
          </p:cNvSpPr>
          <p:nvPr>
            <p:ph idx="1"/>
          </p:nvPr>
        </p:nvSpPr>
        <p:spPr>
          <a:xfrm>
            <a:off x="838200" y="1671782"/>
            <a:ext cx="10515600" cy="450518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FC4CDA-1CC7-4156-A48F-26FADC05DD23}"/>
              </a:ext>
            </a:extLst>
          </p:cNvPr>
          <p:cNvSpPr>
            <a:spLocks noGrp="1"/>
          </p:cNvSpPr>
          <p:nvPr>
            <p:ph type="dt" sz="half" idx="10"/>
          </p:nvPr>
        </p:nvSpPr>
        <p:spPr/>
        <p:txBody>
          <a:bodyPr/>
          <a:lstStyle>
            <a:lvl1pPr>
              <a:defRPr>
                <a:solidFill>
                  <a:srgbClr val="C8103D">
                    <a:alpha val="50000"/>
                  </a:srgbClr>
                </a:solidFill>
              </a:defRPr>
            </a:lvl1p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287C564F-AA37-430F-8640-9166E3755E78}"/>
              </a:ext>
            </a:extLst>
          </p:cNvPr>
          <p:cNvSpPr>
            <a:spLocks noGrp="1"/>
          </p:cNvSpPr>
          <p:nvPr>
            <p:ph type="ftr" sz="quarter" idx="11"/>
          </p:nvPr>
        </p:nvSpPr>
        <p:spPr/>
        <p:txBody>
          <a:bodyPr/>
          <a:lstStyle>
            <a:lvl1pPr>
              <a:defRPr>
                <a:solidFill>
                  <a:srgbClr val="C8103D">
                    <a:alpha val="50000"/>
                  </a:srgbClr>
                </a:solidFill>
              </a:defRPr>
            </a:lvl1pPr>
          </a:lstStyle>
          <a:p>
            <a:r>
              <a:rPr lang="ja-JP" altLang="en-US"/>
              <a:t>情報処理技法（リテラシ）</a:t>
            </a:r>
            <a:r>
              <a:rPr lang="en-US" altLang="ja-JP"/>
              <a:t>I</a:t>
            </a:r>
            <a:endParaRPr lang="ja-JP" altLang="en-US"/>
          </a:p>
        </p:txBody>
      </p:sp>
      <p:sp>
        <p:nvSpPr>
          <p:cNvPr id="6" name="スライド番号プレースホルダー 5">
            <a:extLst>
              <a:ext uri="{FF2B5EF4-FFF2-40B4-BE49-F238E27FC236}">
                <a16:creationId xmlns:a16="http://schemas.microsoft.com/office/drawing/2014/main" id="{45D1DCCA-A1FF-4617-90BE-1A439DDA2338}"/>
              </a:ext>
            </a:extLst>
          </p:cNvPr>
          <p:cNvSpPr>
            <a:spLocks noGrp="1"/>
          </p:cNvSpPr>
          <p:nvPr>
            <p:ph type="sldNum" sz="quarter" idx="12"/>
          </p:nvPr>
        </p:nvSpPr>
        <p:spPr/>
        <p:txBody>
          <a:bodyPr/>
          <a:lstStyle/>
          <a:p>
            <a:endParaRPr kumimoji="1" lang="ja-JP" altLang="en-US" dirty="0"/>
          </a:p>
        </p:txBody>
      </p:sp>
      <p:sp>
        <p:nvSpPr>
          <p:cNvPr id="7" name="楕円 6">
            <a:extLst>
              <a:ext uri="{FF2B5EF4-FFF2-40B4-BE49-F238E27FC236}">
                <a16:creationId xmlns:a16="http://schemas.microsoft.com/office/drawing/2014/main" id="{DA7C5B4F-E33A-454A-8CF8-3AC1D35202A9}"/>
              </a:ext>
            </a:extLst>
          </p:cNvPr>
          <p:cNvSpPr/>
          <p:nvPr userDrawn="1"/>
        </p:nvSpPr>
        <p:spPr>
          <a:xfrm>
            <a:off x="11520000" y="6118278"/>
            <a:ext cx="540946" cy="540946"/>
          </a:xfrm>
          <a:prstGeom prst="ellipse">
            <a:avLst/>
          </a:prstGeom>
          <a:noFill/>
          <a:ln w="1270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A657941A-A323-4BFD-8BF8-8BD50429B8ED}"/>
              </a:ext>
            </a:extLst>
          </p:cNvPr>
          <p:cNvSpPr/>
          <p:nvPr userDrawn="1"/>
        </p:nvSpPr>
        <p:spPr>
          <a:xfrm>
            <a:off x="11573398" y="6165219"/>
            <a:ext cx="447063" cy="447063"/>
          </a:xfrm>
          <a:prstGeom prst="ellipse">
            <a:avLst/>
          </a:prstGeom>
          <a:noFill/>
          <a:ln w="19050">
            <a:solidFill>
              <a:srgbClr val="C8103D"/>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fld id="{24F952C9-B88F-4E00-9DB1-D035A7C7F8D5}" type="slidenum">
              <a:rPr kumimoji="1" lang="ja-JP" altLang="en-US" smtClean="0">
                <a:solidFill>
                  <a:srgbClr val="C8103D">
                    <a:alpha val="50000"/>
                  </a:srgbClr>
                </a:solidFill>
              </a:rPr>
              <a:pPr/>
              <a:t>‹#›</a:t>
            </a:fld>
            <a:endParaRPr kumimoji="1" lang="ja-JP" altLang="en-US" dirty="0">
              <a:solidFill>
                <a:srgbClr val="C8103D">
                  <a:alpha val="50000"/>
                </a:srgbClr>
              </a:solidFill>
            </a:endParaRPr>
          </a:p>
        </p:txBody>
      </p:sp>
      <p:pic>
        <p:nvPicPr>
          <p:cNvPr id="10" name="Picture 2" descr="ãæ±äº¬å¥³å­å¤§å­¦ãæ ¡ç« ãã®ç»åæ¤ç´¢çµæ">
            <a:extLst>
              <a:ext uri="{FF2B5EF4-FFF2-40B4-BE49-F238E27FC236}">
                <a16:creationId xmlns:a16="http://schemas.microsoft.com/office/drawing/2014/main" id="{566B7C87-B29B-461F-8F3D-2A140E8CD6F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849697" y="1122028"/>
            <a:ext cx="492605" cy="510071"/>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コネクタ 10">
            <a:extLst>
              <a:ext uri="{FF2B5EF4-FFF2-40B4-BE49-F238E27FC236}">
                <a16:creationId xmlns:a16="http://schemas.microsoft.com/office/drawing/2014/main" id="{77A5F4A7-DE22-4C78-AE05-432AFEECA1D5}"/>
              </a:ext>
            </a:extLst>
          </p:cNvPr>
          <p:cNvCxnSpPr>
            <a:cxnSpLocks/>
          </p:cNvCxnSpPr>
          <p:nvPr userDrawn="1"/>
        </p:nvCxnSpPr>
        <p:spPr>
          <a:xfrm>
            <a:off x="6450227" y="1373524"/>
            <a:ext cx="4903572" cy="9237"/>
          </a:xfrm>
          <a:prstGeom prst="line">
            <a:avLst/>
          </a:prstGeom>
          <a:ln w="381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2367380C-AB53-4282-823C-8F0FEBA3BAE1}"/>
              </a:ext>
            </a:extLst>
          </p:cNvPr>
          <p:cNvCxnSpPr>
            <a:cxnSpLocks/>
          </p:cNvCxnSpPr>
          <p:nvPr userDrawn="1"/>
        </p:nvCxnSpPr>
        <p:spPr>
          <a:xfrm>
            <a:off x="6450227" y="1438036"/>
            <a:ext cx="4903572" cy="1"/>
          </a:xfrm>
          <a:prstGeom prst="line">
            <a:avLst/>
          </a:prstGeom>
          <a:ln w="127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BB5F3D7-21AA-4589-AFB2-7ACD0988103C}"/>
              </a:ext>
            </a:extLst>
          </p:cNvPr>
          <p:cNvCxnSpPr>
            <a:cxnSpLocks/>
          </p:cNvCxnSpPr>
          <p:nvPr userDrawn="1"/>
        </p:nvCxnSpPr>
        <p:spPr>
          <a:xfrm>
            <a:off x="838199" y="1373523"/>
            <a:ext cx="4903572" cy="9237"/>
          </a:xfrm>
          <a:prstGeom prst="line">
            <a:avLst/>
          </a:prstGeom>
          <a:ln w="3810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DF041354-AD15-46A1-95D3-0E7D46075CA0}"/>
              </a:ext>
            </a:extLst>
          </p:cNvPr>
          <p:cNvCxnSpPr>
            <a:cxnSpLocks/>
          </p:cNvCxnSpPr>
          <p:nvPr userDrawn="1"/>
        </p:nvCxnSpPr>
        <p:spPr>
          <a:xfrm>
            <a:off x="838199" y="1438035"/>
            <a:ext cx="4903572" cy="1"/>
          </a:xfrm>
          <a:prstGeom prst="line">
            <a:avLst/>
          </a:prstGeom>
          <a:ln w="12700">
            <a:solidFill>
              <a:srgbClr val="C81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2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BB14F6-F6FE-40A8-A557-EC79BB70D38C}"/>
              </a:ext>
            </a:extLst>
          </p:cNvPr>
          <p:cNvSpPr>
            <a:spLocks noGrp="1"/>
          </p:cNvSpPr>
          <p:nvPr>
            <p:ph type="title"/>
          </p:nvPr>
        </p:nvSpPr>
        <p:spPr>
          <a:xfrm>
            <a:off x="838200" y="1709738"/>
            <a:ext cx="10509249" cy="2852737"/>
          </a:xfrm>
        </p:spPr>
        <p:txBody>
          <a:bodyPr anchor="b">
            <a:normAutofit/>
          </a:bodyPr>
          <a:lstStyle>
            <a:lvl1pPr algn="ctr">
              <a:defRPr sz="4800">
                <a:solidFill>
                  <a:srgbClr val="6B0920"/>
                </a:solidFill>
              </a:defRPr>
            </a:lvl1p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15D4C675-4373-42E6-B68F-02F41279586C}"/>
              </a:ext>
            </a:extLst>
          </p:cNvPr>
          <p:cNvSpPr>
            <a:spLocks noGrp="1"/>
          </p:cNvSpPr>
          <p:nvPr>
            <p:ph type="body" idx="1"/>
          </p:nvPr>
        </p:nvSpPr>
        <p:spPr>
          <a:xfrm>
            <a:off x="838200" y="4867564"/>
            <a:ext cx="10509250" cy="1222086"/>
          </a:xfrm>
        </p:spPr>
        <p:txBody>
          <a:bodyPr/>
          <a:lstStyle>
            <a:lvl1pPr marL="0" indent="0" algn="ctr">
              <a:buNone/>
              <a:defRPr sz="2400">
                <a:solidFill>
                  <a:srgbClr val="6B0920">
                    <a:alpha val="50196"/>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a:t>マスター テキストの書式設定</a:t>
            </a:r>
          </a:p>
        </p:txBody>
      </p:sp>
      <p:sp>
        <p:nvSpPr>
          <p:cNvPr id="4" name="日付プレースホルダー 3">
            <a:extLst>
              <a:ext uri="{FF2B5EF4-FFF2-40B4-BE49-F238E27FC236}">
                <a16:creationId xmlns:a16="http://schemas.microsoft.com/office/drawing/2014/main" id="{8D7E39B5-D4C9-4072-91B8-39F916966E80}"/>
              </a:ext>
            </a:extLst>
          </p:cNvPr>
          <p:cNvSpPr>
            <a:spLocks noGrp="1"/>
          </p:cNvSpPr>
          <p:nvPr>
            <p:ph type="dt" sz="half" idx="10"/>
          </p:nvPr>
        </p:nvSpPr>
        <p:spPr/>
        <p:txBody>
          <a:bodyPr/>
          <a:lstStyle/>
          <a:p>
            <a:fld id="{4CFBAD4A-4B4C-40C6-8C25-05340C1FD39D}" type="datetime1">
              <a:rPr kumimoji="1" lang="ja-JP" altLang="en-US" smtClean="0"/>
              <a:t>2018/7/5</a:t>
            </a:fld>
            <a:endParaRPr kumimoji="1" lang="ja-JP" altLang="en-US"/>
          </a:p>
        </p:txBody>
      </p:sp>
      <p:sp>
        <p:nvSpPr>
          <p:cNvPr id="5" name="フッター プレースホルダー 4">
            <a:extLst>
              <a:ext uri="{FF2B5EF4-FFF2-40B4-BE49-F238E27FC236}">
                <a16:creationId xmlns:a16="http://schemas.microsoft.com/office/drawing/2014/main" id="{55A707CD-0DBA-40B4-9AB5-4B37C4B37E89}"/>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6" name="スライド番号プレースホルダー 5">
            <a:extLst>
              <a:ext uri="{FF2B5EF4-FFF2-40B4-BE49-F238E27FC236}">
                <a16:creationId xmlns:a16="http://schemas.microsoft.com/office/drawing/2014/main" id="{91CD200A-207E-4EBB-96EE-57354FD965A7}"/>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pic>
        <p:nvPicPr>
          <p:cNvPr id="7" name="Picture 2" descr="ãæ±äº¬å¥³å­å¤§å­¦ãæ ¡ç« ãã®ç»åæ¤ç´¢çµæ">
            <a:extLst>
              <a:ext uri="{FF2B5EF4-FFF2-40B4-BE49-F238E27FC236}">
                <a16:creationId xmlns:a16="http://schemas.microsoft.com/office/drawing/2014/main" id="{2060EDCD-883F-4F3E-BB3B-D8B86C29796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409" t="12242" r="78440" b="9812"/>
          <a:stretch/>
        </p:blipFill>
        <p:spPr bwMode="auto">
          <a:xfrm>
            <a:off x="5659661" y="1338889"/>
            <a:ext cx="872678" cy="903624"/>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コネクタ 7">
            <a:extLst>
              <a:ext uri="{FF2B5EF4-FFF2-40B4-BE49-F238E27FC236}">
                <a16:creationId xmlns:a16="http://schemas.microsoft.com/office/drawing/2014/main" id="{7D5D5413-F83C-4262-AEA8-C2E4F76D6DFB}"/>
              </a:ext>
            </a:extLst>
          </p:cNvPr>
          <p:cNvCxnSpPr>
            <a:cxnSpLocks/>
          </p:cNvCxnSpPr>
          <p:nvPr userDrawn="1"/>
        </p:nvCxnSpPr>
        <p:spPr>
          <a:xfrm>
            <a:off x="838200" y="4562475"/>
            <a:ext cx="10520220" cy="15489"/>
          </a:xfrm>
          <a:prstGeom prst="line">
            <a:avLst/>
          </a:prstGeom>
          <a:ln w="57150">
            <a:solidFill>
              <a:srgbClr val="C8103D"/>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CC1E1583-B06A-4D15-A482-10CB262E7FFB}"/>
              </a:ext>
            </a:extLst>
          </p:cNvPr>
          <p:cNvCxnSpPr>
            <a:cxnSpLocks/>
          </p:cNvCxnSpPr>
          <p:nvPr userDrawn="1"/>
        </p:nvCxnSpPr>
        <p:spPr>
          <a:xfrm>
            <a:off x="838200" y="4653157"/>
            <a:ext cx="10520220" cy="0"/>
          </a:xfrm>
          <a:prstGeom prst="line">
            <a:avLst/>
          </a:prstGeom>
          <a:ln w="19050">
            <a:solidFill>
              <a:srgbClr val="C810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028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DDEE26-3E3C-4667-AABA-09F03CFE5F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F5C2306-9DE6-4C0D-883F-C616B11147E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FCF4E64-8D3B-4CC4-8D07-EFD8DC1F921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E7B3A51-22EB-45E2-B2DA-4A91D091723F}"/>
              </a:ext>
            </a:extLst>
          </p:cNvPr>
          <p:cNvSpPr>
            <a:spLocks noGrp="1"/>
          </p:cNvSpPr>
          <p:nvPr>
            <p:ph type="dt" sz="half" idx="10"/>
          </p:nvPr>
        </p:nvSpPr>
        <p:spPr/>
        <p:txBody>
          <a:bodyPr/>
          <a:lstStyle/>
          <a:p>
            <a:fld id="{7C2FE695-792E-4D2A-AEE3-ECCB227202A9}" type="datetime1">
              <a:rPr kumimoji="1" lang="ja-JP" altLang="en-US" smtClean="0"/>
              <a:t>2018/7/5</a:t>
            </a:fld>
            <a:endParaRPr kumimoji="1" lang="ja-JP" altLang="en-US"/>
          </a:p>
        </p:txBody>
      </p:sp>
      <p:sp>
        <p:nvSpPr>
          <p:cNvPr id="6" name="フッター プレースホルダー 5">
            <a:extLst>
              <a:ext uri="{FF2B5EF4-FFF2-40B4-BE49-F238E27FC236}">
                <a16:creationId xmlns:a16="http://schemas.microsoft.com/office/drawing/2014/main" id="{B6BB27B0-0327-4712-AAB0-9C3C00C7DC77}"/>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B9527EF5-C851-439D-9915-48E9229EFA68}"/>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171880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5D248C-18DE-4456-AB07-3C32103D48C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B98291F-BF1E-4B99-A814-3E0BCC0F93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823A18-3B17-4ED2-9787-926867202B8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D5CC3AC-413D-4A89-ACFF-8F8E461A8B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E21365B-2159-487B-82D3-4E6A8A3E6C0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2FAEDF7-E404-4D35-BADF-7C8E7DC04937}"/>
              </a:ext>
            </a:extLst>
          </p:cNvPr>
          <p:cNvSpPr>
            <a:spLocks noGrp="1"/>
          </p:cNvSpPr>
          <p:nvPr>
            <p:ph type="dt" sz="half" idx="10"/>
          </p:nvPr>
        </p:nvSpPr>
        <p:spPr/>
        <p:txBody>
          <a:bodyPr/>
          <a:lstStyle/>
          <a:p>
            <a:fld id="{6DBD0C44-1CA2-4395-9196-2B37AAEF29F2}" type="datetime1">
              <a:rPr kumimoji="1" lang="ja-JP" altLang="en-US" smtClean="0"/>
              <a:t>2018/7/5</a:t>
            </a:fld>
            <a:endParaRPr kumimoji="1" lang="ja-JP" altLang="en-US"/>
          </a:p>
        </p:txBody>
      </p:sp>
      <p:sp>
        <p:nvSpPr>
          <p:cNvPr id="8" name="フッター プレースホルダー 7">
            <a:extLst>
              <a:ext uri="{FF2B5EF4-FFF2-40B4-BE49-F238E27FC236}">
                <a16:creationId xmlns:a16="http://schemas.microsoft.com/office/drawing/2014/main" id="{8D24A730-577D-4259-9A11-B1B54B69F88E}"/>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9" name="スライド番号プレースホルダー 8">
            <a:extLst>
              <a:ext uri="{FF2B5EF4-FFF2-40B4-BE49-F238E27FC236}">
                <a16:creationId xmlns:a16="http://schemas.microsoft.com/office/drawing/2014/main" id="{62BFB76D-9BF0-4AF2-9E4B-9E5F7D801429}"/>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782421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C2E58-7A6A-4173-9FF8-DB94F745A0A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AD8BD2-11D6-4C1A-9211-542A5F9056F5}"/>
              </a:ext>
            </a:extLst>
          </p:cNvPr>
          <p:cNvSpPr>
            <a:spLocks noGrp="1"/>
          </p:cNvSpPr>
          <p:nvPr>
            <p:ph type="dt" sz="half" idx="10"/>
          </p:nvPr>
        </p:nvSpPr>
        <p:spPr/>
        <p:txBody>
          <a:bodyPr/>
          <a:lstStyle/>
          <a:p>
            <a:fld id="{D70A5F52-7233-4658-8860-9FCFADD033D1}" type="datetime1">
              <a:rPr kumimoji="1" lang="ja-JP" altLang="en-US" smtClean="0"/>
              <a:t>2018/7/5</a:t>
            </a:fld>
            <a:endParaRPr kumimoji="1" lang="ja-JP" altLang="en-US"/>
          </a:p>
        </p:txBody>
      </p:sp>
      <p:sp>
        <p:nvSpPr>
          <p:cNvPr id="4" name="フッター プレースホルダー 3">
            <a:extLst>
              <a:ext uri="{FF2B5EF4-FFF2-40B4-BE49-F238E27FC236}">
                <a16:creationId xmlns:a16="http://schemas.microsoft.com/office/drawing/2014/main" id="{88C73BE9-D9DB-473B-8C00-D33ACE4BE500}"/>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5" name="スライド番号プレースホルダー 4">
            <a:extLst>
              <a:ext uri="{FF2B5EF4-FFF2-40B4-BE49-F238E27FC236}">
                <a16:creationId xmlns:a16="http://schemas.microsoft.com/office/drawing/2014/main" id="{E8316CCB-514D-49C4-B73F-F000740C2277}"/>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4012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FD7908C-6FEB-46CD-B4F0-9BCD78575825}"/>
              </a:ext>
            </a:extLst>
          </p:cNvPr>
          <p:cNvSpPr>
            <a:spLocks noGrp="1"/>
          </p:cNvSpPr>
          <p:nvPr>
            <p:ph type="dt" sz="half" idx="10"/>
          </p:nvPr>
        </p:nvSpPr>
        <p:spPr/>
        <p:txBody>
          <a:bodyPr/>
          <a:lstStyle/>
          <a:p>
            <a:fld id="{9AF1C7AC-85C0-4F07-96F3-DA2E95BCDD17}" type="datetime1">
              <a:rPr kumimoji="1" lang="ja-JP" altLang="en-US" smtClean="0"/>
              <a:t>2018/7/5</a:t>
            </a:fld>
            <a:endParaRPr kumimoji="1" lang="ja-JP" altLang="en-US"/>
          </a:p>
        </p:txBody>
      </p:sp>
      <p:sp>
        <p:nvSpPr>
          <p:cNvPr id="3" name="フッター プレースホルダー 2">
            <a:extLst>
              <a:ext uri="{FF2B5EF4-FFF2-40B4-BE49-F238E27FC236}">
                <a16:creationId xmlns:a16="http://schemas.microsoft.com/office/drawing/2014/main" id="{22D67B0E-24DA-4A1C-BDB8-EF629C21E292}"/>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4" name="スライド番号プレースホルダー 3">
            <a:extLst>
              <a:ext uri="{FF2B5EF4-FFF2-40B4-BE49-F238E27FC236}">
                <a16:creationId xmlns:a16="http://schemas.microsoft.com/office/drawing/2014/main" id="{FD428ED7-00D3-4FE9-AF14-260CB371B744}"/>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56380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E8D109-B63E-4018-96E2-75D4344EF0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D0EE6E-E6FD-4372-8AA8-3BF937D3BD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C5D8F9D-B1E6-4B80-AC76-762A160F4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5C6BB9-4A67-4BC2-B139-DD3230013433}"/>
              </a:ext>
            </a:extLst>
          </p:cNvPr>
          <p:cNvSpPr>
            <a:spLocks noGrp="1"/>
          </p:cNvSpPr>
          <p:nvPr>
            <p:ph type="dt" sz="half" idx="10"/>
          </p:nvPr>
        </p:nvSpPr>
        <p:spPr/>
        <p:txBody>
          <a:bodyPr/>
          <a:lstStyle/>
          <a:p>
            <a:fld id="{BF2B7815-C7F9-423A-B0E6-E368DFA4F2C2}" type="datetime1">
              <a:rPr kumimoji="1" lang="ja-JP" altLang="en-US" smtClean="0"/>
              <a:t>2018/7/5</a:t>
            </a:fld>
            <a:endParaRPr kumimoji="1" lang="ja-JP" altLang="en-US"/>
          </a:p>
        </p:txBody>
      </p:sp>
      <p:sp>
        <p:nvSpPr>
          <p:cNvPr id="6" name="フッター プレースホルダー 5">
            <a:extLst>
              <a:ext uri="{FF2B5EF4-FFF2-40B4-BE49-F238E27FC236}">
                <a16:creationId xmlns:a16="http://schemas.microsoft.com/office/drawing/2014/main" id="{2BA3366A-E4D4-4B4F-89F6-8B7FD83DFE4F}"/>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FBFFACC5-778D-47DB-9AAE-E33F97355840}"/>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60889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2DA0E-849F-42BA-811D-C922F15771F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E0E77C9-9AA2-4C4B-9313-BC7C8B08B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5BB623-BFD3-4AF1-B0AB-A159C89C90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6FD98AC-8744-4B0C-A468-115376210890}"/>
              </a:ext>
            </a:extLst>
          </p:cNvPr>
          <p:cNvSpPr>
            <a:spLocks noGrp="1"/>
          </p:cNvSpPr>
          <p:nvPr>
            <p:ph type="dt" sz="half" idx="10"/>
          </p:nvPr>
        </p:nvSpPr>
        <p:spPr/>
        <p:txBody>
          <a:bodyPr/>
          <a:lstStyle/>
          <a:p>
            <a:fld id="{0058DB2E-DDE9-4C71-9A6A-817041709758}" type="datetime1">
              <a:rPr kumimoji="1" lang="ja-JP" altLang="en-US" smtClean="0"/>
              <a:t>2018/7/5</a:t>
            </a:fld>
            <a:endParaRPr kumimoji="1" lang="ja-JP" altLang="en-US"/>
          </a:p>
        </p:txBody>
      </p:sp>
      <p:sp>
        <p:nvSpPr>
          <p:cNvPr id="6" name="フッター プレースホルダー 5">
            <a:extLst>
              <a:ext uri="{FF2B5EF4-FFF2-40B4-BE49-F238E27FC236}">
                <a16:creationId xmlns:a16="http://schemas.microsoft.com/office/drawing/2014/main" id="{9146BEBC-ABE7-4E7F-BC8F-4C2129CCDC63}"/>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
        <p:nvSpPr>
          <p:cNvPr id="7" name="スライド番号プレースホルダー 6">
            <a:extLst>
              <a:ext uri="{FF2B5EF4-FFF2-40B4-BE49-F238E27FC236}">
                <a16:creationId xmlns:a16="http://schemas.microsoft.com/office/drawing/2014/main" id="{5F3B8F6C-C1D1-4B40-9992-A2D23794445C}"/>
              </a:ext>
            </a:extLst>
          </p:cNvPr>
          <p:cNvSpPr>
            <a:spLocks noGrp="1"/>
          </p:cNvSpPr>
          <p:nvPr>
            <p:ph type="sldNum" sz="quarter" idx="12"/>
          </p:nvPr>
        </p:nvSpPr>
        <p:spPr/>
        <p:txBody>
          <a:body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45979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7451D96-EF77-400C-AED8-B51F1A5B60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3C3F5D2A-70E4-4910-9020-16FE06D040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240ED0-F9BF-40BA-BA96-5B1E0B2799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C8103D">
                    <a:alpha val="50000"/>
                  </a:srgbClr>
                </a:solidFill>
              </a:defRPr>
            </a:lvl1pPr>
          </a:lstStyle>
          <a:p>
            <a:fld id="{1F0FCEB5-E442-45B1-892F-D60E96B03A55}"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ECFD2EDC-1F08-4E46-990D-4030562AB9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C8103D">
                    <a:alpha val="50000"/>
                  </a:srgbClr>
                </a:solidFill>
              </a:defRPr>
            </a:lvl1pPr>
          </a:lstStyle>
          <a:p>
            <a:r>
              <a:rPr lang="ja-JP" altLang="en-US"/>
              <a:t>情報処理技法（リテラシ）</a:t>
            </a:r>
            <a:r>
              <a:rPr lang="en-US" altLang="ja-JP"/>
              <a:t>I</a:t>
            </a:r>
            <a:endParaRPr lang="ja-JP" altLang="en-US"/>
          </a:p>
        </p:txBody>
      </p:sp>
      <p:sp>
        <p:nvSpPr>
          <p:cNvPr id="6" name="スライド番号プレースホルダー 5">
            <a:extLst>
              <a:ext uri="{FF2B5EF4-FFF2-40B4-BE49-F238E27FC236}">
                <a16:creationId xmlns:a16="http://schemas.microsoft.com/office/drawing/2014/main" id="{7E432CAA-3FE8-4767-A9E7-526C04FBC9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952C9-B88F-4E00-9DB1-D035A7C7F8D5}" type="slidenum">
              <a:rPr kumimoji="1" lang="ja-JP" altLang="en-US" smtClean="0"/>
              <a:t>‹#›</a:t>
            </a:fld>
            <a:endParaRPr kumimoji="1" lang="ja-JP" altLang="en-US"/>
          </a:p>
        </p:txBody>
      </p:sp>
    </p:spTree>
    <p:extLst>
      <p:ext uri="{BB962C8B-B14F-4D97-AF65-F5344CB8AC3E}">
        <p14:creationId xmlns:p14="http://schemas.microsoft.com/office/powerpoint/2010/main" val="2280083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p:txStyles>
    <p:titleStyle>
      <a:lvl1pPr algn="l" defTabSz="914400" rtl="0" eaLnBrk="1" latinLnBrk="0" hangingPunct="1">
        <a:lnSpc>
          <a:spcPct val="90000"/>
        </a:lnSpc>
        <a:spcBef>
          <a:spcPct val="0"/>
        </a:spcBef>
        <a:buNone/>
        <a:defRPr kumimoji="1" sz="4400" kern="1200">
          <a:solidFill>
            <a:srgbClr val="6B09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3037E-EDCF-493E-8354-46877F41EC6F}"/>
              </a:ext>
            </a:extLst>
          </p:cNvPr>
          <p:cNvSpPr>
            <a:spLocks noGrp="1"/>
          </p:cNvSpPr>
          <p:nvPr>
            <p:ph type="ctrTitle"/>
          </p:nvPr>
        </p:nvSpPr>
        <p:spPr/>
        <p:txBody>
          <a:bodyPr>
            <a:normAutofit/>
          </a:bodyPr>
          <a:lstStyle/>
          <a:p>
            <a:r>
              <a:rPr lang="ja-JP" altLang="en-US" dirty="0"/>
              <a:t>情報処理技法</a:t>
            </a:r>
            <a:r>
              <a:rPr lang="en-US" altLang="ja-JP" dirty="0"/>
              <a:t>(</a:t>
            </a:r>
            <a:r>
              <a:rPr lang="ja-JP" altLang="en-US" dirty="0"/>
              <a:t>リテラシ</a:t>
            </a:r>
            <a:r>
              <a:rPr lang="en-US" altLang="ja-JP" dirty="0"/>
              <a:t>)I</a:t>
            </a:r>
            <a:br>
              <a:rPr lang="en-US" altLang="ja-JP" dirty="0"/>
            </a:br>
            <a:r>
              <a:rPr lang="ja-JP" altLang="en-US" sz="4800"/>
              <a:t>第</a:t>
            </a:r>
            <a:r>
              <a:rPr lang="en-US" altLang="ja-JP" sz="4800" dirty="0"/>
              <a:t>11</a:t>
            </a:r>
            <a:r>
              <a:rPr lang="ja-JP" altLang="en-US" sz="4800"/>
              <a:t>回：</a:t>
            </a:r>
            <a:r>
              <a:rPr lang="en-US" altLang="ja-JP" sz="4800" dirty="0"/>
              <a:t>Excel (2/2)</a:t>
            </a:r>
            <a:endParaRPr kumimoji="1" lang="ja-JP" altLang="en-US" sz="4000" dirty="0"/>
          </a:p>
        </p:txBody>
      </p:sp>
      <p:sp>
        <p:nvSpPr>
          <p:cNvPr id="3" name="サブタイトル 2">
            <a:extLst>
              <a:ext uri="{FF2B5EF4-FFF2-40B4-BE49-F238E27FC236}">
                <a16:creationId xmlns:a16="http://schemas.microsoft.com/office/drawing/2014/main" id="{585398D0-7F26-4CE3-8D96-C85AF6707FA7}"/>
              </a:ext>
            </a:extLst>
          </p:cNvPr>
          <p:cNvSpPr>
            <a:spLocks noGrp="1"/>
          </p:cNvSpPr>
          <p:nvPr>
            <p:ph type="subTitle" idx="1"/>
          </p:nvPr>
        </p:nvSpPr>
        <p:spPr/>
        <p:txBody>
          <a:bodyPr/>
          <a:lstStyle/>
          <a:p>
            <a:r>
              <a:rPr kumimoji="1" lang="ja-JP" altLang="en-US" dirty="0"/>
              <a:t>産業技術大学院大学</a:t>
            </a:r>
            <a:endParaRPr lang="en-US" altLang="ja-JP" dirty="0"/>
          </a:p>
          <a:p>
            <a:r>
              <a:rPr kumimoji="1" lang="ja-JP" altLang="en-US" dirty="0"/>
              <a:t>助教　</a:t>
            </a:r>
            <a:r>
              <a:rPr lang="ja-JP" altLang="en-US" dirty="0"/>
              <a:t>柴田 淳司</a:t>
            </a:r>
            <a:endParaRPr kumimoji="1" lang="en-US" altLang="ja-JP" dirty="0"/>
          </a:p>
        </p:txBody>
      </p:sp>
    </p:spTree>
    <p:extLst>
      <p:ext uri="{BB962C8B-B14F-4D97-AF65-F5344CB8AC3E}">
        <p14:creationId xmlns:p14="http://schemas.microsoft.com/office/powerpoint/2010/main" val="815613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04F7F-F9CD-DA48-8C08-79461E798E67}"/>
              </a:ext>
            </a:extLst>
          </p:cNvPr>
          <p:cNvSpPr>
            <a:spLocks noGrp="1"/>
          </p:cNvSpPr>
          <p:nvPr>
            <p:ph type="title"/>
          </p:nvPr>
        </p:nvSpPr>
        <p:spPr/>
        <p:txBody>
          <a:bodyPr/>
          <a:lstStyle/>
          <a:p>
            <a:r>
              <a:rPr kumimoji="1" lang="ja-JP" altLang="en-US"/>
              <a:t>ラベルを固定して見やすくする</a:t>
            </a:r>
          </a:p>
        </p:txBody>
      </p:sp>
      <p:pic>
        <p:nvPicPr>
          <p:cNvPr id="7" name="コンテンツ プレースホルダー 6">
            <a:extLst>
              <a:ext uri="{FF2B5EF4-FFF2-40B4-BE49-F238E27FC236}">
                <a16:creationId xmlns:a16="http://schemas.microsoft.com/office/drawing/2014/main" id="{3CBF0BAE-53F6-1242-B277-9611A6BF64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5738" y="2898439"/>
            <a:ext cx="7900525" cy="2051723"/>
          </a:xfrm>
        </p:spPr>
      </p:pic>
      <p:sp>
        <p:nvSpPr>
          <p:cNvPr id="4" name="日付プレースホルダー 3">
            <a:extLst>
              <a:ext uri="{FF2B5EF4-FFF2-40B4-BE49-F238E27FC236}">
                <a16:creationId xmlns:a16="http://schemas.microsoft.com/office/drawing/2014/main" id="{96F11295-E607-F149-95A0-3026270A06D1}"/>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06D35993-1F29-3A49-A86B-921E584F4950}"/>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8" name="角丸四角形吹き出し 7">
            <a:extLst>
              <a:ext uri="{FF2B5EF4-FFF2-40B4-BE49-F238E27FC236}">
                <a16:creationId xmlns:a16="http://schemas.microsoft.com/office/drawing/2014/main" id="{DED0D062-28B2-6241-9DD3-B60E79840635}"/>
              </a:ext>
            </a:extLst>
          </p:cNvPr>
          <p:cNvSpPr/>
          <p:nvPr/>
        </p:nvSpPr>
        <p:spPr>
          <a:xfrm>
            <a:off x="7229475" y="2214563"/>
            <a:ext cx="3000375" cy="500062"/>
          </a:xfrm>
          <a:prstGeom prst="wedgeRoundRectCallout">
            <a:avLst>
              <a:gd name="adj1" fmla="val -24643"/>
              <a:gd name="adj2" fmla="val 145357"/>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solidFill>
                  <a:srgbClr val="6B0920"/>
                </a:solidFill>
              </a:rPr>
              <a:t>先頭行を固定表示</a:t>
            </a:r>
            <a:endParaRPr kumimoji="1" lang="ja-JP" altLang="en-US" sz="2400" dirty="0">
              <a:solidFill>
                <a:srgbClr val="6B0920"/>
              </a:solidFill>
            </a:endParaRPr>
          </a:p>
        </p:txBody>
      </p:sp>
    </p:spTree>
    <p:extLst>
      <p:ext uri="{BB962C8B-B14F-4D97-AF65-F5344CB8AC3E}">
        <p14:creationId xmlns:p14="http://schemas.microsoft.com/office/powerpoint/2010/main" val="713193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AD03E8-D7C0-F941-94F5-51F22494CD30}"/>
              </a:ext>
            </a:extLst>
          </p:cNvPr>
          <p:cNvSpPr>
            <a:spLocks noGrp="1"/>
          </p:cNvSpPr>
          <p:nvPr>
            <p:ph type="title"/>
          </p:nvPr>
        </p:nvSpPr>
        <p:spPr/>
        <p:txBody>
          <a:bodyPr/>
          <a:lstStyle/>
          <a:p>
            <a:r>
              <a:rPr lang="ja-JP" altLang="en-US"/>
              <a:t>フィルタをかける</a:t>
            </a:r>
            <a:endParaRPr kumimoji="1" lang="ja-JP" altLang="en-US"/>
          </a:p>
        </p:txBody>
      </p:sp>
      <p:sp>
        <p:nvSpPr>
          <p:cNvPr id="3" name="コンテンツ プレースホルダー 2">
            <a:extLst>
              <a:ext uri="{FF2B5EF4-FFF2-40B4-BE49-F238E27FC236}">
                <a16:creationId xmlns:a16="http://schemas.microsoft.com/office/drawing/2014/main" id="{DBBDB7A1-41D9-EA48-B649-30C95B5FF241}"/>
              </a:ext>
            </a:extLst>
          </p:cNvPr>
          <p:cNvSpPr>
            <a:spLocks noGrp="1"/>
          </p:cNvSpPr>
          <p:nvPr>
            <p:ph idx="1"/>
          </p:nvPr>
        </p:nvSpPr>
        <p:spPr/>
        <p:txBody>
          <a:bodyPr/>
          <a:lstStyle/>
          <a:p>
            <a:r>
              <a:rPr lang="en-US" altLang="ja-JP" dirty="0"/>
              <a:t>A</a:t>
            </a:r>
            <a:r>
              <a:rPr lang="ja-JP" altLang="en-US"/>
              <a:t>列</a:t>
            </a:r>
            <a:r>
              <a:rPr lang="en-US" altLang="ja-JP" dirty="0"/>
              <a:t>〜N</a:t>
            </a:r>
            <a:r>
              <a:rPr lang="ja-JP" altLang="en-US"/>
              <a:t>列まで選択</a:t>
            </a:r>
            <a:endParaRPr lang="en-US" altLang="ja-JP" dirty="0"/>
          </a:p>
          <a:p>
            <a:r>
              <a:rPr lang="ja-JP" altLang="en-US"/>
              <a:t>「データ」タブ→フィルター</a:t>
            </a:r>
            <a:endParaRPr lang="en-US" altLang="ja-JP" dirty="0"/>
          </a:p>
          <a:p>
            <a:r>
              <a:rPr lang="ja-JP" altLang="en-US"/>
              <a:t>各項目の三角ボタンでフィルタ内容を表示</a:t>
            </a:r>
            <a:endParaRPr lang="en-US" altLang="ja-JP" dirty="0"/>
          </a:p>
          <a:p>
            <a:endParaRPr lang="en-US" altLang="ja-JP" dirty="0"/>
          </a:p>
          <a:p>
            <a:endParaRPr lang="ja-JP" altLang="en-US"/>
          </a:p>
          <a:p>
            <a:endParaRPr kumimoji="1" lang="ja-JP" altLang="en-US"/>
          </a:p>
        </p:txBody>
      </p:sp>
      <p:sp>
        <p:nvSpPr>
          <p:cNvPr id="4" name="日付プレースホルダー 3">
            <a:extLst>
              <a:ext uri="{FF2B5EF4-FFF2-40B4-BE49-F238E27FC236}">
                <a16:creationId xmlns:a16="http://schemas.microsoft.com/office/drawing/2014/main" id="{5A158D3B-6B25-C044-9A6F-4AE569CCEA66}"/>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48AA0194-2EEE-EE47-ACDF-57B1274A5D99}"/>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11" name="図 10">
            <a:extLst>
              <a:ext uri="{FF2B5EF4-FFF2-40B4-BE49-F238E27FC236}">
                <a16:creationId xmlns:a16="http://schemas.microsoft.com/office/drawing/2014/main" id="{DE983732-1A12-6849-9F73-EA4CC3A0E5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31291" y="3253569"/>
            <a:ext cx="5677705" cy="3155748"/>
          </a:xfrm>
          <a:prstGeom prst="rect">
            <a:avLst/>
          </a:prstGeom>
        </p:spPr>
      </p:pic>
      <p:sp>
        <p:nvSpPr>
          <p:cNvPr id="12" name="角丸四角形吹き出し 11">
            <a:extLst>
              <a:ext uri="{FF2B5EF4-FFF2-40B4-BE49-F238E27FC236}">
                <a16:creationId xmlns:a16="http://schemas.microsoft.com/office/drawing/2014/main" id="{0DC64FC5-B4DE-7940-8DB4-085BDBC7985C}"/>
              </a:ext>
            </a:extLst>
          </p:cNvPr>
          <p:cNvSpPr/>
          <p:nvPr/>
        </p:nvSpPr>
        <p:spPr>
          <a:xfrm>
            <a:off x="8648866" y="3125508"/>
            <a:ext cx="2584891" cy="673913"/>
          </a:xfrm>
          <a:prstGeom prst="wedgeRoundRectCallout">
            <a:avLst>
              <a:gd name="adj1" fmla="val -36836"/>
              <a:gd name="adj2" fmla="val 115611"/>
              <a:gd name="adj3" fmla="val 16667"/>
            </a:avLst>
          </a:prstGeom>
          <a:solidFill>
            <a:srgbClr val="873624">
              <a:tint val="68000"/>
              <a:shade val="94000"/>
              <a:satMod val="300000"/>
              <a:lumMod val="110000"/>
            </a:srgbClr>
          </a:solidFill>
          <a:ln w="12700" cap="flat" cmpd="sng" algn="ctr">
            <a:solidFill>
              <a:srgbClr val="873624">
                <a:shade val="90000"/>
                <a:lumMod val="90000"/>
              </a:srgbClr>
            </a:solidFill>
            <a:prstDash val="solid"/>
          </a:ln>
          <a:effectLst>
            <a:outerShdw blurRad="38100" dist="12700" dir="5400000"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例えば男のデータだけ</a:t>
            </a:r>
            <a:endParaRPr kumimoji="0" lang="en-US" altLang="ja-JP"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抜き出す</a:t>
            </a:r>
          </a:p>
        </p:txBody>
      </p:sp>
    </p:spTree>
    <p:extLst>
      <p:ext uri="{BB962C8B-B14F-4D97-AF65-F5344CB8AC3E}">
        <p14:creationId xmlns:p14="http://schemas.microsoft.com/office/powerpoint/2010/main" val="973647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471772-018D-2B47-ADA1-DA5C6E09F846}"/>
              </a:ext>
            </a:extLst>
          </p:cNvPr>
          <p:cNvSpPr>
            <a:spLocks noGrp="1"/>
          </p:cNvSpPr>
          <p:nvPr>
            <p:ph type="title"/>
          </p:nvPr>
        </p:nvSpPr>
        <p:spPr/>
        <p:txBody>
          <a:bodyPr/>
          <a:lstStyle/>
          <a:p>
            <a:r>
              <a:rPr lang="ja-JP" altLang="en-US"/>
              <a:t>並び変える</a:t>
            </a:r>
            <a:endParaRPr kumimoji="1" lang="ja-JP" altLang="en-US"/>
          </a:p>
        </p:txBody>
      </p:sp>
      <p:sp>
        <p:nvSpPr>
          <p:cNvPr id="3" name="コンテンツ プレースホルダー 2">
            <a:extLst>
              <a:ext uri="{FF2B5EF4-FFF2-40B4-BE49-F238E27FC236}">
                <a16:creationId xmlns:a16="http://schemas.microsoft.com/office/drawing/2014/main" id="{494AF7D3-24E1-804B-A2BC-DB0904D59D1E}"/>
              </a:ext>
            </a:extLst>
          </p:cNvPr>
          <p:cNvSpPr>
            <a:spLocks noGrp="1"/>
          </p:cNvSpPr>
          <p:nvPr>
            <p:ph idx="1"/>
          </p:nvPr>
        </p:nvSpPr>
        <p:spPr>
          <a:xfrm>
            <a:off x="838200" y="1671782"/>
            <a:ext cx="10515600" cy="1946061"/>
          </a:xfrm>
        </p:spPr>
        <p:txBody>
          <a:bodyPr>
            <a:normAutofit fontScale="92500" lnSpcReduction="10000"/>
          </a:bodyPr>
          <a:lstStyle/>
          <a:p>
            <a:r>
              <a:rPr lang="ja-JP" altLang="en-US"/>
              <a:t>選択範囲の並び替え</a:t>
            </a:r>
            <a:endParaRPr lang="en-US" altLang="ja-JP" dirty="0"/>
          </a:p>
          <a:p>
            <a:pPr lvl="1"/>
            <a:r>
              <a:rPr lang="ja-JP" altLang="en-US"/>
              <a:t>範囲を選択する</a:t>
            </a:r>
            <a:endParaRPr lang="en-US" altLang="ja-JP" dirty="0"/>
          </a:p>
          <a:p>
            <a:pPr lvl="1"/>
            <a:r>
              <a:rPr lang="ja-JP" altLang="en-US"/>
              <a:t>「データ」タブ→並び替え</a:t>
            </a:r>
            <a:endParaRPr lang="en-US" altLang="ja-JP" dirty="0"/>
          </a:p>
          <a:p>
            <a:r>
              <a:rPr lang="ja-JP" altLang="en-US"/>
              <a:t>フィルタによる並び替え</a:t>
            </a:r>
            <a:endParaRPr lang="en-US" altLang="ja-JP" dirty="0"/>
          </a:p>
          <a:p>
            <a:pPr lvl="1"/>
            <a:r>
              <a:rPr lang="ja-JP" altLang="en-US"/>
              <a:t>各項目横の三角ボタン→並び替え</a:t>
            </a:r>
            <a:endParaRPr lang="en-US" altLang="ja-JP" dirty="0"/>
          </a:p>
          <a:p>
            <a:pPr lvl="1"/>
            <a:endParaRPr lang="ja-JP" altLang="en-US"/>
          </a:p>
          <a:p>
            <a:endParaRPr kumimoji="1" lang="ja-JP" altLang="en-US"/>
          </a:p>
        </p:txBody>
      </p:sp>
      <p:sp>
        <p:nvSpPr>
          <p:cNvPr id="4" name="日付プレースホルダー 3">
            <a:extLst>
              <a:ext uri="{FF2B5EF4-FFF2-40B4-BE49-F238E27FC236}">
                <a16:creationId xmlns:a16="http://schemas.microsoft.com/office/drawing/2014/main" id="{7782A257-40CF-A641-A8BA-DD500A1752E9}"/>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F1FACB00-BCB5-0D47-9023-F0ACA6EAFE5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8" name="図 7">
            <a:extLst>
              <a:ext uri="{FF2B5EF4-FFF2-40B4-BE49-F238E27FC236}">
                <a16:creationId xmlns:a16="http://schemas.microsoft.com/office/drawing/2014/main" id="{516C003B-8DE4-5142-B3EB-45C90355991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91525" y="3510600"/>
            <a:ext cx="5677705" cy="2898717"/>
          </a:xfrm>
          <a:prstGeom prst="rect">
            <a:avLst/>
          </a:prstGeom>
        </p:spPr>
      </p:pic>
      <p:sp>
        <p:nvSpPr>
          <p:cNvPr id="9" name="角丸四角形吹き出し 8">
            <a:extLst>
              <a:ext uri="{FF2B5EF4-FFF2-40B4-BE49-F238E27FC236}">
                <a16:creationId xmlns:a16="http://schemas.microsoft.com/office/drawing/2014/main" id="{D62482F2-76B4-BC40-91BC-7EDA87E10F33}"/>
              </a:ext>
            </a:extLst>
          </p:cNvPr>
          <p:cNvSpPr/>
          <p:nvPr/>
        </p:nvSpPr>
        <p:spPr>
          <a:xfrm>
            <a:off x="8418056" y="3510600"/>
            <a:ext cx="1942067" cy="612648"/>
          </a:xfrm>
          <a:prstGeom prst="wedgeRoundRectCallout">
            <a:avLst>
              <a:gd name="adj1" fmla="val -63741"/>
              <a:gd name="adj2" fmla="val 43116"/>
              <a:gd name="adj3" fmla="val 16667"/>
            </a:avLst>
          </a:prstGeom>
          <a:solidFill>
            <a:srgbClr val="873624">
              <a:tint val="68000"/>
              <a:shade val="94000"/>
              <a:satMod val="300000"/>
              <a:lumMod val="110000"/>
            </a:srgbClr>
          </a:solidFill>
          <a:ln w="12700" cap="flat" cmpd="sng" algn="ctr">
            <a:solidFill>
              <a:srgbClr val="873624">
                <a:shade val="90000"/>
                <a:lumMod val="90000"/>
              </a:srgbClr>
            </a:solidFill>
            <a:prstDash val="solid"/>
          </a:ln>
          <a:effectLst>
            <a:outerShdw blurRad="38100" dist="12700" dir="5400000"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black"/>
                </a:solidFill>
                <a:effectLst/>
                <a:uLnTx/>
                <a:uFillTx/>
                <a:latin typeface="Book Antiqua"/>
                <a:ea typeface="HGS明朝E" panose="02020900000000000000" pitchFamily="18" charset="-128"/>
                <a:cs typeface="+mn-cs"/>
              </a:rPr>
              <a:t>さらに年齢順に</a:t>
            </a:r>
            <a:endPar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endParaRPr>
          </a:p>
        </p:txBody>
      </p:sp>
    </p:spTree>
    <p:extLst>
      <p:ext uri="{BB962C8B-B14F-4D97-AF65-F5344CB8AC3E}">
        <p14:creationId xmlns:p14="http://schemas.microsoft.com/office/powerpoint/2010/main" val="2327691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8CC254-5345-5746-88F3-D108F8BD5676}"/>
              </a:ext>
            </a:extLst>
          </p:cNvPr>
          <p:cNvSpPr>
            <a:spLocks noGrp="1"/>
          </p:cNvSpPr>
          <p:nvPr>
            <p:ph type="title"/>
          </p:nvPr>
        </p:nvSpPr>
        <p:spPr/>
        <p:txBody>
          <a:bodyPr/>
          <a:lstStyle/>
          <a:p>
            <a:r>
              <a:rPr lang="ja-JP" altLang="en-US"/>
              <a:t>男女での生存率を比較したい</a:t>
            </a:r>
            <a:endParaRPr kumimoji="1" lang="ja-JP" altLang="en-US"/>
          </a:p>
        </p:txBody>
      </p:sp>
      <p:sp>
        <p:nvSpPr>
          <p:cNvPr id="3" name="コンテンツ プレースホルダー 2">
            <a:extLst>
              <a:ext uri="{FF2B5EF4-FFF2-40B4-BE49-F238E27FC236}">
                <a16:creationId xmlns:a16="http://schemas.microsoft.com/office/drawing/2014/main" id="{2123DFFA-D6AB-E74D-BC38-8A6AB4B9A197}"/>
              </a:ext>
            </a:extLst>
          </p:cNvPr>
          <p:cNvSpPr>
            <a:spLocks noGrp="1"/>
          </p:cNvSpPr>
          <p:nvPr>
            <p:ph idx="1"/>
          </p:nvPr>
        </p:nvSpPr>
        <p:spPr>
          <a:xfrm>
            <a:off x="838200" y="1671783"/>
            <a:ext cx="10515600" cy="3432220"/>
          </a:xfrm>
        </p:spPr>
        <p:txBody>
          <a:bodyPr>
            <a:normAutofit/>
          </a:bodyPr>
          <a:lstStyle/>
          <a:p>
            <a:r>
              <a:rPr lang="ja-JP" altLang="en-US"/>
              <a:t>ここでは</a:t>
            </a:r>
            <a:r>
              <a:rPr lang="en-US" altLang="ja-JP" dirty="0"/>
              <a:t>if</a:t>
            </a:r>
            <a:r>
              <a:rPr lang="ja-JP" altLang="en-US"/>
              <a:t>関数と</a:t>
            </a:r>
            <a:r>
              <a:rPr lang="en-US" altLang="ja-JP" dirty="0"/>
              <a:t>average</a:t>
            </a:r>
            <a:r>
              <a:rPr lang="ja-JP" altLang="en-US"/>
              <a:t>関数を利用</a:t>
            </a:r>
            <a:br>
              <a:rPr lang="en-US" altLang="ja-JP" dirty="0"/>
            </a:br>
            <a:r>
              <a:rPr lang="ja-JP" altLang="en-US"/>
              <a:t>（元データをいじらないよう別シートで作業）</a:t>
            </a:r>
            <a:endParaRPr lang="en-US" altLang="ja-JP" dirty="0"/>
          </a:p>
          <a:p>
            <a:pPr marL="457200" indent="-457200">
              <a:buFont typeface="+mj-lt"/>
              <a:buAutoNum type="arabicPeriod"/>
            </a:pPr>
            <a:r>
              <a:rPr lang="ja-JP" altLang="en-US"/>
              <a:t>新しいシートを作成</a:t>
            </a:r>
            <a:endParaRPr lang="en-US" altLang="ja-JP" dirty="0"/>
          </a:p>
          <a:p>
            <a:pPr marL="457200" indent="-457200">
              <a:buFont typeface="+mj-lt"/>
              <a:buAutoNum type="arabicPeriod"/>
            </a:pPr>
            <a:r>
              <a:rPr lang="ja-JP" altLang="en-US"/>
              <a:t>男女の</a:t>
            </a:r>
            <a:r>
              <a:rPr lang="en-US" altLang="ja-JP" dirty="0"/>
              <a:t>survived</a:t>
            </a:r>
            <a:r>
              <a:rPr lang="ja-JP" altLang="en-US"/>
              <a:t>データを抜き出す</a:t>
            </a:r>
            <a:endParaRPr lang="en-US" altLang="ja-JP" dirty="0"/>
          </a:p>
          <a:p>
            <a:pPr marL="914400" lvl="1" indent="-457200">
              <a:buFont typeface="+mj-lt"/>
              <a:buAutoNum type="arabicPeriod"/>
            </a:pPr>
            <a:r>
              <a:rPr lang="en-US" altLang="ja-JP" dirty="0"/>
              <a:t>Sex</a:t>
            </a:r>
            <a:r>
              <a:rPr lang="ja-JP" altLang="en-US"/>
              <a:t>のフィルタで</a:t>
            </a:r>
            <a:r>
              <a:rPr lang="en-US" altLang="ja-JP" dirty="0"/>
              <a:t>male</a:t>
            </a:r>
            <a:r>
              <a:rPr lang="ja-JP" altLang="en-US"/>
              <a:t>のみ表示</a:t>
            </a:r>
            <a:endParaRPr lang="en-US" altLang="ja-JP" dirty="0"/>
          </a:p>
          <a:p>
            <a:pPr marL="914400" lvl="1" indent="-457200">
              <a:buFont typeface="+mj-lt"/>
              <a:buAutoNum type="arabicPeriod"/>
            </a:pPr>
            <a:r>
              <a:rPr lang="en-US" altLang="ja-JP" dirty="0" err="1"/>
              <a:t>Survivec</a:t>
            </a:r>
            <a:r>
              <a:rPr lang="ja-JP" altLang="en-US"/>
              <a:t>の列をコピーし新しいシートにペースト</a:t>
            </a:r>
            <a:endParaRPr lang="en-US" altLang="ja-JP" dirty="0"/>
          </a:p>
          <a:p>
            <a:pPr marL="457200" indent="-457200">
              <a:buFont typeface="+mj-lt"/>
              <a:buAutoNum type="arabicPeriod"/>
            </a:pPr>
            <a:r>
              <a:rPr lang="ja-JP" altLang="en-US"/>
              <a:t>男女で平均</a:t>
            </a:r>
            <a:r>
              <a:rPr lang="en-US" altLang="ja-JP" dirty="0"/>
              <a:t>(average)</a:t>
            </a:r>
            <a:r>
              <a:rPr lang="ja-JP" altLang="en-US"/>
              <a:t>を取って比較</a:t>
            </a:r>
            <a:endParaRPr lang="en-US" altLang="ja-JP" dirty="0"/>
          </a:p>
        </p:txBody>
      </p:sp>
      <p:sp>
        <p:nvSpPr>
          <p:cNvPr id="4" name="日付プレースホルダー 3">
            <a:extLst>
              <a:ext uri="{FF2B5EF4-FFF2-40B4-BE49-F238E27FC236}">
                <a16:creationId xmlns:a16="http://schemas.microsoft.com/office/drawing/2014/main" id="{238BB187-D2C7-0445-9318-B095331ACA52}"/>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77A658F6-3120-F149-86FB-5D7E919A871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476256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426CD3-1436-CD46-B560-3F4178BB7573}"/>
              </a:ext>
            </a:extLst>
          </p:cNvPr>
          <p:cNvSpPr>
            <a:spLocks noGrp="1"/>
          </p:cNvSpPr>
          <p:nvPr>
            <p:ph type="title"/>
          </p:nvPr>
        </p:nvSpPr>
        <p:spPr/>
        <p:txBody>
          <a:bodyPr/>
          <a:lstStyle/>
          <a:p>
            <a:r>
              <a:rPr lang="ja-JP" altLang="en-US"/>
              <a:t>グラフにする</a:t>
            </a:r>
            <a:endParaRPr kumimoji="1" lang="ja-JP" altLang="en-US"/>
          </a:p>
        </p:txBody>
      </p:sp>
      <p:sp>
        <p:nvSpPr>
          <p:cNvPr id="3" name="コンテンツ プレースホルダー 2">
            <a:extLst>
              <a:ext uri="{FF2B5EF4-FFF2-40B4-BE49-F238E27FC236}">
                <a16:creationId xmlns:a16="http://schemas.microsoft.com/office/drawing/2014/main" id="{F1AC6711-3954-444F-81F7-3DEFC5BB794B}"/>
              </a:ext>
            </a:extLst>
          </p:cNvPr>
          <p:cNvSpPr>
            <a:spLocks noGrp="1"/>
          </p:cNvSpPr>
          <p:nvPr>
            <p:ph idx="1"/>
          </p:nvPr>
        </p:nvSpPr>
        <p:spPr/>
        <p:txBody>
          <a:bodyPr/>
          <a:lstStyle/>
          <a:p>
            <a:r>
              <a:rPr lang="ja-JP" altLang="en-US"/>
              <a:t>グラフの種類を選ぶ</a:t>
            </a:r>
            <a:endParaRPr lang="en-US" altLang="ja-JP" dirty="0"/>
          </a:p>
          <a:p>
            <a:r>
              <a:rPr lang="ja-JP" altLang="en-US"/>
              <a:t>軸の設定</a:t>
            </a:r>
            <a:endParaRPr lang="en-US" altLang="ja-JP" dirty="0"/>
          </a:p>
          <a:p>
            <a:r>
              <a:rPr lang="ja-JP" altLang="en-US"/>
              <a:t>タイトルの設定</a:t>
            </a:r>
            <a:endParaRPr lang="en-US" altLang="ja-JP" dirty="0"/>
          </a:p>
          <a:p>
            <a:r>
              <a:rPr lang="ja-JP" altLang="en-US"/>
              <a:t>凡例の設定</a:t>
            </a:r>
            <a:endParaRPr lang="en-US" altLang="ja-JP" dirty="0"/>
          </a:p>
          <a:p>
            <a:endParaRPr lang="ja-JP" altLang="en-US"/>
          </a:p>
          <a:p>
            <a:endParaRPr kumimoji="1" lang="ja-JP" altLang="en-US"/>
          </a:p>
        </p:txBody>
      </p:sp>
      <p:sp>
        <p:nvSpPr>
          <p:cNvPr id="4" name="日付プレースホルダー 3">
            <a:extLst>
              <a:ext uri="{FF2B5EF4-FFF2-40B4-BE49-F238E27FC236}">
                <a16:creationId xmlns:a16="http://schemas.microsoft.com/office/drawing/2014/main" id="{0FC34A68-6835-9F4F-8C17-C9C03395689C}"/>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EEB91058-6343-6647-8D45-A5068234A61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009F40B9-0884-3A47-B8D2-4E52D00AE2C6}"/>
              </a:ext>
            </a:extLst>
          </p:cNvPr>
          <p:cNvPicPr>
            <a:picLocks noChangeAspect="1"/>
          </p:cNvPicPr>
          <p:nvPr/>
        </p:nvPicPr>
        <p:blipFill>
          <a:blip r:embed="rId2"/>
          <a:stretch>
            <a:fillRect/>
          </a:stretch>
        </p:blipFill>
        <p:spPr>
          <a:xfrm>
            <a:off x="4721764" y="2857418"/>
            <a:ext cx="5175953" cy="2926334"/>
          </a:xfrm>
          <a:prstGeom prst="rect">
            <a:avLst/>
          </a:prstGeom>
        </p:spPr>
      </p:pic>
    </p:spTree>
    <p:extLst>
      <p:ext uri="{BB962C8B-B14F-4D97-AF65-F5344CB8AC3E}">
        <p14:creationId xmlns:p14="http://schemas.microsoft.com/office/powerpoint/2010/main" val="1003596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4BD136-0FA5-EE4E-967D-40CD81895AAA}"/>
              </a:ext>
            </a:extLst>
          </p:cNvPr>
          <p:cNvSpPr>
            <a:spLocks noGrp="1"/>
          </p:cNvSpPr>
          <p:nvPr>
            <p:ph type="title"/>
          </p:nvPr>
        </p:nvSpPr>
        <p:spPr/>
        <p:txBody>
          <a:bodyPr/>
          <a:lstStyle/>
          <a:p>
            <a:r>
              <a:rPr lang="ja-JP" altLang="en-US"/>
              <a:t>グラフの種類</a:t>
            </a:r>
            <a:endParaRPr kumimoji="1" lang="ja-JP" altLang="en-US"/>
          </a:p>
        </p:txBody>
      </p:sp>
      <p:sp>
        <p:nvSpPr>
          <p:cNvPr id="3" name="コンテンツ プレースホルダー 2">
            <a:extLst>
              <a:ext uri="{FF2B5EF4-FFF2-40B4-BE49-F238E27FC236}">
                <a16:creationId xmlns:a16="http://schemas.microsoft.com/office/drawing/2014/main" id="{B47D4BAF-902A-8C4A-9644-6CD1CBD58D0F}"/>
              </a:ext>
            </a:extLst>
          </p:cNvPr>
          <p:cNvSpPr>
            <a:spLocks noGrp="1"/>
          </p:cNvSpPr>
          <p:nvPr>
            <p:ph idx="1"/>
          </p:nvPr>
        </p:nvSpPr>
        <p:spPr/>
        <p:txBody>
          <a:bodyPr>
            <a:normAutofit lnSpcReduction="10000"/>
          </a:bodyPr>
          <a:lstStyle/>
          <a:p>
            <a:r>
              <a:rPr lang="ja-JP" altLang="en-US"/>
              <a:t>棒グラフ：数値の比較</a:t>
            </a:r>
            <a:endParaRPr lang="en-US" altLang="ja-JP" dirty="0"/>
          </a:p>
          <a:p>
            <a:pPr lvl="1"/>
            <a:r>
              <a:rPr lang="ja-JP" altLang="en-US"/>
              <a:t>男女比</a:t>
            </a:r>
            <a:endParaRPr lang="en-US" altLang="ja-JP" dirty="0"/>
          </a:p>
          <a:p>
            <a:pPr lvl="1"/>
            <a:r>
              <a:rPr lang="ja-JP" altLang="en-US"/>
              <a:t>他社との売り上げ比較</a:t>
            </a:r>
            <a:endParaRPr lang="en-US" altLang="ja-JP" dirty="0"/>
          </a:p>
          <a:p>
            <a:r>
              <a:rPr lang="ja-JP" altLang="en-US"/>
              <a:t>折れ線グラフ：等間隔に時系列変化するもの</a:t>
            </a:r>
            <a:endParaRPr lang="en-US" altLang="ja-JP" dirty="0"/>
          </a:p>
          <a:p>
            <a:pPr lvl="1"/>
            <a:r>
              <a:rPr lang="ja-JP" altLang="en-US"/>
              <a:t>気候の変化</a:t>
            </a:r>
            <a:endParaRPr lang="en-US" altLang="ja-JP" dirty="0"/>
          </a:p>
          <a:p>
            <a:pPr lvl="1"/>
            <a:r>
              <a:rPr lang="ja-JP" altLang="en-US"/>
              <a:t>株価の変動</a:t>
            </a:r>
            <a:endParaRPr lang="en-US" altLang="ja-JP" dirty="0"/>
          </a:p>
          <a:p>
            <a:r>
              <a:rPr lang="ja-JP" altLang="en-US"/>
              <a:t>散布図：統計データ</a:t>
            </a:r>
            <a:endParaRPr lang="en-US" altLang="ja-JP" dirty="0"/>
          </a:p>
          <a:p>
            <a:pPr lvl="1"/>
            <a:r>
              <a:rPr lang="ja-JP" altLang="en-US"/>
              <a:t>年収と年齢の関係</a:t>
            </a:r>
            <a:endParaRPr lang="en-US" altLang="ja-JP" dirty="0"/>
          </a:p>
          <a:p>
            <a:r>
              <a:rPr lang="ja-JP" altLang="en-US"/>
              <a:t>円グラフ：ある対象の割合</a:t>
            </a:r>
            <a:endParaRPr lang="en-US" altLang="ja-JP" dirty="0"/>
          </a:p>
          <a:p>
            <a:pPr lvl="1"/>
            <a:r>
              <a:rPr lang="ja-JP" altLang="en-US"/>
              <a:t>アンケート結果</a:t>
            </a:r>
            <a:endParaRPr lang="en-US" altLang="ja-JP" dirty="0"/>
          </a:p>
          <a:p>
            <a:pPr lvl="1"/>
            <a:r>
              <a:rPr lang="ja-JP" altLang="en-US"/>
              <a:t>購入者の割合</a:t>
            </a:r>
            <a:endParaRPr lang="en-US" altLang="ja-JP" dirty="0"/>
          </a:p>
          <a:p>
            <a:endParaRPr kumimoji="1" lang="ja-JP" altLang="en-US"/>
          </a:p>
        </p:txBody>
      </p:sp>
      <p:sp>
        <p:nvSpPr>
          <p:cNvPr id="4" name="日付プレースホルダー 3">
            <a:extLst>
              <a:ext uri="{FF2B5EF4-FFF2-40B4-BE49-F238E27FC236}">
                <a16:creationId xmlns:a16="http://schemas.microsoft.com/office/drawing/2014/main" id="{3C262913-DB7D-C146-AD7E-313BB4C46798}"/>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DB43B1DF-79B7-B546-A404-73A1E0902E3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140834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BE987-833E-544B-88DD-9E45C32ED961}"/>
              </a:ext>
            </a:extLst>
          </p:cNvPr>
          <p:cNvSpPr>
            <a:spLocks noGrp="1"/>
          </p:cNvSpPr>
          <p:nvPr>
            <p:ph type="title"/>
          </p:nvPr>
        </p:nvSpPr>
        <p:spPr/>
        <p:txBody>
          <a:bodyPr/>
          <a:lstStyle/>
          <a:p>
            <a:r>
              <a:rPr lang="ja-JP" altLang="en-US"/>
              <a:t>体裁を整える</a:t>
            </a:r>
            <a:endParaRPr kumimoji="1" lang="ja-JP" altLang="en-US"/>
          </a:p>
        </p:txBody>
      </p:sp>
      <p:sp>
        <p:nvSpPr>
          <p:cNvPr id="4" name="日付プレースホルダー 3">
            <a:extLst>
              <a:ext uri="{FF2B5EF4-FFF2-40B4-BE49-F238E27FC236}">
                <a16:creationId xmlns:a16="http://schemas.microsoft.com/office/drawing/2014/main" id="{B6E70AB1-4055-854C-ACD6-B9E712BFE0FA}"/>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B806EAA1-90F9-E341-A227-9C386AB6956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5">
            <a:extLst>
              <a:ext uri="{FF2B5EF4-FFF2-40B4-BE49-F238E27FC236}">
                <a16:creationId xmlns:a16="http://schemas.microsoft.com/office/drawing/2014/main" id="{6034EE5B-1DB9-7842-B955-8397A1F9F644}"/>
              </a:ext>
            </a:extLst>
          </p:cNvPr>
          <p:cNvPicPr>
            <a:picLocks noGrp="1" noChangeAspect="1"/>
          </p:cNvPicPr>
          <p:nvPr>
            <p:ph idx="1"/>
          </p:nvPr>
        </p:nvPicPr>
        <p:blipFill>
          <a:blip r:embed="rId2"/>
          <a:stretch>
            <a:fillRect/>
          </a:stretch>
        </p:blipFill>
        <p:spPr>
          <a:xfrm>
            <a:off x="3511550" y="2463800"/>
            <a:ext cx="5168900" cy="2921000"/>
          </a:xfrm>
          <a:prstGeom prst="rect">
            <a:avLst/>
          </a:prstGeom>
        </p:spPr>
      </p:pic>
      <p:sp>
        <p:nvSpPr>
          <p:cNvPr id="14" name="角丸四角形吹き出し 13">
            <a:extLst>
              <a:ext uri="{FF2B5EF4-FFF2-40B4-BE49-F238E27FC236}">
                <a16:creationId xmlns:a16="http://schemas.microsoft.com/office/drawing/2014/main" id="{CEBF0D10-FED9-3844-ADE9-BBF35CD83484}"/>
              </a:ext>
            </a:extLst>
          </p:cNvPr>
          <p:cNvSpPr/>
          <p:nvPr/>
        </p:nvSpPr>
        <p:spPr>
          <a:xfrm>
            <a:off x="6653463" y="5576693"/>
            <a:ext cx="2999873" cy="612648"/>
          </a:xfrm>
          <a:prstGeom prst="wedgeRoundRectCallout">
            <a:avLst>
              <a:gd name="adj1" fmla="val -32091"/>
              <a:gd name="adj2" fmla="val -89373"/>
              <a:gd name="adj3" fmla="val 16667"/>
            </a:avLst>
          </a:prstGeom>
          <a:solidFill>
            <a:srgbClr val="873624">
              <a:tint val="68000"/>
              <a:shade val="94000"/>
              <a:satMod val="300000"/>
              <a:lumMod val="110000"/>
            </a:srgbClr>
          </a:solidFill>
          <a:ln w="12700" cap="flat" cmpd="sng" algn="ctr">
            <a:solidFill>
              <a:srgbClr val="873624">
                <a:shade val="90000"/>
                <a:lumMod val="90000"/>
              </a:srgbClr>
            </a:solidFill>
            <a:prstDash val="solid"/>
          </a:ln>
          <a:effectLst>
            <a:outerShdw blurRad="38100" dist="12700" dir="5400000"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タイトルは下側</a:t>
            </a:r>
          </a:p>
        </p:txBody>
      </p:sp>
      <p:sp>
        <p:nvSpPr>
          <p:cNvPr id="15" name="角丸四角形吹き出し 14">
            <a:extLst>
              <a:ext uri="{FF2B5EF4-FFF2-40B4-BE49-F238E27FC236}">
                <a16:creationId xmlns:a16="http://schemas.microsoft.com/office/drawing/2014/main" id="{A9216D18-A5E0-1E48-B547-90EA7C8400F5}"/>
              </a:ext>
            </a:extLst>
          </p:cNvPr>
          <p:cNvSpPr/>
          <p:nvPr/>
        </p:nvSpPr>
        <p:spPr>
          <a:xfrm>
            <a:off x="2289440" y="5592614"/>
            <a:ext cx="2278549" cy="612648"/>
          </a:xfrm>
          <a:prstGeom prst="wedgeRoundRectCallout">
            <a:avLst>
              <a:gd name="adj1" fmla="val 48875"/>
              <a:gd name="adj2" fmla="val -86755"/>
              <a:gd name="adj3" fmla="val 16667"/>
            </a:avLst>
          </a:prstGeom>
          <a:solidFill>
            <a:srgbClr val="873624">
              <a:tint val="68000"/>
              <a:shade val="94000"/>
              <a:satMod val="300000"/>
              <a:lumMod val="110000"/>
            </a:srgbClr>
          </a:solidFill>
          <a:ln w="12700" cap="flat" cmpd="sng" algn="ctr">
            <a:solidFill>
              <a:srgbClr val="873624">
                <a:shade val="90000"/>
                <a:lumMod val="90000"/>
              </a:srgbClr>
            </a:solidFill>
            <a:prstDash val="solid"/>
          </a:ln>
          <a:effectLst>
            <a:outerShdw blurRad="38100" dist="12700" dir="5400000"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図番号をつける</a:t>
            </a:r>
          </a:p>
        </p:txBody>
      </p:sp>
      <p:sp>
        <p:nvSpPr>
          <p:cNvPr id="16" name="角丸四角形吹き出し 15">
            <a:extLst>
              <a:ext uri="{FF2B5EF4-FFF2-40B4-BE49-F238E27FC236}">
                <a16:creationId xmlns:a16="http://schemas.microsoft.com/office/drawing/2014/main" id="{D5C1D40B-7509-2F4D-BB13-284D65101503}"/>
              </a:ext>
            </a:extLst>
          </p:cNvPr>
          <p:cNvSpPr/>
          <p:nvPr/>
        </p:nvSpPr>
        <p:spPr>
          <a:xfrm>
            <a:off x="1775523" y="2826788"/>
            <a:ext cx="2013854" cy="612648"/>
          </a:xfrm>
          <a:prstGeom prst="wedgeRoundRectCallout">
            <a:avLst>
              <a:gd name="adj1" fmla="val 39161"/>
              <a:gd name="adj2" fmla="val 72973"/>
              <a:gd name="adj3" fmla="val 16667"/>
            </a:avLst>
          </a:prstGeom>
          <a:solidFill>
            <a:srgbClr val="873624">
              <a:tint val="68000"/>
              <a:shade val="94000"/>
              <a:satMod val="300000"/>
              <a:lumMod val="110000"/>
            </a:srgbClr>
          </a:solidFill>
          <a:ln w="12700" cap="flat" cmpd="sng" algn="ctr">
            <a:solidFill>
              <a:srgbClr val="873624">
                <a:shade val="90000"/>
                <a:lumMod val="90000"/>
              </a:srgbClr>
            </a:solidFill>
            <a:prstDash val="solid"/>
          </a:ln>
          <a:effectLst>
            <a:outerShdw blurRad="38100" dist="12700" dir="5400000" rotWithShape="0">
              <a:srgbClr val="000000">
                <a:alpha val="1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black"/>
                </a:solidFill>
                <a:effectLst/>
                <a:uLnTx/>
                <a:uFillTx/>
                <a:latin typeface="Book Antiqua"/>
                <a:ea typeface="HGS明朝E" panose="02020900000000000000" pitchFamily="18" charset="-128"/>
                <a:cs typeface="+mn-cs"/>
              </a:rPr>
              <a:t>軸を見やすく</a:t>
            </a:r>
          </a:p>
        </p:txBody>
      </p:sp>
    </p:spTree>
    <p:extLst>
      <p:ext uri="{BB962C8B-B14F-4D97-AF65-F5344CB8AC3E}">
        <p14:creationId xmlns:p14="http://schemas.microsoft.com/office/powerpoint/2010/main" val="39636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C73E7F-494B-F348-B4D1-BC354196910A}"/>
              </a:ext>
            </a:extLst>
          </p:cNvPr>
          <p:cNvSpPr>
            <a:spLocks noGrp="1"/>
          </p:cNvSpPr>
          <p:nvPr>
            <p:ph type="title"/>
          </p:nvPr>
        </p:nvSpPr>
        <p:spPr/>
        <p:txBody>
          <a:bodyPr/>
          <a:lstStyle/>
          <a:p>
            <a:r>
              <a:rPr lang="en-US" altLang="ja-JP" dirty="0"/>
              <a:t>Word</a:t>
            </a:r>
            <a:r>
              <a:rPr lang="ja-JP" altLang="en-US"/>
              <a:t>に張り付けることも可能</a:t>
            </a:r>
            <a:endParaRPr kumimoji="1" lang="ja-JP" altLang="en-US"/>
          </a:p>
        </p:txBody>
      </p:sp>
      <p:sp>
        <p:nvSpPr>
          <p:cNvPr id="3" name="コンテンツ プレースホルダー 2">
            <a:extLst>
              <a:ext uri="{FF2B5EF4-FFF2-40B4-BE49-F238E27FC236}">
                <a16:creationId xmlns:a16="http://schemas.microsoft.com/office/drawing/2014/main" id="{7FDF082A-836F-B24A-B87F-E0A316352D68}"/>
              </a:ext>
            </a:extLst>
          </p:cNvPr>
          <p:cNvSpPr>
            <a:spLocks noGrp="1"/>
          </p:cNvSpPr>
          <p:nvPr>
            <p:ph idx="1"/>
          </p:nvPr>
        </p:nvSpPr>
        <p:spPr/>
        <p:txBody>
          <a:bodyPr/>
          <a:lstStyle/>
          <a:p>
            <a:r>
              <a:rPr lang="ja-JP" altLang="en-US"/>
              <a:t>コピーして他の</a:t>
            </a:r>
            <a:r>
              <a:rPr lang="en-US" altLang="ja-JP" dirty="0"/>
              <a:t>Microsoft Office</a:t>
            </a:r>
            <a:r>
              <a:rPr lang="ja-JP" altLang="en-US"/>
              <a:t>に張り付けられる</a:t>
            </a:r>
            <a:endParaRPr lang="en-US" altLang="ja-JP" dirty="0"/>
          </a:p>
          <a:p>
            <a:pPr lvl="1"/>
            <a:r>
              <a:rPr lang="ja-JP" altLang="en-US"/>
              <a:t>貼り付け時、リンクにするとデータの自動更新</a:t>
            </a:r>
            <a:endParaRPr lang="en-US" altLang="ja-JP" dirty="0"/>
          </a:p>
          <a:p>
            <a:pPr lvl="1"/>
            <a:r>
              <a:rPr lang="ja-JP" altLang="en-US"/>
              <a:t>「図として張り付ける」か、保存しておく方が無難</a:t>
            </a:r>
            <a:endParaRPr lang="en-US" altLang="ja-JP" dirty="0"/>
          </a:p>
          <a:p>
            <a:endParaRPr lang="en-US" altLang="ja-JP" dirty="0"/>
          </a:p>
          <a:p>
            <a:r>
              <a:rPr lang="ja-JP" altLang="en-US"/>
              <a:t>レポートには</a:t>
            </a:r>
            <a:r>
              <a:rPr lang="en-US" altLang="ja-JP" dirty="0"/>
              <a:t>Word</a:t>
            </a:r>
            <a:r>
              <a:rPr lang="ja-JP" altLang="en-US"/>
              <a:t>を使うことが多い</a:t>
            </a:r>
            <a:endParaRPr lang="en-US" altLang="ja-JP" dirty="0"/>
          </a:p>
          <a:p>
            <a:pPr lvl="1"/>
            <a:r>
              <a:rPr lang="en-US" altLang="ja-JP" dirty="0">
                <a:solidFill>
                  <a:srgbClr val="C00000"/>
                </a:solidFill>
              </a:rPr>
              <a:t>Excel</a:t>
            </a:r>
            <a:r>
              <a:rPr lang="ja-JP" altLang="en-US">
                <a:solidFill>
                  <a:srgbClr val="C00000"/>
                </a:solidFill>
              </a:rPr>
              <a:t>でグラフを作る</a:t>
            </a:r>
            <a:endParaRPr lang="en-US" altLang="ja-JP" dirty="0">
              <a:solidFill>
                <a:srgbClr val="C00000"/>
              </a:solidFill>
            </a:endParaRPr>
          </a:p>
          <a:p>
            <a:pPr lvl="1"/>
            <a:r>
              <a:rPr lang="en-US" altLang="ja-JP" dirty="0"/>
              <a:t>Word</a:t>
            </a:r>
            <a:r>
              <a:rPr lang="ja-JP" altLang="en-US"/>
              <a:t>で文とグラフの説明</a:t>
            </a:r>
            <a:endParaRPr lang="en-US" altLang="ja-JP" dirty="0"/>
          </a:p>
          <a:p>
            <a:pPr lvl="1"/>
            <a:r>
              <a:rPr lang="en-US" altLang="ja-JP" dirty="0"/>
              <a:t>PowerPoint</a:t>
            </a:r>
            <a:r>
              <a:rPr lang="ja-JP" altLang="en-US"/>
              <a:t>で発表</a:t>
            </a:r>
          </a:p>
          <a:p>
            <a:endParaRPr kumimoji="1" lang="ja-JP" altLang="en-US"/>
          </a:p>
        </p:txBody>
      </p:sp>
      <p:sp>
        <p:nvSpPr>
          <p:cNvPr id="4" name="日付プレースホルダー 3">
            <a:extLst>
              <a:ext uri="{FF2B5EF4-FFF2-40B4-BE49-F238E27FC236}">
                <a16:creationId xmlns:a16="http://schemas.microsoft.com/office/drawing/2014/main" id="{DEFC98C8-CEAB-6B4C-882D-40D2C2EC29D3}"/>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892270BB-455B-364D-A944-1E13367C7B1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83475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6797F-E749-154E-B029-795F968F8ABE}"/>
              </a:ext>
            </a:extLst>
          </p:cNvPr>
          <p:cNvSpPr>
            <a:spLocks noGrp="1"/>
          </p:cNvSpPr>
          <p:nvPr>
            <p:ph type="title"/>
          </p:nvPr>
        </p:nvSpPr>
        <p:spPr/>
        <p:txBody>
          <a:bodyPr/>
          <a:lstStyle/>
          <a:p>
            <a:r>
              <a:rPr lang="ja-JP" altLang="en-US"/>
              <a:t>演習：データを解析しよう</a:t>
            </a:r>
            <a:endParaRPr kumimoji="1" lang="ja-JP" altLang="en-US"/>
          </a:p>
        </p:txBody>
      </p:sp>
      <p:sp>
        <p:nvSpPr>
          <p:cNvPr id="3" name="コンテンツ プレースホルダー 2">
            <a:extLst>
              <a:ext uri="{FF2B5EF4-FFF2-40B4-BE49-F238E27FC236}">
                <a16:creationId xmlns:a16="http://schemas.microsoft.com/office/drawing/2014/main" id="{4036A81A-237D-A74B-934E-41C2518A1249}"/>
              </a:ext>
            </a:extLst>
          </p:cNvPr>
          <p:cNvSpPr>
            <a:spLocks noGrp="1"/>
          </p:cNvSpPr>
          <p:nvPr>
            <p:ph idx="1"/>
          </p:nvPr>
        </p:nvSpPr>
        <p:spPr/>
        <p:txBody>
          <a:bodyPr/>
          <a:lstStyle/>
          <a:p>
            <a:r>
              <a:rPr lang="ja-JP" altLang="en-US"/>
              <a:t>統計局のデータから適当なデータを取得する</a:t>
            </a:r>
            <a:endParaRPr lang="en-US" altLang="ja-JP" dirty="0"/>
          </a:p>
          <a:p>
            <a:pPr lvl="1"/>
            <a:r>
              <a:rPr lang="en-US" altLang="ja-JP" dirty="0"/>
              <a:t>e-Stat</a:t>
            </a:r>
          </a:p>
          <a:p>
            <a:pPr lvl="1"/>
            <a:r>
              <a:rPr lang="en-US" altLang="ja-JP" sz="2000" dirty="0"/>
              <a:t>https://</a:t>
            </a:r>
            <a:r>
              <a:rPr lang="en-US" altLang="ja-JP" sz="2000" dirty="0" err="1"/>
              <a:t>www.e-stat.go.jp</a:t>
            </a:r>
            <a:r>
              <a:rPr lang="en-US" altLang="ja-JP" sz="2000" dirty="0"/>
              <a:t>/SG1/</a:t>
            </a:r>
            <a:r>
              <a:rPr lang="en-US" altLang="ja-JP" sz="2000" dirty="0" err="1"/>
              <a:t>estat</a:t>
            </a:r>
            <a:r>
              <a:rPr lang="en-US" altLang="ja-JP" sz="2000" dirty="0"/>
              <a:t>/</a:t>
            </a:r>
            <a:r>
              <a:rPr lang="en-US" altLang="ja-JP" sz="2000" dirty="0" err="1"/>
              <a:t>eStatTopPortal.do</a:t>
            </a:r>
            <a:endParaRPr lang="en-US" altLang="ja-JP" sz="2000" dirty="0"/>
          </a:p>
          <a:p>
            <a:r>
              <a:rPr lang="ja-JP" altLang="en-US"/>
              <a:t>数値解析してみる</a:t>
            </a:r>
            <a:endParaRPr lang="en-US" altLang="ja-JP" dirty="0"/>
          </a:p>
          <a:p>
            <a:r>
              <a:rPr lang="ja-JP" altLang="en-US"/>
              <a:t>レポート作成</a:t>
            </a:r>
            <a:endParaRPr lang="en-US" altLang="ja-JP" dirty="0"/>
          </a:p>
          <a:p>
            <a:pPr lvl="1"/>
            <a:r>
              <a:rPr lang="en-US" altLang="ja-JP" dirty="0"/>
              <a:t>Word</a:t>
            </a:r>
            <a:r>
              <a:rPr lang="ja-JP" altLang="en-US"/>
              <a:t>ファイルに添付</a:t>
            </a:r>
            <a:endParaRPr lang="en-US" altLang="ja-JP" dirty="0"/>
          </a:p>
          <a:p>
            <a:pPr lvl="1"/>
            <a:r>
              <a:rPr lang="ja-JP" altLang="en-US"/>
              <a:t>数行を使ってグラフの説明</a:t>
            </a:r>
            <a:endParaRPr lang="en-US" altLang="ja-JP" dirty="0"/>
          </a:p>
          <a:p>
            <a:r>
              <a:rPr lang="ja-JP" altLang="en-US"/>
              <a:t>いつも通り提出！</a:t>
            </a:r>
            <a:endParaRPr lang="en-US" altLang="ja-JP" dirty="0"/>
          </a:p>
          <a:p>
            <a:endParaRPr kumimoji="1" lang="ja-JP" altLang="en-US"/>
          </a:p>
        </p:txBody>
      </p:sp>
      <p:sp>
        <p:nvSpPr>
          <p:cNvPr id="4" name="日付プレースホルダー 3">
            <a:extLst>
              <a:ext uri="{FF2B5EF4-FFF2-40B4-BE49-F238E27FC236}">
                <a16:creationId xmlns:a16="http://schemas.microsoft.com/office/drawing/2014/main" id="{BED1558D-B1A7-724E-820B-DEC571B1EE7F}"/>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86333B80-6863-4F4F-A4FF-6FBB6937FA0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517059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E5416D-8571-B24C-97C6-56444C1FA392}"/>
              </a:ext>
            </a:extLst>
          </p:cNvPr>
          <p:cNvSpPr>
            <a:spLocks noGrp="1"/>
          </p:cNvSpPr>
          <p:nvPr>
            <p:ph type="title"/>
          </p:nvPr>
        </p:nvSpPr>
        <p:spPr/>
        <p:txBody>
          <a:bodyPr/>
          <a:lstStyle/>
          <a:p>
            <a:r>
              <a:rPr lang="ja-JP" altLang="en-US"/>
              <a:t>例えば大学の男女比</a:t>
            </a:r>
            <a:endParaRPr kumimoji="1" lang="ja-JP" altLang="en-US"/>
          </a:p>
        </p:txBody>
      </p:sp>
      <p:sp>
        <p:nvSpPr>
          <p:cNvPr id="3" name="コンテンツ プレースホルダー 2">
            <a:extLst>
              <a:ext uri="{FF2B5EF4-FFF2-40B4-BE49-F238E27FC236}">
                <a16:creationId xmlns:a16="http://schemas.microsoft.com/office/drawing/2014/main" id="{B03E657C-789B-5F4E-943D-B93AF6D3A801}"/>
              </a:ext>
            </a:extLst>
          </p:cNvPr>
          <p:cNvSpPr>
            <a:spLocks noGrp="1"/>
          </p:cNvSpPr>
          <p:nvPr>
            <p:ph idx="1"/>
          </p:nvPr>
        </p:nvSpPr>
        <p:spPr/>
        <p:txBody>
          <a:bodyPr/>
          <a:lstStyle/>
          <a:p>
            <a:r>
              <a:rPr lang="ja-JP" altLang="en-US"/>
              <a:t>トップページ</a:t>
            </a:r>
            <a:br>
              <a:rPr lang="en-US" altLang="ja-JP" dirty="0"/>
            </a:br>
            <a:r>
              <a:rPr lang="en-US" altLang="ja-JP" dirty="0"/>
              <a:t>	</a:t>
            </a:r>
            <a:r>
              <a:rPr lang="ja-JP" altLang="en-US"/>
              <a:t>→ファイルから探す</a:t>
            </a:r>
            <a:br>
              <a:rPr lang="en-US" altLang="ja-JP" dirty="0"/>
            </a:br>
            <a:r>
              <a:rPr lang="en-US" altLang="ja-JP" dirty="0"/>
              <a:t>		</a:t>
            </a:r>
            <a:r>
              <a:rPr lang="ja-JP" altLang="en-US"/>
              <a:t>→主要な統計データ</a:t>
            </a:r>
            <a:br>
              <a:rPr lang="en-US" altLang="ja-JP" dirty="0"/>
            </a:br>
            <a:r>
              <a:rPr lang="en-US" altLang="ja-JP" dirty="0"/>
              <a:t>			</a:t>
            </a:r>
            <a:r>
              <a:rPr lang="ja-JP" altLang="en-US"/>
              <a:t>→学校基本調査</a:t>
            </a:r>
            <a:endParaRPr lang="en-US" altLang="ja-JP" dirty="0"/>
          </a:p>
          <a:p>
            <a:endParaRPr kumimoji="1" lang="ja-JP" altLang="en-US"/>
          </a:p>
        </p:txBody>
      </p:sp>
      <p:sp>
        <p:nvSpPr>
          <p:cNvPr id="4" name="日付プレースホルダー 3">
            <a:extLst>
              <a:ext uri="{FF2B5EF4-FFF2-40B4-BE49-F238E27FC236}">
                <a16:creationId xmlns:a16="http://schemas.microsoft.com/office/drawing/2014/main" id="{197AC540-059B-0C4D-BB19-A38259239EBE}"/>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50C523A5-5171-F74F-B2E3-5353F2862600}"/>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BFDE7844-CF2B-E948-90CA-4F04F8B387D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57147" y="3456057"/>
            <a:ext cx="5677705" cy="2810599"/>
          </a:xfrm>
          <a:prstGeom prst="rect">
            <a:avLst/>
          </a:prstGeom>
        </p:spPr>
      </p:pic>
    </p:spTree>
    <p:extLst>
      <p:ext uri="{BB962C8B-B14F-4D97-AF65-F5344CB8AC3E}">
        <p14:creationId xmlns:p14="http://schemas.microsoft.com/office/powerpoint/2010/main" val="259454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D69132-5FB5-4F3F-8CBC-7410123F3D63}"/>
              </a:ext>
            </a:extLst>
          </p:cNvPr>
          <p:cNvSpPr>
            <a:spLocks noGrp="1"/>
          </p:cNvSpPr>
          <p:nvPr>
            <p:ph type="title"/>
          </p:nvPr>
        </p:nvSpPr>
        <p:spPr/>
        <p:txBody>
          <a:bodyPr/>
          <a:lstStyle/>
          <a:p>
            <a:r>
              <a:rPr lang="ja-JP" altLang="en-US" dirty="0"/>
              <a:t>目次</a:t>
            </a:r>
            <a:endParaRPr kumimoji="1" lang="ja-JP" altLang="en-US" dirty="0"/>
          </a:p>
        </p:txBody>
      </p:sp>
      <p:sp>
        <p:nvSpPr>
          <p:cNvPr id="3" name="コンテンツ プレースホルダー 2">
            <a:extLst>
              <a:ext uri="{FF2B5EF4-FFF2-40B4-BE49-F238E27FC236}">
                <a16:creationId xmlns:a16="http://schemas.microsoft.com/office/drawing/2014/main" id="{1F6B1148-1F9B-47AD-B7C2-1E4FF84264A7}"/>
              </a:ext>
            </a:extLst>
          </p:cNvPr>
          <p:cNvSpPr>
            <a:spLocks noGrp="1"/>
          </p:cNvSpPr>
          <p:nvPr>
            <p:ph idx="1"/>
          </p:nvPr>
        </p:nvSpPr>
        <p:spPr>
          <a:xfrm>
            <a:off x="838200" y="3161654"/>
            <a:ext cx="10515600" cy="3015309"/>
          </a:xfrm>
        </p:spPr>
        <p:txBody>
          <a:bodyPr numCol="2">
            <a:normAutofit/>
          </a:bodyPr>
          <a:lstStyle/>
          <a:p>
            <a:pPr marL="514350" indent="-514350">
              <a:buFont typeface="+mj-lt"/>
              <a:buAutoNum type="arabicPeriod"/>
            </a:pPr>
            <a:r>
              <a:rPr lang="en-US" altLang="ja-JP" dirty="0">
                <a:solidFill>
                  <a:schemeClr val="bg1">
                    <a:lumMod val="50000"/>
                  </a:schemeClr>
                </a:solidFill>
              </a:rPr>
              <a:t>Excel</a:t>
            </a:r>
            <a:r>
              <a:rPr lang="ja-JP" altLang="en-US">
                <a:solidFill>
                  <a:schemeClr val="bg1">
                    <a:lumMod val="50000"/>
                  </a:schemeClr>
                </a:solidFill>
              </a:rPr>
              <a:t>でデータ整理</a:t>
            </a:r>
            <a:endParaRPr lang="en-US" altLang="ja-JP" dirty="0">
              <a:solidFill>
                <a:schemeClr val="bg1">
                  <a:lumMod val="50000"/>
                </a:schemeClr>
              </a:solidFill>
            </a:endParaRPr>
          </a:p>
          <a:p>
            <a:pPr lvl="1"/>
            <a:r>
              <a:rPr lang="ja-JP" altLang="en-US">
                <a:solidFill>
                  <a:schemeClr val="bg1">
                    <a:lumMod val="50000"/>
                  </a:schemeClr>
                </a:solidFill>
              </a:rPr>
              <a:t>表計算とは</a:t>
            </a:r>
            <a:endParaRPr lang="en-US" altLang="ja-JP" dirty="0">
              <a:solidFill>
                <a:schemeClr val="bg1">
                  <a:lumMod val="50000"/>
                </a:schemeClr>
              </a:solidFill>
            </a:endParaRPr>
          </a:p>
          <a:p>
            <a:pPr lvl="1"/>
            <a:r>
              <a:rPr lang="ja-JP" altLang="en-US">
                <a:solidFill>
                  <a:schemeClr val="bg1">
                    <a:lumMod val="50000"/>
                  </a:schemeClr>
                </a:solidFill>
              </a:rPr>
              <a:t>セルの書式設定</a:t>
            </a:r>
            <a:endParaRPr lang="en-US" altLang="ja-JP" dirty="0">
              <a:solidFill>
                <a:schemeClr val="bg1">
                  <a:lumMod val="50000"/>
                </a:schemeClr>
              </a:solidFill>
            </a:endParaRPr>
          </a:p>
          <a:p>
            <a:pPr lvl="1"/>
            <a:r>
              <a:rPr lang="ja-JP" altLang="en-US">
                <a:solidFill>
                  <a:schemeClr val="bg1">
                    <a:lumMod val="50000"/>
                  </a:schemeClr>
                </a:solidFill>
              </a:rPr>
              <a:t>数式</a:t>
            </a:r>
            <a:endParaRPr lang="en-US" altLang="ja-JP" dirty="0">
              <a:solidFill>
                <a:schemeClr val="bg1">
                  <a:lumMod val="50000"/>
                </a:schemeClr>
              </a:solidFill>
            </a:endParaRPr>
          </a:p>
          <a:p>
            <a:pPr lvl="1"/>
            <a:r>
              <a:rPr lang="ja-JP" altLang="en-US">
                <a:solidFill>
                  <a:schemeClr val="bg1">
                    <a:lumMod val="50000"/>
                  </a:schemeClr>
                </a:solidFill>
              </a:rPr>
              <a:t>グラフ</a:t>
            </a:r>
            <a:endParaRPr lang="en-US" altLang="ja-JP" dirty="0">
              <a:solidFill>
                <a:schemeClr val="bg1">
                  <a:lumMod val="50000"/>
                </a:schemeClr>
              </a:solidFill>
            </a:endParaRPr>
          </a:p>
          <a:p>
            <a:pPr lvl="1"/>
            <a:endParaRPr lang="en-US" altLang="ja-JP" dirty="0"/>
          </a:p>
          <a:p>
            <a:pPr lvl="1"/>
            <a:endParaRPr lang="en-US" altLang="ja-JP" dirty="0"/>
          </a:p>
          <a:p>
            <a:pPr marL="514350" indent="-514350">
              <a:buFont typeface="+mj-lt"/>
              <a:buAutoNum type="arabicPeriod"/>
            </a:pPr>
            <a:r>
              <a:rPr lang="ja-JP" altLang="en-US"/>
              <a:t>データ解析をしよう</a:t>
            </a:r>
            <a:endParaRPr lang="en-US" altLang="ja-JP" dirty="0"/>
          </a:p>
          <a:p>
            <a:pPr lvl="1"/>
            <a:r>
              <a:rPr lang="ja-JP" altLang="en-US"/>
              <a:t>データとは</a:t>
            </a:r>
            <a:endParaRPr lang="en-US" altLang="ja-JP" dirty="0"/>
          </a:p>
          <a:p>
            <a:pPr lvl="1"/>
            <a:r>
              <a:rPr lang="ja-JP" altLang="en-US"/>
              <a:t>データを表す数字</a:t>
            </a:r>
            <a:endParaRPr lang="en-US" altLang="ja-JP" dirty="0"/>
          </a:p>
          <a:p>
            <a:pPr lvl="1"/>
            <a:endParaRPr lang="en-US" altLang="ja-JP" dirty="0"/>
          </a:p>
        </p:txBody>
      </p:sp>
      <p:sp>
        <p:nvSpPr>
          <p:cNvPr id="4" name="日付プレースホルダー 3">
            <a:extLst>
              <a:ext uri="{FF2B5EF4-FFF2-40B4-BE49-F238E27FC236}">
                <a16:creationId xmlns:a16="http://schemas.microsoft.com/office/drawing/2014/main" id="{F5CAC0A6-42E2-47AC-9923-4A6821680A12}"/>
              </a:ext>
            </a:extLst>
          </p:cNvPr>
          <p:cNvSpPr>
            <a:spLocks noGrp="1"/>
          </p:cNvSpPr>
          <p:nvPr>
            <p:ph type="dt" sz="half" idx="10"/>
          </p:nvPr>
        </p:nvSpPr>
        <p:spPr/>
        <p:txBody>
          <a:bodyPr/>
          <a:lstStyle/>
          <a:p>
            <a:fld id="{56747536-FC60-4DEC-94E4-3E20A66F06EF}"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38AF76DA-2BDC-4389-A05F-26966613331D}"/>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A89DBCAD-29D9-4D29-B877-D9ECF6DCB14E}"/>
              </a:ext>
            </a:extLst>
          </p:cNvPr>
          <p:cNvSpPr/>
          <p:nvPr/>
        </p:nvSpPr>
        <p:spPr>
          <a:xfrm>
            <a:off x="2532940" y="1796648"/>
            <a:ext cx="7126121" cy="1193369"/>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a:solidFill>
                  <a:srgbClr val="6B0920"/>
                </a:solidFill>
              </a:rPr>
              <a:t>数値から物事を見てみよう</a:t>
            </a:r>
            <a:endParaRPr kumimoji="1" lang="ja-JP" altLang="en-US" sz="2800" b="1" dirty="0">
              <a:solidFill>
                <a:srgbClr val="6B0920"/>
              </a:solidFill>
            </a:endParaRPr>
          </a:p>
        </p:txBody>
      </p:sp>
    </p:spTree>
    <p:extLst>
      <p:ext uri="{BB962C8B-B14F-4D97-AF65-F5344CB8AC3E}">
        <p14:creationId xmlns:p14="http://schemas.microsoft.com/office/powerpoint/2010/main" val="166706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CB2F60-2EB7-BD46-B28A-B4EF536CF662}"/>
              </a:ext>
            </a:extLst>
          </p:cNvPr>
          <p:cNvSpPr>
            <a:spLocks noGrp="1"/>
          </p:cNvSpPr>
          <p:nvPr>
            <p:ph type="title"/>
          </p:nvPr>
        </p:nvSpPr>
        <p:spPr/>
        <p:txBody>
          <a:bodyPr/>
          <a:lstStyle/>
          <a:p>
            <a:r>
              <a:rPr lang="ja-JP" altLang="en-US"/>
              <a:t>比率を計算してグラフに</a:t>
            </a:r>
            <a:endParaRPr kumimoji="1" lang="ja-JP" altLang="en-US"/>
          </a:p>
        </p:txBody>
      </p:sp>
      <p:sp>
        <p:nvSpPr>
          <p:cNvPr id="4" name="日付プレースホルダー 3">
            <a:extLst>
              <a:ext uri="{FF2B5EF4-FFF2-40B4-BE49-F238E27FC236}">
                <a16:creationId xmlns:a16="http://schemas.microsoft.com/office/drawing/2014/main" id="{BCD3D819-ABF5-644A-BEE5-08A64B0EE8EE}"/>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4085C38E-F1FE-F241-9C16-2D3228594496}"/>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7" name="コンテンツ プレースホルダー 5">
            <a:extLst>
              <a:ext uri="{FF2B5EF4-FFF2-40B4-BE49-F238E27FC236}">
                <a16:creationId xmlns:a16="http://schemas.microsoft.com/office/drawing/2014/main" id="{4BC9035A-C00D-8649-8C2B-8044CB0653D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22500" y="1879600"/>
            <a:ext cx="7747000" cy="4089400"/>
          </a:xfrm>
        </p:spPr>
      </p:pic>
      <p:sp>
        <p:nvSpPr>
          <p:cNvPr id="9" name="吹き出し: 角を丸めた四角形 6">
            <a:extLst>
              <a:ext uri="{FF2B5EF4-FFF2-40B4-BE49-F238E27FC236}">
                <a16:creationId xmlns:a16="http://schemas.microsoft.com/office/drawing/2014/main" id="{94DDFCAD-E8D7-0544-B33C-BD82C6D094F5}"/>
              </a:ext>
            </a:extLst>
          </p:cNvPr>
          <p:cNvSpPr/>
          <p:nvPr/>
        </p:nvSpPr>
        <p:spPr>
          <a:xfrm>
            <a:off x="9422220" y="1733139"/>
            <a:ext cx="2133600" cy="616888"/>
          </a:xfrm>
          <a:prstGeom prst="wedgeRoundRectCallout">
            <a:avLst>
              <a:gd name="adj1" fmla="val -66062"/>
              <a:gd name="adj2" fmla="val 33316"/>
              <a:gd name="adj3" fmla="val 16667"/>
            </a:avLst>
          </a:prstGeom>
          <a:solidFill>
            <a:srgbClr val="873624"/>
          </a:solidFill>
          <a:ln w="19050" cap="flat" cmpd="sng" algn="ctr">
            <a:solidFill>
              <a:srgbClr val="873624">
                <a:shade val="50000"/>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Book Antiqua"/>
                <a:ea typeface="HGS明朝E" panose="02020900000000000000" pitchFamily="18" charset="-128"/>
                <a:cs typeface="+mn-cs"/>
              </a:rPr>
              <a:t>列を増やして</a:t>
            </a:r>
            <a:endParaRPr kumimoji="0" lang="en-US" altLang="ja-JP" sz="1800" b="0" i="0" u="none" strike="noStrike" kern="0" cap="none" spc="0" normalizeH="0" baseline="0" noProof="0" dirty="0">
              <a:ln>
                <a:noFill/>
              </a:ln>
              <a:solidFill>
                <a:prstClr val="white"/>
              </a:solidFill>
              <a:effectLst/>
              <a:uLnTx/>
              <a:uFillTx/>
              <a:latin typeface="Book Antiqua"/>
              <a:ea typeface="HGS明朝E" panose="02020900000000000000" pitchFamily="18"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prstClr val="white"/>
                </a:solidFill>
                <a:effectLst/>
                <a:uLnTx/>
                <a:uFillTx/>
                <a:latin typeface="Book Antiqua"/>
                <a:ea typeface="HGS明朝E" panose="02020900000000000000" pitchFamily="18" charset="-128"/>
                <a:cs typeface="+mn-cs"/>
              </a:rPr>
              <a:t>比率を計算</a:t>
            </a:r>
          </a:p>
        </p:txBody>
      </p:sp>
    </p:spTree>
    <p:extLst>
      <p:ext uri="{BB962C8B-B14F-4D97-AF65-F5344CB8AC3E}">
        <p14:creationId xmlns:p14="http://schemas.microsoft.com/office/powerpoint/2010/main" val="166893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579196-7575-884C-98DC-A6664C720A8C}"/>
              </a:ext>
            </a:extLst>
          </p:cNvPr>
          <p:cNvSpPr>
            <a:spLocks noGrp="1"/>
          </p:cNvSpPr>
          <p:nvPr>
            <p:ph type="title"/>
          </p:nvPr>
        </p:nvSpPr>
        <p:spPr/>
        <p:txBody>
          <a:bodyPr/>
          <a:lstStyle/>
          <a:p>
            <a:r>
              <a:rPr lang="ja-JP" altLang="en-US"/>
              <a:t>コピーしてデータだけ変更</a:t>
            </a:r>
            <a:endParaRPr kumimoji="1" lang="ja-JP" altLang="en-US"/>
          </a:p>
        </p:txBody>
      </p:sp>
      <p:sp>
        <p:nvSpPr>
          <p:cNvPr id="4" name="日付プレースホルダー 3">
            <a:extLst>
              <a:ext uri="{FF2B5EF4-FFF2-40B4-BE49-F238E27FC236}">
                <a16:creationId xmlns:a16="http://schemas.microsoft.com/office/drawing/2014/main" id="{8C85DC9D-C32D-EE4B-A947-EAE927B10DC8}"/>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B571260B-F092-DF4B-BEC7-30E73C2D33E7}"/>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5">
            <a:extLst>
              <a:ext uri="{FF2B5EF4-FFF2-40B4-BE49-F238E27FC236}">
                <a16:creationId xmlns:a16="http://schemas.microsoft.com/office/drawing/2014/main" id="{C26EC557-D5B7-4D4A-B39E-E18C4302C9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28850" y="1993900"/>
            <a:ext cx="7734300" cy="3860800"/>
          </a:xfrm>
        </p:spPr>
      </p:pic>
      <p:sp>
        <p:nvSpPr>
          <p:cNvPr id="8" name="吹き出し: 角を丸めた四角形 6">
            <a:extLst>
              <a:ext uri="{FF2B5EF4-FFF2-40B4-BE49-F238E27FC236}">
                <a16:creationId xmlns:a16="http://schemas.microsoft.com/office/drawing/2014/main" id="{A0D6A342-6399-8A46-AAD9-50AA68BC7958}"/>
              </a:ext>
            </a:extLst>
          </p:cNvPr>
          <p:cNvSpPr/>
          <p:nvPr/>
        </p:nvSpPr>
        <p:spPr>
          <a:xfrm>
            <a:off x="8474127" y="1993900"/>
            <a:ext cx="3201038" cy="616888"/>
          </a:xfrm>
          <a:prstGeom prst="wedgeRoundRectCallout">
            <a:avLst>
              <a:gd name="adj1" fmla="val -28584"/>
              <a:gd name="adj2" fmla="val 95615"/>
              <a:gd name="adj3" fmla="val 16667"/>
            </a:avLst>
          </a:prstGeom>
          <a:solidFill>
            <a:srgbClr val="873624"/>
          </a:solidFill>
          <a:ln w="19050" cap="flat" cmpd="sng" algn="ctr">
            <a:solidFill>
              <a:srgbClr val="873624">
                <a:shade val="50000"/>
                <a:shade val="75000"/>
                <a:lumMod val="9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Book Antiqua"/>
                <a:ea typeface="HGS明朝E" panose="02020900000000000000" pitchFamily="18" charset="-128"/>
                <a:cs typeface="+mn-cs"/>
              </a:rPr>
              <a:t>公立大学の男女比を選択</a:t>
            </a:r>
            <a:endParaRPr kumimoji="0" lang="ja-JP" altLang="en-US" sz="1800" b="0" i="0" u="none" strike="noStrike" kern="0" cap="none" spc="0" normalizeH="0" baseline="0" noProof="0" dirty="0">
              <a:ln>
                <a:noFill/>
              </a:ln>
              <a:solidFill>
                <a:prstClr val="white"/>
              </a:solidFill>
              <a:effectLst/>
              <a:uLnTx/>
              <a:uFillTx/>
              <a:latin typeface="Book Antiqua"/>
              <a:ea typeface="HGS明朝E" panose="02020900000000000000" pitchFamily="18" charset="-128"/>
              <a:cs typeface="+mn-cs"/>
            </a:endParaRPr>
          </a:p>
        </p:txBody>
      </p:sp>
    </p:spTree>
    <p:extLst>
      <p:ext uri="{BB962C8B-B14F-4D97-AF65-F5344CB8AC3E}">
        <p14:creationId xmlns:p14="http://schemas.microsoft.com/office/powerpoint/2010/main" val="389851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8E46C2-B361-7E42-BAA7-82FA824A0452}"/>
              </a:ext>
            </a:extLst>
          </p:cNvPr>
          <p:cNvSpPr>
            <a:spLocks noGrp="1"/>
          </p:cNvSpPr>
          <p:nvPr>
            <p:ph type="title"/>
          </p:nvPr>
        </p:nvSpPr>
        <p:spPr/>
        <p:txBody>
          <a:bodyPr/>
          <a:lstStyle/>
          <a:p>
            <a:r>
              <a:rPr lang="en-US" altLang="ja-JP" dirty="0"/>
              <a:t>Word</a:t>
            </a:r>
            <a:r>
              <a:rPr lang="ja-JP" altLang="en-US"/>
              <a:t>に張り付けて、説明しよう</a:t>
            </a:r>
            <a:endParaRPr kumimoji="1" lang="ja-JP" altLang="en-US"/>
          </a:p>
        </p:txBody>
      </p:sp>
      <p:sp>
        <p:nvSpPr>
          <p:cNvPr id="3" name="コンテンツ プレースホルダー 2">
            <a:extLst>
              <a:ext uri="{FF2B5EF4-FFF2-40B4-BE49-F238E27FC236}">
                <a16:creationId xmlns:a16="http://schemas.microsoft.com/office/drawing/2014/main" id="{F2DFE6D7-6755-7A44-838C-7A11295C4E44}"/>
              </a:ext>
            </a:extLst>
          </p:cNvPr>
          <p:cNvSpPr>
            <a:spLocks noGrp="1"/>
          </p:cNvSpPr>
          <p:nvPr>
            <p:ph idx="1"/>
          </p:nvPr>
        </p:nvSpPr>
        <p:spPr/>
        <p:txBody>
          <a:bodyPr/>
          <a:lstStyle/>
          <a:p>
            <a:pPr marL="0" indent="0">
              <a:buNone/>
            </a:pPr>
            <a:r>
              <a:rPr lang="ja-JP" altLang="en-US"/>
              <a:t>　国立大学の男女比では、男子の方が多いが、公立大学全体でみると男女比が反転していることがわかる。</a:t>
            </a:r>
            <a:endParaRPr lang="en-US" altLang="ja-JP" dirty="0"/>
          </a:p>
          <a:p>
            <a:pPr marL="0" indent="0">
              <a:buNone/>
            </a:pPr>
            <a:r>
              <a:rPr lang="ja-JP" altLang="en-US"/>
              <a:t>　これは、公立大学には効率女子大学が多く含まれていることに起因する。全国の公立女子大学の数は～</a:t>
            </a:r>
          </a:p>
          <a:p>
            <a:endParaRPr kumimoji="1" lang="ja-JP" altLang="en-US"/>
          </a:p>
        </p:txBody>
      </p:sp>
      <p:sp>
        <p:nvSpPr>
          <p:cNvPr id="4" name="日付プレースホルダー 3">
            <a:extLst>
              <a:ext uri="{FF2B5EF4-FFF2-40B4-BE49-F238E27FC236}">
                <a16:creationId xmlns:a16="http://schemas.microsoft.com/office/drawing/2014/main" id="{8E2AEEAA-2FF1-C045-9997-21A69F0D00BE}"/>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CA2FD123-135D-EB4A-9D1C-F83AE7FCF735}"/>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graphicFrame>
        <p:nvGraphicFramePr>
          <p:cNvPr id="6" name="グラフ 5">
            <a:extLst>
              <a:ext uri="{FF2B5EF4-FFF2-40B4-BE49-F238E27FC236}">
                <a16:creationId xmlns:a16="http://schemas.microsoft.com/office/drawing/2014/main" id="{7B2B754E-4B4F-EA44-84BA-1E8C98176342}"/>
              </a:ext>
            </a:extLst>
          </p:cNvPr>
          <p:cNvGraphicFramePr>
            <a:graphicFrameLocks/>
          </p:cNvGraphicFramePr>
          <p:nvPr>
            <p:extLst>
              <p:ext uri="{D42A27DB-BD31-4B8C-83A1-F6EECF244321}">
                <p14:modId xmlns:p14="http://schemas.microsoft.com/office/powerpoint/2010/main" val="1942032436"/>
              </p:ext>
            </p:extLst>
          </p:nvPr>
        </p:nvGraphicFramePr>
        <p:xfrm>
          <a:off x="1829182" y="3504466"/>
          <a:ext cx="5029200" cy="30175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3D52433D-D835-6347-85A1-067BC4434916}"/>
              </a:ext>
            </a:extLst>
          </p:cNvPr>
          <p:cNvGraphicFramePr>
            <a:graphicFrameLocks/>
          </p:cNvGraphicFramePr>
          <p:nvPr>
            <p:extLst>
              <p:ext uri="{D42A27DB-BD31-4B8C-83A1-F6EECF244321}">
                <p14:modId xmlns:p14="http://schemas.microsoft.com/office/powerpoint/2010/main" val="3389772600"/>
              </p:ext>
            </p:extLst>
          </p:nvPr>
        </p:nvGraphicFramePr>
        <p:xfrm>
          <a:off x="5484151" y="3504466"/>
          <a:ext cx="5029200" cy="3017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6760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5F404-3D86-524E-8CD4-E4F359729D5B}"/>
              </a:ext>
            </a:extLst>
          </p:cNvPr>
          <p:cNvSpPr>
            <a:spLocks noGrp="1"/>
          </p:cNvSpPr>
          <p:nvPr>
            <p:ph type="title"/>
          </p:nvPr>
        </p:nvSpPr>
        <p:spPr/>
        <p:txBody>
          <a:bodyPr>
            <a:normAutofit/>
          </a:bodyPr>
          <a:lstStyle/>
          <a:p>
            <a:r>
              <a:rPr kumimoji="1" lang="ja-JP" altLang="en-US"/>
              <a:t>ケース２：セールスデータ</a:t>
            </a:r>
          </a:p>
        </p:txBody>
      </p:sp>
      <p:sp>
        <p:nvSpPr>
          <p:cNvPr id="4" name="日付プレースホルダー 3">
            <a:extLst>
              <a:ext uri="{FF2B5EF4-FFF2-40B4-BE49-F238E27FC236}">
                <a16:creationId xmlns:a16="http://schemas.microsoft.com/office/drawing/2014/main" id="{53C0E425-B5FF-3740-9051-6AB6049B84F9}"/>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A0056A25-7125-6446-BB49-D9FAE2D31DCF}"/>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5">
            <a:extLst>
              <a:ext uri="{FF2B5EF4-FFF2-40B4-BE49-F238E27FC236}">
                <a16:creationId xmlns:a16="http://schemas.microsoft.com/office/drawing/2014/main" id="{3593E502-C658-8A43-B3D2-009A4F849ACC}"/>
              </a:ext>
            </a:extLst>
          </p:cNvPr>
          <p:cNvPicPr>
            <a:picLocks noGrp="1" noChangeAspect="1"/>
          </p:cNvPicPr>
          <p:nvPr>
            <p:ph idx="1"/>
          </p:nvPr>
        </p:nvPicPr>
        <p:blipFill>
          <a:blip r:embed="rId2"/>
          <a:stretch>
            <a:fillRect/>
          </a:stretch>
        </p:blipFill>
        <p:spPr>
          <a:xfrm>
            <a:off x="2305050" y="2038350"/>
            <a:ext cx="7581900" cy="3771900"/>
          </a:xfrm>
          <a:prstGeom prst="rect">
            <a:avLst/>
          </a:prstGeom>
        </p:spPr>
      </p:pic>
    </p:spTree>
    <p:extLst>
      <p:ext uri="{BB962C8B-B14F-4D97-AF65-F5344CB8AC3E}">
        <p14:creationId xmlns:p14="http://schemas.microsoft.com/office/powerpoint/2010/main" val="203339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D88418-C831-B848-B1D8-B76A269927F3}"/>
              </a:ext>
            </a:extLst>
          </p:cNvPr>
          <p:cNvSpPr>
            <a:spLocks noGrp="1"/>
          </p:cNvSpPr>
          <p:nvPr>
            <p:ph type="title"/>
          </p:nvPr>
        </p:nvSpPr>
        <p:spPr/>
        <p:txBody>
          <a:bodyPr/>
          <a:lstStyle/>
          <a:p>
            <a:r>
              <a:rPr kumimoji="1" lang="ja-JP" altLang="en-US"/>
              <a:t>ピボットテーブルでクロス集計</a:t>
            </a:r>
          </a:p>
        </p:txBody>
      </p:sp>
      <p:sp>
        <p:nvSpPr>
          <p:cNvPr id="4" name="日付プレースホルダー 3">
            <a:extLst>
              <a:ext uri="{FF2B5EF4-FFF2-40B4-BE49-F238E27FC236}">
                <a16:creationId xmlns:a16="http://schemas.microsoft.com/office/drawing/2014/main" id="{D25B1710-EC7B-C346-8235-2443ADE4F64B}"/>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D2718F43-D8CA-1B43-ACD7-0BE5683B49B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7">
            <a:extLst>
              <a:ext uri="{FF2B5EF4-FFF2-40B4-BE49-F238E27FC236}">
                <a16:creationId xmlns:a16="http://schemas.microsoft.com/office/drawing/2014/main" id="{159D7D72-2F25-6247-A14C-6B00E0A28037}"/>
              </a:ext>
            </a:extLst>
          </p:cNvPr>
          <p:cNvPicPr>
            <a:picLocks noGrp="1" noChangeAspect="1"/>
          </p:cNvPicPr>
          <p:nvPr>
            <p:ph idx="1"/>
          </p:nvPr>
        </p:nvPicPr>
        <p:blipFill>
          <a:blip r:embed="rId2"/>
          <a:stretch>
            <a:fillRect/>
          </a:stretch>
        </p:blipFill>
        <p:spPr>
          <a:xfrm>
            <a:off x="3624740" y="1671638"/>
            <a:ext cx="4942519" cy="4505325"/>
          </a:xfrm>
        </p:spPr>
      </p:pic>
      <p:sp>
        <p:nvSpPr>
          <p:cNvPr id="8" name="吹き出し: 角を丸めた四角形 8">
            <a:extLst>
              <a:ext uri="{FF2B5EF4-FFF2-40B4-BE49-F238E27FC236}">
                <a16:creationId xmlns:a16="http://schemas.microsoft.com/office/drawing/2014/main" id="{D627BC73-7749-A445-84C4-5234787845EF}"/>
              </a:ext>
            </a:extLst>
          </p:cNvPr>
          <p:cNvSpPr/>
          <p:nvPr/>
        </p:nvSpPr>
        <p:spPr>
          <a:xfrm>
            <a:off x="2209800" y="2494997"/>
            <a:ext cx="1228725" cy="685800"/>
          </a:xfrm>
          <a:prstGeom prst="wedgeRoundRectCallout">
            <a:avLst>
              <a:gd name="adj1" fmla="val 50596"/>
              <a:gd name="adj2" fmla="val -80555"/>
              <a:gd name="adj3" fmla="val 16667"/>
            </a:avLst>
          </a:prstGeom>
          <a:solidFill>
            <a:srgbClr val="9BBB59">
              <a:alpha val="50000"/>
            </a:srgbClr>
          </a:solidFill>
          <a:ln>
            <a:noFil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pivot</a:t>
            </a:r>
            <a:r>
              <a:rPr kumimoji="0" lang="ja-JP" altLang="en-US" sz="2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 </a:t>
            </a:r>
            <a:r>
              <a:rPr kumimoji="0" lang="en-US" altLang="ja-JP" sz="2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table</a:t>
            </a:r>
            <a:endParaRPr kumimoji="0" lang="ja-JP" altLang="en-US" sz="2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4158202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3F980-A35A-0348-B199-2220C3FE460C}"/>
              </a:ext>
            </a:extLst>
          </p:cNvPr>
          <p:cNvSpPr>
            <a:spLocks noGrp="1"/>
          </p:cNvSpPr>
          <p:nvPr>
            <p:ph type="title"/>
          </p:nvPr>
        </p:nvSpPr>
        <p:spPr/>
        <p:txBody>
          <a:bodyPr/>
          <a:lstStyle/>
          <a:p>
            <a:r>
              <a:rPr kumimoji="1" lang="ja-JP" altLang="en-US"/>
              <a:t>クロス集計</a:t>
            </a:r>
          </a:p>
        </p:txBody>
      </p:sp>
      <p:sp>
        <p:nvSpPr>
          <p:cNvPr id="4" name="日付プレースホルダー 3">
            <a:extLst>
              <a:ext uri="{FF2B5EF4-FFF2-40B4-BE49-F238E27FC236}">
                <a16:creationId xmlns:a16="http://schemas.microsoft.com/office/drawing/2014/main" id="{85B2F6D1-4B29-6049-9C46-A893D0C5800C}"/>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09AEA945-1D6A-BE47-8D08-E12BE8F90712}"/>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7">
            <a:extLst>
              <a:ext uri="{FF2B5EF4-FFF2-40B4-BE49-F238E27FC236}">
                <a16:creationId xmlns:a16="http://schemas.microsoft.com/office/drawing/2014/main" id="{3CC503C7-6329-8941-A207-E61F12557164}"/>
              </a:ext>
            </a:extLst>
          </p:cNvPr>
          <p:cNvPicPr>
            <a:picLocks noGrp="1" noChangeAspect="1"/>
          </p:cNvPicPr>
          <p:nvPr>
            <p:ph idx="1"/>
          </p:nvPr>
        </p:nvPicPr>
        <p:blipFill>
          <a:blip r:embed="rId2"/>
          <a:stretch>
            <a:fillRect/>
          </a:stretch>
        </p:blipFill>
        <p:spPr>
          <a:xfrm>
            <a:off x="3624740" y="1671638"/>
            <a:ext cx="4942519" cy="4505325"/>
          </a:xfrm>
        </p:spPr>
      </p:pic>
      <p:sp>
        <p:nvSpPr>
          <p:cNvPr id="7" name="矢印: 下カーブ 8">
            <a:extLst>
              <a:ext uri="{FF2B5EF4-FFF2-40B4-BE49-F238E27FC236}">
                <a16:creationId xmlns:a16="http://schemas.microsoft.com/office/drawing/2014/main" id="{951E8D62-AB42-884A-9C19-3AA50A104A17}"/>
              </a:ext>
            </a:extLst>
          </p:cNvPr>
          <p:cNvSpPr/>
          <p:nvPr/>
        </p:nvSpPr>
        <p:spPr>
          <a:xfrm rot="5400000">
            <a:off x="8152339" y="3934825"/>
            <a:ext cx="2161443" cy="96878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吹き出し: 角を丸めた四角形 9">
            <a:extLst>
              <a:ext uri="{FF2B5EF4-FFF2-40B4-BE49-F238E27FC236}">
                <a16:creationId xmlns:a16="http://schemas.microsoft.com/office/drawing/2014/main" id="{EB3CD59D-78E0-0240-A893-9A9751A1B249}"/>
              </a:ext>
            </a:extLst>
          </p:cNvPr>
          <p:cNvSpPr/>
          <p:nvPr/>
        </p:nvSpPr>
        <p:spPr>
          <a:xfrm>
            <a:off x="9224277" y="1777862"/>
            <a:ext cx="2043112" cy="1381101"/>
          </a:xfrm>
          <a:prstGeom prst="wedgeRoundRectCallout">
            <a:avLst>
              <a:gd name="adj1" fmla="val -48241"/>
              <a:gd name="adj2" fmla="val 65278"/>
              <a:gd name="adj3" fmla="val 16667"/>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000" dirty="0">
                <a:solidFill>
                  <a:srgbClr val="6B0920"/>
                </a:solidFill>
              </a:rPr>
              <a:t>行</a:t>
            </a:r>
            <a:r>
              <a:rPr lang="ja-JP" altLang="en-US" sz="2000">
                <a:solidFill>
                  <a:srgbClr val="6B0920"/>
                </a:solidFill>
              </a:rPr>
              <a:t>：日付</a:t>
            </a:r>
            <a:endParaRPr lang="en-US" altLang="ja-JP" sz="2000" dirty="0">
              <a:solidFill>
                <a:srgbClr val="6B0920"/>
              </a:solidFill>
            </a:endParaRPr>
          </a:p>
          <a:p>
            <a:pPr algn="ctr"/>
            <a:r>
              <a:rPr lang="ja-JP" altLang="en-US" sz="2000" dirty="0">
                <a:solidFill>
                  <a:srgbClr val="6B0920"/>
                </a:solidFill>
              </a:rPr>
              <a:t>列</a:t>
            </a:r>
            <a:r>
              <a:rPr lang="ja-JP" altLang="en-US" sz="2000">
                <a:solidFill>
                  <a:srgbClr val="6B0920"/>
                </a:solidFill>
              </a:rPr>
              <a:t>：商品</a:t>
            </a:r>
            <a:endParaRPr lang="en-US" altLang="ja-JP" sz="2000" dirty="0">
              <a:solidFill>
                <a:srgbClr val="6B0920"/>
              </a:solidFill>
            </a:endParaRPr>
          </a:p>
          <a:p>
            <a:pPr algn="ctr"/>
            <a:r>
              <a:rPr lang="ja-JP" altLang="en-US" sz="2000" dirty="0">
                <a:solidFill>
                  <a:srgbClr val="6B0920"/>
                </a:solidFill>
              </a:rPr>
              <a:t>値：数量</a:t>
            </a:r>
          </a:p>
        </p:txBody>
      </p:sp>
    </p:spTree>
    <p:extLst>
      <p:ext uri="{BB962C8B-B14F-4D97-AF65-F5344CB8AC3E}">
        <p14:creationId xmlns:p14="http://schemas.microsoft.com/office/powerpoint/2010/main" val="2879364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5F366-B7C2-4341-BCA2-F6E7A21E29B6}"/>
              </a:ext>
            </a:extLst>
          </p:cNvPr>
          <p:cNvSpPr>
            <a:spLocks noGrp="1"/>
          </p:cNvSpPr>
          <p:nvPr>
            <p:ph type="title"/>
          </p:nvPr>
        </p:nvSpPr>
        <p:spPr/>
        <p:txBody>
          <a:bodyPr/>
          <a:lstStyle/>
          <a:p>
            <a:r>
              <a:rPr kumimoji="1" lang="ja-JP" altLang="en-US"/>
              <a:t>演習</a:t>
            </a:r>
          </a:p>
        </p:txBody>
      </p:sp>
      <p:sp>
        <p:nvSpPr>
          <p:cNvPr id="3" name="コンテンツ プレースホルダー 2">
            <a:extLst>
              <a:ext uri="{FF2B5EF4-FFF2-40B4-BE49-F238E27FC236}">
                <a16:creationId xmlns:a16="http://schemas.microsoft.com/office/drawing/2014/main" id="{A6CEE397-4C9E-EC4A-AB74-CCD1C85F9599}"/>
              </a:ext>
            </a:extLst>
          </p:cNvPr>
          <p:cNvSpPr>
            <a:spLocks noGrp="1"/>
          </p:cNvSpPr>
          <p:nvPr>
            <p:ph idx="1"/>
          </p:nvPr>
        </p:nvSpPr>
        <p:spPr/>
        <p:txBody>
          <a:bodyPr/>
          <a:lstStyle/>
          <a:p>
            <a:r>
              <a:rPr lang="ja-JP" altLang="en-US"/>
              <a:t>最も数量が多い年齢は？</a:t>
            </a:r>
            <a:endParaRPr lang="en-US" altLang="ja-JP" dirty="0"/>
          </a:p>
          <a:p>
            <a:pPr lvl="1"/>
            <a:r>
              <a:rPr lang="ja-JP" altLang="en-US"/>
              <a:t>行に年齢、列に商品、値に数量</a:t>
            </a:r>
            <a:endParaRPr lang="en-US" altLang="ja-JP" dirty="0"/>
          </a:p>
          <a:p>
            <a:pPr lvl="1"/>
            <a:r>
              <a:rPr lang="ja-JP" altLang="en-US"/>
              <a:t>年齢ごとに数量を見て考察する</a:t>
            </a:r>
            <a:endParaRPr lang="en-US" altLang="ja-JP" dirty="0"/>
          </a:p>
          <a:p>
            <a:pPr lvl="1"/>
            <a:endParaRPr lang="en-US" altLang="ja-JP" dirty="0"/>
          </a:p>
          <a:p>
            <a:r>
              <a:rPr lang="ja-JP" altLang="en-US"/>
              <a:t>最も数量が多い日は？</a:t>
            </a:r>
            <a:endParaRPr lang="en-US" altLang="ja-JP" dirty="0"/>
          </a:p>
          <a:p>
            <a:pPr lvl="1"/>
            <a:r>
              <a:rPr lang="ja-JP" altLang="en-US"/>
              <a:t>行に日付、列に商品、値に数量</a:t>
            </a:r>
            <a:endParaRPr lang="en-US" altLang="ja-JP" dirty="0"/>
          </a:p>
          <a:p>
            <a:pPr lvl="1"/>
            <a:r>
              <a:rPr lang="ja-JP" altLang="en-US"/>
              <a:t>最も数量が多い日を探す</a:t>
            </a:r>
            <a:endParaRPr lang="en-US" altLang="ja-JP" dirty="0"/>
          </a:p>
          <a:p>
            <a:pPr lvl="1"/>
            <a:r>
              <a:rPr lang="ja-JP" altLang="en-US"/>
              <a:t>最も数量が多い周を探す</a:t>
            </a:r>
            <a:endParaRPr lang="en-US" altLang="ja-JP" dirty="0"/>
          </a:p>
          <a:p>
            <a:pPr lvl="2"/>
            <a:r>
              <a:rPr lang="ja-JP" altLang="en-US"/>
              <a:t>右クリック→グループ化→７日ずつ</a:t>
            </a:r>
          </a:p>
          <a:p>
            <a:endParaRPr kumimoji="1" lang="ja-JP" altLang="en-US"/>
          </a:p>
        </p:txBody>
      </p:sp>
      <p:sp>
        <p:nvSpPr>
          <p:cNvPr id="4" name="日付プレースホルダー 3">
            <a:extLst>
              <a:ext uri="{FF2B5EF4-FFF2-40B4-BE49-F238E27FC236}">
                <a16:creationId xmlns:a16="http://schemas.microsoft.com/office/drawing/2014/main" id="{98EAED6D-0DB9-C14B-8DFB-9EB7C4FA07FB}"/>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A3CA5882-696C-AC46-BBA1-9D2C7C05CA44}"/>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416334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8C61A-D9F9-7D4C-9B8A-EAFDCF89C160}"/>
              </a:ext>
            </a:extLst>
          </p:cNvPr>
          <p:cNvSpPr>
            <a:spLocks noGrp="1"/>
          </p:cNvSpPr>
          <p:nvPr>
            <p:ph type="title"/>
          </p:nvPr>
        </p:nvSpPr>
        <p:spPr/>
        <p:txBody>
          <a:bodyPr/>
          <a:lstStyle/>
          <a:p>
            <a:r>
              <a:rPr kumimoji="1" lang="ja-JP" altLang="en-US"/>
              <a:t>数値からデータを見よう</a:t>
            </a:r>
          </a:p>
        </p:txBody>
      </p:sp>
      <p:sp>
        <p:nvSpPr>
          <p:cNvPr id="4" name="日付プレースホルダー 3">
            <a:extLst>
              <a:ext uri="{FF2B5EF4-FFF2-40B4-BE49-F238E27FC236}">
                <a16:creationId xmlns:a16="http://schemas.microsoft.com/office/drawing/2014/main" id="{74DB0F4D-7868-324D-B040-B2F5EE19E3B3}"/>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333876C3-B6F9-7E43-88EC-5133196957F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15">
            <a:extLst>
              <a:ext uri="{FF2B5EF4-FFF2-40B4-BE49-F238E27FC236}">
                <a16:creationId xmlns:a16="http://schemas.microsoft.com/office/drawing/2014/main" id="{C5057558-678B-1F48-BE65-18EAFF203131}"/>
              </a:ext>
            </a:extLst>
          </p:cNvPr>
          <p:cNvPicPr>
            <a:picLocks noGrp="1" noChangeAspect="1"/>
          </p:cNvPicPr>
          <p:nvPr>
            <p:ph idx="1"/>
          </p:nvPr>
        </p:nvPicPr>
        <p:blipFill>
          <a:blip r:embed="rId2"/>
          <a:stretch>
            <a:fillRect/>
          </a:stretch>
        </p:blipFill>
        <p:spPr>
          <a:xfrm>
            <a:off x="3396212" y="1671638"/>
            <a:ext cx="5399576" cy="4505325"/>
          </a:xfrm>
        </p:spPr>
      </p:pic>
    </p:spTree>
    <p:extLst>
      <p:ext uri="{BB962C8B-B14F-4D97-AF65-F5344CB8AC3E}">
        <p14:creationId xmlns:p14="http://schemas.microsoft.com/office/powerpoint/2010/main" val="1868032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3AFE4D-5134-9046-AD83-6336708F46D5}"/>
              </a:ext>
            </a:extLst>
          </p:cNvPr>
          <p:cNvSpPr>
            <a:spLocks noGrp="1"/>
          </p:cNvSpPr>
          <p:nvPr>
            <p:ph type="title"/>
          </p:nvPr>
        </p:nvSpPr>
        <p:spPr/>
        <p:txBody>
          <a:bodyPr/>
          <a:lstStyle/>
          <a:p>
            <a:r>
              <a:rPr kumimoji="1" lang="ja-JP" altLang="en-US"/>
              <a:t>データを表す数値</a:t>
            </a:r>
          </a:p>
        </p:txBody>
      </p:sp>
      <p:sp>
        <p:nvSpPr>
          <p:cNvPr id="3" name="コンテンツ プレースホルダー 2">
            <a:extLst>
              <a:ext uri="{FF2B5EF4-FFF2-40B4-BE49-F238E27FC236}">
                <a16:creationId xmlns:a16="http://schemas.microsoft.com/office/drawing/2014/main" id="{D85CDA80-B251-1345-B29E-3739CB26486D}"/>
              </a:ext>
            </a:extLst>
          </p:cNvPr>
          <p:cNvSpPr>
            <a:spLocks noGrp="1"/>
          </p:cNvSpPr>
          <p:nvPr>
            <p:ph idx="1"/>
          </p:nvPr>
        </p:nvSpPr>
        <p:spPr/>
        <p:txBody>
          <a:bodyPr/>
          <a:lstStyle/>
          <a:p>
            <a:r>
              <a:rPr lang="ja-JP" altLang="en-US"/>
              <a:t>平均値</a:t>
            </a:r>
            <a:r>
              <a:rPr lang="en-US" altLang="ja-JP" dirty="0"/>
              <a:t>(average)</a:t>
            </a:r>
            <a:r>
              <a:rPr lang="ja-JP" altLang="en-US"/>
              <a:t>：データの数値の平均の値</a:t>
            </a:r>
            <a:endParaRPr lang="en-US" altLang="ja-JP" dirty="0"/>
          </a:p>
          <a:p>
            <a:r>
              <a:rPr lang="ja-JP" altLang="en-US"/>
              <a:t>中央値</a:t>
            </a:r>
            <a:r>
              <a:rPr lang="en-US" altLang="ja-JP" dirty="0"/>
              <a:t>(median)</a:t>
            </a:r>
            <a:r>
              <a:rPr lang="ja-JP" altLang="en-US"/>
              <a:t>：データランキングの中央の値</a:t>
            </a:r>
            <a:endParaRPr lang="en-US" altLang="ja-JP" dirty="0"/>
          </a:p>
          <a:p>
            <a:r>
              <a:rPr lang="ja-JP" altLang="en-US"/>
              <a:t>最頻値</a:t>
            </a:r>
            <a:r>
              <a:rPr lang="en-US" altLang="ja-JP" dirty="0"/>
              <a:t>(mode)</a:t>
            </a:r>
            <a:r>
              <a:rPr lang="ja-JP" altLang="en-US"/>
              <a:t>：もっとも起こりうるデータの値</a:t>
            </a:r>
            <a:endParaRPr lang="ja-JP" altLang="en-US" dirty="0"/>
          </a:p>
        </p:txBody>
      </p:sp>
      <p:sp>
        <p:nvSpPr>
          <p:cNvPr id="4" name="日付プレースホルダー 3">
            <a:extLst>
              <a:ext uri="{FF2B5EF4-FFF2-40B4-BE49-F238E27FC236}">
                <a16:creationId xmlns:a16="http://schemas.microsoft.com/office/drawing/2014/main" id="{A4AE1CD1-FD56-FC49-8AB0-610A9F8C5EA8}"/>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E7790886-00BF-954F-A0C8-D0F9C99B50F5}"/>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図 5">
            <a:extLst>
              <a:ext uri="{FF2B5EF4-FFF2-40B4-BE49-F238E27FC236}">
                <a16:creationId xmlns:a16="http://schemas.microsoft.com/office/drawing/2014/main" id="{08AB7F68-0021-F040-9CD7-A68001DE66DD}"/>
              </a:ext>
            </a:extLst>
          </p:cNvPr>
          <p:cNvPicPr>
            <a:picLocks noChangeAspect="1"/>
          </p:cNvPicPr>
          <p:nvPr/>
        </p:nvPicPr>
        <p:blipFill>
          <a:blip r:embed="rId3"/>
          <a:stretch>
            <a:fillRect/>
          </a:stretch>
        </p:blipFill>
        <p:spPr>
          <a:xfrm>
            <a:off x="3033541" y="3212879"/>
            <a:ext cx="6385003" cy="3196438"/>
          </a:xfrm>
          <a:prstGeom prst="rect">
            <a:avLst/>
          </a:prstGeom>
        </p:spPr>
      </p:pic>
      <p:sp>
        <p:nvSpPr>
          <p:cNvPr id="7" name="正方形/長方形 6">
            <a:extLst>
              <a:ext uri="{FF2B5EF4-FFF2-40B4-BE49-F238E27FC236}">
                <a16:creationId xmlns:a16="http://schemas.microsoft.com/office/drawing/2014/main" id="{C6FCBE98-2676-9540-8905-69AED33FFBEA}"/>
              </a:ext>
            </a:extLst>
          </p:cNvPr>
          <p:cNvSpPr/>
          <p:nvPr/>
        </p:nvSpPr>
        <p:spPr>
          <a:xfrm>
            <a:off x="7917139" y="5446607"/>
            <a:ext cx="3002811" cy="1063231"/>
          </a:xfrm>
          <a:prstGeom prst="rect">
            <a:avLst/>
          </a:prstGeom>
          <a:solidFill>
            <a:srgbClr val="C0504D">
              <a:alpha val="8117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2400" dirty="0">
                <a:solidFill>
                  <a:schemeClr val="tx1"/>
                </a:solidFill>
              </a:rPr>
              <a:t>目的に合わせた</a:t>
            </a:r>
            <a:endParaRPr kumimoji="1" lang="en-US" altLang="ja-JP" sz="2400" dirty="0">
              <a:solidFill>
                <a:schemeClr val="tx1"/>
              </a:solidFill>
            </a:endParaRPr>
          </a:p>
          <a:p>
            <a:pPr algn="ctr"/>
            <a:r>
              <a:rPr kumimoji="1" lang="ja-JP" altLang="en-US" sz="2400" dirty="0">
                <a:solidFill>
                  <a:schemeClr val="tx1"/>
                </a:solidFill>
              </a:rPr>
              <a:t>指標を使おう</a:t>
            </a:r>
          </a:p>
        </p:txBody>
      </p:sp>
    </p:spTree>
    <p:extLst>
      <p:ext uri="{BB962C8B-B14F-4D97-AF65-F5344CB8AC3E}">
        <p14:creationId xmlns:p14="http://schemas.microsoft.com/office/powerpoint/2010/main" val="616434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1CEC04-AE61-D249-BE80-8BEBC6157F4D}"/>
              </a:ext>
            </a:extLst>
          </p:cNvPr>
          <p:cNvSpPr>
            <a:spLocks noGrp="1"/>
          </p:cNvSpPr>
          <p:nvPr>
            <p:ph type="title"/>
          </p:nvPr>
        </p:nvSpPr>
        <p:spPr/>
        <p:txBody>
          <a:bodyPr/>
          <a:lstStyle/>
          <a:p>
            <a:r>
              <a:rPr lang="ja-JP" altLang="en-US"/>
              <a:t>データのばらつき</a:t>
            </a:r>
            <a:endParaRPr kumimoji="1" lang="ja-JP" altLang="en-US"/>
          </a:p>
        </p:txBody>
      </p:sp>
      <p:sp>
        <p:nvSpPr>
          <p:cNvPr id="3" name="コンテンツ プレースホルダー 2">
            <a:extLst>
              <a:ext uri="{FF2B5EF4-FFF2-40B4-BE49-F238E27FC236}">
                <a16:creationId xmlns:a16="http://schemas.microsoft.com/office/drawing/2014/main" id="{EDFC9488-A8B1-0347-AD84-8F1ADE56A1B1}"/>
              </a:ext>
            </a:extLst>
          </p:cNvPr>
          <p:cNvSpPr>
            <a:spLocks noGrp="1"/>
          </p:cNvSpPr>
          <p:nvPr>
            <p:ph idx="1"/>
          </p:nvPr>
        </p:nvSpPr>
        <p:spPr/>
        <p:txBody>
          <a:bodyPr/>
          <a:lstStyle/>
          <a:p>
            <a:r>
              <a:rPr lang="ja-JP" altLang="en-US"/>
              <a:t>偏差</a:t>
            </a:r>
            <a:r>
              <a:rPr lang="en-US" altLang="ja-JP" dirty="0"/>
              <a:t>(deviation)</a:t>
            </a:r>
          </a:p>
          <a:p>
            <a:pPr lvl="1"/>
            <a:r>
              <a:rPr lang="ja-JP" altLang="en-US"/>
              <a:t>データの中央からの差</a:t>
            </a:r>
            <a:endParaRPr lang="en-US" altLang="ja-JP" dirty="0"/>
          </a:p>
          <a:p>
            <a:pPr lvl="1"/>
            <a:endParaRPr lang="en-US" altLang="ja-JP" dirty="0"/>
          </a:p>
          <a:p>
            <a:r>
              <a:rPr lang="ja-JP" altLang="en-US"/>
              <a:t>分散</a:t>
            </a:r>
            <a:r>
              <a:rPr lang="en-US" altLang="ja-JP" dirty="0"/>
              <a:t>(variance)</a:t>
            </a:r>
          </a:p>
          <a:p>
            <a:pPr lvl="1"/>
            <a:r>
              <a:rPr lang="ja-JP" altLang="en-US"/>
              <a:t>中央からの差の二乗の総和</a:t>
            </a:r>
            <a:endParaRPr lang="en-US" altLang="ja-JP" dirty="0"/>
          </a:p>
          <a:p>
            <a:pPr lvl="1"/>
            <a:r>
              <a:rPr lang="en-US" altLang="ja-JP" dirty="0"/>
              <a:t>=VARPA(</a:t>
            </a:r>
            <a:r>
              <a:rPr lang="ja-JP" altLang="en-US"/>
              <a:t>範囲</a:t>
            </a:r>
            <a:r>
              <a:rPr lang="en-US" altLang="ja-JP" dirty="0"/>
              <a:t>)</a:t>
            </a:r>
          </a:p>
          <a:p>
            <a:pPr lvl="1"/>
            <a:endParaRPr lang="en-US" altLang="ja-JP" dirty="0"/>
          </a:p>
          <a:p>
            <a:r>
              <a:rPr lang="ja-JP" altLang="en-US"/>
              <a:t>標準偏差</a:t>
            </a:r>
            <a:r>
              <a:rPr lang="en-US" altLang="ja-JP" dirty="0"/>
              <a:t>(</a:t>
            </a:r>
            <a:r>
              <a:rPr lang="en-US" altLang="ja-JP" dirty="0" err="1"/>
              <a:t>standerd</a:t>
            </a:r>
            <a:r>
              <a:rPr lang="en-US" altLang="ja-JP" dirty="0"/>
              <a:t> deviation)</a:t>
            </a:r>
          </a:p>
          <a:p>
            <a:pPr lvl="1"/>
            <a:r>
              <a:rPr lang="ja-JP" altLang="en-US"/>
              <a:t>分散の平方根</a:t>
            </a:r>
            <a:endParaRPr lang="en-US" altLang="ja-JP" dirty="0"/>
          </a:p>
          <a:p>
            <a:pPr lvl="1"/>
            <a:r>
              <a:rPr lang="en-US" altLang="ja-JP" dirty="0"/>
              <a:t>=STDEVPA(</a:t>
            </a:r>
            <a:r>
              <a:rPr lang="ja-JP" altLang="en-US"/>
              <a:t>範囲</a:t>
            </a:r>
            <a:r>
              <a:rPr lang="en-US" altLang="ja-JP" dirty="0"/>
              <a:t>)</a:t>
            </a:r>
            <a:endParaRPr lang="ja-JP" altLang="en-US"/>
          </a:p>
          <a:p>
            <a:endParaRPr kumimoji="1" lang="ja-JP" altLang="en-US"/>
          </a:p>
        </p:txBody>
      </p:sp>
      <p:sp>
        <p:nvSpPr>
          <p:cNvPr id="4" name="日付プレースホルダー 3">
            <a:extLst>
              <a:ext uri="{FF2B5EF4-FFF2-40B4-BE49-F238E27FC236}">
                <a16:creationId xmlns:a16="http://schemas.microsoft.com/office/drawing/2014/main" id="{913F5BD8-B164-D546-B126-868926929E48}"/>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255D77C7-6E23-D74D-90D5-4700C0CE8BA6}"/>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833193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45C46E-99FF-C149-8932-90DAD00E4AD9}"/>
              </a:ext>
            </a:extLst>
          </p:cNvPr>
          <p:cNvSpPr>
            <a:spLocks noGrp="1"/>
          </p:cNvSpPr>
          <p:nvPr>
            <p:ph type="title"/>
          </p:nvPr>
        </p:nvSpPr>
        <p:spPr/>
        <p:txBody>
          <a:bodyPr/>
          <a:lstStyle/>
          <a:p>
            <a:r>
              <a:rPr kumimoji="1" lang="ja-JP" altLang="en-US"/>
              <a:t>前回重要だったこと</a:t>
            </a:r>
          </a:p>
        </p:txBody>
      </p:sp>
      <p:sp>
        <p:nvSpPr>
          <p:cNvPr id="3" name="コンテンツ プレースホルダー 2">
            <a:extLst>
              <a:ext uri="{FF2B5EF4-FFF2-40B4-BE49-F238E27FC236}">
                <a16:creationId xmlns:a16="http://schemas.microsoft.com/office/drawing/2014/main" id="{0A3954DB-30E9-C448-A66A-EF1A0544A98A}"/>
              </a:ext>
            </a:extLst>
          </p:cNvPr>
          <p:cNvSpPr>
            <a:spLocks noGrp="1"/>
          </p:cNvSpPr>
          <p:nvPr>
            <p:ph idx="1"/>
          </p:nvPr>
        </p:nvSpPr>
        <p:spPr/>
        <p:txBody>
          <a:bodyPr>
            <a:normAutofit lnSpcReduction="10000"/>
          </a:bodyPr>
          <a:lstStyle/>
          <a:p>
            <a:pPr marL="457200" indent="-457200">
              <a:buFont typeface="+mj-lt"/>
              <a:buAutoNum type="arabicPeriod"/>
            </a:pPr>
            <a:r>
              <a:rPr lang="ja-JP" altLang="en-US"/>
              <a:t>セルの選択</a:t>
            </a:r>
            <a:endParaRPr lang="en-US" altLang="ja-JP" dirty="0"/>
          </a:p>
          <a:p>
            <a:pPr lvl="1"/>
            <a:r>
              <a:rPr lang="ja-JP" altLang="en-US"/>
              <a:t>操作対象をセル単位で選択</a:t>
            </a:r>
            <a:endParaRPr lang="en-US" altLang="ja-JP" dirty="0"/>
          </a:p>
          <a:p>
            <a:pPr lvl="1"/>
            <a:r>
              <a:rPr lang="ja-JP" altLang="en-US"/>
              <a:t>列や行単位でも選択可能</a:t>
            </a:r>
            <a:endParaRPr lang="en-US" altLang="ja-JP" dirty="0"/>
          </a:p>
          <a:p>
            <a:pPr lvl="1"/>
            <a:endParaRPr lang="en-US" altLang="ja-JP" dirty="0"/>
          </a:p>
          <a:p>
            <a:pPr marL="457200" indent="-457200">
              <a:buFont typeface="+mj-lt"/>
              <a:buAutoNum type="arabicPeriod"/>
            </a:pPr>
            <a:r>
              <a:rPr lang="ja-JP" altLang="en-US"/>
              <a:t>文字の入力</a:t>
            </a:r>
            <a:endParaRPr lang="en-US" altLang="ja-JP" dirty="0"/>
          </a:p>
          <a:p>
            <a:pPr lvl="1"/>
            <a:r>
              <a:rPr lang="ja-JP" altLang="en-US"/>
              <a:t>文字のほか、数式を入力可能</a:t>
            </a:r>
            <a:endParaRPr lang="en-US" altLang="ja-JP" dirty="0"/>
          </a:p>
          <a:p>
            <a:pPr lvl="1"/>
            <a:r>
              <a:rPr lang="ja-JP" altLang="en-US"/>
              <a:t>関数も準備してある</a:t>
            </a:r>
            <a:endParaRPr lang="en-US" altLang="ja-JP" dirty="0"/>
          </a:p>
          <a:p>
            <a:pPr lvl="1"/>
            <a:endParaRPr lang="en-US" altLang="ja-JP" dirty="0"/>
          </a:p>
          <a:p>
            <a:pPr marL="457200" indent="-457200">
              <a:buFont typeface="+mj-lt"/>
              <a:buAutoNum type="arabicPeriod"/>
            </a:pPr>
            <a:r>
              <a:rPr lang="ja-JP" altLang="en-US"/>
              <a:t>書式設定</a:t>
            </a:r>
            <a:endParaRPr lang="en-US" altLang="ja-JP" dirty="0"/>
          </a:p>
          <a:p>
            <a:pPr lvl="1"/>
            <a:r>
              <a:rPr lang="ja-JP" altLang="en-US"/>
              <a:t>選択範囲内のセルの文字の設定</a:t>
            </a:r>
            <a:endParaRPr lang="en-US" altLang="ja-JP" dirty="0"/>
          </a:p>
          <a:p>
            <a:pPr lvl="1"/>
            <a:r>
              <a:rPr lang="ja-JP" altLang="en-US"/>
              <a:t>選択範囲内のセルの設定</a:t>
            </a:r>
            <a:endParaRPr lang="en-US" altLang="ja-JP" dirty="0"/>
          </a:p>
          <a:p>
            <a:endParaRPr lang="ja-JP" altLang="en-US" dirty="0"/>
          </a:p>
        </p:txBody>
      </p:sp>
      <p:sp>
        <p:nvSpPr>
          <p:cNvPr id="4" name="日付プレースホルダー 3">
            <a:extLst>
              <a:ext uri="{FF2B5EF4-FFF2-40B4-BE49-F238E27FC236}">
                <a16:creationId xmlns:a16="http://schemas.microsoft.com/office/drawing/2014/main" id="{3BF70479-9839-A24B-B5B7-CE75C29F9401}"/>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FA3E73E6-3452-8147-804F-521244D1594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621061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B9381-E2CF-3B4E-AED5-F67F7541C4EA}"/>
              </a:ext>
            </a:extLst>
          </p:cNvPr>
          <p:cNvSpPr>
            <a:spLocks noGrp="1"/>
          </p:cNvSpPr>
          <p:nvPr>
            <p:ph type="title"/>
          </p:nvPr>
        </p:nvSpPr>
        <p:spPr/>
        <p:txBody>
          <a:bodyPr/>
          <a:lstStyle/>
          <a:p>
            <a:r>
              <a:rPr lang="ja-JP" altLang="en-US"/>
              <a:t>相関</a:t>
            </a:r>
            <a:r>
              <a:rPr lang="en-US" altLang="ja-JP" dirty="0"/>
              <a:t>(correlation)</a:t>
            </a:r>
            <a:endParaRPr kumimoji="1" lang="ja-JP" altLang="en-US"/>
          </a:p>
        </p:txBody>
      </p:sp>
      <p:sp>
        <p:nvSpPr>
          <p:cNvPr id="3" name="コンテンツ プレースホルダー 2">
            <a:extLst>
              <a:ext uri="{FF2B5EF4-FFF2-40B4-BE49-F238E27FC236}">
                <a16:creationId xmlns:a16="http://schemas.microsoft.com/office/drawing/2014/main" id="{D0ACF489-D73D-5A48-A381-6EEE39D2D8D2}"/>
              </a:ext>
            </a:extLst>
          </p:cNvPr>
          <p:cNvSpPr>
            <a:spLocks noGrp="1"/>
          </p:cNvSpPr>
          <p:nvPr>
            <p:ph idx="1"/>
          </p:nvPr>
        </p:nvSpPr>
        <p:spPr/>
        <p:txBody>
          <a:bodyPr/>
          <a:lstStyle/>
          <a:p>
            <a:r>
              <a:rPr lang="ja-JP" altLang="en-US"/>
              <a:t>二つのデータのばらつき方が同じか？</a:t>
            </a:r>
            <a:endParaRPr lang="en-US" altLang="ja-JP" dirty="0"/>
          </a:p>
          <a:p>
            <a:pPr lvl="1"/>
            <a:r>
              <a:rPr lang="en-US" altLang="ja-JP" dirty="0"/>
              <a:t>YES</a:t>
            </a:r>
            <a:r>
              <a:rPr lang="ja-JP" altLang="en-US"/>
              <a:t>：片方のデータから片方のデータを予測できそう</a:t>
            </a:r>
            <a:endParaRPr lang="en-US" altLang="ja-JP" dirty="0"/>
          </a:p>
          <a:p>
            <a:endParaRPr lang="en-US" altLang="ja-JP" dirty="0"/>
          </a:p>
          <a:p>
            <a:r>
              <a:rPr lang="ja-JP" altLang="en-US"/>
              <a:t>共分散</a:t>
            </a:r>
            <a:endParaRPr lang="en-US" altLang="ja-JP" dirty="0"/>
          </a:p>
          <a:p>
            <a:pPr lvl="1"/>
            <a:r>
              <a:rPr lang="ja-JP" altLang="en-US"/>
              <a:t>二つのデータのばらつき</a:t>
            </a:r>
            <a:endParaRPr lang="en-US" altLang="ja-JP" dirty="0"/>
          </a:p>
          <a:p>
            <a:pPr lvl="1"/>
            <a:r>
              <a:rPr lang="en-US" altLang="ja-JP" dirty="0"/>
              <a:t>=COVAR(</a:t>
            </a:r>
            <a:r>
              <a:rPr lang="ja-JP" altLang="en-US"/>
              <a:t>範囲</a:t>
            </a:r>
            <a:r>
              <a:rPr lang="en-US" altLang="ja-JP" dirty="0"/>
              <a:t>1,</a:t>
            </a:r>
            <a:r>
              <a:rPr lang="ja-JP" altLang="en-US"/>
              <a:t>範囲</a:t>
            </a:r>
            <a:r>
              <a:rPr lang="en-US" altLang="ja-JP" dirty="0"/>
              <a:t>2)</a:t>
            </a:r>
          </a:p>
          <a:p>
            <a:endParaRPr lang="en-US" altLang="ja-JP" dirty="0"/>
          </a:p>
          <a:p>
            <a:r>
              <a:rPr lang="ja-JP" altLang="en-US"/>
              <a:t>相関</a:t>
            </a:r>
            <a:endParaRPr lang="en-US" altLang="ja-JP" dirty="0"/>
          </a:p>
          <a:p>
            <a:pPr lvl="1"/>
            <a:r>
              <a:rPr lang="ja-JP" altLang="en-US"/>
              <a:t>共分散を</a:t>
            </a:r>
            <a:r>
              <a:rPr lang="en-US" altLang="ja-JP" dirty="0"/>
              <a:t>-1</a:t>
            </a:r>
            <a:r>
              <a:rPr lang="ja-JP" altLang="en-US"/>
              <a:t>～</a:t>
            </a:r>
            <a:r>
              <a:rPr lang="en-US" altLang="ja-JP" dirty="0"/>
              <a:t>1</a:t>
            </a:r>
            <a:r>
              <a:rPr lang="ja-JP" altLang="en-US"/>
              <a:t>の範囲に整えたもの</a:t>
            </a:r>
            <a:endParaRPr lang="en-US" altLang="ja-JP" dirty="0"/>
          </a:p>
          <a:p>
            <a:pPr lvl="1"/>
            <a:r>
              <a:rPr lang="en-US" altLang="ja-JP" dirty="0"/>
              <a:t>=CORREL(</a:t>
            </a:r>
            <a:r>
              <a:rPr lang="ja-JP" altLang="en-US"/>
              <a:t>範囲</a:t>
            </a:r>
            <a:r>
              <a:rPr lang="en-US" altLang="ja-JP" dirty="0"/>
              <a:t>1,</a:t>
            </a:r>
            <a:r>
              <a:rPr lang="ja-JP" altLang="en-US"/>
              <a:t>範囲</a:t>
            </a:r>
            <a:r>
              <a:rPr lang="en-US" altLang="ja-JP" dirty="0"/>
              <a:t>2)</a:t>
            </a:r>
            <a:endParaRPr lang="ja-JP" altLang="en-US"/>
          </a:p>
          <a:p>
            <a:endParaRPr kumimoji="1" lang="ja-JP" altLang="en-US"/>
          </a:p>
        </p:txBody>
      </p:sp>
      <p:sp>
        <p:nvSpPr>
          <p:cNvPr id="4" name="日付プレースホルダー 3">
            <a:extLst>
              <a:ext uri="{FF2B5EF4-FFF2-40B4-BE49-F238E27FC236}">
                <a16:creationId xmlns:a16="http://schemas.microsoft.com/office/drawing/2014/main" id="{7DFC57ED-F43D-684D-BBCC-615E312CCBDE}"/>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52F4FBC3-0AE2-F846-B445-631FE84A2EE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730498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BA5E5D-7F3F-324F-A5BC-35D3D7CA8885}"/>
              </a:ext>
            </a:extLst>
          </p:cNvPr>
          <p:cNvSpPr>
            <a:spLocks noGrp="1"/>
          </p:cNvSpPr>
          <p:nvPr>
            <p:ph type="title"/>
          </p:nvPr>
        </p:nvSpPr>
        <p:spPr/>
        <p:txBody>
          <a:bodyPr/>
          <a:lstStyle/>
          <a:p>
            <a:r>
              <a:rPr lang="ja-JP" altLang="en-US"/>
              <a:t>相関関係 と 因果関係</a:t>
            </a:r>
            <a:endParaRPr kumimoji="1" lang="ja-JP" altLang="en-US"/>
          </a:p>
        </p:txBody>
      </p:sp>
      <p:sp>
        <p:nvSpPr>
          <p:cNvPr id="3" name="コンテンツ プレースホルダー 2">
            <a:extLst>
              <a:ext uri="{FF2B5EF4-FFF2-40B4-BE49-F238E27FC236}">
                <a16:creationId xmlns:a16="http://schemas.microsoft.com/office/drawing/2014/main" id="{A3619EB1-B1DA-AD42-901B-9BFD7C94151B}"/>
              </a:ext>
            </a:extLst>
          </p:cNvPr>
          <p:cNvSpPr>
            <a:spLocks noGrp="1"/>
          </p:cNvSpPr>
          <p:nvPr>
            <p:ph idx="1"/>
          </p:nvPr>
        </p:nvSpPr>
        <p:spPr>
          <a:xfrm>
            <a:off x="838200" y="3309512"/>
            <a:ext cx="10515600" cy="2867451"/>
          </a:xfrm>
        </p:spPr>
        <p:txBody>
          <a:bodyPr/>
          <a:lstStyle/>
          <a:p>
            <a:r>
              <a:rPr lang="ja-JP" altLang="en-US"/>
              <a:t>本当に因果関係があるのか？</a:t>
            </a:r>
            <a:endParaRPr lang="en-US" altLang="ja-JP" dirty="0"/>
          </a:p>
          <a:p>
            <a:pPr lvl="1"/>
            <a:r>
              <a:rPr lang="ja-JP" altLang="en-US"/>
              <a:t>血液にルミノールが反応して光る</a:t>
            </a:r>
            <a:endParaRPr lang="en-US" altLang="ja-JP" dirty="0"/>
          </a:p>
          <a:p>
            <a:pPr lvl="1"/>
            <a:r>
              <a:rPr lang="ja-JP" altLang="en-US"/>
              <a:t>気温が高いとアイスクリームが売れる</a:t>
            </a:r>
            <a:endParaRPr lang="en-US" altLang="ja-JP" dirty="0"/>
          </a:p>
          <a:p>
            <a:pPr lvl="1"/>
            <a:r>
              <a:rPr lang="ja-JP" altLang="en-US"/>
              <a:t>コンビニのおむつはビールと一緒に売れやすい</a:t>
            </a:r>
          </a:p>
          <a:p>
            <a:endParaRPr kumimoji="1" lang="ja-JP" altLang="en-US"/>
          </a:p>
        </p:txBody>
      </p:sp>
      <p:sp>
        <p:nvSpPr>
          <p:cNvPr id="4" name="日付プレースホルダー 3">
            <a:extLst>
              <a:ext uri="{FF2B5EF4-FFF2-40B4-BE49-F238E27FC236}">
                <a16:creationId xmlns:a16="http://schemas.microsoft.com/office/drawing/2014/main" id="{38D0B951-71BE-1F44-9547-5BC8F2A18FD9}"/>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129E3EED-5F55-654F-A887-FA294E80DBE3}"/>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6" name="正方形/長方形 5">
            <a:extLst>
              <a:ext uri="{FF2B5EF4-FFF2-40B4-BE49-F238E27FC236}">
                <a16:creationId xmlns:a16="http://schemas.microsoft.com/office/drawing/2014/main" id="{4B81694F-058E-FE45-BBE8-5825F2C48CFD}"/>
              </a:ext>
            </a:extLst>
          </p:cNvPr>
          <p:cNvSpPr/>
          <p:nvPr/>
        </p:nvSpPr>
        <p:spPr>
          <a:xfrm>
            <a:off x="2877604" y="1789693"/>
            <a:ext cx="6436792" cy="1169554"/>
          </a:xfrm>
          <a:prstGeom prst="rect">
            <a:avLst/>
          </a:prstGeom>
          <a:solidFill>
            <a:srgbClr val="C0504D">
              <a:alpha val="81176"/>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2800" dirty="0">
                <a:solidFill>
                  <a:schemeClr val="tx1"/>
                </a:solidFill>
              </a:rPr>
              <a:t>相関の有無</a:t>
            </a:r>
            <a:r>
              <a:rPr lang="ja-JP" altLang="en-US" sz="2500" dirty="0">
                <a:solidFill>
                  <a:schemeClr val="tx1"/>
                </a:solidFill>
              </a:rPr>
              <a:t>と</a:t>
            </a:r>
            <a:r>
              <a:rPr lang="ja-JP" altLang="en-US" sz="2800" dirty="0">
                <a:solidFill>
                  <a:schemeClr val="tx1"/>
                </a:solidFill>
              </a:rPr>
              <a:t>因果関係</a:t>
            </a:r>
            <a:r>
              <a:rPr lang="ja-JP" altLang="en-US" sz="2500" dirty="0">
                <a:solidFill>
                  <a:schemeClr val="tx1"/>
                </a:solidFill>
              </a:rPr>
              <a:t>は</a:t>
            </a:r>
            <a:r>
              <a:rPr lang="ja-JP" altLang="en-US" sz="2800" dirty="0">
                <a:solidFill>
                  <a:schemeClr val="tx1"/>
                </a:solidFill>
              </a:rPr>
              <a:t>別物！</a:t>
            </a:r>
            <a:endParaRPr kumimoji="1" lang="ja-JP" altLang="en-US" sz="2400" dirty="0">
              <a:solidFill>
                <a:schemeClr val="tx1"/>
              </a:solidFill>
            </a:endParaRPr>
          </a:p>
        </p:txBody>
      </p:sp>
      <p:sp>
        <p:nvSpPr>
          <p:cNvPr id="8" name="吹き出し: 角を丸めた四角形 7">
            <a:extLst>
              <a:ext uri="{FF2B5EF4-FFF2-40B4-BE49-F238E27FC236}">
                <a16:creationId xmlns:a16="http://schemas.microsoft.com/office/drawing/2014/main" id="{FE9A3AA8-C9A4-7E44-B5D8-BF49B6FF8C8A}"/>
              </a:ext>
            </a:extLst>
          </p:cNvPr>
          <p:cNvSpPr/>
          <p:nvPr/>
        </p:nvSpPr>
        <p:spPr>
          <a:xfrm>
            <a:off x="3495692" y="5285241"/>
            <a:ext cx="4912737" cy="981416"/>
          </a:xfrm>
          <a:prstGeom prst="wedgeRoundRectCallout">
            <a:avLst>
              <a:gd name="adj1" fmla="val 16979"/>
              <a:gd name="adj2" fmla="val -81909"/>
              <a:gd name="adj3" fmla="val 16667"/>
            </a:avLst>
          </a:prstGeom>
          <a:solidFill>
            <a:srgbClr val="9BBB59">
              <a:alpha val="50000"/>
            </a:srgbClr>
          </a:solidFill>
          <a:ln>
            <a:noFill/>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cs typeface="+mn-cs"/>
              </a:rPr>
              <a:t>最終的な判断は人任せ</a:t>
            </a:r>
          </a:p>
        </p:txBody>
      </p:sp>
    </p:spTree>
    <p:extLst>
      <p:ext uri="{BB962C8B-B14F-4D97-AF65-F5344CB8AC3E}">
        <p14:creationId xmlns:p14="http://schemas.microsoft.com/office/powerpoint/2010/main" val="4105645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8F0BB3-470D-8D4E-83F8-04A4E64736B4}"/>
              </a:ext>
            </a:extLst>
          </p:cNvPr>
          <p:cNvSpPr>
            <a:spLocks noGrp="1"/>
          </p:cNvSpPr>
          <p:nvPr>
            <p:ph type="title"/>
          </p:nvPr>
        </p:nvSpPr>
        <p:spPr/>
        <p:txBody>
          <a:bodyPr/>
          <a:lstStyle/>
          <a:p>
            <a:r>
              <a:rPr kumimoji="1" lang="ja-JP" altLang="en-US"/>
              <a:t>次週予告</a:t>
            </a:r>
          </a:p>
        </p:txBody>
      </p:sp>
      <p:sp>
        <p:nvSpPr>
          <p:cNvPr id="3" name="コンテンツ プレースホルダー 2">
            <a:extLst>
              <a:ext uri="{FF2B5EF4-FFF2-40B4-BE49-F238E27FC236}">
                <a16:creationId xmlns:a16="http://schemas.microsoft.com/office/drawing/2014/main" id="{2E72B801-F69C-C944-8389-7B696AE1E380}"/>
              </a:ext>
            </a:extLst>
          </p:cNvPr>
          <p:cNvSpPr>
            <a:spLocks noGrp="1"/>
          </p:cNvSpPr>
          <p:nvPr>
            <p:ph idx="1"/>
          </p:nvPr>
        </p:nvSpPr>
        <p:spPr/>
        <p:txBody>
          <a:bodyPr/>
          <a:lstStyle/>
          <a:p>
            <a:r>
              <a:rPr lang="en-US" altLang="ja-JP" dirty="0"/>
              <a:t>PowerPoint (1/2)</a:t>
            </a:r>
            <a:endParaRPr kumimoji="1" lang="en-US" altLang="ja-JP" dirty="0"/>
          </a:p>
          <a:p>
            <a:pPr lvl="1"/>
            <a:r>
              <a:rPr lang="ja-JP" altLang="en-US"/>
              <a:t>発表資料を作ろう</a:t>
            </a:r>
            <a:endParaRPr lang="en-US" altLang="ja-JP" dirty="0"/>
          </a:p>
          <a:p>
            <a:pPr lvl="1"/>
            <a:r>
              <a:rPr lang="ja-JP" altLang="en-US"/>
              <a:t>ポスターを作ろう</a:t>
            </a:r>
            <a:endParaRPr lang="en-US" altLang="ja-JP" dirty="0"/>
          </a:p>
          <a:p>
            <a:pPr lvl="1"/>
            <a:endParaRPr lang="en-US" altLang="ja-JP" dirty="0"/>
          </a:p>
          <a:p>
            <a:pPr lvl="1"/>
            <a:endParaRPr lang="en-US" altLang="ja-JP" dirty="0"/>
          </a:p>
          <a:p>
            <a:pPr lvl="1"/>
            <a:endParaRPr lang="en-US" altLang="ja-JP" dirty="0"/>
          </a:p>
        </p:txBody>
      </p:sp>
      <p:sp>
        <p:nvSpPr>
          <p:cNvPr id="4" name="日付プレースホルダー 3">
            <a:extLst>
              <a:ext uri="{FF2B5EF4-FFF2-40B4-BE49-F238E27FC236}">
                <a16:creationId xmlns:a16="http://schemas.microsoft.com/office/drawing/2014/main" id="{4E0B0574-1563-E84E-A41E-28275B30F507}"/>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35E9B675-3A3B-BE4F-A452-BEC69F135CF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376571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300EDA-C443-B24E-9F43-B65BA712EEED}"/>
              </a:ext>
            </a:extLst>
          </p:cNvPr>
          <p:cNvSpPr>
            <a:spLocks noGrp="1"/>
          </p:cNvSpPr>
          <p:nvPr>
            <p:ph type="title"/>
          </p:nvPr>
        </p:nvSpPr>
        <p:spPr/>
        <p:txBody>
          <a:bodyPr/>
          <a:lstStyle/>
          <a:p>
            <a:r>
              <a:rPr kumimoji="1" lang="ja-JP" altLang="en-US"/>
              <a:t>前回やったこと</a:t>
            </a:r>
          </a:p>
        </p:txBody>
      </p:sp>
      <p:sp>
        <p:nvSpPr>
          <p:cNvPr id="4" name="日付プレースホルダー 3">
            <a:extLst>
              <a:ext uri="{FF2B5EF4-FFF2-40B4-BE49-F238E27FC236}">
                <a16:creationId xmlns:a16="http://schemas.microsoft.com/office/drawing/2014/main" id="{88BE1C07-63C4-4D4C-BC71-3BAB19A8BD8F}"/>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50076F3B-5291-8745-A090-0DA8E8E6CF6F}"/>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5">
            <a:extLst>
              <a:ext uri="{FF2B5EF4-FFF2-40B4-BE49-F238E27FC236}">
                <a16:creationId xmlns:a16="http://schemas.microsoft.com/office/drawing/2014/main" id="{739119A1-1A64-BB4F-B301-C10A48862F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3934" y="3144061"/>
            <a:ext cx="4372979" cy="1626615"/>
          </a:xfrm>
          <a:prstGeom prst="rect">
            <a:avLst/>
          </a:prstGeom>
          <a:effectLst>
            <a:outerShdw blurRad="50800" dist="38100" dir="2700000" algn="tl" rotWithShape="0">
              <a:prstClr val="black">
                <a:alpha val="40000"/>
              </a:prstClr>
            </a:outerShdw>
          </a:effectLst>
        </p:spPr>
      </p:pic>
      <p:pic>
        <p:nvPicPr>
          <p:cNvPr id="7" name="コンテンツ プレースホルダー 5">
            <a:extLst>
              <a:ext uri="{FF2B5EF4-FFF2-40B4-BE49-F238E27FC236}">
                <a16:creationId xmlns:a16="http://schemas.microsoft.com/office/drawing/2014/main" id="{211F05FF-2D3F-E248-9A46-B1100537E18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5497" y="2751592"/>
            <a:ext cx="4372979" cy="1626615"/>
          </a:xfrm>
          <a:prstGeom prst="rect">
            <a:avLst/>
          </a:prstGeom>
          <a:effectLst>
            <a:outerShdw blurRad="50800" dist="38100" dir="2700000" algn="tl" rotWithShape="0">
              <a:prstClr val="black">
                <a:alpha val="40000"/>
              </a:prstClr>
            </a:outerShdw>
          </a:effectLst>
        </p:spPr>
      </p:pic>
      <p:pic>
        <p:nvPicPr>
          <p:cNvPr id="8" name="図 7">
            <a:extLst>
              <a:ext uri="{FF2B5EF4-FFF2-40B4-BE49-F238E27FC236}">
                <a16:creationId xmlns:a16="http://schemas.microsoft.com/office/drawing/2014/main" id="{DC589D85-F371-994A-A56F-D7B00D6AAB9E}"/>
              </a:ext>
            </a:extLst>
          </p:cNvPr>
          <p:cNvPicPr>
            <a:picLocks noChangeAspect="1"/>
          </p:cNvPicPr>
          <p:nvPr/>
        </p:nvPicPr>
        <p:blipFill>
          <a:blip r:embed="rId3"/>
          <a:stretch>
            <a:fillRect/>
          </a:stretch>
        </p:blipFill>
        <p:spPr>
          <a:xfrm>
            <a:off x="8153400" y="3694460"/>
            <a:ext cx="2921690" cy="1651839"/>
          </a:xfrm>
          <a:prstGeom prst="rect">
            <a:avLst/>
          </a:prstGeom>
          <a:effectLst>
            <a:outerShdw blurRad="50800" dist="38100" dir="2700000" algn="tl" rotWithShape="0">
              <a:prstClr val="black">
                <a:alpha val="40000"/>
              </a:prstClr>
            </a:outerShdw>
          </a:effectLst>
        </p:spPr>
      </p:pic>
      <p:sp>
        <p:nvSpPr>
          <p:cNvPr id="9" name="テキスト ボックス 8">
            <a:extLst>
              <a:ext uri="{FF2B5EF4-FFF2-40B4-BE49-F238E27FC236}">
                <a16:creationId xmlns:a16="http://schemas.microsoft.com/office/drawing/2014/main" id="{EFEE0383-7B3A-EF4C-ADDE-C166A95750B1}"/>
              </a:ext>
            </a:extLst>
          </p:cNvPr>
          <p:cNvSpPr txBox="1"/>
          <p:nvPr/>
        </p:nvSpPr>
        <p:spPr>
          <a:xfrm>
            <a:off x="1794760" y="5016977"/>
            <a:ext cx="2031325" cy="461665"/>
          </a:xfrm>
          <a:prstGeom prst="rect">
            <a:avLst/>
          </a:prstGeom>
          <a:noFill/>
        </p:spPr>
        <p:txBody>
          <a:bodyPr wrap="none" rtlCol="0">
            <a:spAutoFit/>
          </a:bodyPr>
          <a:lstStyle/>
          <a:p>
            <a:r>
              <a:rPr kumimoji="1" lang="ja-JP" altLang="en-US" sz="2400"/>
              <a:t>数値を入れる</a:t>
            </a:r>
          </a:p>
        </p:txBody>
      </p:sp>
      <p:sp>
        <p:nvSpPr>
          <p:cNvPr id="10" name="右矢印 9">
            <a:extLst>
              <a:ext uri="{FF2B5EF4-FFF2-40B4-BE49-F238E27FC236}">
                <a16:creationId xmlns:a16="http://schemas.microsoft.com/office/drawing/2014/main" id="{84F9D0A7-E344-194D-8F0F-7FA71D3F098F}"/>
              </a:ext>
            </a:extLst>
          </p:cNvPr>
          <p:cNvSpPr/>
          <p:nvPr/>
        </p:nvSpPr>
        <p:spPr>
          <a:xfrm>
            <a:off x="5650012" y="3694460"/>
            <a:ext cx="470262" cy="744583"/>
          </a:xfrm>
          <a:prstGeom prst="rightArrow">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CDABA37-12DC-DE42-939E-D031C787220A}"/>
              </a:ext>
            </a:extLst>
          </p:cNvPr>
          <p:cNvSpPr txBox="1"/>
          <p:nvPr/>
        </p:nvSpPr>
        <p:spPr>
          <a:xfrm>
            <a:off x="7311296" y="5690372"/>
            <a:ext cx="3877985" cy="461665"/>
          </a:xfrm>
          <a:prstGeom prst="rect">
            <a:avLst/>
          </a:prstGeom>
          <a:noFill/>
        </p:spPr>
        <p:txBody>
          <a:bodyPr wrap="none" rtlCol="0">
            <a:spAutoFit/>
          </a:bodyPr>
          <a:lstStyle/>
          <a:p>
            <a:r>
              <a:rPr lang="ja-JP" altLang="en-US" sz="2400"/>
              <a:t>数式で自動計算、グラフ化</a:t>
            </a:r>
            <a:endParaRPr lang="en-US" altLang="ja-JP" sz="2400" dirty="0"/>
          </a:p>
        </p:txBody>
      </p:sp>
    </p:spTree>
    <p:extLst>
      <p:ext uri="{BB962C8B-B14F-4D97-AF65-F5344CB8AC3E}">
        <p14:creationId xmlns:p14="http://schemas.microsoft.com/office/powerpoint/2010/main" val="287410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E971C8-C1EB-4B02-A840-722014443DB6}"/>
              </a:ext>
            </a:extLst>
          </p:cNvPr>
          <p:cNvSpPr>
            <a:spLocks noGrp="1"/>
          </p:cNvSpPr>
          <p:nvPr>
            <p:ph type="title"/>
          </p:nvPr>
        </p:nvSpPr>
        <p:spPr/>
        <p:txBody>
          <a:bodyPr/>
          <a:lstStyle/>
          <a:p>
            <a:r>
              <a:rPr kumimoji="1" lang="ja-JP" altLang="en-US"/>
              <a:t>データ解析をしてみよう</a:t>
            </a:r>
            <a:endParaRPr kumimoji="1" lang="ja-JP" altLang="en-US" dirty="0"/>
          </a:p>
        </p:txBody>
      </p:sp>
      <p:sp>
        <p:nvSpPr>
          <p:cNvPr id="3" name="テキスト プレースホルダー 2">
            <a:extLst>
              <a:ext uri="{FF2B5EF4-FFF2-40B4-BE49-F238E27FC236}">
                <a16:creationId xmlns:a16="http://schemas.microsoft.com/office/drawing/2014/main" id="{A2F805C1-6D0A-46C2-BB73-6D11C499B638}"/>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FCAF20A-8523-46D5-9547-E5D3BD3BF6C4}"/>
              </a:ext>
            </a:extLst>
          </p:cNvPr>
          <p:cNvSpPr>
            <a:spLocks noGrp="1"/>
          </p:cNvSpPr>
          <p:nvPr>
            <p:ph type="dt" sz="half" idx="10"/>
          </p:nvPr>
        </p:nvSpPr>
        <p:spPr/>
        <p:txBody>
          <a:bodyPr/>
          <a:lstStyle/>
          <a:p>
            <a:fld id="{30D1F9E6-9468-4358-AE5C-8F68B94E9D44}" type="datetime1">
              <a:rPr kumimoji="1" lang="ja-JP" altLang="en-US" smtClean="0"/>
              <a:t>2018/7/5</a:t>
            </a:fld>
            <a:endParaRPr kumimoji="1" lang="ja-JP" altLang="en-US"/>
          </a:p>
        </p:txBody>
      </p:sp>
      <p:sp>
        <p:nvSpPr>
          <p:cNvPr id="5" name="フッター プレースホルダー 4">
            <a:extLst>
              <a:ext uri="{FF2B5EF4-FFF2-40B4-BE49-F238E27FC236}">
                <a16:creationId xmlns:a16="http://schemas.microsoft.com/office/drawing/2014/main" id="{FF6B8CD9-BDB5-4D50-9EC4-4038378C0E68}"/>
              </a:ext>
            </a:extLst>
          </p:cNvPr>
          <p:cNvSpPr>
            <a:spLocks noGrp="1"/>
          </p:cNvSpPr>
          <p:nvPr>
            <p:ph type="ftr" sz="quarter" idx="11"/>
          </p:nvPr>
        </p:nvSpPr>
        <p:spPr/>
        <p:txBody>
          <a:bodyPr/>
          <a:lstStyle/>
          <a:p>
            <a:r>
              <a:rPr kumimoji="1" lang="ja-JP" altLang="en-US"/>
              <a:t>情報処理技法（リテラシ）</a:t>
            </a:r>
            <a:r>
              <a:rPr kumimoji="1" lang="en-US" altLang="ja-JP"/>
              <a:t>I</a:t>
            </a:r>
            <a:endParaRPr kumimoji="1" lang="ja-JP" altLang="en-US"/>
          </a:p>
        </p:txBody>
      </p:sp>
    </p:spTree>
    <p:extLst>
      <p:ext uri="{BB962C8B-B14F-4D97-AF65-F5344CB8AC3E}">
        <p14:creationId xmlns:p14="http://schemas.microsoft.com/office/powerpoint/2010/main" val="2219394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C52FA-2176-9944-AE89-A22A99E5927A}"/>
              </a:ext>
            </a:extLst>
          </p:cNvPr>
          <p:cNvSpPr>
            <a:spLocks noGrp="1"/>
          </p:cNvSpPr>
          <p:nvPr>
            <p:ph type="title"/>
          </p:nvPr>
        </p:nvSpPr>
        <p:spPr/>
        <p:txBody>
          <a:bodyPr/>
          <a:lstStyle/>
          <a:p>
            <a:r>
              <a:rPr kumimoji="1" lang="ja-JP" altLang="en-US"/>
              <a:t>データ解析</a:t>
            </a:r>
            <a:r>
              <a:rPr kumimoji="1" lang="en-US" altLang="ja-JP" dirty="0"/>
              <a:t> (data analysis)</a:t>
            </a:r>
            <a:endParaRPr kumimoji="1" lang="ja-JP" altLang="en-US"/>
          </a:p>
        </p:txBody>
      </p:sp>
      <p:sp>
        <p:nvSpPr>
          <p:cNvPr id="3" name="コンテンツ プレースホルダー 2">
            <a:extLst>
              <a:ext uri="{FF2B5EF4-FFF2-40B4-BE49-F238E27FC236}">
                <a16:creationId xmlns:a16="http://schemas.microsoft.com/office/drawing/2014/main" id="{27A04BFE-32C7-2D46-BA35-6F005BFB7B45}"/>
              </a:ext>
            </a:extLst>
          </p:cNvPr>
          <p:cNvSpPr>
            <a:spLocks noGrp="1"/>
          </p:cNvSpPr>
          <p:nvPr>
            <p:ph idx="1"/>
          </p:nvPr>
        </p:nvSpPr>
        <p:spPr>
          <a:xfrm>
            <a:off x="838200" y="3232181"/>
            <a:ext cx="10515600" cy="2944782"/>
          </a:xfrm>
        </p:spPr>
        <p:txBody>
          <a:bodyPr/>
          <a:lstStyle/>
          <a:p>
            <a:pPr marL="0" indent="0">
              <a:buNone/>
            </a:pPr>
            <a:r>
              <a:rPr lang="en-US" altLang="ja-JP" dirty="0"/>
              <a:t>Data:		</a:t>
            </a:r>
            <a:r>
              <a:rPr lang="ja-JP" altLang="en-US"/>
              <a:t>事実、資料のこと</a:t>
            </a:r>
            <a:endParaRPr lang="en-US" altLang="ja-JP" dirty="0"/>
          </a:p>
          <a:p>
            <a:pPr marL="0" indent="0">
              <a:buNone/>
            </a:pPr>
            <a:r>
              <a:rPr lang="en-US" altLang="ja-JP" dirty="0"/>
              <a:t>Analysis</a:t>
            </a:r>
            <a:r>
              <a:rPr lang="ja-JP" altLang="en-US"/>
              <a:t>：</a:t>
            </a:r>
            <a:r>
              <a:rPr lang="en-US" altLang="ja-JP" dirty="0"/>
              <a:t>	</a:t>
            </a:r>
            <a:r>
              <a:rPr lang="ja-JP" altLang="en-US"/>
              <a:t>分析、解析すること</a:t>
            </a:r>
            <a:endParaRPr lang="en-US" altLang="ja-JP" dirty="0"/>
          </a:p>
          <a:p>
            <a:endParaRPr kumimoji="1" lang="ja-JP" altLang="en-US"/>
          </a:p>
        </p:txBody>
      </p:sp>
      <p:sp>
        <p:nvSpPr>
          <p:cNvPr id="4" name="日付プレースホルダー 3">
            <a:extLst>
              <a:ext uri="{FF2B5EF4-FFF2-40B4-BE49-F238E27FC236}">
                <a16:creationId xmlns:a16="http://schemas.microsoft.com/office/drawing/2014/main" id="{F5D3EB4E-72F1-384B-9822-AC5F3F827BCC}"/>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42216503-D5FE-0649-9D8E-DCD9AFA16528}"/>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
        <p:nvSpPr>
          <p:cNvPr id="7" name="正方形/長方形 6">
            <a:extLst>
              <a:ext uri="{FF2B5EF4-FFF2-40B4-BE49-F238E27FC236}">
                <a16:creationId xmlns:a16="http://schemas.microsoft.com/office/drawing/2014/main" id="{8579F013-CD81-BF40-B64F-52B314E641DC}"/>
              </a:ext>
            </a:extLst>
          </p:cNvPr>
          <p:cNvSpPr/>
          <p:nvPr/>
        </p:nvSpPr>
        <p:spPr>
          <a:xfrm>
            <a:off x="3230526" y="1860697"/>
            <a:ext cx="5739810" cy="1063257"/>
          </a:xfrm>
          <a:prstGeom prst="rect">
            <a:avLst/>
          </a:prstGeom>
          <a:solidFill>
            <a:schemeClr val="bg1">
              <a:lumMod val="95000"/>
            </a:schemeClr>
          </a:solidFill>
          <a:ln w="28575">
            <a:solidFill>
              <a:srgbClr val="6B0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a:solidFill>
                  <a:srgbClr val="6B0920"/>
                </a:solidFill>
              </a:rPr>
              <a:t>情報を解釈して意味を見出す</a:t>
            </a:r>
            <a:endParaRPr lang="ja-JP" altLang="en-US" sz="2800" dirty="0">
              <a:solidFill>
                <a:srgbClr val="6B0920"/>
              </a:solidFill>
            </a:endParaRPr>
          </a:p>
        </p:txBody>
      </p:sp>
      <p:pic>
        <p:nvPicPr>
          <p:cNvPr id="19" name="Picture 6" descr="フラットデザインのアイコン 病院のカルテ風資料　アイコン素材">
            <a:extLst>
              <a:ext uri="{FF2B5EF4-FFF2-40B4-BE49-F238E27FC236}">
                <a16:creationId xmlns:a16="http://schemas.microsoft.com/office/drawing/2014/main" id="{9EDB6C01-666B-C049-B20C-FB74608E9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7455" y="4460773"/>
            <a:ext cx="1251285" cy="125128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フラットデザインのアイコン ファイルのフラットアイコン　その2">
            <a:extLst>
              <a:ext uri="{FF2B5EF4-FFF2-40B4-BE49-F238E27FC236}">
                <a16:creationId xmlns:a16="http://schemas.microsoft.com/office/drawing/2014/main" id="{01DF1D49-1130-3A40-8E5F-E62FAB9EA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1297" y="4822840"/>
            <a:ext cx="1256172" cy="125128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棒グラフのアイコン素材　その2">
            <a:extLst>
              <a:ext uri="{FF2B5EF4-FFF2-40B4-BE49-F238E27FC236}">
                <a16:creationId xmlns:a16="http://schemas.microsoft.com/office/drawing/2014/main" id="{91BA7627-DB47-3F47-8400-407FE018C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1906" y="4250701"/>
            <a:ext cx="1286722" cy="11989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4" descr="データのアイコン素材">
            <a:extLst>
              <a:ext uri="{FF2B5EF4-FFF2-40B4-BE49-F238E27FC236}">
                <a16:creationId xmlns:a16="http://schemas.microsoft.com/office/drawing/2014/main" id="{6A7C53F2-1DE3-2C46-86BA-AB8F69484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33249" y="4568708"/>
            <a:ext cx="1279197" cy="128421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6" descr="ロングテールのグラフのイラスト">
            <a:extLst>
              <a:ext uri="{FF2B5EF4-FFF2-40B4-BE49-F238E27FC236}">
                <a16:creationId xmlns:a16="http://schemas.microsoft.com/office/drawing/2014/main" id="{ECBBADA9-3AB2-2E49-AB46-2377975573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7215" y="4805086"/>
            <a:ext cx="1167467" cy="1167467"/>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522862CA-4354-C643-9936-052114ED3AE6}"/>
              </a:ext>
            </a:extLst>
          </p:cNvPr>
          <p:cNvSpPr txBox="1"/>
          <p:nvPr/>
        </p:nvSpPr>
        <p:spPr>
          <a:xfrm>
            <a:off x="3285365" y="6115858"/>
            <a:ext cx="803425" cy="369332"/>
          </a:xfrm>
          <a:prstGeom prst="rect">
            <a:avLst/>
          </a:prstGeom>
          <a:noFill/>
        </p:spPr>
        <p:txBody>
          <a:bodyPr wrap="none" rtlCol="0">
            <a:spAutoFit/>
          </a:bodyPr>
          <a:lstStyle/>
          <a:p>
            <a:r>
              <a:rPr kumimoji="1" lang="ja-JP" altLang="en-US" dirty="0"/>
              <a:t>データ</a:t>
            </a:r>
          </a:p>
        </p:txBody>
      </p:sp>
      <p:sp>
        <p:nvSpPr>
          <p:cNvPr id="25" name="テキスト ボックス 24">
            <a:extLst>
              <a:ext uri="{FF2B5EF4-FFF2-40B4-BE49-F238E27FC236}">
                <a16:creationId xmlns:a16="http://schemas.microsoft.com/office/drawing/2014/main" id="{E9F97B10-E72E-B44A-8976-92B2E0585308}"/>
              </a:ext>
            </a:extLst>
          </p:cNvPr>
          <p:cNvSpPr txBox="1"/>
          <p:nvPr/>
        </p:nvSpPr>
        <p:spPr>
          <a:xfrm>
            <a:off x="8386618" y="6114868"/>
            <a:ext cx="646331" cy="369332"/>
          </a:xfrm>
          <a:prstGeom prst="rect">
            <a:avLst/>
          </a:prstGeom>
          <a:noFill/>
        </p:spPr>
        <p:txBody>
          <a:bodyPr wrap="none" rtlCol="0">
            <a:spAutoFit/>
          </a:bodyPr>
          <a:lstStyle/>
          <a:p>
            <a:r>
              <a:rPr lang="ja-JP" altLang="en-US" dirty="0"/>
              <a:t>知見</a:t>
            </a:r>
            <a:endParaRPr kumimoji="1" lang="ja-JP" altLang="en-US" dirty="0"/>
          </a:p>
        </p:txBody>
      </p:sp>
      <p:sp>
        <p:nvSpPr>
          <p:cNvPr id="26" name="矢印: 右 8">
            <a:extLst>
              <a:ext uri="{FF2B5EF4-FFF2-40B4-BE49-F238E27FC236}">
                <a16:creationId xmlns:a16="http://schemas.microsoft.com/office/drawing/2014/main" id="{E681DE04-0596-0842-8D7F-3F8CCBDCA774}"/>
              </a:ext>
            </a:extLst>
          </p:cNvPr>
          <p:cNvSpPr/>
          <p:nvPr/>
        </p:nvSpPr>
        <p:spPr>
          <a:xfrm>
            <a:off x="5898376" y="4460773"/>
            <a:ext cx="633984" cy="1264700"/>
          </a:xfrm>
          <a:prstGeom prst="rightArrow">
            <a:avLst/>
          </a:prstGeom>
          <a:solidFill>
            <a:schemeClr val="accent3">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5AF8F625-44C2-F248-94C8-ACBF6FE66AE4}"/>
              </a:ext>
            </a:extLst>
          </p:cNvPr>
          <p:cNvSpPr txBox="1"/>
          <p:nvPr/>
        </p:nvSpPr>
        <p:spPr>
          <a:xfrm>
            <a:off x="5900132" y="5794392"/>
            <a:ext cx="646331" cy="369332"/>
          </a:xfrm>
          <a:prstGeom prst="rect">
            <a:avLst/>
          </a:prstGeom>
          <a:noFill/>
        </p:spPr>
        <p:txBody>
          <a:bodyPr wrap="none" rtlCol="0">
            <a:spAutoFit/>
          </a:bodyPr>
          <a:lstStyle/>
          <a:p>
            <a:r>
              <a:rPr lang="ja-JP" altLang="en-US" dirty="0"/>
              <a:t>解析</a:t>
            </a:r>
            <a:endParaRPr kumimoji="1" lang="ja-JP" altLang="en-US" dirty="0"/>
          </a:p>
        </p:txBody>
      </p:sp>
    </p:spTree>
    <p:extLst>
      <p:ext uri="{BB962C8B-B14F-4D97-AF65-F5344CB8AC3E}">
        <p14:creationId xmlns:p14="http://schemas.microsoft.com/office/powerpoint/2010/main" val="2396668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AC25BB-4FFA-4E4C-9D5A-1D728507A54A}"/>
              </a:ext>
            </a:extLst>
          </p:cNvPr>
          <p:cNvSpPr>
            <a:spLocks noGrp="1"/>
          </p:cNvSpPr>
          <p:nvPr>
            <p:ph type="title"/>
          </p:nvPr>
        </p:nvSpPr>
        <p:spPr/>
        <p:txBody>
          <a:bodyPr>
            <a:noAutofit/>
          </a:bodyPr>
          <a:lstStyle/>
          <a:p>
            <a:r>
              <a:rPr kumimoji="1" lang="ja-JP" altLang="en-US" sz="3600"/>
              <a:t>データアナリスト？データサイエンティスト？</a:t>
            </a:r>
          </a:p>
        </p:txBody>
      </p:sp>
      <p:sp>
        <p:nvSpPr>
          <p:cNvPr id="3" name="コンテンツ プレースホルダー 2">
            <a:extLst>
              <a:ext uri="{FF2B5EF4-FFF2-40B4-BE49-F238E27FC236}">
                <a16:creationId xmlns:a16="http://schemas.microsoft.com/office/drawing/2014/main" id="{26EF26D8-D875-D742-91E5-1D2B653770F8}"/>
              </a:ext>
            </a:extLst>
          </p:cNvPr>
          <p:cNvSpPr>
            <a:spLocks noGrp="1"/>
          </p:cNvSpPr>
          <p:nvPr>
            <p:ph idx="1"/>
          </p:nvPr>
        </p:nvSpPr>
        <p:spPr/>
        <p:txBody>
          <a:bodyPr/>
          <a:lstStyle/>
          <a:p>
            <a:r>
              <a:rPr lang="ja-JP" altLang="en-US"/>
              <a:t>データ分析：</a:t>
            </a:r>
            <a:r>
              <a:rPr lang="ja-JP" altLang="en-US">
                <a:solidFill>
                  <a:srgbClr val="FF0000"/>
                </a:solidFill>
              </a:rPr>
              <a:t>分類する</a:t>
            </a:r>
            <a:r>
              <a:rPr lang="ja-JP" altLang="en-US"/>
              <a:t>という意味合いが強い</a:t>
            </a:r>
            <a:endParaRPr lang="en-US" altLang="ja-JP" dirty="0"/>
          </a:p>
          <a:p>
            <a:r>
              <a:rPr lang="ja-JP" altLang="en-US"/>
              <a:t>データ解析：</a:t>
            </a:r>
            <a:r>
              <a:rPr lang="ja-JP" altLang="en-US">
                <a:solidFill>
                  <a:srgbClr val="FF0000"/>
                </a:solidFill>
              </a:rPr>
              <a:t>細かい構造まで理解する</a:t>
            </a:r>
            <a:r>
              <a:rPr lang="ja-JP" altLang="en-US"/>
              <a:t>という意味合いが強い</a:t>
            </a:r>
            <a:endParaRPr lang="en-US" altLang="ja-JP" dirty="0"/>
          </a:p>
          <a:p>
            <a:endParaRPr lang="en-US" altLang="ja-JP" dirty="0"/>
          </a:p>
          <a:p>
            <a:r>
              <a:rPr lang="ja-JP" altLang="en-US"/>
              <a:t>データアナリスト：データから情報を抽出できる</a:t>
            </a:r>
            <a:endParaRPr lang="en-US" altLang="ja-JP" dirty="0"/>
          </a:p>
          <a:p>
            <a:r>
              <a:rPr lang="ja-JP" altLang="en-US"/>
              <a:t>データサイエンティスト：そのモデル化までできる</a:t>
            </a:r>
            <a:endParaRPr lang="en-US" altLang="ja-JP" dirty="0"/>
          </a:p>
          <a:p>
            <a:endParaRPr lang="en-US" altLang="ja-JP" dirty="0"/>
          </a:p>
          <a:p>
            <a:endParaRPr kumimoji="1" lang="ja-JP" altLang="en-US"/>
          </a:p>
        </p:txBody>
      </p:sp>
      <p:sp>
        <p:nvSpPr>
          <p:cNvPr id="4" name="日付プレースホルダー 3">
            <a:extLst>
              <a:ext uri="{FF2B5EF4-FFF2-40B4-BE49-F238E27FC236}">
                <a16:creationId xmlns:a16="http://schemas.microsoft.com/office/drawing/2014/main" id="{C7F8A43B-5AD3-1443-8AE6-25FEF3F1263B}"/>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CE9D6156-8223-9046-A012-D767695769B7}"/>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66910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32983-7E77-C54D-A502-5236DA0F1B1F}"/>
              </a:ext>
            </a:extLst>
          </p:cNvPr>
          <p:cNvSpPr>
            <a:spLocks noGrp="1"/>
          </p:cNvSpPr>
          <p:nvPr>
            <p:ph type="title"/>
          </p:nvPr>
        </p:nvSpPr>
        <p:spPr/>
        <p:txBody>
          <a:bodyPr/>
          <a:lstStyle/>
          <a:p>
            <a:r>
              <a:rPr kumimoji="1" lang="ja-JP" altLang="en-US"/>
              <a:t>データ解析の流れ</a:t>
            </a:r>
          </a:p>
        </p:txBody>
      </p:sp>
      <p:graphicFrame>
        <p:nvGraphicFramePr>
          <p:cNvPr id="6" name="コンテンツ プレースホルダー 5">
            <a:extLst>
              <a:ext uri="{FF2B5EF4-FFF2-40B4-BE49-F238E27FC236}">
                <a16:creationId xmlns:a16="http://schemas.microsoft.com/office/drawing/2014/main" id="{3C481F27-387D-9046-9574-94452DD251E3}"/>
              </a:ext>
            </a:extLst>
          </p:cNvPr>
          <p:cNvGraphicFramePr>
            <a:graphicFrameLocks noGrp="1"/>
          </p:cNvGraphicFramePr>
          <p:nvPr>
            <p:ph idx="1"/>
            <p:extLst>
              <p:ext uri="{D42A27DB-BD31-4B8C-83A1-F6EECF244321}">
                <p14:modId xmlns:p14="http://schemas.microsoft.com/office/powerpoint/2010/main" val="4188907164"/>
              </p:ext>
            </p:extLst>
          </p:nvPr>
        </p:nvGraphicFramePr>
        <p:xfrm>
          <a:off x="1117092" y="2015115"/>
          <a:ext cx="9957816" cy="3765548"/>
        </p:xfrm>
        <a:graphic>
          <a:graphicData uri="http://schemas.openxmlformats.org/drawingml/2006/table">
            <a:tbl>
              <a:tblPr firstRow="1" bandRow="1">
                <a:tableStyleId>{5C22544A-7EE6-4342-B048-85BDC9FD1C3A}</a:tableStyleId>
              </a:tblPr>
              <a:tblGrid>
                <a:gridCol w="2489454">
                  <a:extLst>
                    <a:ext uri="{9D8B030D-6E8A-4147-A177-3AD203B41FA5}">
                      <a16:colId xmlns:a16="http://schemas.microsoft.com/office/drawing/2014/main" val="2778546937"/>
                    </a:ext>
                  </a:extLst>
                </a:gridCol>
                <a:gridCol w="2489454">
                  <a:extLst>
                    <a:ext uri="{9D8B030D-6E8A-4147-A177-3AD203B41FA5}">
                      <a16:colId xmlns:a16="http://schemas.microsoft.com/office/drawing/2014/main" val="2488141543"/>
                    </a:ext>
                  </a:extLst>
                </a:gridCol>
                <a:gridCol w="2489454">
                  <a:extLst>
                    <a:ext uri="{9D8B030D-6E8A-4147-A177-3AD203B41FA5}">
                      <a16:colId xmlns:a16="http://schemas.microsoft.com/office/drawing/2014/main" val="3494253400"/>
                    </a:ext>
                  </a:extLst>
                </a:gridCol>
                <a:gridCol w="2489454">
                  <a:extLst>
                    <a:ext uri="{9D8B030D-6E8A-4147-A177-3AD203B41FA5}">
                      <a16:colId xmlns:a16="http://schemas.microsoft.com/office/drawing/2014/main" val="2100489216"/>
                    </a:ext>
                  </a:extLst>
                </a:gridCol>
              </a:tblGrid>
              <a:tr h="492456">
                <a:tc>
                  <a:txBody>
                    <a:bodyPr/>
                    <a:lstStyle/>
                    <a:p>
                      <a:pPr algn="ctr"/>
                      <a:r>
                        <a:rPr kumimoji="1" lang="ja-JP" altLang="en-US" dirty="0"/>
                        <a:t>収集</a:t>
                      </a:r>
                    </a:p>
                  </a:txBody>
                  <a:tcPr marL="110642" marR="110642" anchor="ctr">
                    <a:solidFill>
                      <a:schemeClr val="accent3"/>
                    </a:solidFill>
                  </a:tcPr>
                </a:tc>
                <a:tc>
                  <a:txBody>
                    <a:bodyPr/>
                    <a:lstStyle/>
                    <a:p>
                      <a:pPr algn="ctr"/>
                      <a:r>
                        <a:rPr kumimoji="1" lang="ja-JP" altLang="en-US" dirty="0"/>
                        <a:t>整形</a:t>
                      </a:r>
                    </a:p>
                  </a:txBody>
                  <a:tcPr marL="110642" marR="110642" anchor="ctr"/>
                </a:tc>
                <a:tc>
                  <a:txBody>
                    <a:bodyPr/>
                    <a:lstStyle/>
                    <a:p>
                      <a:pPr algn="ctr"/>
                      <a:r>
                        <a:rPr kumimoji="1" lang="ja-JP" altLang="en-US" dirty="0"/>
                        <a:t>解析</a:t>
                      </a:r>
                    </a:p>
                  </a:txBody>
                  <a:tcPr marL="110642" marR="110642" anchor="ctr">
                    <a:solidFill>
                      <a:schemeClr val="accent4"/>
                    </a:solidFill>
                  </a:tcPr>
                </a:tc>
                <a:tc>
                  <a:txBody>
                    <a:bodyPr/>
                    <a:lstStyle/>
                    <a:p>
                      <a:pPr algn="ctr"/>
                      <a:r>
                        <a:rPr kumimoji="1" lang="ja-JP" altLang="en-US" dirty="0"/>
                        <a:t>モデル提案</a:t>
                      </a:r>
                    </a:p>
                  </a:txBody>
                  <a:tcPr marL="110642" marR="110642" anchor="ctr">
                    <a:solidFill>
                      <a:schemeClr val="accent2"/>
                    </a:solidFill>
                  </a:tcPr>
                </a:tc>
                <a:extLst>
                  <a:ext uri="{0D108BD9-81ED-4DB2-BD59-A6C34878D82A}">
                    <a16:rowId xmlns:a16="http://schemas.microsoft.com/office/drawing/2014/main" val="2000010509"/>
                  </a:ext>
                </a:extLst>
              </a:tr>
              <a:tr h="3273092">
                <a:tc>
                  <a:txBody>
                    <a:bodyPr/>
                    <a:lstStyle/>
                    <a:p>
                      <a:pPr marL="0" indent="0">
                        <a:lnSpc>
                          <a:spcPct val="150000"/>
                        </a:lnSpc>
                        <a:buFont typeface="Arial" panose="020B0604020202020204" pitchFamily="34" charset="0"/>
                        <a:buNone/>
                      </a:pPr>
                      <a:r>
                        <a:rPr kumimoji="1" lang="ja-JP" altLang="en-US" dirty="0"/>
                        <a:t>・データ探し</a:t>
                      </a:r>
                      <a:endParaRPr kumimoji="1" lang="en-US" altLang="ja-JP" dirty="0"/>
                    </a:p>
                    <a:p>
                      <a:pPr marL="0" indent="0">
                        <a:lnSpc>
                          <a:spcPct val="150000"/>
                        </a:lnSpc>
                        <a:buFont typeface="Arial" panose="020B0604020202020204" pitchFamily="34" charset="0"/>
                        <a:buNone/>
                      </a:pPr>
                      <a:r>
                        <a:rPr kumimoji="1" lang="ja-JP" altLang="en-US" dirty="0"/>
                        <a:t>・データ作成</a:t>
                      </a:r>
                      <a:endParaRPr kumimoji="1" lang="en-US" altLang="ja-JP" dirty="0"/>
                    </a:p>
                    <a:p>
                      <a:pPr marL="0" indent="0">
                        <a:lnSpc>
                          <a:spcPct val="150000"/>
                        </a:lnSpc>
                        <a:buFont typeface="Arial" panose="020B0604020202020204" pitchFamily="34" charset="0"/>
                        <a:buNone/>
                      </a:pPr>
                      <a:r>
                        <a:rPr kumimoji="1" lang="ja-JP" altLang="en-US" dirty="0"/>
                        <a:t>・データ集め</a:t>
                      </a:r>
                      <a:endParaRPr kumimoji="1" lang="en-US" altLang="ja-JP" dirty="0"/>
                    </a:p>
                  </a:txBody>
                  <a:tcPr marL="110642" marR="110642">
                    <a:solidFill>
                      <a:schemeClr val="accent3">
                        <a:lumMod val="40000"/>
                        <a:lumOff val="60000"/>
                      </a:schemeClr>
                    </a:solidFill>
                  </a:tcPr>
                </a:tc>
                <a:tc>
                  <a:txBody>
                    <a:bodyPr/>
                    <a:lstStyle/>
                    <a:p>
                      <a:pPr>
                        <a:lnSpc>
                          <a:spcPct val="150000"/>
                        </a:lnSpc>
                      </a:pPr>
                      <a:r>
                        <a:rPr kumimoji="1" lang="ja-JP" altLang="en-US" dirty="0"/>
                        <a:t>・数値化</a:t>
                      </a:r>
                      <a:endParaRPr kumimoji="1" lang="en-US" altLang="ja-JP" dirty="0"/>
                    </a:p>
                    <a:p>
                      <a:pPr>
                        <a:lnSpc>
                          <a:spcPct val="150000"/>
                        </a:lnSpc>
                      </a:pPr>
                      <a:r>
                        <a:rPr kumimoji="1" lang="ja-JP" altLang="en-US" dirty="0"/>
                        <a:t>・正規化</a:t>
                      </a:r>
                      <a:endParaRPr kumimoji="1" lang="en-US" altLang="ja-JP" dirty="0"/>
                    </a:p>
                    <a:p>
                      <a:pPr>
                        <a:lnSpc>
                          <a:spcPct val="150000"/>
                        </a:lnSpc>
                      </a:pPr>
                      <a:r>
                        <a:rPr kumimoji="1" lang="ja-JP" altLang="en-US" dirty="0"/>
                        <a:t>・必要箇所抜き出し</a:t>
                      </a:r>
                      <a:endParaRPr kumimoji="1" lang="en-US" altLang="ja-JP" dirty="0"/>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dirty="0"/>
                        <a:t>・ノイズの除去</a:t>
                      </a:r>
                      <a:endParaRPr kumimoji="1" lang="en-US" altLang="ja-JP" dirty="0"/>
                    </a:p>
                  </a:txBody>
                  <a:tcPr marL="110642" marR="110642"/>
                </a:tc>
                <a:tc>
                  <a:txBody>
                    <a:bodyPr/>
                    <a:lstStyle/>
                    <a:p>
                      <a:pPr>
                        <a:lnSpc>
                          <a:spcPct val="150000"/>
                        </a:lnSpc>
                      </a:pPr>
                      <a:r>
                        <a:rPr kumimoji="1" lang="ja-JP" altLang="en-US" dirty="0"/>
                        <a:t>・相関</a:t>
                      </a:r>
                      <a:endParaRPr kumimoji="1" lang="en-US" altLang="ja-JP" dirty="0"/>
                    </a:p>
                    <a:p>
                      <a:pPr>
                        <a:lnSpc>
                          <a:spcPct val="150000"/>
                        </a:lnSpc>
                      </a:pPr>
                      <a:r>
                        <a:rPr kumimoji="1" lang="ja-JP" altLang="en-US" dirty="0"/>
                        <a:t>・主成分分析</a:t>
                      </a:r>
                      <a:endParaRPr kumimoji="1" lang="en-US" altLang="ja-JP" dirty="0"/>
                    </a:p>
                    <a:p>
                      <a:pPr>
                        <a:lnSpc>
                          <a:spcPct val="150000"/>
                        </a:lnSpc>
                      </a:pPr>
                      <a:r>
                        <a:rPr kumimoji="1" lang="ja-JP" altLang="en-US" dirty="0"/>
                        <a:t>・可視化</a:t>
                      </a:r>
                      <a:endParaRPr kumimoji="1" lang="en-US" altLang="ja-JP" dirty="0"/>
                    </a:p>
                    <a:p>
                      <a:pPr>
                        <a:lnSpc>
                          <a:spcPct val="150000"/>
                        </a:lnSpc>
                      </a:pPr>
                      <a:r>
                        <a:rPr kumimoji="1" lang="ja-JP" altLang="en-US" dirty="0"/>
                        <a:t>・統計的手法</a:t>
                      </a:r>
                      <a:endParaRPr kumimoji="1" lang="en-US" altLang="ja-JP" dirty="0"/>
                    </a:p>
                    <a:p>
                      <a:pPr>
                        <a:lnSpc>
                          <a:spcPct val="150000"/>
                        </a:lnSpc>
                      </a:pPr>
                      <a:r>
                        <a:rPr kumimoji="1" lang="ja-JP" altLang="en-US" dirty="0"/>
                        <a:t>・機械学習</a:t>
                      </a:r>
                    </a:p>
                  </a:txBody>
                  <a:tcPr marL="110642" marR="110642">
                    <a:solidFill>
                      <a:schemeClr val="accent4">
                        <a:lumMod val="40000"/>
                        <a:lumOff val="60000"/>
                      </a:schemeClr>
                    </a:solidFill>
                  </a:tcPr>
                </a:tc>
                <a:tc>
                  <a:txBody>
                    <a:bodyPr/>
                    <a:lstStyle/>
                    <a:p>
                      <a:pPr>
                        <a:lnSpc>
                          <a:spcPct val="150000"/>
                        </a:lnSpc>
                      </a:pPr>
                      <a:r>
                        <a:rPr kumimoji="1" lang="ja-JP" altLang="en-US" dirty="0"/>
                        <a:t>・データモデル化</a:t>
                      </a:r>
                      <a:endParaRPr kumimoji="1" lang="en-US" altLang="ja-JP" dirty="0"/>
                    </a:p>
                    <a:p>
                      <a:pPr>
                        <a:lnSpc>
                          <a:spcPct val="150000"/>
                        </a:lnSpc>
                      </a:pPr>
                      <a:r>
                        <a:rPr kumimoji="1" lang="ja-JP" altLang="en-US" dirty="0"/>
                        <a:t>・システムに利用</a:t>
                      </a:r>
                    </a:p>
                  </a:txBody>
                  <a:tcPr marL="110642" marR="110642">
                    <a:solidFill>
                      <a:schemeClr val="accent2">
                        <a:lumMod val="40000"/>
                        <a:lumOff val="60000"/>
                      </a:schemeClr>
                    </a:solidFill>
                  </a:tcPr>
                </a:tc>
                <a:extLst>
                  <a:ext uri="{0D108BD9-81ED-4DB2-BD59-A6C34878D82A}">
                    <a16:rowId xmlns:a16="http://schemas.microsoft.com/office/drawing/2014/main" val="3790057805"/>
                  </a:ext>
                </a:extLst>
              </a:tr>
            </a:tbl>
          </a:graphicData>
        </a:graphic>
      </p:graphicFrame>
      <p:sp>
        <p:nvSpPr>
          <p:cNvPr id="4" name="日付プレースホルダー 3">
            <a:extLst>
              <a:ext uri="{FF2B5EF4-FFF2-40B4-BE49-F238E27FC236}">
                <a16:creationId xmlns:a16="http://schemas.microsoft.com/office/drawing/2014/main" id="{B2FC406F-9507-A040-A74A-1DF209109182}"/>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B5AC6B44-EDDF-6843-87F0-1F284143285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spTree>
    <p:extLst>
      <p:ext uri="{BB962C8B-B14F-4D97-AF65-F5344CB8AC3E}">
        <p14:creationId xmlns:p14="http://schemas.microsoft.com/office/powerpoint/2010/main" val="1450430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74AFE5-672A-6849-841E-79754CCC0A65}"/>
              </a:ext>
            </a:extLst>
          </p:cNvPr>
          <p:cNvSpPr>
            <a:spLocks noGrp="1"/>
          </p:cNvSpPr>
          <p:nvPr>
            <p:ph type="title"/>
          </p:nvPr>
        </p:nvSpPr>
        <p:spPr/>
        <p:txBody>
          <a:bodyPr>
            <a:normAutofit/>
          </a:bodyPr>
          <a:lstStyle/>
          <a:p>
            <a:r>
              <a:rPr kumimoji="1" lang="ja-JP" altLang="en-US"/>
              <a:t>ケース１</a:t>
            </a:r>
            <a:r>
              <a:rPr lang="ja-JP" altLang="en-US"/>
              <a:t>：</a:t>
            </a:r>
            <a:r>
              <a:rPr kumimoji="1" lang="ja-JP" altLang="en-US"/>
              <a:t>タイタニック号</a:t>
            </a:r>
          </a:p>
        </p:txBody>
      </p:sp>
      <p:sp>
        <p:nvSpPr>
          <p:cNvPr id="4" name="日付プレースホルダー 3">
            <a:extLst>
              <a:ext uri="{FF2B5EF4-FFF2-40B4-BE49-F238E27FC236}">
                <a16:creationId xmlns:a16="http://schemas.microsoft.com/office/drawing/2014/main" id="{8C3420D0-0C7A-5D42-AD40-00D0EDA11744}"/>
              </a:ext>
            </a:extLst>
          </p:cNvPr>
          <p:cNvSpPr>
            <a:spLocks noGrp="1"/>
          </p:cNvSpPr>
          <p:nvPr>
            <p:ph type="dt" sz="half" idx="10"/>
          </p:nvPr>
        </p:nvSpPr>
        <p:spPr/>
        <p:txBody>
          <a:bodyPr/>
          <a:lstStyle/>
          <a:p>
            <a:fld id="{DB581D37-BA50-457F-9D7A-9D2C0D6DA193}" type="datetime1">
              <a:rPr lang="ja-JP" altLang="en-US" smtClean="0"/>
              <a:t>2018/7/5</a:t>
            </a:fld>
            <a:endParaRPr lang="ja-JP" altLang="en-US" dirty="0"/>
          </a:p>
        </p:txBody>
      </p:sp>
      <p:sp>
        <p:nvSpPr>
          <p:cNvPr id="5" name="フッター プレースホルダー 4">
            <a:extLst>
              <a:ext uri="{FF2B5EF4-FFF2-40B4-BE49-F238E27FC236}">
                <a16:creationId xmlns:a16="http://schemas.microsoft.com/office/drawing/2014/main" id="{5041024B-33AB-D74C-AB32-220EB236CB21}"/>
              </a:ext>
            </a:extLst>
          </p:cNvPr>
          <p:cNvSpPr>
            <a:spLocks noGrp="1"/>
          </p:cNvSpPr>
          <p:nvPr>
            <p:ph type="ftr" sz="quarter" idx="11"/>
          </p:nvPr>
        </p:nvSpPr>
        <p:spPr/>
        <p:txBody>
          <a:bodyPr/>
          <a:lstStyle/>
          <a:p>
            <a:r>
              <a:rPr lang="ja-JP" altLang="en-US"/>
              <a:t>情報処理技法（リテラシ）</a:t>
            </a:r>
            <a:r>
              <a:rPr lang="en-US" altLang="ja-JP"/>
              <a:t>I</a:t>
            </a:r>
            <a:endParaRPr lang="ja-JP" altLang="en-US"/>
          </a:p>
        </p:txBody>
      </p:sp>
      <p:pic>
        <p:nvPicPr>
          <p:cNvPr id="6" name="コンテンツ プレースホルダー 5">
            <a:extLst>
              <a:ext uri="{FF2B5EF4-FFF2-40B4-BE49-F238E27FC236}">
                <a16:creationId xmlns:a16="http://schemas.microsoft.com/office/drawing/2014/main" id="{99A33C46-E5F9-464A-90AE-733AF18EDB0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18347" y="2682977"/>
            <a:ext cx="8298180" cy="3488309"/>
          </a:xfrm>
          <a:prstGeom prst="rect">
            <a:avLst/>
          </a:prstGeom>
        </p:spPr>
      </p:pic>
      <p:sp>
        <p:nvSpPr>
          <p:cNvPr id="7" name="コンテンツ プレースホルダー 2">
            <a:extLst>
              <a:ext uri="{FF2B5EF4-FFF2-40B4-BE49-F238E27FC236}">
                <a16:creationId xmlns:a16="http://schemas.microsoft.com/office/drawing/2014/main" id="{DBDFC5D1-0C79-D444-9FEE-82E61A8BD201}"/>
              </a:ext>
            </a:extLst>
          </p:cNvPr>
          <p:cNvSpPr txBox="1">
            <a:spLocks/>
          </p:cNvSpPr>
          <p:nvPr/>
        </p:nvSpPr>
        <p:spPr>
          <a:xfrm>
            <a:off x="838200" y="1671782"/>
            <a:ext cx="10515600" cy="1500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a:t>授業用ページからタイタニック号データをダウンロード</a:t>
            </a:r>
            <a:endParaRPr lang="en-US" altLang="ja-JP"/>
          </a:p>
          <a:p>
            <a:r>
              <a:rPr lang="en-US" altLang="ja-JP"/>
              <a:t>10-titanic.xls</a:t>
            </a:r>
            <a:r>
              <a:rPr lang="ja-JP" altLang="en-US"/>
              <a:t>を開く</a:t>
            </a:r>
          </a:p>
        </p:txBody>
      </p:sp>
    </p:spTree>
    <p:extLst>
      <p:ext uri="{BB962C8B-B14F-4D97-AF65-F5344CB8AC3E}">
        <p14:creationId xmlns:p14="http://schemas.microsoft.com/office/powerpoint/2010/main" val="11753993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w="28575">
          <a:solidFill>
            <a:srgbClr val="6B0920"/>
          </a:solidFill>
        </a:ln>
      </a:spPr>
      <a:bodyPr rtlCol="0" anchor="ctr"/>
      <a:lstStyle>
        <a:defPPr algn="ctr">
          <a:defRPr sz="2800" b="1" dirty="0" smtClean="0">
            <a:solidFill>
              <a:srgbClr val="6B092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TotalTime>
  <Words>1502</Words>
  <Application>Microsoft Macintosh PowerPoint</Application>
  <PresentationFormat>ワイド画面</PresentationFormat>
  <Paragraphs>331</Paragraphs>
  <Slides>32</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32</vt:i4>
      </vt:variant>
    </vt:vector>
  </HeadingPairs>
  <TitlesOfParts>
    <vt:vector size="40" baseType="lpstr">
      <vt:lpstr>HGS明朝E</vt:lpstr>
      <vt:lpstr>ＭＳ Ｐゴシック</vt:lpstr>
      <vt:lpstr>游ゴシック</vt:lpstr>
      <vt:lpstr>游ゴシック Light</vt:lpstr>
      <vt:lpstr>Arial</vt:lpstr>
      <vt:lpstr>Book Antiqua</vt:lpstr>
      <vt:lpstr>Calibri</vt:lpstr>
      <vt:lpstr>Office テーマ</vt:lpstr>
      <vt:lpstr>情報処理技法(リテラシ)I 第11回：Excel (2/2)</vt:lpstr>
      <vt:lpstr>目次</vt:lpstr>
      <vt:lpstr>前回重要だったこと</vt:lpstr>
      <vt:lpstr>前回やったこと</vt:lpstr>
      <vt:lpstr>データ解析をしてみよう</vt:lpstr>
      <vt:lpstr>データ解析 (data analysis)</vt:lpstr>
      <vt:lpstr>データアナリスト？データサイエンティスト？</vt:lpstr>
      <vt:lpstr>データ解析の流れ</vt:lpstr>
      <vt:lpstr>ケース１：タイタニック号</vt:lpstr>
      <vt:lpstr>ラベルを固定して見やすくする</vt:lpstr>
      <vt:lpstr>フィルタをかける</vt:lpstr>
      <vt:lpstr>並び変える</vt:lpstr>
      <vt:lpstr>男女での生存率を比較したい</vt:lpstr>
      <vt:lpstr>グラフにする</vt:lpstr>
      <vt:lpstr>グラフの種類</vt:lpstr>
      <vt:lpstr>体裁を整える</vt:lpstr>
      <vt:lpstr>Wordに張り付けることも可能</vt:lpstr>
      <vt:lpstr>演習：データを解析しよう</vt:lpstr>
      <vt:lpstr>例えば大学の男女比</vt:lpstr>
      <vt:lpstr>比率を計算してグラフに</vt:lpstr>
      <vt:lpstr>コピーしてデータだけ変更</vt:lpstr>
      <vt:lpstr>Wordに張り付けて、説明しよう</vt:lpstr>
      <vt:lpstr>ケース２：セールスデータ</vt:lpstr>
      <vt:lpstr>ピボットテーブルでクロス集計</vt:lpstr>
      <vt:lpstr>クロス集計</vt:lpstr>
      <vt:lpstr>演習</vt:lpstr>
      <vt:lpstr>数値からデータを見よう</vt:lpstr>
      <vt:lpstr>データを表す数値</vt:lpstr>
      <vt:lpstr>データのばらつき</vt:lpstr>
      <vt:lpstr>相関(correlation)</vt:lpstr>
      <vt:lpstr>相関関係 と 因果関係</vt:lpstr>
      <vt:lpstr>次週予告</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情報処理技法(リテラシ)I 第1回：コンピュータ</dc:title>
  <dc:creator>Atsushi Shibata</dc:creator>
  <cp:lastModifiedBy>Microsoft Office ユーザー</cp:lastModifiedBy>
  <cp:revision>200</cp:revision>
  <dcterms:created xsi:type="dcterms:W3CDTF">2018-04-03T11:49:56Z</dcterms:created>
  <dcterms:modified xsi:type="dcterms:W3CDTF">2018-07-04T23:53:43Z</dcterms:modified>
</cp:coreProperties>
</file>