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83" r:id="rId4"/>
    <p:sldId id="324" r:id="rId5"/>
    <p:sldId id="362" r:id="rId6"/>
    <p:sldId id="377" r:id="rId7"/>
    <p:sldId id="379" r:id="rId8"/>
    <p:sldId id="380" r:id="rId9"/>
    <p:sldId id="382" r:id="rId10"/>
    <p:sldId id="384" r:id="rId11"/>
    <p:sldId id="383" r:id="rId12"/>
    <p:sldId id="385" r:id="rId13"/>
    <p:sldId id="386" r:id="rId14"/>
    <p:sldId id="378" r:id="rId15"/>
    <p:sldId id="381" r:id="rId16"/>
    <p:sldId id="387" r:id="rId17"/>
    <p:sldId id="388" r:id="rId18"/>
    <p:sldId id="389" r:id="rId19"/>
    <p:sldId id="390" r:id="rId20"/>
    <p:sldId id="392" r:id="rId21"/>
    <p:sldId id="391" r:id="rId2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4F53B30-C378-4344-8134-B3CA31EAE86A}">
          <p14:sldIdLst>
            <p14:sldId id="256"/>
            <p14:sldId id="257"/>
          </p14:sldIdLst>
        </p14:section>
        <p14:section name="前回の復習" id="{CBB2E1D0-D02B-478D-9363-941FFF2262B1}">
          <p14:sldIdLst>
            <p14:sldId id="283"/>
          </p14:sldIdLst>
        </p14:section>
        <p14:section name="Excel" id="{5D3E424D-1941-4888-A3A6-39AE16D4DAF5}">
          <p14:sldIdLst>
            <p14:sldId id="324"/>
            <p14:sldId id="362"/>
            <p14:sldId id="377"/>
            <p14:sldId id="379"/>
            <p14:sldId id="380"/>
            <p14:sldId id="382"/>
            <p14:sldId id="384"/>
            <p14:sldId id="383"/>
            <p14:sldId id="385"/>
            <p14:sldId id="386"/>
            <p14:sldId id="378"/>
            <p14:sldId id="381"/>
            <p14:sldId id="387"/>
            <p14:sldId id="388"/>
            <p14:sldId id="389"/>
            <p14:sldId id="390"/>
            <p14:sldId id="392"/>
          </p14:sldIdLst>
        </p14:section>
        <p14:section name="まとめ" id="{36FFCAE2-315A-41DE-8941-FB7557A2DA9E}">
          <p14:sldIdLst>
            <p14:sldId id="39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E77F63"/>
    <a:srgbClr val="F2F2F2"/>
    <a:srgbClr val="C8103D"/>
    <a:srgbClr val="6B0920"/>
    <a:srgbClr val="FB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/>
    <p:restoredTop sz="81395" autoAdjust="0"/>
  </p:normalViewPr>
  <p:slideViewPr>
    <p:cSldViewPr snapToGrid="0">
      <p:cViewPr varScale="1">
        <p:scale>
          <a:sx n="90" d="100"/>
          <a:sy n="90" d="100"/>
        </p:scale>
        <p:origin x="232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827" y="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05BF498-BED4-4818-A21E-3FC94C717C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CA3D75B-6B42-4E34-9812-C6585B3B52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04958-45C8-4C72-9EF1-471675195A0C}" type="datetimeFigureOut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BCDD0F5-99DE-40E9-95A0-E1A2813CDA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EF7AD00-9A80-4513-8F41-488B8F5819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519DD-503F-4D37-9736-B5FF6209FC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578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4A089-E5CD-4BBC-A217-87CB6F6D69A0}" type="datetimeFigureOut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68A4A-3707-4C5A-A9F0-B2EE08EDBC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02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数値を管理するのに、一番手っ取り早いのが</a:t>
            </a:r>
            <a:r>
              <a:rPr kumimoji="1" lang="en-US" altLang="ja-JP" dirty="0"/>
              <a:t>Excel</a:t>
            </a:r>
          </a:p>
          <a:p>
            <a:endParaRPr kumimoji="1" lang="en-US" altLang="ja-JP" dirty="0"/>
          </a:p>
          <a:p>
            <a:r>
              <a:rPr kumimoji="1" lang="ja-JP" altLang="en-US"/>
              <a:t>まずは基本操作から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908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0983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225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あと、ブックと言っている通り、本になぞらえた名前がついている</a:t>
            </a:r>
            <a:endParaRPr kumimoji="1" lang="en-US" altLang="ja-JP" dirty="0"/>
          </a:p>
          <a:p>
            <a:r>
              <a:rPr kumimoji="1" lang="en-US" altLang="ja-JP" dirty="0"/>
              <a:t>Excel</a:t>
            </a:r>
            <a:r>
              <a:rPr kumimoji="1" lang="ja-JP" altLang="en-US"/>
              <a:t>のデータはブックと呼ぶし、</a:t>
            </a:r>
            <a:endParaRPr kumimoji="1" lang="en-US" altLang="ja-JP" dirty="0"/>
          </a:p>
          <a:p>
            <a:r>
              <a:rPr kumimoji="1" lang="ja-JP" altLang="en-US"/>
              <a:t>一つのブックに複数のシートを作り、そこに計算表を作成できる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001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基本の操作はこの３つだけ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あとは図形や絵を入れたりできるが、これは他の</a:t>
            </a:r>
            <a:r>
              <a:rPr kumimoji="1" lang="en-US" altLang="ja-JP" dirty="0"/>
              <a:t>Microsoft Office</a:t>
            </a:r>
            <a:r>
              <a:rPr kumimoji="1" lang="ja-JP" altLang="en-US"/>
              <a:t>と同様なので割愛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619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0675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445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63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901BC4-D296-48D4-92D6-BC6942051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283F498E-040F-49DE-ADB3-F6A582B23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1636"/>
            <a:ext cx="9144000" cy="128616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EA12FF-2913-442B-8B6A-EF538F14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7FFB-BE98-45A9-B6B5-3BFD15FA49EE}" type="datetime1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D7A3A4-0575-425D-9366-090808681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pic>
        <p:nvPicPr>
          <p:cNvPr id="1026" name="Picture 2" descr="ãæ±äº¬å¥³å­å¤§å­¦ãæ ¡ç« ãã®ç»åæ¤ç´¢çµæ">
            <a:extLst>
              <a:ext uri="{FF2B5EF4-FFF2-40B4-BE49-F238E27FC236}">
                <a16:creationId xmlns:a16="http://schemas.microsoft.com/office/drawing/2014/main" id="{8653782A-E28D-4E5F-93EB-329AD10AAF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" t="12242" r="78440" b="9812"/>
          <a:stretch/>
        </p:blipFill>
        <p:spPr bwMode="auto">
          <a:xfrm>
            <a:off x="5515232" y="210709"/>
            <a:ext cx="1161535" cy="120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851AA54-C7C3-46C3-A393-38B059725C99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26845"/>
            <a:ext cx="9144000" cy="0"/>
          </a:xfrm>
          <a:prstGeom prst="line">
            <a:avLst/>
          </a:prstGeom>
          <a:ln w="5715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871A0DE-DFBA-4086-B094-B3047EAFA850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602038"/>
            <a:ext cx="9144000" cy="0"/>
          </a:xfrm>
          <a:prstGeom prst="line">
            <a:avLst/>
          </a:prstGeom>
          <a:ln w="1905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楕円 15">
            <a:extLst>
              <a:ext uri="{FF2B5EF4-FFF2-40B4-BE49-F238E27FC236}">
                <a16:creationId xmlns:a16="http://schemas.microsoft.com/office/drawing/2014/main" id="{09469472-601E-4BAE-9CF7-23C498DF1268}"/>
              </a:ext>
            </a:extLst>
          </p:cNvPr>
          <p:cNvSpPr/>
          <p:nvPr userDrawn="1"/>
        </p:nvSpPr>
        <p:spPr>
          <a:xfrm>
            <a:off x="11520000" y="6118278"/>
            <a:ext cx="540946" cy="540946"/>
          </a:xfrm>
          <a:prstGeom prst="ellipse">
            <a:avLst/>
          </a:prstGeom>
          <a:noFill/>
          <a:ln w="12700">
            <a:solidFill>
              <a:srgbClr val="C81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507D4DC2-665B-42D8-8C30-09213CA81AFB}"/>
              </a:ext>
            </a:extLst>
          </p:cNvPr>
          <p:cNvSpPr/>
          <p:nvPr userDrawn="1"/>
        </p:nvSpPr>
        <p:spPr>
          <a:xfrm>
            <a:off x="11573398" y="6165219"/>
            <a:ext cx="447063" cy="447063"/>
          </a:xfrm>
          <a:prstGeom prst="ellipse">
            <a:avLst/>
          </a:prstGeom>
          <a:noFill/>
          <a:ln w="19050">
            <a:solidFill>
              <a:srgbClr val="C81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4F952C9-B88F-4E00-9DB1-D035A7C7F8D5}" type="slidenum">
              <a:rPr kumimoji="1" lang="ja-JP" altLang="en-US" smtClean="0">
                <a:solidFill>
                  <a:srgbClr val="C8103D">
                    <a:alpha val="5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C8103D">
                  <a:alpha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8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831526-3EBF-4678-BC12-BB91D1137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FA879E4-5BAC-408D-9DAE-5DCEB8FEB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A2E5C0-55E3-4B98-BD26-E944C0CEA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8144-F44A-40A7-B7A7-B88FF4BF3B96}" type="datetime1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BC6E70-8CA5-41A0-9ED8-0D3C65ECD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1D8EA6-9395-4F8A-B9F2-D717A212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61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18362DE-0594-4627-A7BF-4479DAE62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197B4F8-627C-4F66-9631-5AD0B873D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C87786-CD65-4AF5-A01E-94180CE06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C81C-63C0-4243-AF9F-FFF666674BF7}" type="datetime1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CF441E-F351-4809-BF9D-1E09064C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D44357-C51A-4045-86AC-777D08D65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75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620659-2B52-4677-A6FA-DF3E85A0B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4302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BBD2FC-8B5C-461F-B4A5-7BB84D6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782"/>
            <a:ext cx="10515600" cy="4505181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FC4CDA-1CC7-4156-A48F-26FADC05D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8103D">
                    <a:alpha val="50000"/>
                  </a:srgbClr>
                </a:solidFill>
              </a:defRPr>
            </a:lvl1pPr>
          </a:lstStyle>
          <a:p>
            <a:fld id="{DB581D37-BA50-457F-9D7A-9D2C0D6DA193}" type="datetime1">
              <a:rPr lang="ja-JP" altLang="en-US" smtClean="0"/>
              <a:t>2018/6/28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7C564F-AA37-430F-8640-9166E3755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8103D">
                    <a:alpha val="50000"/>
                  </a:srgbClr>
                </a:solidFill>
              </a:defRPr>
            </a:lvl1pPr>
          </a:lstStyle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D1DCCA-A1FF-4617-90BE-1A439DDA2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DA7C5B4F-E33A-454A-8CF8-3AC1D35202A9}"/>
              </a:ext>
            </a:extLst>
          </p:cNvPr>
          <p:cNvSpPr/>
          <p:nvPr userDrawn="1"/>
        </p:nvSpPr>
        <p:spPr>
          <a:xfrm>
            <a:off x="11520000" y="6118278"/>
            <a:ext cx="540946" cy="540946"/>
          </a:xfrm>
          <a:prstGeom prst="ellipse">
            <a:avLst/>
          </a:prstGeom>
          <a:noFill/>
          <a:ln w="12700">
            <a:solidFill>
              <a:srgbClr val="C81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A657941A-A323-4BFD-8BF8-8BD50429B8ED}"/>
              </a:ext>
            </a:extLst>
          </p:cNvPr>
          <p:cNvSpPr/>
          <p:nvPr userDrawn="1"/>
        </p:nvSpPr>
        <p:spPr>
          <a:xfrm>
            <a:off x="11573398" y="6165219"/>
            <a:ext cx="447063" cy="447063"/>
          </a:xfrm>
          <a:prstGeom prst="ellipse">
            <a:avLst/>
          </a:prstGeom>
          <a:noFill/>
          <a:ln w="19050">
            <a:solidFill>
              <a:srgbClr val="C81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fld id="{24F952C9-B88F-4E00-9DB1-D035A7C7F8D5}" type="slidenum">
              <a:rPr kumimoji="1" lang="ja-JP" altLang="en-US" smtClean="0">
                <a:solidFill>
                  <a:srgbClr val="C8103D">
                    <a:alpha val="50000"/>
                  </a:srgbClr>
                </a:solidFill>
              </a:rPr>
              <a:pPr/>
              <a:t>‹#›</a:t>
            </a:fld>
            <a:endParaRPr kumimoji="1" lang="ja-JP" altLang="en-US" dirty="0">
              <a:solidFill>
                <a:srgbClr val="C8103D">
                  <a:alpha val="50000"/>
                </a:srgbClr>
              </a:solidFill>
            </a:endParaRPr>
          </a:p>
        </p:txBody>
      </p:sp>
      <p:pic>
        <p:nvPicPr>
          <p:cNvPr id="10" name="Picture 2" descr="ãæ±äº¬å¥³å­å¤§å­¦ãæ ¡ç« ãã®ç»åæ¤ç´¢çµæ">
            <a:extLst>
              <a:ext uri="{FF2B5EF4-FFF2-40B4-BE49-F238E27FC236}">
                <a16:creationId xmlns:a16="http://schemas.microsoft.com/office/drawing/2014/main" id="{566B7C87-B29B-461F-8F3D-2A140E8CD6F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" t="12242" r="78440" b="9812"/>
          <a:stretch/>
        </p:blipFill>
        <p:spPr bwMode="auto">
          <a:xfrm>
            <a:off x="5849697" y="1122028"/>
            <a:ext cx="492605" cy="51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7A5F4A7-DE22-4C78-AE05-432AFEECA1D5}"/>
              </a:ext>
            </a:extLst>
          </p:cNvPr>
          <p:cNvCxnSpPr>
            <a:cxnSpLocks/>
          </p:cNvCxnSpPr>
          <p:nvPr userDrawn="1"/>
        </p:nvCxnSpPr>
        <p:spPr>
          <a:xfrm>
            <a:off x="6450227" y="1373524"/>
            <a:ext cx="4903572" cy="9237"/>
          </a:xfrm>
          <a:prstGeom prst="line">
            <a:avLst/>
          </a:prstGeom>
          <a:ln w="3810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367380C-AB53-4282-823C-8F0FEBA3BAE1}"/>
              </a:ext>
            </a:extLst>
          </p:cNvPr>
          <p:cNvCxnSpPr>
            <a:cxnSpLocks/>
          </p:cNvCxnSpPr>
          <p:nvPr userDrawn="1"/>
        </p:nvCxnSpPr>
        <p:spPr>
          <a:xfrm>
            <a:off x="6450227" y="1438036"/>
            <a:ext cx="4903572" cy="1"/>
          </a:xfrm>
          <a:prstGeom prst="line">
            <a:avLst/>
          </a:prstGeom>
          <a:ln w="1270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8BB5F3D7-21AA-4589-AFB2-7ACD0988103C}"/>
              </a:ext>
            </a:extLst>
          </p:cNvPr>
          <p:cNvCxnSpPr>
            <a:cxnSpLocks/>
          </p:cNvCxnSpPr>
          <p:nvPr userDrawn="1"/>
        </p:nvCxnSpPr>
        <p:spPr>
          <a:xfrm>
            <a:off x="838199" y="1373523"/>
            <a:ext cx="4903572" cy="9237"/>
          </a:xfrm>
          <a:prstGeom prst="line">
            <a:avLst/>
          </a:prstGeom>
          <a:ln w="3810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DF041354-AD15-46A1-95D3-0E7D46075CA0}"/>
              </a:ext>
            </a:extLst>
          </p:cNvPr>
          <p:cNvCxnSpPr>
            <a:cxnSpLocks/>
          </p:cNvCxnSpPr>
          <p:nvPr userDrawn="1"/>
        </p:nvCxnSpPr>
        <p:spPr>
          <a:xfrm>
            <a:off x="838199" y="1438035"/>
            <a:ext cx="4903572" cy="1"/>
          </a:xfrm>
          <a:prstGeom prst="line">
            <a:avLst/>
          </a:prstGeom>
          <a:ln w="1270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2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BB14F6-F6FE-40A8-A557-EC79BB70D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9738"/>
            <a:ext cx="10509249" cy="285273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6B092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5D4C675-4373-42E6-B68F-02F412795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867564"/>
            <a:ext cx="10509250" cy="122208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6B0920">
                    <a:alpha val="50196"/>
                  </a:srgb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7E39B5-D4C9-4072-91B8-39F916966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AD4A-4B4C-40C6-8C25-05340C1FD39D}" type="datetime1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A707CD-0DBA-40B4-9AB5-4B37C4B37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CD200A-207E-4EBB-96EE-57354FD96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Picture 2" descr="ãæ±äº¬å¥³å­å¤§å­¦ãæ ¡ç« ãã®ç»åæ¤ç´¢çµæ">
            <a:extLst>
              <a:ext uri="{FF2B5EF4-FFF2-40B4-BE49-F238E27FC236}">
                <a16:creationId xmlns:a16="http://schemas.microsoft.com/office/drawing/2014/main" id="{2060EDCD-883F-4F3E-BB3B-D8B86C29796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" t="12242" r="78440" b="9812"/>
          <a:stretch/>
        </p:blipFill>
        <p:spPr bwMode="auto">
          <a:xfrm>
            <a:off x="5659661" y="1338889"/>
            <a:ext cx="872678" cy="90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D5D5413-F83C-4262-AEA8-C2E4F76D6DF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562475"/>
            <a:ext cx="10520220" cy="15489"/>
          </a:xfrm>
          <a:prstGeom prst="line">
            <a:avLst/>
          </a:prstGeom>
          <a:ln w="5715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C1E1583-B06A-4D15-A482-10CB262E7FF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53157"/>
            <a:ext cx="10520220" cy="0"/>
          </a:xfrm>
          <a:prstGeom prst="line">
            <a:avLst/>
          </a:prstGeom>
          <a:ln w="1905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028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DDEE26-3E3C-4667-AABA-09F03CFE5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5C2306-9DE6-4C0D-883F-C616B1114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FCF4E64-8D3B-4CC4-8D07-EFD8DC1F9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E7B3A51-22EB-45E2-B2DA-4A91D091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E695-792E-4D2A-AEE3-ECCB227202A9}" type="datetime1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6BB27B0-0327-4712-AAB0-9C3C00C7D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9527EF5-C851-439D-9915-48E9229E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80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5D248C-18DE-4456-AB07-3C32103D4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98291F-BF1E-4B99-A814-3E0BCC0F9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8823A18-3B17-4ED2-9787-926867202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D5CC3AC-413D-4A89-ACFF-8F8E461A8B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E21365B-2159-487B-82D3-4E6A8A3E6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2FAEDF7-E404-4D35-BADF-7C8E7DC0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0C44-1CA2-4395-9196-2B37AAEF29F2}" type="datetime1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D24A730-577D-4259-9A11-B1B54B69F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2BFB76D-9BF0-4AF2-9E4B-9E5F7D80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42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2C2E58-7A6A-4173-9FF8-DB94F745A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9AD8BD2-11D6-4C1A-9211-542A5F905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5F52-7233-4658-8860-9FCFADD033D1}" type="datetime1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8C73BE9-D9DB-473B-8C00-D33ACE4BE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8316CCB-514D-49C4-B73F-F000740C2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5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FD7908C-6FEB-46CD-B4F0-9BCD78575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C7AC-85C0-4F07-96F3-DA2E95BCDD17}" type="datetime1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2D67B0E-24DA-4A1C-BDB8-EF629C21E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428ED7-00D3-4FE9-AF14-260CB371B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80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E8D109-B63E-4018-96E2-75D4344EF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D0EE6E-E6FD-4372-8AA8-3BF937D3B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C5D8F9D-B1E6-4B80-AC76-762A160F4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05C6BB9-4A67-4BC2-B139-DD3230013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7815-C7F9-423A-B0E6-E368DFA4F2C2}" type="datetime1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BA3366A-E4D4-4B4F-89F6-8B7FD83D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FFACC5-778D-47DB-9AAE-E33F97355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89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B2DA0E-849F-42BA-811D-C922F1577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E0E77C9-9AA2-4C4B-9313-BC7C8B08BC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D5BB623-BFD3-4AF1-B0AB-A159C89C9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6FD98AC-8744-4B0C-A468-115376210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DB2E-DDE9-4C71-9A6A-817041709758}" type="datetime1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46BEBC-ABE7-4E7F-BC8F-4C2129CCD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3B8F6C-C1D1-4B40-9992-A2D23794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979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7451D96-EF77-400C-AED8-B51F1A5B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C3F5D2A-70E4-4910-9020-16FE06D04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240ED0-F9BF-40BA-BA96-5B1E0B279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8103D">
                    <a:alpha val="50000"/>
                  </a:srgbClr>
                </a:solidFill>
              </a:defRPr>
            </a:lvl1pPr>
          </a:lstStyle>
          <a:p>
            <a:fld id="{1F0FCEB5-E442-45B1-892F-D60E96B03A55}" type="datetime1">
              <a:rPr lang="ja-JP" altLang="en-US" smtClean="0"/>
              <a:t>2018/6/28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FD2EDC-1F08-4E46-990D-4030562AB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8103D">
                    <a:alpha val="50000"/>
                  </a:srgbClr>
                </a:solidFill>
              </a:defRPr>
            </a:lvl1pPr>
          </a:lstStyle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432CAA-3FE8-4767-A9E7-526C04FBC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08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rgbClr val="6B092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E3037E-EDCF-493E-8354-46877F41EC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情報処理技法</a:t>
            </a:r>
            <a:r>
              <a:rPr lang="en-US" altLang="ja-JP" dirty="0"/>
              <a:t>(</a:t>
            </a:r>
            <a:r>
              <a:rPr lang="ja-JP" altLang="en-US" dirty="0"/>
              <a:t>リテラシ</a:t>
            </a:r>
            <a:r>
              <a:rPr lang="en-US" altLang="ja-JP" dirty="0"/>
              <a:t>)I</a:t>
            </a:r>
            <a:br>
              <a:rPr lang="en-US" altLang="ja-JP" dirty="0"/>
            </a:br>
            <a:r>
              <a:rPr lang="ja-JP" altLang="en-US" sz="4800"/>
              <a:t>第</a:t>
            </a:r>
            <a:r>
              <a:rPr lang="en-US" altLang="ja-JP" sz="4800" dirty="0"/>
              <a:t>10</a:t>
            </a:r>
            <a:r>
              <a:rPr lang="ja-JP" altLang="en-US" sz="4800"/>
              <a:t>回：</a:t>
            </a:r>
            <a:r>
              <a:rPr lang="en-US" altLang="ja-JP" sz="4800" dirty="0"/>
              <a:t>Excel (1/2)</a:t>
            </a:r>
            <a:endParaRPr kumimoji="1" lang="ja-JP" altLang="en-US" sz="4000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585398D0-7F26-4CE3-8D96-C85AF6707F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産業技術大学院大学</a:t>
            </a:r>
            <a:endParaRPr lang="en-US" altLang="ja-JP" dirty="0"/>
          </a:p>
          <a:p>
            <a:r>
              <a:rPr kumimoji="1" lang="ja-JP" altLang="en-US" dirty="0"/>
              <a:t>助教　</a:t>
            </a:r>
            <a:r>
              <a:rPr lang="ja-JP" altLang="en-US" dirty="0"/>
              <a:t>柴田 淳司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15613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2F10FA-CDA5-224D-9F24-B5C662601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数式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19910B-B1B8-FF46-8805-1012A741F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数式を入れると自動で計算してくれる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単純な数値計算</a:t>
            </a:r>
            <a:endParaRPr lang="en-US" altLang="ja-JP" dirty="0"/>
          </a:p>
          <a:p>
            <a:pPr lvl="1"/>
            <a:r>
              <a:rPr lang="en-US" altLang="ja-JP" dirty="0"/>
              <a:t>=1+2</a:t>
            </a:r>
          </a:p>
          <a:p>
            <a:pPr lvl="1"/>
            <a:r>
              <a:rPr lang="en-US" altLang="ja-JP" dirty="0"/>
              <a:t>=3*4</a:t>
            </a:r>
          </a:p>
          <a:p>
            <a:pPr lvl="1"/>
            <a:r>
              <a:rPr lang="en-US" altLang="ja-JP" dirty="0"/>
              <a:t>=5/6</a:t>
            </a:r>
          </a:p>
          <a:p>
            <a:r>
              <a:rPr lang="ja-JP" altLang="en-US"/>
              <a:t>関数</a:t>
            </a:r>
            <a:endParaRPr lang="en-US" altLang="ja-JP" dirty="0"/>
          </a:p>
          <a:p>
            <a:pPr lvl="1"/>
            <a:r>
              <a:rPr lang="ja-JP" altLang="en-US"/>
              <a:t>総和</a:t>
            </a:r>
            <a:r>
              <a:rPr lang="en-US" altLang="ja-JP" dirty="0"/>
              <a:t>	=SUM(A1:A10)</a:t>
            </a:r>
          </a:p>
          <a:p>
            <a:pPr lvl="1"/>
            <a:r>
              <a:rPr lang="ja-JP" altLang="en-US"/>
              <a:t>最小</a:t>
            </a:r>
            <a:r>
              <a:rPr lang="en-US" altLang="ja-JP" dirty="0"/>
              <a:t>	=MIN(A1:A10)</a:t>
            </a:r>
          </a:p>
          <a:p>
            <a:pPr lvl="1"/>
            <a:r>
              <a:rPr lang="ja-JP" altLang="en-US"/>
              <a:t>最大</a:t>
            </a:r>
            <a:r>
              <a:rPr lang="en-US" altLang="ja-JP" dirty="0"/>
              <a:t>	=MAX(A1:A10)</a:t>
            </a:r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A43E70-5030-CE42-832C-0D4084CD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2018/6/28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8D9479-9AE0-D144-BEF0-CEA63DFB8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43F242A-6AC5-7549-9AED-1D582F8C1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91" y="2709863"/>
            <a:ext cx="4216400" cy="3467100"/>
          </a:xfrm>
          <a:prstGeom prst="rect">
            <a:avLst/>
          </a:prstGeom>
        </p:spPr>
      </p:pic>
      <p:sp>
        <p:nvSpPr>
          <p:cNvPr id="8" name="角丸四角形吹き出し 7">
            <a:extLst>
              <a:ext uri="{FF2B5EF4-FFF2-40B4-BE49-F238E27FC236}">
                <a16:creationId xmlns:a16="http://schemas.microsoft.com/office/drawing/2014/main" id="{4B2E53C7-9640-574F-9B40-07AE0DF52053}"/>
              </a:ext>
            </a:extLst>
          </p:cNvPr>
          <p:cNvSpPr/>
          <p:nvPr/>
        </p:nvSpPr>
        <p:spPr>
          <a:xfrm>
            <a:off x="8337621" y="1861476"/>
            <a:ext cx="2735021" cy="669000"/>
          </a:xfrm>
          <a:prstGeom prst="wedgeRoundRectCallout">
            <a:avLst>
              <a:gd name="adj1" fmla="val -22847"/>
              <a:gd name="adj2" fmla="val 81490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>
                <a:solidFill>
                  <a:srgbClr val="6B0920"/>
                </a:solidFill>
              </a:rPr>
              <a:t>関数はここから</a:t>
            </a:r>
            <a:endParaRPr kumimoji="1" lang="en-US" altLang="ja-JP" sz="2000" b="1" dirty="0">
              <a:solidFill>
                <a:srgbClr val="6B0920"/>
              </a:solidFill>
            </a:endParaRPr>
          </a:p>
          <a:p>
            <a:pPr algn="ctr"/>
            <a:r>
              <a:rPr kumimoji="1" lang="ja-JP" altLang="en-US" sz="2000" b="1">
                <a:solidFill>
                  <a:srgbClr val="6B0920"/>
                </a:solidFill>
              </a:rPr>
              <a:t>選んで使うことも</a:t>
            </a:r>
            <a:endParaRPr kumimoji="1" lang="ja-JP" altLang="en-US" sz="2000" b="1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90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6516C6-2DE8-5E45-B6E3-4CBBE1DCC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お役立ち情報：オートフィル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9DCD4D-E47B-8842-A925-85891C725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Auto</a:t>
            </a:r>
            <a:r>
              <a:rPr lang="ja-JP" altLang="en-US"/>
              <a:t>に</a:t>
            </a:r>
            <a:r>
              <a:rPr lang="en-US" altLang="ja-JP" dirty="0"/>
              <a:t>fill</a:t>
            </a:r>
            <a:r>
              <a:rPr lang="ja-JP" altLang="en-US"/>
              <a:t>してくれる、つまり勝手に補完してくれる機能</a:t>
            </a:r>
            <a:endParaRPr lang="en-US" altLang="ja-JP" dirty="0"/>
          </a:p>
          <a:p>
            <a:pPr lvl="1"/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060D06-F108-354D-8716-DF8191CC7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2018/6/28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DA75EC-539F-0F41-9582-CEBDF5186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5DB977C-4471-2D4F-A758-0559B553A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938" y="2939257"/>
            <a:ext cx="3594100" cy="17399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65A7386-394A-104C-8C8A-158A4B699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2939257"/>
            <a:ext cx="3568700" cy="3327400"/>
          </a:xfrm>
          <a:prstGeom prst="rect">
            <a:avLst/>
          </a:prstGeom>
        </p:spPr>
      </p:pic>
      <p:sp>
        <p:nvSpPr>
          <p:cNvPr id="12" name="角丸四角形吹き出し 11">
            <a:extLst>
              <a:ext uri="{FF2B5EF4-FFF2-40B4-BE49-F238E27FC236}">
                <a16:creationId xmlns:a16="http://schemas.microsoft.com/office/drawing/2014/main" id="{8E7DA4E4-112F-3741-9089-03E4BC9B09BB}"/>
              </a:ext>
            </a:extLst>
          </p:cNvPr>
          <p:cNvSpPr/>
          <p:nvPr/>
        </p:nvSpPr>
        <p:spPr>
          <a:xfrm>
            <a:off x="1303579" y="2270257"/>
            <a:ext cx="3255169" cy="669000"/>
          </a:xfrm>
          <a:prstGeom prst="wedgeRoundRectCallout">
            <a:avLst>
              <a:gd name="adj1" fmla="val 15431"/>
              <a:gd name="adj2" fmla="val 91394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>
                <a:solidFill>
                  <a:srgbClr val="6B0920"/>
                </a:solidFill>
              </a:rPr>
              <a:t>コピーしたい範囲を選択</a:t>
            </a:r>
            <a:endParaRPr kumimoji="1" lang="ja-JP" altLang="en-US" sz="2000" b="1" dirty="0">
              <a:solidFill>
                <a:srgbClr val="6B0920"/>
              </a:solidFill>
            </a:endParaRPr>
          </a:p>
        </p:txBody>
      </p:sp>
      <p:sp>
        <p:nvSpPr>
          <p:cNvPr id="13" name="角丸四角形吹き出し 12">
            <a:extLst>
              <a:ext uri="{FF2B5EF4-FFF2-40B4-BE49-F238E27FC236}">
                <a16:creationId xmlns:a16="http://schemas.microsoft.com/office/drawing/2014/main" id="{8BCC02B9-8E02-1747-832D-0D432072FC33}"/>
              </a:ext>
            </a:extLst>
          </p:cNvPr>
          <p:cNvSpPr/>
          <p:nvPr/>
        </p:nvSpPr>
        <p:spPr>
          <a:xfrm>
            <a:off x="2782956" y="4858545"/>
            <a:ext cx="2888973" cy="766060"/>
          </a:xfrm>
          <a:prstGeom prst="wedgeRoundRectCallout">
            <a:avLst>
              <a:gd name="adj1" fmla="val 30322"/>
              <a:gd name="adj2" fmla="val -102285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>
                <a:solidFill>
                  <a:srgbClr val="6B0920"/>
                </a:solidFill>
              </a:rPr>
              <a:t>右下の■に</a:t>
            </a:r>
            <a:endParaRPr kumimoji="1" lang="en-US" altLang="ja-JP" sz="2000" b="1" dirty="0">
              <a:solidFill>
                <a:srgbClr val="6B0920"/>
              </a:solidFill>
            </a:endParaRPr>
          </a:p>
          <a:p>
            <a:pPr algn="ctr"/>
            <a:r>
              <a:rPr kumimoji="1" lang="ja-JP" altLang="en-US" sz="2000" b="1">
                <a:solidFill>
                  <a:srgbClr val="6B0920"/>
                </a:solidFill>
              </a:rPr>
              <a:t>カーソルを合わせて</a:t>
            </a:r>
            <a:r>
              <a:rPr kumimoji="1" lang="en-US" altLang="ja-JP" sz="2000" b="1" dirty="0">
                <a:solidFill>
                  <a:srgbClr val="6B0920"/>
                </a:solidFill>
              </a:rPr>
              <a:t>…</a:t>
            </a:r>
            <a:endParaRPr kumimoji="1" lang="ja-JP" altLang="en-US" sz="2000" b="1" dirty="0">
              <a:solidFill>
                <a:srgbClr val="6B0920"/>
              </a:solidFill>
            </a:endParaRPr>
          </a:p>
        </p:txBody>
      </p:sp>
      <p:sp>
        <p:nvSpPr>
          <p:cNvPr id="14" name="角丸四角形吹き出し 13">
            <a:extLst>
              <a:ext uri="{FF2B5EF4-FFF2-40B4-BE49-F238E27FC236}">
                <a16:creationId xmlns:a16="http://schemas.microsoft.com/office/drawing/2014/main" id="{36549441-4DAB-AD49-BA2E-7B2DDCC59A75}"/>
              </a:ext>
            </a:extLst>
          </p:cNvPr>
          <p:cNvSpPr/>
          <p:nvPr/>
        </p:nvSpPr>
        <p:spPr>
          <a:xfrm>
            <a:off x="9372740" y="3809207"/>
            <a:ext cx="2888973" cy="766060"/>
          </a:xfrm>
          <a:prstGeom prst="wedgeRoundRectCallout">
            <a:avLst>
              <a:gd name="adj1" fmla="val -34816"/>
              <a:gd name="adj2" fmla="val 126064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>
                <a:solidFill>
                  <a:srgbClr val="6B0920"/>
                </a:solidFill>
              </a:rPr>
              <a:t>ドラッグ＆ドロップで</a:t>
            </a:r>
            <a:endParaRPr kumimoji="1" lang="en-US" altLang="ja-JP" sz="2000" b="1" dirty="0">
              <a:solidFill>
                <a:srgbClr val="6B0920"/>
              </a:solidFill>
            </a:endParaRPr>
          </a:p>
          <a:p>
            <a:pPr algn="ctr"/>
            <a:r>
              <a:rPr kumimoji="1" lang="ja-JP" altLang="en-US" sz="2000" b="1">
                <a:solidFill>
                  <a:srgbClr val="6B0920"/>
                </a:solidFill>
              </a:rPr>
              <a:t>勝手に埋めてくれる</a:t>
            </a:r>
            <a:endParaRPr kumimoji="1" lang="ja-JP" altLang="en-US" sz="2000" b="1" dirty="0">
              <a:solidFill>
                <a:srgbClr val="6B0920"/>
              </a:solidFill>
            </a:endParaRPr>
          </a:p>
        </p:txBody>
      </p:sp>
      <p:sp>
        <p:nvSpPr>
          <p:cNvPr id="15" name="右矢印 14">
            <a:extLst>
              <a:ext uri="{FF2B5EF4-FFF2-40B4-BE49-F238E27FC236}">
                <a16:creationId xmlns:a16="http://schemas.microsoft.com/office/drawing/2014/main" id="{B3DFAF73-5EB4-6647-A6AB-EBA66AEB9973}"/>
              </a:ext>
            </a:extLst>
          </p:cNvPr>
          <p:cNvSpPr/>
          <p:nvPr/>
        </p:nvSpPr>
        <p:spPr>
          <a:xfrm>
            <a:off x="5963478" y="3809207"/>
            <a:ext cx="397565" cy="1239871"/>
          </a:xfrm>
          <a:prstGeom prst="right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53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E8FFD6-4174-2C4A-B2BD-48913AF4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/>
              <a:t>セルの書式設定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FE1D50-6C33-674E-A973-442D61959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/>
              <a:t>文字の設定</a:t>
            </a:r>
            <a:endParaRPr lang="en-US" altLang="ja-JP" dirty="0"/>
          </a:p>
          <a:p>
            <a:pPr lvl="1"/>
            <a:r>
              <a:rPr lang="ja-JP" altLang="en-US"/>
              <a:t>色</a:t>
            </a:r>
            <a:endParaRPr lang="en-US" altLang="ja-JP" dirty="0"/>
          </a:p>
          <a:p>
            <a:pPr lvl="1"/>
            <a:r>
              <a:rPr lang="ja-JP" altLang="en-US"/>
              <a:t>サイズ</a:t>
            </a:r>
            <a:endParaRPr lang="en-US" altLang="ja-JP" dirty="0"/>
          </a:p>
          <a:p>
            <a:pPr lvl="1"/>
            <a:r>
              <a:rPr lang="ja-JP" altLang="en-US"/>
              <a:t>フォント</a:t>
            </a:r>
            <a:endParaRPr lang="en-US" altLang="ja-JP" dirty="0"/>
          </a:p>
          <a:p>
            <a:pPr lvl="1"/>
            <a:r>
              <a:rPr lang="en-US" altLang="ja-JP" dirty="0"/>
              <a:t>etc.</a:t>
            </a:r>
          </a:p>
          <a:p>
            <a:endParaRPr kumimoji="1" lang="en-US" altLang="ja-JP" dirty="0"/>
          </a:p>
          <a:p>
            <a:r>
              <a:rPr kumimoji="1" lang="ja-JP" altLang="en-US"/>
              <a:t>セルの設定</a:t>
            </a:r>
            <a:endParaRPr kumimoji="1" lang="en-US" altLang="ja-JP" dirty="0"/>
          </a:p>
          <a:p>
            <a:pPr lvl="1"/>
            <a:r>
              <a:rPr kumimoji="1" lang="ja-JP" altLang="en-US"/>
              <a:t>枠線</a:t>
            </a:r>
            <a:endParaRPr kumimoji="1" lang="en-US" altLang="ja-JP" dirty="0"/>
          </a:p>
          <a:p>
            <a:pPr lvl="1"/>
            <a:r>
              <a:rPr lang="ja-JP" altLang="en-US"/>
              <a:t>塗りつぶし</a:t>
            </a:r>
            <a:endParaRPr lang="en-US" altLang="ja-JP" dirty="0"/>
          </a:p>
          <a:p>
            <a:pPr lvl="1"/>
            <a:r>
              <a:rPr kumimoji="1" lang="ja-JP" altLang="en-US"/>
              <a:t>中身の種類</a:t>
            </a:r>
            <a:endParaRPr kumimoji="1" lang="en-US" altLang="ja-JP" dirty="0"/>
          </a:p>
          <a:p>
            <a:pPr lvl="1"/>
            <a:r>
              <a:rPr lang="en-US" altLang="ja-JP" dirty="0"/>
              <a:t>etc.</a:t>
            </a:r>
            <a:endParaRPr kumimoji="1" lang="en-US" altLang="ja-JP" dirty="0"/>
          </a:p>
          <a:p>
            <a:pPr lvl="2"/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09096-6442-4E41-B13D-270F8FF99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2018/6/28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A7358B-A97E-D845-9B04-35790F239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B7E28C0-F849-6649-8C2F-2F75CAFA7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196" y="1795233"/>
            <a:ext cx="2708650" cy="4258277"/>
          </a:xfrm>
          <a:prstGeom prst="rect">
            <a:avLst/>
          </a:prstGeom>
        </p:spPr>
      </p:pic>
      <p:sp>
        <p:nvSpPr>
          <p:cNvPr id="8" name="角丸四角形吹き出し 7">
            <a:extLst>
              <a:ext uri="{FF2B5EF4-FFF2-40B4-BE49-F238E27FC236}">
                <a16:creationId xmlns:a16="http://schemas.microsoft.com/office/drawing/2014/main" id="{294205C8-E889-7E41-9153-1A87849F5CD6}"/>
              </a:ext>
            </a:extLst>
          </p:cNvPr>
          <p:cNvSpPr/>
          <p:nvPr/>
        </p:nvSpPr>
        <p:spPr>
          <a:xfrm>
            <a:off x="9303027" y="1993659"/>
            <a:ext cx="2888973" cy="766060"/>
          </a:xfrm>
          <a:prstGeom prst="wedgeRoundRectCallout">
            <a:avLst>
              <a:gd name="adj1" fmla="val -59587"/>
              <a:gd name="adj2" fmla="val 8430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>
                <a:solidFill>
                  <a:srgbClr val="6B0920"/>
                </a:solidFill>
              </a:rPr>
              <a:t>例えば系線を引くとか</a:t>
            </a:r>
            <a:endParaRPr kumimoji="1" lang="ja-JP" altLang="en-US" sz="2000" b="1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87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238E3D-4717-6543-981C-0477A9C0F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よくある質問：セルの中身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9EF590-A0D5-7642-B57A-71B2DFE0B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セルの書式設定→表示形式</a:t>
            </a:r>
            <a:endParaRPr kumimoji="1" lang="en-US" altLang="ja-JP" dirty="0"/>
          </a:p>
          <a:p>
            <a:pPr lvl="1"/>
            <a:r>
              <a:rPr lang="ja-JP" altLang="en-US"/>
              <a:t>中身を「何として」扱うか？</a:t>
            </a:r>
            <a:endParaRPr lang="en-US" altLang="ja-JP" dirty="0"/>
          </a:p>
          <a:p>
            <a:pPr lvl="2"/>
            <a:r>
              <a:rPr kumimoji="1" lang="ja-JP" altLang="en-US"/>
              <a:t>数式も文字列扱いで普通に表示できる</a:t>
            </a:r>
            <a:endParaRPr kumimoji="1" lang="en-US" altLang="ja-JP" dirty="0"/>
          </a:p>
          <a:p>
            <a:pPr lvl="2"/>
            <a:r>
              <a:rPr kumimoji="1" lang="ja-JP" altLang="en-US"/>
              <a:t>月日などは自動設定されてしまうので注意</a:t>
            </a:r>
            <a:br>
              <a:rPr lang="en-US" altLang="ja-JP" dirty="0"/>
            </a:br>
            <a:r>
              <a:rPr lang="ja-JP" altLang="en-US"/>
              <a:t>（月日を入れた後に数字で上書き→文字化け）</a:t>
            </a:r>
            <a:endParaRPr kumimoji="1"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F2144A-DE81-1041-9205-44E36F7D2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2018/6/28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9464CD-FFC7-5E45-ACDC-2CABCA98E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 dirty="0"/>
              <a:t>I</a:t>
            </a:r>
            <a:endParaRPr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67781EC-44A5-CC44-8542-951417A8A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589" y="2164753"/>
            <a:ext cx="4904411" cy="3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77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7B382E-C036-A940-9045-A12FA0B7E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本日の課題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862898-F0C0-6843-836F-5188D0A77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Excel</a:t>
            </a:r>
            <a:r>
              <a:rPr kumimoji="1" lang="ja-JP" altLang="en-US"/>
              <a:t>を使って家計簿を作ろう</a:t>
            </a:r>
            <a:endParaRPr kumimoji="1" lang="en-US" altLang="ja-JP" dirty="0"/>
          </a:p>
          <a:p>
            <a:pPr lvl="1"/>
            <a:r>
              <a:rPr kumimoji="1" lang="ja-JP" altLang="en-US"/>
              <a:t>収入・支出をまとめる表を作る</a:t>
            </a:r>
            <a:endParaRPr kumimoji="1" lang="en-US" altLang="ja-JP" dirty="0"/>
          </a:p>
          <a:p>
            <a:pPr lvl="1"/>
            <a:r>
              <a:rPr lang="ja-JP" altLang="en-US"/>
              <a:t>自動で合計金額を出すよう設定する</a:t>
            </a:r>
            <a:endParaRPr lang="en-US" altLang="ja-JP" dirty="0"/>
          </a:p>
          <a:p>
            <a:pPr lvl="1"/>
            <a:r>
              <a:rPr kumimoji="1" lang="ja-JP" altLang="en-US"/>
              <a:t>工夫したら加点します（見た目や色など）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AB9EC7-4A35-9942-B338-F93A62144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2018/6/28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2E9F47-5E42-5E4A-8680-2525B0D25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7801C93-71F2-114B-B209-72EFE05EE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57" y="3350715"/>
            <a:ext cx="5877686" cy="3005635"/>
          </a:xfrm>
          <a:prstGeom prst="rect">
            <a:avLst/>
          </a:prstGeom>
        </p:spPr>
      </p:pic>
      <p:sp>
        <p:nvSpPr>
          <p:cNvPr id="7" name="角丸四角形吹き出し 6">
            <a:extLst>
              <a:ext uri="{FF2B5EF4-FFF2-40B4-BE49-F238E27FC236}">
                <a16:creationId xmlns:a16="http://schemas.microsoft.com/office/drawing/2014/main" id="{3E82353F-035C-B34F-AFEF-02BCC03E8574}"/>
              </a:ext>
            </a:extLst>
          </p:cNvPr>
          <p:cNvSpPr/>
          <p:nvPr/>
        </p:nvSpPr>
        <p:spPr>
          <a:xfrm>
            <a:off x="8559209" y="2700670"/>
            <a:ext cx="2458178" cy="533868"/>
          </a:xfrm>
          <a:prstGeom prst="wedgeRoundRectCallout">
            <a:avLst>
              <a:gd name="adj1" fmla="val -34169"/>
              <a:gd name="adj2" fmla="val 73572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>
                <a:solidFill>
                  <a:srgbClr val="6B0920"/>
                </a:solidFill>
              </a:rPr>
              <a:t>例えばこんな感じ</a:t>
            </a:r>
            <a:endParaRPr kumimoji="1" lang="ja-JP" altLang="en-US" sz="2000" b="1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756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D29F45-DF4F-EF44-AF5E-75BE09F8D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Step1: </a:t>
            </a:r>
            <a:r>
              <a:rPr lang="ja-JP" altLang="en-US"/>
              <a:t>項目を配置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223205-9572-7A41-AF58-D3D7BCF6F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大まかな配置を決める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601895-C437-BD4A-90B3-D89A6AC0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2018/6/28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11F274-360C-E64A-9690-F6976E21F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1F01C85-04F8-7849-9ABA-80D847B62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932" y="2510962"/>
            <a:ext cx="7000136" cy="3426337"/>
          </a:xfrm>
          <a:prstGeom prst="rect">
            <a:avLst/>
          </a:prstGeom>
        </p:spPr>
      </p:pic>
      <p:sp>
        <p:nvSpPr>
          <p:cNvPr id="10" name="角丸四角形吹き出し 9">
            <a:extLst>
              <a:ext uri="{FF2B5EF4-FFF2-40B4-BE49-F238E27FC236}">
                <a16:creationId xmlns:a16="http://schemas.microsoft.com/office/drawing/2014/main" id="{B706B1A0-554D-B74B-9A96-881372915DE2}"/>
              </a:ext>
            </a:extLst>
          </p:cNvPr>
          <p:cNvSpPr/>
          <p:nvPr/>
        </p:nvSpPr>
        <p:spPr>
          <a:xfrm>
            <a:off x="244548" y="2902689"/>
            <a:ext cx="2041452" cy="691116"/>
          </a:xfrm>
          <a:prstGeom prst="wedgeRoundRectCallout">
            <a:avLst>
              <a:gd name="adj1" fmla="val 63621"/>
              <a:gd name="adj2" fmla="val 15816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>
                <a:solidFill>
                  <a:srgbClr val="6B0920"/>
                </a:solidFill>
              </a:rPr>
              <a:t>毎月の収入と</a:t>
            </a:r>
            <a:endParaRPr kumimoji="1" lang="en-US" altLang="ja-JP" sz="2000" b="1" dirty="0">
              <a:solidFill>
                <a:srgbClr val="6B0920"/>
              </a:solidFill>
            </a:endParaRPr>
          </a:p>
          <a:p>
            <a:pPr algn="ctr"/>
            <a:r>
              <a:rPr kumimoji="1" lang="ja-JP" altLang="en-US" sz="2000" b="1">
                <a:solidFill>
                  <a:srgbClr val="6B0920"/>
                </a:solidFill>
              </a:rPr>
              <a:t>支出の合計</a:t>
            </a:r>
            <a:endParaRPr kumimoji="1" lang="ja-JP" altLang="en-US" sz="2000" b="1" dirty="0">
              <a:solidFill>
                <a:srgbClr val="6B0920"/>
              </a:solidFill>
            </a:endParaRPr>
          </a:p>
        </p:txBody>
      </p:sp>
      <p:sp>
        <p:nvSpPr>
          <p:cNvPr id="11" name="角丸四角形吹き出し 10">
            <a:extLst>
              <a:ext uri="{FF2B5EF4-FFF2-40B4-BE49-F238E27FC236}">
                <a16:creationId xmlns:a16="http://schemas.microsoft.com/office/drawing/2014/main" id="{D7A6735C-FE86-CB43-87D6-B348A3C811E3}"/>
              </a:ext>
            </a:extLst>
          </p:cNvPr>
          <p:cNvSpPr/>
          <p:nvPr/>
        </p:nvSpPr>
        <p:spPr>
          <a:xfrm>
            <a:off x="399514" y="4132230"/>
            <a:ext cx="2041452" cy="691116"/>
          </a:xfrm>
          <a:prstGeom prst="wedgeRoundRectCallout">
            <a:avLst>
              <a:gd name="adj1" fmla="val 63621"/>
              <a:gd name="adj2" fmla="val 15816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>
                <a:solidFill>
                  <a:srgbClr val="6B0920"/>
                </a:solidFill>
              </a:rPr>
              <a:t>内訳</a:t>
            </a:r>
            <a:endParaRPr kumimoji="1" lang="ja-JP" altLang="en-US" sz="2000" b="1" dirty="0">
              <a:solidFill>
                <a:srgbClr val="6B0920"/>
              </a:solidFill>
            </a:endParaRPr>
          </a:p>
        </p:txBody>
      </p:sp>
      <p:sp>
        <p:nvSpPr>
          <p:cNvPr id="12" name="角丸四角形吹き出し 11">
            <a:extLst>
              <a:ext uri="{FF2B5EF4-FFF2-40B4-BE49-F238E27FC236}">
                <a16:creationId xmlns:a16="http://schemas.microsoft.com/office/drawing/2014/main" id="{ED85C7E4-4AFF-AF49-B8DF-C03807FC6015}"/>
              </a:ext>
            </a:extLst>
          </p:cNvPr>
          <p:cNvSpPr/>
          <p:nvPr/>
        </p:nvSpPr>
        <p:spPr>
          <a:xfrm>
            <a:off x="4996323" y="4823346"/>
            <a:ext cx="2041452" cy="691116"/>
          </a:xfrm>
          <a:prstGeom prst="wedgeRoundRectCallout">
            <a:avLst>
              <a:gd name="adj1" fmla="val -63462"/>
              <a:gd name="adj2" fmla="val -45723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>
                <a:solidFill>
                  <a:srgbClr val="6B0920"/>
                </a:solidFill>
              </a:rPr>
              <a:t>この辺りを</a:t>
            </a:r>
            <a:endParaRPr kumimoji="1" lang="en-US" altLang="ja-JP" sz="2000" b="1" dirty="0">
              <a:solidFill>
                <a:srgbClr val="6B0920"/>
              </a:solidFill>
            </a:endParaRPr>
          </a:p>
          <a:p>
            <a:pPr algn="ctr"/>
            <a:r>
              <a:rPr kumimoji="1" lang="ja-JP" altLang="en-US" sz="2000" b="1">
                <a:solidFill>
                  <a:srgbClr val="6B0920"/>
                </a:solidFill>
              </a:rPr>
              <a:t>埋めていく</a:t>
            </a:r>
            <a:endParaRPr kumimoji="1" lang="ja-JP" altLang="en-US" sz="2000" b="1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62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215306-8156-2C4A-95A5-199617A89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Step2: </a:t>
            </a:r>
            <a:r>
              <a:rPr kumimoji="1" lang="ja-JP" altLang="en-US"/>
              <a:t>見た目の変更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05B69B-FE14-B64F-816C-E59C8769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2018/6/28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F73736-953A-EC4F-B465-742B4ED19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11" name="コンテンツ プレースホルダー 10">
            <a:extLst>
              <a:ext uri="{FF2B5EF4-FFF2-40B4-BE49-F238E27FC236}">
                <a16:creationId xmlns:a16="http://schemas.microsoft.com/office/drawing/2014/main" id="{45669501-DC12-2441-8EF7-3735813D4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007" y="1985047"/>
            <a:ext cx="7193986" cy="4505325"/>
          </a:xfrm>
        </p:spPr>
      </p:pic>
      <p:sp>
        <p:nvSpPr>
          <p:cNvPr id="12" name="角丸四角形吹き出し 11">
            <a:extLst>
              <a:ext uri="{FF2B5EF4-FFF2-40B4-BE49-F238E27FC236}">
                <a16:creationId xmlns:a16="http://schemas.microsoft.com/office/drawing/2014/main" id="{B9628DD5-6F86-F248-B315-9D53F38910F2}"/>
              </a:ext>
            </a:extLst>
          </p:cNvPr>
          <p:cNvSpPr/>
          <p:nvPr/>
        </p:nvSpPr>
        <p:spPr>
          <a:xfrm>
            <a:off x="4024847" y="1553527"/>
            <a:ext cx="901532" cy="370245"/>
          </a:xfrm>
          <a:prstGeom prst="wedgeRoundRectCallout">
            <a:avLst>
              <a:gd name="adj1" fmla="val 22103"/>
              <a:gd name="adj2" fmla="val 225173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>
                <a:solidFill>
                  <a:srgbClr val="6B0920"/>
                </a:solidFill>
              </a:rPr>
              <a:t>罫線</a:t>
            </a:r>
            <a:endParaRPr kumimoji="1" lang="ja-JP" altLang="en-US" sz="2000" b="1" dirty="0">
              <a:solidFill>
                <a:srgbClr val="6B0920"/>
              </a:solidFill>
            </a:endParaRPr>
          </a:p>
        </p:txBody>
      </p:sp>
      <p:sp>
        <p:nvSpPr>
          <p:cNvPr id="13" name="角丸四角形吹き出し 12">
            <a:extLst>
              <a:ext uri="{FF2B5EF4-FFF2-40B4-BE49-F238E27FC236}">
                <a16:creationId xmlns:a16="http://schemas.microsoft.com/office/drawing/2014/main" id="{B54A4AD3-A469-B043-BA6F-FD31B1076804}"/>
              </a:ext>
            </a:extLst>
          </p:cNvPr>
          <p:cNvSpPr/>
          <p:nvPr/>
        </p:nvSpPr>
        <p:spPr>
          <a:xfrm>
            <a:off x="6452614" y="1568821"/>
            <a:ext cx="901532" cy="370245"/>
          </a:xfrm>
          <a:prstGeom prst="wedgeRoundRectCallout">
            <a:avLst>
              <a:gd name="adj1" fmla="val -21534"/>
              <a:gd name="adj2" fmla="val 136148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>
                <a:solidFill>
                  <a:srgbClr val="6B0920"/>
                </a:solidFill>
              </a:rPr>
              <a:t>配置</a:t>
            </a:r>
            <a:endParaRPr kumimoji="1" lang="ja-JP" altLang="en-US" sz="2000" b="1" dirty="0">
              <a:solidFill>
                <a:srgbClr val="6B0920"/>
              </a:solidFill>
            </a:endParaRPr>
          </a:p>
        </p:txBody>
      </p:sp>
      <p:sp>
        <p:nvSpPr>
          <p:cNvPr id="14" name="角丸四角形吹き出し 13">
            <a:extLst>
              <a:ext uri="{FF2B5EF4-FFF2-40B4-BE49-F238E27FC236}">
                <a16:creationId xmlns:a16="http://schemas.microsoft.com/office/drawing/2014/main" id="{46EE5F25-94C0-554E-B666-541C9911C1D5}"/>
              </a:ext>
            </a:extLst>
          </p:cNvPr>
          <p:cNvSpPr/>
          <p:nvPr/>
        </p:nvSpPr>
        <p:spPr>
          <a:xfrm>
            <a:off x="7838391" y="1553526"/>
            <a:ext cx="1854602" cy="370245"/>
          </a:xfrm>
          <a:prstGeom prst="wedgeRoundRectCallout">
            <a:avLst>
              <a:gd name="adj1" fmla="val -35687"/>
              <a:gd name="adj2" fmla="val 225173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>
                <a:solidFill>
                  <a:srgbClr val="6B0920"/>
                </a:solidFill>
              </a:rPr>
              <a:t>セルの結合</a:t>
            </a:r>
            <a:endParaRPr kumimoji="1" lang="ja-JP" altLang="en-US" sz="2000" b="1" dirty="0">
              <a:solidFill>
                <a:srgbClr val="6B0920"/>
              </a:solidFill>
            </a:endParaRPr>
          </a:p>
        </p:txBody>
      </p:sp>
      <p:sp>
        <p:nvSpPr>
          <p:cNvPr id="15" name="角丸四角形吹き出し 14">
            <a:extLst>
              <a:ext uri="{FF2B5EF4-FFF2-40B4-BE49-F238E27FC236}">
                <a16:creationId xmlns:a16="http://schemas.microsoft.com/office/drawing/2014/main" id="{D3495172-DB4E-C54B-9DDD-478CCFFD070F}"/>
              </a:ext>
            </a:extLst>
          </p:cNvPr>
          <p:cNvSpPr/>
          <p:nvPr/>
        </p:nvSpPr>
        <p:spPr>
          <a:xfrm>
            <a:off x="10260881" y="3109425"/>
            <a:ext cx="1573155" cy="845887"/>
          </a:xfrm>
          <a:prstGeom prst="wedgeRoundRectCallout">
            <a:avLst>
              <a:gd name="adj1" fmla="val -82863"/>
              <a:gd name="adj2" fmla="val -1696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>
                <a:solidFill>
                  <a:srgbClr val="6B0920"/>
                </a:solidFill>
              </a:rPr>
              <a:t>二重罫線</a:t>
            </a:r>
            <a:endParaRPr kumimoji="1" lang="ja-JP" altLang="en-US" sz="2000" b="1" dirty="0">
              <a:solidFill>
                <a:srgbClr val="6B0920"/>
              </a:solidFill>
            </a:endParaRPr>
          </a:p>
        </p:txBody>
      </p:sp>
      <p:sp>
        <p:nvSpPr>
          <p:cNvPr id="16" name="角丸四角形吹き出し 15">
            <a:extLst>
              <a:ext uri="{FF2B5EF4-FFF2-40B4-BE49-F238E27FC236}">
                <a16:creationId xmlns:a16="http://schemas.microsoft.com/office/drawing/2014/main" id="{22D73F6A-4C32-564A-B5C9-D0AD999D1432}"/>
              </a:ext>
            </a:extLst>
          </p:cNvPr>
          <p:cNvSpPr/>
          <p:nvPr/>
        </p:nvSpPr>
        <p:spPr>
          <a:xfrm>
            <a:off x="10260881" y="5202365"/>
            <a:ext cx="1573155" cy="845887"/>
          </a:xfrm>
          <a:prstGeom prst="wedgeRoundRectCallout">
            <a:avLst>
              <a:gd name="adj1" fmla="val -82863"/>
              <a:gd name="adj2" fmla="val -1696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>
                <a:solidFill>
                  <a:srgbClr val="6B0920"/>
                </a:solidFill>
              </a:rPr>
              <a:t>太罫線</a:t>
            </a:r>
            <a:endParaRPr kumimoji="1" lang="ja-JP" altLang="en-US" sz="2000" b="1" dirty="0">
              <a:solidFill>
                <a:srgbClr val="6B0920"/>
              </a:solidFill>
            </a:endParaRPr>
          </a:p>
        </p:txBody>
      </p:sp>
      <p:sp>
        <p:nvSpPr>
          <p:cNvPr id="17" name="角丸四角形吹き出し 16">
            <a:extLst>
              <a:ext uri="{FF2B5EF4-FFF2-40B4-BE49-F238E27FC236}">
                <a16:creationId xmlns:a16="http://schemas.microsoft.com/office/drawing/2014/main" id="{40E7D1DE-381C-D242-9250-2A569DB63A2B}"/>
              </a:ext>
            </a:extLst>
          </p:cNvPr>
          <p:cNvSpPr/>
          <p:nvPr/>
        </p:nvSpPr>
        <p:spPr>
          <a:xfrm>
            <a:off x="754912" y="4356479"/>
            <a:ext cx="1454888" cy="513233"/>
          </a:xfrm>
          <a:prstGeom prst="wedgeRoundRectCallout">
            <a:avLst>
              <a:gd name="adj1" fmla="val 80023"/>
              <a:gd name="adj2" fmla="val 17158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>
                <a:solidFill>
                  <a:srgbClr val="6B0920"/>
                </a:solidFill>
              </a:rPr>
              <a:t>セル結合</a:t>
            </a:r>
            <a:endParaRPr kumimoji="1" lang="ja-JP" altLang="en-US" sz="2000" b="1" dirty="0">
              <a:solidFill>
                <a:srgbClr val="6B0920"/>
              </a:solidFill>
            </a:endParaRPr>
          </a:p>
        </p:txBody>
      </p:sp>
      <p:sp>
        <p:nvSpPr>
          <p:cNvPr id="18" name="角丸四角形吹き出し 17">
            <a:extLst>
              <a:ext uri="{FF2B5EF4-FFF2-40B4-BE49-F238E27FC236}">
                <a16:creationId xmlns:a16="http://schemas.microsoft.com/office/drawing/2014/main" id="{5D70EEE4-837C-1940-A15C-B5B92601FB82}"/>
              </a:ext>
            </a:extLst>
          </p:cNvPr>
          <p:cNvSpPr/>
          <p:nvPr/>
        </p:nvSpPr>
        <p:spPr>
          <a:xfrm>
            <a:off x="838200" y="5331477"/>
            <a:ext cx="1371599" cy="824774"/>
          </a:xfrm>
          <a:prstGeom prst="wedgeRoundRectCallout">
            <a:avLst>
              <a:gd name="adj1" fmla="val 80023"/>
              <a:gd name="adj2" fmla="val 17158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>
                <a:solidFill>
                  <a:srgbClr val="6B0920"/>
                </a:solidFill>
              </a:rPr>
              <a:t>上付き</a:t>
            </a:r>
            <a:endParaRPr kumimoji="1" lang="en-US" altLang="ja-JP" sz="2000" b="1" dirty="0">
              <a:solidFill>
                <a:srgbClr val="6B0920"/>
              </a:solidFill>
            </a:endParaRPr>
          </a:p>
          <a:p>
            <a:pPr algn="ctr"/>
            <a:r>
              <a:rPr kumimoji="1" lang="ja-JP" altLang="en-US" sz="2000" b="1">
                <a:solidFill>
                  <a:srgbClr val="6B0920"/>
                </a:solidFill>
              </a:rPr>
              <a:t>左揃え</a:t>
            </a:r>
            <a:endParaRPr kumimoji="1" lang="ja-JP" altLang="en-US" sz="2000" b="1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63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8719B6-5B55-2447-B301-9E9FF0A5A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Step3: </a:t>
            </a:r>
            <a:r>
              <a:rPr kumimoji="1" lang="ja-JP" altLang="en-US"/>
              <a:t>数字を埋める</a:t>
            </a: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EC8E189E-63C3-1446-8E32-75C1D1EBA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254" y="2055951"/>
            <a:ext cx="6199527" cy="4505325"/>
          </a:xfr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8DD1CF-F884-114A-9989-86BC8EA12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2018/6/28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B8DF66-4E64-1B4B-A80E-EA864181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8" name="角丸四角形吹き出し 7">
            <a:extLst>
              <a:ext uri="{FF2B5EF4-FFF2-40B4-BE49-F238E27FC236}">
                <a16:creationId xmlns:a16="http://schemas.microsoft.com/office/drawing/2014/main" id="{EE85EB8F-3D29-954D-840D-A36417F4F1AA}"/>
              </a:ext>
            </a:extLst>
          </p:cNvPr>
          <p:cNvSpPr/>
          <p:nvPr/>
        </p:nvSpPr>
        <p:spPr>
          <a:xfrm>
            <a:off x="8680174" y="3052001"/>
            <a:ext cx="3339394" cy="845887"/>
          </a:xfrm>
          <a:prstGeom prst="wedgeRoundRectCallout">
            <a:avLst>
              <a:gd name="adj1" fmla="val -64608"/>
              <a:gd name="adj2" fmla="val 39037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>
                <a:solidFill>
                  <a:srgbClr val="6B0920"/>
                </a:solidFill>
              </a:rPr>
              <a:t>適当に埋めよう</a:t>
            </a:r>
            <a:endParaRPr lang="en-US" altLang="ja-JP" sz="2000" b="1" dirty="0">
              <a:solidFill>
                <a:srgbClr val="6B0920"/>
              </a:solidFill>
            </a:endParaRPr>
          </a:p>
          <a:p>
            <a:pPr algn="ctr"/>
            <a:r>
              <a:rPr kumimoji="1" lang="ja-JP" altLang="en-US" sz="2000" b="1">
                <a:solidFill>
                  <a:srgbClr val="6B0920"/>
                </a:solidFill>
              </a:rPr>
              <a:t>（３ヶ月分ぐらいで良い）</a:t>
            </a:r>
            <a:endParaRPr kumimoji="1" lang="ja-JP" altLang="en-US" sz="2000" b="1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223056-BF77-5848-B07F-0F248A52F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Step4: </a:t>
            </a:r>
            <a:r>
              <a:rPr lang="ja-JP" altLang="en-US"/>
              <a:t>数値</a:t>
            </a:r>
            <a:r>
              <a:rPr kumimoji="1" lang="ja-JP" altLang="en-US"/>
              <a:t>の自動計算</a:t>
            </a: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07637E8C-017F-6C47-ABBB-E4955C92C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82" y="1671638"/>
            <a:ext cx="4017635" cy="4505325"/>
          </a:xfr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C29860-A29F-1B48-9FCA-6B2FB6214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2018/6/28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383FF4-A10F-BF49-9446-1A0AFB985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8" name="角丸四角形吹き出し 7">
            <a:extLst>
              <a:ext uri="{FF2B5EF4-FFF2-40B4-BE49-F238E27FC236}">
                <a16:creationId xmlns:a16="http://schemas.microsoft.com/office/drawing/2014/main" id="{DE4AEBC9-254A-954E-9717-D487B0505B9C}"/>
              </a:ext>
            </a:extLst>
          </p:cNvPr>
          <p:cNvSpPr/>
          <p:nvPr/>
        </p:nvSpPr>
        <p:spPr>
          <a:xfrm>
            <a:off x="8295861" y="2058088"/>
            <a:ext cx="3339394" cy="845887"/>
          </a:xfrm>
          <a:prstGeom prst="wedgeRoundRectCallout">
            <a:avLst>
              <a:gd name="adj1" fmla="val -64608"/>
              <a:gd name="adj2" fmla="val 39037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>
                <a:solidFill>
                  <a:srgbClr val="6B0920"/>
                </a:solidFill>
              </a:rPr>
              <a:t>総和（</a:t>
            </a:r>
            <a:r>
              <a:rPr kumimoji="1" lang="en-US" altLang="ja-JP" sz="2000" b="1" dirty="0">
                <a:solidFill>
                  <a:srgbClr val="6B0920"/>
                </a:solidFill>
              </a:rPr>
              <a:t>summation</a:t>
            </a:r>
            <a:r>
              <a:rPr kumimoji="1" lang="ja-JP" altLang="en-US" sz="2000" b="1">
                <a:solidFill>
                  <a:srgbClr val="6B0920"/>
                </a:solidFill>
              </a:rPr>
              <a:t>）で</a:t>
            </a:r>
            <a:endParaRPr kumimoji="1" lang="en-US" altLang="ja-JP" sz="2000" b="1" dirty="0">
              <a:solidFill>
                <a:srgbClr val="6B0920"/>
              </a:solidFill>
            </a:endParaRPr>
          </a:p>
          <a:p>
            <a:pPr algn="ctr"/>
            <a:r>
              <a:rPr kumimoji="1" lang="ja-JP" altLang="en-US" sz="2000" b="1">
                <a:solidFill>
                  <a:srgbClr val="6B0920"/>
                </a:solidFill>
              </a:rPr>
              <a:t>自動計算</a:t>
            </a:r>
            <a:endParaRPr kumimoji="1" lang="ja-JP" altLang="en-US" sz="2000" b="1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49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DFE00E-C0FF-7B4B-9F06-07219021D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Step5: </a:t>
            </a:r>
            <a:r>
              <a:rPr kumimoji="1" lang="ja-JP" altLang="en-US"/>
              <a:t>グラフの挿入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E56FEB-05EC-EE4F-9B9B-27D7494B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2018/6/28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4333E5-EF99-EB46-9AA7-6EC7D21DC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11" name="コンテンツ プレースホルダー 10">
            <a:extLst>
              <a:ext uri="{FF2B5EF4-FFF2-40B4-BE49-F238E27FC236}">
                <a16:creationId xmlns:a16="http://schemas.microsoft.com/office/drawing/2014/main" id="{D13433E9-F4A2-8F4B-B3D9-050621537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33" y="2690927"/>
            <a:ext cx="6517141" cy="2797452"/>
          </a:xfr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A1EAE92-D0D3-1148-85D9-514BCD903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73" y="2690927"/>
            <a:ext cx="4550049" cy="1908340"/>
          </a:xfrm>
          <a:prstGeom prst="rect">
            <a:avLst/>
          </a:prstGeom>
        </p:spPr>
      </p:pic>
      <p:sp>
        <p:nvSpPr>
          <p:cNvPr id="15" name="角丸四角形吹き出し 14">
            <a:extLst>
              <a:ext uri="{FF2B5EF4-FFF2-40B4-BE49-F238E27FC236}">
                <a16:creationId xmlns:a16="http://schemas.microsoft.com/office/drawing/2014/main" id="{469DC0D5-1DBB-6947-9A56-71C93EFFB18D}"/>
              </a:ext>
            </a:extLst>
          </p:cNvPr>
          <p:cNvSpPr/>
          <p:nvPr/>
        </p:nvSpPr>
        <p:spPr>
          <a:xfrm>
            <a:off x="1800530" y="1979107"/>
            <a:ext cx="2759830" cy="577752"/>
          </a:xfrm>
          <a:prstGeom prst="wedgeRoundRectCallout">
            <a:avLst>
              <a:gd name="adj1" fmla="val 9999"/>
              <a:gd name="adj2" fmla="val 118937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>
                <a:solidFill>
                  <a:srgbClr val="6B0920"/>
                </a:solidFill>
              </a:rPr>
              <a:t>範囲を選択して</a:t>
            </a:r>
            <a:endParaRPr kumimoji="1" lang="ja-JP" altLang="en-US" sz="2000" b="1" dirty="0">
              <a:solidFill>
                <a:srgbClr val="6B0920"/>
              </a:solidFill>
            </a:endParaRPr>
          </a:p>
        </p:txBody>
      </p:sp>
      <p:sp>
        <p:nvSpPr>
          <p:cNvPr id="16" name="角丸四角形吹き出し 15">
            <a:extLst>
              <a:ext uri="{FF2B5EF4-FFF2-40B4-BE49-F238E27FC236}">
                <a16:creationId xmlns:a16="http://schemas.microsoft.com/office/drawing/2014/main" id="{F9D0A7C4-142F-354D-AED4-868C2F5A65CE}"/>
              </a:ext>
            </a:extLst>
          </p:cNvPr>
          <p:cNvSpPr/>
          <p:nvPr/>
        </p:nvSpPr>
        <p:spPr>
          <a:xfrm>
            <a:off x="7691121" y="1822956"/>
            <a:ext cx="2759830" cy="577752"/>
          </a:xfrm>
          <a:prstGeom prst="wedgeRoundRectCallout">
            <a:avLst>
              <a:gd name="adj1" fmla="val 44572"/>
              <a:gd name="adj2" fmla="val 121231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>
                <a:solidFill>
                  <a:srgbClr val="6B0920"/>
                </a:solidFill>
              </a:rPr>
              <a:t>挿入からグラフを</a:t>
            </a:r>
            <a:endParaRPr kumimoji="1" lang="ja-JP" altLang="en-US" sz="2000" b="1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0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D69132-5FB5-4F3F-8CBC-7410123F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6B1148-1F9B-47AD-B7C2-1E4FF8426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61654"/>
            <a:ext cx="10515600" cy="3015309"/>
          </a:xfrm>
        </p:spPr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Excel</a:t>
            </a:r>
            <a:r>
              <a:rPr lang="ja-JP" altLang="en-US"/>
              <a:t>でデータ整理</a:t>
            </a:r>
            <a:endParaRPr lang="en-US" altLang="ja-JP" dirty="0"/>
          </a:p>
          <a:p>
            <a:pPr lvl="1"/>
            <a:r>
              <a:rPr lang="ja-JP" altLang="en-US"/>
              <a:t>表計算とは</a:t>
            </a:r>
            <a:endParaRPr lang="en-US" altLang="ja-JP" dirty="0"/>
          </a:p>
          <a:p>
            <a:pPr lvl="1"/>
            <a:r>
              <a:rPr lang="ja-JP" altLang="en-US"/>
              <a:t>セルの書式設定</a:t>
            </a:r>
            <a:endParaRPr lang="en-US" altLang="ja-JP" dirty="0"/>
          </a:p>
          <a:p>
            <a:pPr lvl="1"/>
            <a:r>
              <a:rPr lang="ja-JP" altLang="en-US"/>
              <a:t>数式</a:t>
            </a:r>
            <a:endParaRPr lang="en-US" altLang="ja-JP" dirty="0"/>
          </a:p>
          <a:p>
            <a:pPr lvl="1"/>
            <a:r>
              <a:rPr lang="ja-JP" altLang="en-US"/>
              <a:t>グラフ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/>
              <a:t>データ解析をしよう</a:t>
            </a:r>
            <a:endParaRPr lang="en-US" altLang="ja-JP" dirty="0"/>
          </a:p>
          <a:p>
            <a:pPr lvl="1"/>
            <a:r>
              <a:rPr lang="ja-JP" altLang="en-US"/>
              <a:t>データとは</a:t>
            </a:r>
            <a:endParaRPr lang="en-US" altLang="ja-JP" dirty="0"/>
          </a:p>
          <a:p>
            <a:pPr lvl="1"/>
            <a:r>
              <a:rPr lang="ja-JP" altLang="en-US"/>
              <a:t>データを表す数字</a:t>
            </a:r>
            <a:endParaRPr lang="en-US" altLang="ja-JP" dirty="0"/>
          </a:p>
          <a:p>
            <a:pPr lvl="1"/>
            <a:endParaRPr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CAC0A6-42E2-47AC-9923-4A6821680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7536-FC60-4DEC-94E4-3E20A66F06EF}" type="datetime1">
              <a:rPr lang="ja-JP" altLang="en-US" smtClean="0"/>
              <a:t>2018/6/28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AF76DA-2BDC-4389-A05F-269666133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89DBCAD-29D9-4D29-B877-D9ECF6DCB14E}"/>
              </a:ext>
            </a:extLst>
          </p:cNvPr>
          <p:cNvSpPr/>
          <p:nvPr/>
        </p:nvSpPr>
        <p:spPr>
          <a:xfrm>
            <a:off x="2532940" y="1796648"/>
            <a:ext cx="7126121" cy="119336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>
                <a:solidFill>
                  <a:srgbClr val="6B0920"/>
                </a:solidFill>
              </a:rPr>
              <a:t>数値計算とグラフ化を覚える</a:t>
            </a:r>
            <a:endParaRPr kumimoji="1" lang="ja-JP" altLang="en-US" sz="2800" b="1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068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7B382E-C036-A940-9045-A12FA0B7E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本日の課題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862898-F0C0-6843-836F-5188D0A77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Excel</a:t>
            </a:r>
            <a:r>
              <a:rPr kumimoji="1" lang="ja-JP" altLang="en-US"/>
              <a:t>を使って家計簿を作ろう</a:t>
            </a:r>
            <a:endParaRPr kumimoji="1" lang="en-US" altLang="ja-JP" dirty="0"/>
          </a:p>
          <a:p>
            <a:pPr lvl="1"/>
            <a:r>
              <a:rPr kumimoji="1" lang="ja-JP" altLang="en-US"/>
              <a:t>収入・支出をまとめる表を作る</a:t>
            </a:r>
            <a:endParaRPr kumimoji="1" lang="en-US" altLang="ja-JP" dirty="0"/>
          </a:p>
          <a:p>
            <a:pPr lvl="1"/>
            <a:r>
              <a:rPr lang="ja-JP" altLang="en-US"/>
              <a:t>自動で合計金額を出すよう設定する</a:t>
            </a:r>
            <a:endParaRPr lang="en-US" altLang="ja-JP" dirty="0"/>
          </a:p>
          <a:p>
            <a:pPr lvl="1"/>
            <a:r>
              <a:rPr kumimoji="1" lang="ja-JP" altLang="en-US"/>
              <a:t>工夫したら加点します（見た目や色など）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/>
              <a:t>出来上がったら提出</a:t>
            </a:r>
            <a:endParaRPr lang="en-US" altLang="ja-JP" dirty="0"/>
          </a:p>
          <a:p>
            <a:pPr lvl="1"/>
            <a:r>
              <a:rPr lang="ja-JP" altLang="en-US"/>
              <a:t>柴田の授業ページへ</a:t>
            </a:r>
            <a:endParaRPr lang="en-US" altLang="ja-JP" dirty="0"/>
          </a:p>
          <a:p>
            <a:pPr lvl="1"/>
            <a:r>
              <a:rPr lang="ja-JP" altLang="en-US"/>
              <a:t>第</a:t>
            </a:r>
            <a:r>
              <a:rPr lang="en-US" altLang="ja-JP" dirty="0"/>
              <a:t>10</a:t>
            </a:r>
            <a:r>
              <a:rPr lang="ja-JP" altLang="en-US"/>
              <a:t>回出席</a:t>
            </a:r>
            <a:r>
              <a:rPr lang="en-US" altLang="ja-JP" dirty="0"/>
              <a:t>/</a:t>
            </a:r>
            <a:r>
              <a:rPr lang="ja-JP" altLang="en-US"/>
              <a:t>課題提出</a:t>
            </a:r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AB9EC7-4A35-9942-B338-F93A62144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2018/6/28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2E9F47-5E42-5E4A-8680-2525B0D25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890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8F0BB3-470D-8D4E-83F8-04A4E6473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次週予告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72B801-F69C-C944-8389-7B696AE1E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Excel</a:t>
            </a:r>
            <a:r>
              <a:rPr kumimoji="1" lang="ja-JP" altLang="en-US"/>
              <a:t>でデータ解析</a:t>
            </a:r>
            <a:endParaRPr kumimoji="1" lang="en-US" altLang="ja-JP" dirty="0"/>
          </a:p>
          <a:p>
            <a:pPr lvl="1"/>
            <a:r>
              <a:rPr lang="ja-JP" altLang="en-US"/>
              <a:t>データから何を見ればいいのか？</a:t>
            </a:r>
            <a:endParaRPr lang="en-US" altLang="ja-JP" dirty="0"/>
          </a:p>
          <a:p>
            <a:pPr lvl="1"/>
            <a:r>
              <a:rPr lang="ja-JP" altLang="en-US"/>
              <a:t>どうやってデータを表現するか？</a:t>
            </a:r>
            <a:endParaRPr lang="en-US" altLang="ja-JP" dirty="0"/>
          </a:p>
          <a:p>
            <a:pPr lvl="1"/>
            <a:r>
              <a:rPr lang="ja-JP" altLang="en-US"/>
              <a:t>その他お役立ちツール</a:t>
            </a:r>
            <a:endParaRPr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0B0574-1563-E84E-A41E-28275B30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2018/6/28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E9B675-3A3B-BE4F-A452-BEC69F135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6571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664217-F9A0-4B2D-A98C-9237585D7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重要だったこと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3E59A9-521D-4E61-B09E-E21B588A8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782"/>
            <a:ext cx="10515600" cy="4884001"/>
          </a:xfrm>
        </p:spPr>
        <p:txBody>
          <a:bodyPr>
            <a:normAutofit/>
          </a:bodyPr>
          <a:lstStyle/>
          <a:p>
            <a:r>
              <a:rPr lang="en-US" altLang="ja-JP" b="1" dirty="0">
                <a:solidFill>
                  <a:srgbClr val="6B0920"/>
                </a:solidFill>
              </a:rPr>
              <a:t>Word</a:t>
            </a:r>
            <a:r>
              <a:rPr lang="ja-JP" altLang="en-US" b="1">
                <a:solidFill>
                  <a:srgbClr val="6B0920"/>
                </a:solidFill>
              </a:rPr>
              <a:t>でパンフレットを作ろう</a:t>
            </a:r>
            <a:endParaRPr lang="en-US" altLang="ja-JP" b="1" dirty="0">
              <a:solidFill>
                <a:srgbClr val="6B0920"/>
              </a:solidFill>
            </a:endParaRPr>
          </a:p>
          <a:p>
            <a:pPr lvl="1"/>
            <a:r>
              <a:rPr lang="en-US" altLang="ja-JP" b="1" dirty="0"/>
              <a:t>Word</a:t>
            </a:r>
            <a:r>
              <a:rPr lang="ja-JP" altLang="en-US" b="1"/>
              <a:t>を使えば大体の書類は作成できる</a:t>
            </a:r>
            <a:endParaRPr lang="en-US" altLang="ja-JP" b="1" dirty="0"/>
          </a:p>
          <a:p>
            <a:pPr lvl="2"/>
            <a:r>
              <a:rPr lang="ja-JP" altLang="en-US" b="1"/>
              <a:t>レポート</a:t>
            </a:r>
            <a:endParaRPr lang="en-US" altLang="ja-JP" b="1" dirty="0"/>
          </a:p>
          <a:p>
            <a:pPr lvl="2"/>
            <a:r>
              <a:rPr lang="ja-JP" altLang="en-US" b="1"/>
              <a:t>論文</a:t>
            </a:r>
            <a:endParaRPr lang="en-US" altLang="ja-JP" b="1" dirty="0"/>
          </a:p>
          <a:p>
            <a:pPr lvl="2"/>
            <a:r>
              <a:rPr lang="ja-JP" altLang="en-US" b="1"/>
              <a:t>申込書</a:t>
            </a:r>
            <a:endParaRPr lang="en-US" altLang="ja-JP" b="1" dirty="0"/>
          </a:p>
          <a:p>
            <a:pPr lvl="2"/>
            <a:r>
              <a:rPr lang="ja-JP" altLang="en-US" b="1"/>
              <a:t>和文</a:t>
            </a:r>
            <a:endParaRPr lang="en-US" altLang="ja-JP" b="1" dirty="0"/>
          </a:p>
          <a:p>
            <a:pPr lvl="2"/>
            <a:r>
              <a:rPr lang="ja-JP" altLang="en-US" b="1"/>
              <a:t>パンフレット</a:t>
            </a:r>
            <a:endParaRPr lang="en-US" altLang="ja-JP" b="1" dirty="0"/>
          </a:p>
          <a:p>
            <a:pPr lvl="1"/>
            <a:r>
              <a:rPr lang="ja-JP" altLang="en-US" b="1"/>
              <a:t>文章はわかりやすさが命</a:t>
            </a:r>
            <a:endParaRPr lang="en-US" altLang="ja-JP" b="1" dirty="0"/>
          </a:p>
          <a:p>
            <a:pPr lvl="2"/>
            <a:r>
              <a:rPr lang="ja-JP" altLang="en-US" b="1"/>
              <a:t>図表で目を引く</a:t>
            </a:r>
            <a:endParaRPr lang="en-US" altLang="ja-JP" b="1" dirty="0"/>
          </a:p>
          <a:p>
            <a:pPr lvl="2"/>
            <a:r>
              <a:rPr lang="ja-JP" altLang="en-US" b="1"/>
              <a:t>言いたいことは先頭に持ってくる</a:t>
            </a:r>
            <a:endParaRPr lang="en-US" altLang="ja-JP" b="1" dirty="0"/>
          </a:p>
          <a:p>
            <a:pPr lvl="2"/>
            <a:r>
              <a:rPr lang="ja-JP" altLang="en-US" b="1"/>
              <a:t>１つの文章に多くの意味を詰め込まない</a:t>
            </a:r>
            <a:endParaRPr lang="en-US" altLang="ja-JP" b="1" dirty="0"/>
          </a:p>
          <a:p>
            <a:pPr lvl="1"/>
            <a:endParaRPr kumimoji="1" lang="en-US" altLang="ja-JP" b="1" dirty="0"/>
          </a:p>
          <a:p>
            <a:pPr lvl="1"/>
            <a:endParaRPr kumimoji="1"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3CA3ED-918B-47FE-BAC2-B4F0DE969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73CE-3C2D-42C4-8B3A-B8932CCCD502}" type="datetime1">
              <a:rPr lang="ja-JP" altLang="en-US" smtClean="0"/>
              <a:t>2018/6/28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E21860-89BD-4258-8E88-3AECCE57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1356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E971C8-C1EB-4B02-A840-722014443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Excel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2F805C1-6D0A-46C2-BB73-6D11C499B6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CAF20A-8523-46D5-9547-E5D3BD3BF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F9E6-9468-4358-AE5C-8F68B94E9D44}" type="datetime1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6B8CD9-BDB5-4D50-9EC4-4038378C0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394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5318F6A3-68B7-4BA4-AB08-875157EF0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Excel</a:t>
            </a:r>
            <a:r>
              <a:rPr kumimoji="1" lang="ja-JP" altLang="en-US"/>
              <a:t>って？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CC6A59E0-EAC4-4C42-B4FE-E031B009B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表計算</a:t>
            </a:r>
            <a:r>
              <a:rPr kumimoji="1" lang="en-US" altLang="ja-JP" dirty="0"/>
              <a:t>(spread sheet)</a:t>
            </a:r>
            <a:r>
              <a:rPr kumimoji="1" lang="ja-JP" altLang="en-US"/>
              <a:t>のソフトウェア</a:t>
            </a:r>
            <a:endParaRPr kumimoji="1" lang="en-US" altLang="ja-JP" dirty="0"/>
          </a:p>
          <a:p>
            <a:pPr lvl="1"/>
            <a:r>
              <a:rPr kumimoji="1" lang="ja-JP" altLang="en-US"/>
              <a:t>表を使って計算する</a:t>
            </a:r>
            <a:endParaRPr kumimoji="1" lang="en-US" altLang="ja-JP" dirty="0"/>
          </a:p>
          <a:p>
            <a:pPr lvl="1"/>
            <a:r>
              <a:rPr lang="ja-JP" altLang="en-US"/>
              <a:t>会計や予定など、多数の数や計算を扱う場面で活躍</a:t>
            </a: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8083AC-8DE6-4E3A-8067-304558E3C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AD4A-4B4C-40C6-8C25-05340C1FD39D}" type="datetime1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E2F3E2-BC98-48CD-AAB1-DA2E90EC1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F85F5DED-50D2-FE4E-85A2-F87EA804D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213202"/>
              </p:ext>
            </p:extLst>
          </p:nvPr>
        </p:nvGraphicFramePr>
        <p:xfrm>
          <a:off x="2032000" y="4226573"/>
          <a:ext cx="81280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65057704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9345690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6698080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36948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値段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内容量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購入数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費用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709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¥ 1980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</a:t>
                      </a:r>
                      <a:r>
                        <a:rPr kumimoji="1" lang="ja-JP" altLang="en-US"/>
                        <a:t>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¥19800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474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¥ 980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12</a:t>
                      </a:r>
                      <a:r>
                        <a:rPr kumimoji="1" lang="ja-JP" altLang="en-US"/>
                        <a:t>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5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¥ 4900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299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11629"/>
                  </a:ext>
                </a:extLst>
              </a:tr>
            </a:tbl>
          </a:graphicData>
        </a:graphic>
      </p:graphicFrame>
      <p:sp>
        <p:nvSpPr>
          <p:cNvPr id="3" name="角丸四角形吹き出し 2">
            <a:extLst>
              <a:ext uri="{FF2B5EF4-FFF2-40B4-BE49-F238E27FC236}">
                <a16:creationId xmlns:a16="http://schemas.microsoft.com/office/drawing/2014/main" id="{7C0F7C95-FA05-FD4C-914A-9EFB918D16E4}"/>
              </a:ext>
            </a:extLst>
          </p:cNvPr>
          <p:cNvSpPr/>
          <p:nvPr/>
        </p:nvSpPr>
        <p:spPr>
          <a:xfrm>
            <a:off x="589229" y="3224480"/>
            <a:ext cx="2613228" cy="938916"/>
          </a:xfrm>
          <a:prstGeom prst="wedgeRoundRectCallout">
            <a:avLst>
              <a:gd name="adj1" fmla="val 35531"/>
              <a:gd name="adj2" fmla="val 70994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>
                <a:solidFill>
                  <a:srgbClr val="6B0920"/>
                </a:solidFill>
              </a:rPr>
              <a:t>数値や文字を</a:t>
            </a:r>
            <a:endParaRPr lang="en-US" altLang="ja-JP" sz="2400" b="1" dirty="0">
              <a:solidFill>
                <a:srgbClr val="6B0920"/>
              </a:solidFill>
            </a:endParaRPr>
          </a:p>
          <a:p>
            <a:pPr algn="ctr"/>
            <a:r>
              <a:rPr lang="en-US" altLang="ja-JP" sz="2400" b="1" dirty="0">
                <a:solidFill>
                  <a:srgbClr val="6B0920"/>
                </a:solidFill>
              </a:rPr>
              <a:t>”</a:t>
            </a:r>
            <a:r>
              <a:rPr lang="ja-JP" altLang="en-US" sz="2400" b="1">
                <a:solidFill>
                  <a:srgbClr val="6B0920"/>
                </a:solidFill>
              </a:rPr>
              <a:t>セル</a:t>
            </a:r>
            <a:r>
              <a:rPr lang="en-US" altLang="ja-JP" sz="2400" b="1" dirty="0">
                <a:solidFill>
                  <a:srgbClr val="6B0920"/>
                </a:solidFill>
              </a:rPr>
              <a:t>”</a:t>
            </a:r>
            <a:r>
              <a:rPr lang="ja-JP" altLang="en-US" sz="2400" b="1">
                <a:solidFill>
                  <a:srgbClr val="6B0920"/>
                </a:solidFill>
              </a:rPr>
              <a:t>に入れる</a:t>
            </a:r>
            <a:endParaRPr kumimoji="1" lang="ja-JP" altLang="en-US" sz="2400" b="1" dirty="0">
              <a:solidFill>
                <a:srgbClr val="6B0920"/>
              </a:solidFill>
            </a:endParaRPr>
          </a:p>
        </p:txBody>
      </p:sp>
      <p:sp>
        <p:nvSpPr>
          <p:cNvPr id="13" name="角丸四角形吹き出し 12">
            <a:extLst>
              <a:ext uri="{FF2B5EF4-FFF2-40B4-BE49-F238E27FC236}">
                <a16:creationId xmlns:a16="http://schemas.microsoft.com/office/drawing/2014/main" id="{574A0F70-C5BD-B64A-BA3F-D0D16E05EE07}"/>
              </a:ext>
            </a:extLst>
          </p:cNvPr>
          <p:cNvSpPr/>
          <p:nvPr/>
        </p:nvSpPr>
        <p:spPr>
          <a:xfrm>
            <a:off x="8010049" y="5583028"/>
            <a:ext cx="2874551" cy="938916"/>
          </a:xfrm>
          <a:prstGeom prst="wedgeRoundRectCallout">
            <a:avLst>
              <a:gd name="adj1" fmla="val 12665"/>
              <a:gd name="adj2" fmla="val -75604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>
                <a:solidFill>
                  <a:srgbClr val="6B0920"/>
                </a:solidFill>
              </a:rPr>
              <a:t>数式も入れられる</a:t>
            </a:r>
            <a:endParaRPr kumimoji="1" lang="en-US" altLang="ja-JP" sz="2400" b="1" dirty="0">
              <a:solidFill>
                <a:srgbClr val="6B0920"/>
              </a:solidFill>
            </a:endParaRPr>
          </a:p>
          <a:p>
            <a:pPr algn="ctr"/>
            <a:r>
              <a:rPr lang="en-US" altLang="ja-JP" sz="2400" dirty="0">
                <a:solidFill>
                  <a:srgbClr val="6B0920"/>
                </a:solidFill>
              </a:rPr>
              <a:t>=</a:t>
            </a:r>
            <a:r>
              <a:rPr lang="ja-JP" altLang="en-US" sz="2400">
                <a:solidFill>
                  <a:srgbClr val="6B0920"/>
                </a:solidFill>
              </a:rPr>
              <a:t>値段</a:t>
            </a:r>
            <a:r>
              <a:rPr lang="en-US" altLang="ja-JP" sz="2400" dirty="0">
                <a:solidFill>
                  <a:srgbClr val="6B0920"/>
                </a:solidFill>
              </a:rPr>
              <a:t>x</a:t>
            </a:r>
            <a:r>
              <a:rPr lang="ja-JP" altLang="en-US" sz="2400">
                <a:solidFill>
                  <a:srgbClr val="6B0920"/>
                </a:solidFill>
              </a:rPr>
              <a:t>個数</a:t>
            </a:r>
            <a:endParaRPr kumimoji="1" lang="ja-JP" altLang="en-US" sz="2400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5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A4CA25-22CE-444F-B9D6-9DBED6A7C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Excel</a:t>
            </a:r>
            <a:r>
              <a:rPr kumimoji="1" lang="ja-JP" altLang="en-US"/>
              <a:t>の起動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801DF4-461A-354C-AF85-611044A8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2018/6/28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906729-F4CB-E04D-BB7D-9ED5013F1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0BAD2CAC-3AD7-B441-ABB9-F19383128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641960"/>
            <a:ext cx="7772400" cy="3797300"/>
          </a:xfrm>
        </p:spPr>
      </p:pic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E6A6401D-2B8D-B348-A183-054394F60D2D}"/>
              </a:ext>
            </a:extLst>
          </p:cNvPr>
          <p:cNvSpPr txBox="1">
            <a:spLocks/>
          </p:cNvSpPr>
          <p:nvPr/>
        </p:nvSpPr>
        <p:spPr>
          <a:xfrm>
            <a:off x="838200" y="1671782"/>
            <a:ext cx="10515600" cy="4505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Launchpad</a:t>
            </a:r>
            <a:r>
              <a:rPr lang="ja-JP" altLang="en-US"/>
              <a:t>から</a:t>
            </a:r>
            <a:r>
              <a:rPr lang="en-US" altLang="ja-JP" dirty="0"/>
              <a:t>Excel</a:t>
            </a:r>
            <a:r>
              <a:rPr lang="ja-JP" altLang="en-US"/>
              <a:t>を起動</a:t>
            </a:r>
            <a:endParaRPr lang="en-US" altLang="ja-JP" dirty="0"/>
          </a:p>
          <a:p>
            <a:r>
              <a:rPr lang="ja-JP" altLang="en-US"/>
              <a:t>空白のブックを選択</a:t>
            </a:r>
          </a:p>
        </p:txBody>
      </p:sp>
    </p:spTree>
    <p:extLst>
      <p:ext uri="{BB962C8B-B14F-4D97-AF65-F5344CB8AC3E}">
        <p14:creationId xmlns:p14="http://schemas.microsoft.com/office/powerpoint/2010/main" val="4181045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45C46E-99FF-C149-8932-90DAD00E4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使い方確認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3954DB-30E9-C448-A66A-EF1A0544A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/>
              <a:t>セルの選択</a:t>
            </a:r>
            <a:endParaRPr lang="en-US" altLang="ja-JP" dirty="0"/>
          </a:p>
          <a:p>
            <a:pPr lvl="1"/>
            <a:r>
              <a:rPr lang="ja-JP" altLang="en-US"/>
              <a:t>操作対象をセル単位で選択</a:t>
            </a:r>
            <a:endParaRPr lang="en-US" altLang="ja-JP" dirty="0"/>
          </a:p>
          <a:p>
            <a:pPr lvl="1"/>
            <a:r>
              <a:rPr lang="ja-JP" altLang="en-US"/>
              <a:t>列や行単位でも選択可能</a:t>
            </a:r>
            <a:endParaRPr lang="en-US" altLang="ja-JP" dirty="0"/>
          </a:p>
          <a:p>
            <a:pPr lvl="1"/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ja-JP" altLang="en-US"/>
              <a:t>文字の入力</a:t>
            </a:r>
            <a:endParaRPr lang="en-US" altLang="ja-JP" dirty="0"/>
          </a:p>
          <a:p>
            <a:pPr lvl="1"/>
            <a:r>
              <a:rPr lang="ja-JP" altLang="en-US"/>
              <a:t>文字のほか、数式を入力可能</a:t>
            </a:r>
            <a:endParaRPr lang="en-US" altLang="ja-JP" dirty="0"/>
          </a:p>
          <a:p>
            <a:pPr lvl="1"/>
            <a:r>
              <a:rPr lang="ja-JP" altLang="en-US"/>
              <a:t>関数も準備してある</a:t>
            </a:r>
            <a:endParaRPr lang="en-US" altLang="ja-JP" dirty="0"/>
          </a:p>
          <a:p>
            <a:pPr lvl="1"/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ja-JP" altLang="en-US"/>
              <a:t>書式設定</a:t>
            </a:r>
            <a:endParaRPr lang="en-US" altLang="ja-JP" dirty="0"/>
          </a:p>
          <a:p>
            <a:pPr lvl="1"/>
            <a:r>
              <a:rPr lang="ja-JP" altLang="en-US"/>
              <a:t>選択範囲内のセルの文字の設定</a:t>
            </a:r>
            <a:endParaRPr lang="en-US" altLang="ja-JP" dirty="0"/>
          </a:p>
          <a:p>
            <a:pPr lvl="1"/>
            <a:r>
              <a:rPr lang="ja-JP" altLang="en-US"/>
              <a:t>選択範囲内のセルの設定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F70479-9839-A24B-B5B7-CE75C29F9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2018/6/28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3E73E6-3452-8147-804F-521244D15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8509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C9A381-C99E-1440-8F28-0EB019A28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1. </a:t>
            </a:r>
            <a:r>
              <a:rPr kumimoji="1" lang="ja-JP" altLang="en-US"/>
              <a:t>セルの選択と表現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96BCEF-40B0-AA46-90CA-D4E06BD04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783"/>
            <a:ext cx="10515600" cy="3241812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/>
              <a:t>セルは座（列・行の順番）で表現</a:t>
            </a:r>
            <a:endParaRPr lang="en-US" altLang="ja-JP" dirty="0"/>
          </a:p>
          <a:p>
            <a:pPr lvl="1"/>
            <a:r>
              <a:rPr lang="ja-JP" altLang="en-US"/>
              <a:t>例：</a:t>
            </a:r>
            <a:endParaRPr lang="en-US" altLang="ja-JP" dirty="0"/>
          </a:p>
          <a:p>
            <a:pPr lvl="2"/>
            <a:r>
              <a:rPr lang="en-US" altLang="ja-JP" dirty="0"/>
              <a:t>C</a:t>
            </a:r>
            <a:r>
              <a:rPr lang="ja-JP" altLang="en-US"/>
              <a:t>列３行目の値</a:t>
            </a:r>
            <a:r>
              <a:rPr lang="en-US" altLang="ja-JP" dirty="0"/>
              <a:t>		</a:t>
            </a:r>
            <a:r>
              <a:rPr lang="ja-JP" altLang="en-US"/>
              <a:t>＝</a:t>
            </a:r>
            <a:r>
              <a:rPr lang="en-US" altLang="ja-JP" dirty="0"/>
              <a:t>C3</a:t>
            </a:r>
          </a:p>
          <a:p>
            <a:pPr lvl="2"/>
            <a:r>
              <a:rPr lang="en-US" altLang="ja-JP" dirty="0"/>
              <a:t>C</a:t>
            </a:r>
            <a:r>
              <a:rPr lang="ja-JP" altLang="en-US"/>
              <a:t>列固定、３行目</a:t>
            </a:r>
            <a:r>
              <a:rPr lang="en-US" altLang="ja-JP" dirty="0"/>
              <a:t>		=$C3</a:t>
            </a:r>
          </a:p>
          <a:p>
            <a:pPr lvl="2"/>
            <a:r>
              <a:rPr lang="en-US" altLang="ja-JP" dirty="0"/>
              <a:t>A</a:t>
            </a:r>
            <a:r>
              <a:rPr lang="ja-JP" altLang="en-US"/>
              <a:t>列の</a:t>
            </a:r>
            <a:r>
              <a:rPr lang="en-US" altLang="ja-JP" dirty="0"/>
              <a:t>1</a:t>
            </a:r>
            <a:r>
              <a:rPr lang="ja-JP" altLang="en-US"/>
              <a:t>行目から</a:t>
            </a:r>
            <a:r>
              <a:rPr lang="en-US" altLang="ja-JP" dirty="0"/>
              <a:t>10</a:t>
            </a:r>
            <a:r>
              <a:rPr lang="ja-JP" altLang="en-US"/>
              <a:t>行目</a:t>
            </a:r>
            <a:r>
              <a:rPr lang="en-US" altLang="ja-JP" dirty="0"/>
              <a:t>		</a:t>
            </a:r>
            <a:r>
              <a:rPr lang="ja-JP" altLang="en-US"/>
              <a:t>＝</a:t>
            </a:r>
            <a:r>
              <a:rPr lang="en-US" altLang="ja-JP" dirty="0"/>
              <a:t>A1:A10</a:t>
            </a:r>
          </a:p>
          <a:p>
            <a:pPr lvl="2"/>
            <a:r>
              <a:rPr lang="en-US" altLang="ja-JP" dirty="0"/>
              <a:t>4</a:t>
            </a:r>
            <a:r>
              <a:rPr lang="ja-JP" altLang="en-US"/>
              <a:t>月シートの</a:t>
            </a:r>
            <a:r>
              <a:rPr lang="en-US" altLang="ja-JP" dirty="0"/>
              <a:t>B</a:t>
            </a:r>
            <a:r>
              <a:rPr lang="ja-JP" altLang="en-US"/>
              <a:t>列</a:t>
            </a:r>
            <a:r>
              <a:rPr lang="en-US" altLang="ja-JP" dirty="0"/>
              <a:t>11</a:t>
            </a:r>
            <a:r>
              <a:rPr lang="ja-JP" altLang="en-US"/>
              <a:t>行の値</a:t>
            </a:r>
            <a:r>
              <a:rPr lang="en-US" altLang="ja-JP" dirty="0"/>
              <a:t>	</a:t>
            </a:r>
            <a:r>
              <a:rPr lang="ja-JP" altLang="en-US"/>
              <a:t>＝</a:t>
            </a:r>
            <a:r>
              <a:rPr lang="en-US" altLang="ja-JP" dirty="0"/>
              <a:t>’4</a:t>
            </a:r>
            <a:r>
              <a:rPr lang="ja-JP" altLang="en-US"/>
              <a:t>月</a:t>
            </a:r>
            <a:r>
              <a:rPr lang="en-US" altLang="ja-JP" dirty="0"/>
              <a:t>’!B11</a:t>
            </a:r>
          </a:p>
          <a:p>
            <a:r>
              <a:rPr lang="ja-JP" altLang="en-US"/>
              <a:t>クリックで選択</a:t>
            </a:r>
            <a:endParaRPr lang="en-US" altLang="ja-JP" dirty="0"/>
          </a:p>
          <a:p>
            <a:pPr lvl="1"/>
            <a:r>
              <a:rPr lang="ja-JP" altLang="en-US"/>
              <a:t>セルをクリック</a:t>
            </a:r>
            <a:r>
              <a:rPr lang="en-US" altLang="ja-JP" dirty="0"/>
              <a:t>	</a:t>
            </a:r>
            <a:r>
              <a:rPr lang="ja-JP" altLang="en-US"/>
              <a:t>＝セルを選択</a:t>
            </a:r>
            <a:endParaRPr lang="en-US" altLang="ja-JP" dirty="0"/>
          </a:p>
          <a:p>
            <a:pPr lvl="1"/>
            <a:r>
              <a:rPr lang="ja-JP" altLang="en-US"/>
              <a:t>列</a:t>
            </a:r>
            <a:r>
              <a:rPr lang="en-US" altLang="ja-JP" dirty="0"/>
              <a:t>/</a:t>
            </a:r>
            <a:r>
              <a:rPr lang="ja-JP" altLang="en-US"/>
              <a:t>行をクリック＝列</a:t>
            </a:r>
            <a:r>
              <a:rPr lang="en-US" altLang="ja-JP" dirty="0"/>
              <a:t>/</a:t>
            </a:r>
            <a:r>
              <a:rPr lang="ja-JP" altLang="en-US"/>
              <a:t>行を選択</a:t>
            </a:r>
            <a:endParaRPr lang="en-US" altLang="ja-JP" dirty="0"/>
          </a:p>
          <a:p>
            <a:pPr lvl="1"/>
            <a:r>
              <a:rPr lang="ja-JP" altLang="en-US"/>
              <a:t>左上をクリック</a:t>
            </a:r>
            <a:r>
              <a:rPr lang="en-US" altLang="ja-JP" dirty="0"/>
              <a:t>	</a:t>
            </a:r>
            <a:r>
              <a:rPr lang="ja-JP" altLang="en-US"/>
              <a:t>＝全選択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050023-4C81-674D-950F-93F7EBC9A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2018/6/28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AAEFD6-22D4-7F47-B2D8-45C5CAEE8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6" name="図 5" descr="スクリーンショット 2016-06-09 11.02.21.png">
            <a:extLst>
              <a:ext uri="{FF2B5EF4-FFF2-40B4-BE49-F238E27FC236}">
                <a16:creationId xmlns:a16="http://schemas.microsoft.com/office/drawing/2014/main" id="{CCF69C3C-6183-7A48-B4A8-9C110CA7C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986" y="4829425"/>
            <a:ext cx="2032000" cy="1358900"/>
          </a:xfrm>
          <a:prstGeom prst="rect">
            <a:avLst/>
          </a:prstGeom>
        </p:spPr>
      </p:pic>
      <p:sp>
        <p:nvSpPr>
          <p:cNvPr id="7" name="角丸四角形吹き出し 6">
            <a:extLst>
              <a:ext uri="{FF2B5EF4-FFF2-40B4-BE49-F238E27FC236}">
                <a16:creationId xmlns:a16="http://schemas.microsoft.com/office/drawing/2014/main" id="{F769C607-E444-9446-8907-33BBDEA15254}"/>
              </a:ext>
            </a:extLst>
          </p:cNvPr>
          <p:cNvSpPr/>
          <p:nvPr/>
        </p:nvSpPr>
        <p:spPr>
          <a:xfrm>
            <a:off x="2821720" y="5189410"/>
            <a:ext cx="1940013" cy="612648"/>
          </a:xfrm>
          <a:prstGeom prst="wedgeRoundRectCallout">
            <a:avLst>
              <a:gd name="adj1" fmla="val 66110"/>
              <a:gd name="adj2" fmla="val -22721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b="1" dirty="0">
                <a:solidFill>
                  <a:srgbClr val="6B0920"/>
                </a:solidFill>
              </a:rPr>
              <a:t>選択中の</a:t>
            </a:r>
            <a:r>
              <a:rPr lang="ja-JP" altLang="en-US" sz="1600" b="1">
                <a:solidFill>
                  <a:srgbClr val="6B0920"/>
                </a:solidFill>
              </a:rPr>
              <a:t>セルの</a:t>
            </a:r>
            <a:endParaRPr lang="en-US" altLang="ja-JP" sz="1600" b="1" dirty="0">
              <a:solidFill>
                <a:srgbClr val="6B0920"/>
              </a:solidFill>
            </a:endParaRPr>
          </a:p>
          <a:p>
            <a:pPr algn="ctr"/>
            <a:r>
              <a:rPr lang="ja-JP" altLang="en-US" sz="1600" b="1" dirty="0">
                <a:solidFill>
                  <a:srgbClr val="6B0920"/>
                </a:solidFill>
              </a:rPr>
              <a:t>位置情報</a:t>
            </a:r>
          </a:p>
        </p:txBody>
      </p:sp>
      <p:sp>
        <p:nvSpPr>
          <p:cNvPr id="8" name="角丸四角形吹き出し 7">
            <a:extLst>
              <a:ext uri="{FF2B5EF4-FFF2-40B4-BE49-F238E27FC236}">
                <a16:creationId xmlns:a16="http://schemas.microsoft.com/office/drawing/2014/main" id="{32768ECD-6BFC-324F-9C59-DF94421707AB}"/>
              </a:ext>
            </a:extLst>
          </p:cNvPr>
          <p:cNvSpPr/>
          <p:nvPr/>
        </p:nvSpPr>
        <p:spPr>
          <a:xfrm>
            <a:off x="7386664" y="5523582"/>
            <a:ext cx="1763648" cy="556953"/>
          </a:xfrm>
          <a:prstGeom prst="wedgeRoundRectCallout">
            <a:avLst>
              <a:gd name="adj1" fmla="val -58624"/>
              <a:gd name="adj2" fmla="val 42451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b="1" dirty="0">
                <a:solidFill>
                  <a:srgbClr val="6B0920"/>
                </a:solidFill>
              </a:rPr>
              <a:t>選択されたセル</a:t>
            </a:r>
          </a:p>
        </p:txBody>
      </p:sp>
    </p:spTree>
    <p:extLst>
      <p:ext uri="{BB962C8B-B14F-4D97-AF65-F5344CB8AC3E}">
        <p14:creationId xmlns:p14="http://schemas.microsoft.com/office/powerpoint/2010/main" val="4262303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DFF697-268D-E84C-A92B-0AF5493F2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2. </a:t>
            </a:r>
            <a:r>
              <a:rPr kumimoji="1" lang="ja-JP" altLang="en-US"/>
              <a:t>文字の入力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46912C-5F85-E944-8EF7-C092A52A9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セルを選択し、文字・数値を入力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注意点</a:t>
            </a:r>
            <a:endParaRPr lang="en-US" altLang="ja-JP" dirty="0"/>
          </a:p>
          <a:p>
            <a:pPr lvl="1"/>
            <a:r>
              <a:rPr lang="en-US" altLang="ja-JP" dirty="0"/>
              <a:t>=</a:t>
            </a:r>
            <a:r>
              <a:rPr lang="ja-JP" altLang="en-US"/>
              <a:t>、</a:t>
            </a:r>
            <a:r>
              <a:rPr lang="en-US" altLang="ja-JP" dirty="0"/>
              <a:t>-</a:t>
            </a:r>
            <a:r>
              <a:rPr lang="ja-JP" altLang="en-US"/>
              <a:t>で始まると数式扱いになる</a:t>
            </a:r>
            <a:endParaRPr lang="en-US" altLang="ja-JP" dirty="0"/>
          </a:p>
          <a:p>
            <a:pPr lvl="1"/>
            <a:r>
              <a:rPr lang="ja-JP" altLang="en-US"/>
              <a:t>あくまで表計算用だということに注意</a:t>
            </a:r>
            <a:endParaRPr lang="en-US" altLang="ja-JP" dirty="0"/>
          </a:p>
          <a:p>
            <a:pPr lvl="1"/>
            <a:endParaRPr lang="en-US" altLang="ja-JP" dirty="0"/>
          </a:p>
          <a:p>
            <a:endParaRPr lang="ja-JP" altLang="en-US"/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ED24C1-C4A0-AF41-BED2-FD7CC7E12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D37-BA50-457F-9D7A-9D2C0D6DA193}" type="datetime1">
              <a:rPr lang="ja-JP" altLang="en-US" smtClean="0"/>
              <a:t>2018/6/28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18BEE4-83C7-5742-A804-D9DA9D68B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4365DB1-0044-AC4D-9F4C-E51018C4A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107" y="2909553"/>
            <a:ext cx="3898900" cy="2540000"/>
          </a:xfrm>
          <a:prstGeom prst="rect">
            <a:avLst/>
          </a:prstGeom>
        </p:spPr>
      </p:pic>
      <p:sp>
        <p:nvSpPr>
          <p:cNvPr id="9" name="角丸四角形吹き出し 8">
            <a:extLst>
              <a:ext uri="{FF2B5EF4-FFF2-40B4-BE49-F238E27FC236}">
                <a16:creationId xmlns:a16="http://schemas.microsoft.com/office/drawing/2014/main" id="{79D170A8-BB34-3043-8334-5C7626CAFD2E}"/>
              </a:ext>
            </a:extLst>
          </p:cNvPr>
          <p:cNvSpPr/>
          <p:nvPr/>
        </p:nvSpPr>
        <p:spPr>
          <a:xfrm>
            <a:off x="6096000" y="5347407"/>
            <a:ext cx="2735021" cy="669000"/>
          </a:xfrm>
          <a:prstGeom prst="wedgeRoundRectCallout">
            <a:avLst>
              <a:gd name="adj1" fmla="val 78798"/>
              <a:gd name="adj2" fmla="val -73895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solidFill>
                  <a:srgbClr val="6B0920"/>
                </a:solidFill>
              </a:rPr>
              <a:t>=</a:t>
            </a:r>
            <a:r>
              <a:rPr kumimoji="1" lang="ja-JP" altLang="en-US" sz="2000" b="1">
                <a:solidFill>
                  <a:srgbClr val="6B0920"/>
                </a:solidFill>
              </a:rPr>
              <a:t>が入ると</a:t>
            </a:r>
            <a:endParaRPr kumimoji="1" lang="en-US" altLang="ja-JP" sz="2000" b="1" dirty="0">
              <a:solidFill>
                <a:srgbClr val="6B0920"/>
              </a:solidFill>
            </a:endParaRPr>
          </a:p>
          <a:p>
            <a:pPr algn="ctr"/>
            <a:r>
              <a:rPr kumimoji="1" lang="ja-JP" altLang="en-US" sz="2000" b="1">
                <a:solidFill>
                  <a:srgbClr val="6B0920"/>
                </a:solidFill>
              </a:rPr>
              <a:t>勝手に計算しちゃう</a:t>
            </a:r>
            <a:endParaRPr kumimoji="1" lang="ja-JP" altLang="en-US" sz="2000" b="1" dirty="0">
              <a:solidFill>
                <a:srgbClr val="6B0920"/>
              </a:solidFill>
            </a:endParaRPr>
          </a:p>
        </p:txBody>
      </p:sp>
      <p:sp>
        <p:nvSpPr>
          <p:cNvPr id="10" name="角丸四角形吹き出し 9">
            <a:extLst>
              <a:ext uri="{FF2B5EF4-FFF2-40B4-BE49-F238E27FC236}">
                <a16:creationId xmlns:a16="http://schemas.microsoft.com/office/drawing/2014/main" id="{8BC0E538-AAE8-144B-8454-A9A9F7860807}"/>
              </a:ext>
            </a:extLst>
          </p:cNvPr>
          <p:cNvSpPr/>
          <p:nvPr/>
        </p:nvSpPr>
        <p:spPr>
          <a:xfrm>
            <a:off x="8311116" y="2008199"/>
            <a:ext cx="2735021" cy="669000"/>
          </a:xfrm>
          <a:prstGeom prst="wedgeRoundRectCallout">
            <a:avLst>
              <a:gd name="adj1" fmla="val 15431"/>
              <a:gd name="adj2" fmla="val 91394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>
                <a:solidFill>
                  <a:srgbClr val="6B0920"/>
                </a:solidFill>
              </a:rPr>
              <a:t>入れた文字は</a:t>
            </a:r>
            <a:endParaRPr kumimoji="1" lang="en-US" altLang="ja-JP" sz="2000" b="1" dirty="0">
              <a:solidFill>
                <a:srgbClr val="6B0920"/>
              </a:solidFill>
            </a:endParaRPr>
          </a:p>
          <a:p>
            <a:pPr algn="ctr"/>
            <a:r>
              <a:rPr kumimoji="1" lang="ja-JP" altLang="en-US" sz="2000" b="1">
                <a:solidFill>
                  <a:srgbClr val="6B0920"/>
                </a:solidFill>
              </a:rPr>
              <a:t>ここでも編集できる</a:t>
            </a:r>
            <a:endParaRPr kumimoji="1" lang="ja-JP" altLang="en-US" sz="2000" b="1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8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28575">
          <a:solidFill>
            <a:srgbClr val="6B0920"/>
          </a:solidFill>
        </a:ln>
      </a:spPr>
      <a:bodyPr rtlCol="0" anchor="ctr"/>
      <a:lstStyle>
        <a:defPPr algn="ctr">
          <a:defRPr sz="2800" b="1" dirty="0" smtClean="0">
            <a:solidFill>
              <a:srgbClr val="6B092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</TotalTime>
  <Words>894</Words>
  <Application>Microsoft Macintosh PowerPoint</Application>
  <PresentationFormat>ワイド画面</PresentationFormat>
  <Paragraphs>230</Paragraphs>
  <Slides>21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5" baseType="lpstr">
      <vt:lpstr>游ゴシック</vt:lpstr>
      <vt:lpstr>游ゴシック Light</vt:lpstr>
      <vt:lpstr>Arial</vt:lpstr>
      <vt:lpstr>Office テーマ</vt:lpstr>
      <vt:lpstr>情報処理技法(リテラシ)I 第10回：Excel (1/2)</vt:lpstr>
      <vt:lpstr>目次</vt:lpstr>
      <vt:lpstr>重要だったこと</vt:lpstr>
      <vt:lpstr>Excel</vt:lpstr>
      <vt:lpstr>Excelって？</vt:lpstr>
      <vt:lpstr>Excelの起動</vt:lpstr>
      <vt:lpstr>使い方確認</vt:lpstr>
      <vt:lpstr>1. セルの選択と表現</vt:lpstr>
      <vt:lpstr>2. 文字の入力</vt:lpstr>
      <vt:lpstr>数式</vt:lpstr>
      <vt:lpstr>お役立ち情報：オートフィル</vt:lpstr>
      <vt:lpstr>3. セルの書式設定</vt:lpstr>
      <vt:lpstr>よくある質問：セルの中身</vt:lpstr>
      <vt:lpstr>本日の課題</vt:lpstr>
      <vt:lpstr>Step1: 項目を配置</vt:lpstr>
      <vt:lpstr>Step2: 見た目の変更</vt:lpstr>
      <vt:lpstr>Step3: 数字を埋める</vt:lpstr>
      <vt:lpstr>Step4: 数値の自動計算</vt:lpstr>
      <vt:lpstr>Step5: グラフの挿入</vt:lpstr>
      <vt:lpstr>本日の課題</vt:lpstr>
      <vt:lpstr>次週予告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情報処理技法(リテラシ)I 第1回：コンピュータ</dc:title>
  <dc:creator>Atsushi Shibata</dc:creator>
  <cp:lastModifiedBy>Microsoft Office ユーザー</cp:lastModifiedBy>
  <cp:revision>191</cp:revision>
  <dcterms:created xsi:type="dcterms:W3CDTF">2018-04-03T11:49:56Z</dcterms:created>
  <dcterms:modified xsi:type="dcterms:W3CDTF">2018-06-28T01:37:34Z</dcterms:modified>
</cp:coreProperties>
</file>