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76" r:id="rId11"/>
    <p:sldId id="259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9" r:id="rId21"/>
    <p:sldId id="277" r:id="rId22"/>
    <p:sldId id="278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60" r:id="rId32"/>
    <p:sldId id="288" r:id="rId33"/>
    <p:sldId id="261" r:id="rId34"/>
    <p:sldId id="289" r:id="rId35"/>
    <p:sldId id="290" r:id="rId36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A4F53B30-C378-4344-8134-B3CA31EAE86A}">
          <p14:sldIdLst>
            <p14:sldId id="256"/>
            <p14:sldId id="257"/>
          </p14:sldIdLst>
        </p14:section>
        <p14:section name="授業概要" id="{CBB2E1D0-D02B-478D-9363-941FFF2262B1}">
          <p14:sldIdLst>
            <p14:sldId id="258"/>
            <p14:sldId id="262"/>
            <p14:sldId id="263"/>
            <p14:sldId id="264"/>
            <p14:sldId id="265"/>
            <p14:sldId id="266"/>
            <p14:sldId id="267"/>
            <p14:sldId id="276"/>
          </p14:sldIdLst>
        </p14:section>
        <p14:section name="コンピュータ" id="{00C17D06-27B1-40E3-A7F0-4DF9DAFBBEB7}">
          <p14:sldIdLst>
            <p14:sldId id="259"/>
            <p14:sldId id="268"/>
            <p14:sldId id="269"/>
            <p14:sldId id="270"/>
            <p14:sldId id="271"/>
            <p14:sldId id="272"/>
            <p14:sldId id="273"/>
            <p14:sldId id="274"/>
            <p14:sldId id="275"/>
            <p14:sldId id="279"/>
            <p14:sldId id="277"/>
            <p14:sldId id="278"/>
            <p14:sldId id="280"/>
            <p14:sldId id="281"/>
            <p14:sldId id="282"/>
            <p14:sldId id="283"/>
            <p14:sldId id="284"/>
            <p14:sldId id="285"/>
            <p14:sldId id="286"/>
          </p14:sldIdLst>
        </p14:section>
        <p14:section name="事務連絡" id="{9F163F0E-9E86-45A8-ABF2-44EED36BAE4D}">
          <p14:sldIdLst>
            <p14:sldId id="287"/>
            <p14:sldId id="260"/>
            <p14:sldId id="288"/>
          </p14:sldIdLst>
        </p14:section>
        <p14:section name="タッチタイピング" id="{C8D7EC06-B19A-4CD4-951A-38C196AD2EEE}">
          <p14:sldIdLst>
            <p14:sldId id="261"/>
            <p14:sldId id="289"/>
            <p14:sldId id="290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8103D"/>
    <a:srgbClr val="6B09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48"/>
    <p:restoredTop sz="85924" autoAdjust="0"/>
  </p:normalViewPr>
  <p:slideViewPr>
    <p:cSldViewPr snapToGrid="0">
      <p:cViewPr varScale="1">
        <p:scale>
          <a:sx n="90" d="100"/>
          <a:sy n="90" d="100"/>
        </p:scale>
        <p:origin x="232" y="8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6" d="100"/>
          <a:sy n="56" d="100"/>
        </p:scale>
        <p:origin x="1827" y="5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>
            <a:extLst>
              <a:ext uri="{FF2B5EF4-FFF2-40B4-BE49-F238E27FC236}">
                <a16:creationId xmlns:a16="http://schemas.microsoft.com/office/drawing/2014/main" id="{505BF498-BED4-4818-A21E-3FC94C717C1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9CA3D75B-6B42-4E34-9812-C6585B3B522E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904958-45C8-4C72-9EF1-471675195A0C}" type="datetimeFigureOut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7BCDD0F5-99DE-40E9-95A0-E1A2813CDA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9EF7AD00-9A80-4513-8F41-488B8F58190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8519DD-503F-4D37-9736-B5FF6209FC4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18578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B4A089-E5CD-4BBC-A217-87CB6F6D69A0}" type="datetimeFigureOut">
              <a:rPr kumimoji="1" lang="ja-JP" altLang="en-US" smtClean="0"/>
              <a:t>2018/4/12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168A4A-3707-4C5A-A9F0-B2EE08EDBC23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50208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7298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余談</a:t>
            </a:r>
            <a:endParaRPr kumimoji="1" lang="en-US" altLang="ja-JP" dirty="0"/>
          </a:p>
          <a:p>
            <a:r>
              <a:rPr kumimoji="1" lang="ja-JP" altLang="en-US" dirty="0"/>
              <a:t>日本人はモノや時間に対してはすごい執着するが、能力に対しての評価をしない国なので注意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プログラマは</a:t>
            </a:r>
            <a:endParaRPr kumimoji="1" lang="en-US" altLang="ja-JP" dirty="0"/>
          </a:p>
          <a:p>
            <a:r>
              <a:rPr kumimoji="1" lang="ja-JP" altLang="en-US" dirty="0"/>
              <a:t>日本では平均年収</a:t>
            </a:r>
            <a:r>
              <a:rPr kumimoji="1" lang="en-US" altLang="ja-JP" dirty="0"/>
              <a:t>350</a:t>
            </a:r>
            <a:r>
              <a:rPr kumimoji="1" lang="ja-JP" altLang="en-US" dirty="0"/>
              <a:t>万円～</a:t>
            </a:r>
            <a:r>
              <a:rPr kumimoji="1" lang="en-US" altLang="ja-JP" dirty="0"/>
              <a:t>500</a:t>
            </a:r>
            <a:r>
              <a:rPr kumimoji="1" lang="ja-JP" altLang="en-US" dirty="0"/>
              <a:t>万円</a:t>
            </a:r>
            <a:endParaRPr kumimoji="1" lang="en-US" altLang="ja-JP" dirty="0"/>
          </a:p>
          <a:p>
            <a:r>
              <a:rPr kumimoji="1" lang="ja-JP" altLang="en-US" dirty="0"/>
              <a:t>ヨーロッパでは平均年収</a:t>
            </a:r>
            <a:r>
              <a:rPr kumimoji="1" lang="en-US" altLang="ja-JP" dirty="0"/>
              <a:t>600</a:t>
            </a:r>
            <a:r>
              <a:rPr kumimoji="1" lang="ja-JP" altLang="en-US" dirty="0"/>
              <a:t>万円～</a:t>
            </a:r>
            <a:r>
              <a:rPr kumimoji="1" lang="en-US" altLang="ja-JP" dirty="0"/>
              <a:t>850</a:t>
            </a:r>
            <a:r>
              <a:rPr kumimoji="1" lang="ja-JP" altLang="en-US" dirty="0"/>
              <a:t>万円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例えば</a:t>
            </a:r>
            <a:endParaRPr kumimoji="1" lang="en-US" altLang="ja-JP" dirty="0"/>
          </a:p>
          <a:p>
            <a:r>
              <a:rPr kumimoji="1" lang="ja-JP" altLang="en-US" dirty="0"/>
              <a:t>・陶芸家が</a:t>
            </a:r>
            <a:r>
              <a:rPr kumimoji="1" lang="en-US" altLang="ja-JP" dirty="0"/>
              <a:t>5</a:t>
            </a:r>
            <a:r>
              <a:rPr kumimoji="1" lang="ja-JP" altLang="en-US" dirty="0"/>
              <a:t>年かけて作った作品</a:t>
            </a:r>
            <a:endParaRPr kumimoji="1" lang="en-US" altLang="ja-JP" dirty="0"/>
          </a:p>
          <a:p>
            <a:r>
              <a:rPr kumimoji="1" lang="ja-JP" altLang="en-US" dirty="0"/>
              <a:t>・芸術家が</a:t>
            </a:r>
            <a:r>
              <a:rPr kumimoji="1" lang="en-US" altLang="ja-JP" dirty="0"/>
              <a:t>1</a:t>
            </a:r>
            <a:r>
              <a:rPr kumimoji="1" lang="ja-JP" altLang="en-US" dirty="0"/>
              <a:t>時間で描いた絵</a:t>
            </a:r>
            <a:endParaRPr kumimoji="1" lang="en-US" altLang="ja-JP" dirty="0"/>
          </a:p>
          <a:p>
            <a:r>
              <a:rPr kumimoji="1" lang="ja-JP" altLang="en-US" dirty="0"/>
              <a:t>どちらが価値があるか？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前者と答える人が多いが、</a:t>
            </a:r>
            <a:endParaRPr kumimoji="1" lang="en-US" altLang="ja-JP" dirty="0"/>
          </a:p>
          <a:p>
            <a:r>
              <a:rPr kumimoji="1" lang="ja-JP" altLang="en-US" dirty="0"/>
              <a:t>本来は「作家の能力」と「作られた作品の質」で測るべきであって</a:t>
            </a:r>
            <a:endParaRPr kumimoji="1" lang="en-US" altLang="ja-JP" dirty="0"/>
          </a:p>
          <a:p>
            <a:r>
              <a:rPr kumimoji="1" lang="ja-JP" altLang="en-US" dirty="0"/>
              <a:t>「作品を作るのにかかった時間」で見てはいけない。</a:t>
            </a:r>
            <a:endParaRPr kumimoji="1" lang="en-US" altLang="ja-JP" dirty="0"/>
          </a:p>
          <a:p>
            <a:r>
              <a:rPr kumimoji="1" lang="ja-JP" altLang="en-US" dirty="0"/>
              <a:t>プロの陶芸家が同じ作品を</a:t>
            </a:r>
            <a:r>
              <a:rPr kumimoji="1" lang="en-US" altLang="ja-JP" dirty="0"/>
              <a:t>1</a:t>
            </a:r>
            <a:r>
              <a:rPr kumimoji="1" lang="ja-JP" altLang="en-US" dirty="0"/>
              <a:t>日で作っても、金銭的価値は変わらないのだから、</a:t>
            </a:r>
            <a:endParaRPr kumimoji="1" lang="en-US" altLang="ja-JP" dirty="0"/>
          </a:p>
          <a:p>
            <a:r>
              <a:rPr kumimoji="1" lang="ja-JP" altLang="en-US" dirty="0"/>
              <a:t>何が言いたかったかというと、作品には作品に見合った価値と作家の能力へのリスペクトを</a:t>
            </a:r>
            <a:endParaRPr kumimoji="1" lang="en-US" altLang="ja-JP" dirty="0"/>
          </a:p>
          <a:p>
            <a:r>
              <a:rPr kumimoji="1" lang="ja-JP" altLang="en-US" dirty="0"/>
              <a:t>忘れないようにしよう。</a:t>
            </a:r>
            <a:endParaRPr kumimoji="1" lang="en-US" altLang="ja-JP" dirty="0"/>
          </a:p>
          <a:p>
            <a:r>
              <a:rPr kumimoji="1" lang="ja-JP" altLang="en-US" dirty="0"/>
              <a:t>前者のような人ばかりを目指すと、残業を美徳にして私生活がボロボロになること請け合い。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5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80611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ほとんど大半の職業で今後必要になるだろう力が身につく。</a:t>
            </a:r>
            <a:endParaRPr kumimoji="1" lang="en-US" altLang="ja-JP" dirty="0"/>
          </a:p>
          <a:p>
            <a:r>
              <a:rPr kumimoji="1" lang="ja-JP" altLang="en-US" dirty="0"/>
              <a:t>例えば自分で何か作ったとき、それを正しく、効率的に周囲に伝えないと正しい価値は産まれない。</a:t>
            </a:r>
            <a:endParaRPr kumimoji="1" lang="en-US" altLang="ja-JP" dirty="0"/>
          </a:p>
          <a:p>
            <a:r>
              <a:rPr kumimoji="1" lang="ja-JP" altLang="en-US" dirty="0"/>
              <a:t>製品を作った！→他人に認められ、購入されることで初めてお金になる。</a:t>
            </a:r>
            <a:endParaRPr kumimoji="1" lang="en-US" altLang="ja-JP" dirty="0"/>
          </a:p>
          <a:p>
            <a:r>
              <a:rPr kumimoji="1" lang="ja-JP" altLang="en-US" dirty="0"/>
              <a:t>作業した！→作業内容をまとめ、何をやったかをまとめないと周囲は認めてくれない。</a:t>
            </a:r>
            <a:endParaRPr kumimoji="1" lang="en-US" altLang="ja-JP" dirty="0"/>
          </a:p>
          <a:p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3799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全</a:t>
            </a:r>
            <a:r>
              <a:rPr kumimoji="1" lang="en-US" altLang="ja-JP" dirty="0"/>
              <a:t>14</a:t>
            </a:r>
            <a:r>
              <a:rPr kumimoji="1" lang="ja-JP" altLang="en-US" dirty="0"/>
              <a:t>回</a:t>
            </a:r>
            <a:endParaRPr kumimoji="1" lang="en-US" altLang="ja-JP" dirty="0"/>
          </a:p>
          <a:p>
            <a:r>
              <a:rPr kumimoji="1" lang="ja-JP" altLang="en-US" dirty="0"/>
              <a:t>後半は怒涛のオフィスソフトラッシュ</a:t>
            </a:r>
            <a:endParaRPr kumimoji="1" lang="en-US" altLang="ja-JP" dirty="0"/>
          </a:p>
          <a:p>
            <a:r>
              <a:rPr kumimoji="1" lang="ja-JP" altLang="en-US" dirty="0"/>
              <a:t>去年のカリキュラムより緩和されているのでこれでまだマシな方。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69292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8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741356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018189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dirty="0"/>
              <a:t>＾：この記号のことをキャレットと呼ぶ</a:t>
            </a:r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16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773480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f</a:t>
            </a:r>
            <a:r>
              <a:rPr kumimoji="1" lang="ja-JP" altLang="en-US" dirty="0"/>
              <a:t>キーは覚える必要ない</a:t>
            </a:r>
            <a:endParaRPr kumimoji="1" lang="en-US" altLang="ja-JP" dirty="0"/>
          </a:p>
          <a:p>
            <a:r>
              <a:rPr kumimoji="1" lang="ja-JP" altLang="en-US" dirty="0"/>
              <a:t>使いたい頃には計算機なれてる</a:t>
            </a:r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en-US" altLang="ja-JP" dirty="0" err="1"/>
              <a:t>windowsPC</a:t>
            </a:r>
            <a:r>
              <a:rPr kumimoji="1" lang="ja-JP" altLang="en-US" dirty="0"/>
              <a:t>の場合、コマンドキーの役割のほとんどが</a:t>
            </a:r>
            <a:r>
              <a:rPr kumimoji="1" lang="en-US" altLang="ja-JP" dirty="0"/>
              <a:t>control</a:t>
            </a:r>
            <a:r>
              <a:rPr kumimoji="1" lang="ja-JP" altLang="en-US" dirty="0"/>
              <a:t>キーなので注意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r>
              <a:rPr kumimoji="1" lang="ja-JP" altLang="en-US" dirty="0"/>
              <a:t>便利コマンド（</a:t>
            </a:r>
            <a:r>
              <a:rPr kumimoji="1" lang="en-US" altLang="ja-JP" dirty="0"/>
              <a:t>windows</a:t>
            </a:r>
            <a:r>
              <a:rPr kumimoji="1" lang="ja-JP" altLang="en-US" dirty="0"/>
              <a:t>の場合は</a:t>
            </a:r>
            <a:r>
              <a:rPr kumimoji="1" lang="en-US" altLang="ja-JP" dirty="0"/>
              <a:t>command</a:t>
            </a:r>
            <a:r>
              <a:rPr kumimoji="1" lang="ja-JP" altLang="en-US" dirty="0"/>
              <a:t>を</a:t>
            </a:r>
            <a:r>
              <a:rPr kumimoji="1" lang="en-US" altLang="ja-JP" dirty="0"/>
              <a:t>control</a:t>
            </a:r>
            <a:r>
              <a:rPr kumimoji="1" lang="ja-JP" altLang="en-US" dirty="0"/>
              <a:t>に）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c	</a:t>
            </a:r>
            <a:r>
              <a:rPr kumimoji="1" lang="ja-JP" altLang="en-US" dirty="0"/>
              <a:t>選択範囲のコピー（目に見えないが裏に一時保存してある）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v	</a:t>
            </a:r>
            <a:r>
              <a:rPr kumimoji="1" lang="ja-JP" altLang="en-US" dirty="0"/>
              <a:t>コピーしてあったものを貼り付け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x	</a:t>
            </a:r>
            <a:r>
              <a:rPr kumimoji="1" lang="ja-JP" altLang="en-US" dirty="0"/>
              <a:t>選択範囲を切り取り（コピー後、今ある部分を削除）</a:t>
            </a:r>
            <a:endParaRPr kumimoji="1" lang="en-US" altLang="ja-JP" dirty="0"/>
          </a:p>
          <a:p>
            <a:r>
              <a:rPr kumimoji="1" lang="en-US" altLang="ja-JP" dirty="0"/>
              <a:t>command</a:t>
            </a:r>
            <a:r>
              <a:rPr kumimoji="1" lang="ja-JP" altLang="en-US" dirty="0"/>
              <a:t>を押しながら</a:t>
            </a:r>
            <a:r>
              <a:rPr kumimoji="1" lang="en-US" altLang="ja-JP" dirty="0"/>
              <a:t>z	</a:t>
            </a:r>
            <a:r>
              <a:rPr kumimoji="1" lang="ja-JP" altLang="en-US" dirty="0"/>
              <a:t>元に戻す</a:t>
            </a:r>
            <a:endParaRPr kumimoji="1" lang="en-US" altLang="ja-JP" dirty="0"/>
          </a:p>
          <a:p>
            <a:endParaRPr kumimoji="1" lang="en-US" altLang="ja-JP" dirty="0"/>
          </a:p>
          <a:p>
            <a:endParaRPr kumimoji="1" lang="en-US" altLang="ja-JP" dirty="0"/>
          </a:p>
          <a:p>
            <a:endParaRPr kumimoji="1" lang="ja-JP" altLang="en-US" dirty="0"/>
          </a:p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168A4A-3707-4C5A-A9F0-B2EE08EDBC23}" type="slidenum">
              <a:rPr kumimoji="1" lang="ja-JP" altLang="en-US" smtClean="0"/>
              <a:t>17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95370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A901BC4-D296-48D4-92D6-BC6942051E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283F498E-040F-49DE-ADB3-F6A582B23BD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71636"/>
            <a:ext cx="9144000" cy="128616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dirty="0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FEA12FF-2913-442B-8B6A-EF538F145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9D7A3A4-0575-425D-9366-0908086815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pic>
        <p:nvPicPr>
          <p:cNvPr id="1026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8653782A-E28D-4E5F-93EB-329AD10AAF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515232" y="210709"/>
            <a:ext cx="1161535" cy="1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2851AA54-C7C3-46C3-A393-38B059725C99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526845"/>
            <a:ext cx="9144000" cy="0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コネクタ 12">
            <a:extLst>
              <a:ext uri="{FF2B5EF4-FFF2-40B4-BE49-F238E27FC236}">
                <a16:creationId xmlns:a16="http://schemas.microsoft.com/office/drawing/2014/main" id="{D871A0DE-DFBA-4086-B094-B3047EAFA850}"/>
              </a:ext>
            </a:extLst>
          </p:cNvPr>
          <p:cNvCxnSpPr>
            <a:cxnSpLocks/>
          </p:cNvCxnSpPr>
          <p:nvPr userDrawn="1"/>
        </p:nvCxnSpPr>
        <p:spPr>
          <a:xfrm>
            <a:off x="1524000" y="3602038"/>
            <a:ext cx="914400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楕円 15">
            <a:extLst>
              <a:ext uri="{FF2B5EF4-FFF2-40B4-BE49-F238E27FC236}">
                <a16:creationId xmlns:a16="http://schemas.microsoft.com/office/drawing/2014/main" id="{09469472-601E-4BAE-9CF7-23C498DF1268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楕円 16">
            <a:extLst>
              <a:ext uri="{FF2B5EF4-FFF2-40B4-BE49-F238E27FC236}">
                <a16:creationId xmlns:a16="http://schemas.microsoft.com/office/drawing/2014/main" id="{507D4DC2-665B-42D8-8C30-09213CA81AFB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>
              <a:solidFill>
                <a:srgbClr val="C8103D">
                  <a:alpha val="5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482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5831526-3EBF-4678-BC12-BB91D1137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4FA879E4-5BAC-408D-9DAE-5DCEB8FEB4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A2E5C0-55E3-4B98-BD26-E944C0CEA3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BC6E70-8CA5-41A0-9ED8-0D3C65ECD6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DD1D8EA6-9395-4F8A-B9F2-D717A212C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99611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8362DE-0594-4627-A7BF-4479DAE625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197B4F8-627C-4F66-9631-5AD0B873D3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C87786-CD65-4AF5-A01E-94180CE06D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ECF441E-F351-4809-BF9D-1E09064C45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ED44357-C51A-4045-86AC-777D08D65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7510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2620659-2B52-4677-A6FA-DF3E85A0B7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9734" y="365126"/>
            <a:ext cx="9354065" cy="1074302"/>
          </a:xfrm>
        </p:spPr>
        <p:txBody>
          <a:bodyPr/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7BBD2FC-8B5C-461F-B4A5-7BB84D62A8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505181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FC4CDA-1CC7-4156-A48F-26FADC05DD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87C564F-AA37-430F-8640-9166E3755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5D1DCCA-A1FF-4617-90BE-1A439DDA2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7" name="楕円 6">
            <a:extLst>
              <a:ext uri="{FF2B5EF4-FFF2-40B4-BE49-F238E27FC236}">
                <a16:creationId xmlns:a16="http://schemas.microsoft.com/office/drawing/2014/main" id="{DA7C5B4F-E33A-454A-8CF8-3AC1D35202A9}"/>
              </a:ext>
            </a:extLst>
          </p:cNvPr>
          <p:cNvSpPr/>
          <p:nvPr userDrawn="1"/>
        </p:nvSpPr>
        <p:spPr>
          <a:xfrm>
            <a:off x="11520000" y="6118278"/>
            <a:ext cx="540946" cy="540946"/>
          </a:xfrm>
          <a:prstGeom prst="ellipse">
            <a:avLst/>
          </a:prstGeom>
          <a:noFill/>
          <a:ln w="1270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8" name="楕円 7">
            <a:extLst>
              <a:ext uri="{FF2B5EF4-FFF2-40B4-BE49-F238E27FC236}">
                <a16:creationId xmlns:a16="http://schemas.microsoft.com/office/drawing/2014/main" id="{A657941A-A323-4BFD-8BF8-8BD50429B8ED}"/>
              </a:ext>
            </a:extLst>
          </p:cNvPr>
          <p:cNvSpPr/>
          <p:nvPr userDrawn="1"/>
        </p:nvSpPr>
        <p:spPr>
          <a:xfrm>
            <a:off x="11573398" y="6165219"/>
            <a:ext cx="447063" cy="447063"/>
          </a:xfrm>
          <a:prstGeom prst="ellipse">
            <a:avLst/>
          </a:prstGeom>
          <a:noFill/>
          <a:ln w="19050">
            <a:solidFill>
              <a:srgbClr val="C810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fld id="{24F952C9-B88F-4E00-9DB1-D035A7C7F8D5}" type="slidenum">
              <a:rPr kumimoji="1" lang="ja-JP" altLang="en-US" smtClean="0">
                <a:solidFill>
                  <a:srgbClr val="C8103D">
                    <a:alpha val="50000"/>
                  </a:srgbClr>
                </a:solidFill>
              </a:rPr>
              <a:pPr/>
              <a:t>‹#›</a:t>
            </a:fld>
            <a:endParaRPr kumimoji="1" lang="ja-JP" altLang="en-US" dirty="0">
              <a:solidFill>
                <a:srgbClr val="C8103D">
                  <a:alpha val="50000"/>
                </a:srgbClr>
              </a:solidFill>
            </a:endParaRPr>
          </a:p>
        </p:txBody>
      </p:sp>
      <p:pic>
        <p:nvPicPr>
          <p:cNvPr id="10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566B7C87-B29B-461F-8F3D-2A140E8CD6F4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838200" y="300915"/>
            <a:ext cx="1161535" cy="120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77A5F4A7-DE22-4C78-AE05-432AFEECA1D5}"/>
              </a:ext>
            </a:extLst>
          </p:cNvPr>
          <p:cNvCxnSpPr>
            <a:cxnSpLocks/>
          </p:cNvCxnSpPr>
          <p:nvPr userDrawn="1"/>
        </p:nvCxnSpPr>
        <p:spPr>
          <a:xfrm>
            <a:off x="1999734" y="1448664"/>
            <a:ext cx="9354065" cy="1"/>
          </a:xfrm>
          <a:prstGeom prst="line">
            <a:avLst/>
          </a:prstGeom>
          <a:ln w="381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コネクタ 11">
            <a:extLst>
              <a:ext uri="{FF2B5EF4-FFF2-40B4-BE49-F238E27FC236}">
                <a16:creationId xmlns:a16="http://schemas.microsoft.com/office/drawing/2014/main" id="{2367380C-AB53-4282-823C-8F0FEBA3BAE1}"/>
              </a:ext>
            </a:extLst>
          </p:cNvPr>
          <p:cNvCxnSpPr>
            <a:cxnSpLocks/>
          </p:cNvCxnSpPr>
          <p:nvPr userDrawn="1"/>
        </p:nvCxnSpPr>
        <p:spPr>
          <a:xfrm>
            <a:off x="1999734" y="1503940"/>
            <a:ext cx="9354065" cy="0"/>
          </a:xfrm>
          <a:prstGeom prst="line">
            <a:avLst/>
          </a:prstGeom>
          <a:ln w="1270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7278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8BB14F6-F6FE-40A8-A557-EC79BB70D3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709738"/>
            <a:ext cx="10509249" cy="2852737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6B0920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5D4C675-4373-42E6-B68F-02F4127958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4867564"/>
            <a:ext cx="10509250" cy="1222086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6B0920">
                    <a:alpha val="50196"/>
                  </a:srgb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dirty="0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D7E39B5-D4C9-4072-91B8-39F916966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2018/4/12</a:t>
            </a:r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5A707CD-0DBA-40B4-9AB5-4B37C4B3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1CD200A-207E-4EBB-96EE-57354FD96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7" name="Picture 2" descr="ãæ±äº¬å¥³å­å¤§å­¦ãæ ¡ç« ãã®ç»åæ¤ç´¢çµæ">
            <a:extLst>
              <a:ext uri="{FF2B5EF4-FFF2-40B4-BE49-F238E27FC236}">
                <a16:creationId xmlns:a16="http://schemas.microsoft.com/office/drawing/2014/main" id="{2060EDCD-883F-4F3E-BB3B-D8B86C297965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9" t="12242" r="78440" b="9812"/>
          <a:stretch/>
        </p:blipFill>
        <p:spPr bwMode="auto">
          <a:xfrm>
            <a:off x="5659661" y="1338889"/>
            <a:ext cx="872678" cy="90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7D5D5413-F83C-4262-AEA8-C2E4F76D6D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562475"/>
            <a:ext cx="10520220" cy="15489"/>
          </a:xfrm>
          <a:prstGeom prst="line">
            <a:avLst/>
          </a:prstGeom>
          <a:ln w="571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CC1E1583-B06A-4D15-A482-10CB262E7FFB}"/>
              </a:ext>
            </a:extLst>
          </p:cNvPr>
          <p:cNvCxnSpPr>
            <a:cxnSpLocks/>
          </p:cNvCxnSpPr>
          <p:nvPr userDrawn="1"/>
        </p:nvCxnSpPr>
        <p:spPr>
          <a:xfrm>
            <a:off x="838200" y="4653157"/>
            <a:ext cx="10520220" cy="0"/>
          </a:xfrm>
          <a:prstGeom prst="line">
            <a:avLst/>
          </a:prstGeom>
          <a:ln w="19050">
            <a:solidFill>
              <a:srgbClr val="C810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028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4DDEE26-3E3C-4667-AABA-09F03CFE5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F5C2306-9DE6-4C0D-883F-C616B11147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EFCF4E64-8D3B-4CC4-8D07-EFD8DC1F9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E7B3A51-22EB-45E2-B2DA-4A91D091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2018/4/12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6BB27B0-0327-4712-AAB0-9C3C00C7DC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9527EF5-C851-439D-9915-48E9229EF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188033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5D248C-18DE-4456-AB07-3C32103D4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B98291F-BF1E-4B99-A814-3E0BCC0F93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B8823A18-3B17-4ED2-9787-926867202B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CD5CC3AC-413D-4A89-ACFF-8F8E461A8B4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BE21365B-2159-487B-82D3-4E6A8A3E6C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12FAEDF7-E404-4D35-BADF-7C8E7DC049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2018/4/12</a:t>
            </a:r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8D24A730-577D-4259-9A11-B1B54B69F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62BFB76D-9BF0-4AF2-9E4B-9E5F7D8014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824217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82C2E58-7A6A-4173-9FF8-DB94F745A0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79AD8BD2-11D6-4C1A-9211-542A5F9056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2018/4/12</a:t>
            </a:r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8C73BE9-D9DB-473B-8C00-D33ACE4BE5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E8316CCB-514D-49C4-B73F-F000740C2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259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BFD7908C-6FEB-46CD-B4F0-9BCD78575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2018/4/12</a:t>
            </a:r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22D67B0E-24DA-4A1C-BDB8-EF629C21E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D428ED7-00D3-4FE9-AF14-260CB371B7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38045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E8D109-B63E-4018-96E2-75D4344EF0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1D0EE6E-E6FD-4372-8AA8-3BF937D3BD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2C5D8F9D-B1E6-4B80-AC76-762A160F44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705C6BB9-4A67-4BC2-B139-DD32300134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2018/4/12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BA3366A-E4D4-4B4F-89F6-8B7FD83DFE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FBFFACC5-778D-47DB-9AAE-E33F97355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08899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B2DA0E-849F-42BA-811D-C922F15771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6E0E77C9-9AA2-4C4B-9313-BC7C8B08B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D5BB623-BFD3-4AF1-B0AB-A159C89C90D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86FD98AC-8744-4B0C-A468-1153762108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kumimoji="1" lang="en-US" altLang="ja-JP"/>
              <a:t>2018/4/12</a:t>
            </a:r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146BEBC-ABE7-4E7F-BC8F-4C2129CCDC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kumimoji="1" lang="ja-JP" altLang="en-US"/>
              <a:t>情報処理技法（リテラシ）</a:t>
            </a:r>
            <a:r>
              <a:rPr kumimoji="1" lang="en-US" altLang="ja-JP"/>
              <a:t>I</a:t>
            </a:r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5F3B8F6C-C1D1-4B40-9992-A2D2379444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9795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7451D96-EF77-400C-AED8-B51F1A5B60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C3F5D2A-70E4-4910-9020-16FE06D04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8240ED0-F9BF-40BA-BA96-5B1E0B27996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CFD2EDC-1F08-4E46-990D-4030562AB98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C8103D">
                    <a:alpha val="50000"/>
                  </a:srgbClr>
                </a:solidFill>
              </a:defRPr>
            </a:lvl1pPr>
          </a:lstStyle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E432CAA-3FE8-4767-A9E7-526C04FBC9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F952C9-B88F-4E00-9DB1-D035A7C7F8D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00836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sldNum="0"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rgbClr val="6B092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hyperlink" Target="http://lilstarrz09.blogspot.com/2012/08/the-passageway-of-prince.html" TargetMode="External"/><Relationship Id="rId7" Type="http://schemas.openxmlformats.org/officeDocument/2006/relationships/image" Target="../media/image5.png"/><Relationship Id="rId12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11" Type="http://schemas.openxmlformats.org/officeDocument/2006/relationships/image" Target="../media/image8.png"/><Relationship Id="rId5" Type="http://schemas.openxmlformats.org/officeDocument/2006/relationships/image" Target="../media/image3.png"/><Relationship Id="rId10" Type="http://schemas.openxmlformats.org/officeDocument/2006/relationships/hyperlink" Target="http://gamer08.wikispaces.com/CPU" TargetMode="External"/><Relationship Id="rId4" Type="http://schemas.openxmlformats.org/officeDocument/2006/relationships/hyperlink" Target="https://creativecommons.org/licenses/by-nc-nd/3.0/" TargetMode="External"/><Relationship Id="rId9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tif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hyperlink" Target="http://www.cis.twcu.ac.jp/ip-edu/literacy1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azby.fmworld.net/usage/lesson/keyboard/typing" TargetMode="Externa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s.twcu.ac.jp/~shibata-atsushi/index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4E3037E-EDCF-493E-8354-46877F41EC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ja-JP" altLang="en-US" dirty="0"/>
              <a:t>情報処理技法</a:t>
            </a:r>
            <a:r>
              <a:rPr lang="en-US" altLang="ja-JP" dirty="0"/>
              <a:t>(</a:t>
            </a:r>
            <a:r>
              <a:rPr lang="ja-JP" altLang="en-US" dirty="0"/>
              <a:t>リテラシ</a:t>
            </a:r>
            <a:r>
              <a:rPr lang="en-US" altLang="ja-JP" dirty="0"/>
              <a:t>)I</a:t>
            </a:r>
            <a:br>
              <a:rPr lang="en-US" altLang="ja-JP" dirty="0"/>
            </a:br>
            <a:r>
              <a:rPr lang="ja-JP" altLang="en-US" dirty="0"/>
              <a:t>第</a:t>
            </a:r>
            <a:r>
              <a:rPr lang="en-US" altLang="ja-JP" dirty="0"/>
              <a:t>1</a:t>
            </a:r>
            <a:r>
              <a:rPr lang="ja-JP" altLang="en-US" dirty="0"/>
              <a:t>回：コンピュータ</a:t>
            </a:r>
            <a:endParaRPr kumimoji="1" lang="ja-JP" altLang="en-US" dirty="0"/>
          </a:p>
        </p:txBody>
      </p:sp>
      <p:sp>
        <p:nvSpPr>
          <p:cNvPr id="3" name="サブタイトル 2">
            <a:extLst>
              <a:ext uri="{FF2B5EF4-FFF2-40B4-BE49-F238E27FC236}">
                <a16:creationId xmlns:a16="http://schemas.microsoft.com/office/drawing/2014/main" id="{585398D0-7F26-4CE3-8D96-C85AF6707FA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/>
              <a:t>産業技術大学院大学</a:t>
            </a:r>
            <a:endParaRPr lang="en-US" altLang="ja-JP" dirty="0"/>
          </a:p>
          <a:p>
            <a:r>
              <a:rPr kumimoji="1" lang="ja-JP" altLang="en-US" dirty="0"/>
              <a:t>助教　</a:t>
            </a:r>
            <a:r>
              <a:rPr lang="ja-JP" altLang="en-US" dirty="0"/>
              <a:t>柴田 淳司</a:t>
            </a: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8156131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765E319-8881-4156-91AE-9AFF8F4AD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パスワード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583142F-A1C8-4BB1-8A49-362A0317B9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057993"/>
            <a:ext cx="10515600" cy="3118971"/>
          </a:xfrm>
        </p:spPr>
        <p:txBody>
          <a:bodyPr/>
          <a:lstStyle/>
          <a:p>
            <a:r>
              <a:rPr kumimoji="1" lang="ja-JP" altLang="en-US" dirty="0"/>
              <a:t>ユーザ名とパスワードがセット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本学のパスワード</a:t>
            </a:r>
            <a:endParaRPr kumimoji="1" lang="en-US" altLang="ja-JP" dirty="0"/>
          </a:p>
          <a:p>
            <a:pPr lvl="1"/>
            <a:r>
              <a:rPr lang="ja-JP" altLang="en-US" dirty="0"/>
              <a:t>学籍番号＋これから配布するパスワード</a:t>
            </a:r>
            <a:endParaRPr lang="en-US" altLang="ja-JP" dirty="0"/>
          </a:p>
          <a:p>
            <a:pPr lvl="1"/>
            <a:r>
              <a:rPr kumimoji="1" lang="ja-JP" altLang="en-US" dirty="0"/>
              <a:t>いろいろなところで使うので、</a:t>
            </a:r>
            <a:r>
              <a:rPr kumimoji="1" lang="ja-JP" altLang="en-US" b="1" dirty="0">
                <a:solidFill>
                  <a:srgbClr val="6B0920"/>
                </a:solidFill>
              </a:rPr>
              <a:t>無くさないよう</a:t>
            </a:r>
            <a:r>
              <a:rPr kumimoji="1" lang="ja-JP" altLang="en-US" dirty="0"/>
              <a:t>に</a:t>
            </a:r>
            <a:endParaRPr kumimoji="1" lang="en-US" altLang="ja-JP" dirty="0"/>
          </a:p>
          <a:p>
            <a:pPr lvl="2"/>
            <a:r>
              <a:rPr lang="ja-JP" altLang="en-US" dirty="0"/>
              <a:t>履修登録、図書館ガイダンス、メール、</a:t>
            </a:r>
            <a:r>
              <a:rPr lang="en-US" altLang="ja-JP" dirty="0" err="1"/>
              <a:t>etc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199D9EC-30F3-4602-827D-2C829C89D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2376599-D468-496C-B2C9-CB0C10909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CF2CDA57-1349-482F-B1B1-74CC550362C8}"/>
              </a:ext>
            </a:extLst>
          </p:cNvPr>
          <p:cNvSpPr/>
          <p:nvPr/>
        </p:nvSpPr>
        <p:spPr>
          <a:xfrm>
            <a:off x="1581482" y="1848404"/>
            <a:ext cx="9029035" cy="987619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3200" dirty="0">
                <a:solidFill>
                  <a:srgbClr val="6B0920"/>
                </a:solidFill>
              </a:rPr>
              <a:t>コンピュータ上で</a:t>
            </a:r>
            <a:r>
              <a:rPr kumimoji="1" lang="ja-JP" altLang="en-US" sz="3200" b="1" dirty="0">
                <a:solidFill>
                  <a:srgbClr val="6B0920"/>
                </a:solidFill>
              </a:rPr>
              <a:t>本人を証明</a:t>
            </a:r>
            <a:r>
              <a:rPr kumimoji="1" lang="ja-JP" altLang="en-US" sz="3200" dirty="0">
                <a:solidFill>
                  <a:srgbClr val="6B0920"/>
                </a:solidFill>
              </a:rPr>
              <a:t>する文字列のこと</a:t>
            </a:r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B01D7D34-24C3-4075-AC1B-AC5FCE4CBB82}"/>
              </a:ext>
            </a:extLst>
          </p:cNvPr>
          <p:cNvSpPr/>
          <p:nvPr/>
        </p:nvSpPr>
        <p:spPr>
          <a:xfrm>
            <a:off x="8338499" y="3880680"/>
            <a:ext cx="3727998" cy="871710"/>
          </a:xfrm>
          <a:prstGeom prst="wedgeRoundRectCallout">
            <a:avLst>
              <a:gd name="adj1" fmla="val -56392"/>
              <a:gd name="adj2" fmla="val 55391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kumimoji="1" lang="ja-JP" altLang="en-US" sz="2000" dirty="0">
                <a:solidFill>
                  <a:srgbClr val="6B0920"/>
                </a:solidFill>
              </a:rPr>
              <a:t>とりあえず</a:t>
            </a:r>
            <a:endParaRPr kumimoji="1" lang="en-US" altLang="ja-JP" sz="2000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000" dirty="0">
                <a:solidFill>
                  <a:srgbClr val="6B0920"/>
                </a:solidFill>
              </a:rPr>
              <a:t>写真撮っておけば？</a:t>
            </a:r>
          </a:p>
        </p:txBody>
      </p:sp>
    </p:spTree>
    <p:extLst>
      <p:ext uri="{BB962C8B-B14F-4D97-AF65-F5344CB8AC3E}">
        <p14:creationId xmlns:p14="http://schemas.microsoft.com/office/powerpoint/2010/main" val="3878747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515EED7-2551-46D7-B83E-C0A77E5FED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コンピュータとは？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3E5ED43-B507-4C12-BA92-7BAA404005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86042"/>
            <a:ext cx="10515600" cy="2990921"/>
          </a:xfrm>
        </p:spPr>
        <p:txBody>
          <a:bodyPr/>
          <a:lstStyle/>
          <a:p>
            <a:r>
              <a:rPr lang="ja-JP" altLang="en-US" dirty="0"/>
              <a:t>昔：人の計算の肩代わり</a:t>
            </a:r>
            <a:endParaRPr lang="en-US" altLang="ja-JP" dirty="0"/>
          </a:p>
          <a:p>
            <a:pPr lvl="1"/>
            <a:r>
              <a:rPr lang="ja-JP" altLang="en-US" dirty="0"/>
              <a:t>ミサイルの弾道計算</a:t>
            </a:r>
            <a:endParaRPr lang="en-US" altLang="ja-JP" dirty="0"/>
          </a:p>
          <a:p>
            <a:pPr lvl="1"/>
            <a:r>
              <a:rPr lang="ja-JP" altLang="en-US" dirty="0"/>
              <a:t>書類の整理</a:t>
            </a:r>
            <a:endParaRPr lang="en-US" altLang="ja-JP" dirty="0"/>
          </a:p>
          <a:p>
            <a:r>
              <a:rPr kumimoji="1" lang="ja-JP" altLang="en-US" dirty="0"/>
              <a:t>今：仮想化して様々なサービスを提供する機械</a:t>
            </a:r>
            <a:endParaRPr kumimoji="1" lang="en-US" altLang="ja-JP" dirty="0"/>
          </a:p>
          <a:p>
            <a:pPr lvl="1"/>
            <a:r>
              <a:rPr lang="ja-JP" altLang="en-US" dirty="0"/>
              <a:t>オフィスソフト</a:t>
            </a:r>
            <a:endParaRPr lang="en-US" altLang="ja-JP" dirty="0"/>
          </a:p>
          <a:p>
            <a:pPr lvl="1"/>
            <a:r>
              <a:rPr kumimoji="1" lang="ja-JP" altLang="en-US" dirty="0"/>
              <a:t>インターネットサービス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ゲーム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88C334-B819-445A-9712-147E82442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F5BD44B-A954-4F64-AE60-88F5D05047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3A6475-7812-41A1-84B5-E434562C6FEB}"/>
              </a:ext>
            </a:extLst>
          </p:cNvPr>
          <p:cNvSpPr/>
          <p:nvPr/>
        </p:nvSpPr>
        <p:spPr>
          <a:xfrm>
            <a:off x="2428009" y="1671782"/>
            <a:ext cx="7335982" cy="128190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800" dirty="0">
                <a:solidFill>
                  <a:srgbClr val="6B0920"/>
                </a:solidFill>
              </a:rPr>
              <a:t>演算装置（主に電子）</a:t>
            </a:r>
            <a:endParaRPr kumimoji="1" lang="ja-JP" altLang="en-US" sz="28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4139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EEA2219-8AF0-4CC5-88E0-EE594DA350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仮想化した処理？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461AB9-CB59-4F43-8020-14607F59C3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CC6DD12-5AFC-4AFC-B58B-08FA0060C0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思考の吹き出し: 雲形 5">
            <a:extLst>
              <a:ext uri="{FF2B5EF4-FFF2-40B4-BE49-F238E27FC236}">
                <a16:creationId xmlns:a16="http://schemas.microsoft.com/office/drawing/2014/main" id="{D0BBB50C-3DD5-4481-A9F6-D0E1D0A96FA3}"/>
              </a:ext>
            </a:extLst>
          </p:cNvPr>
          <p:cNvSpPr/>
          <p:nvPr/>
        </p:nvSpPr>
        <p:spPr>
          <a:xfrm>
            <a:off x="5895109" y="1539603"/>
            <a:ext cx="6040582" cy="2324189"/>
          </a:xfrm>
          <a:prstGeom prst="cloudCallout">
            <a:avLst>
              <a:gd name="adj1" fmla="val -18769"/>
              <a:gd name="adj2" fmla="val 57849"/>
            </a:avLst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7" name="コンテンツ プレースホルダー 4">
            <a:extLst>
              <a:ext uri="{FF2B5EF4-FFF2-40B4-BE49-F238E27FC236}">
                <a16:creationId xmlns:a16="http://schemas.microsoft.com/office/drawing/2014/main" id="{E3A918FE-85A4-4B45-B5DF-A983568757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11919" y="3545985"/>
            <a:ext cx="2706575" cy="2029932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DA58352C-E05B-42C6-84C0-FD99EC828984}"/>
              </a:ext>
            </a:extLst>
          </p:cNvPr>
          <p:cNvSpPr txBox="1"/>
          <p:nvPr/>
        </p:nvSpPr>
        <p:spPr>
          <a:xfrm>
            <a:off x="293352" y="5675877"/>
            <a:ext cx="363168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700">
                <a:hlinkClick r:id="rId3" tooltip="http://lilstarrz09.blogspot.com/2012/08/the-passageway-of-prince.html"/>
              </a:rPr>
              <a:t>この写真</a:t>
            </a:r>
            <a:r>
              <a:rPr lang="ja-JP" altLang="en-US" sz="700"/>
              <a:t> の作成者 不明な作成者 は </a:t>
            </a:r>
            <a:r>
              <a:rPr lang="ja-JP" altLang="en-US" sz="700">
                <a:hlinkClick r:id="rId4" tooltip="https://creativecommons.org/licenses/by-nc-nd/3.0/"/>
              </a:rPr>
              <a:t>CC BY-NC-ND</a:t>
            </a:r>
            <a:r>
              <a:rPr lang="ja-JP" altLang="en-US" sz="700"/>
              <a:t> のライセンスを許諾されています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7657E05D-6081-491E-87E9-F349BE5A916F}"/>
              </a:ext>
            </a:extLst>
          </p:cNvPr>
          <p:cNvSpPr txBox="1"/>
          <p:nvPr/>
        </p:nvSpPr>
        <p:spPr>
          <a:xfrm>
            <a:off x="1100742" y="5933148"/>
            <a:ext cx="2016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現実世界</a:t>
            </a:r>
            <a:r>
              <a:rPr kumimoji="1" lang="en-US" altLang="ja-JP" dirty="0"/>
              <a:t>(</a:t>
            </a:r>
            <a:r>
              <a:rPr lang="en-US" altLang="ja-JP" dirty="0"/>
              <a:t>Analog)</a:t>
            </a:r>
            <a:endParaRPr kumimoji="1" lang="en-US" altLang="ja-JP" dirty="0"/>
          </a:p>
        </p:txBody>
      </p:sp>
      <p:sp>
        <p:nvSpPr>
          <p:cNvPr id="10" name="矢印: 右 9">
            <a:extLst>
              <a:ext uri="{FF2B5EF4-FFF2-40B4-BE49-F238E27FC236}">
                <a16:creationId xmlns:a16="http://schemas.microsoft.com/office/drawing/2014/main" id="{756C4333-D494-4A29-9724-F64243EACE45}"/>
              </a:ext>
            </a:extLst>
          </p:cNvPr>
          <p:cNvSpPr/>
          <p:nvPr/>
        </p:nvSpPr>
        <p:spPr>
          <a:xfrm>
            <a:off x="3990739" y="3942724"/>
            <a:ext cx="323051" cy="1319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11" name="グラフィックス 10" descr="コンピューター">
            <a:extLst>
              <a:ext uri="{FF2B5EF4-FFF2-40B4-BE49-F238E27FC236}">
                <a16:creationId xmlns:a16="http://schemas.microsoft.com/office/drawing/2014/main" id="{D6512E19-5E45-4748-A8D4-CB71CAFE8C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86035" y="3942724"/>
            <a:ext cx="1338773" cy="133877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1198463E-78B0-4FDD-B077-1BD03753A739}"/>
              </a:ext>
            </a:extLst>
          </p:cNvPr>
          <p:cNvSpPr txBox="1"/>
          <p:nvPr/>
        </p:nvSpPr>
        <p:spPr>
          <a:xfrm>
            <a:off x="4671492" y="5226461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コンピュータ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4408F178-DC19-4AE1-852A-D46A82E65E9C}"/>
              </a:ext>
            </a:extLst>
          </p:cNvPr>
          <p:cNvSpPr txBox="1"/>
          <p:nvPr/>
        </p:nvSpPr>
        <p:spPr>
          <a:xfrm>
            <a:off x="6887435" y="4004096"/>
            <a:ext cx="1694651" cy="60016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kumimoji="1" lang="en-US" altLang="ja-JP" sz="1100" dirty="0">
                <a:solidFill>
                  <a:srgbClr val="92D050"/>
                </a:solidFill>
              </a:rPr>
              <a:t>010101110010010101001010010101101110111010100100100…</a:t>
            </a:r>
            <a:endParaRPr kumimoji="1" lang="ja-JP" altLang="en-US" sz="1100" dirty="0">
              <a:solidFill>
                <a:srgbClr val="92D050"/>
              </a:solidFill>
            </a:endParaRPr>
          </a:p>
        </p:txBody>
      </p:sp>
      <p:pic>
        <p:nvPicPr>
          <p:cNvPr id="14" name="グラフィックス 13" descr="ディスク">
            <a:extLst>
              <a:ext uri="{FF2B5EF4-FFF2-40B4-BE49-F238E27FC236}">
                <a16:creationId xmlns:a16="http://schemas.microsoft.com/office/drawing/2014/main" id="{8AAB1C30-AB43-410D-83C2-5CAA05496D3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237761" y="4533065"/>
            <a:ext cx="914400" cy="914400"/>
          </a:xfrm>
          <a:prstGeom prst="rect">
            <a:avLst/>
          </a:prstGeom>
        </p:spPr>
      </p:pic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FE5339D1-F21A-4FA8-8376-3CB89E01F002}"/>
              </a:ext>
            </a:extLst>
          </p:cNvPr>
          <p:cNvSpPr txBox="1"/>
          <p:nvPr/>
        </p:nvSpPr>
        <p:spPr>
          <a:xfrm>
            <a:off x="7140963" y="5723091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記録装置</a:t>
            </a:r>
            <a:endParaRPr kumimoji="1" lang="ja-JP" altLang="en-US" dirty="0"/>
          </a:p>
        </p:txBody>
      </p:sp>
      <p:pic>
        <p:nvPicPr>
          <p:cNvPr id="16" name="図 15">
            <a:extLst>
              <a:ext uri="{FF2B5EF4-FFF2-40B4-BE49-F238E27FC236}">
                <a16:creationId xmlns:a16="http://schemas.microsoft.com/office/drawing/2014/main" id="{31300FC8-9600-4AB3-A53C-AC4C6884AF2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9928144" y="4430593"/>
            <a:ext cx="1132665" cy="975979"/>
          </a:xfrm>
          <a:prstGeom prst="rect">
            <a:avLst/>
          </a:prstGeom>
        </p:spPr>
      </p:pic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9CFB6072-A544-4E64-891C-A14C8F9E5E86}"/>
              </a:ext>
            </a:extLst>
          </p:cNvPr>
          <p:cNvSpPr txBox="1"/>
          <p:nvPr/>
        </p:nvSpPr>
        <p:spPr>
          <a:xfrm>
            <a:off x="9901796" y="56646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演算装置</a:t>
            </a:r>
            <a:endParaRPr kumimoji="1" lang="ja-JP" altLang="en-US" dirty="0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FC1BDDB-4CBA-48A4-BE32-CFCAA054FE00}"/>
              </a:ext>
            </a:extLst>
          </p:cNvPr>
          <p:cNvSpPr txBox="1"/>
          <p:nvPr/>
        </p:nvSpPr>
        <p:spPr>
          <a:xfrm>
            <a:off x="9952813" y="4211618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＋</a:t>
            </a:r>
            <a:r>
              <a:rPr lang="ja-JP" altLang="en-US" dirty="0" err="1"/>
              <a:t>ー</a:t>
            </a:r>
            <a:r>
              <a:rPr lang="en-US" altLang="ja-JP" dirty="0"/>
              <a:t>×÷</a:t>
            </a:r>
            <a:endParaRPr kumimoji="1" lang="ja-JP" altLang="en-US" dirty="0"/>
          </a:p>
        </p:txBody>
      </p:sp>
      <p:sp>
        <p:nvSpPr>
          <p:cNvPr id="19" name="矢印: 上カーブ 18">
            <a:extLst>
              <a:ext uri="{FF2B5EF4-FFF2-40B4-BE49-F238E27FC236}">
                <a16:creationId xmlns:a16="http://schemas.microsoft.com/office/drawing/2014/main" id="{A8D1E2E4-530A-4725-A17E-385636980F7E}"/>
              </a:ext>
            </a:extLst>
          </p:cNvPr>
          <p:cNvSpPr/>
          <p:nvPr/>
        </p:nvSpPr>
        <p:spPr>
          <a:xfrm>
            <a:off x="8627698" y="4886324"/>
            <a:ext cx="1216152" cy="4542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0" name="矢印: 下カーブ 19">
            <a:extLst>
              <a:ext uri="{FF2B5EF4-FFF2-40B4-BE49-F238E27FC236}">
                <a16:creationId xmlns:a16="http://schemas.microsoft.com/office/drawing/2014/main" id="{47DD9B70-DBB0-494E-B8D6-D7916BC70A3F}"/>
              </a:ext>
            </a:extLst>
          </p:cNvPr>
          <p:cNvSpPr/>
          <p:nvPr/>
        </p:nvSpPr>
        <p:spPr>
          <a:xfrm flipH="1">
            <a:off x="8627698" y="4240221"/>
            <a:ext cx="1216152" cy="4542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pic>
        <p:nvPicPr>
          <p:cNvPr id="21" name="図 20">
            <a:extLst>
              <a:ext uri="{FF2B5EF4-FFF2-40B4-BE49-F238E27FC236}">
                <a16:creationId xmlns:a16="http://schemas.microsoft.com/office/drawing/2014/main" id="{51401165-E6CA-4A95-AE09-6746B775E39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artisticLightScreen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87435" y="1997077"/>
            <a:ext cx="1530229" cy="1146147"/>
          </a:xfrm>
          <a:prstGeom prst="rect">
            <a:avLst/>
          </a:prstGeom>
        </p:spPr>
      </p:pic>
      <p:sp>
        <p:nvSpPr>
          <p:cNvPr id="22" name="矢印: 上カーブ 21">
            <a:extLst>
              <a:ext uri="{FF2B5EF4-FFF2-40B4-BE49-F238E27FC236}">
                <a16:creationId xmlns:a16="http://schemas.microsoft.com/office/drawing/2014/main" id="{A2EB4F8E-FF8C-4169-8A6C-FDA9E5F85976}"/>
              </a:ext>
            </a:extLst>
          </p:cNvPr>
          <p:cNvSpPr/>
          <p:nvPr/>
        </p:nvSpPr>
        <p:spPr>
          <a:xfrm>
            <a:off x="8669580" y="2694575"/>
            <a:ext cx="1216152" cy="45421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3" name="矢印: 下カーブ 22">
            <a:extLst>
              <a:ext uri="{FF2B5EF4-FFF2-40B4-BE49-F238E27FC236}">
                <a16:creationId xmlns:a16="http://schemas.microsoft.com/office/drawing/2014/main" id="{C9274793-20A7-4D01-83D4-FA9C902D1CC7}"/>
              </a:ext>
            </a:extLst>
          </p:cNvPr>
          <p:cNvSpPr/>
          <p:nvPr/>
        </p:nvSpPr>
        <p:spPr>
          <a:xfrm flipH="1">
            <a:off x="8669580" y="2048472"/>
            <a:ext cx="1216152" cy="45421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24" name="テキスト ボックス 23">
            <a:extLst>
              <a:ext uri="{FF2B5EF4-FFF2-40B4-BE49-F238E27FC236}">
                <a16:creationId xmlns:a16="http://schemas.microsoft.com/office/drawing/2014/main" id="{E9E0C49F-EFAC-4EA5-A050-4F8962BFFF77}"/>
              </a:ext>
            </a:extLst>
          </p:cNvPr>
          <p:cNvSpPr txBox="1"/>
          <p:nvPr/>
        </p:nvSpPr>
        <p:spPr>
          <a:xfrm>
            <a:off x="10217727" y="2048472"/>
            <a:ext cx="15696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画像処理</a:t>
            </a:r>
            <a:endParaRPr lang="en-US" altLang="ja-JP" dirty="0"/>
          </a:p>
          <a:p>
            <a:r>
              <a:rPr kumimoji="1" lang="ja-JP" altLang="en-US" dirty="0"/>
              <a:t>・色合い変更</a:t>
            </a:r>
            <a:endParaRPr kumimoji="1" lang="en-US" altLang="ja-JP" dirty="0"/>
          </a:p>
          <a:p>
            <a:r>
              <a:rPr lang="ja-JP" altLang="en-US" dirty="0"/>
              <a:t>・サイズ調整</a:t>
            </a:r>
            <a:endParaRPr lang="en-US" altLang="ja-JP" dirty="0"/>
          </a:p>
          <a:p>
            <a:r>
              <a:rPr kumimoji="1" lang="ja-JP" altLang="en-US" dirty="0"/>
              <a:t>・</a:t>
            </a:r>
            <a:r>
              <a:rPr kumimoji="1" lang="en-US" altLang="ja-JP" dirty="0" err="1"/>
              <a:t>etc</a:t>
            </a:r>
            <a:endParaRPr kumimoji="1" lang="ja-JP" altLang="en-US" dirty="0"/>
          </a:p>
        </p:txBody>
      </p:sp>
      <p:cxnSp>
        <p:nvCxnSpPr>
          <p:cNvPr id="25" name="直線コネクタ 24">
            <a:extLst>
              <a:ext uri="{FF2B5EF4-FFF2-40B4-BE49-F238E27FC236}">
                <a16:creationId xmlns:a16="http://schemas.microsoft.com/office/drawing/2014/main" id="{C9BD3D10-3423-42E2-90FE-1C9DBA85B635}"/>
              </a:ext>
            </a:extLst>
          </p:cNvPr>
          <p:cNvCxnSpPr>
            <a:cxnSpLocks/>
          </p:cNvCxnSpPr>
          <p:nvPr/>
        </p:nvCxnSpPr>
        <p:spPr>
          <a:xfrm>
            <a:off x="5555421" y="5656922"/>
            <a:ext cx="1" cy="53179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>
            <a:extLst>
              <a:ext uri="{FF2B5EF4-FFF2-40B4-BE49-F238E27FC236}">
                <a16:creationId xmlns:a16="http://schemas.microsoft.com/office/drawing/2014/main" id="{4E15618A-9490-41EC-93D7-82611A1D3F3E}"/>
              </a:ext>
            </a:extLst>
          </p:cNvPr>
          <p:cNvCxnSpPr>
            <a:cxnSpLocks/>
          </p:cNvCxnSpPr>
          <p:nvPr/>
        </p:nvCxnSpPr>
        <p:spPr>
          <a:xfrm>
            <a:off x="5555420" y="2738054"/>
            <a:ext cx="1" cy="12539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F51532A1-DEC6-4455-BD81-AC0E8FBC37A6}"/>
              </a:ext>
            </a:extLst>
          </p:cNvPr>
          <p:cNvSpPr txBox="1"/>
          <p:nvPr/>
        </p:nvSpPr>
        <p:spPr>
          <a:xfrm>
            <a:off x="8293612" y="5933148"/>
            <a:ext cx="22092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情報の世界</a:t>
            </a:r>
            <a:r>
              <a:rPr lang="en-US" altLang="ja-JP" dirty="0"/>
              <a:t>(Digital)</a:t>
            </a:r>
            <a:endParaRPr kumimoji="1" lang="ja-JP" altLang="en-US" dirty="0"/>
          </a:p>
        </p:txBody>
      </p:sp>
      <p:sp>
        <p:nvSpPr>
          <p:cNvPr id="28" name="矢印: 右 27">
            <a:extLst>
              <a:ext uri="{FF2B5EF4-FFF2-40B4-BE49-F238E27FC236}">
                <a16:creationId xmlns:a16="http://schemas.microsoft.com/office/drawing/2014/main" id="{75DE1254-D3AC-42D2-AAEA-843660A239AC}"/>
              </a:ext>
            </a:extLst>
          </p:cNvPr>
          <p:cNvSpPr/>
          <p:nvPr/>
        </p:nvSpPr>
        <p:spPr>
          <a:xfrm>
            <a:off x="6402518" y="3942723"/>
            <a:ext cx="323051" cy="13195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B53A387A-7F0D-479D-9569-893EE9A01F4B}"/>
              </a:ext>
            </a:extLst>
          </p:cNvPr>
          <p:cNvSpPr txBox="1"/>
          <p:nvPr/>
        </p:nvSpPr>
        <p:spPr>
          <a:xfrm>
            <a:off x="7830006" y="254298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ja-JP" altLang="en-US" dirty="0"/>
              <a:t>仮想化された処理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283084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8F6BA6-AF8C-41EC-9522-FDEC199A1B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ja-JP" altLang="en-US" dirty="0"/>
              <a:t>コンピュータとスマートフォンの違い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C1342AB-C577-45DA-BF62-19B0175CF2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7ACB44D-853F-4045-BBFC-B16C0A10D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B0236F2-81F1-4607-9BA8-D47E6D2C71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7">
            <a:extLst>
              <a:ext uri="{FF2B5EF4-FFF2-40B4-BE49-F238E27FC236}">
                <a16:creationId xmlns:a16="http://schemas.microsoft.com/office/drawing/2014/main" id="{0A03A068-7E43-4BB7-A09B-60972429F6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553" y="2824957"/>
            <a:ext cx="1934362" cy="1960385"/>
          </a:xfrm>
          <a:prstGeom prst="rect">
            <a:avLst/>
          </a:prstGeom>
        </p:spPr>
      </p:pic>
      <p:pic>
        <p:nvPicPr>
          <p:cNvPr id="7" name="図 6">
            <a:extLst>
              <a:ext uri="{FF2B5EF4-FFF2-40B4-BE49-F238E27FC236}">
                <a16:creationId xmlns:a16="http://schemas.microsoft.com/office/drawing/2014/main" id="{791F8C8C-6ABC-4820-A35C-69B8D135F3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54035" y="2930709"/>
            <a:ext cx="1450811" cy="1805925"/>
          </a:xfrm>
          <a:prstGeom prst="rect">
            <a:avLst/>
          </a:prstGeom>
        </p:spPr>
      </p:pic>
      <p:sp>
        <p:nvSpPr>
          <p:cNvPr id="8" name="テキスト ボックス 7">
            <a:extLst>
              <a:ext uri="{FF2B5EF4-FFF2-40B4-BE49-F238E27FC236}">
                <a16:creationId xmlns:a16="http://schemas.microsoft.com/office/drawing/2014/main" id="{E90BA01A-837A-445F-AE33-BF04FC8C1820}"/>
              </a:ext>
            </a:extLst>
          </p:cNvPr>
          <p:cNvSpPr txBox="1"/>
          <p:nvPr/>
        </p:nvSpPr>
        <p:spPr>
          <a:xfrm>
            <a:off x="1214904" y="494962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コンピュータ</a:t>
            </a:r>
          </a:p>
        </p:txBody>
      </p:sp>
      <p:sp>
        <p:nvSpPr>
          <p:cNvPr id="9" name="テキスト ボックス 8">
            <a:extLst>
              <a:ext uri="{FF2B5EF4-FFF2-40B4-BE49-F238E27FC236}">
                <a16:creationId xmlns:a16="http://schemas.microsoft.com/office/drawing/2014/main" id="{538ACA2F-D6F0-4102-B96B-4755E8BD8B45}"/>
              </a:ext>
            </a:extLst>
          </p:cNvPr>
          <p:cNvSpPr txBox="1"/>
          <p:nvPr/>
        </p:nvSpPr>
        <p:spPr>
          <a:xfrm>
            <a:off x="9279193" y="47853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スマートフォン</a:t>
            </a:r>
          </a:p>
        </p:txBody>
      </p:sp>
      <p:graphicFrame>
        <p:nvGraphicFramePr>
          <p:cNvPr id="10" name="表 9">
            <a:extLst>
              <a:ext uri="{FF2B5EF4-FFF2-40B4-BE49-F238E27FC236}">
                <a16:creationId xmlns:a16="http://schemas.microsoft.com/office/drawing/2014/main" id="{11B220E1-C16E-4D98-BD45-1F8944705E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5550019"/>
              </p:ext>
            </p:extLst>
          </p:nvPr>
        </p:nvGraphicFramePr>
        <p:xfrm>
          <a:off x="3967135" y="1929434"/>
          <a:ext cx="4486679" cy="3751430"/>
        </p:xfrm>
        <a:graphic>
          <a:graphicData uri="http://schemas.openxmlformats.org/drawingml/2006/table">
            <a:tbl>
              <a:tblPr firstRow="1" bandRow="1">
                <a:tableStyleId>{17292A2E-F333-43FB-9621-5CBBE7FDCDCB}</a:tableStyleId>
              </a:tblPr>
              <a:tblGrid>
                <a:gridCol w="16833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336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6962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コンピュータ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kumimoji="1" lang="ja-JP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スマートフォン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ディスプレイ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画面表示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タッチパネル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マウス</a:t>
                      </a:r>
                      <a:endParaRPr kumimoji="1" lang="en-US" altLang="ja-JP" sz="1600" dirty="0"/>
                    </a:p>
                    <a:p>
                      <a:pPr algn="ctr"/>
                      <a:r>
                        <a:rPr kumimoji="1" lang="ja-JP" altLang="en-US" sz="1600" dirty="0"/>
                        <a:t>キーボード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対象選択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タッチパネル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キーボード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文字入力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タッチパネル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0286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電源ボタン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電源</a:t>
                      </a: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600" dirty="0"/>
                        <a:t>電源ボタン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72704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290D255-E573-4066-8471-2C1D772F3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GUI</a:t>
            </a:r>
            <a:r>
              <a:rPr kumimoji="1" lang="ja-JP" altLang="en-US" dirty="0"/>
              <a:t>による直感的な操作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127C419-D49C-4845-8AEC-83214F1E15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9201578-B9CF-415E-A68F-36B2ABB379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8">
            <a:extLst>
              <a:ext uri="{FF2B5EF4-FFF2-40B4-BE49-F238E27FC236}">
                <a16:creationId xmlns:a16="http://schemas.microsoft.com/office/drawing/2014/main" id="{C8D0B14D-7499-4B20-A1B2-BF71AFB35D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1094" y="2684120"/>
            <a:ext cx="2844800" cy="2844800"/>
          </a:xfrm>
          <a:prstGeom prst="rect">
            <a:avLst/>
          </a:prstGeom>
        </p:spPr>
      </p:pic>
      <p:sp>
        <p:nvSpPr>
          <p:cNvPr id="7" name="角丸四角形吹き出し 9">
            <a:extLst>
              <a:ext uri="{FF2B5EF4-FFF2-40B4-BE49-F238E27FC236}">
                <a16:creationId xmlns:a16="http://schemas.microsoft.com/office/drawing/2014/main" id="{3EB3EE69-5E53-4C23-805F-BD0F03D6D729}"/>
              </a:ext>
            </a:extLst>
          </p:cNvPr>
          <p:cNvSpPr/>
          <p:nvPr/>
        </p:nvSpPr>
        <p:spPr>
          <a:xfrm>
            <a:off x="5216034" y="2053184"/>
            <a:ext cx="1636699" cy="660980"/>
          </a:xfrm>
          <a:prstGeom prst="wedgeRoundRectCallout">
            <a:avLst>
              <a:gd name="adj1" fmla="val 42962"/>
              <a:gd name="adj2" fmla="val 10507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左ボタン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選択・実行</a:t>
            </a:r>
            <a:endParaRPr kumimoji="1" lang="en-US" altLang="ja-JP" dirty="0"/>
          </a:p>
        </p:txBody>
      </p:sp>
      <p:sp>
        <p:nvSpPr>
          <p:cNvPr id="8" name="角丸四角形吹き出し 10">
            <a:extLst>
              <a:ext uri="{FF2B5EF4-FFF2-40B4-BE49-F238E27FC236}">
                <a16:creationId xmlns:a16="http://schemas.microsoft.com/office/drawing/2014/main" id="{53D8003F-F80D-4283-BB9A-3D4EE857F9AC}"/>
              </a:ext>
            </a:extLst>
          </p:cNvPr>
          <p:cNvSpPr/>
          <p:nvPr/>
        </p:nvSpPr>
        <p:spPr>
          <a:xfrm>
            <a:off x="8495531" y="2053183"/>
            <a:ext cx="1980406" cy="660980"/>
          </a:xfrm>
          <a:prstGeom prst="wedgeRoundRectCallout">
            <a:avLst>
              <a:gd name="adj1" fmla="val -32160"/>
              <a:gd name="adj2" fmla="val 109421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右ボタン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メニューを開く</a:t>
            </a:r>
            <a:endParaRPr kumimoji="1" lang="en-US" altLang="ja-JP" dirty="0"/>
          </a:p>
        </p:txBody>
      </p:sp>
      <p:sp>
        <p:nvSpPr>
          <p:cNvPr id="9" name="角丸四角形吹き出し 11">
            <a:extLst>
              <a:ext uri="{FF2B5EF4-FFF2-40B4-BE49-F238E27FC236}">
                <a16:creationId xmlns:a16="http://schemas.microsoft.com/office/drawing/2014/main" id="{4CC3744E-2B88-4616-AA9E-CA5E488F0E50}"/>
              </a:ext>
            </a:extLst>
          </p:cNvPr>
          <p:cNvSpPr/>
          <p:nvPr/>
        </p:nvSpPr>
        <p:spPr>
          <a:xfrm>
            <a:off x="9175894" y="4429417"/>
            <a:ext cx="1980406" cy="660980"/>
          </a:xfrm>
          <a:prstGeom prst="wedgeRoundRectCallout">
            <a:avLst>
              <a:gd name="adj1" fmla="val -70417"/>
              <a:gd name="adj2" fmla="val -5362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光学センサー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カーソルが移動</a:t>
            </a:r>
            <a:endParaRPr kumimoji="1" lang="en-US" altLang="ja-JP" dirty="0"/>
          </a:p>
        </p:txBody>
      </p:sp>
      <p:sp>
        <p:nvSpPr>
          <p:cNvPr id="10" name="角丸四角形吹き出し 12">
            <a:extLst>
              <a:ext uri="{FF2B5EF4-FFF2-40B4-BE49-F238E27FC236}">
                <a16:creationId xmlns:a16="http://schemas.microsoft.com/office/drawing/2014/main" id="{A97F29A7-1C21-43D2-BFE5-E92334046441}"/>
              </a:ext>
            </a:extLst>
          </p:cNvPr>
          <p:cNvSpPr/>
          <p:nvPr/>
        </p:nvSpPr>
        <p:spPr>
          <a:xfrm>
            <a:off x="4225831" y="3864000"/>
            <a:ext cx="1980406" cy="660980"/>
          </a:xfrm>
          <a:prstGeom prst="wedgeRoundRectCallout">
            <a:avLst>
              <a:gd name="adj1" fmla="val 114932"/>
              <a:gd name="adj2" fmla="val -9492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dirty="0"/>
              <a:t>ホイール</a:t>
            </a:r>
            <a:endParaRPr kumimoji="1" lang="en-US" altLang="ja-JP" dirty="0"/>
          </a:p>
          <a:p>
            <a:pPr algn="ctr"/>
            <a:r>
              <a:rPr kumimoji="1" lang="ja-JP" altLang="en-US" dirty="0"/>
              <a:t>スクロール</a:t>
            </a:r>
            <a:endParaRPr kumimoji="1" lang="en-US" altLang="ja-JP" dirty="0"/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3D051CF3-1EC9-4BD4-A752-5672E173B2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3587" y="2995906"/>
            <a:ext cx="535090" cy="802633"/>
          </a:xfrm>
          <a:prstGeom prst="rect">
            <a:avLst/>
          </a:prstGeom>
        </p:spPr>
      </p:pic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82EAA94-3504-4374-9421-9E7B8C92E2B2}"/>
              </a:ext>
            </a:extLst>
          </p:cNvPr>
          <p:cNvSpPr txBox="1"/>
          <p:nvPr/>
        </p:nvSpPr>
        <p:spPr>
          <a:xfrm>
            <a:off x="1597134" y="398255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/>
              <a:t>カーソル</a:t>
            </a:r>
          </a:p>
        </p:txBody>
      </p:sp>
      <p:sp>
        <p:nvSpPr>
          <p:cNvPr id="13" name="テキスト ボックス 12">
            <a:extLst>
              <a:ext uri="{FF2B5EF4-FFF2-40B4-BE49-F238E27FC236}">
                <a16:creationId xmlns:a16="http://schemas.microsoft.com/office/drawing/2014/main" id="{8ABAA1F9-CA0E-4A40-9E18-9F70DC5CD39B}"/>
              </a:ext>
            </a:extLst>
          </p:cNvPr>
          <p:cNvSpPr txBox="1"/>
          <p:nvPr/>
        </p:nvSpPr>
        <p:spPr>
          <a:xfrm>
            <a:off x="7425699" y="5695835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dirty="0"/>
              <a:t>マウス</a:t>
            </a:r>
          </a:p>
        </p:txBody>
      </p:sp>
      <p:sp>
        <p:nvSpPr>
          <p:cNvPr id="15" name="吹き出し: 角を丸めた四角形 14">
            <a:extLst>
              <a:ext uri="{FF2B5EF4-FFF2-40B4-BE49-F238E27FC236}">
                <a16:creationId xmlns:a16="http://schemas.microsoft.com/office/drawing/2014/main" id="{57B4C2E6-8D92-4BD8-AD5B-4B05BF507709}"/>
              </a:ext>
            </a:extLst>
          </p:cNvPr>
          <p:cNvSpPr/>
          <p:nvPr/>
        </p:nvSpPr>
        <p:spPr>
          <a:xfrm>
            <a:off x="1180696" y="5008791"/>
            <a:ext cx="3727998" cy="871710"/>
          </a:xfrm>
          <a:prstGeom prst="wedgeRoundRectCallout">
            <a:avLst>
              <a:gd name="adj1" fmla="val -25230"/>
              <a:gd name="adj2" fmla="val -10711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6B0920"/>
                </a:solidFill>
              </a:rPr>
              <a:t>カーソルで選んで操作</a:t>
            </a:r>
            <a:endParaRPr kumimoji="1" lang="ja-JP" altLang="en-US" sz="24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0503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D29904-690B-4F64-A195-60E4B62E6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マウスによる操作一覧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94683EF-DF24-49FA-9F6B-62A418013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F7C9464-E5B0-49C1-BF17-25CBC3995D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graphicFrame>
        <p:nvGraphicFramePr>
          <p:cNvPr id="7" name="コンテンツ プレースホルダー 6">
            <a:extLst>
              <a:ext uri="{FF2B5EF4-FFF2-40B4-BE49-F238E27FC236}">
                <a16:creationId xmlns:a16="http://schemas.microsoft.com/office/drawing/2014/main" id="{F3DEAC8D-7BEA-47C5-B9ED-8A9FB94009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515294"/>
              </p:ext>
            </p:extLst>
          </p:nvPr>
        </p:nvGraphicFramePr>
        <p:xfrm>
          <a:off x="1186299" y="2188382"/>
          <a:ext cx="9373869" cy="3474720"/>
        </p:xfrm>
        <a:graphic>
          <a:graphicData uri="http://schemas.openxmlformats.org/drawingml/2006/table">
            <a:tbl>
              <a:tblPr firstRow="1" bandRow="1"/>
              <a:tblGrid>
                <a:gridCol w="23318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98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41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操作名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操作方法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意味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クリック</a:t>
                      </a:r>
                      <a:endParaRPr kumimoji="1" lang="en-US" altLang="ja-JP" sz="2000" dirty="0"/>
                    </a:p>
                    <a:p>
                      <a:r>
                        <a:rPr kumimoji="1" lang="ja-JP" altLang="en-US" sz="2000" dirty="0"/>
                        <a:t>（左クリック）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左ボタンを</a:t>
                      </a:r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回押す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選択する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右クリック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右ボタンを</a:t>
                      </a:r>
                      <a:r>
                        <a:rPr kumimoji="1" lang="en-US" altLang="ja-JP" sz="2000" dirty="0"/>
                        <a:t>1</a:t>
                      </a:r>
                      <a:r>
                        <a:rPr kumimoji="1" lang="ja-JP" altLang="en-US" sz="2000" dirty="0"/>
                        <a:t>回押す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メニューを開く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ダブルクリック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左ボタンを２連打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実行する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ドラッグ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左ボタン押しっぱなし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つかむ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ドロップ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ドラッグ状態じゃなくなる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はなす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スクロール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ホイールを上下に動かす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画面を上下に移動させる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カーソル移動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マウスを滑らせる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カーソルの移動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542085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8CD6BF1-AE98-4249-96A1-FE6FF302EC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キーボード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4C95E07-07BC-45A5-B072-9716F4CCE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EC6A1F7-47CF-476E-A085-0AC22757DC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33" name="コンテンツ プレースホルダー 6">
            <a:extLst>
              <a:ext uri="{FF2B5EF4-FFF2-40B4-BE49-F238E27FC236}">
                <a16:creationId xmlns:a16="http://schemas.microsoft.com/office/drawing/2014/main" id="{A02A6CAD-B568-4828-AE09-2AFEAC82BF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7982" y="2531919"/>
            <a:ext cx="5715000" cy="2679700"/>
          </a:xfrm>
          <a:prstGeom prst="rect">
            <a:avLst/>
          </a:prstGeom>
        </p:spPr>
      </p:pic>
      <p:sp>
        <p:nvSpPr>
          <p:cNvPr id="34" name="角丸四角形吹き出し 7">
            <a:extLst>
              <a:ext uri="{FF2B5EF4-FFF2-40B4-BE49-F238E27FC236}">
                <a16:creationId xmlns:a16="http://schemas.microsoft.com/office/drawing/2014/main" id="{86F4F7D4-10EF-4F01-A056-82748D60615D}"/>
              </a:ext>
            </a:extLst>
          </p:cNvPr>
          <p:cNvSpPr/>
          <p:nvPr/>
        </p:nvSpPr>
        <p:spPr>
          <a:xfrm>
            <a:off x="3681971" y="5434958"/>
            <a:ext cx="1636699" cy="600891"/>
          </a:xfrm>
          <a:prstGeom prst="wedgeRoundRectCallout">
            <a:avLst>
              <a:gd name="adj1" fmla="val 28596"/>
              <a:gd name="adj2" fmla="val -88405"/>
              <a:gd name="adj3" fmla="val 16667"/>
            </a:avLst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Caps Lock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35" name="角丸四角形吹き出し 8">
            <a:extLst>
              <a:ext uri="{FF2B5EF4-FFF2-40B4-BE49-F238E27FC236}">
                <a16:creationId xmlns:a16="http://schemas.microsoft.com/office/drawing/2014/main" id="{F53CE66D-B7B3-4786-9328-FB0D12FC3E11}"/>
              </a:ext>
            </a:extLst>
          </p:cNvPr>
          <p:cNvSpPr/>
          <p:nvPr/>
        </p:nvSpPr>
        <p:spPr>
          <a:xfrm>
            <a:off x="9587917" y="5413186"/>
            <a:ext cx="1636699" cy="600891"/>
          </a:xfrm>
          <a:prstGeom prst="wedgeRoundRectCallout">
            <a:avLst>
              <a:gd name="adj1" fmla="val 662"/>
              <a:gd name="adj2" fmla="val -214493"/>
              <a:gd name="adj3" fmla="val 16667"/>
            </a:avLst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Enter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sp>
        <p:nvSpPr>
          <p:cNvPr id="36" name="角丸四角形吹き出し 9">
            <a:extLst>
              <a:ext uri="{FF2B5EF4-FFF2-40B4-BE49-F238E27FC236}">
                <a16:creationId xmlns:a16="http://schemas.microsoft.com/office/drawing/2014/main" id="{7DDE09B6-0464-442B-84C4-75E20AC8F34A}"/>
              </a:ext>
            </a:extLst>
          </p:cNvPr>
          <p:cNvSpPr/>
          <p:nvPr/>
        </p:nvSpPr>
        <p:spPr>
          <a:xfrm>
            <a:off x="5731818" y="5448021"/>
            <a:ext cx="1636699" cy="600891"/>
          </a:xfrm>
          <a:prstGeom prst="wedgeRoundRectCallout">
            <a:avLst>
              <a:gd name="adj1" fmla="val -21686"/>
              <a:gd name="adj2" fmla="val -97101"/>
              <a:gd name="adj3" fmla="val 16667"/>
            </a:avLst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英数入力</a:t>
            </a:r>
          </a:p>
        </p:txBody>
      </p:sp>
      <p:sp>
        <p:nvSpPr>
          <p:cNvPr id="37" name="角丸四角形吹き出し 10">
            <a:extLst>
              <a:ext uri="{FF2B5EF4-FFF2-40B4-BE49-F238E27FC236}">
                <a16:creationId xmlns:a16="http://schemas.microsoft.com/office/drawing/2014/main" id="{BB22B2CC-F43B-48BC-BDB2-666FEEF2EE90}"/>
              </a:ext>
            </a:extLst>
          </p:cNvPr>
          <p:cNvSpPr/>
          <p:nvPr/>
        </p:nvSpPr>
        <p:spPr>
          <a:xfrm>
            <a:off x="7538070" y="5424018"/>
            <a:ext cx="1636699" cy="600891"/>
          </a:xfrm>
          <a:prstGeom prst="wedgeRoundRectCallout">
            <a:avLst>
              <a:gd name="adj1" fmla="val -22484"/>
              <a:gd name="adj2" fmla="val -94927"/>
              <a:gd name="adj3" fmla="val 16667"/>
            </a:avLst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ローマ字入力</a:t>
            </a:r>
          </a:p>
        </p:txBody>
      </p:sp>
      <p:sp>
        <p:nvSpPr>
          <p:cNvPr id="38" name="角丸四角形吹き出し 11">
            <a:extLst>
              <a:ext uri="{FF2B5EF4-FFF2-40B4-BE49-F238E27FC236}">
                <a16:creationId xmlns:a16="http://schemas.microsoft.com/office/drawing/2014/main" id="{026120BD-F5B1-4BB1-B71B-DA6E075DC6E0}"/>
              </a:ext>
            </a:extLst>
          </p:cNvPr>
          <p:cNvSpPr/>
          <p:nvPr/>
        </p:nvSpPr>
        <p:spPr>
          <a:xfrm>
            <a:off x="9286513" y="1627344"/>
            <a:ext cx="1636699" cy="600891"/>
          </a:xfrm>
          <a:prstGeom prst="wedgeRoundRectCallout">
            <a:avLst>
              <a:gd name="adj1" fmla="val 16624"/>
              <a:gd name="adj2" fmla="val 174638"/>
              <a:gd name="adj3" fmla="val 16667"/>
            </a:avLst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削除</a:t>
            </a:r>
          </a:p>
        </p:txBody>
      </p:sp>
      <p:sp>
        <p:nvSpPr>
          <p:cNvPr id="39" name="角丸四角形吹き出し 12">
            <a:extLst>
              <a:ext uri="{FF2B5EF4-FFF2-40B4-BE49-F238E27FC236}">
                <a16:creationId xmlns:a16="http://schemas.microsoft.com/office/drawing/2014/main" id="{FB3B8204-644F-428D-A75E-4E424FA1827A}"/>
              </a:ext>
            </a:extLst>
          </p:cNvPr>
          <p:cNvSpPr/>
          <p:nvPr/>
        </p:nvSpPr>
        <p:spPr>
          <a:xfrm>
            <a:off x="4455492" y="1923346"/>
            <a:ext cx="1636699" cy="581153"/>
          </a:xfrm>
          <a:prstGeom prst="wedgeRoundRectCallout">
            <a:avLst>
              <a:gd name="adj1" fmla="val -17695"/>
              <a:gd name="adj2" fmla="val 107025"/>
              <a:gd name="adj3" fmla="val 16667"/>
            </a:avLst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Escape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  <p:pic>
        <p:nvPicPr>
          <p:cNvPr id="40" name="図 39">
            <a:extLst>
              <a:ext uri="{FF2B5EF4-FFF2-40B4-BE49-F238E27FC236}">
                <a16:creationId xmlns:a16="http://schemas.microsoft.com/office/drawing/2014/main" id="{0630D430-B914-4818-B44D-0E87EED3351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779" y="2924272"/>
            <a:ext cx="2519008" cy="2099174"/>
          </a:xfrm>
          <a:prstGeom prst="rect">
            <a:avLst/>
          </a:prstGeom>
        </p:spPr>
      </p:pic>
      <p:sp>
        <p:nvSpPr>
          <p:cNvPr id="41" name="角丸四角形吹き出し 15">
            <a:extLst>
              <a:ext uri="{FF2B5EF4-FFF2-40B4-BE49-F238E27FC236}">
                <a16:creationId xmlns:a16="http://schemas.microsoft.com/office/drawing/2014/main" id="{8BEAF3C7-1FFD-4802-B6C0-23C214FEA699}"/>
              </a:ext>
            </a:extLst>
          </p:cNvPr>
          <p:cNvSpPr/>
          <p:nvPr/>
        </p:nvSpPr>
        <p:spPr>
          <a:xfrm>
            <a:off x="1001688" y="2052818"/>
            <a:ext cx="1636699" cy="703195"/>
          </a:xfrm>
          <a:prstGeom prst="wedgeRoundRectCallout">
            <a:avLst>
              <a:gd name="adj1" fmla="val 8082"/>
              <a:gd name="adj2" fmla="val 102209"/>
              <a:gd name="adj3" fmla="val 16667"/>
            </a:avLst>
          </a:prstGeom>
          <a:solidFill>
            <a:srgbClr val="873624"/>
          </a:solidFill>
          <a:ln w="19050" cap="flat" cmpd="sng" algn="ctr">
            <a:solidFill>
              <a:srgbClr val="873624">
                <a:shade val="50000"/>
                <a:shade val="75000"/>
                <a:lumMod val="9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カーソル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(</a:t>
            </a:r>
            <a:r>
              <a:rPr kumimoji="0" lang="ja-JP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キャレット</a:t>
            </a:r>
            <a:r>
              <a:rPr kumimoji="0" lang="en-US" altLang="ja-JP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Book Antiqua"/>
                <a:ea typeface="HGS明朝E" panose="02020900000000000000" pitchFamily="18" charset="-128"/>
                <a:cs typeface="+mn-cs"/>
              </a:rPr>
              <a:t>)</a:t>
            </a:r>
            <a:endParaRPr kumimoji="0" lang="ja-JP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Book Antiqua"/>
              <a:ea typeface="HGS明朝E" panose="02020900000000000000" pitchFamily="18" charset="-128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5500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4215B1-B0C9-4CE4-AB87-983E8DF955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キーボード上の表記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021F8ABD-0738-429F-8711-801750E503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0C267B4-0AA0-45EE-948F-7709AC3ED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graphicFrame>
        <p:nvGraphicFramePr>
          <p:cNvPr id="6" name="コンテンツ プレースホルダー 6">
            <a:extLst>
              <a:ext uri="{FF2B5EF4-FFF2-40B4-BE49-F238E27FC236}">
                <a16:creationId xmlns:a16="http://schemas.microsoft.com/office/drawing/2014/main" id="{74072B46-EC6A-4129-B459-A19676DFC69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40063152"/>
              </p:ext>
            </p:extLst>
          </p:nvPr>
        </p:nvGraphicFramePr>
        <p:xfrm>
          <a:off x="1466527" y="1873588"/>
          <a:ext cx="9373869" cy="4175760"/>
        </p:xfrm>
        <a:graphic>
          <a:graphicData uri="http://schemas.openxmlformats.org/drawingml/2006/table">
            <a:tbl>
              <a:tblPr firstRow="1" bandRow="1"/>
              <a:tblGrid>
                <a:gridCol w="2094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2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1886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キーの表記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正式名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b="1" kern="1200">
                          <a:solidFill>
                            <a:schemeClr val="lt1"/>
                          </a:solidFill>
                          <a:latin typeface="Book Antiqua"/>
                        </a:defRPr>
                      </a:lvl9pPr>
                    </a:lstStyle>
                    <a:p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Esc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Escape key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操作の中止、全画面終了時に使ったりする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f1, f2, </a:t>
                      </a:r>
                      <a:r>
                        <a:rPr kumimoji="1" lang="is-IS" altLang="ja-JP" sz="2000" dirty="0"/>
                        <a:t>… f12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Function keys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特定の動作を設定できる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tab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tab key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タブ</a:t>
                      </a:r>
                      <a:r>
                        <a:rPr kumimoji="1" lang="en-US" altLang="ja-JP" sz="2000" dirty="0"/>
                        <a:t>(</a:t>
                      </a:r>
                      <a:r>
                        <a:rPr kumimoji="1" lang="ja-JP" altLang="en-US" sz="2000" dirty="0"/>
                        <a:t>位置揃え</a:t>
                      </a:r>
                      <a:r>
                        <a:rPr kumimoji="1" lang="en-US" altLang="ja-JP" sz="2000" dirty="0"/>
                        <a:t>)</a:t>
                      </a:r>
                      <a:r>
                        <a:rPr kumimoji="1" lang="ja-JP" altLang="en-US" sz="2000" dirty="0"/>
                        <a:t>文字を入れる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control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control key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組み合わせて動作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shift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shift key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押している間、小文字・大文字が入れ替わる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command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command key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組み合わせて動作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option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option key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組み合わせて動作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caps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en-US" altLang="ja-JP" sz="2000" dirty="0"/>
                        <a:t>capital letters</a:t>
                      </a:r>
                      <a:endParaRPr kumimoji="1" lang="ja-JP" altLang="en-US" sz="2000" dirty="0"/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1pPr>
                      <a:lvl2pPr marL="457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2pPr>
                      <a:lvl3pPr marL="914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3pPr>
                      <a:lvl4pPr marL="1371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4pPr>
                      <a:lvl5pPr marL="18288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5pPr>
                      <a:lvl6pPr marL="22860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6pPr>
                      <a:lvl7pPr marL="27432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7pPr>
                      <a:lvl8pPr marL="32004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8pPr>
                      <a:lvl9pPr marL="3657600" algn="l" defTabSz="914400" rtl="0" eaLnBrk="1" latinLnBrk="0" hangingPunct="1">
                        <a:defRPr kumimoji="1" sz="1800" kern="1200">
                          <a:solidFill>
                            <a:schemeClr val="dk1"/>
                          </a:solidFill>
                          <a:latin typeface="Book Antiqua"/>
                        </a:defRPr>
                      </a:lvl9pPr>
                    </a:lstStyle>
                    <a:p>
                      <a:r>
                        <a:rPr kumimoji="1" lang="ja-JP" altLang="en-US" sz="2000" dirty="0"/>
                        <a:t>小文字・大文字の切り替え</a:t>
                      </a:r>
                    </a:p>
                  </a:txBody>
                  <a:tcPr marL="110642" marR="110642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73624">
                        <a:tint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61544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0E38BF6-4CCF-4C0A-9198-7BDD93BA1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パソコン操作の基本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DAAC362-F061-4538-AD67-BC67032459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110459"/>
            <a:ext cx="10515600" cy="3066504"/>
          </a:xfrm>
        </p:spPr>
        <p:txBody>
          <a:bodyPr>
            <a:normAutofit lnSpcReduction="10000"/>
          </a:bodyPr>
          <a:lstStyle/>
          <a:p>
            <a:r>
              <a:rPr kumimoji="1" lang="ja-JP" altLang="en-US" dirty="0"/>
              <a:t>ファイルという謎の物体を選び、動作させる</a:t>
            </a:r>
            <a:endParaRPr kumimoji="1" lang="en-US" altLang="ja-JP" dirty="0"/>
          </a:p>
          <a:p>
            <a:pPr lvl="1"/>
            <a:r>
              <a:rPr lang="ja-JP" altLang="en-US" dirty="0"/>
              <a:t>画像ファイル：画像を電子データにしたもの</a:t>
            </a:r>
            <a:endParaRPr lang="en-US" altLang="ja-JP" dirty="0"/>
          </a:p>
          <a:p>
            <a:pPr lvl="1"/>
            <a:r>
              <a:rPr lang="ja-JP" altLang="en-US" dirty="0"/>
              <a:t>オフィスソフト：オフィスソフトをファイルとして表現</a:t>
            </a:r>
            <a:endParaRPr lang="en-US" altLang="ja-JP" dirty="0"/>
          </a:p>
          <a:p>
            <a:endParaRPr kumimoji="1" lang="en-US" altLang="ja-JP" dirty="0"/>
          </a:p>
          <a:p>
            <a:r>
              <a:rPr lang="ja-JP" altLang="en-US" dirty="0"/>
              <a:t>後覚えること</a:t>
            </a:r>
            <a:endParaRPr lang="en-US" altLang="ja-JP" dirty="0"/>
          </a:p>
          <a:p>
            <a:pPr marL="457200" lvl="1" indent="0">
              <a:buNone/>
            </a:pPr>
            <a:r>
              <a:rPr kumimoji="1" lang="ja-JP" altLang="en-US" dirty="0"/>
              <a:t>・どんなファイルがあるの？</a:t>
            </a:r>
            <a:r>
              <a:rPr kumimoji="1" lang="en-US" altLang="ja-JP" dirty="0"/>
              <a:t>		</a:t>
            </a:r>
            <a:r>
              <a:rPr kumimoji="1" lang="ja-JP" altLang="en-US" dirty="0"/>
              <a:t>・ネチケット？倫理？</a:t>
            </a:r>
            <a:endParaRPr kumimoji="1" lang="en-US" altLang="ja-JP" dirty="0"/>
          </a:p>
          <a:p>
            <a:pPr marL="457200" lvl="1" indent="0">
              <a:buNone/>
            </a:pPr>
            <a:r>
              <a:rPr kumimoji="1" lang="ja-JP" altLang="en-US" dirty="0"/>
              <a:t>・ネットワークって？</a:t>
            </a:r>
            <a:r>
              <a:rPr kumimoji="1" lang="en-US" altLang="ja-JP" dirty="0"/>
              <a:t>			</a:t>
            </a:r>
            <a:r>
              <a:rPr kumimoji="1" lang="ja-JP" altLang="en-US" dirty="0"/>
              <a:t>・どんな活用方法があるの？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E1B759E-C60B-4B5E-8001-EB34F0905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81817C-F012-4340-BA86-230E60FA8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A5B73698-0A37-4046-ACC1-D2AC2D5E78B2}"/>
              </a:ext>
            </a:extLst>
          </p:cNvPr>
          <p:cNvSpPr/>
          <p:nvPr/>
        </p:nvSpPr>
        <p:spPr>
          <a:xfrm>
            <a:off x="3434621" y="2038662"/>
            <a:ext cx="5322757" cy="846944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 dirty="0">
                <a:solidFill>
                  <a:srgbClr val="6B0920"/>
                </a:solidFill>
              </a:rPr>
              <a:t>ファイル</a:t>
            </a:r>
            <a:r>
              <a:rPr kumimoji="1" lang="ja-JP" altLang="en-US" sz="2800" dirty="0">
                <a:solidFill>
                  <a:srgbClr val="6B0920"/>
                </a:solidFill>
              </a:rPr>
              <a:t>を選んで</a:t>
            </a:r>
            <a:r>
              <a:rPr kumimoji="1" lang="ja-JP" altLang="en-US" sz="2800" b="1" dirty="0">
                <a:solidFill>
                  <a:srgbClr val="6B0920"/>
                </a:solidFill>
              </a:rPr>
              <a:t>クリック</a:t>
            </a:r>
            <a:r>
              <a:rPr kumimoji="1" lang="ja-JP" altLang="en-US" sz="2800" dirty="0">
                <a:solidFill>
                  <a:srgbClr val="6B0920"/>
                </a:solidFill>
              </a:rPr>
              <a:t>する</a:t>
            </a:r>
          </a:p>
        </p:txBody>
      </p:sp>
    </p:spTree>
    <p:extLst>
      <p:ext uri="{BB962C8B-B14F-4D97-AF65-F5344CB8AC3E}">
        <p14:creationId xmlns:p14="http://schemas.microsoft.com/office/powerpoint/2010/main" val="33281953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9F2BCA2-15D6-4052-B71A-D12EAF40D6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演習：ログインしてみる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6947AA8-50C0-4D2D-8E5A-DCAE5EE722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ja-JP" altLang="en-US" dirty="0"/>
              <a:t>自分のアカウントでログインしてみよう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電源を入れる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ログイン画面でカーソルを移動し、ユーザ名の欄に重ねる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クリックして選択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キーボードで入力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同様にパスワードも入力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 dirty="0"/>
              <a:t>ログインマークをクリック！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 dirty="0"/>
              <a:t>注意点</a:t>
            </a:r>
            <a:endParaRPr lang="en-US" altLang="ja-JP" dirty="0"/>
          </a:p>
          <a:p>
            <a:pPr lvl="1"/>
            <a:r>
              <a:rPr lang="ja-JP" altLang="en-US" dirty="0"/>
              <a:t>パスワード入力時は表示されないようになっている</a:t>
            </a:r>
            <a:endParaRPr lang="en-US" altLang="ja-JP" dirty="0"/>
          </a:p>
          <a:p>
            <a:pPr lvl="1"/>
            <a:r>
              <a:rPr lang="en-US" altLang="ja-JP" dirty="0"/>
              <a:t>Caps Lock</a:t>
            </a:r>
            <a:r>
              <a:rPr lang="ja-JP" altLang="en-US" dirty="0"/>
              <a:t>の入れっぱなしに注意</a:t>
            </a:r>
            <a:endParaRPr lang="en-US" altLang="ja-JP" dirty="0"/>
          </a:p>
          <a:p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5EFCC12-624D-4F9B-A1B3-FB9B44FBBC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E060107-DC9F-4638-95FC-5A79C88B40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38391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BD69132-5FB5-4F3F-8CBC-7410123F3D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目次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F6B1148-1F9B-47AD-B7C2-1E4FF84264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授業概要</a:t>
            </a:r>
            <a:endParaRPr kumimoji="1" lang="en-US" altLang="ja-JP" dirty="0"/>
          </a:p>
          <a:p>
            <a:pPr lvl="1"/>
            <a:r>
              <a:rPr lang="ja-JP" altLang="en-US" dirty="0"/>
              <a:t>授業の目的</a:t>
            </a:r>
            <a:endParaRPr lang="en-US" altLang="ja-JP" dirty="0"/>
          </a:p>
          <a:p>
            <a:pPr lvl="1"/>
            <a:r>
              <a:rPr kumimoji="1" lang="ja-JP" altLang="en-US" dirty="0"/>
              <a:t>成績評価</a:t>
            </a:r>
            <a:endParaRPr kumimoji="1" lang="en-US" altLang="ja-JP" dirty="0"/>
          </a:p>
          <a:p>
            <a:pPr lvl="1"/>
            <a:r>
              <a:rPr lang="ja-JP" altLang="en-US" dirty="0"/>
              <a:t>今後の予定</a:t>
            </a:r>
            <a:endParaRPr lang="en-US" altLang="ja-JP" dirty="0"/>
          </a:p>
          <a:p>
            <a:pPr lvl="1"/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コンピュータ</a:t>
            </a:r>
            <a:endParaRPr lang="en-US" altLang="ja-JP" dirty="0"/>
          </a:p>
          <a:p>
            <a:pPr lvl="1"/>
            <a:r>
              <a:rPr lang="ja-JP" altLang="en-US" dirty="0"/>
              <a:t>コンピュータとは？</a:t>
            </a:r>
            <a:endParaRPr lang="en-US" altLang="ja-JP" dirty="0"/>
          </a:p>
          <a:p>
            <a:pPr lvl="1"/>
            <a:r>
              <a:rPr lang="ja-JP" altLang="en-US" dirty="0"/>
              <a:t>操作方法</a:t>
            </a:r>
            <a:endParaRPr lang="en-US" altLang="ja-JP" dirty="0"/>
          </a:p>
          <a:p>
            <a:pPr lvl="1"/>
            <a:r>
              <a:rPr lang="ja-JP" altLang="en-US" dirty="0"/>
              <a:t>ウェブにアクセス</a:t>
            </a:r>
            <a:endParaRPr lang="en-US" altLang="ja-JP" dirty="0"/>
          </a:p>
          <a:p>
            <a:pPr lvl="1"/>
            <a:endParaRPr lang="en-US" altLang="ja-JP" dirty="0"/>
          </a:p>
          <a:p>
            <a:pPr marL="514350" indent="-514350">
              <a:buFont typeface="+mj-lt"/>
              <a:buAutoNum type="arabicPeriod"/>
            </a:pPr>
            <a:r>
              <a:rPr kumimoji="1" lang="ja-JP" altLang="en-US" dirty="0"/>
              <a:t>事務連絡</a:t>
            </a:r>
            <a:endParaRPr kumimoji="1" lang="en-US" altLang="ja-JP" dirty="0"/>
          </a:p>
          <a:p>
            <a:pPr lvl="1"/>
            <a:r>
              <a:rPr lang="ja-JP" altLang="en-US" dirty="0"/>
              <a:t>パスワードとセキュリティ</a:t>
            </a:r>
            <a:endParaRPr lang="en-US" altLang="ja-JP" dirty="0"/>
          </a:p>
          <a:p>
            <a:pPr lvl="1"/>
            <a:r>
              <a:rPr kumimoji="1" lang="ja-JP" altLang="en-US" dirty="0"/>
              <a:t>プリンタ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pPr marL="514350" indent="-514350">
              <a:buFont typeface="+mj-lt"/>
              <a:buAutoNum type="arabicPeriod"/>
            </a:pPr>
            <a:r>
              <a:rPr lang="ja-JP" altLang="en-US" dirty="0"/>
              <a:t>タッチタイピング</a:t>
            </a:r>
            <a:endParaRPr lang="en-US" altLang="ja-JP" dirty="0"/>
          </a:p>
          <a:p>
            <a:pPr lvl="1"/>
            <a:r>
              <a:rPr kumimoji="1" lang="ja-JP" altLang="en-US" dirty="0"/>
              <a:t>タッチタイピング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F5CAC0A6-42E2-47AC-9923-4A6821680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AF76DA-2BDC-4389-A05F-269666133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670686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370FD3-1BCE-6F49-841D-BA5E19B7F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基本画面：デスクトップ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C64E0F1-5E0A-7D4B-BD35-27ADE7B4A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970471DF-56AE-0541-B924-782B7B6DD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コンテンツ プレースホルダー 7">
            <a:extLst>
              <a:ext uri="{FF2B5EF4-FFF2-40B4-BE49-F238E27FC236}">
                <a16:creationId xmlns:a16="http://schemas.microsoft.com/office/drawing/2014/main" id="{30C52269-3822-104E-A240-E8D1B0740401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6470" y="1749825"/>
            <a:ext cx="8433269" cy="4349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4333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1C11B87-D445-2747-BE54-5BAD1464E4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演習：ログアウトしてみる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BFCE180-D925-1749-AD67-F4CB316139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終了のさせ方を覚える！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カーソルを移動し、左上のりんごマークへ重ねる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クリックして選択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カーソルをログアウトへ重ねる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クリック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注意点</a:t>
            </a:r>
            <a:endParaRPr lang="en-US" altLang="ja-JP" dirty="0"/>
          </a:p>
          <a:p>
            <a:pPr lvl="1"/>
            <a:r>
              <a:rPr lang="ja-JP" altLang="en-US"/>
              <a:t>何か作業中だと作業内容は失われる。</a:t>
            </a:r>
            <a:endParaRPr lang="en-US" altLang="ja-JP" dirty="0"/>
          </a:p>
          <a:p>
            <a:pPr lvl="1"/>
            <a:r>
              <a:rPr lang="ja-JP" altLang="en-US"/>
              <a:t>警告ウィンドウが出たらよく読んで理解する。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4F0A4E4-DCE8-5E4A-BFE2-91E1361A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A4E309B-C34F-2E41-9EA3-01A939B77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3550260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F34D04C-2DB5-FC49-AC1A-6421581E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強制終了について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B99732-30B0-7B48-8C73-E3BC849BC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動作が止まった！（フリーズ）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en-US" altLang="ja-JP" dirty="0"/>
              <a:t>option</a:t>
            </a:r>
            <a:r>
              <a:rPr lang="ja-JP" altLang="en-US"/>
              <a:t>と</a:t>
            </a:r>
            <a:r>
              <a:rPr lang="en-US" altLang="ja-JP" dirty="0"/>
              <a:t>command</a:t>
            </a:r>
            <a:r>
              <a:rPr lang="ja-JP" altLang="en-US"/>
              <a:t>と</a:t>
            </a:r>
            <a:r>
              <a:rPr lang="en-US" altLang="ja-JP" dirty="0"/>
              <a:t>esc</a:t>
            </a:r>
            <a:r>
              <a:rPr lang="ja-JP" altLang="en-US"/>
              <a:t>を同時押しする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強制終了ウィンドウが表示される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終わらせたいソフト、アプリを選択し終了させる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それでも動かない</a:t>
            </a:r>
            <a:r>
              <a:rPr lang="en-US" altLang="ja-JP" dirty="0"/>
              <a:t>…</a:t>
            </a:r>
          </a:p>
          <a:p>
            <a:pPr lvl="1"/>
            <a:r>
              <a:rPr lang="ja-JP" altLang="en-US"/>
              <a:t>電源ボタンを長押しして止める（最終手段１歩手前）</a:t>
            </a:r>
            <a:endParaRPr lang="en-US" altLang="ja-JP" dirty="0"/>
          </a:p>
          <a:p>
            <a:endParaRPr lang="en-US" altLang="ja-JP" dirty="0"/>
          </a:p>
          <a:p>
            <a:pPr lvl="1"/>
            <a:r>
              <a:rPr lang="ja-JP" altLang="en-US"/>
              <a:t>それでも動かない</a:t>
            </a:r>
            <a:endParaRPr lang="en-US" altLang="ja-JP" dirty="0"/>
          </a:p>
          <a:p>
            <a:pPr lvl="2"/>
            <a:r>
              <a:rPr lang="ja-JP" altLang="en-US"/>
              <a:t>コードを引っこ抜く（最終手段）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B23AE3D-5B44-0F42-806D-C51B8AF1B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BA1943B-9879-CD43-9D6E-601D87F42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2117047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コンテンツ プレースホルダー 7">
            <a:extLst>
              <a:ext uri="{FF2B5EF4-FFF2-40B4-BE49-F238E27FC236}">
                <a16:creationId xmlns:a16="http://schemas.microsoft.com/office/drawing/2014/main" id="{29958CCC-7810-0E4C-898C-7441084B730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253" y="1791534"/>
            <a:ext cx="6495547" cy="4007487"/>
          </a:xfrm>
          <a:prstGeom prst="rect">
            <a:avLst/>
          </a:prstGeom>
        </p:spPr>
      </p:pic>
      <p:sp>
        <p:nvSpPr>
          <p:cNvPr id="2" name="タイトル 1">
            <a:extLst>
              <a:ext uri="{FF2B5EF4-FFF2-40B4-BE49-F238E27FC236}">
                <a16:creationId xmlns:a16="http://schemas.microsoft.com/office/drawing/2014/main" id="{CD96DB80-445E-8B4E-9361-870EED23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基本画面：ウィンドウ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417202B-6147-024F-A922-1C2FC8F6CC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3"/>
            <a:ext cx="10515600" cy="2328717"/>
          </a:xfrm>
        </p:spPr>
        <p:txBody>
          <a:bodyPr>
            <a:normAutofit fontScale="92500" lnSpcReduction="10000"/>
          </a:bodyPr>
          <a:lstStyle/>
          <a:p>
            <a:r>
              <a:rPr lang="ja-JP" altLang="en-US"/>
              <a:t>タイトルバー：</a:t>
            </a:r>
            <a:r>
              <a:rPr lang="en-US" altLang="ja-JP" dirty="0"/>
              <a:t>	</a:t>
            </a:r>
          </a:p>
          <a:p>
            <a:pPr lvl="1"/>
            <a:r>
              <a:rPr lang="ja-JP" altLang="en-US"/>
              <a:t>ボタン（終了・縮小・拡大）</a:t>
            </a:r>
            <a:endParaRPr lang="en-US" altLang="ja-JP" dirty="0"/>
          </a:p>
          <a:p>
            <a:r>
              <a:rPr lang="ja-JP" altLang="en-US"/>
              <a:t>スクロールバー：</a:t>
            </a:r>
            <a:endParaRPr lang="en-US" altLang="ja-JP" dirty="0"/>
          </a:p>
          <a:p>
            <a:pPr lvl="1"/>
            <a:r>
              <a:rPr lang="ja-JP" altLang="en-US"/>
              <a:t>全体に対する表示画面の位置</a:t>
            </a:r>
            <a:endParaRPr lang="en-US" altLang="ja-JP" dirty="0"/>
          </a:p>
          <a:p>
            <a:r>
              <a:rPr lang="ja-JP" altLang="en-US"/>
              <a:t>その他ボタン：</a:t>
            </a:r>
            <a:endParaRPr lang="en-US" altLang="ja-JP" dirty="0"/>
          </a:p>
          <a:p>
            <a:pPr lvl="1"/>
            <a:r>
              <a:rPr lang="en-US" altLang="ja-JP" dirty="0"/>
              <a:t>	</a:t>
            </a:r>
            <a:r>
              <a:rPr lang="ja-JP" altLang="en-US"/>
              <a:t>ソフトに寄って様々な動作がある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1C9283F-E2E3-4E43-9E7B-81B04C5D3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2D4D41-EE66-2E4E-A332-84C45DDF8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044612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043F003-3F3D-EA44-BE97-B8EDC2C8B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Finder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BED4EBD-6C63-CC4D-9055-718F4A85080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Mac</a:t>
            </a:r>
            <a:r>
              <a:rPr lang="ja-JP" altLang="en-US"/>
              <a:t>においてデータを管理している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データ</a:t>
            </a:r>
            <a:endParaRPr lang="en-US" altLang="ja-JP" dirty="0"/>
          </a:p>
          <a:p>
            <a:pPr lvl="1"/>
            <a:r>
              <a:rPr lang="ja-JP" altLang="en-US"/>
              <a:t>ファイル：データの内容物</a:t>
            </a:r>
            <a:endParaRPr lang="en-US" altLang="ja-JP" dirty="0"/>
          </a:p>
          <a:p>
            <a:pPr lvl="1"/>
            <a:r>
              <a:rPr lang="ja-JP" altLang="en-US"/>
              <a:t>フォルダ：データの入れ物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演習：フォルダを開く</a:t>
            </a:r>
            <a:endParaRPr lang="en-US" altLang="ja-JP" dirty="0"/>
          </a:p>
          <a:p>
            <a:pPr lvl="1"/>
            <a:r>
              <a:rPr lang="en-US" altLang="ja-JP" dirty="0"/>
              <a:t>Dock</a:t>
            </a:r>
            <a:r>
              <a:rPr lang="ja-JP" altLang="en-US"/>
              <a:t>にある</a:t>
            </a:r>
            <a:r>
              <a:rPr lang="en-US" altLang="ja-JP" dirty="0"/>
              <a:t>Finder</a:t>
            </a:r>
            <a:r>
              <a:rPr lang="ja-JP" altLang="en-US"/>
              <a:t>をクリック</a:t>
            </a:r>
            <a:endParaRPr lang="en-US" altLang="ja-JP" dirty="0"/>
          </a:p>
          <a:p>
            <a:pPr lvl="1"/>
            <a:r>
              <a:rPr lang="ja-JP" altLang="en-US"/>
              <a:t>いろいろな場所に移動</a:t>
            </a:r>
            <a:endParaRPr lang="en-US" altLang="ja-JP" dirty="0"/>
          </a:p>
          <a:p>
            <a:pPr lvl="1"/>
            <a:r>
              <a:rPr lang="ja-JP" altLang="en-US"/>
              <a:t>左上の赤いボタンを押して閉じる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3AD68EE-F03B-EA4B-A74D-84FA7EDC5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4BE3072-D7B6-5A46-9138-6D995B3E8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4104556A-067F-704F-BA53-A8114F1BAE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49830" y="2484752"/>
            <a:ext cx="2361570" cy="236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3757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21F2E11-4219-8440-96E3-D4649926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Launchpad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0A632CB-9C72-064D-8B12-3FE9DCAC74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コンピュータに入っているアプリ一覧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アプリ</a:t>
            </a:r>
            <a:endParaRPr lang="en-US" altLang="ja-JP" dirty="0"/>
          </a:p>
          <a:p>
            <a:pPr lvl="1"/>
            <a:r>
              <a:rPr lang="ja-JP" altLang="en-US"/>
              <a:t>ソフトウェア、プログラムとも</a:t>
            </a:r>
            <a:endParaRPr lang="en-US" altLang="ja-JP" dirty="0"/>
          </a:p>
          <a:p>
            <a:pPr lvl="1"/>
            <a:r>
              <a:rPr lang="ja-JP" altLang="en-US"/>
              <a:t>メールソフトやゲームなどもここに入る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演習：メモしてみる</a:t>
            </a:r>
            <a:endParaRPr lang="en-US" altLang="ja-JP" dirty="0"/>
          </a:p>
          <a:p>
            <a:pPr lvl="1"/>
            <a:r>
              <a:rPr lang="en-US" altLang="ja-JP" dirty="0"/>
              <a:t>Dock</a:t>
            </a:r>
            <a:r>
              <a:rPr lang="ja-JP" altLang="en-US"/>
              <a:t>にある</a:t>
            </a:r>
            <a:r>
              <a:rPr lang="en-US" altLang="ja-JP" dirty="0"/>
              <a:t>Launchpad</a:t>
            </a:r>
            <a:r>
              <a:rPr lang="ja-JP" altLang="en-US"/>
              <a:t>をクリック</a:t>
            </a:r>
            <a:endParaRPr lang="en-US" altLang="ja-JP" dirty="0"/>
          </a:p>
          <a:p>
            <a:pPr lvl="1"/>
            <a:r>
              <a:rPr lang="ja-JP" altLang="en-US"/>
              <a:t>「メモ」をクリック</a:t>
            </a:r>
            <a:endParaRPr lang="en-US" altLang="ja-JP" dirty="0"/>
          </a:p>
          <a:p>
            <a:pPr lvl="1"/>
            <a:r>
              <a:rPr lang="ja-JP" altLang="en-US"/>
              <a:t>何か書き込む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87B4BA5-13BA-604E-A46A-C1BA3AEAD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616332F-1621-E446-A63B-8E744D6A04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B05B0C3C-A61C-CB45-978D-E85A2662FF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53400" y="2787864"/>
            <a:ext cx="2361570" cy="20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9584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B7163BD-7895-6C46-9B61-10998FB2C6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ブラウザ：</a:t>
            </a:r>
            <a:r>
              <a:rPr lang="en-US" altLang="ja-JP"/>
              <a:t>Safari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E9C6273-8547-C447-8FE1-774D40999B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ja-JP" dirty="0"/>
              <a:t>Mac</a:t>
            </a:r>
            <a:r>
              <a:rPr lang="ja-JP" altLang="en-US"/>
              <a:t>では「</a:t>
            </a:r>
            <a:r>
              <a:rPr lang="en-US" altLang="ja-JP" dirty="0"/>
              <a:t>Safari</a:t>
            </a:r>
            <a:r>
              <a:rPr lang="ja-JP" altLang="en-US"/>
              <a:t>」というソフトが基本のウェブ表示アプリ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ウェブページ</a:t>
            </a:r>
            <a:endParaRPr lang="en-US" altLang="ja-JP" dirty="0"/>
          </a:p>
          <a:p>
            <a:pPr lvl="1"/>
            <a:r>
              <a:rPr lang="ja-JP" altLang="en-US"/>
              <a:t>ネットワークを通して世界中の電子情報が閲覧可能</a:t>
            </a:r>
            <a:endParaRPr lang="en-US" altLang="ja-JP" dirty="0"/>
          </a:p>
          <a:p>
            <a:pPr lvl="1"/>
            <a:r>
              <a:rPr lang="ja-JP" altLang="en-US" b="1">
                <a:solidFill>
                  <a:srgbClr val="C8103D"/>
                </a:solidFill>
              </a:rPr>
              <a:t>学内情報や履修登録をするのに使う</a:t>
            </a:r>
            <a:endParaRPr lang="en-US" altLang="ja-JP" b="1" dirty="0">
              <a:solidFill>
                <a:srgbClr val="C8103D"/>
              </a:solidFill>
            </a:endParaRPr>
          </a:p>
          <a:p>
            <a:endParaRPr lang="en-US" altLang="ja-JP" dirty="0"/>
          </a:p>
          <a:p>
            <a:r>
              <a:rPr lang="ja-JP" altLang="en-US"/>
              <a:t>演習：ウェブページを開く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en-US" altLang="ja-JP" dirty="0"/>
              <a:t>Dock</a:t>
            </a:r>
            <a:r>
              <a:rPr lang="ja-JP" altLang="en-US"/>
              <a:t>にある</a:t>
            </a:r>
            <a:r>
              <a:rPr lang="en-US" altLang="ja-JP" dirty="0"/>
              <a:t>Safari</a:t>
            </a:r>
            <a:r>
              <a:rPr lang="ja-JP" altLang="en-US"/>
              <a:t>をクリック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en-US" altLang="ja-JP" dirty="0">
                <a:hlinkClick r:id="rId2"/>
              </a:rPr>
              <a:t>http://www.cis.twcu.ac.jp/ip-edu/literacy1/</a:t>
            </a:r>
            <a:r>
              <a:rPr lang="ja-JP" altLang="en-US"/>
              <a:t>へ</a:t>
            </a:r>
            <a:endParaRPr lang="en-US" altLang="ja-JP" dirty="0"/>
          </a:p>
          <a:p>
            <a:pPr lvl="1">
              <a:lnSpc>
                <a:spcPct val="150000"/>
              </a:lnSpc>
            </a:pPr>
            <a:r>
              <a:rPr lang="ja-JP" altLang="en-US"/>
              <a:t>ユーザ名：</a:t>
            </a:r>
            <a:r>
              <a:rPr lang="en-US" altLang="ja-JP" dirty="0"/>
              <a:t>	literacy1</a:t>
            </a:r>
          </a:p>
          <a:p>
            <a:pPr lvl="1">
              <a:lnSpc>
                <a:spcPct val="150000"/>
              </a:lnSpc>
            </a:pPr>
            <a:r>
              <a:rPr lang="ja-JP" altLang="en-US"/>
              <a:t>パスワード：</a:t>
            </a:r>
            <a:r>
              <a:rPr lang="en-US" altLang="ja-JP" dirty="0"/>
              <a:t>	</a:t>
            </a:r>
            <a:r>
              <a:rPr lang="en-US" altLang="ja-JP" dirty="0" err="1"/>
              <a:t>twcu</a:t>
            </a:r>
            <a:endParaRPr lang="en-US" altLang="ja-JP" dirty="0"/>
          </a:p>
          <a:p>
            <a:pPr lvl="1"/>
            <a:endParaRPr lang="ja-JP" altLang="en-US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9D7E4B-C847-424F-84CA-6BCB2E515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EA8EFB5-4869-B649-B6A4-89C639733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219656CD-CD82-0645-A455-0058D6CBD5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62177" y="3433458"/>
            <a:ext cx="1951712" cy="1951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736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052FDFC-1ADD-A34F-ABCD-E1C04A82A9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授業用ページ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857E424-FD9A-2A48-B409-495FF689A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A5C0968-B523-0C4B-8A04-AC4C5637E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Picture 2" descr="http://qr.quel.jp/tmp/a7787fb22991eccf2ff548c497bdb39c.png?v=148">
            <a:extLst>
              <a:ext uri="{FF2B5EF4-FFF2-40B4-BE49-F238E27FC236}">
                <a16:creationId xmlns:a16="http://schemas.microsoft.com/office/drawing/2014/main" id="{C11C87C7-B044-314E-88D7-2617E5C204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000" y="2262372"/>
            <a:ext cx="3324000" cy="3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コンテンツ プレースホルダー 1">
            <a:extLst>
              <a:ext uri="{FF2B5EF4-FFF2-40B4-BE49-F238E27FC236}">
                <a16:creationId xmlns:a16="http://schemas.microsoft.com/office/drawing/2014/main" id="{71FF1128-A390-994B-88CE-5B2A815DA322}"/>
              </a:ext>
            </a:extLst>
          </p:cNvPr>
          <p:cNvSpPr txBox="1">
            <a:spLocks/>
          </p:cNvSpPr>
          <p:nvPr/>
        </p:nvSpPr>
        <p:spPr>
          <a:xfrm>
            <a:off x="2399460" y="5550636"/>
            <a:ext cx="7745505" cy="6620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/>
              <a:t>http://www.cis.twcu.ac.jp/~shibata-atsushi/</a:t>
            </a:r>
            <a:endParaRPr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405020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117C065-A4EA-BE42-BF6B-A5B5190066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シラバスの見方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FCB28991-F350-7A42-A91C-4805902A87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以下の手順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東京女子大学サイトへ移動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「在学生の方」をクリック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「シラバス」をクリック</a:t>
            </a:r>
            <a:endParaRPr lang="en-US" altLang="ja-JP" dirty="0"/>
          </a:p>
          <a:p>
            <a:pPr marL="868680" lvl="1" indent="-457200">
              <a:buFont typeface="+mj-lt"/>
              <a:buAutoNum type="arabicPeriod"/>
            </a:pPr>
            <a:r>
              <a:rPr lang="ja-JP" altLang="en-US"/>
              <a:t>「シラバストップページ」をクリック</a:t>
            </a:r>
            <a:endParaRPr lang="en-US" altLang="ja-JP" dirty="0"/>
          </a:p>
          <a:p>
            <a:endParaRPr lang="ja-JP" altLang="en-US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64BC43B-6E79-684F-A0D4-5CC847F75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68BA387-E00F-554C-88F1-A89BC67737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8708599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918D060-8D06-9D4B-9A9A-7EC84CB55E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履修登録の仕方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8F0DA8C-09C0-7648-BEB2-CC56D6B08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情報処理センターからアクセス</a:t>
            </a:r>
            <a:endParaRPr lang="en-US" altLang="ja-JP" dirty="0"/>
          </a:p>
          <a:p>
            <a:pPr lvl="1"/>
            <a:r>
              <a:rPr lang="ja-JP" altLang="en-US"/>
              <a:t>情報処理センターのトップページのリンクから</a:t>
            </a:r>
            <a:endParaRPr lang="en-US" altLang="ja-JP" dirty="0"/>
          </a:p>
          <a:p>
            <a:r>
              <a:rPr lang="ja-JP" altLang="en-US"/>
              <a:t>東京女子大学サイトからアクセス</a:t>
            </a:r>
            <a:endParaRPr lang="en-US" altLang="ja-JP" dirty="0"/>
          </a:p>
          <a:p>
            <a:pPr lvl="1"/>
            <a:r>
              <a:rPr lang="ja-JP" altLang="en-US"/>
              <a:t>「在学生の方」をクリック</a:t>
            </a:r>
            <a:endParaRPr lang="en-US" altLang="ja-JP" dirty="0"/>
          </a:p>
          <a:p>
            <a:pPr lvl="1"/>
            <a:r>
              <a:rPr lang="ja-JP" altLang="en-US"/>
              <a:t>「</a:t>
            </a:r>
            <a:r>
              <a:rPr lang="en-US" altLang="ja-JP" dirty="0"/>
              <a:t>Campus Square</a:t>
            </a:r>
            <a:r>
              <a:rPr lang="ja-JP" altLang="en-US"/>
              <a:t>」をクリック</a:t>
            </a:r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endParaRPr lang="en-US" altLang="ja-JP" dirty="0"/>
          </a:p>
          <a:p>
            <a:pPr lvl="1"/>
            <a:r>
              <a:rPr lang="ja-JP" altLang="en-US"/>
              <a:t>次週、パスワードを自分専用のものに変えます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78B3538-B297-7A45-AAC6-43B8010F63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797A5C4-5050-DA47-BCF6-EA73EF179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3BD82B7E-2FCF-C943-AD19-DBFDA2D423F9}"/>
              </a:ext>
            </a:extLst>
          </p:cNvPr>
          <p:cNvSpPr/>
          <p:nvPr/>
        </p:nvSpPr>
        <p:spPr>
          <a:xfrm>
            <a:off x="2276475" y="4057650"/>
            <a:ext cx="7658100" cy="11144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>
                <a:solidFill>
                  <a:srgbClr val="6B0920"/>
                </a:solidFill>
              </a:rPr>
              <a:t>ユーザ名</a:t>
            </a:r>
            <a:r>
              <a:rPr kumimoji="1" lang="ja-JP" altLang="en-US" sz="2800">
                <a:solidFill>
                  <a:srgbClr val="6B0920"/>
                </a:solidFill>
              </a:rPr>
              <a:t>は</a:t>
            </a:r>
            <a:r>
              <a:rPr kumimoji="1" lang="ja-JP" altLang="en-US" sz="2800" b="1">
                <a:solidFill>
                  <a:srgbClr val="6B0920"/>
                </a:solidFill>
              </a:rPr>
              <a:t>学籍番号</a:t>
            </a:r>
            <a:r>
              <a:rPr kumimoji="1" lang="en-US" altLang="ja-JP" sz="2800" b="1" dirty="0">
                <a:solidFill>
                  <a:srgbClr val="6B0920"/>
                </a:solidFill>
              </a:rPr>
              <a:t>(</a:t>
            </a:r>
            <a:r>
              <a:rPr kumimoji="1" lang="ja-JP" altLang="en-US" sz="2800" b="1">
                <a:solidFill>
                  <a:srgbClr val="6B0920"/>
                </a:solidFill>
              </a:rPr>
              <a:t>小文字</a:t>
            </a:r>
            <a:r>
              <a:rPr kumimoji="1" lang="en-US" altLang="ja-JP" sz="2800" b="1" dirty="0">
                <a:solidFill>
                  <a:srgbClr val="6B0920"/>
                </a:solidFill>
              </a:rPr>
              <a:t>)</a:t>
            </a:r>
          </a:p>
          <a:p>
            <a:pPr algn="ctr"/>
            <a:r>
              <a:rPr lang="ja-JP" altLang="en-US" sz="2800" b="1">
                <a:solidFill>
                  <a:srgbClr val="6B0920"/>
                </a:solidFill>
              </a:rPr>
              <a:t>初期パスワード</a:t>
            </a:r>
            <a:r>
              <a:rPr lang="ja-JP" altLang="en-US" sz="2800">
                <a:solidFill>
                  <a:srgbClr val="6B0920"/>
                </a:solidFill>
              </a:rPr>
              <a:t>は</a:t>
            </a:r>
            <a:r>
              <a:rPr lang="ja-JP" altLang="en-US" sz="2800" b="1">
                <a:solidFill>
                  <a:srgbClr val="6B0920"/>
                </a:solidFill>
              </a:rPr>
              <a:t>配布</a:t>
            </a:r>
            <a:r>
              <a:rPr lang="ja-JP" altLang="en-US" sz="2800">
                <a:solidFill>
                  <a:srgbClr val="6B0920"/>
                </a:solidFill>
              </a:rPr>
              <a:t>のもの</a:t>
            </a:r>
            <a:endParaRPr kumimoji="1" lang="ja-JP" altLang="en-US" sz="28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6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F65DC53-AA11-4768-8958-FD4AA4744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情報処理技法（リテラシ）</a:t>
            </a:r>
            <a:r>
              <a:rPr lang="en-US" altLang="ja-JP" dirty="0"/>
              <a:t>I</a:t>
            </a:r>
            <a:r>
              <a:rPr lang="ja-JP" altLang="en-US" dirty="0"/>
              <a:t>って？</a:t>
            </a:r>
            <a:endParaRPr kumimoji="1" lang="ja-JP" altLang="en-US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B26896E-87C5-4A6F-8873-F818156D02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意味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情報処理技法：情報処理するための技術（主に電子機器）</a:t>
            </a:r>
            <a:endParaRPr kumimoji="1" lang="en-US" altLang="ja-JP" dirty="0"/>
          </a:p>
          <a:p>
            <a:pPr lvl="1"/>
            <a:r>
              <a:rPr lang="ja-JP" altLang="en-US" dirty="0"/>
              <a:t>リテラシ：</a:t>
            </a:r>
            <a:r>
              <a:rPr lang="en-US" altLang="ja-JP" dirty="0"/>
              <a:t>literacy</a:t>
            </a:r>
            <a:r>
              <a:rPr lang="ja-JP" altLang="en-US" dirty="0" err="1"/>
              <a:t>、</a:t>
            </a:r>
            <a:r>
              <a:rPr lang="ja-JP" altLang="en-US" dirty="0"/>
              <a:t>読解記述力</a:t>
            </a:r>
            <a:endParaRPr lang="en-US" altLang="ja-JP" dirty="0"/>
          </a:p>
          <a:p>
            <a:pPr lvl="1"/>
            <a:r>
              <a:rPr lang="ja-JP" altLang="en-US" dirty="0"/>
              <a:t>情報リテラシ：情報を自己目的に合わせて活用できる力</a:t>
            </a:r>
            <a:endParaRPr lang="en-US" altLang="ja-JP" dirty="0"/>
          </a:p>
          <a:p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B2062FF-7E15-4E04-8019-18A9049A92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038644BC-F8D5-4355-A2EF-C70BE2CB9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矢印: 下 5">
            <a:extLst>
              <a:ext uri="{FF2B5EF4-FFF2-40B4-BE49-F238E27FC236}">
                <a16:creationId xmlns:a16="http://schemas.microsoft.com/office/drawing/2014/main" id="{5B85FAEB-D4A9-477B-B5C2-21B1C2719297}"/>
              </a:ext>
            </a:extLst>
          </p:cNvPr>
          <p:cNvSpPr/>
          <p:nvPr/>
        </p:nvSpPr>
        <p:spPr>
          <a:xfrm>
            <a:off x="4765964" y="3512272"/>
            <a:ext cx="2660072" cy="498763"/>
          </a:xfrm>
          <a:prstGeom prst="downArrow">
            <a:avLst/>
          </a:prstGeom>
          <a:solidFill>
            <a:srgbClr val="C8103D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四角形: 角を丸くする 6">
            <a:extLst>
              <a:ext uri="{FF2B5EF4-FFF2-40B4-BE49-F238E27FC236}">
                <a16:creationId xmlns:a16="http://schemas.microsoft.com/office/drawing/2014/main" id="{BDE8F825-4508-4213-AFB3-FEC1E4567EBB}"/>
              </a:ext>
            </a:extLst>
          </p:cNvPr>
          <p:cNvSpPr/>
          <p:nvPr/>
        </p:nvSpPr>
        <p:spPr>
          <a:xfrm>
            <a:off x="528935" y="4182111"/>
            <a:ext cx="11134130" cy="140208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2800" b="1" dirty="0">
                <a:solidFill>
                  <a:srgbClr val="6B0920"/>
                </a:solidFill>
              </a:rPr>
              <a:t>学業、業務</a:t>
            </a:r>
            <a:r>
              <a:rPr lang="ja-JP" altLang="en-US" sz="2800" dirty="0">
                <a:solidFill>
                  <a:srgbClr val="6B0920"/>
                </a:solidFill>
              </a:rPr>
              <a:t>において</a:t>
            </a:r>
            <a:r>
              <a:rPr lang="ja-JP" altLang="en-US" sz="2800" b="1" dirty="0">
                <a:solidFill>
                  <a:srgbClr val="6B0920"/>
                </a:solidFill>
              </a:rPr>
              <a:t>コンピュータを利活用</a:t>
            </a:r>
            <a:r>
              <a:rPr lang="ja-JP" altLang="en-US" sz="2800" dirty="0">
                <a:solidFill>
                  <a:srgbClr val="6B0920"/>
                </a:solidFill>
              </a:rPr>
              <a:t>できるようになろう</a:t>
            </a:r>
            <a:endParaRPr kumimoji="1" lang="ja-JP" altLang="en-US" sz="28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8557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2D67CB4-D7AD-3F43-823E-E373C757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共有のコンピュータについて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9ADD556-1ACB-754F-8171-9AB17D7A7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自宅のパソコン、スマホ</a:t>
            </a:r>
            <a:endParaRPr lang="en-US" altLang="ja-JP" dirty="0"/>
          </a:p>
          <a:p>
            <a:pPr lvl="1"/>
            <a:r>
              <a:rPr lang="ja-JP" altLang="en-US"/>
              <a:t>個人用</a:t>
            </a:r>
            <a:endParaRPr lang="en-US" altLang="ja-JP" dirty="0"/>
          </a:p>
          <a:p>
            <a:r>
              <a:rPr lang="ja-JP" altLang="en-US"/>
              <a:t>大学のコンピュータ</a:t>
            </a:r>
            <a:endParaRPr lang="en-US" altLang="ja-JP" dirty="0"/>
          </a:p>
          <a:p>
            <a:pPr lvl="1"/>
            <a:r>
              <a:rPr lang="ja-JP" altLang="en-US"/>
              <a:t>同じ機械を他の人も使う</a:t>
            </a:r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汚さず、静かに（図書館と一緒）</a:t>
            </a:r>
            <a:endParaRPr lang="en-US" altLang="ja-JP" dirty="0"/>
          </a:p>
          <a:p>
            <a:r>
              <a:rPr lang="ja-JP" altLang="en-US">
                <a:solidFill>
                  <a:srgbClr val="C00000"/>
                </a:solidFill>
              </a:rPr>
              <a:t>パスワードをしっかり管理する（しっかりログアウト）</a:t>
            </a:r>
            <a:endParaRPr lang="en-US" altLang="ja-JP" dirty="0">
              <a:solidFill>
                <a:srgbClr val="C00000"/>
              </a:solidFill>
            </a:endParaRP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FD4CE45-A407-8D49-934C-95506425E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7DCEA1D-4B58-BE44-9417-4E7BB40D6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CA631BD-FA48-8248-BE01-5B86EBB06456}"/>
              </a:ext>
            </a:extLst>
          </p:cNvPr>
          <p:cNvSpPr/>
          <p:nvPr/>
        </p:nvSpPr>
        <p:spPr>
          <a:xfrm>
            <a:off x="2266950" y="3614737"/>
            <a:ext cx="7658100" cy="11144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>
                <a:solidFill>
                  <a:srgbClr val="6B0920"/>
                </a:solidFill>
              </a:rPr>
              <a:t>清潔に、安全に使いましょう</a:t>
            </a:r>
            <a:endParaRPr kumimoji="1" lang="ja-JP" altLang="en-US" sz="28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3521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9BBEED1-A3D5-477E-AE52-94B7E9F21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パスワードについて</a:t>
            </a:r>
            <a:r>
              <a:rPr kumimoji="1" lang="en-US" altLang="ja-JP" baseline="30000" dirty="0"/>
              <a:t>2nd</a:t>
            </a:r>
            <a:endParaRPr kumimoji="1" lang="ja-JP" altLang="en-US" baseline="3000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FDCF881-5511-4ACB-8C16-EABD2CA37C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3"/>
            <a:ext cx="10515600" cy="3418322"/>
          </a:xfrm>
        </p:spPr>
        <p:txBody>
          <a:bodyPr>
            <a:normAutofit fontScale="85000" lnSpcReduction="20000"/>
          </a:bodyPr>
          <a:lstStyle/>
          <a:p>
            <a:r>
              <a:rPr lang="ja-JP" altLang="en-US"/>
              <a:t>家の鍵のようなもの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悪いパスワード</a:t>
            </a:r>
            <a:endParaRPr lang="en-US" altLang="ja-JP" dirty="0"/>
          </a:p>
          <a:p>
            <a:pPr lvl="1"/>
            <a:r>
              <a:rPr lang="ja-JP" altLang="en-US"/>
              <a:t>辞書に載ってる単語</a:t>
            </a:r>
            <a:r>
              <a:rPr lang="en-US" altLang="ja-JP" dirty="0"/>
              <a:t>		test</a:t>
            </a:r>
            <a:r>
              <a:rPr lang="ja-JP" altLang="en-US"/>
              <a:t>、</a:t>
            </a:r>
            <a:r>
              <a:rPr lang="en-US" altLang="ja-JP" dirty="0"/>
              <a:t>password</a:t>
            </a:r>
          </a:p>
          <a:p>
            <a:pPr lvl="1"/>
            <a:r>
              <a:rPr lang="ja-JP" altLang="en-US"/>
              <a:t>英字のみ、数字のみ</a:t>
            </a:r>
            <a:r>
              <a:rPr lang="en-US" altLang="ja-JP" dirty="0"/>
              <a:t>		1234</a:t>
            </a:r>
            <a:r>
              <a:rPr lang="ja-JP" altLang="en-US"/>
              <a:t>、</a:t>
            </a:r>
            <a:endParaRPr lang="en-US" altLang="ja-JP" dirty="0"/>
          </a:p>
          <a:p>
            <a:pPr lvl="1"/>
            <a:r>
              <a:rPr lang="ja-JP" altLang="en-US"/>
              <a:t>特定されやすいもの</a:t>
            </a:r>
            <a:r>
              <a:rPr lang="en-US" altLang="ja-JP" dirty="0"/>
              <a:t>		</a:t>
            </a:r>
            <a:r>
              <a:rPr lang="ja-JP" altLang="en-US"/>
              <a:t>誕生日、学籍番号など</a:t>
            </a:r>
            <a:endParaRPr lang="en-US" altLang="ja-JP" dirty="0"/>
          </a:p>
          <a:p>
            <a:pPr lvl="1"/>
            <a:r>
              <a:rPr lang="ja-JP" altLang="en-US"/>
              <a:t>日本語</a:t>
            </a:r>
            <a:r>
              <a:rPr lang="en-US" altLang="ja-JP" dirty="0"/>
              <a:t>				</a:t>
            </a:r>
            <a:r>
              <a:rPr lang="ja-JP" altLang="en-US"/>
              <a:t>そもそも入力できない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良いパスワード</a:t>
            </a:r>
            <a:endParaRPr lang="en-US" altLang="ja-JP" dirty="0"/>
          </a:p>
          <a:p>
            <a:pPr lvl="1"/>
            <a:r>
              <a:rPr lang="ja-JP" altLang="en-US"/>
              <a:t>大文字と小文字混ざり</a:t>
            </a:r>
            <a:r>
              <a:rPr lang="en-US" altLang="ja-JP" dirty="0"/>
              <a:t>		ShIbAtA531</a:t>
            </a:r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632D11E-6695-446F-A006-64A553E5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50D46E-5985-4CF0-842B-E2F6E818C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CA48D91-3908-5346-BD5B-C133136F9C31}"/>
              </a:ext>
            </a:extLst>
          </p:cNvPr>
          <p:cNvSpPr/>
          <p:nvPr/>
        </p:nvSpPr>
        <p:spPr>
          <a:xfrm>
            <a:off x="2266950" y="5090104"/>
            <a:ext cx="7658100" cy="1114425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ja-JP" altLang="en-US" sz="2800" b="1">
                <a:solidFill>
                  <a:srgbClr val="6B0920"/>
                </a:solidFill>
              </a:rPr>
              <a:t>宿題</a:t>
            </a:r>
            <a:r>
              <a:rPr kumimoji="1" lang="ja-JP" altLang="en-US" sz="2800">
                <a:solidFill>
                  <a:srgbClr val="6B0920"/>
                </a:solidFill>
              </a:rPr>
              <a:t>：</a:t>
            </a:r>
            <a:r>
              <a:rPr kumimoji="1" lang="ja-JP" altLang="en-US" sz="2800" b="1">
                <a:solidFill>
                  <a:srgbClr val="6B0920"/>
                </a:solidFill>
              </a:rPr>
              <a:t>自分が覚えられるパスワード</a:t>
            </a:r>
            <a:r>
              <a:rPr kumimoji="1" lang="ja-JP" altLang="en-US" sz="2800">
                <a:solidFill>
                  <a:srgbClr val="6B0920"/>
                </a:solidFill>
              </a:rPr>
              <a:t>を準備する</a:t>
            </a:r>
            <a:endParaRPr kumimoji="1" lang="ja-JP" altLang="en-US" sz="28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089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5180148-8579-E84F-82F8-39908FBCC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プリンタ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F931194-C986-CF4E-AC40-ED0AEE2E90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料金表</a:t>
            </a:r>
            <a:endParaRPr lang="en-US" altLang="ja-JP" dirty="0"/>
          </a:p>
          <a:p>
            <a:pPr lvl="1"/>
            <a:r>
              <a:rPr lang="en-US" altLang="ja-JP" dirty="0"/>
              <a:t>A4, B5</a:t>
            </a:r>
            <a:r>
              <a:rPr lang="ja-JP" altLang="en-US"/>
              <a:t>モノクロ</a:t>
            </a:r>
            <a:r>
              <a:rPr lang="en-US" altLang="ja-JP" dirty="0"/>
              <a:t>	</a:t>
            </a:r>
            <a:r>
              <a:rPr lang="ja-JP" altLang="en-US"/>
              <a:t>５ポイント</a:t>
            </a:r>
            <a:r>
              <a:rPr lang="en-US" altLang="ja-JP" dirty="0"/>
              <a:t>/</a:t>
            </a:r>
            <a:r>
              <a:rPr lang="ja-JP" altLang="en-US"/>
              <a:t>１枚</a:t>
            </a:r>
            <a:endParaRPr lang="en-US" altLang="ja-JP" dirty="0"/>
          </a:p>
          <a:p>
            <a:pPr lvl="1"/>
            <a:r>
              <a:rPr lang="en-US" altLang="ja-JP" dirty="0"/>
              <a:t>A4, B5 </a:t>
            </a:r>
            <a:r>
              <a:rPr lang="ja-JP" altLang="en-US"/>
              <a:t>カラー</a:t>
            </a:r>
            <a:r>
              <a:rPr lang="en-US" altLang="ja-JP" dirty="0"/>
              <a:t>	</a:t>
            </a:r>
            <a:r>
              <a:rPr lang="ja-JP" altLang="en-US"/>
              <a:t>１０ポイント</a:t>
            </a:r>
            <a:r>
              <a:rPr lang="en-US" altLang="ja-JP" dirty="0"/>
              <a:t>/</a:t>
            </a:r>
            <a:r>
              <a:rPr lang="ja-JP" altLang="en-US"/>
              <a:t>１枚</a:t>
            </a:r>
            <a:endParaRPr lang="en-US" altLang="ja-JP" dirty="0"/>
          </a:p>
          <a:p>
            <a:pPr lvl="1"/>
            <a:r>
              <a:rPr lang="en-US" altLang="ja-JP" dirty="0"/>
              <a:t>A3, B4</a:t>
            </a:r>
            <a:r>
              <a:rPr lang="ja-JP" altLang="en-US"/>
              <a:t>モノクロ</a:t>
            </a:r>
            <a:r>
              <a:rPr lang="en-US" altLang="ja-JP" dirty="0"/>
              <a:t>	</a:t>
            </a:r>
            <a:r>
              <a:rPr lang="ja-JP" altLang="en-US"/>
              <a:t>１０ポイント</a:t>
            </a:r>
            <a:r>
              <a:rPr lang="en-US" altLang="ja-JP" dirty="0"/>
              <a:t>/</a:t>
            </a:r>
            <a:r>
              <a:rPr lang="ja-JP" altLang="en-US"/>
              <a:t>１枚（図書館のみ</a:t>
            </a:r>
            <a:endParaRPr lang="en-US" altLang="ja-JP" dirty="0"/>
          </a:p>
          <a:p>
            <a:pPr lvl="1"/>
            <a:r>
              <a:rPr lang="ja-JP" altLang="en-US"/>
              <a:t>毎年</a:t>
            </a:r>
            <a:r>
              <a:rPr lang="en-US" altLang="ja-JP" dirty="0"/>
              <a:t>4000</a:t>
            </a:r>
            <a:r>
              <a:rPr lang="ja-JP" altLang="en-US"/>
              <a:t>ポイントが無料で配布</a:t>
            </a:r>
            <a:endParaRPr lang="en-US" altLang="ja-JP" dirty="0"/>
          </a:p>
          <a:p>
            <a:pPr lvl="1"/>
            <a:r>
              <a:rPr lang="en-US" altLang="ja-JP" dirty="0"/>
              <a:t>1</a:t>
            </a:r>
            <a:r>
              <a:rPr lang="ja-JP" altLang="en-US"/>
              <a:t>ポイント</a:t>
            </a:r>
            <a:r>
              <a:rPr lang="en-US" altLang="ja-JP" dirty="0"/>
              <a:t>1</a:t>
            </a:r>
            <a:r>
              <a:rPr lang="ja-JP" altLang="en-US"/>
              <a:t>円、</a:t>
            </a:r>
            <a:r>
              <a:rPr lang="en-US" altLang="ja-JP" dirty="0"/>
              <a:t>100</a:t>
            </a:r>
            <a:r>
              <a:rPr lang="ja-JP" altLang="en-US"/>
              <a:t>ポイント単位で販売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/>
              <a:t>購入方法</a:t>
            </a:r>
            <a:endParaRPr lang="en-US" altLang="ja-JP" dirty="0"/>
          </a:p>
          <a:p>
            <a:pPr lvl="1"/>
            <a:r>
              <a:rPr lang="ja-JP" altLang="en-US"/>
              <a:t>学務課</a:t>
            </a:r>
            <a:r>
              <a:rPr lang="en-US" altLang="ja-JP" dirty="0"/>
              <a:t>(2</a:t>
            </a:r>
            <a:r>
              <a:rPr lang="ja-JP" altLang="en-US"/>
              <a:t>号館</a:t>
            </a:r>
            <a:r>
              <a:rPr lang="en-US" altLang="ja-JP" dirty="0"/>
              <a:t>1</a:t>
            </a:r>
            <a:r>
              <a:rPr lang="ja-JP" altLang="en-US"/>
              <a:t>階</a:t>
            </a:r>
            <a:r>
              <a:rPr lang="en-US" altLang="ja-JP" dirty="0"/>
              <a:t>)</a:t>
            </a:r>
            <a:r>
              <a:rPr lang="ja-JP" altLang="en-US"/>
              <a:t>で証紙を購入</a:t>
            </a:r>
            <a:endParaRPr lang="en-US" altLang="ja-JP" dirty="0"/>
          </a:p>
          <a:p>
            <a:pPr lvl="1"/>
            <a:r>
              <a:rPr lang="ja-JP" altLang="en-US"/>
              <a:t>情報処理センターで証紙をポイントに変換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EA2B4BE-0EC4-B841-9A06-3AF117C893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CA0D236-A0A9-554E-A3FC-BE33E674D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982203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82F75FE-CD2F-42CE-BAA3-0256E13D2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タッチタイピング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8910806-061E-4B2B-A61C-DAAA1B3685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タイピング：キーボードに文字を打つこと</a:t>
            </a:r>
            <a:endParaRPr lang="en-US" altLang="ja-JP" dirty="0"/>
          </a:p>
          <a:p>
            <a:r>
              <a:rPr lang="ja-JP" altLang="en-US"/>
              <a:t>タイプライターの名残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86CCE3-745E-4F4A-9ABF-52CDCAC459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221CE30-C10C-4B3C-8CC7-34C90DA821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pic>
        <p:nvPicPr>
          <p:cNvPr id="6" name="図 5">
            <a:extLst>
              <a:ext uri="{FF2B5EF4-FFF2-40B4-BE49-F238E27FC236}">
                <a16:creationId xmlns:a16="http://schemas.microsoft.com/office/drawing/2014/main" id="{734A6EE1-A87F-5C47-B716-82653BF54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3128" y="2832227"/>
            <a:ext cx="4265744" cy="3199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357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93EEC4E-00D1-A043-AFD6-1A7E277D78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タッチタイピングの試験</a:t>
            </a:r>
            <a:endParaRPr kumimoji="1" lang="ja-JP" altLang="en-US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C7E9FB-2D43-AD49-9F28-57ED57B4407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19</a:t>
            </a:r>
            <a:r>
              <a:rPr lang="ja-JP" altLang="en-US"/>
              <a:t>日にタッチタイピングの試験をやります</a:t>
            </a:r>
            <a:endParaRPr lang="en-US" altLang="ja-JP" dirty="0"/>
          </a:p>
          <a:p>
            <a:endParaRPr lang="en-US" altLang="ja-JP" dirty="0"/>
          </a:p>
          <a:p>
            <a:r>
              <a:rPr lang="ja-JP" altLang="en-US"/>
              <a:t>使用ソフト</a:t>
            </a:r>
            <a:endParaRPr lang="en-US" altLang="ja-JP" dirty="0"/>
          </a:p>
          <a:p>
            <a:pPr lvl="1"/>
            <a:r>
              <a:rPr lang="ja-JP" altLang="en-US"/>
              <a:t>タッチタイピングウェブアプリ（富士通）</a:t>
            </a:r>
            <a:endParaRPr lang="en-US" altLang="ja-JP" dirty="0"/>
          </a:p>
          <a:p>
            <a:pPr lvl="1"/>
            <a:r>
              <a:rPr lang="en-US" altLang="ja-JP" dirty="0">
                <a:hlinkClick r:id="rId2"/>
              </a:rPr>
              <a:t>http://azby.fmworld.net/usage/lesson/keyboard/typing</a:t>
            </a:r>
            <a:endParaRPr lang="en-US" altLang="ja-JP" dirty="0"/>
          </a:p>
          <a:p>
            <a:r>
              <a:rPr lang="ja-JP" altLang="en-US"/>
              <a:t>日程</a:t>
            </a:r>
            <a:endParaRPr lang="en-US" altLang="ja-JP" dirty="0"/>
          </a:p>
          <a:p>
            <a:pPr lvl="1"/>
            <a:r>
              <a:rPr lang="en-US" altLang="ja-JP" dirty="0"/>
              <a:t>7</a:t>
            </a:r>
            <a:r>
              <a:rPr lang="ja-JP" altLang="en-US"/>
              <a:t>月</a:t>
            </a:r>
            <a:r>
              <a:rPr lang="en-US" altLang="ja-JP" dirty="0"/>
              <a:t>19</a:t>
            </a:r>
            <a:r>
              <a:rPr lang="ja-JP" altLang="en-US"/>
              <a:t>日の授業中（予定）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AD757BF-A6D9-E447-B1BD-F51BB5348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E11C96D8-CBC5-6E4D-9F7F-856FF0B9D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516170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399B386-7DD7-644A-8CBB-2E86AA703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本日のまとめ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892EC9-DC46-A446-B74E-ED87D75C0E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/>
              <a:t>試験予定日</a:t>
            </a:r>
            <a:endParaRPr lang="en-US" altLang="ja-JP" dirty="0"/>
          </a:p>
          <a:p>
            <a:pPr lvl="1"/>
            <a:r>
              <a:rPr lang="en-US" altLang="ja-JP" dirty="0"/>
              <a:t>7/19</a:t>
            </a:r>
            <a:r>
              <a:rPr lang="ja-JP" altLang="en-US"/>
              <a:t>：</a:t>
            </a:r>
            <a:r>
              <a:rPr lang="en-US" altLang="ja-JP" dirty="0"/>
              <a:t>	</a:t>
            </a:r>
            <a:r>
              <a:rPr lang="ja-JP" altLang="en-US"/>
              <a:t>タッチタイピング</a:t>
            </a:r>
            <a:endParaRPr lang="en-US" altLang="ja-JP" dirty="0"/>
          </a:p>
          <a:p>
            <a:pPr lvl="1"/>
            <a:r>
              <a:rPr lang="en-US" altLang="ja-JP" dirty="0"/>
              <a:t>7</a:t>
            </a:r>
            <a:r>
              <a:rPr lang="ja-JP" altLang="en-US"/>
              <a:t>月末：</a:t>
            </a:r>
            <a:r>
              <a:rPr lang="en-US" altLang="ja-JP" dirty="0"/>
              <a:t>	</a:t>
            </a:r>
            <a:r>
              <a:rPr lang="ja-JP" altLang="en-US"/>
              <a:t>学期末試験</a:t>
            </a:r>
            <a:endParaRPr lang="en-US" altLang="ja-JP" dirty="0"/>
          </a:p>
          <a:p>
            <a:r>
              <a:rPr lang="ja-JP" altLang="en-US"/>
              <a:t>マウスとキーボードの基本操作</a:t>
            </a:r>
            <a:endParaRPr lang="en-US" altLang="ja-JP" dirty="0"/>
          </a:p>
          <a:p>
            <a:r>
              <a:rPr lang="en-US" altLang="ja-JP" dirty="0"/>
              <a:t>PC</a:t>
            </a:r>
            <a:r>
              <a:rPr lang="ja-JP" altLang="en-US"/>
              <a:t>のスタートの仕方を学んだ</a:t>
            </a:r>
            <a:endParaRPr lang="en-US" altLang="ja-JP" dirty="0"/>
          </a:p>
          <a:p>
            <a:pPr lvl="1"/>
            <a:r>
              <a:rPr lang="ja-JP" altLang="en-US"/>
              <a:t>ログイン</a:t>
            </a:r>
            <a:r>
              <a:rPr lang="en-US" altLang="ja-JP" dirty="0"/>
              <a:t>/</a:t>
            </a:r>
            <a:r>
              <a:rPr lang="ja-JP" altLang="en-US"/>
              <a:t>ログアウト</a:t>
            </a:r>
            <a:endParaRPr lang="en-US" altLang="ja-JP" dirty="0"/>
          </a:p>
          <a:p>
            <a:pPr lvl="1"/>
            <a:r>
              <a:rPr lang="ja-JP" altLang="en-US"/>
              <a:t>デスクトップ画面</a:t>
            </a:r>
            <a:endParaRPr lang="en-US" altLang="ja-JP" dirty="0"/>
          </a:p>
          <a:p>
            <a:r>
              <a:rPr lang="ja-JP" altLang="en-US"/>
              <a:t>プリンタの使い方について</a:t>
            </a:r>
            <a:endParaRPr lang="en-US" altLang="ja-JP" dirty="0"/>
          </a:p>
          <a:p>
            <a:pPr lvl="1"/>
            <a:r>
              <a:rPr lang="ja-JP" altLang="en-US"/>
              <a:t>毎年カラー</a:t>
            </a:r>
            <a:r>
              <a:rPr lang="en-US" altLang="ja-JP" dirty="0"/>
              <a:t>400</a:t>
            </a:r>
            <a:r>
              <a:rPr lang="ja-JP" altLang="en-US"/>
              <a:t>枚までは無料</a:t>
            </a:r>
            <a:endParaRPr lang="en-US" altLang="ja-JP" dirty="0"/>
          </a:p>
          <a:p>
            <a:r>
              <a:rPr lang="ja-JP" altLang="en-US"/>
              <a:t>宿題：来週までにパスワードを考えておく</a:t>
            </a:r>
            <a:endParaRPr lang="en-US" altLang="ja-JP" dirty="0"/>
          </a:p>
          <a:p>
            <a:endParaRPr kumimoji="1" lang="ja-JP" altLang="en-US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CF624E7-377D-6041-9AA4-07A95B6BC3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A15CC36F-D482-A542-9F02-A0B07EA21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85615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9AA8ECE-6EE6-4DB2-8B86-FE745607B2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情報リテラシって必要？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AC9AC66-FA77-4E7C-B837-C6679B5381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事務職</a:t>
            </a:r>
            <a:endParaRPr kumimoji="1" lang="en-US" altLang="ja-JP" dirty="0"/>
          </a:p>
          <a:p>
            <a:pPr lvl="1"/>
            <a:r>
              <a:rPr lang="en-US" altLang="ja-JP" dirty="0"/>
              <a:t>Office</a:t>
            </a:r>
            <a:r>
              <a:rPr lang="ja-JP" altLang="en-US" dirty="0"/>
              <a:t>ソフトが使えないと話にならない→必要！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lang="ja-JP" altLang="en-US" dirty="0"/>
              <a:t>それ以外の食</a:t>
            </a:r>
            <a:endParaRPr lang="en-US" altLang="ja-JP" dirty="0"/>
          </a:p>
          <a:p>
            <a:pPr lvl="1"/>
            <a:r>
              <a:rPr kumimoji="1" lang="ja-JP" altLang="en-US" dirty="0"/>
              <a:t>ウェブでデータのやり取り</a:t>
            </a:r>
            <a:r>
              <a:rPr kumimoji="1" lang="en-US" altLang="ja-JP" dirty="0"/>
              <a:t>		</a:t>
            </a:r>
            <a:r>
              <a:rPr kumimoji="1" lang="ja-JP" altLang="en-US" dirty="0"/>
              <a:t>→必要！</a:t>
            </a:r>
            <a:endParaRPr kumimoji="1" lang="en-US" altLang="ja-JP" dirty="0"/>
          </a:p>
          <a:p>
            <a:pPr lvl="1"/>
            <a:r>
              <a:rPr kumimoji="1" lang="ja-JP" altLang="en-US" dirty="0"/>
              <a:t>アプリケーションで作業</a:t>
            </a:r>
            <a:r>
              <a:rPr kumimoji="1" lang="en-US" altLang="ja-JP" dirty="0"/>
              <a:t>		</a:t>
            </a:r>
            <a:r>
              <a:rPr kumimoji="1" lang="ja-JP" altLang="en-US" dirty="0"/>
              <a:t>→必要！</a:t>
            </a:r>
            <a:endParaRPr kumimoji="1" lang="en-US" altLang="ja-JP" dirty="0"/>
          </a:p>
          <a:p>
            <a:endParaRPr lang="en-US" altLang="ja-JP" dirty="0"/>
          </a:p>
          <a:p>
            <a:r>
              <a:rPr kumimoji="1" lang="ja-JP" altLang="en-US" dirty="0"/>
              <a:t>学業</a:t>
            </a:r>
            <a:endParaRPr kumimoji="1" lang="en-US" altLang="ja-JP" dirty="0"/>
          </a:p>
          <a:p>
            <a:pPr lvl="1"/>
            <a:r>
              <a:rPr lang="ja-JP" altLang="en-US" dirty="0"/>
              <a:t>レポート作成に</a:t>
            </a:r>
            <a:r>
              <a:rPr lang="en-US" altLang="ja-JP" dirty="0"/>
              <a:t>Office</a:t>
            </a:r>
            <a:r>
              <a:rPr lang="ja-JP" altLang="en-US" dirty="0"/>
              <a:t>ソフト</a:t>
            </a:r>
            <a:r>
              <a:rPr lang="en-US" altLang="ja-JP" dirty="0"/>
              <a:t>	</a:t>
            </a:r>
            <a:r>
              <a:rPr lang="ja-JP" altLang="en-US" dirty="0"/>
              <a:t>→必要！</a:t>
            </a:r>
            <a:endParaRPr lang="en-US" altLang="ja-JP" dirty="0"/>
          </a:p>
          <a:p>
            <a:pPr lvl="1"/>
            <a:r>
              <a:rPr lang="ja-JP" altLang="en-US" dirty="0"/>
              <a:t>データ管理や共有</a:t>
            </a:r>
            <a:r>
              <a:rPr lang="en-US" altLang="ja-JP" dirty="0"/>
              <a:t>			</a:t>
            </a:r>
            <a:r>
              <a:rPr lang="ja-JP" altLang="en-US" dirty="0"/>
              <a:t>→必要</a:t>
            </a:r>
            <a:endParaRPr kumimoji="1"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0D9D779-76E7-4F2A-9ED2-6B5960619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9EE68CC-6ED1-4FB7-9B01-73C9330662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4909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1DBC405-6B0F-4FB8-AE40-6055402E57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働くことについて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273B3DC-1710-4C50-9820-6165215418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ja-JP" altLang="en-US" dirty="0"/>
              <a:t>動物：</a:t>
            </a:r>
            <a:endParaRPr lang="en-US" altLang="ja-JP" dirty="0"/>
          </a:p>
          <a:p>
            <a:pPr lvl="1"/>
            <a:r>
              <a:rPr lang="ja-JP" altLang="en-US" dirty="0"/>
              <a:t>活動→生存</a:t>
            </a:r>
            <a:endParaRPr lang="en-US" altLang="ja-JP" dirty="0"/>
          </a:p>
          <a:p>
            <a:pPr lvl="1"/>
            <a:r>
              <a:rPr lang="ja-JP" altLang="en-US" dirty="0"/>
              <a:t>優秀：餌をとるのがうまい、逃げるのがうまい</a:t>
            </a:r>
            <a:endParaRPr lang="en-US" altLang="ja-JP" dirty="0"/>
          </a:p>
          <a:p>
            <a:r>
              <a:rPr lang="ja-JP" altLang="en-US" dirty="0"/>
              <a:t>人間：</a:t>
            </a:r>
            <a:endParaRPr lang="en-US" altLang="ja-JP" dirty="0"/>
          </a:p>
          <a:p>
            <a:pPr lvl="1"/>
            <a:r>
              <a:rPr lang="ja-JP" altLang="en-US" dirty="0"/>
              <a:t>労働→報酬を得る→生存</a:t>
            </a:r>
            <a:endParaRPr lang="en-US" altLang="ja-JP" dirty="0"/>
          </a:p>
          <a:p>
            <a:pPr lvl="1"/>
            <a:r>
              <a:rPr lang="ja-JP" altLang="en-US" dirty="0"/>
              <a:t>優秀：？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94CED9E2-584F-4F63-BFD9-BE651F7B0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3819383-796E-410C-8076-B7DAE43701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  <p:sp>
        <p:nvSpPr>
          <p:cNvPr id="7" name="吹き出し: 角を丸めた四角形 6">
            <a:extLst>
              <a:ext uri="{FF2B5EF4-FFF2-40B4-BE49-F238E27FC236}">
                <a16:creationId xmlns:a16="http://schemas.microsoft.com/office/drawing/2014/main" id="{BC1B8706-3577-434A-AC54-1BA2DF6B2DE1}"/>
              </a:ext>
            </a:extLst>
          </p:cNvPr>
          <p:cNvSpPr/>
          <p:nvPr/>
        </p:nvSpPr>
        <p:spPr>
          <a:xfrm>
            <a:off x="5845493" y="3103905"/>
            <a:ext cx="3727998" cy="941621"/>
          </a:xfrm>
          <a:prstGeom prst="wedgeRoundRectCallout">
            <a:avLst>
              <a:gd name="adj1" fmla="val -63228"/>
              <a:gd name="adj2" fmla="val 20243"/>
              <a:gd name="adj3" fmla="val 16667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accent4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400" dirty="0">
                <a:solidFill>
                  <a:srgbClr val="6B0920"/>
                </a:solidFill>
              </a:rPr>
              <a:t>直接生存に結び付かない</a:t>
            </a:r>
            <a:endParaRPr lang="en-US" altLang="ja-JP" sz="2400" dirty="0">
              <a:solidFill>
                <a:srgbClr val="6B0920"/>
              </a:solidFill>
            </a:endParaRPr>
          </a:p>
          <a:p>
            <a:pPr algn="ctr"/>
            <a:r>
              <a:rPr kumimoji="1" lang="ja-JP" altLang="en-US" sz="2400" dirty="0">
                <a:solidFill>
                  <a:srgbClr val="6B0920"/>
                </a:solidFill>
              </a:rPr>
              <a:t>＝生存に至る手段が膨大</a:t>
            </a: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4CD32857-5F6C-45F3-B005-4E69C5A3CCD7}"/>
              </a:ext>
            </a:extLst>
          </p:cNvPr>
          <p:cNvSpPr/>
          <p:nvPr/>
        </p:nvSpPr>
        <p:spPr>
          <a:xfrm>
            <a:off x="2428009" y="4895057"/>
            <a:ext cx="7335982" cy="1281906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6B092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ja-JP" altLang="en-US" sz="2800" dirty="0">
                <a:solidFill>
                  <a:srgbClr val="6B0920"/>
                </a:solidFill>
              </a:rPr>
              <a:t>自分に必要な能力を</a:t>
            </a:r>
            <a:endParaRPr lang="en-US" altLang="ja-JP" sz="2800" dirty="0">
              <a:solidFill>
                <a:srgbClr val="6B0920"/>
              </a:solidFill>
            </a:endParaRPr>
          </a:p>
          <a:p>
            <a:pPr algn="ctr"/>
            <a:r>
              <a:rPr lang="ja-JP" altLang="en-US" sz="2800" dirty="0">
                <a:solidFill>
                  <a:srgbClr val="6B0920"/>
                </a:solidFill>
              </a:rPr>
              <a:t>今のうちに考え・獲得しよう</a:t>
            </a:r>
            <a:endParaRPr kumimoji="1" lang="ja-JP" altLang="en-US" sz="2800" dirty="0">
              <a:solidFill>
                <a:srgbClr val="6B09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889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DBDA513-EF97-43A0-93D9-3740B5CD0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情報リテラシ</a:t>
            </a:r>
            <a:r>
              <a:rPr kumimoji="1" lang="ja-JP" altLang="en-US" dirty="0"/>
              <a:t>で身につく</a:t>
            </a:r>
            <a:r>
              <a:rPr kumimoji="1" lang="ja-JP" altLang="en-US" sz="4800" b="1" dirty="0"/>
              <a:t>力</a:t>
            </a:r>
            <a:endParaRPr kumimoji="1" lang="ja-JP" altLang="en-US" b="1" dirty="0"/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9BC65869-2E1B-4B02-AE2E-87C8480C94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メール</a:t>
            </a:r>
            <a:endParaRPr kumimoji="1" lang="en-US" altLang="ja-JP" dirty="0"/>
          </a:p>
          <a:p>
            <a:pPr lvl="1"/>
            <a:r>
              <a:rPr lang="ja-JP" altLang="en-US" dirty="0"/>
              <a:t>コミュニケーション力：教授や取引先とのやり取り</a:t>
            </a:r>
            <a:endParaRPr lang="en-US" altLang="ja-JP" dirty="0"/>
          </a:p>
          <a:p>
            <a:r>
              <a:rPr lang="ja-JP" altLang="en-US" dirty="0"/>
              <a:t>インターネット</a:t>
            </a:r>
            <a:endParaRPr lang="en-US" altLang="ja-JP" dirty="0"/>
          </a:p>
          <a:p>
            <a:pPr lvl="1"/>
            <a:r>
              <a:rPr lang="ja-JP" altLang="en-US" dirty="0"/>
              <a:t>情報検索力：</a:t>
            </a:r>
            <a:r>
              <a:rPr lang="en-US" altLang="ja-JP" dirty="0"/>
              <a:t>	</a:t>
            </a:r>
            <a:r>
              <a:rPr lang="ja-JP" altLang="en-US" dirty="0"/>
              <a:t>必要な情報を集める。</a:t>
            </a:r>
            <a:endParaRPr lang="en-US" altLang="ja-JP" dirty="0"/>
          </a:p>
          <a:p>
            <a:pPr lvl="1"/>
            <a:r>
              <a:rPr lang="ja-JP" altLang="en-US" dirty="0"/>
              <a:t>広報能力：</a:t>
            </a:r>
            <a:r>
              <a:rPr lang="en-US" altLang="ja-JP" dirty="0"/>
              <a:t>	</a:t>
            </a:r>
            <a:r>
              <a:rPr lang="ja-JP" altLang="en-US" dirty="0"/>
              <a:t>自身の作品を広める。</a:t>
            </a:r>
            <a:endParaRPr lang="en-US" altLang="ja-JP" dirty="0"/>
          </a:p>
          <a:p>
            <a:r>
              <a:rPr lang="ja-JP" altLang="en-US" dirty="0"/>
              <a:t>情報倫理</a:t>
            </a:r>
            <a:endParaRPr lang="en-US" altLang="ja-JP" dirty="0"/>
          </a:p>
          <a:p>
            <a:pPr lvl="1"/>
            <a:r>
              <a:rPr lang="ja-JP" altLang="en-US" dirty="0"/>
              <a:t>倫理観：</a:t>
            </a:r>
            <a:r>
              <a:rPr lang="en-US" altLang="ja-JP" dirty="0"/>
              <a:t>	</a:t>
            </a:r>
            <a:r>
              <a:rPr lang="ja-JP" altLang="en-US" dirty="0"/>
              <a:t>情報を公平に見る。</a:t>
            </a:r>
            <a:endParaRPr lang="en-US" altLang="ja-JP" dirty="0"/>
          </a:p>
          <a:p>
            <a:r>
              <a:rPr lang="ja-JP" altLang="en-US" dirty="0"/>
              <a:t>オフィスソフト</a:t>
            </a:r>
            <a:endParaRPr lang="en-US" altLang="ja-JP" dirty="0"/>
          </a:p>
          <a:p>
            <a:pPr lvl="1"/>
            <a:r>
              <a:rPr lang="ja-JP" altLang="en-US" dirty="0"/>
              <a:t>資料作成：</a:t>
            </a:r>
            <a:r>
              <a:rPr lang="en-US" altLang="ja-JP" dirty="0"/>
              <a:t>	</a:t>
            </a:r>
            <a:r>
              <a:rPr lang="ja-JP" altLang="en-US" dirty="0"/>
              <a:t>書類、プレゼン、計算、チラシなどを作れる。</a:t>
            </a:r>
            <a:endParaRPr lang="en-US" altLang="ja-JP" dirty="0"/>
          </a:p>
          <a:p>
            <a:pPr lvl="1"/>
            <a:r>
              <a:rPr lang="ja-JP" altLang="en-US" dirty="0"/>
              <a:t>データ解析：</a:t>
            </a:r>
            <a:r>
              <a:rPr lang="en-US" altLang="ja-JP" dirty="0"/>
              <a:t>	</a:t>
            </a:r>
            <a:r>
              <a:rPr lang="ja-JP" altLang="en-US" dirty="0"/>
              <a:t>データをもとに正しい分析を行う。</a:t>
            </a:r>
            <a:endParaRPr lang="en-US" altLang="ja-JP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BD21E16-F06C-4C7C-BFE2-592D72394E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A862D80-C311-4F66-ACFE-3C73F4E4B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558479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38123DF-F835-44DD-810E-90A5641E25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授業スケジュール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B9EF894-40C3-4C83-967A-D5EC970562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9154" y="1686863"/>
            <a:ext cx="11173691" cy="4505181"/>
          </a:xfrm>
        </p:spPr>
        <p:txBody>
          <a:bodyPr numCol="2">
            <a:normAutofit/>
          </a:bodyPr>
          <a:lstStyle/>
          <a:p>
            <a:pPr marL="0" indent="0">
              <a:buNone/>
            </a:pPr>
            <a:r>
              <a:rPr kumimoji="1" lang="en-US" altLang="ja-JP" dirty="0"/>
              <a:t>4/12	</a:t>
            </a:r>
            <a:r>
              <a:rPr kumimoji="1" lang="ja-JP" altLang="en-US" dirty="0"/>
              <a:t>授業概要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4/19	</a:t>
            </a:r>
            <a:r>
              <a:rPr lang="ja-JP" altLang="en-US" dirty="0"/>
              <a:t>ファイルシステム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4/26	</a:t>
            </a:r>
            <a:r>
              <a:rPr kumimoji="1" lang="ja-JP" altLang="en-US" dirty="0"/>
              <a:t>メール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rgbClr val="C8103D"/>
                </a:solidFill>
              </a:rPr>
              <a:t>5/4	</a:t>
            </a:r>
            <a:r>
              <a:rPr lang="ja-JP" altLang="en-US" dirty="0">
                <a:solidFill>
                  <a:srgbClr val="C8103D"/>
                </a:solidFill>
              </a:rPr>
              <a:t>休講</a:t>
            </a:r>
            <a:endParaRPr lang="en-US" altLang="ja-JP" dirty="0">
              <a:solidFill>
                <a:srgbClr val="C8103D"/>
              </a:solidFill>
            </a:endParaRPr>
          </a:p>
          <a:p>
            <a:pPr marL="0" indent="0">
              <a:buNone/>
            </a:pPr>
            <a:r>
              <a:rPr lang="en-US" altLang="ja-JP" dirty="0"/>
              <a:t>5/10	</a:t>
            </a:r>
            <a:r>
              <a:rPr lang="ja-JP" altLang="en-US" dirty="0"/>
              <a:t>インターネット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5/17	</a:t>
            </a:r>
            <a:r>
              <a:rPr kumimoji="1" lang="ja-JP" altLang="en-US" dirty="0"/>
              <a:t>ウェブとネチケット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5/24	</a:t>
            </a:r>
            <a:r>
              <a:rPr lang="ja-JP" altLang="en-US" dirty="0"/>
              <a:t>情報検索と情報整理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5/31	</a:t>
            </a:r>
            <a:r>
              <a:rPr kumimoji="1" lang="ja-JP" altLang="en-US" dirty="0"/>
              <a:t>著作権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6/7	</a:t>
            </a:r>
            <a:r>
              <a:rPr lang="ja-JP" altLang="en-US" dirty="0"/>
              <a:t>情報倫理</a:t>
            </a:r>
            <a:endParaRPr lang="en-US" altLang="ja-JP" dirty="0"/>
          </a:p>
          <a:p>
            <a:pPr marL="0" indent="0">
              <a:buNone/>
            </a:pPr>
            <a:r>
              <a:rPr kumimoji="1" lang="en-US" altLang="ja-JP" dirty="0"/>
              <a:t>6/14	Microsoft</a:t>
            </a:r>
            <a:r>
              <a:rPr kumimoji="1" lang="ja-JP" altLang="en-US" dirty="0"/>
              <a:t> </a:t>
            </a:r>
            <a:r>
              <a:rPr kumimoji="1" lang="en-US" altLang="ja-JP" dirty="0"/>
              <a:t>Word (1/2)</a:t>
            </a:r>
          </a:p>
          <a:p>
            <a:pPr marL="0" indent="0">
              <a:buNone/>
            </a:pPr>
            <a:r>
              <a:rPr lang="en-US" altLang="ja-JP" dirty="0"/>
              <a:t>6/21	Microsoft Word (2/2)</a:t>
            </a:r>
          </a:p>
          <a:p>
            <a:pPr marL="0" indent="0">
              <a:buNone/>
            </a:pPr>
            <a:r>
              <a:rPr kumimoji="1" lang="en-US" altLang="ja-JP" dirty="0"/>
              <a:t>6/28	Microsoft </a:t>
            </a:r>
            <a:r>
              <a:rPr lang="en-US" altLang="ja-JP" dirty="0"/>
              <a:t>Excel</a:t>
            </a:r>
          </a:p>
          <a:p>
            <a:pPr marL="0" indent="0">
              <a:buNone/>
            </a:pPr>
            <a:r>
              <a:rPr kumimoji="1" lang="en-US" altLang="ja-JP" dirty="0"/>
              <a:t>7/5	Microsoft PowerPoint(1/2)</a:t>
            </a:r>
          </a:p>
          <a:p>
            <a:pPr marL="0" indent="0">
              <a:buNone/>
            </a:pPr>
            <a:r>
              <a:rPr lang="en-US" altLang="ja-JP" dirty="0"/>
              <a:t>7/12	Microsoft PowerPoint(2/2)</a:t>
            </a:r>
            <a:endParaRPr lang="ja-JP" altLang="en-US" dirty="0"/>
          </a:p>
          <a:p>
            <a:pPr marL="0" indent="0">
              <a:buNone/>
            </a:pPr>
            <a:r>
              <a:rPr kumimoji="1" lang="en-US" altLang="ja-JP" dirty="0"/>
              <a:t>7/19	</a:t>
            </a:r>
            <a:r>
              <a:rPr kumimoji="1" lang="ja-JP" altLang="en-US" dirty="0"/>
              <a:t>発展課題演習</a:t>
            </a:r>
            <a:endParaRPr kumimoji="1" lang="en-US" altLang="ja-JP" dirty="0"/>
          </a:p>
          <a:p>
            <a:pPr marL="0" indent="0">
              <a:buNone/>
            </a:pPr>
            <a:r>
              <a:rPr lang="en-US" altLang="ja-JP" dirty="0"/>
              <a:t>7/??	</a:t>
            </a:r>
            <a:r>
              <a:rPr lang="ja-JP" altLang="en-US" dirty="0"/>
              <a:t>テスト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214BD300-157E-4910-A86D-D2A1C89D2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A213102-48EF-4895-8149-1E210044F7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4748344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1A32C-115D-4CAE-9359-DB3FDDAF28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授業評価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E70E6BCF-D147-41C6-980B-75C52F078D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71782"/>
            <a:ext cx="10515600" cy="4684568"/>
          </a:xfrm>
        </p:spPr>
        <p:txBody>
          <a:bodyPr numCol="2">
            <a:normAutofit/>
          </a:bodyPr>
          <a:lstStyle/>
          <a:p>
            <a:r>
              <a:rPr kumimoji="1" lang="ja-JP" altLang="en-US" dirty="0"/>
              <a:t>平常点</a:t>
            </a:r>
            <a:r>
              <a:rPr kumimoji="1" lang="en-US" altLang="ja-JP" dirty="0"/>
              <a:t>(</a:t>
            </a:r>
            <a:r>
              <a:rPr kumimoji="1" lang="en-US" altLang="ja-JP" dirty="0">
                <a:solidFill>
                  <a:srgbClr val="C8103D"/>
                </a:solidFill>
              </a:rPr>
              <a:t>14</a:t>
            </a:r>
            <a:r>
              <a:rPr kumimoji="1" lang="ja-JP" altLang="en-US" dirty="0"/>
              <a:t>点</a:t>
            </a:r>
            <a:r>
              <a:rPr kumimoji="1" lang="en-US" altLang="ja-JP" dirty="0"/>
              <a:t>)</a:t>
            </a:r>
          </a:p>
          <a:p>
            <a:pPr lvl="1"/>
            <a:r>
              <a:rPr kumimoji="1" lang="ja-JP" altLang="en-US" dirty="0"/>
              <a:t>要するに出席</a:t>
            </a:r>
            <a:endParaRPr kumimoji="1" lang="en-US" altLang="ja-JP" dirty="0"/>
          </a:p>
          <a:p>
            <a:pPr lvl="1"/>
            <a:endParaRPr kumimoji="1" lang="en-US" altLang="ja-JP" dirty="0"/>
          </a:p>
          <a:p>
            <a:r>
              <a:rPr lang="ja-JP" altLang="en-US" dirty="0"/>
              <a:t>授業内課題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C8103D"/>
                </a:solidFill>
              </a:rPr>
              <a:t>35</a:t>
            </a:r>
            <a:r>
              <a:rPr lang="ja-JP" altLang="en-US" dirty="0"/>
              <a:t>点</a:t>
            </a:r>
            <a:r>
              <a:rPr lang="en-US" altLang="ja-JP" dirty="0"/>
              <a:t>+α)</a:t>
            </a:r>
          </a:p>
          <a:p>
            <a:pPr lvl="1"/>
            <a:r>
              <a:rPr lang="ja-JP" altLang="en-US" dirty="0"/>
              <a:t>毎回の授業で演習を実施</a:t>
            </a:r>
            <a:endParaRPr lang="en-US" altLang="ja-JP" dirty="0"/>
          </a:p>
          <a:p>
            <a:pPr lvl="1"/>
            <a:r>
              <a:rPr lang="ja-JP" altLang="en-US" dirty="0"/>
              <a:t>配点が大きい</a:t>
            </a:r>
            <a:endParaRPr lang="en-US" altLang="ja-JP" dirty="0"/>
          </a:p>
          <a:p>
            <a:pPr lvl="1"/>
            <a:r>
              <a:rPr lang="ja-JP" altLang="en-US" dirty="0"/>
              <a:t>出来により加点あり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kumimoji="1" lang="ja-JP" altLang="en-US" dirty="0"/>
              <a:t>発展課題</a:t>
            </a:r>
            <a:r>
              <a:rPr kumimoji="1" lang="en-US" altLang="ja-JP" dirty="0"/>
              <a:t>(</a:t>
            </a:r>
            <a:r>
              <a:rPr kumimoji="1" lang="en-US" altLang="ja-JP" dirty="0">
                <a:solidFill>
                  <a:srgbClr val="C8103D"/>
                </a:solidFill>
              </a:rPr>
              <a:t>15</a:t>
            </a:r>
            <a:r>
              <a:rPr kumimoji="1" lang="ja-JP" altLang="en-US" dirty="0"/>
              <a:t>点</a:t>
            </a:r>
            <a:r>
              <a:rPr kumimoji="1" lang="en-US" altLang="ja-JP" dirty="0"/>
              <a:t>+α)</a:t>
            </a:r>
          </a:p>
          <a:p>
            <a:pPr lvl="1"/>
            <a:r>
              <a:rPr lang="ja-JP" altLang="en-US" dirty="0"/>
              <a:t>テキスト</a:t>
            </a:r>
            <a:r>
              <a:rPr lang="en-US" altLang="ja-JP" dirty="0"/>
              <a:t>9</a:t>
            </a:r>
            <a:r>
              <a:rPr lang="ja-JP" altLang="en-US" dirty="0"/>
              <a:t>章参照</a:t>
            </a:r>
            <a:endParaRPr lang="en-US" altLang="ja-JP" dirty="0"/>
          </a:p>
          <a:p>
            <a:pPr lvl="1"/>
            <a:r>
              <a:rPr lang="ja-JP" altLang="en-US" dirty="0"/>
              <a:t>出来により加点あり</a:t>
            </a:r>
            <a:endParaRPr kumimoji="1" lang="en-US" altLang="ja-JP" dirty="0"/>
          </a:p>
          <a:p>
            <a:r>
              <a:rPr kumimoji="1" lang="ja-JP" altLang="en-US" dirty="0"/>
              <a:t>タイピングテスト</a:t>
            </a:r>
            <a:r>
              <a:rPr lang="en-US" altLang="ja-JP" dirty="0"/>
              <a:t>(</a:t>
            </a:r>
            <a:r>
              <a:rPr lang="en-US" altLang="ja-JP" dirty="0">
                <a:solidFill>
                  <a:srgbClr val="C8103D"/>
                </a:solidFill>
              </a:rPr>
              <a:t>6</a:t>
            </a:r>
            <a:r>
              <a:rPr lang="ja-JP" altLang="en-US" dirty="0"/>
              <a:t>点</a:t>
            </a:r>
            <a:r>
              <a:rPr lang="en-US" altLang="ja-JP" dirty="0"/>
              <a:t>)</a:t>
            </a:r>
          </a:p>
          <a:p>
            <a:pPr lvl="1"/>
            <a:r>
              <a:rPr lang="ja-JP" altLang="en-US" dirty="0"/>
              <a:t>タイピングの正確さと速さ測定</a:t>
            </a:r>
            <a:endParaRPr lang="en-US" altLang="ja-JP" dirty="0"/>
          </a:p>
          <a:p>
            <a:pPr lvl="1"/>
            <a:endParaRPr lang="en-US" altLang="ja-JP" dirty="0"/>
          </a:p>
          <a:p>
            <a:r>
              <a:rPr kumimoji="1" lang="ja-JP" altLang="en-US" dirty="0"/>
              <a:t>期末テスト</a:t>
            </a:r>
            <a:r>
              <a:rPr kumimoji="1" lang="en-US" altLang="ja-JP" dirty="0"/>
              <a:t>(</a:t>
            </a:r>
            <a:r>
              <a:rPr kumimoji="1" lang="en-US" altLang="ja-JP" dirty="0">
                <a:solidFill>
                  <a:srgbClr val="C8103D"/>
                </a:solidFill>
              </a:rPr>
              <a:t>30</a:t>
            </a:r>
            <a:r>
              <a:rPr kumimoji="1" lang="ja-JP" altLang="en-US" dirty="0"/>
              <a:t>点</a:t>
            </a:r>
            <a:r>
              <a:rPr kumimoji="1" lang="en-US" altLang="ja-JP" dirty="0"/>
              <a:t>)</a:t>
            </a:r>
          </a:p>
          <a:p>
            <a:pPr lvl="1"/>
            <a:r>
              <a:rPr lang="ja-JP" altLang="en-US" dirty="0"/>
              <a:t>選択形式の試験</a:t>
            </a:r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695366-AF59-497F-8262-09469B6EE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26C7B1-D497-4717-9D4B-379D20B188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6817729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A1EB0DE-B0B6-48DE-B595-4014B6604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授業で使うもの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1584FFCF-824B-43AB-B2E6-50F3336849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ja-JP" altLang="en-US" dirty="0"/>
              <a:t>テキスト：情報処理技法（リテラシ）</a:t>
            </a:r>
            <a:r>
              <a:rPr kumimoji="1" lang="en-US" altLang="ja-JP" dirty="0"/>
              <a:t>I </a:t>
            </a:r>
            <a:r>
              <a:rPr kumimoji="1" lang="en-US" altLang="ja-JP" sz="1800" dirty="0"/>
              <a:t>2018</a:t>
            </a:r>
            <a:r>
              <a:rPr kumimoji="1" lang="ja-JP" altLang="en-US" sz="1800" dirty="0"/>
              <a:t>年度版</a:t>
            </a:r>
            <a:endParaRPr kumimoji="1" lang="en-US" altLang="ja-JP" dirty="0"/>
          </a:p>
          <a:p>
            <a:pPr lvl="1"/>
            <a:r>
              <a:rPr lang="en-US" altLang="ja-JP" dirty="0"/>
              <a:t>528</a:t>
            </a:r>
            <a:r>
              <a:rPr lang="ja-JP" altLang="en-US" dirty="0"/>
              <a:t>円＋税</a:t>
            </a:r>
            <a:endParaRPr lang="en-US" altLang="ja-JP" dirty="0"/>
          </a:p>
          <a:p>
            <a:pPr lvl="1"/>
            <a:r>
              <a:rPr lang="ja-JP" altLang="en-US" dirty="0"/>
              <a:t>購買にて販売</a:t>
            </a:r>
            <a:endParaRPr lang="en-US" altLang="ja-JP" dirty="0"/>
          </a:p>
          <a:p>
            <a:pPr lvl="1"/>
            <a:r>
              <a:rPr lang="en-US" altLang="ja-JP" dirty="0"/>
              <a:t>2017</a:t>
            </a:r>
            <a:r>
              <a:rPr lang="ja-JP" altLang="en-US" dirty="0"/>
              <a:t>年度版とシラバスが大きく変更になったので注意</a:t>
            </a:r>
            <a:endParaRPr lang="en-US" altLang="ja-JP" dirty="0"/>
          </a:p>
          <a:p>
            <a:endParaRPr lang="en-US" altLang="ja-JP" dirty="0"/>
          </a:p>
          <a:p>
            <a:r>
              <a:rPr lang="en-US" altLang="ja-JP" dirty="0"/>
              <a:t>Web</a:t>
            </a:r>
            <a:r>
              <a:rPr lang="ja-JP" altLang="en-US" dirty="0"/>
              <a:t>上にあるもの</a:t>
            </a:r>
            <a:r>
              <a:rPr lang="ja-JP" altLang="en-US" sz="2000" dirty="0"/>
              <a:t>（使用時に解説）</a:t>
            </a:r>
            <a:endParaRPr lang="en-US" altLang="ja-JP" dirty="0"/>
          </a:p>
          <a:p>
            <a:pPr lvl="1"/>
            <a:r>
              <a:rPr lang="ja-JP" altLang="en-US" dirty="0"/>
              <a:t>授業用ページ</a:t>
            </a:r>
            <a:r>
              <a:rPr lang="en-US" altLang="ja-JP" dirty="0">
                <a:hlinkClick r:id="rId3"/>
              </a:rPr>
              <a:t>http://www.cis.twcu.ac.jp/~shibata-atsushi/index.html</a:t>
            </a:r>
            <a:endParaRPr lang="en-US" altLang="ja-JP" dirty="0"/>
          </a:p>
          <a:p>
            <a:pPr lvl="1"/>
            <a:r>
              <a:rPr lang="ja-JP" altLang="en-US" dirty="0"/>
              <a:t>著作権パンフレット</a:t>
            </a:r>
            <a:endParaRPr lang="en-US" altLang="ja-JP" dirty="0"/>
          </a:p>
          <a:p>
            <a:pPr lvl="1"/>
            <a:r>
              <a:rPr lang="en-US" altLang="ja-JP" dirty="0" err="1"/>
              <a:t>Infoss</a:t>
            </a:r>
            <a:r>
              <a:rPr lang="ja-JP" altLang="en-US" dirty="0"/>
              <a:t>情報倫理</a:t>
            </a:r>
            <a:endParaRPr lang="en-US" altLang="ja-JP" dirty="0"/>
          </a:p>
          <a:p>
            <a:pPr lvl="1"/>
            <a:r>
              <a:rPr lang="ja-JP" altLang="en-US" dirty="0"/>
              <a:t>タッチタイピング</a:t>
            </a:r>
            <a:endParaRPr lang="en-US" altLang="ja-JP" dirty="0"/>
          </a:p>
          <a:p>
            <a:pPr lvl="1"/>
            <a:endParaRPr kumimoji="1" lang="ja-JP" altLang="en-US" dirty="0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30C184B-AB04-40EA-8AFC-4729F5EA9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ja-JP"/>
              <a:t>2018/4/12</a:t>
            </a:r>
            <a:endParaRPr lang="ja-JP" altLang="en-US" dirty="0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56AE3AEE-4357-4494-A746-12768D6088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ja-JP" altLang="en-US"/>
              <a:t>情報処理技法（リテラシ）</a:t>
            </a:r>
            <a:r>
              <a:rPr lang="en-US" altLang="ja-JP"/>
              <a:t>I</a:t>
            </a:r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6948771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95000"/>
          </a:schemeClr>
        </a:solidFill>
        <a:ln w="28575">
          <a:solidFill>
            <a:srgbClr val="6B0920"/>
          </a:solidFill>
        </a:ln>
      </a:spPr>
      <a:bodyPr rtlCol="0" anchor="ctr"/>
      <a:lstStyle>
        <a:defPPr algn="ctr">
          <a:defRPr sz="2800" b="1" dirty="0" smtClean="0">
            <a:solidFill>
              <a:srgbClr val="6B0920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141</TotalTime>
  <Words>1962</Words>
  <Application>Microsoft Macintosh PowerPoint</Application>
  <PresentationFormat>ワイド画面</PresentationFormat>
  <Paragraphs>505</Paragraphs>
  <Slides>35</Slides>
  <Notes>8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35</vt:i4>
      </vt:variant>
    </vt:vector>
  </HeadingPairs>
  <TitlesOfParts>
    <vt:vector size="41" baseType="lpstr">
      <vt:lpstr>HGS明朝E</vt:lpstr>
      <vt:lpstr>游ゴシック</vt:lpstr>
      <vt:lpstr>游ゴシック Light</vt:lpstr>
      <vt:lpstr>Arial</vt:lpstr>
      <vt:lpstr>Book Antiqua</vt:lpstr>
      <vt:lpstr>Office テーマ</vt:lpstr>
      <vt:lpstr>情報処理技法(リテラシ)I 第1回：コンピュータ</vt:lpstr>
      <vt:lpstr>目次</vt:lpstr>
      <vt:lpstr>情報処理技法（リテラシ）Iって？</vt:lpstr>
      <vt:lpstr>情報リテラシって必要？</vt:lpstr>
      <vt:lpstr>働くことについて</vt:lpstr>
      <vt:lpstr>情報リテラシで身につく力</vt:lpstr>
      <vt:lpstr>授業スケジュール</vt:lpstr>
      <vt:lpstr>授業評価</vt:lpstr>
      <vt:lpstr>授業で使うもの</vt:lpstr>
      <vt:lpstr>パスワード</vt:lpstr>
      <vt:lpstr>コンピュータとは？</vt:lpstr>
      <vt:lpstr>仮想化した処理？</vt:lpstr>
      <vt:lpstr>コンピュータとスマートフォンの違い</vt:lpstr>
      <vt:lpstr>GUIによる直感的な操作</vt:lpstr>
      <vt:lpstr>マウスによる操作一覧</vt:lpstr>
      <vt:lpstr>キーボード</vt:lpstr>
      <vt:lpstr>キーボード上の表記</vt:lpstr>
      <vt:lpstr>パソコン操作の基本</vt:lpstr>
      <vt:lpstr>演習：ログインしてみる</vt:lpstr>
      <vt:lpstr>基本画面：デスクトップ</vt:lpstr>
      <vt:lpstr>演習：ログアウトしてみる</vt:lpstr>
      <vt:lpstr>強制終了について</vt:lpstr>
      <vt:lpstr>基本画面：ウィンドウ</vt:lpstr>
      <vt:lpstr>Finder</vt:lpstr>
      <vt:lpstr>Launchpad</vt:lpstr>
      <vt:lpstr>ブラウザ：Safari</vt:lpstr>
      <vt:lpstr>授業用ページ</vt:lpstr>
      <vt:lpstr>シラバスの見方</vt:lpstr>
      <vt:lpstr>履修登録の仕方</vt:lpstr>
      <vt:lpstr>共有のコンピュータについて</vt:lpstr>
      <vt:lpstr>パスワードについて2nd</vt:lpstr>
      <vt:lpstr>プリンタ</vt:lpstr>
      <vt:lpstr>タッチタイピング</vt:lpstr>
      <vt:lpstr>タッチタイピングの試験</vt:lpstr>
      <vt:lpstr>本日のまとめ</vt:lpstr>
    </vt:vector>
  </TitlesOfParts>
  <LinksUpToDate>false</LinksUpToDate>
  <SharedDoc>false</SharedDoc>
  <HyperlinksChanged>false</HyperlinksChanged>
  <AppVersion>16.0011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情報処理技法(リテラシ)I 第1回：コンピュータ</dc:title>
  <dc:creator>Atsushi Shibata</dc:creator>
  <cp:lastModifiedBy>Microsoft Office ユーザー</cp:lastModifiedBy>
  <cp:revision>25</cp:revision>
  <dcterms:created xsi:type="dcterms:W3CDTF">2018-04-03T11:49:56Z</dcterms:created>
  <dcterms:modified xsi:type="dcterms:W3CDTF">2018-04-12T01:33:38Z</dcterms:modified>
</cp:coreProperties>
</file>