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68" r:id="rId3"/>
    <p:sldId id="270" r:id="rId4"/>
    <p:sldId id="271" r:id="rId5"/>
    <p:sldId id="273" r:id="rId6"/>
    <p:sldId id="272" r:id="rId7"/>
    <p:sldId id="280" r:id="rId8"/>
    <p:sldId id="274" r:id="rId9"/>
    <p:sldId id="284" r:id="rId10"/>
    <p:sldId id="275" r:id="rId11"/>
    <p:sldId id="281" r:id="rId12"/>
    <p:sldId id="282" r:id="rId13"/>
    <p:sldId id="277" r:id="rId14"/>
    <p:sldId id="287" r:id="rId15"/>
    <p:sldId id="286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69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3D84D949-C00C-9B4F-9877-35F982B9A884}">
          <p14:sldIdLst>
            <p14:sldId id="256"/>
            <p14:sldId id="268"/>
            <p14:sldId id="270"/>
            <p14:sldId id="271"/>
            <p14:sldId id="273"/>
            <p14:sldId id="272"/>
            <p14:sldId id="280"/>
            <p14:sldId id="274"/>
            <p14:sldId id="284"/>
            <p14:sldId id="275"/>
            <p14:sldId id="281"/>
            <p14:sldId id="282"/>
            <p14:sldId id="277"/>
            <p14:sldId id="287"/>
            <p14:sldId id="286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3624"/>
    <a:srgbClr val="FFB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99"/>
    <p:restoredTop sz="92326" autoAdjust="0"/>
  </p:normalViewPr>
  <p:slideViewPr>
    <p:cSldViewPr snapToGrid="0" snapToObjects="1">
      <p:cViewPr varScale="1">
        <p:scale>
          <a:sx n="126" d="100"/>
          <a:sy n="126" d="100"/>
        </p:scale>
        <p:origin x="192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272EC-8893-CD49-B4E3-DE3FECA1EEE7}" type="datetimeFigureOut">
              <a:rPr kumimoji="1" lang="ja-JP" altLang="en-US" smtClean="0"/>
              <a:t>2017/6/9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4876-1B89-D240-983C-8FA6DDFF7D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82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36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表計算とは？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999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例えば</a:t>
            </a:r>
            <a:endParaRPr kumimoji="1" lang="en-US" altLang="ja-JP" dirty="0" smtClean="0"/>
          </a:p>
          <a:p>
            <a:r>
              <a:rPr kumimoji="1" lang="ja-JP" altLang="en-US" dirty="0" smtClean="0"/>
              <a:t>会計に使える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スケジューリングに使える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5694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578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これと、絶対パス、相対パスは必ず出るらしい（毎年出ている）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984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75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299129"/>
            <a:ext cx="6777318" cy="975179"/>
          </a:xfrm>
        </p:spPr>
        <p:txBody>
          <a:bodyPr anchor="t"/>
          <a:lstStyle>
            <a:lvl1pPr algn="ctr">
              <a:defRPr sz="36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23952"/>
            <a:ext cx="6400800" cy="69214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 smtClean="0"/>
              <a:t>マスター サブタイトルの書式設定</a:t>
            </a:r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55272" y="3869369"/>
            <a:ext cx="4902996" cy="914400"/>
          </a:xfrm>
        </p:spPr>
        <p:txBody>
          <a:bodyPr wrap="none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kumimoji="1" lang="ja-JP" altLang="en-US" dirty="0" smtClean="0"/>
              <a:t>製作者情報</a:t>
            </a:r>
            <a:endParaRPr kumimoji="1" lang="ja-JP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432749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351942"/>
            <a:ext cx="2133600" cy="365125"/>
          </a:xfrm>
        </p:spPr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1942"/>
            <a:ext cx="2895600" cy="365125"/>
          </a:xfrm>
        </p:spPr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351942"/>
            <a:ext cx="2133600" cy="365125"/>
          </a:xfrm>
        </p:spPr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8490" y="245260"/>
            <a:ext cx="7756263" cy="1054250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87533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4400" b="0" cap="none" baseline="0">
                <a:solidFill>
                  <a:schemeClr val="tx2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kumimoji="1"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情報処理技法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リテラシ</a:t>
            </a:r>
            <a:r>
              <a:rPr kumimoji="1" lang="en-US" altLang="ja-JP" dirty="0" smtClean="0"/>
              <a:t>I)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366517"/>
            <a:ext cx="6400800" cy="837497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第</a:t>
            </a:r>
            <a:r>
              <a:rPr lang="ja-JP" altLang="en-US" dirty="0" smtClean="0"/>
              <a:t>９</a:t>
            </a:r>
            <a:r>
              <a:rPr kumimoji="1" lang="ja-JP" altLang="en-US" dirty="0" smtClean="0"/>
              <a:t>回：</a:t>
            </a:r>
            <a:r>
              <a:rPr kumimoji="1" lang="en-US" altLang="ja-JP" dirty="0" smtClean="0"/>
              <a:t>Microsoft </a:t>
            </a:r>
            <a:r>
              <a:rPr lang="en-US" altLang="ja-JP" dirty="0" smtClean="0"/>
              <a:t>Excel</a:t>
            </a:r>
            <a:r>
              <a:rPr kumimoji="1" lang="en-US" altLang="ja-JP" dirty="0" smtClean="0"/>
              <a:t> (1/2)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 smtClean="0"/>
              <a:t>産業技術大学院大学</a:t>
            </a:r>
            <a:r>
              <a:rPr lang="ja-JP" altLang="en-US" dirty="0"/>
              <a:t> </a:t>
            </a:r>
            <a:r>
              <a:rPr lang="ja-JP" altLang="en-US" dirty="0" smtClean="0"/>
              <a:t>情報アーキテクチャ専攻</a:t>
            </a:r>
            <a:endParaRPr lang="en-US" altLang="ja-JP" dirty="0" smtClean="0"/>
          </a:p>
          <a:p>
            <a:r>
              <a:rPr kumimoji="1" lang="ja-JP" altLang="en-US" dirty="0" smtClean="0"/>
              <a:t>助教　　柴田　淳司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規則性のある数字を自動で入力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選択範囲の右下をクリック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引っ張る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オートフィル</a:t>
            </a:r>
            <a:endParaRPr kumimoji="1" lang="ja-JP" altLang="en-US" dirty="0"/>
          </a:p>
        </p:txBody>
      </p:sp>
      <p:pic>
        <p:nvPicPr>
          <p:cNvPr id="6" name="図 5" descr="スクリーンショット 2016-06-09 8.55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55" y="3375908"/>
            <a:ext cx="2013077" cy="1290828"/>
          </a:xfrm>
          <a:prstGeom prst="rect">
            <a:avLst/>
          </a:prstGeom>
        </p:spPr>
      </p:pic>
      <p:sp>
        <p:nvSpPr>
          <p:cNvPr id="7" name="左矢印 6"/>
          <p:cNvSpPr/>
          <p:nvPr/>
        </p:nvSpPr>
        <p:spPr>
          <a:xfrm rot="2930273">
            <a:off x="3751084" y="4459648"/>
            <a:ext cx="987746" cy="64670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68177" y="532648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ここをドラッグ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4081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値の種類</a:t>
            </a:r>
            <a:endParaRPr lang="en-US" altLang="ja-JP" dirty="0"/>
          </a:p>
          <a:p>
            <a:r>
              <a:rPr lang="ja-JP" altLang="en-US" dirty="0" smtClean="0"/>
              <a:t>行・列の幅</a:t>
            </a:r>
            <a:endParaRPr lang="en-US" altLang="ja-JP" dirty="0" smtClean="0"/>
          </a:p>
          <a:p>
            <a:r>
              <a:rPr lang="ja-JP" altLang="en-US" dirty="0" smtClean="0"/>
              <a:t>罫線</a:t>
            </a:r>
            <a:endParaRPr lang="en-US" altLang="ja-JP" dirty="0" smtClean="0"/>
          </a:p>
          <a:p>
            <a:r>
              <a:rPr lang="ja-JP" altLang="en-US" dirty="0" smtClean="0"/>
              <a:t>条件付き書式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セルの</a:t>
            </a:r>
            <a:r>
              <a:rPr kumimoji="1" lang="ja-JP" altLang="en-US" dirty="0" smtClean="0"/>
              <a:t>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5327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セルに入力する値の種類</a:t>
            </a:r>
            <a:r>
              <a:rPr lang="ja-JP" altLang="en-US" dirty="0" smtClean="0"/>
              <a:t>を選べる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選択セルを右クリック</a:t>
            </a:r>
            <a:r>
              <a:rPr kumimoji="1" lang="en-US" altLang="ja-JP" dirty="0" smtClean="0"/>
              <a:t>→</a:t>
            </a:r>
            <a:r>
              <a:rPr kumimoji="1" lang="ja-JP" altLang="en-US" dirty="0" smtClean="0"/>
              <a:t>セルの書式設定</a:t>
            </a:r>
            <a:r>
              <a:rPr kumimoji="1" lang="en-US" altLang="ja-JP" dirty="0" smtClean="0"/>
              <a:t>→</a:t>
            </a:r>
            <a:r>
              <a:rPr kumimoji="1" lang="ja-JP" altLang="en-US" dirty="0" smtClean="0"/>
              <a:t>表示形式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値の種類</a:t>
            </a:r>
            <a:endParaRPr kumimoji="1" lang="ja-JP" altLang="en-US" dirty="0"/>
          </a:p>
        </p:txBody>
      </p:sp>
      <p:pic>
        <p:nvPicPr>
          <p:cNvPr id="6" name="図 5" descr="スクリーンショット 2016-06-09 10.58.1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74" y="2933273"/>
            <a:ext cx="3380161" cy="3519237"/>
          </a:xfrm>
          <a:prstGeom prst="rect">
            <a:avLst/>
          </a:prstGeom>
        </p:spPr>
      </p:pic>
      <p:sp>
        <p:nvSpPr>
          <p:cNvPr id="7" name="角丸四角形吹き出し 6"/>
          <p:cNvSpPr/>
          <p:nvPr/>
        </p:nvSpPr>
        <p:spPr>
          <a:xfrm>
            <a:off x="360378" y="3726175"/>
            <a:ext cx="2117817" cy="1910321"/>
          </a:xfrm>
          <a:prstGeom prst="wedgeRoundRectCallout">
            <a:avLst>
              <a:gd name="adj1" fmla="val 69841"/>
              <a:gd name="adj2" fmla="val -1631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お金：数値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ラベル：文字列</a:t>
            </a:r>
            <a:endParaRPr kumimoji="1" lang="en-US" altLang="ja-JP" dirty="0"/>
          </a:p>
          <a:p>
            <a:pPr algn="ctr"/>
            <a:r>
              <a:rPr kumimoji="1" lang="ja-JP" altLang="en-US" dirty="0" smtClean="0"/>
              <a:t>月日：日付</a:t>
            </a:r>
            <a:endParaRPr kumimoji="1" lang="en-US" altLang="ja-JP" dirty="0" smtClean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 smtClean="0"/>
              <a:t>を設定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3027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収入：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各月の小計を出す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お小遣いとバイト代の合計を出す</a:t>
            </a:r>
            <a:endParaRPr lang="en-US" altLang="ja-JP" dirty="0" smtClean="0"/>
          </a:p>
          <a:p>
            <a:r>
              <a:rPr lang="ja-JP" altLang="en-US" dirty="0" smtClean="0"/>
              <a:t>支出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各項目の計を出す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残高を出す</a:t>
            </a:r>
            <a:endParaRPr lang="en-US" altLang="ja-JP" dirty="0" smtClean="0"/>
          </a:p>
          <a:p>
            <a:r>
              <a:rPr lang="ja-JP" altLang="en-US" dirty="0" smtClean="0"/>
              <a:t>割合の計算</a:t>
            </a:r>
            <a:endParaRPr lang="en-US" altLang="ja-JP" dirty="0" smtClean="0"/>
          </a:p>
          <a:p>
            <a:r>
              <a:rPr lang="ja-JP" altLang="en-US" dirty="0" smtClean="0"/>
              <a:t>グラフ作成</a:t>
            </a:r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早速課題をやってみよう！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51" y="4655340"/>
            <a:ext cx="3317801" cy="169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63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授業ページに飛ぶ</a:t>
            </a:r>
            <a:endParaRPr lang="en-US" altLang="ja-JP" dirty="0"/>
          </a:p>
          <a:p>
            <a:pPr lvl="1"/>
            <a:r>
              <a:rPr lang="en-US" altLang="ja-JP" dirty="0"/>
              <a:t>http://</a:t>
            </a:r>
            <a:r>
              <a:rPr lang="en-US" altLang="ja-JP" dirty="0" err="1"/>
              <a:t>www.cis.twcu.ac.jp</a:t>
            </a:r>
            <a:r>
              <a:rPr lang="en-US" altLang="ja-JP" dirty="0"/>
              <a:t>/~</a:t>
            </a:r>
            <a:r>
              <a:rPr lang="en-US" altLang="ja-JP" dirty="0" err="1" smtClean="0"/>
              <a:t>shibata-atsushi</a:t>
            </a:r>
            <a:r>
              <a:rPr lang="en-US" altLang="ja-JP" dirty="0" smtClean="0"/>
              <a:t>/</a:t>
            </a:r>
          </a:p>
          <a:p>
            <a:r>
              <a:rPr lang="ja-JP" altLang="en-US" dirty="0" smtClean="0"/>
              <a:t>第</a:t>
            </a:r>
            <a:r>
              <a:rPr lang="en-US" altLang="ja-JP" dirty="0" smtClean="0"/>
              <a:t>8</a:t>
            </a:r>
            <a:r>
              <a:rPr lang="ja-JP" altLang="en-US" dirty="0" smtClean="0"/>
              <a:t>回講義の家計簿データをダウンロード</a:t>
            </a:r>
            <a:endParaRPr lang="en-US" altLang="ja-JP" dirty="0"/>
          </a:p>
          <a:p>
            <a:endParaRPr lang="en-US" altLang="ja-JP" dirty="0" smtClean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データの準備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81" y="3237403"/>
            <a:ext cx="4538681" cy="3387916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6182397" y="3576320"/>
            <a:ext cx="2915920" cy="1036320"/>
          </a:xfrm>
          <a:prstGeom prst="wedgeRoundRectCallout">
            <a:avLst>
              <a:gd name="adj1" fmla="val -70092"/>
              <a:gd name="adj2" fmla="val 468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CSV</a:t>
            </a:r>
            <a:r>
              <a:rPr kumimoji="1" lang="ja-JP" altLang="en-US" dirty="0" smtClean="0"/>
              <a:t>データ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(comma separated value)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0696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89" y="2442825"/>
            <a:ext cx="3920752" cy="2765802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データを</a:t>
            </a:r>
            <a:r>
              <a:rPr kumimoji="1" lang="en-US" altLang="ja-JP" dirty="0" smtClean="0"/>
              <a:t>Excel</a:t>
            </a:r>
            <a:r>
              <a:rPr kumimoji="1" lang="ja-JP" altLang="en-US" dirty="0" smtClean="0"/>
              <a:t>に移す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14" y="2442825"/>
            <a:ext cx="3967850" cy="3121660"/>
          </a:xfrm>
          <a:prstGeom prst="rect">
            <a:avLst/>
          </a:prstGeom>
        </p:spPr>
      </p:pic>
      <p:sp>
        <p:nvSpPr>
          <p:cNvPr id="10" name="下カーブ矢印 9"/>
          <p:cNvSpPr/>
          <p:nvPr/>
        </p:nvSpPr>
        <p:spPr>
          <a:xfrm flipH="1" flipV="1">
            <a:off x="3576320" y="5354319"/>
            <a:ext cx="1599901" cy="6152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60607" y="611524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②コピー＆ペースト</a:t>
            </a:r>
            <a:endParaRPr kumimoji="1" lang="ja-JP" altLang="en-US" dirty="0"/>
          </a:p>
        </p:txBody>
      </p:sp>
      <p:sp>
        <p:nvSpPr>
          <p:cNvPr id="12" name="角丸四角形吹き出し 11"/>
          <p:cNvSpPr/>
          <p:nvPr/>
        </p:nvSpPr>
        <p:spPr>
          <a:xfrm>
            <a:off x="5391932" y="1564640"/>
            <a:ext cx="2156948" cy="67056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①範囲を選択して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7549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03" y="1798638"/>
            <a:ext cx="5334793" cy="4327525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配置を変える</a:t>
            </a:r>
            <a:endParaRPr kumimoji="1" lang="ja-JP" altLang="en-US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200172" y="2377440"/>
            <a:ext cx="2156948" cy="670560"/>
          </a:xfrm>
          <a:prstGeom prst="wedgeRoundRectCallout">
            <a:avLst>
              <a:gd name="adj1" fmla="val 37104"/>
              <a:gd name="adj2" fmla="val 791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小計や合計を追加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0875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3" y="1798638"/>
            <a:ext cx="5534713" cy="4327525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セルに罫線をつける</a:t>
            </a:r>
            <a:endParaRPr kumimoji="1" lang="ja-JP" altLang="en-US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6092972" y="2082800"/>
            <a:ext cx="2776708" cy="670560"/>
          </a:xfrm>
          <a:prstGeom prst="wedgeRoundRectCallout">
            <a:avLst>
              <a:gd name="adj1" fmla="val -32417"/>
              <a:gd name="adj2" fmla="val 821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見やすい</a:t>
            </a:r>
            <a:r>
              <a:rPr kumimoji="1" lang="ja-JP" altLang="en-US" smtClean="0"/>
              <a:t>線を引こう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2114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2082800"/>
            <a:ext cx="7429500" cy="3759200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数式を入れよう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5016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027731"/>
            <a:ext cx="7747000" cy="3869339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埋めるとこんな感じ</a:t>
            </a:r>
            <a:endParaRPr kumimoji="1" lang="ja-JP" altLang="en-US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4071132" y="2027731"/>
            <a:ext cx="1953748" cy="670560"/>
          </a:xfrm>
          <a:prstGeom prst="wedgeRoundRectCallout">
            <a:avLst>
              <a:gd name="adj1" fmla="val -46998"/>
              <a:gd name="adj2" fmla="val 837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=SUM(C2:C3)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274332" y="5954731"/>
            <a:ext cx="1953748" cy="670560"/>
          </a:xfrm>
          <a:prstGeom prst="wedgeRoundRectCallout">
            <a:avLst>
              <a:gd name="adj1" fmla="val -22037"/>
              <a:gd name="adj2" fmla="val -768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=D4-D12+D14</a:t>
            </a:r>
          </a:p>
        </p:txBody>
      </p:sp>
    </p:spTree>
    <p:extLst>
      <p:ext uri="{BB962C8B-B14F-4D97-AF65-F5344CB8AC3E}">
        <p14:creationId xmlns:p14="http://schemas.microsoft.com/office/powerpoint/2010/main" val="143982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第９回</a:t>
            </a:r>
            <a:r>
              <a:rPr lang="ja-JP" altLang="en-US" dirty="0" smtClean="0"/>
              <a:t>：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表を見やすくする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数式を入れてみる</a:t>
            </a:r>
            <a:endParaRPr lang="en-US" altLang="ja-JP" dirty="0" smtClean="0"/>
          </a:p>
          <a:p>
            <a:pPr lvl="1"/>
            <a:r>
              <a:rPr lang="ja-JP" altLang="en-US" dirty="0"/>
              <a:t>グラフの作成</a:t>
            </a:r>
            <a:endParaRPr kumimoji="1" lang="en-US" altLang="ja-JP" b="1" dirty="0" smtClean="0"/>
          </a:p>
          <a:p>
            <a:r>
              <a:rPr lang="ja-JP" altLang="en-US" dirty="0" smtClean="0"/>
              <a:t>第１０回：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データアナリストになろう</a:t>
            </a:r>
            <a:endParaRPr kumimoji="1" lang="en-US" altLang="ja-JP" dirty="0" smtClean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第９回・第１０回の目標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340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36" y="1798638"/>
            <a:ext cx="6574928" cy="4327525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消費の割合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2367280" y="2275840"/>
            <a:ext cx="5516880" cy="1371600"/>
          </a:xfrm>
          <a:prstGeom prst="roundRect">
            <a:avLst/>
          </a:prstGeom>
          <a:solidFill>
            <a:srgbClr val="873624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左カーブ矢印 7"/>
          <p:cNvSpPr/>
          <p:nvPr/>
        </p:nvSpPr>
        <p:spPr>
          <a:xfrm>
            <a:off x="7660640" y="3362960"/>
            <a:ext cx="784113" cy="18694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6258560" y="5478180"/>
            <a:ext cx="2870423" cy="1034379"/>
          </a:xfrm>
          <a:prstGeom prst="wedgeRoundRectCallout">
            <a:avLst>
              <a:gd name="adj1" fmla="val 11943"/>
              <a:gd name="adj2" fmla="val -749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形式を選択してペースト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→数値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5086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08" y="1798638"/>
            <a:ext cx="7315384" cy="4327525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割合計算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7806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0" y="2689076"/>
            <a:ext cx="3302000" cy="2273300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絶対参照（テスト出ます）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214" y="2689076"/>
            <a:ext cx="3340100" cy="2311400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4411830" y="3291840"/>
            <a:ext cx="309581" cy="127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2493978" y="1666240"/>
            <a:ext cx="2098263" cy="843279"/>
          </a:xfrm>
          <a:prstGeom prst="wedgeRoundRectCallout">
            <a:avLst>
              <a:gd name="adj1" fmla="val -20983"/>
              <a:gd name="adj2" fmla="val 829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$</a:t>
            </a:r>
            <a:r>
              <a:rPr kumimoji="1" lang="ja-JP" altLang="en-US" dirty="0" smtClean="0"/>
              <a:t>をつけると</a:t>
            </a:r>
            <a:endParaRPr kumimoji="1" lang="en-US" altLang="ja-JP" dirty="0" smtClean="0"/>
          </a:p>
        </p:txBody>
      </p:sp>
      <p:sp>
        <p:nvSpPr>
          <p:cNvPr id="10" name="角丸四角形吹き出し 9"/>
          <p:cNvSpPr/>
          <p:nvPr/>
        </p:nvSpPr>
        <p:spPr>
          <a:xfrm>
            <a:off x="6639264" y="5193608"/>
            <a:ext cx="2098263" cy="843279"/>
          </a:xfrm>
          <a:prstGeom prst="wedgeRoundRectCallout">
            <a:avLst>
              <a:gd name="adj1" fmla="val -11299"/>
              <a:gd name="adj2" fmla="val -978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ずれない</a:t>
            </a:r>
            <a:endParaRPr kumimoji="1" lang="en-US" altLang="ja-JP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41270" y="4697830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オート</a:t>
            </a:r>
            <a:endParaRPr kumimoji="1" lang="en-US" altLang="ja-JP" dirty="0" smtClean="0"/>
          </a:p>
          <a:p>
            <a:r>
              <a:rPr kumimoji="1" lang="ja-JP" altLang="en-US" dirty="0" smtClean="0"/>
              <a:t>フィル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7477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55" y="1798638"/>
            <a:ext cx="6188889" cy="4327525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グラフの挿入</a:t>
            </a:r>
            <a:endParaRPr kumimoji="1" lang="ja-JP" altLang="en-US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0" y="4135120"/>
            <a:ext cx="2098263" cy="843279"/>
          </a:xfrm>
          <a:prstGeom prst="wedgeRoundRectCallout">
            <a:avLst>
              <a:gd name="adj1" fmla="val 65691"/>
              <a:gd name="adj2" fmla="val 612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範囲を選択して</a:t>
            </a:r>
            <a:endParaRPr kumimoji="1" lang="en-US" altLang="ja-JP" dirty="0" smtClean="0"/>
          </a:p>
        </p:txBody>
      </p:sp>
      <p:sp>
        <p:nvSpPr>
          <p:cNvPr id="8" name="角丸四角形吹き出し 7"/>
          <p:cNvSpPr/>
          <p:nvPr/>
        </p:nvSpPr>
        <p:spPr>
          <a:xfrm>
            <a:off x="6004560" y="1264109"/>
            <a:ext cx="2098263" cy="843279"/>
          </a:xfrm>
          <a:prstGeom prst="wedgeRoundRectCallout">
            <a:avLst>
              <a:gd name="adj1" fmla="val -44225"/>
              <a:gd name="adj2" fmla="val 636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円グラフ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783056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56" y="1798638"/>
            <a:ext cx="7514688" cy="4327525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いい感じに調整しよう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9806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作成した家計簿データを提出する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柴田の授業ページへ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回出席</a:t>
            </a:r>
            <a:r>
              <a:rPr kumimoji="1" lang="en-US" altLang="ja-JP" dirty="0" smtClean="0"/>
              <a:t>/</a:t>
            </a:r>
            <a:r>
              <a:rPr kumimoji="1" lang="ja-JP" altLang="en-US" smtClean="0"/>
              <a:t>課題提出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課題提出！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2668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Excel</a:t>
            </a:r>
            <a:r>
              <a:rPr lang="ja-JP" altLang="en-US" dirty="0" smtClean="0"/>
              <a:t>の使い方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表を使って書類を作成する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データアナリストになろう</a:t>
            </a:r>
            <a:endParaRPr lang="en-US" altLang="ja-JP" dirty="0"/>
          </a:p>
          <a:p>
            <a:endParaRPr lang="en-US" altLang="ja-JP" dirty="0" smtClean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次週予告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53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 smtClean="0"/>
              <a:t>数値を入れて計算・解析・分析を行うもの</a:t>
            </a:r>
            <a:endParaRPr lang="en-US" altLang="ja-JP" sz="2800" dirty="0" smtClean="0"/>
          </a:p>
          <a:p>
            <a:pPr lvl="1"/>
            <a:endParaRPr kumimoji="1" lang="ja-JP" altLang="en-US" sz="24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表計算（</a:t>
            </a:r>
            <a:r>
              <a:rPr kumimoji="1" lang="en-US" altLang="ja-JP" dirty="0" smtClean="0"/>
              <a:t>Spread Sheet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187650"/>
              </p:ext>
            </p:extLst>
          </p:nvPr>
        </p:nvGraphicFramePr>
        <p:xfrm>
          <a:off x="1427178" y="3763447"/>
          <a:ext cx="6096000" cy="18288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</a:rPr>
                        <a:t>入力１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</a:rPr>
                        <a:t>入力２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</a:rPr>
                        <a:t>出力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¥ 1980</a:t>
                      </a:r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13 </a:t>
                      </a:r>
                      <a:r>
                        <a:rPr kumimoji="1" lang="ja-JP" altLang="en-US" sz="2400" dirty="0" smtClean="0"/>
                        <a:t>個</a:t>
                      </a:r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¥ 25’740</a:t>
                      </a:r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¥ 980</a:t>
                      </a:r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5 </a:t>
                      </a:r>
                      <a:r>
                        <a:rPr kumimoji="1" lang="ja-JP" altLang="en-US" sz="2400" dirty="0" smtClean="0"/>
                        <a:t>枚</a:t>
                      </a:r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¥ 4’900</a:t>
                      </a:r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is-IS" altLang="ja-JP" sz="2400" dirty="0" smtClean="0"/>
                        <a:t>…</a:t>
                      </a:r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is-IS" altLang="ja-JP" sz="2400" dirty="0" smtClean="0"/>
                        <a:t>…</a:t>
                      </a:r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is-IS" altLang="ja-JP" sz="2400" dirty="0" smtClean="0"/>
                        <a:t>…</a:t>
                      </a:r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444111" y="329393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例えば</a:t>
            </a:r>
            <a:r>
              <a:rPr kumimoji="1" lang="is-IS" altLang="ja-JP" sz="2400" dirty="0" smtClean="0"/>
              <a:t>…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83357" y="369657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×</a:t>
            </a:r>
            <a:endParaRPr kumimoji="1" lang="ja-JP" altLang="en-US" sz="32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04509" y="368302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/>
              <a:t>＝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6785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Excel</a:t>
            </a:r>
            <a:r>
              <a:rPr lang="ja-JP" altLang="en-US" dirty="0" smtClean="0"/>
              <a:t>を使って家計簿を作る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収入・支出を作る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収入合計・支出合計、繰越し金を自動で設定</a:t>
            </a:r>
            <a:endParaRPr lang="en-US" altLang="ja-JP" dirty="0" smtClean="0"/>
          </a:p>
          <a:p>
            <a:pPr lvl="1"/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本日の課題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78" y="3852365"/>
            <a:ext cx="5877686" cy="300563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627778" y="344191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こんな感じ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37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373310"/>
            <a:ext cx="7747000" cy="3787768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Excel</a:t>
            </a:r>
            <a:r>
              <a:rPr kumimoji="1" lang="ja-JP" altLang="en-US" dirty="0" smtClean="0"/>
              <a:t>の起動</a:t>
            </a:r>
            <a:endParaRPr kumimoji="1" lang="ja-JP" altLang="en-US" dirty="0"/>
          </a:p>
        </p:txBody>
      </p:sp>
      <p:sp>
        <p:nvSpPr>
          <p:cNvPr id="7" name="コンテンツ プレースホルダー 1"/>
          <p:cNvSpPr txBox="1">
            <a:spLocks/>
          </p:cNvSpPr>
          <p:nvPr/>
        </p:nvSpPr>
        <p:spPr>
          <a:xfrm>
            <a:off x="699247" y="1798667"/>
            <a:ext cx="7745505" cy="4327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kumimoji="1"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mtClean="0"/>
              <a:t>Lanchpad</a:t>
            </a:r>
            <a:r>
              <a:rPr lang="ja-JP" altLang="en-US" smtClean="0"/>
              <a:t>→</a:t>
            </a:r>
            <a:r>
              <a:rPr lang="en-US" altLang="ja-JP" smtClean="0"/>
              <a:t>Microsoft Excel</a:t>
            </a:r>
            <a:r>
              <a:rPr lang="ja-JP" altLang="en-US" smtClean="0"/>
              <a:t>を選択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0454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セルの選択</a:t>
            </a:r>
            <a:endParaRPr lang="en-US" altLang="ja-JP" dirty="0" smtClean="0"/>
          </a:p>
          <a:p>
            <a:pPr lvl="1"/>
            <a:r>
              <a:rPr lang="ja-JP" altLang="en-US" dirty="0"/>
              <a:t>操作</a:t>
            </a:r>
            <a:r>
              <a:rPr lang="ja-JP" altLang="en-US" dirty="0" smtClean="0"/>
              <a:t>対象をセル単位で選択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列や行単位でも選択可能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文字の入力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文字のほか、数式を入力可能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関数も準備してある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書式設定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選択範囲内のセルの文字の設定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選択範囲内のセルの設定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使い方の手順</a:t>
            </a:r>
            <a:endParaRPr kumimoji="1" lang="ja-JP" altLang="en-US" dirty="0"/>
          </a:p>
        </p:txBody>
      </p:sp>
      <p:pic>
        <p:nvPicPr>
          <p:cNvPr id="7" name="図 6" descr="スクリーンショット 2016-06-09 10.53.3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04" y="3897821"/>
            <a:ext cx="3662615" cy="107532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063232" y="498622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セルを選択した状態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982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列・行の順番で表記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例：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C</a:t>
            </a:r>
            <a:r>
              <a:rPr lang="ja-JP" altLang="en-US" dirty="0" smtClean="0"/>
              <a:t>列３行目の値＝</a:t>
            </a:r>
            <a:r>
              <a:rPr lang="en-US" altLang="ja-JP" dirty="0" smtClean="0"/>
              <a:t>C3</a:t>
            </a:r>
          </a:p>
          <a:p>
            <a:pPr lvl="2"/>
            <a:r>
              <a:rPr lang="en-US" altLang="ja-JP" dirty="0" smtClean="0"/>
              <a:t>A</a:t>
            </a:r>
            <a:r>
              <a:rPr lang="ja-JP" altLang="en-US" dirty="0" smtClean="0"/>
              <a:t>列の</a:t>
            </a:r>
            <a:r>
              <a:rPr lang="en-US" altLang="ja-JP" dirty="0" smtClean="0"/>
              <a:t>1</a:t>
            </a:r>
            <a:r>
              <a:rPr lang="ja-JP" altLang="en-US" dirty="0" smtClean="0"/>
              <a:t>行目から</a:t>
            </a:r>
            <a:r>
              <a:rPr lang="en-US" altLang="ja-JP" dirty="0" smtClean="0"/>
              <a:t>10</a:t>
            </a:r>
            <a:r>
              <a:rPr lang="ja-JP" altLang="en-US" dirty="0" smtClean="0"/>
              <a:t>行目＝</a:t>
            </a:r>
            <a:r>
              <a:rPr lang="en-US" altLang="ja-JP" dirty="0" smtClean="0"/>
              <a:t>A1:A10</a:t>
            </a:r>
          </a:p>
          <a:p>
            <a:pPr lvl="2"/>
            <a:r>
              <a:rPr lang="en-US" altLang="ja-JP" dirty="0" smtClean="0"/>
              <a:t>4</a:t>
            </a:r>
            <a:r>
              <a:rPr lang="ja-JP" altLang="en-US" dirty="0" smtClean="0"/>
              <a:t>月シートの</a:t>
            </a:r>
            <a:r>
              <a:rPr lang="en-US" altLang="ja-JP" dirty="0" smtClean="0"/>
              <a:t>B</a:t>
            </a:r>
            <a:r>
              <a:rPr lang="ja-JP" altLang="en-US" dirty="0" smtClean="0"/>
              <a:t>列</a:t>
            </a:r>
            <a:r>
              <a:rPr lang="en-US" altLang="ja-JP" dirty="0" smtClean="0"/>
              <a:t>11</a:t>
            </a:r>
            <a:r>
              <a:rPr lang="ja-JP" altLang="en-US" dirty="0" smtClean="0"/>
              <a:t>行の値＝</a:t>
            </a:r>
            <a:r>
              <a:rPr lang="en-US" altLang="ja-JP" dirty="0" smtClean="0"/>
              <a:t>’</a:t>
            </a:r>
            <a:r>
              <a:rPr lang="en-US" altLang="ja-JP" dirty="0"/>
              <a:t>4</a:t>
            </a:r>
            <a:r>
              <a:rPr lang="ja-JP" altLang="en-US" dirty="0" smtClean="0"/>
              <a:t>月</a:t>
            </a:r>
            <a:r>
              <a:rPr lang="en-US" altLang="ja-JP" dirty="0" smtClean="0"/>
              <a:t>’!B11</a:t>
            </a:r>
          </a:p>
          <a:p>
            <a:r>
              <a:rPr lang="ja-JP" altLang="en-US" dirty="0" smtClean="0"/>
              <a:t>列、行を選択する場合は列や行の番号をクリック</a:t>
            </a:r>
            <a:endParaRPr lang="en-US" altLang="ja-JP" dirty="0" smtClean="0"/>
          </a:p>
          <a:p>
            <a:r>
              <a:rPr lang="ja-JP" altLang="en-US" dirty="0" smtClean="0"/>
              <a:t>すべて選択は入力欄の左上をクリック</a:t>
            </a:r>
            <a:endParaRPr lang="en-US" altLang="ja-JP" dirty="0" smtClean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セルの選択</a:t>
            </a:r>
            <a:endParaRPr kumimoji="1" lang="ja-JP" altLang="en-US" dirty="0"/>
          </a:p>
        </p:txBody>
      </p:sp>
      <p:pic>
        <p:nvPicPr>
          <p:cNvPr id="6" name="図 5" descr="スクリーンショット 2016-06-09 11.02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81" y="5266419"/>
            <a:ext cx="2032000" cy="1358900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1253111" y="5109756"/>
            <a:ext cx="2134014" cy="673913"/>
          </a:xfrm>
          <a:prstGeom prst="wedgeRoundRectCallout">
            <a:avLst>
              <a:gd name="adj1" fmla="val 61725"/>
              <a:gd name="adj2" fmla="val 2240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選択中のセルの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位置情報</a:t>
            </a:r>
            <a:endParaRPr kumimoji="1" lang="ja-JP" altLang="en-US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5794977" y="5932728"/>
            <a:ext cx="1940013" cy="612648"/>
          </a:xfrm>
          <a:prstGeom prst="wedgeRoundRectCallout">
            <a:avLst>
              <a:gd name="adj1" fmla="val -58624"/>
              <a:gd name="adj2" fmla="val 4245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選択されたセル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7094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セルを選択し、文字・数値を入力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注意点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=</a:t>
            </a:r>
            <a:r>
              <a:rPr lang="ja-JP" altLang="en-US" dirty="0" smtClean="0"/>
              <a:t>、</a:t>
            </a:r>
            <a:r>
              <a:rPr lang="en-US" altLang="ja-JP" dirty="0" smtClean="0"/>
              <a:t>-</a:t>
            </a:r>
            <a:r>
              <a:rPr lang="ja-JP" altLang="en-US" dirty="0" smtClean="0"/>
              <a:t>で始まると数式扱いになる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あくまで表計算用だということに注意</a:t>
            </a:r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数値の入力</a:t>
            </a:r>
            <a:endParaRPr kumimoji="1" lang="ja-JP" altLang="en-US" dirty="0"/>
          </a:p>
        </p:txBody>
      </p:sp>
      <p:pic>
        <p:nvPicPr>
          <p:cNvPr id="6" name="図 5" descr="スクリーンショット 2016-06-09 10.52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264" y="3608754"/>
            <a:ext cx="1549400" cy="6604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639264" y="426915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エラー表示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9368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数式を入れると自動で計算してくれる</a:t>
            </a:r>
            <a:endParaRPr kumimoji="1" lang="en-US" altLang="ja-JP" dirty="0" smtClean="0"/>
          </a:p>
          <a:p>
            <a:r>
              <a:rPr lang="en-US" altLang="ja-JP" dirty="0" smtClean="0"/>
              <a:t>y=f(x)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総和</a:t>
            </a:r>
            <a:r>
              <a:rPr lang="en-US" altLang="ja-JP" dirty="0" smtClean="0"/>
              <a:t>	=SUM(A1:A10)</a:t>
            </a:r>
          </a:p>
          <a:p>
            <a:pPr lvl="1"/>
            <a:r>
              <a:rPr lang="ja-JP" altLang="en-US" dirty="0" smtClean="0"/>
              <a:t>最小</a:t>
            </a:r>
            <a:r>
              <a:rPr lang="en-US" altLang="ja-JP" dirty="0" smtClean="0"/>
              <a:t>	=MIN(</a:t>
            </a:r>
            <a:r>
              <a:rPr lang="en-US" altLang="ja-JP" dirty="0"/>
              <a:t>A1:A10</a:t>
            </a:r>
            <a:r>
              <a:rPr lang="en-US" altLang="ja-JP" dirty="0" smtClean="0"/>
              <a:t>)</a:t>
            </a:r>
          </a:p>
          <a:p>
            <a:pPr lvl="1"/>
            <a:r>
              <a:rPr kumimoji="1" lang="ja-JP" altLang="en-US" dirty="0" smtClean="0"/>
              <a:t>最大</a:t>
            </a:r>
            <a:r>
              <a:rPr kumimoji="1" lang="en-US" altLang="ja-JP" dirty="0" smtClean="0"/>
              <a:t>	=MAX(</a:t>
            </a:r>
            <a:r>
              <a:rPr lang="en-US" altLang="ja-JP" dirty="0"/>
              <a:t>A1:</a:t>
            </a:r>
            <a:r>
              <a:rPr lang="en-US" altLang="ja-JP" dirty="0" smtClean="0"/>
              <a:t>A10)</a:t>
            </a:r>
            <a:endParaRPr kumimoji="1"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2016/6/15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数式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8894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ハードカバー">
  <a:themeElements>
    <a:clrScheme name="ハードカバー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ハードカバー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ハードカバー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ハードカバー.thmx</Template>
  <TotalTime>2465</TotalTime>
  <Words>639</Words>
  <Application>Microsoft Macintosh PowerPoint</Application>
  <PresentationFormat>画面に合わせる (4:3)</PresentationFormat>
  <Paragraphs>200</Paragraphs>
  <Slides>26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1" baseType="lpstr">
      <vt:lpstr>Book Antiqua</vt:lpstr>
      <vt:lpstr>HGS明朝E</vt:lpstr>
      <vt:lpstr>Wingdings</vt:lpstr>
      <vt:lpstr>Yu Gothic</vt:lpstr>
      <vt:lpstr>ハードカバー</vt:lpstr>
      <vt:lpstr>情報処理技法(リテラシI)</vt:lpstr>
      <vt:lpstr>第９回・第１０回の目標</vt:lpstr>
      <vt:lpstr>表計算（Spread Sheet）</vt:lpstr>
      <vt:lpstr>本日の課題</vt:lpstr>
      <vt:lpstr>Excelの起動</vt:lpstr>
      <vt:lpstr>使い方の手順</vt:lpstr>
      <vt:lpstr>セルの選択</vt:lpstr>
      <vt:lpstr>数値の入力</vt:lpstr>
      <vt:lpstr>数式</vt:lpstr>
      <vt:lpstr>オートフィル</vt:lpstr>
      <vt:lpstr>セルの設定</vt:lpstr>
      <vt:lpstr>値の種類</vt:lpstr>
      <vt:lpstr>早速課題をやってみよう！</vt:lpstr>
      <vt:lpstr>データの準備</vt:lpstr>
      <vt:lpstr>データをExcelに移す</vt:lpstr>
      <vt:lpstr>配置を変える</vt:lpstr>
      <vt:lpstr>セルに罫線をつける</vt:lpstr>
      <vt:lpstr>数式を入れよう</vt:lpstr>
      <vt:lpstr>埋めるとこんな感じ</vt:lpstr>
      <vt:lpstr>消費の割合</vt:lpstr>
      <vt:lpstr>割合計算</vt:lpstr>
      <vt:lpstr>絶対参照（テスト出ます）</vt:lpstr>
      <vt:lpstr>グラフの挿入</vt:lpstr>
      <vt:lpstr>いい感じに調整しよう</vt:lpstr>
      <vt:lpstr>課題提出！</vt:lpstr>
      <vt:lpstr>次週予告</vt:lpstr>
    </vt:vector>
  </TitlesOfParts>
  <Company>東京工業大学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情報リテラシー</dc:title>
  <dc:creator>柴田 淳司</dc:creator>
  <cp:lastModifiedBy>Microsoft Office ユーザー</cp:lastModifiedBy>
  <cp:revision>179</cp:revision>
  <dcterms:created xsi:type="dcterms:W3CDTF">2016-01-16T07:36:29Z</dcterms:created>
  <dcterms:modified xsi:type="dcterms:W3CDTF">2017-06-09T11:55:29Z</dcterms:modified>
</cp:coreProperties>
</file>