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6" r:id="rId2"/>
    <p:sldId id="282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68" r:id="rId13"/>
    <p:sldId id="307" r:id="rId14"/>
    <p:sldId id="270" r:id="rId15"/>
    <p:sldId id="271" r:id="rId16"/>
    <p:sldId id="278" r:id="rId17"/>
    <p:sldId id="277" r:id="rId18"/>
    <p:sldId id="283" r:id="rId19"/>
    <p:sldId id="281" r:id="rId20"/>
    <p:sldId id="284" r:id="rId21"/>
    <p:sldId id="286" r:id="rId22"/>
    <p:sldId id="275" r:id="rId23"/>
    <p:sldId id="285" r:id="rId24"/>
    <p:sldId id="274" r:id="rId25"/>
    <p:sldId id="292" r:id="rId26"/>
    <p:sldId id="297" r:id="rId27"/>
    <p:sldId id="310" r:id="rId28"/>
    <p:sldId id="289" r:id="rId29"/>
    <p:sldId id="290" r:id="rId30"/>
    <p:sldId id="291" r:id="rId31"/>
    <p:sldId id="269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D84D949-C00C-9B4F-9877-35F982B9A884}">
          <p14:sldIdLst>
            <p14:sldId id="256"/>
            <p14:sldId id="282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268"/>
            <p14:sldId id="307"/>
            <p14:sldId id="270"/>
            <p14:sldId id="271"/>
            <p14:sldId id="278"/>
            <p14:sldId id="277"/>
            <p14:sldId id="283"/>
            <p14:sldId id="281"/>
            <p14:sldId id="284"/>
            <p14:sldId id="286"/>
            <p14:sldId id="275"/>
            <p14:sldId id="285"/>
            <p14:sldId id="274"/>
            <p14:sldId id="292"/>
            <p14:sldId id="297"/>
            <p14:sldId id="310"/>
            <p14:sldId id="289"/>
            <p14:sldId id="290"/>
            <p14:sldId id="291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9"/>
    <p:restoredTop sz="96405" autoAdjust="0"/>
  </p:normalViewPr>
  <p:slideViewPr>
    <p:cSldViewPr snapToGrid="0" snapToObjects="1">
      <p:cViewPr varScale="1">
        <p:scale>
          <a:sx n="124" d="100"/>
          <a:sy n="124" d="100"/>
        </p:scale>
        <p:origin x="184" y="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72EC-8893-CD49-B4E3-DE3FECA1EEE7}" type="datetimeFigureOut">
              <a:rPr kumimoji="1" lang="ja-JP" altLang="en-US" smtClean="0"/>
              <a:t>2017/6/1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4876-1B89-D240-983C-8FA6DDFF7D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82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36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59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13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999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765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467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608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3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299129"/>
            <a:ext cx="6777318" cy="975179"/>
          </a:xfrm>
        </p:spPr>
        <p:txBody>
          <a:bodyPr anchor="t"/>
          <a:lstStyle>
            <a:lvl1pPr algn="ctr">
              <a:defRPr sz="36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3952"/>
            <a:ext cx="6400800" cy="69214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55272" y="3869369"/>
            <a:ext cx="4902996" cy="914400"/>
          </a:xfrm>
        </p:spPr>
        <p:txBody>
          <a:bodyPr wrap="non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 dirty="0" smtClean="0"/>
              <a:t>製作者情報</a:t>
            </a:r>
            <a:endParaRPr kumimoji="1" lang="ja-JP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32749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351942"/>
            <a:ext cx="2133600" cy="365125"/>
          </a:xfrm>
        </p:spPr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1942"/>
            <a:ext cx="2895600" cy="365125"/>
          </a:xfrm>
        </p:spPr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351942"/>
            <a:ext cx="2133600" cy="365125"/>
          </a:xfrm>
        </p:spPr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245260"/>
            <a:ext cx="7756263" cy="105425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87533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4400" b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kumimoji="1"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情報処理技法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リテラシ</a:t>
            </a:r>
            <a:r>
              <a:rPr kumimoji="1" lang="en-US" altLang="ja-JP" dirty="0" smtClean="0"/>
              <a:t>I)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366517"/>
            <a:ext cx="6400800" cy="837497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第７回：</a:t>
            </a:r>
            <a:r>
              <a:rPr kumimoji="1" lang="en-US" altLang="ja-JP" dirty="0" smtClean="0"/>
              <a:t>Microsoft </a:t>
            </a:r>
            <a:r>
              <a:rPr lang="en-US" altLang="ja-JP" dirty="0" smtClean="0"/>
              <a:t>Wo</a:t>
            </a:r>
            <a:r>
              <a:rPr kumimoji="1" lang="en-US" altLang="ja-JP" dirty="0" smtClean="0"/>
              <a:t>rd (1/2)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 smtClean="0"/>
              <a:t>産業技術大学院大学</a:t>
            </a:r>
            <a:r>
              <a:rPr lang="ja-JP" altLang="en-US" dirty="0"/>
              <a:t> </a:t>
            </a:r>
            <a:r>
              <a:rPr lang="ja-JP" altLang="en-US" dirty="0" smtClean="0"/>
              <a:t>情報アーキテクチャ専攻</a:t>
            </a:r>
            <a:endParaRPr lang="en-US" altLang="ja-JP" dirty="0" smtClean="0"/>
          </a:p>
          <a:p>
            <a:r>
              <a:rPr kumimoji="1" lang="ja-JP" altLang="en-US" dirty="0" smtClean="0"/>
              <a:t>助教　　柴田　淳司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20+35+15+30=</a:t>
            </a:r>
            <a:r>
              <a:rPr kumimoji="1" lang="ja-JP" altLang="en-US" dirty="0" smtClean="0"/>
              <a:t>合計</a:t>
            </a:r>
            <a:r>
              <a:rPr kumimoji="1" lang="en-US" altLang="ja-JP" dirty="0" smtClean="0"/>
              <a:t>100</a:t>
            </a:r>
            <a:r>
              <a:rPr kumimoji="1" lang="ja-JP" altLang="en-US" dirty="0" smtClean="0"/>
              <a:t>点</a:t>
            </a:r>
            <a:endParaRPr kumimoji="1" lang="en-US" altLang="ja-JP" dirty="0" smtClean="0"/>
          </a:p>
          <a:p>
            <a:pPr marL="411480" lvl="1" indent="0">
              <a:buNone/>
            </a:pPr>
            <a:r>
              <a:rPr lang="en-US" altLang="ja-JP" dirty="0" smtClean="0"/>
              <a:t>20:	</a:t>
            </a:r>
            <a:r>
              <a:rPr lang="ja-JP" altLang="en-US" dirty="0" smtClean="0"/>
              <a:t>平常点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出席</a:t>
            </a:r>
            <a:r>
              <a:rPr lang="en-US" altLang="ja-JP" dirty="0" smtClean="0"/>
              <a:t>14</a:t>
            </a:r>
            <a:r>
              <a:rPr lang="ja-JP" altLang="en-US" dirty="0" smtClean="0"/>
              <a:t>点</a:t>
            </a:r>
            <a:endParaRPr lang="en-US" altLang="ja-JP" dirty="0"/>
          </a:p>
          <a:p>
            <a:pPr lvl="2"/>
            <a:r>
              <a:rPr lang="ja-JP" altLang="en-US" dirty="0" smtClean="0"/>
              <a:t>タッチタイピング</a:t>
            </a:r>
            <a:r>
              <a:rPr lang="en-US" altLang="ja-JP" dirty="0" smtClean="0"/>
              <a:t>6</a:t>
            </a:r>
            <a:r>
              <a:rPr lang="ja-JP" altLang="en-US" dirty="0" smtClean="0"/>
              <a:t>点</a:t>
            </a:r>
            <a:r>
              <a:rPr lang="en-US" altLang="ja-JP" dirty="0"/>
              <a:t> </a:t>
            </a:r>
            <a:r>
              <a:rPr lang="en-US" altLang="ja-JP" dirty="0" smtClean="0"/>
              <a:t>(7/20</a:t>
            </a:r>
            <a:r>
              <a:rPr lang="ja-JP" altLang="en-US" dirty="0" smtClean="0"/>
              <a:t>に実施</a:t>
            </a:r>
            <a:r>
              <a:rPr lang="en-US" altLang="ja-JP" dirty="0" smtClean="0"/>
              <a:t>)</a:t>
            </a:r>
          </a:p>
          <a:p>
            <a:pPr lvl="2"/>
            <a:endParaRPr lang="en-US" altLang="ja-JP" dirty="0" smtClean="0"/>
          </a:p>
          <a:p>
            <a:pPr marL="411480" lvl="1" indent="0">
              <a:buNone/>
            </a:pPr>
            <a:r>
              <a:rPr kumimoji="1" lang="en-US" altLang="ja-JP" dirty="0" smtClean="0"/>
              <a:t>35:	</a:t>
            </a:r>
            <a:r>
              <a:rPr kumimoji="1" lang="ja-JP" altLang="en-US" dirty="0" smtClean="0"/>
              <a:t>授業中演習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出席と一緒に出した課題・問題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情報倫理の</a:t>
            </a:r>
            <a:r>
              <a:rPr lang="en-US" altLang="ja-JP" dirty="0" err="1" smtClean="0"/>
              <a:t>WebClass</a:t>
            </a:r>
            <a:r>
              <a:rPr lang="ja-JP" altLang="en-US" dirty="0" smtClean="0"/>
              <a:t>テスト</a:t>
            </a:r>
            <a:r>
              <a:rPr lang="en-US" altLang="ja-JP" dirty="0" smtClean="0"/>
              <a:t>5</a:t>
            </a:r>
            <a:r>
              <a:rPr lang="ja-JP" altLang="en-US" dirty="0" smtClean="0"/>
              <a:t>題</a:t>
            </a:r>
            <a:endParaRPr lang="en-US" altLang="ja-JP" dirty="0" smtClean="0"/>
          </a:p>
          <a:p>
            <a:pPr lvl="2"/>
            <a:endParaRPr kumimoji="1" lang="en-US" altLang="ja-JP" dirty="0" smtClean="0"/>
          </a:p>
          <a:p>
            <a:pPr marL="411480" lvl="1" indent="0">
              <a:buNone/>
            </a:pPr>
            <a:r>
              <a:rPr lang="en-US" altLang="ja-JP" dirty="0" smtClean="0"/>
              <a:t>15:	</a:t>
            </a:r>
            <a:r>
              <a:rPr lang="ja-JP" altLang="en-US" dirty="0" smtClean="0"/>
              <a:t>最終課題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専攻ごとに異なる課題</a:t>
            </a:r>
            <a:r>
              <a:rPr lang="en-US" altLang="ja-JP" dirty="0" smtClean="0"/>
              <a:t>(</a:t>
            </a:r>
            <a:r>
              <a:rPr lang="ja-JP" altLang="en-US" dirty="0" smtClean="0"/>
              <a:t>提出日</a:t>
            </a:r>
            <a:r>
              <a:rPr lang="en-US" altLang="ja-JP" dirty="0" smtClean="0"/>
              <a:t>7/20)</a:t>
            </a:r>
          </a:p>
          <a:p>
            <a:pPr lvl="2"/>
            <a:endParaRPr lang="en-US" altLang="ja-JP" dirty="0" smtClean="0"/>
          </a:p>
          <a:p>
            <a:pPr marL="411480" lvl="1" indent="0">
              <a:buNone/>
            </a:pPr>
            <a:r>
              <a:rPr kumimoji="1" lang="en-US" altLang="ja-JP" dirty="0" smtClean="0"/>
              <a:t>30:	</a:t>
            </a:r>
            <a:r>
              <a:rPr kumimoji="1" lang="ja-JP" altLang="en-US" dirty="0" smtClean="0"/>
              <a:t>期末試験</a:t>
            </a:r>
            <a:r>
              <a:rPr kumimoji="1" lang="en-US" altLang="ja-JP" dirty="0" smtClean="0"/>
              <a:t>(7/31</a:t>
            </a:r>
            <a:r>
              <a:rPr kumimoji="1" lang="ja-JP" altLang="en-US" dirty="0" smtClean="0"/>
              <a:t>予定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課題と成績評価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2921620"/>
            <a:ext cx="7745505" cy="35126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ja-JP" dirty="0" smtClean="0"/>
              <a:t>Word(</a:t>
            </a:r>
            <a:r>
              <a:rPr lang="ja-JP" altLang="en-US" dirty="0" smtClean="0"/>
              <a:t>ドキュメント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r>
              <a:rPr lang="en-US" altLang="ja-JP" dirty="0" smtClean="0"/>
              <a:t> 6/1	</a:t>
            </a:r>
            <a:r>
              <a:rPr lang="ja-JP" altLang="en-US" dirty="0" smtClean="0"/>
              <a:t>レポート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 6/8	</a:t>
            </a:r>
            <a:r>
              <a:rPr kumimoji="1" lang="ja-JP" altLang="en-US" dirty="0" smtClean="0"/>
              <a:t>パンフレット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Excel(</a:t>
            </a:r>
            <a:r>
              <a:rPr lang="ja-JP" altLang="en-US" dirty="0" smtClean="0"/>
              <a:t>計算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r>
              <a:rPr kumimoji="1" lang="en-US" altLang="ja-JP" dirty="0" smtClean="0"/>
              <a:t> 6/15	</a:t>
            </a:r>
            <a:r>
              <a:rPr lang="ja-JP" altLang="en-US" dirty="0" smtClean="0"/>
              <a:t>数値計算と表とグラフ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 6/22	</a:t>
            </a:r>
            <a:r>
              <a:rPr kumimoji="1" lang="ja-JP" altLang="en-US" dirty="0" smtClean="0"/>
              <a:t>もっと数値計算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PowerPoint(</a:t>
            </a:r>
            <a:r>
              <a:rPr lang="ja-JP" altLang="en-US" dirty="0" smtClean="0"/>
              <a:t>発表資料</a:t>
            </a:r>
            <a:r>
              <a:rPr lang="en-US" altLang="ja-JP" dirty="0" smtClean="0"/>
              <a:t>)</a:t>
            </a:r>
          </a:p>
          <a:p>
            <a:pPr marL="0" indent="0">
              <a:buNone/>
            </a:pPr>
            <a:r>
              <a:rPr kumimoji="1" lang="en-US" altLang="ja-JP" dirty="0" smtClean="0"/>
              <a:t> 6/29	</a:t>
            </a:r>
            <a:r>
              <a:rPr kumimoji="1" lang="ja-JP" altLang="en-US" dirty="0" smtClean="0"/>
              <a:t>発表資料、ポスター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7/6	</a:t>
            </a:r>
            <a:r>
              <a:rPr lang="ja-JP" altLang="en-US" dirty="0" smtClean="0"/>
              <a:t>発表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今後のスケジュール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527717" y="1717289"/>
            <a:ext cx="6088566" cy="10147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実際にモノをつくれるようになろう！</a:t>
            </a:r>
            <a:endParaRPr kumimoji="1" lang="ja-JP" altLang="en-US" sz="2400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4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第７回</a:t>
            </a:r>
            <a:r>
              <a:rPr lang="ja-JP" altLang="en-US" dirty="0" smtClean="0"/>
              <a:t>：</a:t>
            </a:r>
            <a:r>
              <a:rPr kumimoji="1" lang="ja-JP" altLang="en-US" dirty="0" smtClean="0"/>
              <a:t>簡単な資料を作成できるようになる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レポートに必要なこと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フォーマットの作成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lang="ja-JP" altLang="en-US" dirty="0" smtClean="0"/>
              <a:t>第８回：パンフレットづくり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見た目に凝ってみる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第７回・第８回の目標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Office</a:t>
            </a:r>
            <a:r>
              <a:rPr kumimoji="1" lang="ja-JP" altLang="en-US" dirty="0" smtClean="0"/>
              <a:t>ソフトウェア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事務作業用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の主流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世界シェアトップ独走中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Microsoft Office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7" y="3248453"/>
            <a:ext cx="8312727" cy="1154545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4337824" y="4663792"/>
            <a:ext cx="2765503" cy="713678"/>
          </a:xfrm>
          <a:prstGeom prst="wedgeRoundRectCallout">
            <a:avLst>
              <a:gd name="adj1" fmla="val 21909"/>
              <a:gd name="adj2" fmla="val -8437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mtClean="0"/>
              <a:t>Word</a:t>
            </a:r>
          </a:p>
          <a:p>
            <a:pPr algn="ctr"/>
            <a:r>
              <a:rPr kumimoji="1" lang="ja-JP" altLang="en-US" dirty="0" smtClean="0"/>
              <a:t>ドキュメント作成用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108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文章作成ソフト</a:t>
            </a:r>
            <a:endParaRPr lang="en-US" altLang="ja-JP" dirty="0" smtClean="0"/>
          </a:p>
          <a:p>
            <a:r>
              <a:rPr lang="ja-JP" altLang="en-US" dirty="0" smtClean="0"/>
              <a:t>ワープロ（</a:t>
            </a:r>
            <a:r>
              <a:rPr lang="en-US" altLang="ja-JP" dirty="0" smtClean="0"/>
              <a:t>Word processer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文章作成と印刷ができる機器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それ以外はできない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年配の方はまだ使ってるかも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Microsoft Word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912" y="2286043"/>
            <a:ext cx="3079366" cy="3079366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コンテンツ プレースホルダー 10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67" y="2325245"/>
            <a:ext cx="5159100" cy="5759937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Word</a:t>
            </a:r>
            <a:r>
              <a:rPr lang="ja-JP" altLang="en-US" dirty="0" smtClean="0"/>
              <a:t>の画面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552341" y="2091505"/>
            <a:ext cx="1625425" cy="345824"/>
          </a:xfrm>
          <a:prstGeom prst="wedgeRoundRectCallout">
            <a:avLst>
              <a:gd name="adj1" fmla="val 58214"/>
              <a:gd name="adj2" fmla="val 3066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メニューバー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552342" y="2549412"/>
            <a:ext cx="1625425" cy="345824"/>
          </a:xfrm>
          <a:prstGeom prst="wedgeRoundRectCallout">
            <a:avLst>
              <a:gd name="adj1" fmla="val 59822"/>
              <a:gd name="adj2" fmla="val 800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ツールバー</a:t>
            </a:r>
            <a:endParaRPr kumimoji="1" lang="ja-JP" altLang="en-US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7336867" y="2709318"/>
            <a:ext cx="1625425" cy="345824"/>
          </a:xfrm>
          <a:prstGeom prst="wedgeRoundRectCallout">
            <a:avLst>
              <a:gd name="adj1" fmla="val -67239"/>
              <a:gd name="adj2" fmla="val 4965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リボン</a:t>
            </a:r>
            <a:endParaRPr kumimoji="1" lang="ja-JP" altLang="en-US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688490" y="4810915"/>
            <a:ext cx="1625425" cy="345824"/>
          </a:xfrm>
          <a:prstGeom prst="wedgeRoundRectCallout">
            <a:avLst>
              <a:gd name="adj1" fmla="val 69795"/>
              <a:gd name="adj2" fmla="val -2153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本文</a:t>
            </a:r>
            <a:endParaRPr kumimoji="1"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よく使うものはホームタブのリボンに</a:t>
            </a:r>
            <a:r>
              <a:rPr lang="ja-JP" altLang="en-US" dirty="0"/>
              <a:t>集</a:t>
            </a:r>
            <a:r>
              <a:rPr lang="ja-JP" altLang="en-US" dirty="0" smtClean="0"/>
              <a:t>まっている</a:t>
            </a:r>
            <a:endParaRPr lang="en-US" altLang="ja-JP" dirty="0" smtClean="0"/>
          </a:p>
          <a:p>
            <a:pPr marL="868680" lvl="1" indent="-457200">
              <a:buFont typeface="+mj-lt"/>
              <a:buAutoNum type="arabicPeriod"/>
            </a:pPr>
            <a:r>
              <a:rPr kumimoji="1" lang="ja-JP" altLang="en-US" dirty="0" smtClean="0"/>
              <a:t>コピー・カット・ペースト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文字や図を切り貼りする</a:t>
            </a:r>
            <a:endParaRPr kumimoji="1" lang="en-US" altLang="ja-JP" dirty="0" smtClean="0"/>
          </a:p>
          <a:p>
            <a:pPr marL="868680" lvl="1" indent="-457200">
              <a:buFont typeface="+mj-lt"/>
              <a:buAutoNum type="arabicPeriod"/>
            </a:pPr>
            <a:r>
              <a:rPr kumimoji="1" lang="ja-JP" altLang="en-US" dirty="0" smtClean="0"/>
              <a:t>文字の見え方</a:t>
            </a:r>
            <a:endParaRPr kumimoji="1" lang="en-US" altLang="ja-JP" dirty="0" smtClean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 smtClean="0"/>
              <a:t>段落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羅列や位置調整など</a:t>
            </a:r>
            <a:endParaRPr lang="en-US" altLang="ja-JP" dirty="0" smtClean="0"/>
          </a:p>
          <a:p>
            <a:pPr marL="868680" lvl="1" indent="-457200">
              <a:buFont typeface="+mj-lt"/>
              <a:buAutoNum type="arabicPeriod"/>
            </a:pPr>
            <a:r>
              <a:rPr kumimoji="1" lang="ja-JP" altLang="en-US" dirty="0" smtClean="0"/>
              <a:t>スタイル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見出しや表題を設定</a:t>
            </a:r>
            <a:endParaRPr kumimoji="1" lang="en-US" altLang="ja-JP" dirty="0" smtClean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 smtClean="0"/>
              <a:t>検索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探したい文字を選べる</a:t>
            </a:r>
            <a:endParaRPr kumimoji="1" lang="en-US" altLang="ja-JP" dirty="0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ホーム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設定できるもの</a:t>
            </a:r>
            <a:endParaRPr kumimoji="1" lang="en-US" altLang="ja-JP" dirty="0" smtClean="0"/>
          </a:p>
          <a:p>
            <a:pPr lvl="1"/>
            <a:r>
              <a:rPr lang="ja-JP" altLang="en-US" sz="2400" dirty="0" smtClean="0"/>
              <a:t>サイズ</a:t>
            </a:r>
            <a:endParaRPr lang="en-US" altLang="ja-JP" sz="2400" dirty="0" smtClean="0"/>
          </a:p>
          <a:p>
            <a:pPr lvl="1"/>
            <a:r>
              <a:rPr kumimoji="1"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フォント</a:t>
            </a:r>
            <a:endParaRPr kumimoji="1"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/>
            <a:r>
              <a:rPr kumimoji="1" lang="ja-JP" altLang="en-US" dirty="0" smtClean="0">
                <a:solidFill>
                  <a:srgbClr val="C00000"/>
                </a:solidFill>
              </a:rPr>
              <a:t>色</a:t>
            </a:r>
            <a:endParaRPr kumimoji="1" lang="en-US" altLang="ja-JP" dirty="0" smtClean="0">
              <a:solidFill>
                <a:srgbClr val="C00000"/>
              </a:solidFill>
            </a:endParaRPr>
          </a:p>
          <a:p>
            <a:pPr lvl="1"/>
            <a:r>
              <a:rPr kumimoji="1" lang="ja-JP" altLang="en-US" b="1" dirty="0" smtClean="0"/>
              <a:t>太字</a:t>
            </a:r>
            <a:endParaRPr kumimoji="1" lang="en-US" altLang="ja-JP" b="1" dirty="0" smtClean="0"/>
          </a:p>
          <a:p>
            <a:pPr lvl="1"/>
            <a:r>
              <a:rPr kumimoji="1" lang="ja-JP" altLang="en-US" u="sng" dirty="0" smtClean="0"/>
              <a:t>下線</a:t>
            </a:r>
            <a:endParaRPr kumimoji="1" lang="en-US" altLang="ja-JP" u="sng" dirty="0" smtClean="0"/>
          </a:p>
          <a:p>
            <a:pPr lvl="1"/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影</a:t>
            </a:r>
            <a:endParaRPr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kumimoji="1" lang="ja-JP" altLang="en-US" strike="sngStrike" dirty="0" smtClean="0"/>
              <a:t>取り消し線</a:t>
            </a:r>
            <a:endParaRPr kumimoji="1" lang="en-US" altLang="ja-JP" strike="sngStrike" dirty="0" smtClean="0"/>
          </a:p>
          <a:p>
            <a:pPr lvl="1"/>
            <a:r>
              <a:rPr lang="ja-JP" altLang="en-US" spc="700" dirty="0" smtClean="0"/>
              <a:t>間隔調整</a:t>
            </a:r>
            <a:endParaRPr lang="en-US" altLang="ja-JP" spc="700" dirty="0" smtClean="0"/>
          </a:p>
          <a:p>
            <a:pPr lvl="1"/>
            <a:r>
              <a:rPr kumimoji="1" lang="ja-JP" altLang="en-US" dirty="0" smtClean="0"/>
              <a:t>下</a:t>
            </a:r>
            <a:r>
              <a:rPr kumimoji="1" lang="ja-JP" altLang="en-US" baseline="-25000" dirty="0" smtClean="0"/>
              <a:t>付き</a:t>
            </a:r>
            <a:r>
              <a:rPr kumimoji="1" lang="ja-JP" altLang="en-US" dirty="0" smtClean="0"/>
              <a:t>・上</a:t>
            </a:r>
            <a:r>
              <a:rPr kumimoji="1" lang="ja-JP" altLang="en-US" baseline="30000" dirty="0" smtClean="0"/>
              <a:t>付き</a:t>
            </a:r>
            <a:r>
              <a:rPr kumimoji="1" lang="ja-JP" altLang="en-US" dirty="0" smtClean="0"/>
              <a:t>文字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ホーム：基本の文字いじり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90" y="4176804"/>
            <a:ext cx="4621021" cy="1829483"/>
          </a:xfrm>
          <a:prstGeom prst="rect">
            <a:avLst/>
          </a:prstGeom>
        </p:spPr>
      </p:pic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箇条書き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何かを羅列するときに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マーク</a:t>
            </a:r>
            <a:r>
              <a:rPr lang="ja-JP" altLang="en-US" dirty="0" smtClean="0"/>
              <a:t>を付けて項目を書く</a:t>
            </a:r>
            <a:endParaRPr lang="en-US" altLang="ja-JP" dirty="0" smtClean="0"/>
          </a:p>
          <a:p>
            <a:pPr marL="900000" lvl="1"/>
            <a:r>
              <a:rPr lang="ja-JP" altLang="en-US" dirty="0" smtClean="0"/>
              <a:t>詳細</a:t>
            </a:r>
            <a:r>
              <a:rPr lang="ja-JP" altLang="en-US" dirty="0"/>
              <a:t>設定</a:t>
            </a:r>
            <a:r>
              <a:rPr lang="ja-JP" altLang="en-US" dirty="0" smtClean="0"/>
              <a:t>で位置も調整できる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段落番号</a:t>
            </a:r>
            <a:endParaRPr lang="en-US" altLang="ja-JP" dirty="0" smtClean="0"/>
          </a:p>
          <a:p>
            <a:pPr marL="868680" lvl="1" indent="-457200">
              <a:buFont typeface="+mj-lt"/>
              <a:buAutoNum type="arabicPeriod"/>
            </a:pPr>
            <a:r>
              <a:rPr kumimoji="1" lang="ja-JP" altLang="en-US" dirty="0"/>
              <a:t>数字</a:t>
            </a:r>
            <a:r>
              <a:rPr kumimoji="1" lang="ja-JP" altLang="en-US" dirty="0" smtClean="0"/>
              <a:t>を付けて羅列する</a:t>
            </a:r>
            <a:endParaRPr kumimoji="1" lang="en-US" altLang="ja-JP" dirty="0" smtClean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手順</a:t>
            </a:r>
            <a:r>
              <a:rPr lang="ja-JP" altLang="en-US" dirty="0" smtClean="0"/>
              <a:t>などを書く</a:t>
            </a:r>
            <a:r>
              <a:rPr lang="ja-JP" altLang="en-US" dirty="0"/>
              <a:t>場合</a:t>
            </a:r>
            <a:r>
              <a:rPr lang="ja-JP" altLang="en-US" dirty="0" smtClean="0"/>
              <a:t>に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ホーム：箇条書きと段落番号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21" y="4399710"/>
            <a:ext cx="4229836" cy="1952232"/>
          </a:xfrm>
          <a:prstGeom prst="rect">
            <a:avLst/>
          </a:prstGeom>
        </p:spPr>
      </p:pic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dirty="0" smtClean="0"/>
              <a:t>ページ設定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紙の</a:t>
            </a:r>
            <a:r>
              <a:rPr lang="ja-JP" altLang="en-US" dirty="0" smtClean="0"/>
              <a:t>サイズや向き、ページの区切りが設定できる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余白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上下左右、文字を入れない空間を設定できる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テキストのレイアウト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縦書き横書き、段組みなどが設定できる</a:t>
            </a:r>
            <a:endParaRPr lang="en-US" altLang="ja-JP" dirty="0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レイアウト：用紙の設定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09" y="4518676"/>
            <a:ext cx="6870023" cy="1833266"/>
          </a:xfrm>
          <a:prstGeom prst="rect">
            <a:avLst/>
          </a:prstGeom>
        </p:spPr>
      </p:pic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これまでの復習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成績評価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課題</a:t>
            </a:r>
            <a:endParaRPr kumimoji="1" lang="en-US" altLang="ja-JP" dirty="0" smtClean="0"/>
          </a:p>
          <a:p>
            <a:r>
              <a:rPr lang="en-US" altLang="ja-JP" dirty="0" smtClean="0"/>
              <a:t>Microsoft Office</a:t>
            </a:r>
          </a:p>
          <a:p>
            <a:r>
              <a:rPr kumimoji="1" lang="en-US" altLang="ja-JP" dirty="0" smtClean="0"/>
              <a:t>Word</a:t>
            </a:r>
          </a:p>
          <a:p>
            <a:pPr lvl="1"/>
            <a:r>
              <a:rPr kumimoji="1" lang="en-US" altLang="ja-JP" dirty="0" smtClean="0"/>
              <a:t>Word</a:t>
            </a:r>
            <a:r>
              <a:rPr kumimoji="1" lang="ja-JP" altLang="en-US" dirty="0" smtClean="0"/>
              <a:t>の基本操作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見出し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段落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数式</a:t>
            </a:r>
            <a:endParaRPr lang="en-US" altLang="ja-JP" dirty="0" smtClean="0"/>
          </a:p>
          <a:p>
            <a:r>
              <a:rPr kumimoji="1" lang="ja-JP" altLang="en-US" dirty="0" smtClean="0"/>
              <a:t>レポートを作ろう！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4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798668"/>
            <a:ext cx="7745505" cy="3175114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図を文章中に入れる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文と重ねるか、行間に入れるかなどの設定ができる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図形</a:t>
            </a:r>
            <a:r>
              <a:rPr lang="ja-JP" altLang="en-US" dirty="0"/>
              <a:t>以外</a:t>
            </a:r>
            <a:r>
              <a:rPr lang="ja-JP" altLang="en-US" dirty="0" smtClean="0"/>
              <a:t>にも絵や表も挿入できる</a:t>
            </a:r>
            <a:endParaRPr kumimoji="1" lang="en-US" altLang="ja-JP" dirty="0"/>
          </a:p>
          <a:p>
            <a:r>
              <a:rPr lang="ja-JP" altLang="en-US" dirty="0" smtClean="0"/>
              <a:t>挿入できる種類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図形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クリップアート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表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数式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挿入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9" y="4803372"/>
            <a:ext cx="7557025" cy="1548570"/>
          </a:xfrm>
          <a:prstGeom prst="rect">
            <a:avLst/>
          </a:prstGeom>
        </p:spPr>
      </p:pic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以下のうちどれかを作る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アンケート用紙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報告書類フォーマット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必要パーツ</a:t>
            </a:r>
            <a:endParaRPr lang="en-US" altLang="ja-JP" dirty="0"/>
          </a:p>
          <a:p>
            <a:pPr lvl="1"/>
            <a:r>
              <a:rPr lang="ja-JP" altLang="en-US" dirty="0"/>
              <a:t>余白の設定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ヘッダー</a:t>
            </a:r>
            <a:r>
              <a:rPr lang="ja-JP" altLang="en-US" dirty="0" smtClean="0"/>
              <a:t>（日付と作成者）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表題・見出し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イラスト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本日</a:t>
            </a:r>
            <a:r>
              <a:rPr kumimoji="1" lang="ja-JP" altLang="en-US" smtClean="0"/>
              <a:t>の</a:t>
            </a:r>
            <a:r>
              <a:rPr kumimoji="1" lang="ja-JP" altLang="en-US" smtClean="0"/>
              <a:t>課題：</a:t>
            </a:r>
            <a:r>
              <a:rPr lang="ja-JP" altLang="en-US" smtClean="0"/>
              <a:t>資料</a:t>
            </a:r>
            <a:r>
              <a:rPr lang="ja-JP" altLang="en-US" smtClean="0"/>
              <a:t>作成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659897" y="5140569"/>
            <a:ext cx="3958734" cy="12242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各自、自分が作るものにあったフォーマットを作りましょう</a:t>
            </a:r>
            <a:endParaRPr kumimoji="1" lang="ja-JP" altLang="en-US" sz="2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8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ページ数が多いならページ番号を入れたい</a:t>
            </a:r>
            <a:endParaRPr kumimoji="1" lang="en-US" altLang="ja-JP" dirty="0" smtClean="0"/>
          </a:p>
          <a:p>
            <a:r>
              <a:rPr lang="ja-JP" altLang="en-US" dirty="0"/>
              <a:t>日付</a:t>
            </a:r>
            <a:r>
              <a:rPr lang="ja-JP" altLang="en-US" dirty="0" smtClean="0"/>
              <a:t>を入れる場所が欲しい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アンケート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ページ右上（ヘッダー、右側）に日付記入欄</a:t>
            </a:r>
            <a:endParaRPr lang="en-US" altLang="ja-JP" dirty="0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ヘッダー</a:t>
            </a:r>
            <a:r>
              <a:rPr kumimoji="1" lang="en-US" altLang="ja-JP" dirty="0" smtClean="0"/>
              <a:t>(header)/</a:t>
            </a:r>
            <a:r>
              <a:rPr kumimoji="1" lang="ja-JP" altLang="en-US" dirty="0" smtClean="0"/>
              <a:t>フッター</a:t>
            </a:r>
            <a:r>
              <a:rPr kumimoji="1" lang="en-US" altLang="ja-JP" dirty="0" smtClean="0"/>
              <a:t>(footer)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フォントや色、サイズは印象に大きく関わる</a:t>
            </a:r>
            <a:endParaRPr lang="en-US" altLang="ja-JP" dirty="0" smtClean="0"/>
          </a:p>
          <a:p>
            <a:pPr lvl="1"/>
            <a:r>
              <a:rPr lang="ja-JP" altLang="en-US" sz="2400" dirty="0" smtClean="0">
                <a:latin typeface="MS Gothic" charset="-128"/>
                <a:ea typeface="MS Gothic" charset="-128"/>
                <a:cs typeface="MS Gothic" charset="-128"/>
              </a:rPr>
              <a:t>ゴシック：見やすい、目に付く</a:t>
            </a:r>
            <a:endParaRPr lang="ja-JP" altLang="en-US" sz="2400" dirty="0">
              <a:latin typeface="MS Gothic" charset="-128"/>
              <a:ea typeface="MS Gothic" charset="-128"/>
              <a:cs typeface="MS Gothic" charset="-128"/>
            </a:endParaRPr>
          </a:p>
          <a:p>
            <a:pPr lvl="1"/>
            <a:r>
              <a:rPr kumimoji="1" lang="ja-JP" altLang="en-US" dirty="0" smtClean="0"/>
              <a:t>明朝：キリッとした文字、強弱があるので長い文章でも読みやすい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文字のデザインを考える</a:t>
            </a:r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889424"/>
              </p:ext>
            </p:extLst>
          </p:nvPr>
        </p:nvGraphicFramePr>
        <p:xfrm>
          <a:off x="2493978" y="3843843"/>
          <a:ext cx="446254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753"/>
                <a:gridCol w="287579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アンケート用紙</a:t>
                      </a:r>
                      <a:endParaRPr kumimoji="1" lang="ja-JP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表題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S Gothic" charset="-128"/>
                          <a:ea typeface="MS Gothic" charset="-128"/>
                          <a:cs typeface="MS Gothic" charset="-128"/>
                        </a:rPr>
                        <a:t>ゴシック</a:t>
                      </a:r>
                      <a:r>
                        <a:rPr kumimoji="1" lang="en-US" altLang="ja-JP" sz="2400" dirty="0" smtClean="0">
                          <a:latin typeface="MS Gothic" charset="-128"/>
                          <a:ea typeface="MS Gothic" charset="-128"/>
                          <a:cs typeface="MS Gothic" charset="-128"/>
                        </a:rPr>
                        <a:t>, 20p</a:t>
                      </a:r>
                      <a:endParaRPr kumimoji="1" lang="ja-JP" altLang="en-US" sz="2400" dirty="0"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見出し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S Gothic" charset="-128"/>
                          <a:ea typeface="MS Gothic" charset="-128"/>
                          <a:cs typeface="MS Gothic" charset="-128"/>
                        </a:rPr>
                        <a:t>ゴシック</a:t>
                      </a:r>
                      <a:r>
                        <a:rPr kumimoji="1" lang="en-US" altLang="ja-JP" sz="2400" dirty="0" smtClean="0">
                          <a:latin typeface="MS Gothic" charset="-128"/>
                          <a:ea typeface="MS Gothic" charset="-128"/>
                          <a:cs typeface="MS Gothic" charset="-128"/>
                        </a:rPr>
                        <a:t>,</a:t>
                      </a:r>
                      <a:r>
                        <a:rPr kumimoji="1" lang="en-US" altLang="ja-JP" sz="2400" baseline="0" dirty="0" smtClean="0">
                          <a:latin typeface="MS Gothic" charset="-128"/>
                          <a:ea typeface="MS Gothic" charset="-128"/>
                          <a:cs typeface="MS Gothic" charset="-128"/>
                        </a:rPr>
                        <a:t> 16p</a:t>
                      </a:r>
                      <a:endParaRPr kumimoji="1" lang="ja-JP" altLang="en-US" sz="2400" dirty="0">
                        <a:latin typeface="MS Gothic" charset="-128"/>
                        <a:ea typeface="MS Gothic" charset="-128"/>
                        <a:cs typeface="MS Gothic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本文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latin typeface="MS Mincho" charset="-128"/>
                          <a:ea typeface="MS Mincho" charset="-128"/>
                          <a:cs typeface="MS Mincho" charset="-128"/>
                        </a:rPr>
                        <a:t>明朝</a:t>
                      </a:r>
                      <a:r>
                        <a:rPr kumimoji="1" lang="en-US" altLang="ja-JP" sz="2400" dirty="0" smtClean="0">
                          <a:latin typeface="MS Mincho" charset="-128"/>
                          <a:ea typeface="MS Mincho" charset="-128"/>
                          <a:cs typeface="MS Mincho" charset="-128"/>
                        </a:rPr>
                        <a:t>, 12p</a:t>
                      </a:r>
                      <a:endParaRPr kumimoji="1" lang="ja-JP" altLang="en-US" sz="2400" dirty="0">
                        <a:latin typeface="MS Mincho" charset="-128"/>
                        <a:ea typeface="MS Mincho" charset="-128"/>
                        <a:cs typeface="MS Mincho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検索と置換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検索：文章中から該当する文字列を検索する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置換：文章中の該当</a:t>
            </a:r>
            <a:r>
              <a:rPr lang="ja-JP" altLang="en-US" dirty="0"/>
              <a:t>する文字列</a:t>
            </a:r>
            <a:r>
              <a:rPr lang="ja-JP" altLang="en-US" dirty="0" smtClean="0"/>
              <a:t>を別の文字列にする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スペルチェック</a:t>
            </a:r>
            <a:endParaRPr kumimoji="1" lang="en-US" altLang="ja-JP" dirty="0" smtClean="0"/>
          </a:p>
          <a:p>
            <a:r>
              <a:rPr kumimoji="1" lang="ja-JP" altLang="en-US" dirty="0" smtClean="0"/>
              <a:t>印刷</a:t>
            </a:r>
            <a:r>
              <a:rPr lang="ja-JP" altLang="en-US" dirty="0"/>
              <a:t>プレビュ</a:t>
            </a:r>
            <a:r>
              <a:rPr lang="ja-JP" altLang="en-US" dirty="0" smtClean="0"/>
              <a:t>ー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編集に使える</a:t>
            </a:r>
            <a:r>
              <a:rPr kumimoji="1" lang="ja-JP" altLang="en-US" dirty="0" smtClean="0"/>
              <a:t>機能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Word</a:t>
            </a:r>
            <a:r>
              <a:rPr kumimoji="1" lang="ja-JP" altLang="en-US" dirty="0" smtClean="0"/>
              <a:t>を持ってない人は</a:t>
            </a:r>
            <a:r>
              <a:rPr kumimoji="1" lang="en-US" altLang="ja-JP" dirty="0" smtClean="0"/>
              <a:t>doc</a:t>
            </a:r>
            <a:r>
              <a:rPr kumimoji="1" lang="ja-JP" altLang="en-US" dirty="0" smtClean="0"/>
              <a:t>ファイルを開けない</a:t>
            </a:r>
            <a:endParaRPr kumimoji="1" lang="en-US" altLang="ja-JP" dirty="0" smtClean="0"/>
          </a:p>
          <a:p>
            <a:r>
              <a:rPr lang="en-US" altLang="ja-JP" dirty="0" smtClean="0"/>
              <a:t>PDF</a:t>
            </a:r>
            <a:r>
              <a:rPr lang="ja-JP" altLang="en-US" dirty="0" smtClean="0"/>
              <a:t>ならほぼすべての</a:t>
            </a:r>
            <a:r>
              <a:rPr lang="en-US" altLang="ja-JP" dirty="0" smtClean="0"/>
              <a:t>PC</a:t>
            </a:r>
            <a:r>
              <a:rPr lang="ja-JP" altLang="en-US" dirty="0" smtClean="0"/>
              <a:t>で閲覧可能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手順（</a:t>
            </a:r>
            <a:r>
              <a:rPr lang="en-US" altLang="ja-JP" dirty="0" smtClean="0"/>
              <a:t>Mac</a:t>
            </a:r>
            <a:r>
              <a:rPr lang="ja-JP" altLang="en-US" dirty="0" smtClean="0"/>
              <a:t>の場合）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ファイル→プリント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PDF</a:t>
            </a:r>
            <a:r>
              <a:rPr lang="ja-JP" altLang="en-US" dirty="0" smtClean="0"/>
              <a:t>として保存</a:t>
            </a:r>
            <a:endParaRPr lang="en-US" altLang="ja-JP" dirty="0"/>
          </a:p>
          <a:p>
            <a:endParaRPr kumimoji="1" lang="en-US" altLang="ja-JP" dirty="0" smtClean="0"/>
          </a:p>
          <a:p>
            <a:r>
              <a:rPr lang="ja-JP" altLang="en-US" dirty="0" smtClean="0"/>
              <a:t>手順（</a:t>
            </a:r>
            <a:r>
              <a:rPr lang="en-US" altLang="ja-JP" dirty="0" smtClean="0"/>
              <a:t>Windows</a:t>
            </a:r>
            <a:r>
              <a:rPr lang="ja-JP" altLang="en-US" dirty="0" smtClean="0"/>
              <a:t>の場合）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ファイル→名前をつけて保存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ファイル形式を</a:t>
            </a:r>
            <a:r>
              <a:rPr lang="en-US" altLang="ja-JP" dirty="0" smtClean="0"/>
              <a:t>pdf</a:t>
            </a:r>
            <a:r>
              <a:rPr lang="ja-JP" altLang="en-US" dirty="0" smtClean="0"/>
              <a:t>にする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PDF</a:t>
            </a:r>
            <a:r>
              <a:rPr lang="ja-JP" altLang="en-US" dirty="0" smtClean="0"/>
              <a:t>形式で保存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09" y="3039746"/>
            <a:ext cx="2293843" cy="31993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13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Report</a:t>
            </a:r>
            <a:r>
              <a:rPr lang="ja-JP" altLang="en-US" dirty="0" smtClean="0"/>
              <a:t>：報告書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客観的事実に基づき、自分の主張や調査結果を報告する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構成</a:t>
            </a:r>
            <a:endParaRPr kumimoji="1" lang="en-US" altLang="ja-JP" dirty="0" smtClean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 smtClean="0"/>
              <a:t>表紙</a:t>
            </a:r>
            <a:endParaRPr lang="en-US" altLang="ja-JP" dirty="0" smtClean="0"/>
          </a:p>
          <a:p>
            <a:pPr marL="868680" lvl="1" indent="-457200">
              <a:buFont typeface="+mj-lt"/>
              <a:buAutoNum type="arabicPeriod"/>
            </a:pPr>
            <a:r>
              <a:rPr kumimoji="1" lang="ja-JP" altLang="en-US" dirty="0" smtClean="0"/>
              <a:t>はじめに（</a:t>
            </a:r>
            <a:r>
              <a:rPr kumimoji="1" lang="en-US" altLang="ja-JP" dirty="0" smtClean="0"/>
              <a:t>or </a:t>
            </a:r>
            <a:r>
              <a:rPr kumimoji="1" lang="ja-JP" altLang="en-US" dirty="0" smtClean="0"/>
              <a:t>序論）</a:t>
            </a:r>
            <a:endParaRPr kumimoji="1" lang="en-US" altLang="ja-JP" dirty="0" smtClean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 smtClean="0"/>
              <a:t>原理・アイデア・主張</a:t>
            </a:r>
            <a:endParaRPr lang="en-US" altLang="ja-JP" dirty="0" smtClean="0"/>
          </a:p>
          <a:p>
            <a:pPr marL="868680" lvl="1" indent="-457200">
              <a:buFont typeface="+mj-lt"/>
              <a:buAutoNum type="arabicPeriod"/>
            </a:pPr>
            <a:r>
              <a:rPr kumimoji="1" lang="ja-JP" altLang="en-US" dirty="0" smtClean="0"/>
              <a:t>実験</a:t>
            </a:r>
            <a:endParaRPr kumimoji="1" lang="en-US" altLang="ja-JP" dirty="0" smtClean="0"/>
          </a:p>
          <a:p>
            <a:pPr marL="868680" lvl="1" indent="-457200">
              <a:buFont typeface="+mj-lt"/>
              <a:buAutoNum type="arabicPeriod"/>
            </a:pPr>
            <a:r>
              <a:rPr kumimoji="1" lang="ja-JP" altLang="en-US" dirty="0" smtClean="0"/>
              <a:t>おわりに（</a:t>
            </a:r>
            <a:r>
              <a:rPr kumimoji="1" lang="en-US" altLang="ja-JP" dirty="0" smtClean="0"/>
              <a:t>or</a:t>
            </a:r>
            <a:r>
              <a:rPr lang="en-US" altLang="ja-JP" dirty="0"/>
              <a:t> </a:t>
            </a:r>
            <a:r>
              <a:rPr lang="ja-JP" altLang="en-US" dirty="0" smtClean="0"/>
              <a:t>結論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 smtClean="0"/>
              <a:t>引用や謝辞、付録など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 smtClean="0"/>
              <a:t>課題：</a:t>
            </a:r>
            <a:r>
              <a:rPr lang="ja-JP" altLang="en-US" dirty="0" smtClean="0"/>
              <a:t>レポート作成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33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 smtClean="0"/>
              <a:t>はじめに</a:t>
            </a:r>
            <a:r>
              <a:rPr kumimoji="1" lang="en-US" altLang="ja-JP" dirty="0" smtClean="0"/>
              <a:t>		</a:t>
            </a:r>
            <a:r>
              <a:rPr kumimoji="1" lang="ja-JP" altLang="en-US" dirty="0" smtClean="0"/>
              <a:t>何をしたいか？</a:t>
            </a:r>
            <a:endParaRPr lang="en-US" altLang="ja-JP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 smtClean="0"/>
              <a:t>原理</a:t>
            </a:r>
            <a:r>
              <a:rPr lang="en-US" altLang="ja-JP" dirty="0" smtClean="0"/>
              <a:t>/</a:t>
            </a:r>
            <a:r>
              <a:rPr lang="ja-JP" altLang="en-US" dirty="0" smtClean="0"/>
              <a:t>提案</a:t>
            </a:r>
            <a:r>
              <a:rPr lang="en-US" altLang="ja-JP" dirty="0" smtClean="0"/>
              <a:t>		</a:t>
            </a:r>
            <a:r>
              <a:rPr lang="ja-JP" altLang="en-US" dirty="0" smtClean="0"/>
              <a:t>なぜ？どういう仕組？</a:t>
            </a:r>
            <a:endParaRPr lang="en-US" altLang="ja-JP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 smtClean="0"/>
              <a:t>実験</a:t>
            </a:r>
            <a:r>
              <a:rPr lang="en-US" altLang="ja-JP" dirty="0" smtClean="0"/>
              <a:t>		</a:t>
            </a:r>
            <a:r>
              <a:rPr lang="ja-JP" altLang="en-US" dirty="0" smtClean="0"/>
              <a:t>↑正しさの証明</a:t>
            </a:r>
            <a:endParaRPr lang="en-US" altLang="ja-JP" dirty="0" smtClean="0"/>
          </a:p>
          <a:p>
            <a:pPr marL="868680" lvl="1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 smtClean="0"/>
              <a:t>実験方法</a:t>
            </a:r>
            <a:r>
              <a:rPr lang="en-US" altLang="ja-JP" dirty="0" smtClean="0"/>
              <a:t>	</a:t>
            </a:r>
            <a:r>
              <a:rPr lang="ja-JP" altLang="en-US" dirty="0" smtClean="0"/>
              <a:t>どうすれば証明できる</a:t>
            </a:r>
            <a:endParaRPr lang="en-US" altLang="ja-JP" dirty="0" smtClean="0"/>
          </a:p>
          <a:p>
            <a:pPr marL="868680" lvl="1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 smtClean="0"/>
              <a:t>実験結果</a:t>
            </a:r>
            <a:r>
              <a:rPr lang="en-US" altLang="ja-JP" dirty="0" smtClean="0"/>
              <a:t>	</a:t>
            </a:r>
            <a:r>
              <a:rPr lang="ja-JP" altLang="en-US" dirty="0" smtClean="0"/>
              <a:t>実際にデータを提示</a:t>
            </a:r>
            <a:endParaRPr lang="en-US" altLang="ja-JP" dirty="0" smtClean="0"/>
          </a:p>
          <a:p>
            <a:pPr marL="868680" lvl="1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 smtClean="0"/>
              <a:t>実験考察</a:t>
            </a:r>
            <a:r>
              <a:rPr lang="en-US" altLang="ja-JP" dirty="0" smtClean="0"/>
              <a:t>	</a:t>
            </a:r>
            <a:r>
              <a:rPr lang="ja-JP" altLang="en-US" dirty="0" smtClean="0"/>
              <a:t>正しかった？</a:t>
            </a:r>
            <a:r>
              <a:rPr lang="en-US" altLang="ja-JP" dirty="0" smtClean="0"/>
              <a:t>or</a:t>
            </a:r>
            <a:r>
              <a:rPr lang="ja-JP" altLang="en-US" dirty="0" smtClean="0"/>
              <a:t>新しい知見？</a:t>
            </a:r>
            <a:endParaRPr lang="en-US" altLang="ja-JP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 smtClean="0"/>
              <a:t>おわりに</a:t>
            </a:r>
            <a:r>
              <a:rPr lang="en-US" altLang="ja-JP" dirty="0" smtClean="0"/>
              <a:t>		</a:t>
            </a:r>
            <a:r>
              <a:rPr lang="ja-JP" altLang="en-US" dirty="0" smtClean="0"/>
              <a:t>まとめると？</a:t>
            </a:r>
            <a:endParaRPr lang="en-US" altLang="ja-JP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 smtClean="0"/>
              <a:t>参考文献</a:t>
            </a:r>
            <a:r>
              <a:rPr lang="en-US" altLang="ja-JP" dirty="0" smtClean="0"/>
              <a:t>	</a:t>
            </a:r>
            <a:r>
              <a:rPr lang="en-US" altLang="ja-JP" dirty="0"/>
              <a:t>	</a:t>
            </a:r>
            <a:r>
              <a:rPr lang="ja-JP" altLang="en-US" dirty="0" smtClean="0"/>
              <a:t>データの出処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レポートの一般的な見出し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75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2586446"/>
            <a:ext cx="7745505" cy="3539716"/>
          </a:xfrm>
        </p:spPr>
        <p:txBody>
          <a:bodyPr/>
          <a:lstStyle/>
          <a:p>
            <a:r>
              <a:rPr lang="ja-JP" altLang="en-US" dirty="0" smtClean="0"/>
              <a:t>引用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他の文章や事例、データを提示すること</a:t>
            </a:r>
            <a:endParaRPr lang="en-US" altLang="ja-JP" dirty="0" smtClean="0"/>
          </a:p>
          <a:p>
            <a:pPr lvl="1"/>
            <a:endParaRPr kumimoji="1" lang="en-US" altLang="ja-JP" dirty="0"/>
          </a:p>
          <a:p>
            <a:r>
              <a:rPr lang="ja-JP" altLang="en-US" dirty="0" smtClean="0"/>
              <a:t>例</a:t>
            </a:r>
            <a:endParaRPr kumimoji="1"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引用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240165" y="1694459"/>
            <a:ext cx="6652912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「自分が作成したもの</a:t>
            </a:r>
            <a:r>
              <a:rPr kumimoji="1" lang="ja-JP" altLang="en-US" sz="2400" smtClean="0"/>
              <a:t>」がわかるようにする</a:t>
            </a:r>
            <a:endParaRPr kumimoji="1" lang="ja-JP" altLang="en-US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1084357" y="4356304"/>
            <a:ext cx="6964529" cy="13151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dirty="0" smtClean="0"/>
              <a:t>　東京都の人口数は平成８年度以降から増加の傾向があるが、</a:t>
            </a:r>
            <a:endParaRPr kumimoji="1" lang="en-US" altLang="ja-JP" dirty="0" smtClean="0"/>
          </a:p>
          <a:p>
            <a:pPr>
              <a:lnSpc>
                <a:spcPct val="150000"/>
              </a:lnSpc>
            </a:pPr>
            <a:r>
              <a:rPr kumimoji="1" lang="ja-JP" altLang="en-US" dirty="0" smtClean="0"/>
              <a:t>その一方で東京特別区以外の市では減少の傾向にある。</a:t>
            </a:r>
            <a:endParaRPr kumimoji="1" lang="ja-JP" altLang="en-US" dirty="0"/>
          </a:p>
        </p:txBody>
      </p:sp>
      <p:sp>
        <p:nvSpPr>
          <p:cNvPr id="9" name="雲形吹き出し 8"/>
          <p:cNvSpPr/>
          <p:nvPr/>
        </p:nvSpPr>
        <p:spPr>
          <a:xfrm>
            <a:off x="6593731" y="3743656"/>
            <a:ext cx="1653088" cy="6126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mtClean="0"/>
              <a:t>本当？</a:t>
            </a:r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03897" y="5714126"/>
            <a:ext cx="2460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from </a:t>
            </a:r>
            <a:r>
              <a:rPr kumimoji="1" lang="en-US" altLang="ja-JP" dirty="0" err="1" smtClean="0"/>
              <a:t>metro.tokyo.jp</a:t>
            </a:r>
            <a:endParaRPr kumimoji="1" lang="en-US" altLang="ja-JP" dirty="0" smtClean="0"/>
          </a:p>
          <a:p>
            <a:r>
              <a:rPr kumimoji="1" lang="en-US" altLang="ja-JP" dirty="0" smtClean="0"/>
              <a:t>visited in 19 May 2016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8050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854926"/>
            <a:ext cx="7745505" cy="4271236"/>
          </a:xfrm>
        </p:spPr>
        <p:txBody>
          <a:bodyPr/>
          <a:lstStyle/>
          <a:p>
            <a:r>
              <a:rPr kumimoji="1" lang="ja-JP" altLang="en-US" dirty="0" smtClean="0"/>
              <a:t>データの根拠を示す為</a:t>
            </a:r>
            <a:endParaRPr kumimoji="1" lang="en-US" altLang="ja-JP" dirty="0"/>
          </a:p>
          <a:p>
            <a:r>
              <a:rPr lang="ja-JP" altLang="en-US" dirty="0" smtClean="0"/>
              <a:t>作者の著作権を守る為</a:t>
            </a:r>
            <a:endParaRPr lang="en-US" altLang="ja-JP" dirty="0" smtClean="0"/>
          </a:p>
          <a:p>
            <a:r>
              <a:rPr kumimoji="1" lang="ja-JP" altLang="en-US" dirty="0" smtClean="0"/>
              <a:t>自分の著作物でないことを示す為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引用に必要な情報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引用の意味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80293" y="4640025"/>
            <a:ext cx="6325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柴田淳司：</a:t>
            </a:r>
            <a:r>
              <a:rPr kumimoji="1" lang="en-US" altLang="ja-JP" sz="2000" dirty="0" smtClean="0"/>
              <a:t>”</a:t>
            </a:r>
            <a:r>
              <a:rPr kumimoji="1" lang="ja-JP" altLang="en-US" sz="2000" dirty="0" smtClean="0"/>
              <a:t>情報処理と私</a:t>
            </a:r>
            <a:r>
              <a:rPr kumimoji="1" lang="en-US" altLang="ja-JP" sz="2000" dirty="0" smtClean="0"/>
              <a:t>”, </a:t>
            </a:r>
            <a:r>
              <a:rPr kumimoji="1" lang="ja-JP" altLang="en-US" sz="2000" dirty="0" smtClean="0"/>
              <a:t>東女出版</a:t>
            </a:r>
            <a:r>
              <a:rPr kumimoji="1" lang="en-US" altLang="ja-JP" sz="2000" dirty="0" smtClean="0"/>
              <a:t>, pp. 25-26 (2016)</a:t>
            </a:r>
            <a:endParaRPr kumimoji="1" lang="ja-JP" altLang="en-US" sz="2000" dirty="0"/>
          </a:p>
        </p:txBody>
      </p:sp>
      <p:sp>
        <p:nvSpPr>
          <p:cNvPr id="11" name="角丸四角形吹き出し 10"/>
          <p:cNvSpPr/>
          <p:nvPr/>
        </p:nvSpPr>
        <p:spPr>
          <a:xfrm>
            <a:off x="580879" y="5342391"/>
            <a:ext cx="1913099" cy="506321"/>
          </a:xfrm>
          <a:prstGeom prst="wedgeRoundRectCallout">
            <a:avLst>
              <a:gd name="adj1" fmla="val 24628"/>
              <a:gd name="adj2" fmla="val -9954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dirty="0" smtClean="0">
                <a:solidFill>
                  <a:schemeClr val="dk1"/>
                </a:solidFill>
              </a:rPr>
              <a:t>誰のものか？</a:t>
            </a:r>
            <a:endParaRPr kumimoji="1" lang="ja-JP" altLang="en-US" dirty="0">
              <a:solidFill>
                <a:schemeClr val="dk1"/>
              </a:solidFill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2975636" y="5317074"/>
            <a:ext cx="2723167" cy="556953"/>
          </a:xfrm>
          <a:prstGeom prst="wedgeRoundRectCallout">
            <a:avLst>
              <a:gd name="adj1" fmla="val -25943"/>
              <a:gd name="adj2" fmla="val -8462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mtClean="0">
                <a:solidFill>
                  <a:schemeClr val="dk1"/>
                </a:solidFill>
              </a:rPr>
              <a:t>何に記載されているか？</a:t>
            </a:r>
            <a:endParaRPr kumimoji="1" lang="ja-JP" altLang="en-US" dirty="0">
              <a:solidFill>
                <a:schemeClr val="dk1"/>
              </a:solidFill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4813144" y="3806133"/>
            <a:ext cx="2723167" cy="556953"/>
          </a:xfrm>
          <a:prstGeom prst="wedgeRoundRectCallout">
            <a:avLst>
              <a:gd name="adj1" fmla="val 34019"/>
              <a:gd name="adj2" fmla="val 8893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dirty="0" smtClean="0">
                <a:solidFill>
                  <a:schemeClr val="dk1"/>
                </a:solidFill>
              </a:rPr>
              <a:t>いつのものか？</a:t>
            </a:r>
            <a:endParaRPr kumimoji="1" lang="ja-JP" alt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dirty="0" smtClean="0"/>
              <a:t>授業概要</a:t>
            </a:r>
            <a:endParaRPr lang="en-US" altLang="ja-JP" dirty="0"/>
          </a:p>
          <a:p>
            <a:pPr lvl="2"/>
            <a:r>
              <a:rPr kumimoji="1" lang="ja-JP" altLang="en-US" dirty="0" smtClean="0"/>
              <a:t>授業全体の諸注意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/>
              <a:t>計算機の基本操作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 smtClean="0"/>
              <a:t>ファイルシステム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ファイルとフォルダの操作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インターネット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インターネット全般について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 smtClean="0"/>
              <a:t>メール</a:t>
            </a:r>
            <a:endParaRPr kumimoji="1"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 smtClean="0"/>
              <a:t>ウェブサービス</a:t>
            </a:r>
            <a:endParaRPr lang="en-US" altLang="ja-JP" dirty="0" smtClean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 smtClean="0"/>
              <a:t>著作権と倫理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これまでの復習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76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テキストに直接書く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この他にも「</a:t>
            </a:r>
            <a:r>
              <a:rPr lang="en-US" altLang="ja-JP" dirty="0" smtClean="0"/>
              <a:t>OO</a:t>
            </a:r>
            <a:r>
              <a:rPr lang="ja-JP" altLang="en-US" dirty="0" smtClean="0"/>
              <a:t>」</a:t>
            </a:r>
            <a:r>
              <a:rPr lang="en-US" altLang="ja-JP" dirty="0" smtClean="0"/>
              <a:t>(</a:t>
            </a:r>
            <a:r>
              <a:rPr lang="ja-JP" altLang="en-US" dirty="0" smtClean="0"/>
              <a:t>引用情報</a:t>
            </a:r>
            <a:r>
              <a:rPr lang="en-US" altLang="ja-JP" dirty="0" smtClean="0"/>
              <a:t>)</a:t>
            </a:r>
            <a:r>
              <a:rPr lang="ja-JP" altLang="en-US" dirty="0" smtClean="0"/>
              <a:t>という理論もある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引用を後につける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この他にも「</a:t>
            </a:r>
            <a:r>
              <a:rPr kumimoji="1" lang="en-US" altLang="ja-JP" dirty="0" smtClean="0"/>
              <a:t>OO</a:t>
            </a:r>
            <a:r>
              <a:rPr kumimoji="1" lang="ja-JP" altLang="en-US" dirty="0" smtClean="0"/>
              <a:t>」</a:t>
            </a:r>
            <a:r>
              <a:rPr lang="en-US" altLang="ja-JP" baseline="30000" dirty="0" smtClean="0"/>
              <a:t>[1]</a:t>
            </a:r>
            <a:r>
              <a:rPr lang="ja-JP" altLang="en-US" dirty="0" smtClean="0"/>
              <a:t>という理論もある</a:t>
            </a:r>
            <a:endParaRPr lang="en-US" altLang="ja-JP" dirty="0" smtClean="0"/>
          </a:p>
          <a:p>
            <a:pPr lvl="1"/>
            <a:endParaRPr kumimoji="1" lang="en-US" altLang="ja-JP" baseline="30000" dirty="0"/>
          </a:p>
          <a:p>
            <a:endParaRPr kumimoji="1" lang="en-US" altLang="ja-JP" dirty="0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引用のつけ方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28122" y="575683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[1]</a:t>
            </a:r>
            <a:r>
              <a:rPr kumimoji="1" lang="ja-JP" altLang="en-US" dirty="0" smtClean="0"/>
              <a:t>引用情報</a:t>
            </a:r>
            <a:endParaRPr kumimoji="1" lang="ja-JP" altLang="en-US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207532" y="4193986"/>
            <a:ext cx="3624535" cy="1313265"/>
          </a:xfrm>
          <a:prstGeom prst="wedgeRoundRectCallout">
            <a:avLst>
              <a:gd name="adj1" fmla="val 30187"/>
              <a:gd name="adj2" fmla="val 7395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dirty="0" smtClean="0">
                <a:solidFill>
                  <a:schemeClr val="dk1"/>
                </a:solidFill>
              </a:rPr>
              <a:t>ページ下部につける</a:t>
            </a:r>
            <a:endParaRPr kumimoji="1" lang="en-US" altLang="ja-JP" dirty="0" smtClean="0">
              <a:solidFill>
                <a:schemeClr val="dk1"/>
              </a:solidFill>
            </a:endParaRPr>
          </a:p>
          <a:p>
            <a:pPr algn="ctr"/>
            <a:r>
              <a:rPr kumimoji="1" lang="en-US" altLang="ja-JP" dirty="0" smtClean="0"/>
              <a:t>or</a:t>
            </a:r>
          </a:p>
          <a:p>
            <a:pPr algn="ctr"/>
            <a:r>
              <a:rPr kumimoji="1" lang="ja-JP" altLang="en-US" dirty="0" smtClean="0">
                <a:solidFill>
                  <a:schemeClr val="dk1"/>
                </a:solidFill>
              </a:rPr>
              <a:t>最後に引用リストを載せる</a:t>
            </a:r>
            <a:endParaRPr kumimoji="1" lang="ja-JP" alt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91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Word</a:t>
            </a:r>
            <a:r>
              <a:rPr lang="ja-JP" altLang="en-US" dirty="0" smtClean="0"/>
              <a:t>後半戦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見た目重視で図をつけよう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パンフレットを作ろう</a:t>
            </a:r>
            <a:endParaRPr lang="en-US" altLang="ja-JP" dirty="0" smtClean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次週予告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Mac</a:t>
            </a:r>
            <a:r>
              <a:rPr kumimoji="1" lang="ja-JP" altLang="en-US" dirty="0" smtClean="0"/>
              <a:t>の使い方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マウスとキーボードによる操作方法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メニューバーが上部にある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Finder</a:t>
            </a:r>
            <a:r>
              <a:rPr kumimoji="1" lang="ja-JP" altLang="en-US" dirty="0" smtClean="0"/>
              <a:t>の操作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Launchpad</a:t>
            </a:r>
            <a:r>
              <a:rPr lang="ja-JP" altLang="en-US" dirty="0" smtClean="0"/>
              <a:t>とアプリケーション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/>
              <a:t>パスワード設定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大学のパスワードはキーチェーンで全て一括管理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/>
              <a:t>プリンタの利用方法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プリント</a:t>
            </a:r>
            <a:r>
              <a:rPr lang="en-US" altLang="ja-JP" dirty="0" smtClean="0"/>
              <a:t>5</a:t>
            </a:r>
            <a:r>
              <a:rPr lang="ja-JP" altLang="en-US" dirty="0" smtClean="0"/>
              <a:t>円</a:t>
            </a:r>
            <a:r>
              <a:rPr lang="en-US" altLang="ja-JP" dirty="0" smtClean="0"/>
              <a:t> or 10</a:t>
            </a:r>
            <a:r>
              <a:rPr lang="ja-JP" altLang="en-US" dirty="0" smtClean="0"/>
              <a:t>円</a:t>
            </a:r>
            <a:r>
              <a:rPr lang="en-US" altLang="ja-JP" dirty="0" smtClean="0"/>
              <a:t>/1</a:t>
            </a:r>
            <a:r>
              <a:rPr lang="ja-JP" altLang="en-US" dirty="0" smtClean="0"/>
              <a:t>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回：授業概要</a:t>
            </a:r>
            <a:r>
              <a:rPr kumimoji="1" lang="en-US" altLang="ja-JP" dirty="0" smtClean="0"/>
              <a:t>(4/13)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4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ファイルとは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データ→</a:t>
            </a:r>
            <a:r>
              <a:rPr lang="en-US" altLang="ja-JP" dirty="0" smtClean="0"/>
              <a:t>	</a:t>
            </a:r>
            <a:r>
              <a:rPr lang="ja-JP" altLang="en-US" dirty="0" smtClean="0"/>
              <a:t>ファイル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データを格納→フォルダ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lang="ja-JP" altLang="en-US" dirty="0" smtClean="0"/>
              <a:t>ファイルの情報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パス：</a:t>
            </a:r>
            <a:r>
              <a:rPr lang="en-US" altLang="ja-JP" dirty="0" smtClean="0"/>
              <a:t>	</a:t>
            </a:r>
            <a:r>
              <a:rPr kumimoji="1" lang="ja-JP" altLang="en-US" dirty="0" smtClean="0"/>
              <a:t>ファイルの場所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絶対パス：</a:t>
            </a:r>
            <a:r>
              <a:rPr kumimoji="1" lang="ja-JP" altLang="en-US" dirty="0" smtClean="0"/>
              <a:t>ルートフォルダから見た位置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相対パス：現在の操作場所から見た位置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拡張子：どのアプリで開くべきかの情報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回：ファイルシステム</a:t>
            </a:r>
            <a:r>
              <a:rPr kumimoji="1" lang="en-US" altLang="ja-JP" dirty="0" smtClean="0"/>
              <a:t>(4/20)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インターネットって？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コンピュータ間通信用の接続網のこと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kumimoji="1" lang="ja-JP" altLang="en-US" dirty="0" smtClean="0"/>
              <a:t>アドレス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ネットワーク上のどのコンピュータかを示す情報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lang="ja-JP" altLang="en-US" dirty="0" smtClean="0"/>
              <a:t>サーバー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ネットワーク上にあるサービスをするコンピュータ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www:</a:t>
            </a:r>
            <a:r>
              <a:rPr kumimoji="1" lang="ja-JP" altLang="en-US" dirty="0" smtClean="0"/>
              <a:t>ウェブサービス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mail:	</a:t>
            </a:r>
            <a:r>
              <a:rPr lang="ja-JP" altLang="en-US" dirty="0" smtClean="0"/>
              <a:t>メールサービス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3</a:t>
            </a:r>
            <a:r>
              <a:rPr lang="ja-JP" altLang="en-US" dirty="0" smtClean="0"/>
              <a:t>回：インターネット</a:t>
            </a:r>
            <a:r>
              <a:rPr lang="en-US" altLang="ja-JP" dirty="0" smtClean="0"/>
              <a:t>(4/27)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</a:t>
            </a:r>
            <a:r>
              <a:rPr kumimoji="1" lang="ja-JP" altLang="en-US" dirty="0" smtClean="0"/>
              <a:t>メール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手紙をやり取りするサービス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[</a:t>
            </a:r>
            <a:r>
              <a:rPr lang="ja-JP" altLang="en-US" dirty="0" smtClean="0"/>
              <a:t>アカウント名</a:t>
            </a:r>
            <a:r>
              <a:rPr lang="en-US" altLang="ja-JP" dirty="0" smtClean="0"/>
              <a:t>]@[</a:t>
            </a:r>
            <a:r>
              <a:rPr lang="ja-JP" altLang="en-US" dirty="0" smtClean="0"/>
              <a:t>サーバアドレス</a:t>
            </a:r>
            <a:r>
              <a:rPr lang="en-US" altLang="ja-JP" dirty="0" smtClean="0"/>
              <a:t>]</a:t>
            </a:r>
          </a:p>
          <a:p>
            <a:pPr lvl="1"/>
            <a:endParaRPr lang="en-US" altLang="ja-JP" dirty="0" smtClean="0"/>
          </a:p>
          <a:p>
            <a:r>
              <a:rPr kumimoji="1" lang="ja-JP" altLang="en-US" dirty="0" smtClean="0"/>
              <a:t>メールのマナー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内容がわかる件名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誰から誰あてかを本文中に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相手が知っていること、知らないことを意識して書く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回：メール</a:t>
            </a:r>
            <a:r>
              <a:rPr kumimoji="1" lang="en-US" altLang="ja-JP" dirty="0" smtClean="0"/>
              <a:t>(5/11)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3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ウェブサービス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ブラウザで情報を見るためのインターネットサービス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サーバ上のファイルをブラウザで表示</a:t>
            </a:r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r>
              <a:rPr lang="ja-JP" altLang="en-US" dirty="0" smtClean="0"/>
              <a:t>検索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AND/OR/NOT</a:t>
            </a:r>
            <a:r>
              <a:rPr kumimoji="1" lang="ja-JP" altLang="en-US" dirty="0" smtClean="0"/>
              <a:t>などをうまく使いこなそう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画像検索</a:t>
            </a:r>
            <a:r>
              <a:rPr lang="en-US" altLang="ja-JP" dirty="0" smtClean="0"/>
              <a:t>/</a:t>
            </a:r>
            <a:r>
              <a:rPr lang="ja-JP" altLang="en-US" dirty="0" smtClean="0"/>
              <a:t>トレンド検索</a:t>
            </a:r>
            <a:r>
              <a:rPr lang="en-US" altLang="ja-JP" dirty="0" smtClean="0"/>
              <a:t>/</a:t>
            </a:r>
            <a:r>
              <a:rPr lang="ja-JP" altLang="en-US" dirty="0" smtClean="0"/>
              <a:t>論文検索なども活用しよう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 dirty="0" smtClean="0"/>
              <a:t>第</a:t>
            </a:r>
            <a:r>
              <a:rPr kumimoji="1" lang="en-US" altLang="ja-JP" sz="2800" dirty="0" smtClean="0"/>
              <a:t>5</a:t>
            </a:r>
            <a:r>
              <a:rPr kumimoji="1" lang="ja-JP" altLang="en-US" sz="2800" dirty="0" smtClean="0"/>
              <a:t>回：インターネットを利用しよう</a:t>
            </a:r>
            <a:r>
              <a:rPr lang="en-US" altLang="ja-JP" sz="2800" dirty="0" smtClean="0"/>
              <a:t>(5/18)</a:t>
            </a:r>
            <a:endParaRPr kumimoji="1" lang="ja-JP" altLang="en-US" sz="280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1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著作権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絵</a:t>
            </a:r>
            <a:r>
              <a:rPr lang="en-US" altLang="ja-JP" dirty="0" smtClean="0"/>
              <a:t>/</a:t>
            </a:r>
            <a:r>
              <a:rPr lang="ja-JP" altLang="en-US" dirty="0" smtClean="0"/>
              <a:t>文章</a:t>
            </a:r>
            <a:r>
              <a:rPr lang="en-US" altLang="ja-JP" dirty="0" smtClean="0"/>
              <a:t>/</a:t>
            </a:r>
            <a:r>
              <a:rPr lang="ja-JP" altLang="en-US" dirty="0" smtClean="0"/>
              <a:t>動きなど、「情報として」残せば著作物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著作物を勝手に使用しては駄目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個人使用なら</a:t>
            </a:r>
            <a:r>
              <a:rPr kumimoji="1" lang="en-US" altLang="ja-JP" dirty="0" smtClean="0"/>
              <a:t>OK)</a:t>
            </a:r>
          </a:p>
          <a:p>
            <a:endParaRPr lang="en-US" altLang="ja-JP" dirty="0"/>
          </a:p>
          <a:p>
            <a:r>
              <a:rPr lang="ja-JP" altLang="en-US" dirty="0" smtClean="0"/>
              <a:t>情報倫理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倫理観を持とう＾＾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 smtClean="0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回：著作権と情報倫理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>
                <a:solidFill>
                  <a:schemeClr val="tx1"/>
                </a:solidFill>
              </a:rPr>
              <a:t>情報処理技法</a:t>
            </a:r>
            <a:r>
              <a:rPr kumimoji="0" lang="en-US" altLang="ja-JP" smtClean="0">
                <a:solidFill>
                  <a:schemeClr val="tx1"/>
                </a:solidFill>
              </a:rPr>
              <a:t>(</a:t>
            </a:r>
            <a:r>
              <a:rPr kumimoji="0" lang="ja-JP" altLang="en-US" smtClean="0">
                <a:solidFill>
                  <a:schemeClr val="tx1"/>
                </a:solidFill>
              </a:rPr>
              <a:t>リテラシ</a:t>
            </a:r>
            <a:r>
              <a:rPr kumimoji="0" lang="en-US" altLang="ja-JP" smtClean="0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04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ハードカバー">
  <a:themeElements>
    <a:clrScheme name="ハードカバー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ハードカバー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ハードカバー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ハードカバー.thmx</Template>
  <TotalTime>2161</TotalTime>
  <Words>1331</Words>
  <Application>Microsoft Macintosh PowerPoint</Application>
  <PresentationFormat>画面に合わせる (4:3)</PresentationFormat>
  <Paragraphs>382</Paragraphs>
  <Slides>31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9" baseType="lpstr">
      <vt:lpstr>Book Antiqua</vt:lpstr>
      <vt:lpstr>HGP創英角ﾎﾟｯﾌﾟ体</vt:lpstr>
      <vt:lpstr>HGS明朝E</vt:lpstr>
      <vt:lpstr>MS Gothic</vt:lpstr>
      <vt:lpstr>MS Mincho</vt:lpstr>
      <vt:lpstr>Wingdings</vt:lpstr>
      <vt:lpstr>Yu Gothic</vt:lpstr>
      <vt:lpstr>ハードカバー</vt:lpstr>
      <vt:lpstr>情報処理技法(リテラシI)</vt:lpstr>
      <vt:lpstr>目次</vt:lpstr>
      <vt:lpstr>これまでの復習</vt:lpstr>
      <vt:lpstr>第1回：授業概要(4/13)</vt:lpstr>
      <vt:lpstr>第2回：ファイルシステム(4/20)</vt:lpstr>
      <vt:lpstr>第3回：インターネット(4/27)</vt:lpstr>
      <vt:lpstr>第4回：メール(5/11)</vt:lpstr>
      <vt:lpstr>第5回：インターネットを利用しよう(5/18)</vt:lpstr>
      <vt:lpstr>第6回：著作権と情報倫理</vt:lpstr>
      <vt:lpstr>課題と成績評価</vt:lpstr>
      <vt:lpstr>今後のスケジュール</vt:lpstr>
      <vt:lpstr>第７回・第８回の目標</vt:lpstr>
      <vt:lpstr>Microsoft Office</vt:lpstr>
      <vt:lpstr>Microsoft Word</vt:lpstr>
      <vt:lpstr>Wordの画面</vt:lpstr>
      <vt:lpstr>ホーム</vt:lpstr>
      <vt:lpstr>ホーム：基本の文字いじり</vt:lpstr>
      <vt:lpstr>ホーム：箇条書きと段落番号</vt:lpstr>
      <vt:lpstr>レイアウト：用紙の設定</vt:lpstr>
      <vt:lpstr>挿入</vt:lpstr>
      <vt:lpstr>本日の課題：資料作成</vt:lpstr>
      <vt:lpstr>ヘッダー(header)/フッター(footer)</vt:lpstr>
      <vt:lpstr>文字のデザインを考える</vt:lpstr>
      <vt:lpstr>編集に使える機能</vt:lpstr>
      <vt:lpstr>PDF形式で保存</vt:lpstr>
      <vt:lpstr>課題：レポート作成</vt:lpstr>
      <vt:lpstr>レポートの一般的な見出し</vt:lpstr>
      <vt:lpstr>引用</vt:lpstr>
      <vt:lpstr>引用の意味</vt:lpstr>
      <vt:lpstr>引用のつけ方</vt:lpstr>
      <vt:lpstr>次週予告</vt:lpstr>
    </vt:vector>
  </TitlesOfParts>
  <Company>東京工業大学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情報リテラシー</dc:title>
  <dc:creator>柴田 淳司</dc:creator>
  <cp:lastModifiedBy>Microsoft Office ユーザー</cp:lastModifiedBy>
  <cp:revision>151</cp:revision>
  <cp:lastPrinted>2016-05-25T06:32:05Z</cp:lastPrinted>
  <dcterms:created xsi:type="dcterms:W3CDTF">2016-01-16T07:36:29Z</dcterms:created>
  <dcterms:modified xsi:type="dcterms:W3CDTF">2017-06-01T01:46:05Z</dcterms:modified>
</cp:coreProperties>
</file>