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5"/>
  </p:notesMasterIdLst>
  <p:sldIdLst>
    <p:sldId id="256" r:id="rId2"/>
    <p:sldId id="268" r:id="rId3"/>
    <p:sldId id="310" r:id="rId4"/>
    <p:sldId id="267" r:id="rId5"/>
    <p:sldId id="307" r:id="rId6"/>
    <p:sldId id="308" r:id="rId7"/>
    <p:sldId id="300" r:id="rId8"/>
    <p:sldId id="303" r:id="rId9"/>
    <p:sldId id="299" r:id="rId10"/>
    <p:sldId id="302" r:id="rId11"/>
    <p:sldId id="305" r:id="rId12"/>
    <p:sldId id="306" r:id="rId13"/>
    <p:sldId id="269" r:id="rId14"/>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3D84D949-C00C-9B4F-9877-35F982B9A884}">
          <p14:sldIdLst>
            <p14:sldId id="256"/>
            <p14:sldId id="268"/>
            <p14:sldId id="310"/>
            <p14:sldId id="267"/>
            <p14:sldId id="307"/>
            <p14:sldId id="308"/>
            <p14:sldId id="300"/>
            <p14:sldId id="303"/>
            <p14:sldId id="299"/>
            <p14:sldId id="302"/>
            <p14:sldId id="305"/>
            <p14:sldId id="306"/>
            <p14:sldId id="26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77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97" autoAdjust="0"/>
    <p:restoredTop sz="96405" autoAdjust="0"/>
  </p:normalViewPr>
  <p:slideViewPr>
    <p:cSldViewPr snapToGrid="0" snapToObjects="1">
      <p:cViewPr varScale="1">
        <p:scale>
          <a:sx n="142" d="100"/>
          <a:sy n="142" d="100"/>
        </p:scale>
        <p:origin x="176" y="2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6272EC-8893-CD49-B4E3-DE3FECA1EEE7}" type="datetimeFigureOut">
              <a:rPr kumimoji="1" lang="ja-JP" altLang="en-US" smtClean="0"/>
              <a:t>2017/5/25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9F4876-1B89-D240-983C-8FA6DDFF7DBD}" type="slidenum">
              <a:rPr kumimoji="1" lang="ja-JP" altLang="en-US" smtClean="0"/>
              <a:t>‹#›</a:t>
            </a:fld>
            <a:endParaRPr kumimoji="1" lang="ja-JP" altLang="en-US"/>
          </a:p>
        </p:txBody>
      </p:sp>
    </p:spTree>
    <p:extLst>
      <p:ext uri="{BB962C8B-B14F-4D97-AF65-F5344CB8AC3E}">
        <p14:creationId xmlns:p14="http://schemas.microsoft.com/office/powerpoint/2010/main" val="13738235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a:t>
            </a:fld>
            <a:endParaRPr kumimoji="1" lang="ja-JP" altLang="en-US"/>
          </a:p>
        </p:txBody>
      </p:sp>
    </p:spTree>
    <p:extLst>
      <p:ext uri="{BB962C8B-B14F-4D97-AF65-F5344CB8AC3E}">
        <p14:creationId xmlns:p14="http://schemas.microsoft.com/office/powerpoint/2010/main" val="774360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2</a:t>
            </a:fld>
            <a:endParaRPr kumimoji="1" lang="ja-JP" altLang="en-US"/>
          </a:p>
        </p:txBody>
      </p:sp>
    </p:spTree>
    <p:extLst>
      <p:ext uri="{BB962C8B-B14F-4D97-AF65-F5344CB8AC3E}">
        <p14:creationId xmlns:p14="http://schemas.microsoft.com/office/powerpoint/2010/main" val="1667999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基本操作</a:t>
            </a:r>
            <a:endParaRPr kumimoji="1" lang="en-US" altLang="ja-JP" dirty="0"/>
          </a:p>
          <a:p>
            <a:r>
              <a:rPr kumimoji="1" lang="en-US" altLang="ja-JP" dirty="0"/>
              <a:t>	</a:t>
            </a:r>
            <a:r>
              <a:rPr kumimoji="1" lang="ja-JP" altLang="en-US" dirty="0"/>
              <a:t>メールの送受信、転送</a:t>
            </a:r>
            <a:endParaRPr kumimoji="1" lang="en-US" altLang="ja-JP" dirty="0"/>
          </a:p>
          <a:p>
            <a:r>
              <a:rPr kumimoji="1" lang="en-US" altLang="ja-JP" dirty="0"/>
              <a:t>	</a:t>
            </a:r>
            <a:r>
              <a:rPr kumimoji="1" lang="ja-JP" altLang="en-US" dirty="0"/>
              <a:t>名刺</a:t>
            </a:r>
            <a:endParaRPr kumimoji="1" lang="en-US" altLang="ja-JP" dirty="0"/>
          </a:p>
          <a:p>
            <a:r>
              <a:rPr kumimoji="1" lang="ja-JP" altLang="en-US" dirty="0"/>
              <a:t>フォルダ</a:t>
            </a:r>
            <a:endParaRPr kumimoji="1" lang="en-US" altLang="ja-JP" dirty="0"/>
          </a:p>
          <a:p>
            <a:r>
              <a:rPr kumimoji="1" lang="en-US" altLang="ja-JP" dirty="0"/>
              <a:t>	</a:t>
            </a:r>
          </a:p>
          <a:p>
            <a:r>
              <a:rPr kumimoji="1" lang="ja-JP" altLang="en-US" dirty="0"/>
              <a:t>メーリングリスト</a:t>
            </a:r>
            <a:endParaRPr kumimoji="1" lang="en-US" altLang="ja-JP" dirty="0"/>
          </a:p>
          <a:p>
            <a:endParaRPr kumimoji="1" lang="en-US" altLang="ja-JP" dirty="0"/>
          </a:p>
          <a:p>
            <a:r>
              <a:rPr kumimoji="1" lang="ja-JP" altLang="en-US" dirty="0"/>
              <a:t>インターネットとブラウザ</a:t>
            </a:r>
            <a:endParaRPr kumimoji="1" lang="en-US" altLang="ja-JP" dirty="0"/>
          </a:p>
          <a:p>
            <a:r>
              <a:rPr kumimoji="1" lang="en-US" altLang="ja-JP" dirty="0"/>
              <a:t>www</a:t>
            </a:r>
            <a:r>
              <a:rPr kumimoji="1" lang="ja-JP" altLang="en-US" dirty="0"/>
              <a:t>サーバ</a:t>
            </a:r>
            <a:endParaRPr kumimoji="1" lang="en-US" altLang="ja-JP" dirty="0"/>
          </a:p>
          <a:p>
            <a:r>
              <a:rPr kumimoji="1" lang="en-US" altLang="ja-JP" dirty="0"/>
              <a:t>	</a:t>
            </a:r>
            <a:r>
              <a:rPr kumimoji="1" lang="ja-JP" altLang="en-US" dirty="0"/>
              <a:t>サーバに連絡するのに</a:t>
            </a:r>
            <a:r>
              <a:rPr kumimoji="1" lang="en-US" altLang="ja-JP" dirty="0"/>
              <a:t>IP</a:t>
            </a:r>
            <a:r>
              <a:rPr kumimoji="1" lang="ja-JP" altLang="en-US" dirty="0"/>
              <a:t>アドレスが必要と言ったが、</a:t>
            </a:r>
            <a:endParaRPr kumimoji="1" lang="en-US" altLang="ja-JP" dirty="0"/>
          </a:p>
          <a:p>
            <a:r>
              <a:rPr kumimoji="1" lang="en-US" altLang="ja-JP" dirty="0"/>
              <a:t>	IP</a:t>
            </a:r>
            <a:r>
              <a:rPr kumimoji="1" lang="ja-JP" altLang="en-US" dirty="0"/>
              <a:t>アドレス以外にも通信方式やフォルダの場所を指定する必要がある</a:t>
            </a:r>
            <a:endParaRPr kumimoji="1" lang="en-US" altLang="ja-JP" dirty="0"/>
          </a:p>
          <a:p>
            <a:r>
              <a:rPr kumimoji="1" lang="en-US" altLang="ja-JP" dirty="0"/>
              <a:t>	</a:t>
            </a:r>
            <a:r>
              <a:rPr kumimoji="1" lang="ja-JP" altLang="en-US" dirty="0"/>
              <a:t>それを</a:t>
            </a:r>
            <a:r>
              <a:rPr kumimoji="1" lang="en-US" altLang="ja-JP" dirty="0"/>
              <a:t>URL</a:t>
            </a:r>
            <a:r>
              <a:rPr kumimoji="1" lang="ja-JP" altLang="en-US" dirty="0"/>
              <a:t>（</a:t>
            </a:r>
            <a:r>
              <a:rPr kumimoji="1" lang="en-US" altLang="ja-JP" dirty="0"/>
              <a:t>Uniformed Resource Locater</a:t>
            </a:r>
            <a:r>
              <a:rPr kumimoji="1" lang="ja-JP" altLang="en-US" dirty="0"/>
              <a:t>）という</a:t>
            </a:r>
            <a:endParaRPr kumimoji="1" lang="en-US" altLang="ja-JP" dirty="0"/>
          </a:p>
          <a:p>
            <a:r>
              <a:rPr kumimoji="1" lang="en-US" altLang="ja-JP" dirty="0"/>
              <a:t>URL</a:t>
            </a:r>
          </a:p>
          <a:p>
            <a:r>
              <a:rPr kumimoji="1" lang="en-US" altLang="ja-JP" dirty="0"/>
              <a:t>	http://	Hyper</a:t>
            </a:r>
            <a:r>
              <a:rPr kumimoji="1" lang="en-US" altLang="ja-JP" baseline="0" dirty="0"/>
              <a:t> Text Transfer Protocol</a:t>
            </a:r>
            <a:r>
              <a:rPr kumimoji="1" lang="ja-JP" altLang="en-US" baseline="0" dirty="0"/>
              <a:t>（超文章転送ルール）</a:t>
            </a:r>
            <a:endParaRPr kumimoji="1" lang="en-US" altLang="ja-JP" dirty="0"/>
          </a:p>
          <a:p>
            <a:r>
              <a:rPr kumimoji="1" lang="ja-JP" altLang="en-US" dirty="0"/>
              <a:t>ブラウザ</a:t>
            </a:r>
            <a:endParaRPr kumimoji="1" lang="en-US" altLang="ja-JP" dirty="0"/>
          </a:p>
          <a:p>
            <a:r>
              <a:rPr kumimoji="1" lang="en-US" altLang="ja-JP" dirty="0"/>
              <a:t>	URL</a:t>
            </a:r>
            <a:r>
              <a:rPr kumimoji="1" lang="ja-JP" altLang="en-US" dirty="0"/>
              <a:t>から</a:t>
            </a:r>
            <a:r>
              <a:rPr kumimoji="1" lang="en-US" altLang="ja-JP" dirty="0"/>
              <a:t>www</a:t>
            </a:r>
            <a:r>
              <a:rPr kumimoji="1" lang="ja-JP" altLang="en-US" dirty="0"/>
              <a:t>サーバにデータをよこすように命令（</a:t>
            </a:r>
            <a:r>
              <a:rPr kumimoji="1" lang="en-US" altLang="ja-JP" dirty="0" err="1"/>
              <a:t>wget</a:t>
            </a:r>
            <a:r>
              <a:rPr kumimoji="1" lang="ja-JP" altLang="en-US" dirty="0"/>
              <a:t>）</a:t>
            </a:r>
            <a:endParaRPr kumimoji="1" lang="en-US" altLang="ja-JP" dirty="0"/>
          </a:p>
          <a:p>
            <a:r>
              <a:rPr kumimoji="1" lang="en-US" altLang="ja-JP" dirty="0"/>
              <a:t>	</a:t>
            </a:r>
            <a:r>
              <a:rPr kumimoji="1" lang="ja-JP" altLang="en-US" dirty="0"/>
              <a:t>持ってきたデータを表示</a:t>
            </a:r>
            <a:endParaRPr kumimoji="1" lang="en-US" altLang="ja-JP" dirty="0"/>
          </a:p>
          <a:p>
            <a:r>
              <a:rPr kumimoji="1" lang="ja-JP" altLang="en-US" dirty="0"/>
              <a:t>ブラウザを使う</a:t>
            </a:r>
            <a:endParaRPr kumimoji="1" lang="en-US" altLang="ja-JP" dirty="0"/>
          </a:p>
          <a:p>
            <a:r>
              <a:rPr kumimoji="1" lang="en-US" altLang="ja-JP" dirty="0"/>
              <a:t>	ULR</a:t>
            </a:r>
            <a:r>
              <a:rPr kumimoji="1" lang="ja-JP" altLang="en-US" dirty="0"/>
              <a:t>表示欄もしくは検索欄がある</a:t>
            </a:r>
            <a:endParaRPr kumimoji="1" lang="en-US" altLang="ja-JP" dirty="0"/>
          </a:p>
          <a:p>
            <a:r>
              <a:rPr kumimoji="1" lang="en-US" altLang="ja-JP" dirty="0"/>
              <a:t>	</a:t>
            </a:r>
            <a:r>
              <a:rPr kumimoji="1" lang="ja-JP" altLang="en-US" dirty="0"/>
              <a:t>お気に入り登録</a:t>
            </a:r>
            <a:endParaRPr kumimoji="1" lang="en-US" altLang="ja-JP" dirty="0"/>
          </a:p>
          <a:p>
            <a:r>
              <a:rPr kumimoji="1" lang="ja-JP" altLang="en-US" dirty="0"/>
              <a:t>試しにお気に入り登録してみる</a:t>
            </a:r>
            <a:endParaRPr kumimoji="1" lang="en-US" altLang="ja-JP" dirty="0"/>
          </a:p>
          <a:p>
            <a:r>
              <a:rPr kumimoji="1" lang="en-US" altLang="ja-JP" dirty="0"/>
              <a:t>	</a:t>
            </a:r>
            <a:r>
              <a:rPr kumimoji="1" lang="ja-JP" altLang="en-US" dirty="0"/>
              <a:t>検索してお気に入り登録する</a:t>
            </a:r>
            <a:endParaRPr kumimoji="1" lang="en-US" altLang="ja-JP" dirty="0"/>
          </a:p>
          <a:p>
            <a:r>
              <a:rPr kumimoji="1" lang="en-US" altLang="ja-JP" dirty="0"/>
              <a:t>	</a:t>
            </a:r>
            <a:r>
              <a:rPr kumimoji="1" lang="ja-JP" altLang="en-US" dirty="0"/>
              <a:t>入らなかったら削除</a:t>
            </a:r>
            <a:endParaRPr kumimoji="1" lang="en-US" altLang="ja-JP" dirty="0"/>
          </a:p>
          <a:p>
            <a:r>
              <a:rPr kumimoji="1" lang="ja-JP" altLang="en-US" dirty="0"/>
              <a:t>文字コード</a:t>
            </a:r>
            <a:endParaRPr kumimoji="1" lang="en-US" altLang="ja-JP" dirty="0"/>
          </a:p>
          <a:p>
            <a:endParaRPr kumimoji="1" lang="en-US" altLang="ja-JP" dirty="0"/>
          </a:p>
          <a:p>
            <a:r>
              <a:rPr kumimoji="1" lang="ja-JP" altLang="en-US" dirty="0"/>
              <a:t>情報検索</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4</a:t>
            </a:fld>
            <a:endParaRPr kumimoji="1" lang="ja-JP" altLang="en-US"/>
          </a:p>
        </p:txBody>
      </p:sp>
    </p:spTree>
    <p:extLst>
      <p:ext uri="{BB962C8B-B14F-4D97-AF65-F5344CB8AC3E}">
        <p14:creationId xmlns:p14="http://schemas.microsoft.com/office/powerpoint/2010/main" val="390182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http://</a:t>
            </a:r>
            <a:r>
              <a:rPr kumimoji="1" lang="en-US" altLang="ja-JP" dirty="0" err="1"/>
              <a:t>cric.or.jp</a:t>
            </a:r>
            <a:r>
              <a:rPr kumimoji="1" lang="en-US" altLang="ja-JP" dirty="0"/>
              <a:t>/publication/pamphlet/</a:t>
            </a:r>
            <a:r>
              <a:rPr kumimoji="1" lang="en-US" altLang="ja-JP" dirty="0" err="1"/>
              <a:t>index.html</a:t>
            </a:r>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9</a:t>
            </a:fld>
            <a:endParaRPr kumimoji="1" lang="ja-JP" altLang="en-US"/>
          </a:p>
        </p:txBody>
      </p:sp>
    </p:spTree>
    <p:extLst>
      <p:ext uri="{BB962C8B-B14F-4D97-AF65-F5344CB8AC3E}">
        <p14:creationId xmlns:p14="http://schemas.microsoft.com/office/powerpoint/2010/main" val="1470480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pPr algn="l" eaLnBrk="1" latinLnBrk="0" hangingPunct="1"/>
            <a:r>
              <a:rPr lang="en-US" altLang="ja-JP"/>
              <a:t>2017/5/25</a:t>
            </a:r>
            <a:endParaRPr lang="en-US">
              <a:solidFill>
                <a:schemeClr val="tx1"/>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)I</a:t>
            </a:r>
            <a:endParaRPr kumimoji="0" lang="en-US">
              <a:solidFill>
                <a:schemeClr val="tx1"/>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C0B181F-CDAB-404C-A660-15C015D83A29}" type="slidenum">
              <a:rPr kumimoji="0" lang="en-US" smtClean="0"/>
              <a:pPr eaLnBrk="1" latinLnBrk="0" hangingPunct="1"/>
              <a:t>‹#›</a:t>
            </a:fld>
            <a:endParaRPr kumimoji="0" lang="en-US">
              <a:solidFill>
                <a:schemeClr val="tx1"/>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299129"/>
            <a:ext cx="6777318" cy="975179"/>
          </a:xfrm>
        </p:spPr>
        <p:txBody>
          <a:bodyPr anchor="t"/>
          <a:lstStyle>
            <a:lvl1pPr algn="ctr">
              <a:defRPr sz="3600">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371600" y="2423952"/>
            <a:ext cx="6400800" cy="692146"/>
          </a:xfrm>
        </p:spPr>
        <p:txBody>
          <a:bodyPr>
            <a:normAutofit/>
          </a:bodyPr>
          <a:lstStyle>
            <a:lvl1pPr marL="0" indent="0" algn="ctr">
              <a:buNone/>
              <a:defRPr sz="2800">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dirty="0"/>
              <a:t>マスター サブタイトルの書式設定</a:t>
            </a:r>
            <a:endParaRPr lang="en-US" dirty="0"/>
          </a:p>
        </p:txBody>
      </p:sp>
      <p:sp>
        <p:nvSpPr>
          <p:cNvPr id="13" name="テキスト プレースホルダー 12"/>
          <p:cNvSpPr>
            <a:spLocks noGrp="1"/>
          </p:cNvSpPr>
          <p:nvPr>
            <p:ph type="body" sz="quarter" idx="13" hasCustomPrompt="1"/>
          </p:nvPr>
        </p:nvSpPr>
        <p:spPr>
          <a:xfrm>
            <a:off x="2155272" y="3869369"/>
            <a:ext cx="4902996" cy="914400"/>
          </a:xfrm>
        </p:spPr>
        <p:txBody>
          <a:bodyPr wrap="none">
            <a:noAutofit/>
          </a:bodyPr>
          <a:lstStyle>
            <a:lvl1pPr marL="0" indent="0">
              <a:buNone/>
              <a:defRPr sz="2000"/>
            </a:lvl1pPr>
          </a:lstStyle>
          <a:p>
            <a:pPr lvl="0"/>
            <a:r>
              <a:rPr kumimoji="1" lang="ja-JP" altLang="en-US" dirty="0"/>
              <a:t>製作者情報</a:t>
            </a: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lgn="l" eaLnBrk="1" latinLnBrk="0" hangingPunct="1"/>
            <a:r>
              <a:rPr lang="en-US" altLang="ja-JP"/>
              <a:t>2017/5/25</a:t>
            </a:r>
            <a:endParaRPr lang="en-US">
              <a:solidFill>
                <a:schemeClr val="tx1"/>
              </a:solidFill>
            </a:endParaRPr>
          </a:p>
        </p:txBody>
      </p:sp>
      <p:sp>
        <p:nvSpPr>
          <p:cNvPr id="5" name="Footer Placeholder 4"/>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)I</a:t>
            </a:r>
            <a:endParaRPr kumimoji="0" lang="en-US">
              <a:solidFill>
                <a:schemeClr val="tx1"/>
              </a:solidFill>
            </a:endParaRPr>
          </a:p>
        </p:txBody>
      </p:sp>
      <p:sp>
        <p:nvSpPr>
          <p:cNvPr id="6" name="Slide Number Placeholder 5"/>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lgn="l" eaLnBrk="1" latinLnBrk="0" hangingPunct="1"/>
            <a:r>
              <a:rPr lang="en-US" altLang="ja-JP"/>
              <a:t>2017/5/25</a:t>
            </a:r>
            <a:endParaRPr lang="en-US">
              <a:solidFill>
                <a:schemeClr val="tx1"/>
              </a:solidFill>
            </a:endParaRPr>
          </a:p>
        </p:txBody>
      </p:sp>
      <p:sp>
        <p:nvSpPr>
          <p:cNvPr id="5" name="Footer Placeholder 4"/>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)I</a:t>
            </a:r>
            <a:endParaRPr kumimoji="0" lang="en-US">
              <a:solidFill>
                <a:schemeClr val="tx1"/>
              </a:solidFill>
            </a:endParaRPr>
          </a:p>
        </p:txBody>
      </p:sp>
      <p:sp>
        <p:nvSpPr>
          <p:cNvPr id="6" name="Slide Number Placeholder 5"/>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99247" y="1798667"/>
            <a:ext cx="7745505" cy="432749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a:xfrm>
            <a:off x="360378" y="6351942"/>
            <a:ext cx="2133600" cy="365125"/>
          </a:xfrm>
        </p:spPr>
        <p:txBody>
          <a:bodyPr/>
          <a:lstStyle/>
          <a:p>
            <a:pPr algn="l" eaLnBrk="1" latinLnBrk="0" hangingPunct="1"/>
            <a:r>
              <a:rPr lang="en-US" altLang="ja-JP"/>
              <a:t>2017/5/25</a:t>
            </a:r>
            <a:endParaRPr lang="en-US">
              <a:solidFill>
                <a:schemeClr val="tx1"/>
              </a:solidFill>
            </a:endParaRPr>
          </a:p>
        </p:txBody>
      </p:sp>
      <p:sp>
        <p:nvSpPr>
          <p:cNvPr id="5" name="Footer Placeholder 4"/>
          <p:cNvSpPr>
            <a:spLocks noGrp="1"/>
          </p:cNvSpPr>
          <p:nvPr>
            <p:ph type="ftr" sz="quarter" idx="11"/>
          </p:nvPr>
        </p:nvSpPr>
        <p:spPr>
          <a:xfrm>
            <a:off x="3124200" y="6351942"/>
            <a:ext cx="2895600" cy="365125"/>
          </a:xfrm>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)I</a:t>
            </a:r>
            <a:endParaRPr kumimoji="0" lang="en-US">
              <a:solidFill>
                <a:schemeClr val="tx1"/>
              </a:solidFill>
            </a:endParaRPr>
          </a:p>
        </p:txBody>
      </p:sp>
      <p:sp>
        <p:nvSpPr>
          <p:cNvPr id="6" name="Slide Number Placeholder 5"/>
          <p:cNvSpPr>
            <a:spLocks noGrp="1"/>
          </p:cNvSpPr>
          <p:nvPr>
            <p:ph type="sldNum" sz="quarter" idx="12"/>
          </p:nvPr>
        </p:nvSpPr>
        <p:spPr>
          <a:xfrm>
            <a:off x="6639264" y="6351942"/>
            <a:ext cx="2133600" cy="365125"/>
          </a:xfrm>
        </p:spPr>
        <p:txBody>
          <a:bodyPr/>
          <a:lstStyle/>
          <a:p>
            <a:fld id="{4C0B181F-CDAB-404C-A660-15C015D83A29}" type="slidenum">
              <a:rPr kumimoji="0" lang="en-US" smtClean="0"/>
              <a:pPr eaLnBrk="1" latinLnBrk="0" hangingPunct="1"/>
              <a:t>‹#›</a:t>
            </a:fld>
            <a:endParaRPr kumimoji="0" lang="en-US">
              <a:solidFill>
                <a:schemeClr val="tx1"/>
              </a:solidFill>
            </a:endParaRPr>
          </a:p>
        </p:txBody>
      </p:sp>
      <p:sp>
        <p:nvSpPr>
          <p:cNvPr id="11" name="Title 10"/>
          <p:cNvSpPr>
            <a:spLocks noGrp="1"/>
          </p:cNvSpPr>
          <p:nvPr>
            <p:ph type="title"/>
          </p:nvPr>
        </p:nvSpPr>
        <p:spPr>
          <a:xfrm>
            <a:off x="688490" y="245260"/>
            <a:ext cx="7756263" cy="1054250"/>
          </a:xfrm>
        </p:spPr>
        <p:txBody>
          <a:bodyPr/>
          <a:lstStyle>
            <a:lvl1pPr>
              <a:defRPr sz="3600"/>
            </a:lvl1pPr>
          </a:lstStyle>
          <a:p>
            <a:r>
              <a:rPr lang="ja-JP" altLang="en-US" dirty="0"/>
              <a:t>マスター タイトルの書式設定</a:t>
            </a:r>
            <a:endParaRPr lang="en-US" dirty="0"/>
          </a:p>
        </p:txBody>
      </p:sp>
      <p:grpSp>
        <p:nvGrpSpPr>
          <p:cNvPr id="12" name="Group 11"/>
          <p:cNvGrpSpPr/>
          <p:nvPr/>
        </p:nvGrpSpPr>
        <p:grpSpPr>
          <a:xfrm>
            <a:off x="1172584" y="87533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4400" b="0" cap="none" baseline="0">
                <a:solidFill>
                  <a:schemeClr val="tx2"/>
                </a:solidFill>
              </a:defRPr>
            </a:lvl1p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lgn="l" eaLnBrk="1" latinLnBrk="0" hangingPunct="1"/>
            <a:r>
              <a:rPr lang="en-US" altLang="ja-JP"/>
              <a:t>2017/5/25</a:t>
            </a:r>
            <a:endParaRPr lang="en-US">
              <a:solidFill>
                <a:schemeClr val="tx1"/>
              </a:solidFill>
            </a:endParaRPr>
          </a:p>
        </p:txBody>
      </p:sp>
      <p:sp>
        <p:nvSpPr>
          <p:cNvPr id="5" name="Footer Placeholder 4"/>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)I</a:t>
            </a:r>
            <a:endParaRPr kumimoji="0" lang="en-US">
              <a:solidFill>
                <a:schemeClr val="tx1"/>
              </a:solidFill>
            </a:endParaRPr>
          </a:p>
        </p:txBody>
      </p:sp>
      <p:sp>
        <p:nvSpPr>
          <p:cNvPr id="6" name="Slide Number Placeholder 5"/>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lgn="l" eaLnBrk="1" latinLnBrk="0" hangingPunct="1"/>
            <a:r>
              <a:rPr lang="en-US" altLang="ja-JP"/>
              <a:t>2017/5/25</a:t>
            </a:r>
            <a:endParaRPr lang="en-US">
              <a:solidFill>
                <a:schemeClr val="tx1"/>
              </a:solidFill>
            </a:endParaRPr>
          </a:p>
        </p:txBody>
      </p:sp>
      <p:sp>
        <p:nvSpPr>
          <p:cNvPr id="6" name="Footer Placeholder 5"/>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)I</a:t>
            </a:r>
            <a:endParaRPr kumimoji="0" lang="en-US">
              <a:solidFill>
                <a:schemeClr val="tx1"/>
              </a:solidFill>
            </a:endParaRPr>
          </a:p>
        </p:txBody>
      </p:sp>
      <p:sp>
        <p:nvSpPr>
          <p:cNvPr id="7" name="Slide Number Placeholder 6"/>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
        <p:nvSpPr>
          <p:cNvPr id="12" name="Title 11"/>
          <p:cNvSpPr>
            <a:spLocks noGrp="1"/>
          </p:cNvSpPr>
          <p:nvPr>
            <p:ph type="title"/>
          </p:nvPr>
        </p:nvSpPr>
        <p:spPr/>
        <p:txBody>
          <a:bodyPr/>
          <a:lstStyle>
            <a:lvl1pPr>
              <a:defRPr>
                <a:solidFill>
                  <a:schemeClr val="tx2"/>
                </a:solidFill>
              </a:defRPr>
            </a:lvl1pPr>
          </a:lstStyle>
          <a:p>
            <a:r>
              <a:rPr lang="ja-JP" altLang="en-US"/>
              <a:t>マスター タイトルの書式設定</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lgn="l" eaLnBrk="1" latinLnBrk="0" hangingPunct="1"/>
            <a:r>
              <a:rPr lang="en-US" altLang="ja-JP"/>
              <a:t>2017/5/25</a:t>
            </a:r>
            <a:endParaRPr lang="en-US">
              <a:solidFill>
                <a:schemeClr val="tx1"/>
              </a:solidFill>
            </a:endParaRPr>
          </a:p>
        </p:txBody>
      </p:sp>
      <p:sp>
        <p:nvSpPr>
          <p:cNvPr id="8" name="Footer Placeholder 7"/>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)I</a:t>
            </a:r>
            <a:endParaRPr kumimoji="0" lang="en-US">
              <a:solidFill>
                <a:schemeClr val="tx1"/>
              </a:solidFill>
            </a:endParaRPr>
          </a:p>
        </p:txBody>
      </p:sp>
      <p:sp>
        <p:nvSpPr>
          <p:cNvPr id="9" name="Slide Number Placeholder 8"/>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lgn="l" eaLnBrk="1" latinLnBrk="0" hangingPunct="1"/>
            <a:r>
              <a:rPr lang="en-US" altLang="ja-JP"/>
              <a:t>2017/5/25</a:t>
            </a:r>
            <a:endParaRPr lang="en-US">
              <a:solidFill>
                <a:schemeClr val="tx1"/>
              </a:solidFill>
            </a:endParaRPr>
          </a:p>
        </p:txBody>
      </p:sp>
      <p:sp>
        <p:nvSpPr>
          <p:cNvPr id="4" name="Footer Placeholder 3"/>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)I</a:t>
            </a:r>
            <a:endParaRPr kumimoji="0" lang="en-US">
              <a:solidFill>
                <a:schemeClr val="tx1"/>
              </a:solidFill>
            </a:endParaRPr>
          </a:p>
        </p:txBody>
      </p:sp>
      <p:sp>
        <p:nvSpPr>
          <p:cNvPr id="5" name="Slide Number Placeholder 4"/>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l" eaLnBrk="1" latinLnBrk="0" hangingPunct="1"/>
            <a:r>
              <a:rPr lang="en-US" altLang="ja-JP"/>
              <a:t>2017/5/25</a:t>
            </a:r>
            <a:endParaRPr lang="en-US">
              <a:solidFill>
                <a:schemeClr val="tx1"/>
              </a:solidFill>
            </a:endParaRPr>
          </a:p>
        </p:txBody>
      </p:sp>
      <p:sp>
        <p:nvSpPr>
          <p:cNvPr id="3" name="Footer Placeholder 2"/>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)I</a:t>
            </a:r>
            <a:endParaRPr kumimoji="0" lang="en-US">
              <a:solidFill>
                <a:schemeClr val="tx1"/>
              </a:solidFill>
            </a:endParaRPr>
          </a:p>
        </p:txBody>
      </p:sp>
      <p:sp>
        <p:nvSpPr>
          <p:cNvPr id="4" name="Slide Number Placeholder 3"/>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ja-JP" altLang="en-US"/>
              <a:t>マスター タイトルの書式設定</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lgn="l" eaLnBrk="1" latinLnBrk="0" hangingPunct="1"/>
            <a:r>
              <a:rPr lang="en-US" altLang="ja-JP"/>
              <a:t>2017/5/25</a:t>
            </a:r>
            <a:endParaRPr lang="en-US">
              <a:solidFill>
                <a:schemeClr val="tx1"/>
              </a:solidFill>
            </a:endParaRPr>
          </a:p>
        </p:txBody>
      </p:sp>
      <p:sp>
        <p:nvSpPr>
          <p:cNvPr id="6" name="Footer Placeholder 5"/>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)I</a:t>
            </a:r>
            <a:endParaRPr kumimoji="0" lang="en-US">
              <a:solidFill>
                <a:schemeClr val="tx1"/>
              </a:solidFill>
            </a:endParaRPr>
          </a:p>
        </p:txBody>
      </p:sp>
      <p:sp>
        <p:nvSpPr>
          <p:cNvPr id="7" name="Slide Number Placeholder 6"/>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ja-JP" altLang="en-US"/>
              <a:t>マスター タイトルの書式設定</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lgn="l" eaLnBrk="1" latinLnBrk="0" hangingPunct="1"/>
            <a:r>
              <a:rPr lang="en-US" altLang="ja-JP"/>
              <a:t>2017/5/25</a:t>
            </a:r>
            <a:endParaRPr lang="en-US">
              <a:solidFill>
                <a:schemeClr val="tx1"/>
              </a:solidFill>
            </a:endParaRPr>
          </a:p>
        </p:txBody>
      </p:sp>
      <p:sp>
        <p:nvSpPr>
          <p:cNvPr id="6" name="Footer Placeholder 5"/>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)I</a:t>
            </a:r>
            <a:endParaRPr kumimoji="0" lang="en-US">
              <a:solidFill>
                <a:schemeClr val="tx1"/>
              </a:solidFill>
            </a:endParaRPr>
          </a:p>
        </p:txBody>
      </p:sp>
      <p:sp>
        <p:nvSpPr>
          <p:cNvPr id="7" name="Slide Number Placeholder 6"/>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pPr algn="l" eaLnBrk="1" latinLnBrk="0" hangingPunct="1"/>
            <a:r>
              <a:rPr lang="en-US" altLang="ja-JP"/>
              <a:t>2017/5/25</a:t>
            </a:r>
            <a:endParaRPr lang="en-US">
              <a:solidFill>
                <a:schemeClr val="tx1"/>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)I</a:t>
            </a:r>
            <a:endParaRPr kumimoji="0" lang="en-US">
              <a:solidFill>
                <a:schemeClr val="tx1"/>
              </a:solidFill>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4C0B181F-CDAB-404C-A660-15C015D83A29}" type="slidenum">
              <a:rPr kumimoji="0" lang="en-US" smtClean="0"/>
              <a:pPr eaLnBrk="1" latinLnBrk="0" hangingPunct="1"/>
              <a:t>‹#›</a:t>
            </a:fld>
            <a:endParaRPr kumimoji="0" lang="en-US">
              <a:solidFill>
                <a:schemeClr val="tx1"/>
              </a:solidFill>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p:txStyles>
    <p:titleStyle>
      <a:lvl1pPr algn="ctr" defTabSz="914400" rtl="0" eaLnBrk="1" latinLnBrk="0" hangingPunct="1">
        <a:spcBef>
          <a:spcPct val="0"/>
        </a:spcBef>
        <a:buNone/>
        <a:defRPr kumimoji="1" sz="4400" kern="1200">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kumimoji="1"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kumimoji="1"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kumimoji="1"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kumimoji="1"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kumimoji="1"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azby.fmworld.net/usage/lesson/keyboard/typin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a:t>情報処理技法</a:t>
            </a:r>
            <a:r>
              <a:rPr kumimoji="1" lang="en-US" altLang="ja-JP" dirty="0"/>
              <a:t>(</a:t>
            </a:r>
            <a:r>
              <a:rPr kumimoji="1" lang="ja-JP" altLang="en-US" dirty="0"/>
              <a:t>リテラシ</a:t>
            </a:r>
            <a:r>
              <a:rPr kumimoji="1" lang="en-US" altLang="ja-JP" dirty="0"/>
              <a:t>I)</a:t>
            </a:r>
            <a:endParaRPr kumimoji="1" lang="ja-JP" altLang="en-US" dirty="0"/>
          </a:p>
        </p:txBody>
      </p:sp>
      <p:sp>
        <p:nvSpPr>
          <p:cNvPr id="3" name="サブタイトル 2"/>
          <p:cNvSpPr>
            <a:spLocks noGrp="1"/>
          </p:cNvSpPr>
          <p:nvPr>
            <p:ph type="subTitle" idx="1"/>
          </p:nvPr>
        </p:nvSpPr>
        <p:spPr>
          <a:xfrm>
            <a:off x="1371600" y="2366517"/>
            <a:ext cx="6400800" cy="837497"/>
          </a:xfrm>
        </p:spPr>
        <p:txBody>
          <a:bodyPr>
            <a:normAutofit/>
          </a:bodyPr>
          <a:lstStyle/>
          <a:p>
            <a:r>
              <a:rPr kumimoji="1" lang="ja-JP" altLang="en-US" dirty="0"/>
              <a:t>第６回：著作権と情報倫理</a:t>
            </a:r>
          </a:p>
        </p:txBody>
      </p:sp>
      <p:sp>
        <p:nvSpPr>
          <p:cNvPr id="6" name="テキスト プレースホルダー 5"/>
          <p:cNvSpPr>
            <a:spLocks noGrp="1"/>
          </p:cNvSpPr>
          <p:nvPr>
            <p:ph type="body" sz="quarter" idx="13"/>
          </p:nvPr>
        </p:nvSpPr>
        <p:spPr/>
        <p:txBody>
          <a:bodyPr/>
          <a:lstStyle/>
          <a:p>
            <a:r>
              <a:rPr kumimoji="1" lang="ja-JP" altLang="en-US" dirty="0"/>
              <a:t>産業技術大学院大学</a:t>
            </a:r>
            <a:r>
              <a:rPr lang="ja-JP" altLang="en-US" dirty="0"/>
              <a:t> 情報アーキテクチャ専攻</a:t>
            </a:r>
            <a:endParaRPr lang="en-US" altLang="ja-JP" dirty="0"/>
          </a:p>
          <a:p>
            <a:r>
              <a:rPr kumimoji="1" lang="ja-JP" altLang="en-US" dirty="0"/>
              <a:t>助教　　柴田　淳司</a:t>
            </a:r>
          </a:p>
        </p:txBody>
      </p:sp>
      <p:sp>
        <p:nvSpPr>
          <p:cNvPr id="4" name="日付プレースホルダー 3"/>
          <p:cNvSpPr>
            <a:spLocks noGrp="1"/>
          </p:cNvSpPr>
          <p:nvPr>
            <p:ph type="dt" sz="half" idx="10"/>
          </p:nvPr>
        </p:nvSpPr>
        <p:spPr/>
        <p:txBody>
          <a:bodyPr/>
          <a:lstStyle/>
          <a:p>
            <a:pPr algn="l" eaLnBrk="1" latinLnBrk="0" hangingPunct="1"/>
            <a:r>
              <a:rPr lang="en-US" altLang="ja-JP"/>
              <a:t>2017/5/25</a:t>
            </a:r>
            <a:endParaRPr lang="en-US">
              <a:solidFill>
                <a:schemeClr val="tx1"/>
              </a:solidFill>
            </a:endParaRPr>
          </a:p>
        </p:txBody>
      </p:sp>
      <p:sp>
        <p:nvSpPr>
          <p:cNvPr id="5" name="フッター プレースホルダー 4"/>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)I</a:t>
            </a:r>
            <a:endParaRPr kumimoji="0" lang="en-US">
              <a:solidFill>
                <a:schemeClr val="tx1"/>
              </a:solidFill>
            </a:endParaRPr>
          </a:p>
        </p:txBody>
      </p:sp>
      <p:sp>
        <p:nvSpPr>
          <p:cNvPr id="7" name="スライド番号プレースホルダー 6"/>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a:t>
            </a:fld>
            <a:endParaRPr kumimoji="0" lang="en-US">
              <a:solidFill>
                <a:schemeClr val="tx1"/>
              </a:solidFill>
            </a:endParaRPr>
          </a:p>
        </p:txBody>
      </p:sp>
    </p:spTree>
    <p:extLst>
      <p:ext uri="{BB962C8B-B14F-4D97-AF65-F5344CB8AC3E}">
        <p14:creationId xmlns:p14="http://schemas.microsoft.com/office/powerpoint/2010/main" val="2857086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授業：学校教育で行われるもの全般</a:t>
            </a:r>
            <a:endParaRPr lang="en-US" altLang="ja-JP" dirty="0"/>
          </a:p>
          <a:p>
            <a:pPr lvl="1"/>
            <a:r>
              <a:rPr lang="ja-JP" altLang="en-US" dirty="0"/>
              <a:t>講義：講演者が学習者に解説をする。座学。</a:t>
            </a:r>
            <a:endParaRPr lang="en-US" altLang="ja-JP" dirty="0"/>
          </a:p>
          <a:p>
            <a:pPr lvl="1"/>
            <a:r>
              <a:rPr kumimoji="1" lang="ja-JP" altLang="en-US" dirty="0"/>
              <a:t>演習：学習者が課題などの演習を通して学習する。</a:t>
            </a:r>
            <a:endParaRPr kumimoji="1" lang="en-US" altLang="ja-JP" dirty="0"/>
          </a:p>
          <a:p>
            <a:pPr lvl="1"/>
            <a:r>
              <a:rPr lang="ja-JP" altLang="en-US" dirty="0"/>
              <a:t>実験：仮説に対して検証と報告を行う。</a:t>
            </a:r>
            <a:endParaRPr lang="en-US" altLang="ja-JP" dirty="0"/>
          </a:p>
          <a:p>
            <a:pPr lvl="1"/>
            <a:r>
              <a:rPr kumimoji="1" lang="ja-JP" altLang="en-US" dirty="0"/>
              <a:t>実習：実際の現場や実物を用いて学習する。</a:t>
            </a:r>
            <a:endParaRPr kumimoji="1" lang="en-US" altLang="ja-JP" dirty="0"/>
          </a:p>
          <a:p>
            <a:pPr lvl="1"/>
            <a:r>
              <a:rPr lang="ja-JP" altLang="en-US" dirty="0"/>
              <a:t>実技：技術や演技を実際にやることで学習する。</a:t>
            </a:r>
            <a:endParaRPr lang="en-US" altLang="ja-JP" dirty="0"/>
          </a:p>
          <a:p>
            <a:endParaRPr kumimoji="1" lang="en-US" altLang="ja-JP" dirty="0"/>
          </a:p>
          <a:p>
            <a:r>
              <a:rPr lang="ja-JP" altLang="en-US" dirty="0"/>
              <a:t>授業形態</a:t>
            </a:r>
            <a:endParaRPr lang="en-US" altLang="ja-JP" dirty="0"/>
          </a:p>
          <a:p>
            <a:pPr lvl="1"/>
            <a:r>
              <a:rPr kumimoji="1" lang="ja-JP" altLang="en-US" dirty="0"/>
              <a:t>対面授業</a:t>
            </a:r>
            <a:endParaRPr kumimoji="1" lang="en-US" altLang="ja-JP" dirty="0"/>
          </a:p>
          <a:p>
            <a:pPr lvl="1"/>
            <a:r>
              <a:rPr kumimoji="1" lang="ja-JP" altLang="en-US" dirty="0"/>
              <a:t>メディアを通した授業</a:t>
            </a:r>
          </a:p>
        </p:txBody>
      </p:sp>
      <p:sp>
        <p:nvSpPr>
          <p:cNvPr id="3" name="日付プレースホルダー 2"/>
          <p:cNvSpPr>
            <a:spLocks noGrp="1"/>
          </p:cNvSpPr>
          <p:nvPr>
            <p:ph type="dt" sz="half" idx="10"/>
          </p:nvPr>
        </p:nvSpPr>
        <p:spPr/>
        <p:txBody>
          <a:bodyPr/>
          <a:lstStyle/>
          <a:p>
            <a:pPr algn="l" eaLnBrk="1" latinLnBrk="0" hangingPunct="1"/>
            <a:r>
              <a:rPr lang="en-US" altLang="ja-JP"/>
              <a:t>2017/5/25</a:t>
            </a:r>
            <a:endParaRPr lang="en-US">
              <a:solidFill>
                <a:schemeClr val="tx1"/>
              </a:solidFill>
            </a:endParaRPr>
          </a:p>
        </p:txBody>
      </p:sp>
      <p:sp>
        <p:nvSpPr>
          <p:cNvPr id="4" name="フッター プレースホルダー 3"/>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)I</a:t>
            </a:r>
            <a:endParaRPr kumimoji="0" lang="en-US" dirty="0">
              <a:solidFill>
                <a:schemeClr val="tx1"/>
              </a:solidFill>
            </a:endParaRPr>
          </a:p>
        </p:txBody>
      </p:sp>
      <p:sp>
        <p:nvSpPr>
          <p:cNvPr id="5" name="スライド番号プレースホルダー 4"/>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10</a:t>
            </a:fld>
            <a:endParaRPr kumimoji="0" lang="en-US">
              <a:solidFill>
                <a:schemeClr val="tx1"/>
              </a:solidFill>
            </a:endParaRPr>
          </a:p>
        </p:txBody>
      </p:sp>
      <p:sp>
        <p:nvSpPr>
          <p:cNvPr id="6" name="タイトル 5"/>
          <p:cNvSpPr>
            <a:spLocks noGrp="1"/>
          </p:cNvSpPr>
          <p:nvPr>
            <p:ph type="title"/>
          </p:nvPr>
        </p:nvSpPr>
        <p:spPr/>
        <p:txBody>
          <a:bodyPr/>
          <a:lstStyle/>
          <a:p>
            <a:r>
              <a:rPr kumimoji="1" lang="ja-JP" altLang="en-US" dirty="0"/>
              <a:t>昨今の授業事情</a:t>
            </a:r>
          </a:p>
        </p:txBody>
      </p:sp>
      <p:sp>
        <p:nvSpPr>
          <p:cNvPr id="7" name="角丸四角形吹き出し 6"/>
          <p:cNvSpPr/>
          <p:nvPr/>
        </p:nvSpPr>
        <p:spPr>
          <a:xfrm>
            <a:off x="4689565" y="5081451"/>
            <a:ext cx="3304903" cy="612648"/>
          </a:xfrm>
          <a:prstGeom prst="wedgeRoundRectCallout">
            <a:avLst>
              <a:gd name="adj1" fmla="val -56801"/>
              <a:gd name="adj2" fmla="val 39046"/>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000" dirty="0"/>
              <a:t>e-Learning</a:t>
            </a:r>
            <a:r>
              <a:rPr kumimoji="1" lang="ja-JP" altLang="en-US" sz="2000" dirty="0"/>
              <a:t>や動画授業</a:t>
            </a:r>
          </a:p>
        </p:txBody>
      </p:sp>
    </p:spTree>
    <p:extLst>
      <p:ext uri="{BB962C8B-B14F-4D97-AF65-F5344CB8AC3E}">
        <p14:creationId xmlns:p14="http://schemas.microsoft.com/office/powerpoint/2010/main" val="1216048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情報技術を用いた学習手法</a:t>
            </a:r>
            <a:endParaRPr kumimoji="1" lang="en-US" altLang="ja-JP" dirty="0"/>
          </a:p>
          <a:p>
            <a:endParaRPr kumimoji="1" lang="en-US" altLang="ja-JP" dirty="0"/>
          </a:p>
          <a:p>
            <a:r>
              <a:rPr lang="ja-JP" altLang="en-US" dirty="0"/>
              <a:t>やり方</a:t>
            </a:r>
            <a:endParaRPr kumimoji="1" lang="en-US" altLang="ja-JP" dirty="0"/>
          </a:p>
          <a:p>
            <a:pPr lvl="1"/>
            <a:r>
              <a:rPr kumimoji="1" lang="ja-JP" altLang="en-US" dirty="0"/>
              <a:t>ウェブ上に上げられた学習教材を指示に従い行う</a:t>
            </a:r>
            <a:endParaRPr kumimoji="1" lang="en-US" altLang="ja-JP" dirty="0"/>
          </a:p>
          <a:p>
            <a:pPr lvl="1"/>
            <a:endParaRPr lang="en-US" altLang="ja-JP" dirty="0"/>
          </a:p>
          <a:p>
            <a:r>
              <a:rPr lang="ja-JP" altLang="en-US" dirty="0"/>
              <a:t>特徴</a:t>
            </a:r>
            <a:endParaRPr kumimoji="1" lang="en-US" altLang="ja-JP" dirty="0"/>
          </a:p>
          <a:p>
            <a:pPr lvl="1"/>
            <a:r>
              <a:rPr lang="ja-JP" altLang="en-US" dirty="0"/>
              <a:t>場所や時間を問わない</a:t>
            </a:r>
            <a:endParaRPr lang="en-US" altLang="ja-JP" dirty="0"/>
          </a:p>
          <a:p>
            <a:pPr lvl="1"/>
            <a:r>
              <a:rPr kumimoji="1" lang="ja-JP" altLang="en-US" dirty="0"/>
              <a:t>授業と自習の中間的な立ち位置？</a:t>
            </a:r>
          </a:p>
        </p:txBody>
      </p:sp>
      <p:sp>
        <p:nvSpPr>
          <p:cNvPr id="3" name="日付プレースホルダー 2"/>
          <p:cNvSpPr>
            <a:spLocks noGrp="1"/>
          </p:cNvSpPr>
          <p:nvPr>
            <p:ph type="dt" sz="half" idx="10"/>
          </p:nvPr>
        </p:nvSpPr>
        <p:spPr/>
        <p:txBody>
          <a:bodyPr/>
          <a:lstStyle/>
          <a:p>
            <a:pPr algn="l" eaLnBrk="1" latinLnBrk="0" hangingPunct="1"/>
            <a:r>
              <a:rPr lang="en-US" altLang="ja-JP"/>
              <a:t>2017/5/25</a:t>
            </a:r>
            <a:endParaRPr lang="en-US">
              <a:solidFill>
                <a:schemeClr val="tx1"/>
              </a:solidFill>
            </a:endParaRPr>
          </a:p>
        </p:txBody>
      </p:sp>
      <p:sp>
        <p:nvSpPr>
          <p:cNvPr id="4" name="フッター プレースホルダー 3"/>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)I</a:t>
            </a:r>
            <a:endParaRPr kumimoji="0" lang="en-US" dirty="0">
              <a:solidFill>
                <a:schemeClr val="tx1"/>
              </a:solidFill>
            </a:endParaRPr>
          </a:p>
        </p:txBody>
      </p:sp>
      <p:sp>
        <p:nvSpPr>
          <p:cNvPr id="5" name="スライド番号プレースホルダー 4"/>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11</a:t>
            </a:fld>
            <a:endParaRPr kumimoji="0" lang="en-US">
              <a:solidFill>
                <a:schemeClr val="tx1"/>
              </a:solidFill>
            </a:endParaRPr>
          </a:p>
        </p:txBody>
      </p:sp>
      <p:sp>
        <p:nvSpPr>
          <p:cNvPr id="6" name="タイトル 5"/>
          <p:cNvSpPr>
            <a:spLocks noGrp="1"/>
          </p:cNvSpPr>
          <p:nvPr>
            <p:ph type="title"/>
          </p:nvPr>
        </p:nvSpPr>
        <p:spPr/>
        <p:txBody>
          <a:bodyPr/>
          <a:lstStyle/>
          <a:p>
            <a:r>
              <a:rPr kumimoji="1" lang="en-US" altLang="ja-JP" dirty="0"/>
              <a:t>e-Learning</a:t>
            </a:r>
            <a:endParaRPr kumimoji="1" lang="ja-JP" altLang="en-US" dirty="0"/>
          </a:p>
        </p:txBody>
      </p:sp>
    </p:spTree>
    <p:extLst>
      <p:ext uri="{BB962C8B-B14F-4D97-AF65-F5344CB8AC3E}">
        <p14:creationId xmlns:p14="http://schemas.microsoft.com/office/powerpoint/2010/main" val="748824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99247" y="1798668"/>
            <a:ext cx="7745505" cy="3901992"/>
          </a:xfrm>
        </p:spPr>
        <p:txBody>
          <a:bodyPr>
            <a:normAutofit fontScale="85000" lnSpcReduction="20000"/>
          </a:bodyPr>
          <a:lstStyle/>
          <a:p>
            <a:r>
              <a:rPr lang="ja-JP" altLang="en-US" sz="2000" dirty="0"/>
              <a:t>情報倫理の</a:t>
            </a:r>
            <a:r>
              <a:rPr lang="en-US" altLang="ja-JP" sz="2000" dirty="0"/>
              <a:t>e-Learning</a:t>
            </a:r>
          </a:p>
          <a:p>
            <a:endParaRPr kumimoji="1" lang="en-US" altLang="ja-JP" sz="2000" dirty="0"/>
          </a:p>
          <a:p>
            <a:r>
              <a:rPr lang="ja-JP" altLang="en-US" sz="2000" dirty="0"/>
              <a:t>手順</a:t>
            </a:r>
            <a:endParaRPr lang="en-US" altLang="ja-JP" sz="2000" dirty="0"/>
          </a:p>
          <a:p>
            <a:pPr lvl="1"/>
            <a:r>
              <a:rPr kumimoji="1" lang="ja-JP" altLang="en-US" sz="2000" dirty="0"/>
              <a:t>情報処理センターにアクセス</a:t>
            </a:r>
            <a:endParaRPr kumimoji="1" lang="en-US" altLang="ja-JP" sz="2000" dirty="0"/>
          </a:p>
          <a:p>
            <a:pPr lvl="1"/>
            <a:r>
              <a:rPr lang="ja-JP" altLang="en-US" sz="2000" dirty="0"/>
              <a:t>利用者向け情報→</a:t>
            </a:r>
            <a:r>
              <a:rPr lang="en-US" altLang="ja-JP" sz="2000" dirty="0"/>
              <a:t>Web Class</a:t>
            </a:r>
            <a:r>
              <a:rPr lang="ja-JP" altLang="en-US" sz="2000" dirty="0"/>
              <a:t>ログイン</a:t>
            </a:r>
            <a:endParaRPr lang="en-US" altLang="ja-JP" sz="2000" dirty="0"/>
          </a:p>
          <a:p>
            <a:pPr lvl="1"/>
            <a:r>
              <a:rPr kumimoji="1" lang="ja-JP" altLang="en-US" sz="2000" dirty="0"/>
              <a:t>ログイン画面を表示する→ログイン</a:t>
            </a:r>
            <a:endParaRPr kumimoji="1" lang="en-US" altLang="ja-JP" sz="2000" dirty="0"/>
          </a:p>
          <a:p>
            <a:pPr lvl="1"/>
            <a:r>
              <a:rPr lang="ja-JP" altLang="en-US" sz="2000" dirty="0"/>
              <a:t>参加可能コンテンツ→</a:t>
            </a:r>
            <a:r>
              <a:rPr lang="en-US" altLang="ja-JP" sz="2000" dirty="0"/>
              <a:t>e-Learning</a:t>
            </a:r>
            <a:r>
              <a:rPr lang="ja-JP" altLang="en-US" sz="2000" dirty="0"/>
              <a:t>→</a:t>
            </a:r>
            <a:r>
              <a:rPr lang="en-US" altLang="ja-JP" sz="2000" dirty="0"/>
              <a:t>INFOSS</a:t>
            </a:r>
            <a:r>
              <a:rPr lang="ja-JP" altLang="en-US" sz="2000" dirty="0"/>
              <a:t>情報倫理</a:t>
            </a:r>
            <a:endParaRPr lang="en-US" altLang="ja-JP" sz="2000" dirty="0"/>
          </a:p>
          <a:p>
            <a:endParaRPr kumimoji="1" lang="en-US" altLang="ja-JP" sz="2000" dirty="0"/>
          </a:p>
          <a:p>
            <a:r>
              <a:rPr kumimoji="1" lang="ja-JP" altLang="en-US" sz="2000" dirty="0"/>
              <a:t>やってもらうこと</a:t>
            </a:r>
            <a:endParaRPr kumimoji="1" lang="en-US" altLang="ja-JP" sz="2000" dirty="0"/>
          </a:p>
          <a:p>
            <a:pPr lvl="1"/>
            <a:r>
              <a:rPr lang="en-US" altLang="ja-JP" sz="2000" dirty="0"/>
              <a:t>INFOSS</a:t>
            </a:r>
            <a:r>
              <a:rPr lang="ja-JP" altLang="en-US" sz="2000" dirty="0"/>
              <a:t>情報倫理</a:t>
            </a:r>
            <a:r>
              <a:rPr lang="en-US" altLang="ja-JP" sz="2000" dirty="0" smtClean="0"/>
              <a:t>2017</a:t>
            </a:r>
            <a:r>
              <a:rPr lang="ja-JP" altLang="en-US" sz="2000" dirty="0" smtClean="0"/>
              <a:t>テキスト</a:t>
            </a:r>
            <a:endParaRPr lang="en-US" altLang="ja-JP" sz="2000" dirty="0"/>
          </a:p>
          <a:p>
            <a:pPr lvl="1"/>
            <a:r>
              <a:rPr kumimoji="1" lang="en-US" altLang="ja-JP" sz="2000" dirty="0"/>
              <a:t>INFOSS</a:t>
            </a:r>
            <a:r>
              <a:rPr kumimoji="1" lang="ja-JP" altLang="en-US" sz="2000" dirty="0"/>
              <a:t>情報</a:t>
            </a:r>
            <a:r>
              <a:rPr kumimoji="1" lang="ja-JP" altLang="en-US" sz="2000"/>
              <a:t>倫理</a:t>
            </a:r>
            <a:r>
              <a:rPr kumimoji="1" lang="en-US" altLang="ja-JP" sz="2000" smtClean="0"/>
              <a:t>2017</a:t>
            </a:r>
            <a:r>
              <a:rPr lang="ja-JP" altLang="en-US" sz="2000" smtClean="0"/>
              <a:t>修了</a:t>
            </a:r>
            <a:r>
              <a:rPr lang="ja-JP" altLang="en-US" sz="2000" dirty="0"/>
              <a:t>テスト</a:t>
            </a:r>
            <a:r>
              <a:rPr lang="en-US" altLang="ja-JP" sz="2000" dirty="0"/>
              <a:t>1〜5</a:t>
            </a:r>
          </a:p>
          <a:p>
            <a:endParaRPr kumimoji="1" lang="en-US" altLang="ja-JP" dirty="0"/>
          </a:p>
          <a:p>
            <a:r>
              <a:rPr lang="ja-JP" altLang="en-US" dirty="0"/>
              <a:t>期限：７月１４日まで</a:t>
            </a:r>
            <a:endParaRPr lang="en-US" altLang="ja-JP" dirty="0"/>
          </a:p>
          <a:p>
            <a:pPr lvl="1"/>
            <a:r>
              <a:rPr lang="ja-JP" altLang="en-US" dirty="0"/>
              <a:t>成績欄のスクリーンショットを柴田まで</a:t>
            </a:r>
            <a:r>
              <a:rPr lang="ja-JP" altLang="en-US" dirty="0" smtClean="0"/>
              <a:t>送る</a:t>
            </a:r>
            <a:endParaRPr lang="en-US" altLang="ja-JP" dirty="0"/>
          </a:p>
        </p:txBody>
      </p:sp>
      <p:sp>
        <p:nvSpPr>
          <p:cNvPr id="3" name="日付プレースホルダー 2"/>
          <p:cNvSpPr>
            <a:spLocks noGrp="1"/>
          </p:cNvSpPr>
          <p:nvPr>
            <p:ph type="dt" sz="half" idx="10"/>
          </p:nvPr>
        </p:nvSpPr>
        <p:spPr/>
        <p:txBody>
          <a:bodyPr/>
          <a:lstStyle/>
          <a:p>
            <a:pPr algn="l" eaLnBrk="1" latinLnBrk="0" hangingPunct="1"/>
            <a:r>
              <a:rPr lang="en-US" altLang="ja-JP"/>
              <a:t>2017/5/25</a:t>
            </a:r>
            <a:endParaRPr lang="en-US">
              <a:solidFill>
                <a:schemeClr val="tx1"/>
              </a:solidFill>
            </a:endParaRPr>
          </a:p>
        </p:txBody>
      </p:sp>
      <p:sp>
        <p:nvSpPr>
          <p:cNvPr id="4" name="フッター プレースホルダー 3"/>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)I</a:t>
            </a:r>
            <a:endParaRPr kumimoji="0" lang="en-US" dirty="0">
              <a:solidFill>
                <a:schemeClr val="tx1"/>
              </a:solidFill>
            </a:endParaRPr>
          </a:p>
        </p:txBody>
      </p:sp>
      <p:sp>
        <p:nvSpPr>
          <p:cNvPr id="5" name="スライド番号プレースホルダー 4"/>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12</a:t>
            </a:fld>
            <a:endParaRPr kumimoji="0" lang="en-US">
              <a:solidFill>
                <a:schemeClr val="tx1"/>
              </a:solidFill>
            </a:endParaRPr>
          </a:p>
        </p:txBody>
      </p:sp>
      <p:sp>
        <p:nvSpPr>
          <p:cNvPr id="6" name="タイトル 5"/>
          <p:cNvSpPr>
            <a:spLocks noGrp="1"/>
          </p:cNvSpPr>
          <p:nvPr>
            <p:ph type="title"/>
          </p:nvPr>
        </p:nvSpPr>
        <p:spPr/>
        <p:txBody>
          <a:bodyPr/>
          <a:lstStyle/>
          <a:p>
            <a:r>
              <a:rPr lang="en-US" altLang="ja-JP" dirty="0"/>
              <a:t>INFOSS</a:t>
            </a:r>
            <a:r>
              <a:rPr kumimoji="1" lang="ja-JP" altLang="en-US" dirty="0"/>
              <a:t>情報倫理</a:t>
            </a:r>
          </a:p>
        </p:txBody>
      </p:sp>
      <p:sp>
        <p:nvSpPr>
          <p:cNvPr id="7" name="正方形/長方形 6"/>
          <p:cNvSpPr/>
          <p:nvPr/>
        </p:nvSpPr>
        <p:spPr>
          <a:xfrm>
            <a:off x="5140956" y="5511041"/>
            <a:ext cx="3631908" cy="957240"/>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2400" dirty="0"/>
              <a:t>全ての章の内容が</a:t>
            </a:r>
            <a:endParaRPr kumimoji="1" lang="en-US" altLang="ja-JP" sz="2400" dirty="0"/>
          </a:p>
          <a:p>
            <a:pPr algn="ctr"/>
            <a:r>
              <a:rPr kumimoji="1" lang="ja-JP" altLang="en-US" sz="2400" dirty="0"/>
              <a:t>期末試験対象です</a:t>
            </a:r>
          </a:p>
        </p:txBody>
      </p:sp>
    </p:spTree>
    <p:extLst>
      <p:ext uri="{BB962C8B-B14F-4D97-AF65-F5344CB8AC3E}">
        <p14:creationId xmlns:p14="http://schemas.microsoft.com/office/powerpoint/2010/main" val="64389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これまでの復習</a:t>
            </a:r>
            <a:endParaRPr lang="en-US" altLang="ja-JP" dirty="0"/>
          </a:p>
          <a:p>
            <a:pPr lvl="1"/>
            <a:r>
              <a:rPr lang="ja-JP" altLang="en-US" dirty="0"/>
              <a:t>コンピュータ操作</a:t>
            </a:r>
            <a:endParaRPr lang="en-US" altLang="ja-JP" dirty="0"/>
          </a:p>
          <a:p>
            <a:pPr lvl="1"/>
            <a:r>
              <a:rPr lang="ja-JP" altLang="en-US" dirty="0"/>
              <a:t>ファイルシステム</a:t>
            </a:r>
            <a:endParaRPr lang="en-US" altLang="ja-JP" dirty="0"/>
          </a:p>
          <a:p>
            <a:pPr lvl="1"/>
            <a:r>
              <a:rPr lang="ja-JP" altLang="en-US" dirty="0"/>
              <a:t>ネットワーク</a:t>
            </a:r>
            <a:endParaRPr lang="en-US" altLang="ja-JP" dirty="0"/>
          </a:p>
          <a:p>
            <a:pPr lvl="1"/>
            <a:r>
              <a:rPr lang="ja-JP" altLang="en-US" dirty="0"/>
              <a:t>インターネットサービス</a:t>
            </a:r>
            <a:endParaRPr lang="en-US" altLang="ja-JP" dirty="0"/>
          </a:p>
          <a:p>
            <a:pPr lvl="1"/>
            <a:r>
              <a:rPr lang="ja-JP" altLang="en-US" dirty="0"/>
              <a:t>著作権・情報倫理</a:t>
            </a:r>
            <a:endParaRPr lang="en-US" altLang="ja-JP" dirty="0"/>
          </a:p>
          <a:p>
            <a:endParaRPr lang="en-US" altLang="ja-JP" dirty="0"/>
          </a:p>
          <a:p>
            <a:r>
              <a:rPr lang="ja-JP" altLang="en-US" dirty="0"/>
              <a:t>早く終わったら</a:t>
            </a:r>
            <a:r>
              <a:rPr lang="en-US" altLang="ja-JP" dirty="0"/>
              <a:t>Microsoft Office</a:t>
            </a:r>
            <a:r>
              <a:rPr lang="ja-JP" altLang="en-US" dirty="0"/>
              <a:t>の授業に入る</a:t>
            </a:r>
            <a:endParaRPr lang="en-US" altLang="ja-JP" dirty="0"/>
          </a:p>
        </p:txBody>
      </p:sp>
      <p:sp>
        <p:nvSpPr>
          <p:cNvPr id="3" name="日付プレースホルダー 2"/>
          <p:cNvSpPr>
            <a:spLocks noGrp="1"/>
          </p:cNvSpPr>
          <p:nvPr>
            <p:ph type="dt" sz="half" idx="10"/>
          </p:nvPr>
        </p:nvSpPr>
        <p:spPr/>
        <p:txBody>
          <a:bodyPr/>
          <a:lstStyle/>
          <a:p>
            <a:pPr algn="l" eaLnBrk="1" latinLnBrk="0" hangingPunct="1"/>
            <a:r>
              <a:rPr lang="en-US" altLang="ja-JP"/>
              <a:t>2017/5/25</a:t>
            </a:r>
            <a:endParaRPr lang="en-US">
              <a:solidFill>
                <a:schemeClr val="tx1"/>
              </a:solidFill>
            </a:endParaRPr>
          </a:p>
        </p:txBody>
      </p:sp>
      <p:sp>
        <p:nvSpPr>
          <p:cNvPr id="4" name="フッター プレースホルダー 3"/>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)I</a:t>
            </a:r>
            <a:endParaRPr kumimoji="0" lang="en-US">
              <a:solidFill>
                <a:schemeClr val="tx1"/>
              </a:solidFill>
            </a:endParaRPr>
          </a:p>
        </p:txBody>
      </p:sp>
      <p:sp>
        <p:nvSpPr>
          <p:cNvPr id="5" name="スライド番号プレースホルダー 4"/>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13</a:t>
            </a:fld>
            <a:endParaRPr kumimoji="0" lang="en-US">
              <a:solidFill>
                <a:schemeClr val="tx1"/>
              </a:solidFill>
            </a:endParaRPr>
          </a:p>
        </p:txBody>
      </p:sp>
      <p:sp>
        <p:nvSpPr>
          <p:cNvPr id="6" name="タイトル 5"/>
          <p:cNvSpPr>
            <a:spLocks noGrp="1"/>
          </p:cNvSpPr>
          <p:nvPr>
            <p:ph type="title"/>
          </p:nvPr>
        </p:nvSpPr>
        <p:spPr/>
        <p:txBody>
          <a:bodyPr/>
          <a:lstStyle/>
          <a:p>
            <a:r>
              <a:rPr lang="ja-JP" altLang="en-US" dirty="0"/>
              <a:t>次週予告</a:t>
            </a:r>
            <a:endParaRPr kumimoji="1" lang="ja-JP" altLang="en-US" dirty="0"/>
          </a:p>
        </p:txBody>
      </p:sp>
    </p:spTree>
    <p:extLst>
      <p:ext uri="{BB962C8B-B14F-4D97-AF65-F5344CB8AC3E}">
        <p14:creationId xmlns:p14="http://schemas.microsoft.com/office/powerpoint/2010/main" val="2835397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著作権への正しい理解を学ぶ</a:t>
            </a:r>
            <a:endParaRPr lang="en-US" altLang="ja-JP" dirty="0"/>
          </a:p>
          <a:p>
            <a:pPr lvl="1"/>
            <a:r>
              <a:rPr lang="ja-JP" altLang="en-US" dirty="0"/>
              <a:t>著作権侵害となる事例を知る</a:t>
            </a:r>
            <a:endParaRPr lang="en-US" altLang="ja-JP" dirty="0"/>
          </a:p>
          <a:p>
            <a:pPr lvl="1"/>
            <a:r>
              <a:rPr lang="ja-JP" altLang="en-US" dirty="0"/>
              <a:t>リポートで他人の文献を引用するときどうするか？</a:t>
            </a:r>
            <a:endParaRPr lang="en-US" altLang="ja-JP" dirty="0"/>
          </a:p>
          <a:p>
            <a:endParaRPr kumimoji="1" lang="en-US" altLang="ja-JP" dirty="0"/>
          </a:p>
          <a:p>
            <a:r>
              <a:rPr lang="ja-JP" altLang="en-US" dirty="0"/>
              <a:t>情報倫理を理解</a:t>
            </a:r>
            <a:endParaRPr lang="en-US" altLang="ja-JP" dirty="0"/>
          </a:p>
          <a:p>
            <a:pPr lvl="1"/>
            <a:r>
              <a:rPr lang="ja-JP" altLang="en-US" dirty="0"/>
              <a:t>コンピュータを使う上での基礎知識を理解</a:t>
            </a:r>
            <a:endParaRPr lang="en-US" altLang="ja-JP" dirty="0"/>
          </a:p>
          <a:p>
            <a:pPr lvl="1"/>
            <a:r>
              <a:rPr lang="ja-JP" altLang="en-US" dirty="0"/>
              <a:t>何が安全？何が危険？</a:t>
            </a:r>
            <a:endParaRPr lang="en-US" altLang="ja-JP" dirty="0"/>
          </a:p>
          <a:p>
            <a:pPr lvl="1"/>
            <a:endParaRPr kumimoji="1" lang="en-US" altLang="ja-JP" dirty="0"/>
          </a:p>
          <a:p>
            <a:endParaRPr kumimoji="1" lang="en-US" altLang="ja-JP" dirty="0"/>
          </a:p>
          <a:p>
            <a:endParaRPr kumimoji="1" lang="en-US" altLang="ja-JP" dirty="0"/>
          </a:p>
        </p:txBody>
      </p:sp>
      <p:sp>
        <p:nvSpPr>
          <p:cNvPr id="3" name="日付プレースホルダー 2"/>
          <p:cNvSpPr>
            <a:spLocks noGrp="1"/>
          </p:cNvSpPr>
          <p:nvPr>
            <p:ph type="dt" sz="half" idx="10"/>
          </p:nvPr>
        </p:nvSpPr>
        <p:spPr/>
        <p:txBody>
          <a:bodyPr/>
          <a:lstStyle/>
          <a:p>
            <a:pPr algn="l" eaLnBrk="1" latinLnBrk="0" hangingPunct="1"/>
            <a:r>
              <a:rPr lang="en-US" altLang="ja-JP"/>
              <a:t>2017/5/25</a:t>
            </a:r>
            <a:endParaRPr lang="en-US">
              <a:solidFill>
                <a:schemeClr val="tx1"/>
              </a:solidFill>
            </a:endParaRPr>
          </a:p>
        </p:txBody>
      </p:sp>
      <p:sp>
        <p:nvSpPr>
          <p:cNvPr id="4" name="フッター プレースホルダー 3"/>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)I</a:t>
            </a:r>
            <a:endParaRPr kumimoji="0" lang="en-US">
              <a:solidFill>
                <a:schemeClr val="tx1"/>
              </a:solidFill>
            </a:endParaRPr>
          </a:p>
        </p:txBody>
      </p:sp>
      <p:sp>
        <p:nvSpPr>
          <p:cNvPr id="5" name="スライド番号プレースホルダー 4"/>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a:t>
            </a:fld>
            <a:endParaRPr kumimoji="0" lang="en-US">
              <a:solidFill>
                <a:schemeClr val="tx1"/>
              </a:solidFill>
            </a:endParaRPr>
          </a:p>
        </p:txBody>
      </p:sp>
      <p:sp>
        <p:nvSpPr>
          <p:cNvPr id="6" name="タイトル 5"/>
          <p:cNvSpPr>
            <a:spLocks noGrp="1"/>
          </p:cNvSpPr>
          <p:nvPr>
            <p:ph type="title"/>
          </p:nvPr>
        </p:nvSpPr>
        <p:spPr/>
        <p:txBody>
          <a:bodyPr/>
          <a:lstStyle/>
          <a:p>
            <a:r>
              <a:rPr kumimoji="1" lang="ja-JP" altLang="en-US" dirty="0"/>
              <a:t>本日の目標</a:t>
            </a:r>
          </a:p>
        </p:txBody>
      </p:sp>
    </p:spTree>
    <p:extLst>
      <p:ext uri="{BB962C8B-B14F-4D97-AF65-F5344CB8AC3E}">
        <p14:creationId xmlns:p14="http://schemas.microsoft.com/office/powerpoint/2010/main" val="311340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使用ソフト</a:t>
            </a:r>
            <a:endParaRPr lang="en-US" altLang="ja-JP" dirty="0"/>
          </a:p>
          <a:p>
            <a:pPr lvl="1"/>
            <a:r>
              <a:rPr lang="ja-JP" altLang="en-US" dirty="0"/>
              <a:t>タッチタイピングウェブアプリ（富士通）</a:t>
            </a:r>
            <a:endParaRPr lang="en-US" altLang="ja-JP" dirty="0"/>
          </a:p>
          <a:p>
            <a:pPr lvl="1"/>
            <a:r>
              <a:rPr lang="en-US" altLang="ja-JP" dirty="0">
                <a:hlinkClick r:id="rId2"/>
              </a:rPr>
              <a:t>http://azby.fmworld.net/usage/lesson/keyboard/typing</a:t>
            </a:r>
            <a:endParaRPr lang="en-US" altLang="ja-JP" dirty="0"/>
          </a:p>
          <a:p>
            <a:endParaRPr lang="en-US" altLang="ja-JP" dirty="0"/>
          </a:p>
          <a:p>
            <a:r>
              <a:rPr lang="ja-JP" altLang="en-US" dirty="0"/>
              <a:t>今日の授業出席と一緒に提出しよう</a:t>
            </a:r>
            <a:endParaRPr lang="en-US" altLang="ja-JP" dirty="0"/>
          </a:p>
          <a:p>
            <a:pPr lvl="1"/>
            <a:r>
              <a:rPr lang="en-US" altLang="ja-JP" dirty="0"/>
              <a:t>http://www.cis.twcu.ac.jp/~shibata-atsushi/</a:t>
            </a:r>
          </a:p>
          <a:p>
            <a:pPr lvl="1"/>
            <a:r>
              <a:rPr lang="ja-JP" altLang="en-US" dirty="0"/>
              <a:t>情報処理技法</a:t>
            </a:r>
            <a:r>
              <a:rPr lang="en-US" altLang="ja-JP" dirty="0"/>
              <a:t>I</a:t>
            </a:r>
            <a:r>
              <a:rPr lang="ja-JP" altLang="en-US"/>
              <a:t>のアンケートフームから</a:t>
            </a:r>
            <a:endParaRPr lang="en-US" altLang="ja-JP" dirty="0"/>
          </a:p>
        </p:txBody>
      </p:sp>
      <p:sp>
        <p:nvSpPr>
          <p:cNvPr id="3" name="日付プレースホルダー 2"/>
          <p:cNvSpPr>
            <a:spLocks noGrp="1"/>
          </p:cNvSpPr>
          <p:nvPr>
            <p:ph type="dt" sz="half" idx="10"/>
          </p:nvPr>
        </p:nvSpPr>
        <p:spPr/>
        <p:txBody>
          <a:bodyPr/>
          <a:lstStyle/>
          <a:p>
            <a:pPr algn="l" eaLnBrk="1" latinLnBrk="0" hangingPunct="1"/>
            <a:r>
              <a:rPr lang="en-US" altLang="ja-JP"/>
              <a:t>2017/4/13</a:t>
            </a:r>
            <a:endParaRPr lang="en-US">
              <a:solidFill>
                <a:schemeClr val="tx1"/>
              </a:solidFill>
            </a:endParaRPr>
          </a:p>
        </p:txBody>
      </p:sp>
      <p:sp>
        <p:nvSpPr>
          <p:cNvPr id="5" name="スライド番号プレースホルダー 4"/>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3</a:t>
            </a:fld>
            <a:endParaRPr kumimoji="0" lang="en-US">
              <a:solidFill>
                <a:schemeClr val="tx1"/>
              </a:solidFill>
            </a:endParaRPr>
          </a:p>
        </p:txBody>
      </p:sp>
      <p:sp>
        <p:nvSpPr>
          <p:cNvPr id="6" name="タイトル 5"/>
          <p:cNvSpPr>
            <a:spLocks noGrp="1"/>
          </p:cNvSpPr>
          <p:nvPr>
            <p:ph type="title"/>
          </p:nvPr>
        </p:nvSpPr>
        <p:spPr/>
        <p:txBody>
          <a:bodyPr/>
          <a:lstStyle/>
          <a:p>
            <a:r>
              <a:rPr kumimoji="1" lang="ja-JP" altLang="en-US" dirty="0"/>
              <a:t>タッチタイピング</a:t>
            </a:r>
            <a:r>
              <a:rPr lang="ja-JP" altLang="en-US" dirty="0"/>
              <a:t>練習</a:t>
            </a:r>
            <a:endParaRPr kumimoji="1" lang="ja-JP" altLang="en-US" dirty="0"/>
          </a:p>
        </p:txBody>
      </p:sp>
    </p:spTree>
    <p:extLst>
      <p:ext uri="{BB962C8B-B14F-4D97-AF65-F5344CB8AC3E}">
        <p14:creationId xmlns:p14="http://schemas.microsoft.com/office/powerpoint/2010/main" val="3450527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numCol="1">
            <a:normAutofit/>
          </a:bodyPr>
          <a:lstStyle/>
          <a:p>
            <a:r>
              <a:rPr kumimoji="1" lang="ja-JP" altLang="en-US" dirty="0"/>
              <a:t>情報倫理を学ぶ理由</a:t>
            </a:r>
            <a:endParaRPr kumimoji="1" lang="en-US" altLang="ja-JP" dirty="0"/>
          </a:p>
          <a:p>
            <a:endParaRPr kumimoji="1" lang="en-US" altLang="ja-JP" dirty="0"/>
          </a:p>
          <a:p>
            <a:r>
              <a:rPr kumimoji="1" lang="ja-JP" altLang="en-US" dirty="0"/>
              <a:t>著作権</a:t>
            </a:r>
            <a:endParaRPr kumimoji="1" lang="en-US" altLang="ja-JP" dirty="0"/>
          </a:p>
          <a:p>
            <a:pPr lvl="1"/>
            <a:r>
              <a:rPr kumimoji="1" lang="ja-JP" altLang="en-US" dirty="0"/>
              <a:t>著作権の概要</a:t>
            </a:r>
            <a:endParaRPr kumimoji="1" lang="en-US" altLang="ja-JP" dirty="0"/>
          </a:p>
          <a:p>
            <a:pPr lvl="1"/>
            <a:r>
              <a:rPr kumimoji="1" lang="ja-JP" altLang="en-US" dirty="0"/>
              <a:t>著作権パンフレット</a:t>
            </a:r>
            <a:endParaRPr kumimoji="1" lang="en-US" altLang="ja-JP" dirty="0"/>
          </a:p>
          <a:p>
            <a:pPr lvl="1"/>
            <a:endParaRPr kumimoji="1" lang="en-US" altLang="ja-JP" dirty="0"/>
          </a:p>
          <a:p>
            <a:r>
              <a:rPr lang="en-US" altLang="ja-JP" dirty="0"/>
              <a:t>INFOSS</a:t>
            </a:r>
            <a:r>
              <a:rPr lang="ja-JP" altLang="en-US" dirty="0"/>
              <a:t>情報倫理</a:t>
            </a:r>
            <a:endParaRPr lang="en-US" altLang="ja-JP" dirty="0"/>
          </a:p>
          <a:p>
            <a:pPr lvl="1"/>
            <a:r>
              <a:rPr kumimoji="1" lang="en-US" altLang="ja-JP" dirty="0"/>
              <a:t>e-Learning</a:t>
            </a:r>
            <a:r>
              <a:rPr kumimoji="1" lang="ja-JP" altLang="en-US" dirty="0"/>
              <a:t>について</a:t>
            </a:r>
            <a:endParaRPr kumimoji="1" lang="en-US" altLang="ja-JP" dirty="0"/>
          </a:p>
          <a:p>
            <a:pPr lvl="1"/>
            <a:r>
              <a:rPr lang="en-US" altLang="ja-JP" dirty="0"/>
              <a:t>INFOSS</a:t>
            </a:r>
            <a:r>
              <a:rPr lang="ja-JP" altLang="en-US" dirty="0"/>
              <a:t>情報倫理</a:t>
            </a:r>
            <a:endParaRPr kumimoji="1" lang="en-US" altLang="ja-JP" dirty="0"/>
          </a:p>
          <a:p>
            <a:pPr lvl="1"/>
            <a:endParaRPr kumimoji="1" lang="en-US" altLang="ja-JP" dirty="0"/>
          </a:p>
          <a:p>
            <a:endParaRPr kumimoji="1" lang="en-US" altLang="ja-JP" dirty="0"/>
          </a:p>
        </p:txBody>
      </p:sp>
      <p:sp>
        <p:nvSpPr>
          <p:cNvPr id="3" name="日付プレースホルダー 2"/>
          <p:cNvSpPr>
            <a:spLocks noGrp="1"/>
          </p:cNvSpPr>
          <p:nvPr>
            <p:ph type="dt" sz="half" idx="10"/>
          </p:nvPr>
        </p:nvSpPr>
        <p:spPr/>
        <p:txBody>
          <a:bodyPr/>
          <a:lstStyle/>
          <a:p>
            <a:pPr algn="l" eaLnBrk="1" latinLnBrk="0" hangingPunct="1"/>
            <a:r>
              <a:rPr lang="en-US" altLang="ja-JP"/>
              <a:t>2017/5/25</a:t>
            </a:r>
            <a:endParaRPr lang="en-US">
              <a:solidFill>
                <a:schemeClr val="tx1"/>
              </a:solidFill>
            </a:endParaRPr>
          </a:p>
        </p:txBody>
      </p:sp>
      <p:sp>
        <p:nvSpPr>
          <p:cNvPr id="4" name="フッター プレースホルダー 3"/>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)I</a:t>
            </a:r>
            <a:endParaRPr kumimoji="0" lang="en-US">
              <a:solidFill>
                <a:schemeClr val="tx1"/>
              </a:solidFill>
            </a:endParaRPr>
          </a:p>
        </p:txBody>
      </p:sp>
      <p:sp>
        <p:nvSpPr>
          <p:cNvPr id="5" name="スライド番号プレースホルダー 4"/>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4</a:t>
            </a:fld>
            <a:endParaRPr kumimoji="0" lang="en-US">
              <a:solidFill>
                <a:schemeClr val="tx1"/>
              </a:solidFill>
            </a:endParaRPr>
          </a:p>
        </p:txBody>
      </p:sp>
      <p:sp>
        <p:nvSpPr>
          <p:cNvPr id="6" name="タイトル 5"/>
          <p:cNvSpPr>
            <a:spLocks noGrp="1"/>
          </p:cNvSpPr>
          <p:nvPr>
            <p:ph type="title"/>
          </p:nvPr>
        </p:nvSpPr>
        <p:spPr/>
        <p:txBody>
          <a:bodyPr/>
          <a:lstStyle/>
          <a:p>
            <a:r>
              <a:rPr kumimoji="1" lang="ja-JP" altLang="en-US" dirty="0"/>
              <a:t>本日やること</a:t>
            </a:r>
          </a:p>
        </p:txBody>
      </p:sp>
      <p:sp>
        <p:nvSpPr>
          <p:cNvPr id="7" name="角丸四角形吹き出し 6"/>
          <p:cNvSpPr/>
          <p:nvPr/>
        </p:nvSpPr>
        <p:spPr>
          <a:xfrm>
            <a:off x="4566621" y="3066841"/>
            <a:ext cx="2483023" cy="612648"/>
          </a:xfrm>
          <a:prstGeom prst="wedgeRoundRectCallout">
            <a:avLst>
              <a:gd name="adj1" fmla="val -56801"/>
              <a:gd name="adj2" fmla="val 39046"/>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000"/>
              <a:t>ひたすら読む</a:t>
            </a:r>
            <a:endParaRPr kumimoji="1" lang="ja-JP" altLang="en-US" sz="2000" dirty="0"/>
          </a:p>
        </p:txBody>
      </p:sp>
      <p:sp>
        <p:nvSpPr>
          <p:cNvPr id="8" name="角丸四角形吹き出し 7"/>
          <p:cNvSpPr/>
          <p:nvPr/>
        </p:nvSpPr>
        <p:spPr>
          <a:xfrm>
            <a:off x="4566621" y="5318258"/>
            <a:ext cx="2483023" cy="612648"/>
          </a:xfrm>
          <a:prstGeom prst="wedgeRoundRectCallout">
            <a:avLst>
              <a:gd name="adj1" fmla="val -66271"/>
              <a:gd name="adj2" fmla="val -24920"/>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000" dirty="0"/>
              <a:t>ひたすらやる</a:t>
            </a:r>
          </a:p>
        </p:txBody>
      </p:sp>
    </p:spTree>
    <p:extLst>
      <p:ext uri="{BB962C8B-B14F-4D97-AF65-F5344CB8AC3E}">
        <p14:creationId xmlns:p14="http://schemas.microsoft.com/office/powerpoint/2010/main" val="752361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pPr algn="l" eaLnBrk="1" latinLnBrk="0" hangingPunct="1"/>
            <a:r>
              <a:rPr lang="en-US" altLang="ja-JP"/>
              <a:t>2017/5/25</a:t>
            </a:r>
            <a:endParaRPr lang="en-US">
              <a:solidFill>
                <a:schemeClr val="tx1"/>
              </a:solidFill>
            </a:endParaRPr>
          </a:p>
        </p:txBody>
      </p:sp>
      <p:sp>
        <p:nvSpPr>
          <p:cNvPr id="4" name="フッター プレースホルダー 3"/>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)I</a:t>
            </a:r>
            <a:endParaRPr kumimoji="0" lang="en-US" dirty="0">
              <a:solidFill>
                <a:schemeClr val="tx1"/>
              </a:solidFill>
            </a:endParaRPr>
          </a:p>
        </p:txBody>
      </p:sp>
      <p:sp>
        <p:nvSpPr>
          <p:cNvPr id="5" name="スライド番号プレースホルダー 4"/>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5</a:t>
            </a:fld>
            <a:endParaRPr kumimoji="0" lang="en-US">
              <a:solidFill>
                <a:schemeClr val="tx1"/>
              </a:solidFill>
            </a:endParaRPr>
          </a:p>
        </p:txBody>
      </p:sp>
      <p:sp>
        <p:nvSpPr>
          <p:cNvPr id="6" name="タイトル 5"/>
          <p:cNvSpPr>
            <a:spLocks noGrp="1"/>
          </p:cNvSpPr>
          <p:nvPr>
            <p:ph type="title"/>
          </p:nvPr>
        </p:nvSpPr>
        <p:spPr/>
        <p:txBody>
          <a:bodyPr/>
          <a:lstStyle/>
          <a:p>
            <a:r>
              <a:rPr kumimoji="1" lang="ja-JP" altLang="en-US" dirty="0"/>
              <a:t>情報倫理を学ぶ理由</a:t>
            </a:r>
          </a:p>
        </p:txBody>
      </p:sp>
      <p:sp>
        <p:nvSpPr>
          <p:cNvPr id="2" name="コンテンツ プレースホルダー 1"/>
          <p:cNvSpPr>
            <a:spLocks noGrp="1"/>
          </p:cNvSpPr>
          <p:nvPr>
            <p:ph idx="1"/>
          </p:nvPr>
        </p:nvSpPr>
        <p:spPr>
          <a:xfrm>
            <a:off x="699247" y="3004457"/>
            <a:ext cx="7745505" cy="3121705"/>
          </a:xfrm>
        </p:spPr>
        <p:txBody>
          <a:bodyPr>
            <a:normAutofit fontScale="92500" lnSpcReduction="10000"/>
          </a:bodyPr>
          <a:lstStyle/>
          <a:p>
            <a:r>
              <a:rPr kumimoji="1" lang="ja-JP" altLang="en-US" dirty="0"/>
              <a:t>プログラマの平均年収</a:t>
            </a:r>
            <a:endParaRPr kumimoji="1" lang="en-US" altLang="ja-JP" dirty="0"/>
          </a:p>
          <a:p>
            <a:pPr lvl="1"/>
            <a:r>
              <a:rPr lang="ja-JP" altLang="en-US" dirty="0"/>
              <a:t>日本：</a:t>
            </a:r>
            <a:r>
              <a:rPr lang="en-US" altLang="ja-JP" b="1" dirty="0">
                <a:solidFill>
                  <a:srgbClr val="FF0000"/>
                </a:solidFill>
              </a:rPr>
              <a:t>426</a:t>
            </a:r>
            <a:r>
              <a:rPr lang="ja-JP" altLang="en-US" b="1" dirty="0">
                <a:solidFill>
                  <a:srgbClr val="FF0000"/>
                </a:solidFill>
              </a:rPr>
              <a:t>万</a:t>
            </a:r>
            <a:endParaRPr lang="en-US" altLang="ja-JP" b="1" dirty="0">
              <a:solidFill>
                <a:srgbClr val="FF0000"/>
              </a:solidFill>
            </a:endParaRPr>
          </a:p>
          <a:p>
            <a:pPr lvl="1"/>
            <a:r>
              <a:rPr kumimoji="1" lang="ja-JP" altLang="en-US" dirty="0"/>
              <a:t>アメリカ：</a:t>
            </a:r>
            <a:r>
              <a:rPr kumimoji="1" lang="en-US" altLang="ja-JP" dirty="0"/>
              <a:t>900</a:t>
            </a:r>
            <a:r>
              <a:rPr kumimoji="1" lang="ja-JP" altLang="en-US" dirty="0"/>
              <a:t>万</a:t>
            </a:r>
            <a:endParaRPr kumimoji="1" lang="en-US" altLang="ja-JP" dirty="0"/>
          </a:p>
          <a:p>
            <a:pPr lvl="1"/>
            <a:r>
              <a:rPr lang="ja-JP" altLang="en-US" dirty="0"/>
              <a:t>フランス：</a:t>
            </a:r>
            <a:r>
              <a:rPr lang="en-US" altLang="ja-JP" dirty="0"/>
              <a:t>580</a:t>
            </a:r>
            <a:r>
              <a:rPr lang="ja-JP" altLang="en-US" dirty="0"/>
              <a:t>万</a:t>
            </a:r>
            <a:endParaRPr lang="en-US" altLang="ja-JP" dirty="0"/>
          </a:p>
          <a:p>
            <a:pPr lvl="1"/>
            <a:r>
              <a:rPr kumimoji="1" lang="ja-JP" altLang="en-US" dirty="0"/>
              <a:t>シンガポール：</a:t>
            </a:r>
            <a:r>
              <a:rPr lang="en-US" altLang="ja-JP" dirty="0"/>
              <a:t>500</a:t>
            </a:r>
            <a:r>
              <a:rPr lang="ja-JP" altLang="en-US" dirty="0"/>
              <a:t>万</a:t>
            </a:r>
            <a:endParaRPr lang="en-US" altLang="ja-JP" dirty="0"/>
          </a:p>
          <a:p>
            <a:pPr lvl="1"/>
            <a:endParaRPr lang="en-US" altLang="ja-JP" dirty="0"/>
          </a:p>
          <a:p>
            <a:r>
              <a:rPr kumimoji="1" lang="ja-JP" altLang="en-US" dirty="0"/>
              <a:t>イラストレーターの平均年収</a:t>
            </a:r>
            <a:endParaRPr kumimoji="1" lang="en-US" altLang="ja-JP" dirty="0"/>
          </a:p>
          <a:p>
            <a:pPr lvl="1"/>
            <a:r>
              <a:rPr lang="ja-JP" altLang="en-US" dirty="0"/>
              <a:t>日本：</a:t>
            </a:r>
            <a:r>
              <a:rPr lang="en-US" altLang="ja-JP" b="1" dirty="0">
                <a:solidFill>
                  <a:srgbClr val="FF0000"/>
                </a:solidFill>
              </a:rPr>
              <a:t>120</a:t>
            </a:r>
            <a:r>
              <a:rPr lang="ja-JP" altLang="en-US" b="1" dirty="0">
                <a:solidFill>
                  <a:srgbClr val="FF0000"/>
                </a:solidFill>
              </a:rPr>
              <a:t>万</a:t>
            </a:r>
            <a:endParaRPr lang="en-US" altLang="ja-JP" b="1" dirty="0">
              <a:solidFill>
                <a:srgbClr val="FF0000"/>
              </a:solidFill>
            </a:endParaRPr>
          </a:p>
          <a:p>
            <a:pPr lvl="1"/>
            <a:r>
              <a:rPr lang="ja-JP" altLang="en-US" dirty="0"/>
              <a:t>アメリカ：</a:t>
            </a:r>
            <a:r>
              <a:rPr lang="en-US" altLang="ja-JP" dirty="0"/>
              <a:t>442</a:t>
            </a:r>
            <a:r>
              <a:rPr lang="ja-JP" altLang="en-US" dirty="0"/>
              <a:t>万</a:t>
            </a:r>
            <a:endParaRPr kumimoji="1" lang="ja-JP" altLang="en-US" dirty="0"/>
          </a:p>
        </p:txBody>
      </p:sp>
      <p:sp>
        <p:nvSpPr>
          <p:cNvPr id="8" name="正方形/長方形 7"/>
          <p:cNvSpPr/>
          <p:nvPr/>
        </p:nvSpPr>
        <p:spPr>
          <a:xfrm>
            <a:off x="1334281" y="1972491"/>
            <a:ext cx="6464678" cy="870218"/>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2400" dirty="0"/>
              <a:t>日本は不定形のものに対する評価が低い！</a:t>
            </a:r>
          </a:p>
        </p:txBody>
      </p:sp>
      <p:sp>
        <p:nvSpPr>
          <p:cNvPr id="10" name="角丸四角形吹き出し 9"/>
          <p:cNvSpPr/>
          <p:nvPr/>
        </p:nvSpPr>
        <p:spPr>
          <a:xfrm>
            <a:off x="5394961" y="5033864"/>
            <a:ext cx="2739616" cy="741304"/>
          </a:xfrm>
          <a:prstGeom prst="wedgeRoundRectCallout">
            <a:avLst>
              <a:gd name="adj1" fmla="val -59597"/>
              <a:gd name="adj2" fmla="val 26253"/>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000" dirty="0"/>
              <a:t>それだけの価値しか</a:t>
            </a:r>
            <a:endParaRPr kumimoji="1" lang="en-US" altLang="ja-JP" sz="2000" dirty="0"/>
          </a:p>
          <a:p>
            <a:pPr algn="ctr"/>
            <a:r>
              <a:rPr kumimoji="1" lang="ja-JP" altLang="en-US" sz="2000" dirty="0"/>
              <a:t>見出していない</a:t>
            </a:r>
          </a:p>
        </p:txBody>
      </p:sp>
    </p:spTree>
    <p:extLst>
      <p:ext uri="{BB962C8B-B14F-4D97-AF65-F5344CB8AC3E}">
        <p14:creationId xmlns:p14="http://schemas.microsoft.com/office/powerpoint/2010/main" val="1297939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99247" y="1807632"/>
            <a:ext cx="7745505" cy="3293923"/>
          </a:xfrm>
        </p:spPr>
        <p:txBody>
          <a:bodyPr>
            <a:normAutofit fontScale="92500" lnSpcReduction="20000"/>
          </a:bodyPr>
          <a:lstStyle/>
          <a:p>
            <a:r>
              <a:rPr lang="ja-JP" altLang="en-US" dirty="0"/>
              <a:t>インターネット経由で不特定多数から資金調達する取り組み</a:t>
            </a:r>
            <a:endParaRPr lang="en-US" altLang="ja-JP" dirty="0"/>
          </a:p>
          <a:p>
            <a:endParaRPr kumimoji="1" lang="en-US" altLang="ja-JP" dirty="0"/>
          </a:p>
          <a:p>
            <a:r>
              <a:rPr kumimoji="1" lang="ja-JP" altLang="en-US" dirty="0"/>
              <a:t>形態</a:t>
            </a:r>
            <a:endParaRPr kumimoji="1" lang="en-US" altLang="ja-JP" dirty="0"/>
          </a:p>
          <a:p>
            <a:pPr lvl="1"/>
            <a:r>
              <a:rPr kumimoji="1" lang="ja-JP" altLang="en-US" dirty="0"/>
              <a:t>寄付型：リターンなし</a:t>
            </a:r>
            <a:endParaRPr kumimoji="1" lang="en-US" altLang="ja-JP" dirty="0"/>
          </a:p>
          <a:p>
            <a:pPr lvl="1"/>
            <a:r>
              <a:rPr kumimoji="1" lang="ja-JP" altLang="en-US" dirty="0"/>
              <a:t>投資型：金銭的なリターンあり</a:t>
            </a:r>
            <a:endParaRPr kumimoji="1" lang="en-US" altLang="ja-JP" dirty="0"/>
          </a:p>
          <a:p>
            <a:pPr lvl="1"/>
            <a:r>
              <a:rPr kumimoji="1" lang="ja-JP" altLang="en-US" dirty="0"/>
              <a:t>購入型：成果物や特典を購入</a:t>
            </a:r>
            <a:endParaRPr kumimoji="1" lang="en-US" altLang="ja-JP" dirty="0"/>
          </a:p>
          <a:p>
            <a:endParaRPr lang="en-US" altLang="ja-JP" dirty="0"/>
          </a:p>
          <a:p>
            <a:r>
              <a:rPr lang="ja-JP" altLang="en-US" dirty="0"/>
              <a:t>海外では一般的になりつつある</a:t>
            </a:r>
            <a:endParaRPr lang="en-US" altLang="ja-JP" dirty="0"/>
          </a:p>
          <a:p>
            <a:pPr lvl="1"/>
            <a:r>
              <a:rPr kumimoji="1" lang="en-US" altLang="ja-JP" dirty="0" err="1"/>
              <a:t>Kickstarter</a:t>
            </a:r>
            <a:r>
              <a:rPr kumimoji="1" lang="ja-JP" altLang="en-US" dirty="0"/>
              <a:t>、</a:t>
            </a:r>
            <a:r>
              <a:rPr kumimoji="1" lang="en-US" altLang="ja-JP" dirty="0" err="1"/>
              <a:t>ToGather</a:t>
            </a:r>
            <a:r>
              <a:rPr kumimoji="1" lang="ja-JP" altLang="en-US" dirty="0"/>
              <a:t>など</a:t>
            </a:r>
            <a:endParaRPr kumimoji="1" lang="en-US" altLang="ja-JP" dirty="0"/>
          </a:p>
        </p:txBody>
      </p:sp>
      <p:sp>
        <p:nvSpPr>
          <p:cNvPr id="3" name="日付プレースホルダー 2"/>
          <p:cNvSpPr>
            <a:spLocks noGrp="1"/>
          </p:cNvSpPr>
          <p:nvPr>
            <p:ph type="dt" sz="half" idx="10"/>
          </p:nvPr>
        </p:nvSpPr>
        <p:spPr/>
        <p:txBody>
          <a:bodyPr/>
          <a:lstStyle/>
          <a:p>
            <a:pPr algn="l" eaLnBrk="1" latinLnBrk="0" hangingPunct="1"/>
            <a:r>
              <a:rPr lang="en-US" altLang="ja-JP"/>
              <a:t>2017/5/25</a:t>
            </a:r>
            <a:endParaRPr lang="en-US">
              <a:solidFill>
                <a:schemeClr val="tx1"/>
              </a:solidFill>
            </a:endParaRPr>
          </a:p>
        </p:txBody>
      </p:sp>
      <p:sp>
        <p:nvSpPr>
          <p:cNvPr id="4" name="フッター プレースホルダー 3"/>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)I</a:t>
            </a:r>
            <a:endParaRPr kumimoji="0" lang="en-US">
              <a:solidFill>
                <a:schemeClr val="tx1"/>
              </a:solidFill>
            </a:endParaRPr>
          </a:p>
        </p:txBody>
      </p:sp>
      <p:sp>
        <p:nvSpPr>
          <p:cNvPr id="5" name="スライド番号プレースホルダー 4"/>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6</a:t>
            </a:fld>
            <a:endParaRPr kumimoji="0" lang="en-US">
              <a:solidFill>
                <a:schemeClr val="tx1"/>
              </a:solidFill>
            </a:endParaRPr>
          </a:p>
        </p:txBody>
      </p:sp>
      <p:sp>
        <p:nvSpPr>
          <p:cNvPr id="6" name="タイトル 5"/>
          <p:cNvSpPr>
            <a:spLocks noGrp="1"/>
          </p:cNvSpPr>
          <p:nvPr>
            <p:ph type="title"/>
          </p:nvPr>
        </p:nvSpPr>
        <p:spPr/>
        <p:txBody>
          <a:bodyPr/>
          <a:lstStyle/>
          <a:p>
            <a:r>
              <a:rPr kumimoji="1" lang="ja-JP" altLang="en-US" sz="2800" dirty="0"/>
              <a:t>クラウドファンディング</a:t>
            </a:r>
            <a:r>
              <a:rPr kumimoji="1" lang="en-US" altLang="ja-JP" sz="2800" dirty="0"/>
              <a:t>(Crowd Founding)</a:t>
            </a:r>
            <a:endParaRPr kumimoji="1" lang="ja-JP" altLang="en-US" sz="2800" dirty="0"/>
          </a:p>
        </p:txBody>
      </p:sp>
      <p:sp>
        <p:nvSpPr>
          <p:cNvPr id="7" name="正方形/長方形 6"/>
          <p:cNvSpPr/>
          <p:nvPr/>
        </p:nvSpPr>
        <p:spPr>
          <a:xfrm>
            <a:off x="1334281" y="5255944"/>
            <a:ext cx="6464678" cy="870218"/>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2400" dirty="0"/>
              <a:t>情報倫理を学んで情報の価値を知ろう</a:t>
            </a:r>
          </a:p>
        </p:txBody>
      </p:sp>
    </p:spTree>
    <p:extLst>
      <p:ext uri="{BB962C8B-B14F-4D97-AF65-F5344CB8AC3E}">
        <p14:creationId xmlns:p14="http://schemas.microsoft.com/office/powerpoint/2010/main" val="4275870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著作物に対する財産的な権利</a:t>
            </a:r>
            <a:endParaRPr lang="en-US" altLang="ja-JP" dirty="0"/>
          </a:p>
          <a:p>
            <a:pPr lvl="1"/>
            <a:r>
              <a:rPr lang="ja-JP" altLang="en-US" dirty="0"/>
              <a:t>著作物：思想・感情を創作的に表現した物</a:t>
            </a:r>
            <a:endParaRPr lang="en-US" altLang="ja-JP" dirty="0"/>
          </a:p>
          <a:p>
            <a:pPr lvl="1"/>
            <a:r>
              <a:rPr lang="ja-JP" altLang="en-US" dirty="0"/>
              <a:t>財産的な権利：専売特許のようなもの、無断使用不可</a:t>
            </a:r>
            <a:endParaRPr lang="en-US" altLang="ja-JP" dirty="0"/>
          </a:p>
          <a:p>
            <a:pPr lvl="1"/>
            <a:endParaRPr kumimoji="1" lang="en-US" altLang="ja-JP" dirty="0"/>
          </a:p>
          <a:p>
            <a:r>
              <a:rPr lang="ja-JP" altLang="en-US" dirty="0"/>
              <a:t>なんでこんなものが？</a:t>
            </a:r>
            <a:endParaRPr lang="en-US" altLang="ja-JP" dirty="0"/>
          </a:p>
          <a:p>
            <a:pPr lvl="1"/>
            <a:r>
              <a:rPr lang="ja-JP" altLang="en-US" dirty="0"/>
              <a:t>不定形の創作物の増加（音楽や</a:t>
            </a:r>
            <a:r>
              <a:rPr lang="en-US" altLang="ja-JP" dirty="0"/>
              <a:t>CG</a:t>
            </a:r>
            <a:r>
              <a:rPr lang="ja-JP" altLang="en-US" dirty="0"/>
              <a:t>など）</a:t>
            </a:r>
            <a:endParaRPr lang="en-US" altLang="ja-JP" dirty="0"/>
          </a:p>
          <a:p>
            <a:pPr lvl="1"/>
            <a:r>
              <a:rPr lang="ja-JP" altLang="en-US" dirty="0"/>
              <a:t>共有、漏えいが容易に（ウェブにアップロード）</a:t>
            </a:r>
            <a:endParaRPr kumimoji="1" lang="ja-JP" altLang="en-US" dirty="0"/>
          </a:p>
        </p:txBody>
      </p:sp>
      <p:sp>
        <p:nvSpPr>
          <p:cNvPr id="3" name="日付プレースホルダー 2"/>
          <p:cNvSpPr>
            <a:spLocks noGrp="1"/>
          </p:cNvSpPr>
          <p:nvPr>
            <p:ph type="dt" sz="half" idx="10"/>
          </p:nvPr>
        </p:nvSpPr>
        <p:spPr/>
        <p:txBody>
          <a:bodyPr/>
          <a:lstStyle/>
          <a:p>
            <a:pPr algn="l" eaLnBrk="1" latinLnBrk="0" hangingPunct="1"/>
            <a:r>
              <a:rPr lang="en-US" altLang="ja-JP"/>
              <a:t>2017/5/25</a:t>
            </a:r>
            <a:endParaRPr lang="en-US">
              <a:solidFill>
                <a:schemeClr val="tx1"/>
              </a:solidFill>
            </a:endParaRPr>
          </a:p>
        </p:txBody>
      </p:sp>
      <p:sp>
        <p:nvSpPr>
          <p:cNvPr id="4" name="フッター プレースホルダー 3"/>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)I</a:t>
            </a:r>
            <a:endParaRPr kumimoji="0" lang="en-US" dirty="0">
              <a:solidFill>
                <a:schemeClr val="tx1"/>
              </a:solidFill>
            </a:endParaRPr>
          </a:p>
        </p:txBody>
      </p:sp>
      <p:sp>
        <p:nvSpPr>
          <p:cNvPr id="5" name="スライド番号プレースホルダー 4"/>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7</a:t>
            </a:fld>
            <a:endParaRPr kumimoji="0" lang="en-US">
              <a:solidFill>
                <a:schemeClr val="tx1"/>
              </a:solidFill>
            </a:endParaRPr>
          </a:p>
        </p:txBody>
      </p:sp>
      <p:sp>
        <p:nvSpPr>
          <p:cNvPr id="6" name="タイトル 5"/>
          <p:cNvSpPr>
            <a:spLocks noGrp="1"/>
          </p:cNvSpPr>
          <p:nvPr>
            <p:ph type="title"/>
          </p:nvPr>
        </p:nvSpPr>
        <p:spPr/>
        <p:txBody>
          <a:bodyPr/>
          <a:lstStyle/>
          <a:p>
            <a:r>
              <a:rPr kumimoji="1" lang="ja-JP" altLang="en-US" dirty="0"/>
              <a:t>著作権</a:t>
            </a:r>
            <a:r>
              <a:rPr kumimoji="1" lang="en-US" altLang="ja-JP" dirty="0"/>
              <a:t>(copyright)</a:t>
            </a:r>
            <a:r>
              <a:rPr kumimoji="1" lang="ja-JP" altLang="en-US" dirty="0"/>
              <a:t>って？</a:t>
            </a:r>
          </a:p>
        </p:txBody>
      </p:sp>
      <p:sp>
        <p:nvSpPr>
          <p:cNvPr id="7" name="下矢印 6"/>
          <p:cNvSpPr/>
          <p:nvPr/>
        </p:nvSpPr>
        <p:spPr>
          <a:xfrm>
            <a:off x="3835101" y="4872446"/>
            <a:ext cx="1463040" cy="444137"/>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8" name="正方形/長方形 7"/>
          <p:cNvSpPr/>
          <p:nvPr/>
        </p:nvSpPr>
        <p:spPr>
          <a:xfrm>
            <a:off x="1895266" y="5368834"/>
            <a:ext cx="5342709" cy="870218"/>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2400" dirty="0"/>
              <a:t>著作権について知り、</a:t>
            </a:r>
            <a:endParaRPr kumimoji="1" lang="en-US" altLang="ja-JP" sz="2400" dirty="0"/>
          </a:p>
          <a:p>
            <a:pPr algn="ctr"/>
            <a:r>
              <a:rPr kumimoji="1" lang="ja-JP" altLang="en-US" sz="2400" dirty="0"/>
              <a:t>自分の権利を守ろう</a:t>
            </a:r>
          </a:p>
        </p:txBody>
      </p:sp>
    </p:spTree>
    <p:extLst>
      <p:ext uri="{BB962C8B-B14F-4D97-AF65-F5344CB8AC3E}">
        <p14:creationId xmlns:p14="http://schemas.microsoft.com/office/powerpoint/2010/main" val="774254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828929208"/>
              </p:ext>
            </p:extLst>
          </p:nvPr>
        </p:nvGraphicFramePr>
        <p:xfrm>
          <a:off x="698500" y="1798638"/>
          <a:ext cx="7747000" cy="2656840"/>
        </p:xfrm>
        <a:graphic>
          <a:graphicData uri="http://schemas.openxmlformats.org/drawingml/2006/table">
            <a:tbl>
              <a:tblPr firstRow="1" bandRow="1">
                <a:tableStyleId>{5C22544A-7EE6-4342-B048-85BDC9FD1C3A}</a:tableStyleId>
              </a:tblPr>
              <a:tblGrid>
                <a:gridCol w="3873500">
                  <a:extLst>
                    <a:ext uri="{9D8B030D-6E8A-4147-A177-3AD203B41FA5}">
                      <a16:colId xmlns:a16="http://schemas.microsoft.com/office/drawing/2014/main" xmlns="" val="20000"/>
                    </a:ext>
                  </a:extLst>
                </a:gridCol>
                <a:gridCol w="3873500">
                  <a:extLst>
                    <a:ext uri="{9D8B030D-6E8A-4147-A177-3AD203B41FA5}">
                      <a16:colId xmlns:a16="http://schemas.microsoft.com/office/drawing/2014/main" xmlns="" val="20001"/>
                    </a:ext>
                  </a:extLst>
                </a:gridCol>
              </a:tblGrid>
              <a:tr h="370840">
                <a:tc>
                  <a:txBody>
                    <a:bodyPr/>
                    <a:lstStyle/>
                    <a:p>
                      <a:r>
                        <a:rPr kumimoji="1" lang="ja-JP" altLang="en-US" dirty="0"/>
                        <a:t>著作権があるもの</a:t>
                      </a:r>
                    </a:p>
                  </a:txBody>
                  <a:tcPr/>
                </a:tc>
                <a:tc>
                  <a:txBody>
                    <a:bodyPr/>
                    <a:lstStyle/>
                    <a:p>
                      <a:r>
                        <a:rPr kumimoji="1" lang="ja-JP" altLang="en-US" dirty="0"/>
                        <a:t>著作権がないもの</a:t>
                      </a:r>
                    </a:p>
                  </a:txBody>
                  <a:tcPr/>
                </a:tc>
                <a:extLst>
                  <a:ext uri="{0D108BD9-81ED-4DB2-BD59-A6C34878D82A}">
                    <a16:rowId xmlns:a16="http://schemas.microsoft.com/office/drawing/2014/main" xmlns="" val="10000"/>
                  </a:ext>
                </a:extLst>
              </a:tr>
              <a:tr h="370840">
                <a:tc>
                  <a:txBody>
                    <a:bodyPr/>
                    <a:lstStyle/>
                    <a:p>
                      <a:r>
                        <a:rPr kumimoji="1" lang="ja-JP" altLang="en-US" dirty="0"/>
                        <a:t>論文、小説、ポエム</a:t>
                      </a:r>
                      <a:endParaRPr kumimoji="1" lang="en-US" altLang="ja-JP" dirty="0"/>
                    </a:p>
                    <a:p>
                      <a:r>
                        <a:rPr kumimoji="1" lang="ja-JP" altLang="en-US" dirty="0"/>
                        <a:t>音楽、ダンス</a:t>
                      </a:r>
                      <a:endParaRPr kumimoji="1" lang="en-US" altLang="ja-JP" dirty="0"/>
                    </a:p>
                    <a:p>
                      <a:r>
                        <a:rPr kumimoji="1" lang="ja-JP" altLang="en-US" dirty="0"/>
                        <a:t>絵、漫画、彫刻</a:t>
                      </a:r>
                      <a:endParaRPr kumimoji="1" lang="en-US" altLang="ja-JP" dirty="0"/>
                    </a:p>
                    <a:p>
                      <a:r>
                        <a:rPr kumimoji="1" lang="ja-JP" altLang="en-US" dirty="0"/>
                        <a:t>建造物</a:t>
                      </a:r>
                      <a:endParaRPr kumimoji="1" lang="en-US" altLang="ja-JP" dirty="0"/>
                    </a:p>
                    <a:p>
                      <a:r>
                        <a:rPr kumimoji="1" lang="ja-JP" altLang="en-US" dirty="0"/>
                        <a:t>図面、映像、写真、</a:t>
                      </a:r>
                      <a:endParaRPr kumimoji="1" lang="en-US" altLang="ja-JP" dirty="0"/>
                    </a:p>
                    <a:p>
                      <a:r>
                        <a:rPr kumimoji="1" lang="ja-JP" altLang="en-US" dirty="0"/>
                        <a:t>プログラム</a:t>
                      </a:r>
                      <a:endParaRPr kumimoji="1" lang="en-US" altLang="ja-JP" dirty="0"/>
                    </a:p>
                    <a:p>
                      <a:r>
                        <a:rPr kumimoji="1" lang="ja-JP" altLang="en-US" dirty="0"/>
                        <a:t>二次創作物、辞書</a:t>
                      </a:r>
                      <a:endParaRPr kumimoji="1" lang="en-US" altLang="ja-JP" dirty="0"/>
                    </a:p>
                    <a:p>
                      <a:r>
                        <a:rPr kumimoji="1" lang="ja-JP" altLang="en-US" dirty="0"/>
                        <a:t>などなど</a:t>
                      </a:r>
                      <a:endParaRPr kumimoji="1" lang="en-US" altLang="ja-JP" dirty="0"/>
                    </a:p>
                  </a:txBody>
                  <a:tcPr/>
                </a:tc>
                <a:tc>
                  <a:txBody>
                    <a:bodyPr/>
                    <a:lstStyle/>
                    <a:p>
                      <a:r>
                        <a:rPr kumimoji="1" lang="ja-JP" altLang="en-US" dirty="0"/>
                        <a:t>法律（国に帰属するため）</a:t>
                      </a:r>
                      <a:endParaRPr kumimoji="1" lang="en-US" altLang="ja-JP" dirty="0"/>
                    </a:p>
                    <a:p>
                      <a:r>
                        <a:rPr kumimoji="1" lang="ja-JP" altLang="en-US" dirty="0"/>
                        <a:t>顔（肖像権の対象）</a:t>
                      </a:r>
                      <a:endParaRPr kumimoji="1" lang="en-US" altLang="ja-JP" dirty="0"/>
                    </a:p>
                    <a:p>
                      <a:r>
                        <a:rPr kumimoji="1" lang="ja-JP" altLang="en-US" dirty="0"/>
                        <a:t>アイデア（具現化していないため）</a:t>
                      </a:r>
                      <a:endParaRPr kumimoji="1" lang="en-US" altLang="ja-JP" dirty="0"/>
                    </a:p>
                    <a:p>
                      <a:r>
                        <a:rPr kumimoji="1" lang="ja-JP" altLang="en-US" dirty="0"/>
                        <a:t>複製写真</a:t>
                      </a:r>
                    </a:p>
                  </a:txBody>
                  <a:tcPr/>
                </a:tc>
                <a:extLst>
                  <a:ext uri="{0D108BD9-81ED-4DB2-BD59-A6C34878D82A}">
                    <a16:rowId xmlns:a16="http://schemas.microsoft.com/office/drawing/2014/main" xmlns="" val="10001"/>
                  </a:ext>
                </a:extLst>
              </a:tr>
            </a:tbl>
          </a:graphicData>
        </a:graphic>
      </p:graphicFrame>
      <p:sp>
        <p:nvSpPr>
          <p:cNvPr id="3" name="日付プレースホルダー 2"/>
          <p:cNvSpPr>
            <a:spLocks noGrp="1"/>
          </p:cNvSpPr>
          <p:nvPr>
            <p:ph type="dt" sz="half" idx="10"/>
          </p:nvPr>
        </p:nvSpPr>
        <p:spPr/>
        <p:txBody>
          <a:bodyPr/>
          <a:lstStyle/>
          <a:p>
            <a:pPr algn="l" eaLnBrk="1" latinLnBrk="0" hangingPunct="1"/>
            <a:r>
              <a:rPr lang="en-US" altLang="ja-JP"/>
              <a:t>2017/5/25</a:t>
            </a:r>
            <a:endParaRPr lang="en-US">
              <a:solidFill>
                <a:schemeClr val="tx1"/>
              </a:solidFill>
            </a:endParaRPr>
          </a:p>
        </p:txBody>
      </p:sp>
      <p:sp>
        <p:nvSpPr>
          <p:cNvPr id="4" name="フッター プレースホルダー 3"/>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)I</a:t>
            </a:r>
            <a:endParaRPr kumimoji="0" lang="en-US" dirty="0">
              <a:solidFill>
                <a:schemeClr val="tx1"/>
              </a:solidFill>
            </a:endParaRPr>
          </a:p>
        </p:txBody>
      </p:sp>
      <p:sp>
        <p:nvSpPr>
          <p:cNvPr id="5" name="スライド番号プレースホルダー 4"/>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8</a:t>
            </a:fld>
            <a:endParaRPr kumimoji="0" lang="en-US">
              <a:solidFill>
                <a:schemeClr val="tx1"/>
              </a:solidFill>
            </a:endParaRPr>
          </a:p>
        </p:txBody>
      </p:sp>
      <p:sp>
        <p:nvSpPr>
          <p:cNvPr id="6" name="タイトル 5"/>
          <p:cNvSpPr>
            <a:spLocks noGrp="1"/>
          </p:cNvSpPr>
          <p:nvPr>
            <p:ph type="title"/>
          </p:nvPr>
        </p:nvSpPr>
        <p:spPr/>
        <p:txBody>
          <a:bodyPr/>
          <a:lstStyle/>
          <a:p>
            <a:r>
              <a:rPr kumimoji="1" lang="ja-JP" altLang="en-US" dirty="0"/>
              <a:t>著作権が適用される</a:t>
            </a:r>
            <a:r>
              <a:rPr lang="ja-JP" altLang="en-US" dirty="0"/>
              <a:t>もの</a:t>
            </a:r>
            <a:endParaRPr kumimoji="1" lang="ja-JP" altLang="en-US" dirty="0"/>
          </a:p>
        </p:txBody>
      </p:sp>
    </p:spTree>
    <p:extLst>
      <p:ext uri="{BB962C8B-B14F-4D97-AF65-F5344CB8AC3E}">
        <p14:creationId xmlns:p14="http://schemas.microsoft.com/office/powerpoint/2010/main" val="1326062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a:t>CRIC</a:t>
            </a:r>
            <a:r>
              <a:rPr lang="ja-JP" altLang="en-US" dirty="0"/>
              <a:t>のトップページにアクセス</a:t>
            </a:r>
            <a:endParaRPr kumimoji="1" lang="en-US" altLang="ja-JP" dirty="0"/>
          </a:p>
          <a:p>
            <a:pPr lvl="1"/>
            <a:r>
              <a:rPr lang="en-US" altLang="ja-JP" dirty="0"/>
              <a:t>http://</a:t>
            </a:r>
            <a:r>
              <a:rPr lang="en-US" altLang="ja-JP" dirty="0" err="1"/>
              <a:t>cric.or.jp</a:t>
            </a:r>
            <a:r>
              <a:rPr lang="en-US" altLang="ja-JP" dirty="0"/>
              <a:t>/</a:t>
            </a:r>
            <a:r>
              <a:rPr lang="en-US" altLang="ja-JP" dirty="0" err="1"/>
              <a:t>index.html</a:t>
            </a:r>
            <a:endParaRPr lang="en-US" altLang="ja-JP" dirty="0"/>
          </a:p>
          <a:p>
            <a:r>
              <a:rPr kumimoji="1" lang="ja-JP" altLang="en-US" dirty="0"/>
              <a:t>出版物・</a:t>
            </a:r>
            <a:r>
              <a:rPr kumimoji="1" lang="en-US" altLang="ja-JP" dirty="0"/>
              <a:t>DVD</a:t>
            </a:r>
            <a:r>
              <a:rPr kumimoji="1" lang="ja-JP" altLang="en-US" dirty="0"/>
              <a:t>のご案内から著作権パンフレットへ</a:t>
            </a:r>
            <a:endParaRPr kumimoji="1" lang="en-US" altLang="ja-JP" dirty="0"/>
          </a:p>
          <a:p>
            <a:r>
              <a:rPr lang="en-US" altLang="ja-JP" dirty="0"/>
              <a:t>1.</a:t>
            </a:r>
            <a:r>
              <a:rPr lang="ja-JP" altLang="en-US" dirty="0"/>
              <a:t>著作権って何？</a:t>
            </a:r>
            <a:r>
              <a:rPr lang="en-US" altLang="ja-JP" dirty="0"/>
              <a:t>pdf</a:t>
            </a:r>
            <a:r>
              <a:rPr lang="ja-JP" altLang="en-US" dirty="0"/>
              <a:t>を見る</a:t>
            </a:r>
            <a:endParaRPr lang="en-US" altLang="ja-JP" dirty="0"/>
          </a:p>
          <a:p>
            <a:endParaRPr kumimoji="1" lang="ja-JP" altLang="en-US" dirty="0"/>
          </a:p>
        </p:txBody>
      </p:sp>
      <p:sp>
        <p:nvSpPr>
          <p:cNvPr id="3" name="日付プレースホルダー 2"/>
          <p:cNvSpPr>
            <a:spLocks noGrp="1"/>
          </p:cNvSpPr>
          <p:nvPr>
            <p:ph type="dt" sz="half" idx="10"/>
          </p:nvPr>
        </p:nvSpPr>
        <p:spPr/>
        <p:txBody>
          <a:bodyPr/>
          <a:lstStyle/>
          <a:p>
            <a:pPr algn="l" eaLnBrk="1" latinLnBrk="0" hangingPunct="1"/>
            <a:r>
              <a:rPr lang="en-US" altLang="ja-JP"/>
              <a:t>2017/5/25</a:t>
            </a:r>
            <a:endParaRPr lang="en-US">
              <a:solidFill>
                <a:schemeClr val="tx1"/>
              </a:solidFill>
            </a:endParaRPr>
          </a:p>
        </p:txBody>
      </p:sp>
      <p:sp>
        <p:nvSpPr>
          <p:cNvPr id="4" name="フッター プレースホルダー 3"/>
          <p:cNvSpPr>
            <a:spLocks noGrp="1"/>
          </p:cNvSpPr>
          <p:nvPr>
            <p:ph type="ftr" sz="quarter" idx="11"/>
          </p:nvPr>
        </p:nvSpPr>
        <p:spPr/>
        <p:txBody>
          <a:bodyPr/>
          <a:lstStyle/>
          <a:p>
            <a:r>
              <a:rPr lang="ja-JP" altLang="en-US">
                <a:solidFill>
                  <a:schemeClr val="tx1"/>
                </a:solidFill>
              </a:rPr>
              <a:t>情報処理技法</a:t>
            </a:r>
            <a:r>
              <a:rPr lang="en-US" altLang="ja-JP">
                <a:solidFill>
                  <a:schemeClr val="tx1"/>
                </a:solidFill>
              </a:rPr>
              <a:t>(</a:t>
            </a:r>
            <a:r>
              <a:rPr lang="ja-JP" altLang="en-US">
                <a:solidFill>
                  <a:schemeClr val="tx1"/>
                </a:solidFill>
              </a:rPr>
              <a:t>リテラシ</a:t>
            </a:r>
            <a:r>
              <a:rPr lang="en-US" altLang="ja-JP">
                <a:solidFill>
                  <a:schemeClr val="tx1"/>
                </a:solidFill>
              </a:rPr>
              <a:t>)I</a:t>
            </a:r>
            <a:endParaRPr lang="en-US" altLang="ja-JP" dirty="0">
              <a:solidFill>
                <a:schemeClr val="tx1"/>
              </a:solidFill>
            </a:endParaRPr>
          </a:p>
        </p:txBody>
      </p:sp>
      <p:sp>
        <p:nvSpPr>
          <p:cNvPr id="5" name="スライド番号プレースホルダー 4"/>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9</a:t>
            </a:fld>
            <a:endParaRPr kumimoji="0" lang="en-US">
              <a:solidFill>
                <a:schemeClr val="tx1"/>
              </a:solidFill>
            </a:endParaRPr>
          </a:p>
        </p:txBody>
      </p:sp>
      <p:sp>
        <p:nvSpPr>
          <p:cNvPr id="6" name="タイトル 5"/>
          <p:cNvSpPr>
            <a:spLocks noGrp="1"/>
          </p:cNvSpPr>
          <p:nvPr>
            <p:ph type="title"/>
          </p:nvPr>
        </p:nvSpPr>
        <p:spPr/>
        <p:txBody>
          <a:bodyPr/>
          <a:lstStyle/>
          <a:p>
            <a:r>
              <a:rPr lang="ja-JP" altLang="en-US" dirty="0"/>
              <a:t>著作権パンフレットの講読会</a:t>
            </a:r>
            <a:endParaRPr kumimoji="1" lang="ja-JP" altLang="en-US" dirty="0"/>
          </a:p>
        </p:txBody>
      </p:sp>
      <p:pic>
        <p:nvPicPr>
          <p:cNvPr id="7" name="図 6"/>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3056558" y="3707887"/>
            <a:ext cx="3020125" cy="2644055"/>
          </a:xfrm>
          <a:prstGeom prst="rect">
            <a:avLst/>
          </a:prstGeom>
        </p:spPr>
      </p:pic>
      <p:sp>
        <p:nvSpPr>
          <p:cNvPr id="8" name="角丸四角形吹き出し 7"/>
          <p:cNvSpPr/>
          <p:nvPr/>
        </p:nvSpPr>
        <p:spPr>
          <a:xfrm>
            <a:off x="6017313" y="4784684"/>
            <a:ext cx="2483023" cy="612648"/>
          </a:xfrm>
          <a:prstGeom prst="wedgeRoundRectCallout">
            <a:avLst>
              <a:gd name="adj1" fmla="val -51014"/>
              <a:gd name="adj2" fmla="val 124334"/>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000" dirty="0"/>
              <a:t>pdf</a:t>
            </a:r>
            <a:r>
              <a:rPr kumimoji="1" lang="ja-JP" altLang="en-US" sz="2000" dirty="0"/>
              <a:t>で見る</a:t>
            </a:r>
          </a:p>
        </p:txBody>
      </p:sp>
    </p:spTree>
    <p:extLst>
      <p:ext uri="{BB962C8B-B14F-4D97-AF65-F5344CB8AC3E}">
        <p14:creationId xmlns:p14="http://schemas.microsoft.com/office/powerpoint/2010/main" val="3296667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ハードカバー">
  <a:themeElements>
    <a:clrScheme name="ハードカバー">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ハードカバー">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ハードカバー">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Yu Gothic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ハードカバー.thmx</Template>
  <TotalTime>1513</TotalTime>
  <Words>744</Words>
  <Application>Microsoft Macintosh PowerPoint</Application>
  <PresentationFormat>画面に合わせる (4:3)</PresentationFormat>
  <Paragraphs>204</Paragraphs>
  <Slides>13</Slides>
  <Notes>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Book Antiqua</vt:lpstr>
      <vt:lpstr>HGS明朝E</vt:lpstr>
      <vt:lpstr>Wingdings</vt:lpstr>
      <vt:lpstr>Yu Gothic</vt:lpstr>
      <vt:lpstr>ハードカバー</vt:lpstr>
      <vt:lpstr>情報処理技法(リテラシI)</vt:lpstr>
      <vt:lpstr>本日の目標</vt:lpstr>
      <vt:lpstr>タッチタイピング練習</vt:lpstr>
      <vt:lpstr>本日やること</vt:lpstr>
      <vt:lpstr>情報倫理を学ぶ理由</vt:lpstr>
      <vt:lpstr>クラウドファンディング(Crowd Founding)</vt:lpstr>
      <vt:lpstr>著作権(copyright)って？</vt:lpstr>
      <vt:lpstr>著作権が適用されるもの</vt:lpstr>
      <vt:lpstr>著作権パンフレットの講読会</vt:lpstr>
      <vt:lpstr>昨今の授業事情</vt:lpstr>
      <vt:lpstr>e-Learning</vt:lpstr>
      <vt:lpstr>INFOSS情報倫理</vt:lpstr>
      <vt:lpstr>次週予告</vt:lpstr>
    </vt:vector>
  </TitlesOfParts>
  <Company>東京工業大学</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情報リテラシー</dc:title>
  <dc:creator>柴田 淳司</dc:creator>
  <cp:lastModifiedBy>Microsoft Office ユーザー</cp:lastModifiedBy>
  <cp:revision>113</cp:revision>
  <dcterms:created xsi:type="dcterms:W3CDTF">2016-01-16T07:36:29Z</dcterms:created>
  <dcterms:modified xsi:type="dcterms:W3CDTF">2017-05-25T01:02:51Z</dcterms:modified>
</cp:coreProperties>
</file>