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56" r:id="rId2"/>
    <p:sldId id="268" r:id="rId3"/>
    <p:sldId id="307" r:id="rId4"/>
    <p:sldId id="284" r:id="rId5"/>
    <p:sldId id="316" r:id="rId6"/>
    <p:sldId id="321" r:id="rId7"/>
    <p:sldId id="317" r:id="rId8"/>
    <p:sldId id="308" r:id="rId9"/>
    <p:sldId id="309" r:id="rId10"/>
    <p:sldId id="310" r:id="rId11"/>
    <p:sldId id="311" r:id="rId12"/>
    <p:sldId id="285" r:id="rId13"/>
    <p:sldId id="286" r:id="rId14"/>
    <p:sldId id="294" r:id="rId15"/>
    <p:sldId id="293" r:id="rId16"/>
    <p:sldId id="290" r:id="rId17"/>
    <p:sldId id="291" r:id="rId18"/>
    <p:sldId id="303" r:id="rId19"/>
    <p:sldId id="292" r:id="rId20"/>
    <p:sldId id="302" r:id="rId21"/>
    <p:sldId id="320" r:id="rId22"/>
    <p:sldId id="297" r:id="rId23"/>
    <p:sldId id="298" r:id="rId24"/>
    <p:sldId id="305" r:id="rId25"/>
    <p:sldId id="312" r:id="rId26"/>
    <p:sldId id="313" r:id="rId27"/>
    <p:sldId id="314" r:id="rId28"/>
    <p:sldId id="319" r:id="rId29"/>
    <p:sldId id="315" r:id="rId30"/>
    <p:sldId id="269" r:id="rId3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D84D949-C00C-9B4F-9877-35F982B9A884}">
          <p14:sldIdLst>
            <p14:sldId id="256"/>
            <p14:sldId id="268"/>
          </p14:sldIdLst>
        </p14:section>
        <p14:section name="1. wwwサーバ" id="{9D757B67-37C1-4E6E-B605-374E17EA2956}">
          <p14:sldIdLst>
            <p14:sldId id="307"/>
            <p14:sldId id="284"/>
            <p14:sldId id="316"/>
            <p14:sldId id="321"/>
            <p14:sldId id="317"/>
            <p14:sldId id="308"/>
            <p14:sldId id="309"/>
            <p14:sldId id="310"/>
            <p14:sldId id="311"/>
          </p14:sldIdLst>
        </p14:section>
        <p14:section name="2. ブラウザと検索" id="{CB94CBD4-7774-4635-AB7B-3CF68BA8C5AB}">
          <p14:sldIdLst>
            <p14:sldId id="285"/>
            <p14:sldId id="286"/>
            <p14:sldId id="294"/>
            <p14:sldId id="293"/>
            <p14:sldId id="290"/>
            <p14:sldId id="291"/>
            <p14:sldId id="303"/>
            <p14:sldId id="292"/>
            <p14:sldId id="302"/>
            <p14:sldId id="320"/>
            <p14:sldId id="297"/>
            <p14:sldId id="298"/>
          </p14:sldIdLst>
        </p14:section>
        <p14:section name="3. ウェブを使う上での注意" id="{141B5F53-0269-43A9-8F53-95AD257BB1ED}">
          <p14:sldIdLst>
            <p14:sldId id="305"/>
            <p14:sldId id="312"/>
            <p14:sldId id="313"/>
            <p14:sldId id="314"/>
            <p14:sldId id="319"/>
            <p14:sldId id="315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4"/>
    <p:restoredTop sz="80959" autoAdjust="0"/>
  </p:normalViewPr>
  <p:slideViewPr>
    <p:cSldViewPr snapToGrid="0" snapToObjects="1">
      <p:cViewPr varScale="1">
        <p:scale>
          <a:sx n="105" d="100"/>
          <a:sy n="105" d="100"/>
        </p:scale>
        <p:origin x="212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パソコンの基本操作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Edge</a:t>
            </a:r>
            <a:r>
              <a:rPr kumimoji="1" lang="ja-JP" altLang="en-US" dirty="0"/>
              <a:t>はウェブページにメモ書きできる</a:t>
            </a:r>
            <a:endParaRPr kumimoji="1" lang="en-US" altLang="ja-JP" dirty="0"/>
          </a:p>
          <a:p>
            <a:r>
              <a:rPr kumimoji="1" lang="en-US" altLang="ja-JP" dirty="0"/>
              <a:t>Chrome</a:t>
            </a:r>
            <a:r>
              <a:rPr kumimoji="1" lang="ja-JP" altLang="en-US" dirty="0" err="1"/>
              <a:t>、</a:t>
            </a:r>
            <a:r>
              <a:rPr kumimoji="1" lang="ja-JP" altLang="en-US" dirty="0"/>
              <a:t>グーグルの製品との対応がいい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585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ブラウザを使う</a:t>
            </a:r>
            <a:endParaRPr kumimoji="1" lang="en-US" altLang="ja-JP" dirty="0"/>
          </a:p>
          <a:p>
            <a:r>
              <a:rPr kumimoji="1" lang="en-US" altLang="ja-JP" dirty="0"/>
              <a:t>	ULR</a:t>
            </a:r>
            <a:r>
              <a:rPr kumimoji="1" lang="ja-JP" altLang="en-US" dirty="0"/>
              <a:t>表示欄もしくは検索欄がある</a:t>
            </a:r>
            <a:endParaRPr kumimoji="1" lang="en-US" altLang="ja-JP" dirty="0"/>
          </a:p>
          <a:p>
            <a:r>
              <a:rPr kumimoji="1" lang="en-US" altLang="ja-JP" dirty="0"/>
              <a:t>	</a:t>
            </a:r>
            <a:r>
              <a:rPr kumimoji="1" lang="ja-JP" altLang="en-US" dirty="0"/>
              <a:t>お気に入り登録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705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ポータル＝港、門</a:t>
            </a:r>
            <a:endParaRPr kumimoji="1" lang="en-US" altLang="ja-JP" dirty="0"/>
          </a:p>
          <a:p>
            <a:r>
              <a:rPr kumimoji="1" lang="ja-JP" altLang="en-US" dirty="0"/>
              <a:t>ヤフーのトップページや</a:t>
            </a:r>
            <a:r>
              <a:rPr kumimoji="1" lang="en-US" altLang="ja-JP" dirty="0"/>
              <a:t>MSN Japan</a:t>
            </a:r>
            <a:r>
              <a:rPr kumimoji="1" lang="ja-JP" altLang="en-US" dirty="0"/>
              <a:t>のトップページがそう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そこから別のページに飛ぶための中継地点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419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724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309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A</a:t>
            </a:r>
            <a:r>
              <a:rPr kumimoji="1" lang="ja-JP" altLang="en-US" dirty="0"/>
              <a:t>のヒント</a:t>
            </a:r>
            <a:endParaRPr kumimoji="1" lang="en-US" altLang="ja-JP" dirty="0"/>
          </a:p>
          <a:p>
            <a:r>
              <a:rPr kumimoji="1" lang="ja-JP" altLang="en-US" dirty="0"/>
              <a:t>・日本にも外来種として生息中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B</a:t>
            </a:r>
            <a:r>
              <a:rPr kumimoji="1" lang="ja-JP" altLang="en-US" dirty="0"/>
              <a:t>のヒント</a:t>
            </a:r>
            <a:endParaRPr kumimoji="1" lang="en-US" altLang="ja-JP" dirty="0"/>
          </a:p>
          <a:p>
            <a:r>
              <a:rPr kumimoji="1" lang="ja-JP" altLang="en-US" dirty="0"/>
              <a:t>・岩の上にあるのは宮殿の跡地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6421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37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個人の誹謗中傷を多数に発言した場合、刑法の名誉毀損罪に当てはまる</a:t>
            </a:r>
            <a:endParaRPr kumimoji="1" lang="en-US" altLang="ja-JP" dirty="0"/>
          </a:p>
          <a:p>
            <a:r>
              <a:rPr kumimoji="1" lang="ja-JP" altLang="en-US" dirty="0"/>
              <a:t>３年以下の禁固刑、または</a:t>
            </a:r>
            <a:r>
              <a:rPr kumimoji="1" lang="en-US" altLang="ja-JP" dirty="0"/>
              <a:t>50</a:t>
            </a:r>
            <a:r>
              <a:rPr kumimoji="1" lang="ja-JP" altLang="en-US" dirty="0"/>
              <a:t>万円以下の罰金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518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849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別に名前を出してないが、名前を出したとしても恥ずかしくない行いをすること（なぜなら調べれば簡単に分かることだから）</a:t>
            </a:r>
            <a:endParaRPr kumimoji="1" lang="en-US" altLang="ja-JP" dirty="0"/>
          </a:p>
          <a:p>
            <a:r>
              <a:rPr kumimoji="1" lang="ja-JP" altLang="en-US" dirty="0"/>
              <a:t>匿名でポエムを書くぐらいならいいが、</a:t>
            </a:r>
            <a:endParaRPr kumimoji="1" lang="en-US" altLang="ja-JP" dirty="0"/>
          </a:p>
          <a:p>
            <a:r>
              <a:rPr kumimoji="1" lang="ja-JP" altLang="en-US" dirty="0"/>
              <a:t>匿名で誰かの悪口を言うのはやめましょう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他人の名前や顔が知れるような情報発信はやめる</a:t>
            </a:r>
            <a:endParaRPr kumimoji="1" lang="en-US" altLang="ja-JP" dirty="0"/>
          </a:p>
          <a:p>
            <a:r>
              <a:rPr kumimoji="1" lang="ja-JP" altLang="en-US" dirty="0"/>
              <a:t>友達とディズニーランドきてます☆は</a:t>
            </a:r>
            <a:r>
              <a:rPr kumimoji="1" lang="en-US" altLang="ja-JP" dirty="0"/>
              <a:t>OK</a:t>
            </a:r>
          </a:p>
          <a:p>
            <a:r>
              <a:rPr kumimoji="1" lang="ja-JP" altLang="en-US" dirty="0"/>
              <a:t>同じ部活の</a:t>
            </a:r>
            <a:r>
              <a:rPr kumimoji="1" lang="en-US" altLang="ja-JP" dirty="0"/>
              <a:t>A</a:t>
            </a:r>
            <a:r>
              <a:rPr kumimoji="1" lang="ja-JP" altLang="en-US" dirty="0"/>
              <a:t>子の彼とデート中☆はどう考えても問題になるのでやめましょう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見ず知らずの他人と金銭のやりとりをするのはやめましょう</a:t>
            </a:r>
            <a:endParaRPr kumimoji="1" lang="en-US" altLang="ja-JP" dirty="0"/>
          </a:p>
          <a:p>
            <a:r>
              <a:rPr kumimoji="1" lang="ja-JP" altLang="en-US" dirty="0"/>
              <a:t>ネットオークションのように、そういうシステムだと割り切って使うなら</a:t>
            </a:r>
            <a:r>
              <a:rPr kumimoji="1" lang="en-US" altLang="ja-JP" dirty="0"/>
              <a:t>OK</a:t>
            </a:r>
          </a:p>
          <a:p>
            <a:r>
              <a:rPr kumimoji="1" lang="ja-JP" altLang="en-US" dirty="0"/>
              <a:t>（ただし信頼できるサイトであることが大前提）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459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999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http://〜/〜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これを</a:t>
            </a:r>
            <a:r>
              <a:rPr kumimoji="1" lang="en-US" altLang="ja-JP" dirty="0"/>
              <a:t>URL</a:t>
            </a:r>
            <a:r>
              <a:rPr kumimoji="1" lang="ja-JP" altLang="en-US" dirty="0"/>
              <a:t>という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http</a:t>
            </a:r>
            <a:r>
              <a:rPr kumimoji="1" lang="ja-JP" altLang="en-US" dirty="0"/>
              <a:t>は通信方式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hyper</a:t>
            </a:r>
            <a:r>
              <a:rPr kumimoji="1" lang="en-US" altLang="ja-JP" baseline="0" dirty="0"/>
              <a:t> text transfer protocol</a:t>
            </a:r>
            <a:r>
              <a:rPr kumimoji="1" lang="ja-JP" altLang="en-US" baseline="0" dirty="0"/>
              <a:t>に従った文章のやりとりをするという意味</a:t>
            </a:r>
            <a:endParaRPr kumimoji="1" lang="en-US" altLang="ja-JP" baseline="0" dirty="0"/>
          </a:p>
          <a:p>
            <a:endParaRPr kumimoji="1" lang="en-US" altLang="ja-JP" baseline="0" dirty="0"/>
          </a:p>
          <a:p>
            <a:r>
              <a:rPr kumimoji="1" lang="ja-JP" altLang="en-US" baseline="0" dirty="0"/>
              <a:t>そのあとに</a:t>
            </a:r>
            <a:r>
              <a:rPr kumimoji="1" lang="en-US" altLang="ja-JP" baseline="0" dirty="0"/>
              <a:t>IP</a:t>
            </a:r>
            <a:r>
              <a:rPr kumimoji="1" lang="ja-JP" altLang="en-US" baseline="0" dirty="0"/>
              <a:t>アドレスが来て</a:t>
            </a:r>
            <a:endParaRPr kumimoji="1" lang="en-US" altLang="ja-JP" baseline="0" dirty="0"/>
          </a:p>
          <a:p>
            <a:r>
              <a:rPr kumimoji="1" lang="ja-JP" altLang="en-US" baseline="0" dirty="0"/>
              <a:t>それ以降はフォルダやファイル名</a:t>
            </a:r>
            <a:endParaRPr kumimoji="1" lang="en-US" altLang="ja-JP" baseline="0" dirty="0"/>
          </a:p>
          <a:p>
            <a:endParaRPr kumimoji="1" lang="en-US" altLang="ja-JP" baseline="0" dirty="0"/>
          </a:p>
          <a:p>
            <a:r>
              <a:rPr kumimoji="1" lang="ja-JP" altLang="en-US" baseline="0" dirty="0"/>
              <a:t>メールの時のアドレスと変わらない</a:t>
            </a:r>
            <a:endParaRPr kumimoji="1" lang="en-US" altLang="ja-JP" baseline="0" dirty="0"/>
          </a:p>
          <a:p>
            <a:r>
              <a:rPr kumimoji="1" lang="en-US" altLang="ja-JP" baseline="0" dirty="0"/>
              <a:t>http</a:t>
            </a:r>
            <a:r>
              <a:rPr kumimoji="1" lang="ja-JP" altLang="en-US" baseline="0" dirty="0"/>
              <a:t>が通信方式に、アドレスの後ろにフォルダ情報がくっついただけ</a:t>
            </a:r>
            <a:endParaRPr kumimoji="1" lang="en-US" altLang="ja-JP" baseline="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589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42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意味は、</a:t>
            </a:r>
            <a:endParaRPr kumimoji="1" lang="en-US" altLang="ja-JP" dirty="0"/>
          </a:p>
          <a:p>
            <a:r>
              <a:rPr kumimoji="1" lang="en-US" altLang="ja-JP" dirty="0"/>
              <a:t>DOCTYPE</a:t>
            </a:r>
            <a:r>
              <a:rPr kumimoji="1" lang="ja-JP" altLang="en-US" dirty="0"/>
              <a:t>：これから</a:t>
            </a:r>
            <a:r>
              <a:rPr kumimoji="1" lang="en-US" altLang="ja-JP" dirty="0"/>
              <a:t>html</a:t>
            </a:r>
            <a:r>
              <a:rPr kumimoji="1" lang="ja-JP" altLang="en-US" dirty="0"/>
              <a:t>形式で文字を書きます宣言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&lt;head&gt;</a:t>
            </a:r>
            <a:r>
              <a:rPr kumimoji="1" lang="ja-JP" altLang="en-US" dirty="0"/>
              <a:t>頭部分、ウィンドウに名前が付く</a:t>
            </a:r>
            <a:r>
              <a:rPr kumimoji="1" lang="en-US" altLang="ja-JP" dirty="0"/>
              <a:t>&lt;/head&gt;</a:t>
            </a:r>
          </a:p>
          <a:p>
            <a:r>
              <a:rPr kumimoji="1" lang="en-US" altLang="ja-JP" dirty="0"/>
              <a:t>&lt;body&gt;</a:t>
            </a:r>
            <a:r>
              <a:rPr kumimoji="1" lang="ja-JP" altLang="en-US" dirty="0"/>
              <a:t>本文部分</a:t>
            </a:r>
            <a:r>
              <a:rPr kumimoji="1" lang="en-US" altLang="ja-JP" dirty="0"/>
              <a:t>&lt;/body&gt;</a:t>
            </a:r>
          </a:p>
          <a:p>
            <a:r>
              <a:rPr kumimoji="1" lang="en-US" altLang="ja-JP" dirty="0"/>
              <a:t>&lt;h1&gt;</a:t>
            </a:r>
            <a:r>
              <a:rPr kumimoji="1" lang="ja-JP" altLang="en-US" dirty="0"/>
              <a:t>本文の中でも見出し部分</a:t>
            </a:r>
            <a:r>
              <a:rPr kumimoji="1" lang="en-US" altLang="ja-JP" dirty="0"/>
              <a:t>&lt;/h1&gt;</a:t>
            </a:r>
          </a:p>
          <a:p>
            <a:r>
              <a:rPr kumimoji="1" lang="en-US" altLang="ja-JP" dirty="0"/>
              <a:t>&lt;p&gt;</a:t>
            </a:r>
            <a:r>
              <a:rPr kumimoji="1" lang="ja-JP" altLang="en-US" dirty="0"/>
              <a:t>本文の中でも標準の部分</a:t>
            </a:r>
            <a:r>
              <a:rPr kumimoji="1" lang="en-US" altLang="ja-JP" dirty="0"/>
              <a:t>&lt;/p&gt;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394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78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106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レンタルサーバ</a:t>
            </a:r>
            <a:endParaRPr kumimoji="1" lang="en-US" altLang="ja-JP" dirty="0"/>
          </a:p>
          <a:p>
            <a:r>
              <a:rPr kumimoji="1" lang="en-US" altLang="ja-JP" dirty="0"/>
              <a:t>x domain</a:t>
            </a:r>
            <a:r>
              <a:rPr kumimoji="1" lang="ja-JP" altLang="en-US" dirty="0" err="1"/>
              <a:t>、</a:t>
            </a:r>
            <a:r>
              <a:rPr kumimoji="1" lang="en-US" altLang="ja-JP" dirty="0" err="1"/>
              <a:t>sakura</a:t>
            </a:r>
            <a:r>
              <a:rPr kumimoji="1" lang="ja-JP" altLang="en-US" dirty="0"/>
              <a:t>サーバー、などなど</a:t>
            </a:r>
            <a:endParaRPr kumimoji="1" lang="en-US" altLang="ja-JP" dirty="0"/>
          </a:p>
          <a:p>
            <a:r>
              <a:rPr kumimoji="1" lang="ja-JP" altLang="en-US" dirty="0"/>
              <a:t>ウェブサーバと、希望するなら各種テンプレートを自動導入してくれる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 err="1"/>
              <a:t>wix</a:t>
            </a:r>
            <a:endParaRPr kumimoji="1" lang="en-US" altLang="ja-JP" dirty="0"/>
          </a:p>
          <a:p>
            <a:r>
              <a:rPr kumimoji="1" lang="ja-JP" altLang="en-US" dirty="0"/>
              <a:t>レンタルサーバだが、</a:t>
            </a:r>
            <a:r>
              <a:rPr kumimoji="1" lang="en-US" altLang="ja-JP" dirty="0" err="1"/>
              <a:t>wix</a:t>
            </a:r>
            <a:r>
              <a:rPr kumimoji="1" lang="ja-JP" altLang="en-US" dirty="0"/>
              <a:t>というテンプレートもくれる。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511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783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情報処理技法</a:t>
            </a:r>
            <a:r>
              <a:rPr kumimoji="1" lang="en-US" altLang="ja-JP" dirty="0"/>
              <a:t>(</a:t>
            </a:r>
            <a:r>
              <a:rPr kumimoji="1" lang="ja-JP" altLang="en-US" dirty="0"/>
              <a:t>リテラシ</a:t>
            </a:r>
            <a:r>
              <a:rPr kumimoji="1" lang="en-US" altLang="ja-JP" dirty="0"/>
              <a:t>I)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366517"/>
            <a:ext cx="6400800" cy="837497"/>
          </a:xfrm>
        </p:spPr>
        <p:txBody>
          <a:bodyPr>
            <a:normAutofit fontScale="92500"/>
          </a:bodyPr>
          <a:lstStyle/>
          <a:p>
            <a:r>
              <a:rPr kumimoji="1" lang="ja-JP" altLang="en-US" smtClean="0"/>
              <a:t>第５回</a:t>
            </a:r>
            <a:r>
              <a:rPr kumimoji="1" lang="ja-JP" altLang="en-US" dirty="0"/>
              <a:t>：インターネットサービスの利用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デザインを補助するためのツールキット</a:t>
            </a:r>
            <a:endParaRPr lang="en-US" altLang="ja-JP" dirty="0"/>
          </a:p>
          <a:p>
            <a:pPr lvl="1"/>
            <a:r>
              <a:rPr kumimoji="1" lang="en-US" altLang="ja-JP" dirty="0" err="1"/>
              <a:t>Wordpress</a:t>
            </a:r>
            <a:r>
              <a:rPr kumimoji="1" lang="ja-JP" altLang="en-US" dirty="0"/>
              <a:t>：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今あるウェブサイトは大抵使ってる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ウェブデザイナー系統になるなら必須</a:t>
            </a:r>
            <a:endParaRPr kumimoji="1" lang="en-US" altLang="ja-JP" dirty="0"/>
          </a:p>
          <a:p>
            <a:pPr lvl="1"/>
            <a:r>
              <a:rPr lang="en-US" altLang="ja-JP" dirty="0" err="1"/>
              <a:t>Wix</a:t>
            </a:r>
            <a:r>
              <a:rPr lang="ja-JP" altLang="en-US" dirty="0"/>
              <a:t>：</a:t>
            </a:r>
            <a:endParaRPr lang="en-US" altLang="ja-JP" dirty="0"/>
          </a:p>
          <a:p>
            <a:pPr lvl="2"/>
            <a:r>
              <a:rPr lang="en-US" altLang="ja-JP" dirty="0"/>
              <a:t>PPT</a:t>
            </a:r>
            <a:r>
              <a:rPr lang="ja-JP" altLang="en-US" dirty="0"/>
              <a:t>見たいで初心者に扱いやすいツール</a:t>
            </a:r>
            <a:endParaRPr lang="en-US" altLang="ja-JP" dirty="0"/>
          </a:p>
          <a:p>
            <a:pPr lvl="1"/>
            <a:r>
              <a:rPr kumimoji="1" lang="en-US" altLang="ja-JP" dirty="0"/>
              <a:t>Wiki</a:t>
            </a:r>
            <a:r>
              <a:rPr kumimoji="1" lang="ja-JP" altLang="en-US" dirty="0"/>
              <a:t>：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管理者権限を配布すればみんなで編集可能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よく情報共有のためのサイトに使われる</a:t>
            </a:r>
            <a:endParaRPr kumimoji="1"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508875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ウェブサービスを通して自分の公開場所を確保</a:t>
            </a:r>
            <a:endParaRPr lang="en-US" altLang="ja-JP" dirty="0"/>
          </a:p>
          <a:p>
            <a:pPr lvl="1"/>
            <a:r>
              <a:rPr kumimoji="1" lang="ja-JP" altLang="en-US" dirty="0"/>
              <a:t>ブログ：日記などを載せる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SNS</a:t>
            </a:r>
            <a:r>
              <a:rPr kumimoji="1" lang="ja-JP" altLang="en-US" dirty="0"/>
              <a:t>：日記やコメント＋他ユーザとのやり取り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一部機能だけを借りる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32551" y="4252457"/>
            <a:ext cx="7468140" cy="11247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用途に合わせたサービスを利用しよう</a:t>
            </a:r>
          </a:p>
        </p:txBody>
      </p:sp>
    </p:spTree>
    <p:extLst>
      <p:ext uri="{BB962C8B-B14F-4D97-AF65-F5344CB8AC3E}">
        <p14:creationId xmlns:p14="http://schemas.microsoft.com/office/powerpoint/2010/main" val="3794094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www</a:t>
            </a:r>
            <a:r>
              <a:rPr kumimoji="1" lang="ja-JP" altLang="en-US" dirty="0"/>
              <a:t>サーバと通信して情報を表示するソフト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種類</a:t>
            </a:r>
            <a:endParaRPr kumimoji="1" lang="en-US" altLang="ja-JP" dirty="0"/>
          </a:p>
          <a:p>
            <a:pPr lvl="1"/>
            <a:r>
              <a:rPr lang="en-US" altLang="ja-JP" dirty="0"/>
              <a:t>Internet Explorer</a:t>
            </a:r>
            <a:r>
              <a:rPr lang="ja-JP" altLang="en-US" dirty="0"/>
              <a:t>：</a:t>
            </a:r>
            <a:r>
              <a:rPr lang="en-US" altLang="ja-JP" dirty="0"/>
              <a:t>Windows</a:t>
            </a:r>
            <a:r>
              <a:rPr lang="ja-JP" altLang="en-US" dirty="0"/>
              <a:t>の標準ブラウザ、遅い</a:t>
            </a:r>
            <a:endParaRPr lang="en-US" altLang="ja-JP" dirty="0"/>
          </a:p>
          <a:p>
            <a:pPr lvl="1"/>
            <a:r>
              <a:rPr kumimoji="1" lang="en-US" altLang="ja-JP" dirty="0"/>
              <a:t>Edge</a:t>
            </a:r>
            <a:r>
              <a:rPr kumimoji="1" lang="ja-JP" altLang="en-US" dirty="0"/>
              <a:t>：</a:t>
            </a:r>
            <a:r>
              <a:rPr kumimoji="1" lang="en-US" altLang="ja-JP" dirty="0"/>
              <a:t>Windows</a:t>
            </a:r>
            <a:r>
              <a:rPr kumimoji="1" lang="ja-JP" altLang="en-US" dirty="0"/>
              <a:t>の新しい標準ブラウザ</a:t>
            </a:r>
            <a:endParaRPr kumimoji="1" lang="en-US" altLang="ja-JP" dirty="0"/>
          </a:p>
          <a:p>
            <a:pPr lvl="1"/>
            <a:r>
              <a:rPr lang="en-US" altLang="ja-JP" dirty="0"/>
              <a:t>Safari</a:t>
            </a:r>
            <a:r>
              <a:rPr lang="ja-JP" altLang="en-US" dirty="0"/>
              <a:t>：</a:t>
            </a:r>
            <a:r>
              <a:rPr lang="en-US" altLang="ja-JP" dirty="0"/>
              <a:t>Mac/iPhone</a:t>
            </a:r>
            <a:r>
              <a:rPr lang="ja-JP" altLang="en-US" dirty="0"/>
              <a:t>の標準ブラウザ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Chrome</a:t>
            </a:r>
            <a:r>
              <a:rPr kumimoji="1" lang="ja-JP" altLang="en-US" dirty="0"/>
              <a:t>：</a:t>
            </a:r>
            <a:r>
              <a:rPr lang="en-US" altLang="ja-JP" dirty="0"/>
              <a:t>Google</a:t>
            </a:r>
            <a:r>
              <a:rPr lang="ja-JP" altLang="en-US" dirty="0"/>
              <a:t>のブラウザ、高機能だが重め</a:t>
            </a:r>
            <a:endParaRPr lang="en-US" altLang="ja-JP" dirty="0"/>
          </a:p>
          <a:p>
            <a:pPr lvl="1"/>
            <a:r>
              <a:rPr kumimoji="1" lang="en-US" altLang="ja-JP" dirty="0"/>
              <a:t>Firefox</a:t>
            </a:r>
            <a:r>
              <a:rPr kumimoji="1" lang="ja-JP" altLang="en-US" dirty="0"/>
              <a:t>：</a:t>
            </a:r>
            <a:r>
              <a:rPr kumimoji="1" lang="en-US" altLang="ja-JP" dirty="0"/>
              <a:t>Mozilla</a:t>
            </a:r>
            <a:r>
              <a:rPr kumimoji="1" lang="ja-JP" altLang="en-US" dirty="0"/>
              <a:t>のブラウザ、軽さを追及</a:t>
            </a:r>
            <a:endParaRPr kumimoji="1" lang="en-US" altLang="ja-JP" dirty="0"/>
          </a:p>
          <a:p>
            <a:pPr lvl="1"/>
            <a:r>
              <a:rPr lang="en-US" altLang="ja-JP" dirty="0"/>
              <a:t>Vivaldi</a:t>
            </a:r>
            <a:r>
              <a:rPr lang="ja-JP" altLang="en-US" dirty="0"/>
              <a:t>：</a:t>
            </a:r>
            <a:r>
              <a:rPr lang="en-US" altLang="ja-JP" dirty="0"/>
              <a:t>Opera</a:t>
            </a:r>
            <a:r>
              <a:rPr lang="ja-JP" altLang="en-US" dirty="0"/>
              <a:t>の子、タブやメモが便利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ウェブブラウザ</a:t>
            </a:r>
          </a:p>
        </p:txBody>
      </p:sp>
    </p:spTree>
    <p:extLst>
      <p:ext uri="{BB962C8B-B14F-4D97-AF65-F5344CB8AC3E}">
        <p14:creationId xmlns:p14="http://schemas.microsoft.com/office/powerpoint/2010/main" val="1014855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Apple</a:t>
            </a:r>
            <a:r>
              <a:rPr lang="ja-JP" altLang="en-US" dirty="0"/>
              <a:t>社が作っているブラウザ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Apple</a:t>
            </a:r>
            <a:r>
              <a:rPr lang="ja-JP" altLang="en-US" dirty="0"/>
              <a:t>は描画、デザインに強い）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Safari</a:t>
            </a:r>
            <a:endParaRPr kumimoji="1"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1264" y="2791162"/>
            <a:ext cx="3978000" cy="3335000"/>
          </a:xfrm>
          <a:prstGeom prst="rect">
            <a:avLst/>
          </a:prstGeom>
        </p:spPr>
      </p:pic>
      <p:sp>
        <p:nvSpPr>
          <p:cNvPr id="10" name="角丸四角形吹き出し 9"/>
          <p:cNvSpPr/>
          <p:nvPr/>
        </p:nvSpPr>
        <p:spPr>
          <a:xfrm>
            <a:off x="360378" y="5230545"/>
            <a:ext cx="2347853" cy="719450"/>
          </a:xfrm>
          <a:prstGeom prst="wedgeRoundRectCallout">
            <a:avLst>
              <a:gd name="adj1" fmla="val 68271"/>
              <a:gd name="adj2" fmla="val -49368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ページの内容</a:t>
            </a:r>
          </a:p>
        </p:txBody>
      </p:sp>
      <p:sp>
        <p:nvSpPr>
          <p:cNvPr id="11" name="角丸四角形吹き出し 10"/>
          <p:cNvSpPr/>
          <p:nvPr/>
        </p:nvSpPr>
        <p:spPr>
          <a:xfrm>
            <a:off x="6532137" y="2318547"/>
            <a:ext cx="1087863" cy="719450"/>
          </a:xfrm>
          <a:prstGeom prst="wedgeRoundRectCallout">
            <a:avLst>
              <a:gd name="adj1" fmla="val -76059"/>
              <a:gd name="adj2" fmla="val 62776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URL</a:t>
            </a:r>
            <a:endParaRPr kumimoji="1" lang="ja-JP" altLang="en-US" dirty="0"/>
          </a:p>
        </p:txBody>
      </p:sp>
      <p:sp>
        <p:nvSpPr>
          <p:cNvPr id="12" name="角丸四角形吹き出し 11"/>
          <p:cNvSpPr/>
          <p:nvPr/>
        </p:nvSpPr>
        <p:spPr>
          <a:xfrm>
            <a:off x="1237980" y="3651129"/>
            <a:ext cx="1087863" cy="719450"/>
          </a:xfrm>
          <a:prstGeom prst="wedgeRoundRectCallout">
            <a:avLst>
              <a:gd name="adj1" fmla="val 101940"/>
              <a:gd name="adj2" fmla="val -66814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タブ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699247" y="2795156"/>
            <a:ext cx="1626598" cy="719450"/>
          </a:xfrm>
          <a:prstGeom prst="wedgeRoundRectCallout">
            <a:avLst>
              <a:gd name="adj1" fmla="val 92050"/>
              <a:gd name="adj2" fmla="val 10442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お気に入り</a:t>
            </a:r>
          </a:p>
        </p:txBody>
      </p:sp>
    </p:spTree>
    <p:extLst>
      <p:ext uri="{BB962C8B-B14F-4D97-AF65-F5344CB8AC3E}">
        <p14:creationId xmlns:p14="http://schemas.microsoft.com/office/powerpoint/2010/main" val="640610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99247" y="1798667"/>
            <a:ext cx="4912659" cy="4327495"/>
          </a:xfrm>
        </p:spPr>
        <p:txBody>
          <a:bodyPr/>
          <a:lstStyle/>
          <a:p>
            <a:r>
              <a:rPr kumimoji="1" lang="ja-JP" altLang="en-US" dirty="0"/>
              <a:t>ポータル</a:t>
            </a:r>
            <a:r>
              <a:rPr kumimoji="1" lang="en-US" altLang="ja-JP" dirty="0"/>
              <a:t>(Portal)</a:t>
            </a:r>
          </a:p>
          <a:p>
            <a:pPr lvl="1"/>
            <a:r>
              <a:rPr kumimoji="1" lang="ja-JP" altLang="en-US" dirty="0"/>
              <a:t>港（</a:t>
            </a:r>
            <a:r>
              <a:rPr kumimoji="1" lang="en-US" altLang="ja-JP" dirty="0"/>
              <a:t>Port</a:t>
            </a:r>
            <a:r>
              <a:rPr kumimoji="1" lang="ja-JP" altLang="en-US" dirty="0"/>
              <a:t>）から派生した言葉</a:t>
            </a:r>
            <a:endParaRPr kumimoji="1" lang="en-US" altLang="ja-JP" dirty="0"/>
          </a:p>
          <a:p>
            <a:pPr lvl="1"/>
            <a:r>
              <a:rPr lang="ja-JP" altLang="en-US" dirty="0"/>
              <a:t>様々なサービスを提供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サービス</a:t>
            </a:r>
            <a:endParaRPr kumimoji="1" lang="en-US" altLang="ja-JP" dirty="0"/>
          </a:p>
          <a:p>
            <a:pPr lvl="1"/>
            <a:r>
              <a:rPr lang="ja-JP" altLang="en-US" dirty="0"/>
              <a:t>検索</a:t>
            </a:r>
            <a:endParaRPr lang="en-US" altLang="ja-JP" dirty="0"/>
          </a:p>
          <a:p>
            <a:pPr lvl="1"/>
            <a:r>
              <a:rPr lang="ja-JP" altLang="en-US" dirty="0"/>
              <a:t>ニュース</a:t>
            </a:r>
            <a:endParaRPr lang="en-US" altLang="ja-JP" dirty="0"/>
          </a:p>
          <a:p>
            <a:pPr lvl="1"/>
            <a:r>
              <a:rPr lang="ja-JP" altLang="en-US" dirty="0"/>
              <a:t>ブログ</a:t>
            </a:r>
            <a:endParaRPr lang="en-US" altLang="ja-JP" dirty="0"/>
          </a:p>
          <a:p>
            <a:pPr lvl="1"/>
            <a:r>
              <a:rPr lang="ja-JP" altLang="en-US" dirty="0"/>
              <a:t>辞書</a:t>
            </a:r>
            <a:endParaRPr kumimoji="1" lang="en-US" altLang="ja-JP" dirty="0"/>
          </a:p>
          <a:p>
            <a:pPr lvl="1"/>
            <a:r>
              <a:rPr lang="ja-JP" altLang="en-US" dirty="0"/>
              <a:t>通販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ポータルサイト</a:t>
            </a:r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4231341" y="3442447"/>
            <a:ext cx="4912659" cy="2701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有名サイト</a:t>
            </a:r>
            <a:endParaRPr lang="en-US" altLang="ja-JP" dirty="0"/>
          </a:p>
          <a:p>
            <a:pPr lvl="1"/>
            <a:r>
              <a:rPr lang="en-US" altLang="ja-JP" dirty="0"/>
              <a:t>Google</a:t>
            </a:r>
          </a:p>
          <a:p>
            <a:pPr lvl="1"/>
            <a:r>
              <a:rPr lang="en-US" altLang="ja-JP" dirty="0"/>
              <a:t>Yahoo</a:t>
            </a:r>
          </a:p>
          <a:p>
            <a:pPr lvl="1"/>
            <a:r>
              <a:rPr lang="en-US" altLang="ja-JP" dirty="0"/>
              <a:t>Goo</a:t>
            </a:r>
          </a:p>
          <a:p>
            <a:pPr lvl="1"/>
            <a:r>
              <a:rPr lang="en-US" altLang="ja-JP" dirty="0"/>
              <a:t>MSN</a:t>
            </a:r>
          </a:p>
          <a:p>
            <a:pPr lvl="1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5225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渡したキーワードから外のサイトを検索してくれる</a:t>
            </a:r>
            <a:r>
              <a:rPr lang="ja-JP" altLang="en-US" dirty="0"/>
              <a:t>サービスをしているサイト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サービス</a:t>
            </a:r>
            <a:endParaRPr lang="en-US" altLang="ja-JP" dirty="0"/>
          </a:p>
          <a:p>
            <a:pPr lvl="1"/>
            <a:r>
              <a:rPr lang="en-US" altLang="ja-JP" dirty="0"/>
              <a:t>OR</a:t>
            </a:r>
            <a:r>
              <a:rPr lang="ja-JP" altLang="en-US" dirty="0"/>
              <a:t>検索</a:t>
            </a:r>
            <a:endParaRPr lang="en-US" altLang="ja-JP" dirty="0"/>
          </a:p>
          <a:p>
            <a:pPr lvl="1"/>
            <a:r>
              <a:rPr lang="en-US" altLang="ja-JP" dirty="0"/>
              <a:t>AND</a:t>
            </a:r>
            <a:r>
              <a:rPr lang="ja-JP" altLang="en-US" dirty="0"/>
              <a:t>検索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検索エンジン</a:t>
            </a:r>
          </a:p>
        </p:txBody>
      </p:sp>
    </p:spTree>
    <p:extLst>
      <p:ext uri="{BB962C8B-B14F-4D97-AF65-F5344CB8AC3E}">
        <p14:creationId xmlns:p14="http://schemas.microsoft.com/office/powerpoint/2010/main" val="1372842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二つのキーワードを含むページを検索する</a:t>
            </a:r>
            <a:endParaRPr lang="en-US" altLang="ja-JP" dirty="0"/>
          </a:p>
          <a:p>
            <a:r>
              <a:rPr lang="ja-JP" altLang="en-US" dirty="0"/>
              <a:t>スペースで区切る、もしくは</a:t>
            </a:r>
            <a:r>
              <a:rPr lang="en-US" altLang="ja-JP" dirty="0"/>
              <a:t>()</a:t>
            </a:r>
            <a:r>
              <a:rPr lang="ja-JP" altLang="en-US" dirty="0"/>
              <a:t>と</a:t>
            </a:r>
            <a:r>
              <a:rPr lang="en-US" altLang="ja-JP" dirty="0"/>
              <a:t>AND</a:t>
            </a:r>
            <a:r>
              <a:rPr lang="ja-JP" altLang="en-US" dirty="0"/>
              <a:t>を使う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演習：以下の検索結果を比較してみる</a:t>
            </a:r>
            <a:endParaRPr lang="en-US" altLang="ja-JP" dirty="0"/>
          </a:p>
          <a:p>
            <a:pPr lvl="1"/>
            <a:r>
              <a:rPr lang="en-US" altLang="ja-JP" dirty="0"/>
              <a:t>(</a:t>
            </a:r>
            <a:r>
              <a:rPr lang="ja-JP" altLang="en-US" dirty="0"/>
              <a:t>東京 </a:t>
            </a:r>
            <a:r>
              <a:rPr lang="en-US" altLang="ja-JP" dirty="0"/>
              <a:t>AND </a:t>
            </a:r>
            <a:r>
              <a:rPr lang="ja-JP" altLang="en-US" dirty="0"/>
              <a:t>お茶の水</a:t>
            </a:r>
            <a:r>
              <a:rPr lang="en-US" altLang="ja-JP" dirty="0"/>
              <a:t>)</a:t>
            </a:r>
            <a:r>
              <a:rPr lang="ja-JP" altLang="en-US" dirty="0"/>
              <a:t>女子大学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AND</a:t>
            </a:r>
            <a:r>
              <a:rPr kumimoji="1" lang="ja-JP" altLang="en-US" dirty="0"/>
              <a:t>検索</a:t>
            </a:r>
          </a:p>
        </p:txBody>
      </p:sp>
    </p:spTree>
    <p:extLst>
      <p:ext uri="{BB962C8B-B14F-4D97-AF65-F5344CB8AC3E}">
        <p14:creationId xmlns:p14="http://schemas.microsoft.com/office/powerpoint/2010/main" val="1401373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どちらかのキーワードを含むページを検索する</a:t>
            </a:r>
            <a:endParaRPr lang="en-US" altLang="ja-JP" dirty="0"/>
          </a:p>
          <a:p>
            <a:r>
              <a:rPr lang="en-US" altLang="ja-JP" dirty="0"/>
              <a:t>()</a:t>
            </a:r>
            <a:r>
              <a:rPr lang="ja-JP" altLang="en-US" dirty="0"/>
              <a:t>と</a:t>
            </a:r>
            <a:r>
              <a:rPr lang="en-US" altLang="ja-JP" dirty="0"/>
              <a:t>or</a:t>
            </a:r>
            <a:r>
              <a:rPr lang="ja-JP" altLang="en-US" dirty="0"/>
              <a:t>を使う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演習：以下の検索結果を比較してみる</a:t>
            </a:r>
            <a:endParaRPr lang="en-US" altLang="ja-JP" dirty="0"/>
          </a:p>
          <a:p>
            <a:pPr lvl="1"/>
            <a:r>
              <a:rPr lang="en-US" altLang="ja-JP" dirty="0"/>
              <a:t>(</a:t>
            </a:r>
            <a:r>
              <a:rPr lang="ja-JP" altLang="en-US" dirty="0"/>
              <a:t>東京 </a:t>
            </a:r>
            <a:r>
              <a:rPr lang="en-US" altLang="ja-JP" dirty="0"/>
              <a:t>OR </a:t>
            </a:r>
            <a:r>
              <a:rPr lang="ja-JP" altLang="en-US" dirty="0"/>
              <a:t>お茶の水</a:t>
            </a:r>
            <a:r>
              <a:rPr lang="en-US" altLang="ja-JP" dirty="0"/>
              <a:t>)</a:t>
            </a:r>
            <a:r>
              <a:rPr lang="ja-JP" altLang="en-US" dirty="0"/>
              <a:t>女子大学</a:t>
            </a:r>
            <a:endParaRPr lang="en-US" altLang="ja-JP" dirty="0"/>
          </a:p>
          <a:p>
            <a:pPr lvl="1"/>
            <a:r>
              <a:rPr lang="en-US" altLang="ja-JP" dirty="0"/>
              <a:t>(</a:t>
            </a:r>
            <a:r>
              <a:rPr lang="ja-JP" altLang="en-US" dirty="0"/>
              <a:t>東京 </a:t>
            </a:r>
            <a:r>
              <a:rPr lang="en-US" altLang="ja-JP" dirty="0"/>
              <a:t>AND </a:t>
            </a:r>
            <a:r>
              <a:rPr lang="ja-JP" altLang="en-US" dirty="0"/>
              <a:t>お茶の水</a:t>
            </a:r>
            <a:r>
              <a:rPr lang="en-US" altLang="ja-JP" dirty="0"/>
              <a:t>)</a:t>
            </a:r>
            <a:r>
              <a:rPr lang="ja-JP" altLang="en-US" dirty="0"/>
              <a:t>女子大学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OR</a:t>
            </a:r>
            <a:r>
              <a:rPr kumimoji="1" lang="ja-JP" altLang="en-US" dirty="0"/>
              <a:t>検索</a:t>
            </a:r>
          </a:p>
        </p:txBody>
      </p:sp>
    </p:spTree>
    <p:extLst>
      <p:ext uri="{BB962C8B-B14F-4D97-AF65-F5344CB8AC3E}">
        <p14:creationId xmlns:p14="http://schemas.microsoft.com/office/powerpoint/2010/main" val="565658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キーワードを含まないサイトを検索</a:t>
            </a:r>
            <a:endParaRPr kumimoji="1" lang="en-US" altLang="ja-JP" dirty="0"/>
          </a:p>
          <a:p>
            <a:r>
              <a:rPr lang="ja-JP" altLang="en-US" dirty="0"/>
              <a:t>キーワードの手前に</a:t>
            </a:r>
            <a:r>
              <a:rPr lang="en-US" altLang="ja-JP" dirty="0"/>
              <a:t>-</a:t>
            </a:r>
            <a:r>
              <a:rPr lang="ja-JP" altLang="en-US" dirty="0"/>
              <a:t>をつける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演習：以下の検索結果を比較してみる</a:t>
            </a:r>
            <a:endParaRPr lang="en-US" altLang="ja-JP" dirty="0"/>
          </a:p>
          <a:p>
            <a:pPr lvl="1"/>
            <a:r>
              <a:rPr lang="ja-JP" altLang="en-US" dirty="0"/>
              <a:t>お茶の水</a:t>
            </a:r>
            <a:endParaRPr lang="en-US" altLang="ja-JP" dirty="0"/>
          </a:p>
          <a:p>
            <a:pPr lvl="1"/>
            <a:r>
              <a:rPr lang="ja-JP" altLang="en-US" dirty="0"/>
              <a:t>お茶の水　</a:t>
            </a:r>
            <a:r>
              <a:rPr lang="en-US" altLang="ja-JP" dirty="0"/>
              <a:t>-</a:t>
            </a:r>
            <a:r>
              <a:rPr lang="ja-JP" altLang="en-US" dirty="0"/>
              <a:t>女子大学</a:t>
            </a:r>
            <a:endParaRPr lang="en-US" altLang="ja-JP" dirty="0"/>
          </a:p>
          <a:p>
            <a:pPr lvl="1"/>
            <a:r>
              <a:rPr lang="ja-JP" altLang="en-US" dirty="0"/>
              <a:t>お茶の水　</a:t>
            </a:r>
            <a:r>
              <a:rPr lang="en-US" altLang="ja-JP" dirty="0"/>
              <a:t>-</a:t>
            </a:r>
            <a:r>
              <a:rPr lang="ja-JP" altLang="en-US" dirty="0"/>
              <a:t>女子大学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NOT</a:t>
            </a:r>
            <a:r>
              <a:rPr kumimoji="1" lang="ja-JP" altLang="en-US" dirty="0"/>
              <a:t>検索</a:t>
            </a:r>
          </a:p>
        </p:txBody>
      </p:sp>
    </p:spTree>
    <p:extLst>
      <p:ext uri="{BB962C8B-B14F-4D97-AF65-F5344CB8AC3E}">
        <p14:creationId xmlns:p14="http://schemas.microsoft.com/office/powerpoint/2010/main" val="3305154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ダブルクォートで囲うとその中をそのまま検索する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演習：以下の検索結果を比較してみる</a:t>
            </a:r>
            <a:endParaRPr lang="en-US" altLang="ja-JP" dirty="0"/>
          </a:p>
          <a:p>
            <a:pPr lvl="1"/>
            <a:r>
              <a:rPr kumimoji="1" lang="ja-JP" altLang="en-US" dirty="0"/>
              <a:t>今日の晩御飯は味噌汁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“</a:t>
            </a:r>
            <a:r>
              <a:rPr kumimoji="1" lang="ja-JP" altLang="en-US" dirty="0"/>
              <a:t>今日の晩御飯は味噌汁</a:t>
            </a:r>
            <a:r>
              <a:rPr kumimoji="1" lang="en-US" altLang="ja-JP" dirty="0"/>
              <a:t>”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文字を編集せずに検索</a:t>
            </a:r>
          </a:p>
        </p:txBody>
      </p:sp>
    </p:spTree>
    <p:extLst>
      <p:ext uri="{BB962C8B-B14F-4D97-AF65-F5344CB8AC3E}">
        <p14:creationId xmlns:p14="http://schemas.microsoft.com/office/powerpoint/2010/main" val="77401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www</a:t>
            </a:r>
            <a:r>
              <a:rPr lang="ja-JP" altLang="en-US" dirty="0"/>
              <a:t>サーバ</a:t>
            </a:r>
            <a:endParaRPr lang="en-US" altLang="ja-JP" dirty="0"/>
          </a:p>
          <a:p>
            <a:pPr lvl="1"/>
            <a:r>
              <a:rPr lang="ja-JP" altLang="en-US" dirty="0"/>
              <a:t>ウェブサーバの仕組み</a:t>
            </a:r>
            <a:endParaRPr lang="en-US" altLang="ja-JP" dirty="0"/>
          </a:p>
          <a:p>
            <a:pPr lvl="1"/>
            <a:r>
              <a:rPr lang="ja-JP" altLang="en-US" dirty="0"/>
              <a:t>ウェブサイトを立ち上げるには</a:t>
            </a:r>
            <a:endParaRPr lang="en-US" altLang="ja-JP" dirty="0"/>
          </a:p>
          <a:p>
            <a:pPr lvl="1"/>
            <a:r>
              <a:rPr lang="ja-JP" altLang="en-US" dirty="0"/>
              <a:t>ウェブを利用する上での注意点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ブラウザと検索</a:t>
            </a:r>
            <a:endParaRPr lang="en-US" altLang="ja-JP" dirty="0"/>
          </a:p>
          <a:p>
            <a:pPr lvl="1"/>
            <a:r>
              <a:rPr lang="ja-JP" altLang="en-US" dirty="0"/>
              <a:t>ブラウザの機能</a:t>
            </a:r>
            <a:endParaRPr lang="en-US" altLang="ja-JP" dirty="0"/>
          </a:p>
          <a:p>
            <a:pPr lvl="1"/>
            <a:r>
              <a:rPr lang="ja-JP" altLang="en-US" dirty="0"/>
              <a:t>情報検索のコツ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本日の目標</a:t>
            </a:r>
          </a:p>
        </p:txBody>
      </p:sp>
    </p:spTree>
    <p:extLst>
      <p:ext uri="{BB962C8B-B14F-4D97-AF65-F5344CB8AC3E}">
        <p14:creationId xmlns:p14="http://schemas.microsoft.com/office/powerpoint/2010/main" val="311340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より詳細な検索の設定をできる</a:t>
            </a:r>
            <a:endParaRPr kumimoji="1" lang="en-US" altLang="ja-JP" dirty="0"/>
          </a:p>
          <a:p>
            <a:r>
              <a:rPr lang="ja-JP" altLang="en-US" dirty="0"/>
              <a:t>歯車マーク→検索オプション　から設定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設定できる項目</a:t>
            </a:r>
            <a:endParaRPr lang="en-US" altLang="ja-JP" dirty="0"/>
          </a:p>
          <a:p>
            <a:pPr lvl="1"/>
            <a:r>
              <a:rPr kumimoji="1" lang="en-US" altLang="ja-JP" dirty="0"/>
              <a:t>AND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OR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NOT</a:t>
            </a:r>
          </a:p>
          <a:p>
            <a:pPr lvl="1"/>
            <a:r>
              <a:rPr lang="ja-JP" altLang="en-US" dirty="0"/>
              <a:t>言語</a:t>
            </a:r>
            <a:endParaRPr lang="en-US" altLang="ja-JP" dirty="0"/>
          </a:p>
          <a:p>
            <a:pPr lvl="1"/>
            <a:r>
              <a:rPr kumimoji="1" lang="ja-JP" altLang="en-US" dirty="0"/>
              <a:t>地域</a:t>
            </a:r>
            <a:endParaRPr kumimoji="1" lang="en-US" altLang="ja-JP" dirty="0"/>
          </a:p>
          <a:p>
            <a:pPr lvl="1"/>
            <a:r>
              <a:rPr lang="ja-JP" altLang="en-US" dirty="0"/>
              <a:t>更新時期</a:t>
            </a:r>
            <a:endParaRPr lang="en-US" altLang="ja-JP" dirty="0"/>
          </a:p>
          <a:p>
            <a:pPr lvl="1"/>
            <a:r>
              <a:rPr kumimoji="1" lang="en-US" altLang="ja-JP" dirty="0" err="1"/>
              <a:t>etc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検索オプション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2154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画像検索</a:t>
            </a:r>
            <a:endParaRPr lang="en-US" altLang="ja-JP" dirty="0"/>
          </a:p>
          <a:p>
            <a:pPr lvl="1"/>
            <a:r>
              <a:rPr kumimoji="1" lang="ja-JP" altLang="en-US" dirty="0"/>
              <a:t>画像をもとに画像を検索</a:t>
            </a:r>
            <a:endParaRPr kumimoji="1" lang="en-US" altLang="ja-JP" dirty="0"/>
          </a:p>
          <a:p>
            <a:pPr lvl="1"/>
            <a:r>
              <a:rPr lang="en-US" altLang="ja-JP" dirty="0"/>
              <a:t>https://www.google.co.jp/imghp?hl=ja</a:t>
            </a:r>
          </a:p>
          <a:p>
            <a:pPr lvl="1"/>
            <a:endParaRPr kumimoji="1" lang="en-US" altLang="ja-JP" dirty="0"/>
          </a:p>
          <a:p>
            <a:r>
              <a:rPr lang="en-US" altLang="ja-JP" dirty="0"/>
              <a:t>Scholar</a:t>
            </a:r>
          </a:p>
          <a:p>
            <a:pPr lvl="1"/>
            <a:r>
              <a:rPr kumimoji="1" lang="ja-JP" altLang="en-US" dirty="0"/>
              <a:t>論文を検索</a:t>
            </a:r>
            <a:endParaRPr kumimoji="1" lang="en-US" altLang="ja-JP" dirty="0"/>
          </a:p>
          <a:p>
            <a:pPr lvl="1"/>
            <a:r>
              <a:rPr lang="en-US" altLang="ja-JP" dirty="0"/>
              <a:t>https://scholar.google.co.jp/schhp?hl=ja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便利な亜種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0840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電卓機能</a:t>
            </a:r>
            <a:endParaRPr lang="en-US" altLang="ja-JP" dirty="0"/>
          </a:p>
          <a:p>
            <a:r>
              <a:rPr lang="en-US" altLang="ja-JP" dirty="0" err="1"/>
              <a:t>zerg</a:t>
            </a:r>
            <a:r>
              <a:rPr lang="en-US" altLang="ja-JP" dirty="0"/>
              <a:t> rush</a:t>
            </a:r>
          </a:p>
          <a:p>
            <a:r>
              <a:rPr lang="ja-JP" altLang="en-US" dirty="0"/>
              <a:t>再帰</a:t>
            </a:r>
            <a:endParaRPr lang="en-US" altLang="ja-JP" dirty="0"/>
          </a:p>
          <a:p>
            <a:r>
              <a:rPr lang="ja-JP" altLang="en-US" dirty="0"/>
              <a:t>人生、宇宙、すべての答え</a:t>
            </a:r>
            <a:endParaRPr lang="en-US" altLang="ja-JP" dirty="0"/>
          </a:p>
          <a:p>
            <a:r>
              <a:rPr lang="en-US" altLang="ja-JP" dirty="0"/>
              <a:t>blink html</a:t>
            </a:r>
          </a:p>
          <a:p>
            <a:r>
              <a:rPr lang="en-US" altLang="ja-JP" dirty="0"/>
              <a:t>askew</a:t>
            </a:r>
          </a:p>
          <a:p>
            <a:r>
              <a:rPr lang="en-US" altLang="ja-JP" dirty="0" err="1"/>
              <a:t>festivus</a:t>
            </a:r>
            <a:endParaRPr lang="en-US" altLang="ja-JP" dirty="0"/>
          </a:p>
          <a:p>
            <a:r>
              <a:rPr lang="en-US" altLang="ja-JP" dirty="0"/>
              <a:t>google gravity</a:t>
            </a:r>
          </a:p>
          <a:p>
            <a:r>
              <a:rPr lang="en-US" altLang="ja-JP" dirty="0" err="1"/>
              <a:t>elgoog</a:t>
            </a:r>
            <a:endParaRPr lang="en-US" altLang="ja-JP" dirty="0"/>
          </a:p>
          <a:p>
            <a:r>
              <a:rPr lang="en-US" altLang="ja-JP" dirty="0"/>
              <a:t>google guitar</a:t>
            </a:r>
          </a:p>
          <a:p>
            <a:r>
              <a:rPr lang="en-US" altLang="ja-JP" dirty="0" err="1"/>
              <a:t>atari</a:t>
            </a:r>
            <a:r>
              <a:rPr lang="en-US" altLang="ja-JP" dirty="0"/>
              <a:t> breakout</a:t>
            </a:r>
          </a:p>
          <a:p>
            <a:r>
              <a:rPr lang="ja-JP" altLang="en-US" dirty="0"/>
              <a:t>ライフゲーム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おまけ：</a:t>
            </a:r>
            <a:r>
              <a:rPr kumimoji="1" lang="en-US" altLang="ja-JP" dirty="0"/>
              <a:t>Google</a:t>
            </a:r>
            <a:r>
              <a:rPr lang="ja-JP" altLang="en-US" dirty="0"/>
              <a:t>の隠し要素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7937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844894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/>
              <a:t>概要</a:t>
            </a:r>
            <a:endParaRPr kumimoji="1" lang="en-US" altLang="ja-JP" dirty="0"/>
          </a:p>
          <a:p>
            <a:pPr lvl="1"/>
            <a:r>
              <a:rPr lang="ja-JP" altLang="en-US" dirty="0"/>
              <a:t>以下の画像から、何の写真か調べよう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提出先</a:t>
            </a:r>
            <a:endParaRPr lang="en-US" altLang="ja-JP" dirty="0"/>
          </a:p>
          <a:p>
            <a:pPr lvl="1"/>
            <a:r>
              <a:rPr lang="ja-JP" altLang="en-US" dirty="0"/>
              <a:t>柴田の授業サイトから </a:t>
            </a:r>
            <a:r>
              <a:rPr lang="en-US" altLang="ja-JP" dirty="0"/>
              <a:t>Google Form </a:t>
            </a:r>
            <a:r>
              <a:rPr lang="ja-JP" altLang="en-US" dirty="0" err="1"/>
              <a:t>へ提</a:t>
            </a:r>
            <a:r>
              <a:rPr lang="ja-JP" altLang="en-US" dirty="0"/>
              <a:t>出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演習：検索してみよう</a:t>
            </a:r>
            <a:endParaRPr kumimoji="1" lang="ja-JP" altLang="en-US" dirty="0"/>
          </a:p>
        </p:txBody>
      </p:sp>
      <p:pic>
        <p:nvPicPr>
          <p:cNvPr id="1026" name="Picture 2" descr="https://upload.wikimedia.org/wikipedia/commons/0/08/Myocastor_coypus_walking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47" y="2567444"/>
            <a:ext cx="4265744" cy="272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898463" y="5350953"/>
            <a:ext cx="801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(A)</a:t>
            </a:r>
            <a:endParaRPr kumimoji="1" lang="ja-JP" altLang="en-US" dirty="0"/>
          </a:p>
        </p:txBody>
      </p:sp>
      <p:pic>
        <p:nvPicPr>
          <p:cNvPr id="1030" name="Picture 6" descr="「シーギリヤ」の画像検索結果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808" y="2558519"/>
            <a:ext cx="4108056" cy="2738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6318280" y="5350953"/>
            <a:ext cx="801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(B)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7687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加害者になるパターン</a:t>
            </a:r>
            <a:endParaRPr kumimoji="1" lang="en-US" altLang="ja-JP" dirty="0"/>
          </a:p>
          <a:p>
            <a:pPr lvl="1"/>
            <a:r>
              <a:rPr lang="ja-JP" altLang="en-US" dirty="0"/>
              <a:t>違法ダウンロード</a:t>
            </a:r>
            <a:r>
              <a:rPr lang="en-US" altLang="ja-JP" dirty="0"/>
              <a:t>/</a:t>
            </a:r>
            <a:r>
              <a:rPr lang="ja-JP" altLang="en-US" dirty="0"/>
              <a:t>アップロード</a:t>
            </a:r>
            <a:endParaRPr lang="en-US" altLang="ja-JP" dirty="0"/>
          </a:p>
          <a:p>
            <a:pPr lvl="1"/>
            <a:r>
              <a:rPr kumimoji="1" lang="ja-JP" altLang="en-US" dirty="0"/>
              <a:t>誹謗中傷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被害者になるパターン</a:t>
            </a:r>
            <a:endParaRPr kumimoji="1" lang="en-US" altLang="ja-JP" dirty="0"/>
          </a:p>
          <a:p>
            <a:pPr lvl="1"/>
            <a:r>
              <a:rPr lang="ja-JP" altLang="en-US" dirty="0"/>
              <a:t>違法ダウンロード</a:t>
            </a:r>
            <a:r>
              <a:rPr lang="en-US" altLang="ja-JP" dirty="0"/>
              <a:t>/</a:t>
            </a:r>
            <a:r>
              <a:rPr lang="ja-JP" altLang="en-US" dirty="0"/>
              <a:t>アップロード</a:t>
            </a:r>
            <a:endParaRPr lang="en-US" altLang="ja-JP" dirty="0"/>
          </a:p>
          <a:p>
            <a:pPr lvl="1"/>
            <a:r>
              <a:rPr lang="ja-JP" altLang="en-US" dirty="0"/>
              <a:t>誹謗中傷</a:t>
            </a:r>
            <a:endParaRPr lang="en-US" altLang="ja-JP" dirty="0"/>
          </a:p>
          <a:p>
            <a:pPr lvl="1"/>
            <a:r>
              <a:rPr kumimoji="1" lang="ja-JP" altLang="en-US" dirty="0"/>
              <a:t>リベンジポルノ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ウェブを利用する上での注意</a:t>
            </a:r>
          </a:p>
        </p:txBody>
      </p:sp>
    </p:spTree>
    <p:extLst>
      <p:ext uri="{BB962C8B-B14F-4D97-AF65-F5344CB8AC3E}">
        <p14:creationId xmlns:p14="http://schemas.microsoft.com/office/powerpoint/2010/main" val="3369108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553275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SNS</a:t>
            </a:r>
            <a:r>
              <a:rPr kumimoji="1" lang="ja-JP" altLang="en-US" dirty="0"/>
              <a:t>（</a:t>
            </a:r>
            <a:r>
              <a:rPr kumimoji="1" lang="en-US" altLang="ja-JP" dirty="0"/>
              <a:t>Social Network Service</a:t>
            </a:r>
            <a:r>
              <a:rPr kumimoji="1" lang="ja-JP" altLang="en-US" dirty="0"/>
              <a:t>）の発展により個人情報の入手が容易になった</a:t>
            </a:r>
            <a:endParaRPr kumimoji="1" lang="en-US" altLang="ja-JP" dirty="0"/>
          </a:p>
          <a:p>
            <a:r>
              <a:rPr lang="ja-JP" altLang="en-US" dirty="0"/>
              <a:t>相手の情報さえあれば成りすましも用意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本当に実在する人物か、よく考える</a:t>
            </a:r>
            <a:endParaRPr lang="en-US" altLang="ja-JP" dirty="0"/>
          </a:p>
          <a:p>
            <a:r>
              <a:rPr lang="ja-JP" altLang="en-US" dirty="0"/>
              <a:t>不用意に個人情報を渡さない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匿名性</a:t>
            </a:r>
          </a:p>
        </p:txBody>
      </p:sp>
      <p:sp>
        <p:nvSpPr>
          <p:cNvPr id="7" name="下矢印 6"/>
          <p:cNvSpPr/>
          <p:nvPr/>
        </p:nvSpPr>
        <p:spPr>
          <a:xfrm>
            <a:off x="3365350" y="3370729"/>
            <a:ext cx="2402542" cy="6813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07358" y="4171827"/>
            <a:ext cx="7918525" cy="9681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自分の個人情報は自分で守る</a:t>
            </a:r>
          </a:p>
        </p:txBody>
      </p:sp>
    </p:spTree>
    <p:extLst>
      <p:ext uri="{BB962C8B-B14F-4D97-AF65-F5344CB8AC3E}">
        <p14:creationId xmlns:p14="http://schemas.microsoft.com/office/powerpoint/2010/main" val="22838330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匿名性が高い＝発言の根拠が薄い</a:t>
            </a:r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情報は話半分に聞く</a:t>
            </a:r>
            <a:endParaRPr kumimoji="1" lang="en-US" altLang="ja-JP" dirty="0"/>
          </a:p>
          <a:p>
            <a:r>
              <a:rPr kumimoji="1" lang="ja-JP" altLang="en-US" dirty="0"/>
              <a:t>情報源は必ずつける</a:t>
            </a:r>
            <a:r>
              <a:rPr kumimoji="1" lang="en-US" altLang="ja-JP" dirty="0"/>
              <a:t>(</a:t>
            </a:r>
            <a:r>
              <a:rPr kumimoji="1" lang="ja-JP" altLang="en-US" dirty="0"/>
              <a:t>引用、参考文献</a:t>
            </a:r>
            <a:r>
              <a:rPr kumimoji="1" lang="en-US" altLang="ja-JP" dirty="0"/>
              <a:t>)</a:t>
            </a:r>
          </a:p>
          <a:p>
            <a:r>
              <a:rPr lang="ja-JP" altLang="en-US" dirty="0"/>
              <a:t>肩書に騙されないように！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情報の信憑性</a:t>
            </a:r>
          </a:p>
        </p:txBody>
      </p:sp>
      <p:sp>
        <p:nvSpPr>
          <p:cNvPr id="6" name="下矢印 5"/>
          <p:cNvSpPr/>
          <p:nvPr/>
        </p:nvSpPr>
        <p:spPr>
          <a:xfrm>
            <a:off x="3365350" y="2529361"/>
            <a:ext cx="2402542" cy="6813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07358" y="3330459"/>
            <a:ext cx="7918525" cy="9681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鵜呑みにしないでよく吟味しましょう</a:t>
            </a:r>
          </a:p>
        </p:txBody>
      </p:sp>
    </p:spTree>
    <p:extLst>
      <p:ext uri="{BB962C8B-B14F-4D97-AF65-F5344CB8AC3E}">
        <p14:creationId xmlns:p14="http://schemas.microsoft.com/office/powerpoint/2010/main" val="750165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誰が言っている</a:t>
            </a:r>
            <a:r>
              <a:rPr lang="ja-JP" altLang="en-US" dirty="0"/>
              <a:t>かわからない≠何言ってもいい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kumimoji="1" lang="ja-JP" altLang="en-US" dirty="0"/>
              <a:t>場合によっては犯罪です）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名誉毀損罪</a:t>
            </a:r>
            <a:r>
              <a:rPr lang="en-US" altLang="ja-JP" dirty="0"/>
              <a:t>(</a:t>
            </a:r>
            <a:r>
              <a:rPr lang="ja-JP" altLang="en-US" dirty="0"/>
              <a:t>刑法２３０条１項</a:t>
            </a:r>
            <a:r>
              <a:rPr lang="en-US" altLang="ja-JP" dirty="0"/>
              <a:t>)</a:t>
            </a:r>
            <a:r>
              <a:rPr lang="ja-JP" altLang="en-US" dirty="0" err="1"/>
              <a:t>、</a:t>
            </a:r>
            <a:r>
              <a:rPr lang="ja-JP" altLang="en-US" dirty="0"/>
              <a:t>侮辱罪</a:t>
            </a:r>
            <a:r>
              <a:rPr lang="en-US" altLang="ja-JP" dirty="0"/>
              <a:t>(</a:t>
            </a:r>
            <a:r>
              <a:rPr lang="ja-JP" altLang="en-US" dirty="0"/>
              <a:t>刑法２３１条</a:t>
            </a:r>
            <a:r>
              <a:rPr lang="en-US" altLang="ja-JP" dirty="0"/>
              <a:t>)</a:t>
            </a:r>
          </a:p>
          <a:p>
            <a:r>
              <a:rPr kumimoji="1" lang="ja-JP" altLang="en-US" dirty="0"/>
              <a:t>公然と事実を適示し、人の名誉を毀損した場合</a:t>
            </a:r>
            <a:endParaRPr kumimoji="1" lang="en-US" altLang="ja-JP" dirty="0"/>
          </a:p>
          <a:p>
            <a:r>
              <a:rPr kumimoji="1" lang="en-US" altLang="ja-JP" dirty="0"/>
              <a:t>3</a:t>
            </a:r>
            <a:r>
              <a:rPr kumimoji="1" lang="ja-JP" altLang="en-US" dirty="0"/>
              <a:t>年以下の懲役または</a:t>
            </a:r>
            <a:r>
              <a:rPr kumimoji="1" lang="en-US" altLang="ja-JP" dirty="0"/>
              <a:t>50</a:t>
            </a:r>
            <a:r>
              <a:rPr kumimoji="1" lang="ja-JP" altLang="en-US" dirty="0"/>
              <a:t>万円以下の罰金</a:t>
            </a:r>
            <a:endParaRPr lang="en-US" altLang="ja-JP" dirty="0"/>
          </a:p>
          <a:p>
            <a:r>
              <a:rPr kumimoji="1" lang="ja-JP" altLang="en-US" dirty="0"/>
              <a:t>例：</a:t>
            </a:r>
            <a:endParaRPr kumimoji="1" lang="en-US" altLang="ja-JP" dirty="0"/>
          </a:p>
          <a:p>
            <a:pPr lvl="1"/>
            <a:r>
              <a:rPr lang="ja-JP" altLang="en-US" dirty="0"/>
              <a:t>メーリングリストに他者の悪口を送る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誹謗中傷</a:t>
            </a:r>
          </a:p>
        </p:txBody>
      </p:sp>
    </p:spTree>
    <p:extLst>
      <p:ext uri="{BB962C8B-B14F-4D97-AF65-F5344CB8AC3E}">
        <p14:creationId xmlns:p14="http://schemas.microsoft.com/office/powerpoint/2010/main" val="1320012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個人の写真をネットに流すこと</a:t>
            </a:r>
            <a:endParaRPr kumimoji="1" lang="en-US" altLang="ja-JP" dirty="0"/>
          </a:p>
          <a:p>
            <a:pPr lvl="1"/>
            <a:r>
              <a:rPr lang="ja-JP" altLang="en-US" dirty="0"/>
              <a:t>全回収はほぼ不可能</a:t>
            </a:r>
            <a:endParaRPr lang="en-US" altLang="ja-JP" dirty="0"/>
          </a:p>
          <a:p>
            <a:pPr lvl="1"/>
            <a:r>
              <a:rPr kumimoji="1" lang="ja-JP" altLang="en-US" dirty="0"/>
              <a:t>これを利用した脅迫も発生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リベンジポルノ</a:t>
            </a:r>
            <a:endParaRPr kumimoji="1" lang="ja-JP" altLang="en-US" dirty="0"/>
          </a:p>
        </p:txBody>
      </p:sp>
      <p:pic>
        <p:nvPicPr>
          <p:cNvPr id="2052" name="Picture 4" descr="「リベンジポルノ 件数」の画像検索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77" y="3339804"/>
            <a:ext cx="4183666" cy="270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stat.ameba.jp/user_images/20150402/15/obana-noriko/7c/81/j/t02000275_020002751326397406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595" y="2291135"/>
            <a:ext cx="2789111" cy="3835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0802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99247" y="3442447"/>
            <a:ext cx="7745505" cy="26837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kumimoji="1" lang="ja-JP" altLang="en-US" dirty="0"/>
              <a:t>互いに誰かわからない、が、持ち物検査でわかる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楽しむのは</a:t>
            </a:r>
            <a:r>
              <a:rPr lang="en-US" altLang="ja-JP" dirty="0"/>
              <a:t>OK</a:t>
            </a:r>
            <a:r>
              <a:rPr lang="ja-JP" altLang="en-US" dirty="0"/>
              <a:t>だが、無礼講というわけではない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言っていることの根拠は不明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貴重品は自分で守る</a:t>
            </a:r>
            <a:endParaRPr lang="en-US" altLang="ja-JP" dirty="0"/>
          </a:p>
          <a:p>
            <a:pPr>
              <a:lnSpc>
                <a:spcPct val="150000"/>
              </a:lnSpc>
            </a:pP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ネットを使う時の心得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07358" y="2133600"/>
            <a:ext cx="7918525" cy="9681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名札つけて仮装パーティに出ている気分でやる</a:t>
            </a:r>
          </a:p>
        </p:txBody>
      </p:sp>
    </p:spTree>
    <p:extLst>
      <p:ext uri="{BB962C8B-B14F-4D97-AF65-F5344CB8AC3E}">
        <p14:creationId xmlns:p14="http://schemas.microsoft.com/office/powerpoint/2010/main" val="301706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www</a:t>
            </a:r>
            <a:r>
              <a:rPr lang="ja-JP" altLang="en-US" dirty="0"/>
              <a:t>サーバ</a:t>
            </a:r>
            <a:endParaRPr kumimoji="1" lang="ja-JP" altLang="en-US" dirty="0"/>
          </a:p>
        </p:txBody>
      </p:sp>
      <p:sp>
        <p:nvSpPr>
          <p:cNvPr id="6" name="四角形: 角を丸くする 5"/>
          <p:cNvSpPr/>
          <p:nvPr/>
        </p:nvSpPr>
        <p:spPr>
          <a:xfrm>
            <a:off x="4270159" y="1296140"/>
            <a:ext cx="4545367" cy="4418277"/>
          </a:xfrm>
          <a:prstGeom prst="roundRect">
            <a:avLst>
              <a:gd name="adj" fmla="val 11293"/>
            </a:avLst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2877" y="1280239"/>
            <a:ext cx="1534743" cy="1534743"/>
          </a:xfrm>
          <a:prstGeom prst="rect">
            <a:avLst/>
          </a:prstGeom>
        </p:spPr>
      </p:pic>
      <p:cxnSp>
        <p:nvCxnSpPr>
          <p:cNvPr id="8" name="直線矢印コネクタ 7"/>
          <p:cNvCxnSpPr/>
          <p:nvPr/>
        </p:nvCxnSpPr>
        <p:spPr>
          <a:xfrm>
            <a:off x="2529614" y="2699145"/>
            <a:ext cx="2542348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5302240" y="5806706"/>
            <a:ext cx="2674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ホスト</a:t>
            </a:r>
            <a:endParaRPr kumimoji="1" lang="en-US" altLang="ja-JP" sz="2000" dirty="0"/>
          </a:p>
          <a:p>
            <a:pPr algn="ctr"/>
            <a:r>
              <a:rPr lang="ja-JP" altLang="en-US" sz="2000" dirty="0"/>
              <a:t>（</a:t>
            </a:r>
            <a:r>
              <a:rPr lang="en-US" altLang="ja-JP" sz="2000" dirty="0"/>
              <a:t>www</a:t>
            </a:r>
            <a:r>
              <a:rPr lang="ja-JP" altLang="en-US" sz="2000" dirty="0"/>
              <a:t>サーバ）</a:t>
            </a:r>
            <a:endParaRPr kumimoji="1" lang="ja-JP" altLang="en-US" sz="20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52631" y="2021589"/>
            <a:ext cx="1048250" cy="104825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34331" y="2775640"/>
            <a:ext cx="1048250" cy="10482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1506" y="2960424"/>
            <a:ext cx="1048250" cy="1048250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714688" y="3952777"/>
            <a:ext cx="17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クライアント</a:t>
            </a:r>
            <a:endParaRPr kumimoji="1" lang="en-US" altLang="ja-JP" dirty="0"/>
          </a:p>
          <a:p>
            <a:pPr algn="ctr"/>
            <a:r>
              <a:rPr lang="ja-JP" altLang="en-US" dirty="0"/>
              <a:t>（利用者側）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4179445" y="1998726"/>
            <a:ext cx="248575" cy="524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174448" y="3024202"/>
            <a:ext cx="248575" cy="8198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34185" y="3973556"/>
            <a:ext cx="1228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ファイア</a:t>
            </a:r>
            <a:endParaRPr lang="en-US" altLang="ja-JP" dirty="0"/>
          </a:p>
          <a:p>
            <a:pPr algn="ctr"/>
            <a:r>
              <a:rPr lang="ja-JP" altLang="en-US" dirty="0"/>
              <a:t>ウォール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00727" y="3132464"/>
            <a:ext cx="1652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http </a:t>
            </a:r>
          </a:p>
          <a:p>
            <a:pPr algn="ctr"/>
            <a:r>
              <a:rPr kumimoji="1" lang="ja-JP" altLang="en-US" dirty="0"/>
              <a:t>サーバソフト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78068" y="5345085"/>
            <a:ext cx="1737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テンプレート</a:t>
            </a:r>
          </a:p>
        </p:txBody>
      </p:sp>
      <p:pic>
        <p:nvPicPr>
          <p:cNvPr id="1026" name="Picture 2" descr="http://www.geek.sc/wp-content/uploads/2012/11/chanpic_1020_109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188" y="2414581"/>
            <a:ext cx="1128645" cy="73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.w.org/about/images/logos/wordpress-logo-stacked-rgb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340" y="4446693"/>
            <a:ext cx="1251606" cy="77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4.bp.blogspot.com/-sWQcjauh4oU/UcgK0e73N8I/AAAAAAAABIk/cNwSS1U9fns/s1600/wikipedia_logo_detail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084" y="4385322"/>
            <a:ext cx="824536" cy="842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直線矢印コネクタ 22"/>
          <p:cNvCxnSpPr/>
          <p:nvPr/>
        </p:nvCxnSpPr>
        <p:spPr>
          <a:xfrm>
            <a:off x="6542842" y="2688954"/>
            <a:ext cx="804203" cy="75470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7412304" y="2984177"/>
            <a:ext cx="1205714" cy="1175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ページデータ</a:t>
            </a:r>
          </a:p>
        </p:txBody>
      </p:sp>
      <p:cxnSp>
        <p:nvCxnSpPr>
          <p:cNvPr id="28" name="直線矢印コネクタ 27"/>
          <p:cNvCxnSpPr/>
          <p:nvPr/>
        </p:nvCxnSpPr>
        <p:spPr>
          <a:xfrm flipH="1" flipV="1">
            <a:off x="6478068" y="2901545"/>
            <a:ext cx="868977" cy="847188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H="1" flipV="1">
            <a:off x="2493978" y="2905520"/>
            <a:ext cx="2527540" cy="95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48" name="吹き出し: 角を丸めた四角形 2047"/>
          <p:cNvSpPr/>
          <p:nvPr/>
        </p:nvSpPr>
        <p:spPr>
          <a:xfrm>
            <a:off x="1813318" y="1466146"/>
            <a:ext cx="2313280" cy="732034"/>
          </a:xfrm>
          <a:prstGeom prst="wedgeRoundRectCallout">
            <a:avLst>
              <a:gd name="adj1" fmla="val 24642"/>
              <a:gd name="adj2" fmla="val 9124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www.google.com</a:t>
            </a:r>
          </a:p>
          <a:p>
            <a:pPr algn="ctr"/>
            <a:r>
              <a:rPr kumimoji="1" lang="ja-JP" altLang="en-US" dirty="0"/>
              <a:t>を見たい！</a:t>
            </a:r>
          </a:p>
        </p:txBody>
      </p:sp>
    </p:spTree>
    <p:extLst>
      <p:ext uri="{BB962C8B-B14F-4D97-AF65-F5344CB8AC3E}">
        <p14:creationId xmlns:p14="http://schemas.microsoft.com/office/powerpoint/2010/main" val="3111750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著作権</a:t>
            </a:r>
            <a:endParaRPr lang="en-US" altLang="ja-JP" dirty="0"/>
          </a:p>
          <a:p>
            <a:pPr lvl="1"/>
            <a:r>
              <a:rPr lang="ja-JP" altLang="en-US" dirty="0"/>
              <a:t>他人の物をコピーして使用する際の注意事項</a:t>
            </a:r>
            <a:endParaRPr lang="en-US" altLang="ja-JP" dirty="0"/>
          </a:p>
          <a:p>
            <a:pPr lvl="1"/>
            <a:r>
              <a:rPr lang="ja-JP" altLang="en-US" dirty="0"/>
              <a:t>フリーとオープンの違い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情報倫理</a:t>
            </a:r>
            <a:endParaRPr lang="en-US" altLang="ja-JP" dirty="0"/>
          </a:p>
          <a:p>
            <a:pPr lvl="1"/>
            <a:r>
              <a:rPr lang="en-US" altLang="ja-JP" dirty="0"/>
              <a:t>e-learning</a:t>
            </a:r>
            <a:r>
              <a:rPr lang="ja-JP" altLang="en-US" dirty="0"/>
              <a:t>システム「</a:t>
            </a:r>
            <a:r>
              <a:rPr lang="en-US" altLang="ja-JP" dirty="0"/>
              <a:t>Web Class</a:t>
            </a:r>
            <a:r>
              <a:rPr lang="ja-JP" altLang="en-US" dirty="0"/>
              <a:t>」の使い方</a:t>
            </a:r>
            <a:endParaRPr lang="en-US" altLang="ja-JP" dirty="0"/>
          </a:p>
          <a:p>
            <a:pPr lvl="1"/>
            <a:r>
              <a:rPr lang="ja-JP" altLang="en-US" dirty="0"/>
              <a:t>倫理観を持ってコンピュータを使おう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次週予告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5397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99247" y="3603812"/>
            <a:ext cx="7745505" cy="2522350"/>
          </a:xfrm>
        </p:spPr>
        <p:txBody>
          <a:bodyPr/>
          <a:lstStyle/>
          <a:p>
            <a:r>
              <a:rPr kumimoji="1" lang="en-US" altLang="ja-JP" dirty="0"/>
              <a:t>http</a:t>
            </a:r>
            <a:r>
              <a:rPr lang="en-US" altLang="ja-JP" dirty="0"/>
              <a:t>(Hyper Text Transfer Protocol)</a:t>
            </a:r>
            <a:r>
              <a:rPr lang="ja-JP" altLang="en-US" dirty="0"/>
              <a:t>：通信ルール</a:t>
            </a:r>
            <a:endParaRPr lang="en-US" altLang="ja-JP" dirty="0"/>
          </a:p>
          <a:p>
            <a:r>
              <a:rPr lang="ja-JP" altLang="en-US" dirty="0"/>
              <a:t>ドメイン部分：サーバの名前、アドレス部分</a:t>
            </a:r>
            <a:endParaRPr lang="en-US" altLang="ja-JP" dirty="0"/>
          </a:p>
          <a:p>
            <a:r>
              <a:rPr kumimoji="1" lang="ja-JP" altLang="en-US" dirty="0"/>
              <a:t>フォルダ部分：</a:t>
            </a:r>
            <a:r>
              <a:rPr kumimoji="1" lang="en-US" altLang="ja-JP" dirty="0" err="1"/>
              <a:t>univ</a:t>
            </a:r>
            <a:r>
              <a:rPr kumimoji="1" lang="ja-JP" altLang="en-US" dirty="0"/>
              <a:t>フォルダ内を指定</a:t>
            </a:r>
            <a:endParaRPr kumimoji="1" lang="en-US" altLang="ja-JP" dirty="0"/>
          </a:p>
          <a:p>
            <a:r>
              <a:rPr lang="ja-JP" altLang="en-US" dirty="0"/>
              <a:t>ファイル名：受け取るファイル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	</a:t>
            </a:r>
            <a:r>
              <a:rPr lang="ja-JP" altLang="en-US" dirty="0"/>
              <a:t>（指定しないと</a:t>
            </a:r>
            <a:r>
              <a:rPr lang="en-US" altLang="ja-JP" dirty="0"/>
              <a:t>index.html</a:t>
            </a:r>
            <a:r>
              <a:rPr lang="ja-JP" altLang="en-US" dirty="0"/>
              <a:t>を渡す）</a:t>
            </a:r>
            <a:endParaRPr kumimoji="1"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URL(Uniformed Resource Locater)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9247" y="2502746"/>
            <a:ext cx="77941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http://office.twcu.ac.jp/univ/index.html</a:t>
            </a:r>
            <a:endParaRPr kumimoji="1" lang="ja-JP" altLang="en-US" sz="3200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699247" y="1655672"/>
            <a:ext cx="1560142" cy="719450"/>
          </a:xfrm>
          <a:prstGeom prst="wedgeRoundRectCallout">
            <a:avLst>
              <a:gd name="adj1" fmla="val -21068"/>
              <a:gd name="adj2" fmla="val 77730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スキーム</a:t>
            </a:r>
            <a:r>
              <a:rPr kumimoji="1" lang="en-US" altLang="ja-JP" dirty="0"/>
              <a:t>/</a:t>
            </a:r>
          </a:p>
          <a:p>
            <a:pPr algn="ctr"/>
            <a:r>
              <a:rPr kumimoji="1" lang="ja-JP" altLang="en-US" dirty="0"/>
              <a:t>プロトコル</a:t>
            </a:r>
          </a:p>
        </p:txBody>
      </p:sp>
      <p:sp>
        <p:nvSpPr>
          <p:cNvPr id="9" name="角丸四角形吹き出し 8"/>
          <p:cNvSpPr/>
          <p:nvPr/>
        </p:nvSpPr>
        <p:spPr>
          <a:xfrm>
            <a:off x="2493978" y="1629737"/>
            <a:ext cx="1560142" cy="719450"/>
          </a:xfrm>
          <a:prstGeom prst="wedgeRoundRectCallout">
            <a:avLst>
              <a:gd name="adj1" fmla="val -21068"/>
              <a:gd name="adj2" fmla="val 77730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ドメイン</a:t>
            </a:r>
          </a:p>
        </p:txBody>
      </p:sp>
      <p:sp>
        <p:nvSpPr>
          <p:cNvPr id="10" name="角丸四角形吹き出し 9"/>
          <p:cNvSpPr/>
          <p:nvPr/>
        </p:nvSpPr>
        <p:spPr>
          <a:xfrm>
            <a:off x="4596307" y="1655672"/>
            <a:ext cx="1560142" cy="719450"/>
          </a:xfrm>
          <a:prstGeom prst="wedgeRoundRectCallout">
            <a:avLst>
              <a:gd name="adj1" fmla="val 28348"/>
              <a:gd name="adj2" fmla="val 77730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フォルダ</a:t>
            </a:r>
          </a:p>
        </p:txBody>
      </p:sp>
      <p:sp>
        <p:nvSpPr>
          <p:cNvPr id="11" name="角丸四角形吹き出し 10"/>
          <p:cNvSpPr/>
          <p:nvPr/>
        </p:nvSpPr>
        <p:spPr>
          <a:xfrm>
            <a:off x="6598923" y="1628253"/>
            <a:ext cx="1560142" cy="719450"/>
          </a:xfrm>
          <a:prstGeom prst="wedgeRoundRectCallout">
            <a:avLst>
              <a:gd name="adj1" fmla="val -23367"/>
              <a:gd name="adj2" fmla="val 87698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ファイル名</a:t>
            </a:r>
          </a:p>
        </p:txBody>
      </p:sp>
    </p:spTree>
    <p:extLst>
      <p:ext uri="{BB962C8B-B14F-4D97-AF65-F5344CB8AC3E}">
        <p14:creationId xmlns:p14="http://schemas.microsoft.com/office/powerpoint/2010/main" val="103796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文章に装飾を付けたもの（便宜的に言語という）</a:t>
            </a:r>
            <a:endParaRPr kumimoji="1" lang="en-US" altLang="ja-JP" dirty="0"/>
          </a:p>
          <a:p>
            <a:r>
              <a:rPr lang="ja-JP" altLang="en-US" dirty="0"/>
              <a:t>特徴</a:t>
            </a:r>
            <a:endParaRPr lang="en-US" altLang="ja-JP" dirty="0"/>
          </a:p>
          <a:p>
            <a:pPr lvl="1"/>
            <a:r>
              <a:rPr kumimoji="1" lang="ja-JP" altLang="en-US" dirty="0"/>
              <a:t>文章構造を表現する（木構造）</a:t>
            </a:r>
            <a:endParaRPr kumimoji="1" lang="en-US" altLang="ja-JP" dirty="0"/>
          </a:p>
          <a:p>
            <a:pPr lvl="1"/>
            <a:r>
              <a:rPr lang="ja-JP" altLang="en-US" dirty="0"/>
              <a:t>見た目の情報も追加可能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作成方法</a:t>
            </a:r>
            <a:endParaRPr kumimoji="1" lang="en-US" altLang="ja-JP" dirty="0"/>
          </a:p>
          <a:p>
            <a:pPr lvl="1"/>
            <a:r>
              <a:rPr lang="ja-JP" altLang="en-US" dirty="0"/>
              <a:t>テキストエディタ</a:t>
            </a:r>
            <a:endParaRPr lang="en-US" altLang="ja-JP" dirty="0"/>
          </a:p>
          <a:p>
            <a:pPr lvl="1"/>
            <a:r>
              <a:rPr lang="ja-JP" altLang="en-US" dirty="0"/>
              <a:t>プログラミング開発環境</a:t>
            </a:r>
            <a:endParaRPr lang="en-US" altLang="ja-JP" dirty="0"/>
          </a:p>
          <a:p>
            <a:pPr lvl="1"/>
            <a:r>
              <a:rPr lang="ja-JP" altLang="en-US" dirty="0"/>
              <a:t>テンプレートを利用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html(Hyper Text Markup Language)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093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html</a:t>
            </a:r>
            <a:r>
              <a:rPr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42828" y="2303699"/>
            <a:ext cx="6263236" cy="33174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2000" dirty="0">
                <a:latin typeface="Consolas" panose="020B0609020204030204" pitchFamily="49" charset="0"/>
              </a:rPr>
              <a:t>&lt;!DOCTYPE html&gt;</a:t>
            </a:r>
          </a:p>
          <a:p>
            <a:r>
              <a:rPr kumimoji="1" lang="en-US" altLang="ja-JP" sz="2000" dirty="0">
                <a:latin typeface="Consolas" panose="020B0609020204030204" pitchFamily="49" charset="0"/>
              </a:rPr>
              <a:t>&lt;html </a:t>
            </a:r>
            <a:r>
              <a:rPr kumimoji="1" lang="en-US" altLang="ja-JP" sz="2000" dirty="0" err="1">
                <a:latin typeface="Consolas" panose="020B0609020204030204" pitchFamily="49" charset="0"/>
              </a:rPr>
              <a:t>lang</a:t>
            </a:r>
            <a:r>
              <a:rPr kumimoji="1" lang="en-US" altLang="ja-JP" sz="2000" dirty="0">
                <a:latin typeface="Consolas" panose="020B0609020204030204" pitchFamily="49" charset="0"/>
              </a:rPr>
              <a:t>="ja"&gt;</a:t>
            </a:r>
          </a:p>
          <a:p>
            <a:r>
              <a:rPr kumimoji="1" lang="en-US" altLang="ja-JP" sz="2000" dirty="0">
                <a:latin typeface="Consolas" panose="020B0609020204030204" pitchFamily="49" charset="0"/>
              </a:rPr>
              <a:t>  &lt;head&gt;</a:t>
            </a:r>
          </a:p>
          <a:p>
            <a:r>
              <a:rPr kumimoji="1" lang="en-US" altLang="ja-JP" sz="2000" dirty="0">
                <a:latin typeface="Consolas" panose="020B0609020204030204" pitchFamily="49" charset="0"/>
              </a:rPr>
              <a:t>    &lt;title </a:t>
            </a:r>
            <a:r>
              <a:rPr kumimoji="1" lang="en-US" altLang="ja-JP" sz="2000" dirty="0" err="1">
                <a:latin typeface="Consolas" panose="020B0609020204030204" pitchFamily="49" charset="0"/>
              </a:rPr>
              <a:t>lang</a:t>
            </a:r>
            <a:r>
              <a:rPr kumimoji="1" lang="en-US" altLang="ja-JP" sz="2000" dirty="0">
                <a:latin typeface="Consolas" panose="020B0609020204030204" pitchFamily="49" charset="0"/>
              </a:rPr>
              <a:t>="</a:t>
            </a:r>
            <a:r>
              <a:rPr kumimoji="1" lang="en-US" altLang="ja-JP" sz="2000" dirty="0" err="1">
                <a:latin typeface="Consolas" panose="020B0609020204030204" pitchFamily="49" charset="0"/>
              </a:rPr>
              <a:t>en</a:t>
            </a:r>
            <a:r>
              <a:rPr kumimoji="1" lang="en-US" altLang="ja-JP" sz="2000" dirty="0">
                <a:latin typeface="Consolas" panose="020B0609020204030204" pitchFamily="49" charset="0"/>
              </a:rPr>
              <a:t>"&gt;The Title&lt;/title&gt;</a:t>
            </a:r>
          </a:p>
          <a:p>
            <a:r>
              <a:rPr kumimoji="1" lang="en-US" altLang="ja-JP" sz="2000" dirty="0">
                <a:latin typeface="Consolas" panose="020B0609020204030204" pitchFamily="49" charset="0"/>
              </a:rPr>
              <a:t>  &lt;/head&gt;</a:t>
            </a:r>
          </a:p>
          <a:p>
            <a:r>
              <a:rPr kumimoji="1" lang="en-US" altLang="ja-JP" sz="2000" dirty="0">
                <a:latin typeface="Consolas" panose="020B0609020204030204" pitchFamily="49" charset="0"/>
              </a:rPr>
              <a:t>  &lt;body&gt;</a:t>
            </a:r>
          </a:p>
          <a:p>
            <a:r>
              <a:rPr kumimoji="1" lang="en-US" altLang="ja-JP" sz="2000" dirty="0">
                <a:latin typeface="Consolas" panose="020B0609020204030204" pitchFamily="49" charset="0"/>
              </a:rPr>
              <a:t>    &lt;h1&gt;</a:t>
            </a:r>
            <a:r>
              <a:rPr kumimoji="1" lang="ja-JP" altLang="en-US" sz="2000" dirty="0">
                <a:latin typeface="Consolas" panose="020B0609020204030204" pitchFamily="49" charset="0"/>
              </a:rPr>
              <a:t>見出し</a:t>
            </a:r>
            <a:r>
              <a:rPr kumimoji="1" lang="en-US" altLang="ja-JP" sz="2000" dirty="0">
                <a:latin typeface="Consolas" panose="020B0609020204030204" pitchFamily="49" charset="0"/>
              </a:rPr>
              <a:t>&lt;/h1&gt;</a:t>
            </a:r>
          </a:p>
          <a:p>
            <a:r>
              <a:rPr kumimoji="1" lang="en-US" altLang="ja-JP" sz="2000" dirty="0">
                <a:latin typeface="Consolas" panose="020B0609020204030204" pitchFamily="49" charset="0"/>
              </a:rPr>
              <a:t>    &lt;p&gt;</a:t>
            </a:r>
            <a:r>
              <a:rPr kumimoji="1" lang="ja-JP" altLang="en-US" sz="2000" dirty="0">
                <a:latin typeface="Consolas" panose="020B0609020204030204" pitchFamily="49" charset="0"/>
              </a:rPr>
              <a:t>ここから本文</a:t>
            </a:r>
            <a:r>
              <a:rPr kumimoji="1" lang="en-US" altLang="ja-JP" sz="2000" dirty="0">
                <a:latin typeface="Consolas" panose="020B0609020204030204" pitchFamily="49" charset="0"/>
              </a:rPr>
              <a:t>&lt;/p&gt;</a:t>
            </a:r>
          </a:p>
          <a:p>
            <a:r>
              <a:rPr kumimoji="1" lang="en-US" altLang="ja-JP" sz="2000" dirty="0">
                <a:latin typeface="Consolas" panose="020B0609020204030204" pitchFamily="49" charset="0"/>
              </a:rPr>
              <a:t>  &lt;/body&gt;</a:t>
            </a:r>
          </a:p>
          <a:p>
            <a:r>
              <a:rPr kumimoji="1" lang="en-US" altLang="ja-JP" sz="2000" dirty="0">
                <a:latin typeface="Consolas" panose="020B0609020204030204" pitchFamily="49" charset="0"/>
              </a:rPr>
              <a:t>&lt;/html&gt;</a:t>
            </a:r>
            <a:endParaRPr kumimoji="1" lang="ja-JP" altLang="en-US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873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LaunchPad</a:t>
            </a:r>
            <a:r>
              <a:rPr kumimoji="1" lang="ja-JP" altLang="en-US" dirty="0"/>
              <a:t>→テキストエディットを起動</a:t>
            </a:r>
            <a:endParaRPr kumimoji="1" lang="en-US" altLang="ja-JP" dirty="0"/>
          </a:p>
          <a:p>
            <a:r>
              <a:rPr lang="ja-JP" altLang="en-US" dirty="0" smtClean="0"/>
              <a:t>適当な文章を作成</a:t>
            </a:r>
            <a:endParaRPr lang="en-US" altLang="ja-JP" dirty="0" smtClean="0"/>
          </a:p>
          <a:p>
            <a:r>
              <a:rPr lang="en-US" altLang="ja-JP" dirty="0"/>
              <a:t>h</a:t>
            </a:r>
            <a:r>
              <a:rPr kumimoji="1" lang="en-US" altLang="ja-JP" dirty="0" smtClean="0"/>
              <a:t>tml</a:t>
            </a:r>
            <a:r>
              <a:rPr kumimoji="1" lang="ja-JP" altLang="en-US" dirty="0" smtClean="0"/>
              <a:t>形式で保存</a:t>
            </a:r>
            <a:endParaRPr kumimoji="1" lang="en-US" altLang="ja-JP" dirty="0" smtClean="0"/>
          </a:p>
          <a:p>
            <a:r>
              <a:rPr lang="ja-JP" altLang="en-US" dirty="0"/>
              <a:t>作ったファイルを右クリック 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(or Command+</a:t>
            </a:r>
            <a:r>
              <a:rPr lang="ja-JP" altLang="en-US" dirty="0"/>
              <a:t>左クリック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「このアプリケーションで開く」をクリック</a:t>
            </a:r>
            <a:endParaRPr lang="en-US" altLang="ja-JP" dirty="0"/>
          </a:p>
          <a:p>
            <a:r>
              <a:rPr lang="en-US" altLang="ja-JP" dirty="0"/>
              <a:t>Safari</a:t>
            </a:r>
            <a:r>
              <a:rPr lang="ja-JP" altLang="en-US" dirty="0"/>
              <a:t>を選択</a:t>
            </a:r>
          </a:p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演習：テキストエディタで作る</a:t>
            </a:r>
          </a:p>
        </p:txBody>
      </p:sp>
    </p:spTree>
    <p:extLst>
      <p:ext uri="{BB962C8B-B14F-4D97-AF65-F5344CB8AC3E}">
        <p14:creationId xmlns:p14="http://schemas.microsoft.com/office/powerpoint/2010/main" val="2779588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グローバルアドレス</a:t>
            </a:r>
            <a:endParaRPr kumimoji="1" lang="en-US" altLang="ja-JP" dirty="0"/>
          </a:p>
          <a:p>
            <a:r>
              <a:rPr lang="ja-JP" altLang="en-US" dirty="0"/>
              <a:t>ファイアウォール</a:t>
            </a:r>
            <a:endParaRPr lang="en-US" altLang="ja-JP" dirty="0"/>
          </a:p>
          <a:p>
            <a:r>
              <a:rPr kumimoji="1" lang="ja-JP" altLang="en-US" dirty="0"/>
              <a:t>サーバソフト</a:t>
            </a:r>
            <a:endParaRPr kumimoji="1" lang="en-US" altLang="ja-JP" dirty="0"/>
          </a:p>
          <a:p>
            <a:r>
              <a:rPr lang="ja-JP" altLang="en-US" dirty="0"/>
              <a:t>ウェブページ</a:t>
            </a:r>
            <a:endParaRPr lang="en-US" altLang="ja-JP" dirty="0"/>
          </a:p>
          <a:p>
            <a:pPr lvl="1"/>
            <a:r>
              <a:rPr kumimoji="1" lang="ja-JP" altLang="en-US" dirty="0"/>
              <a:t>テンプレート</a:t>
            </a:r>
            <a:endParaRPr kumimoji="1" lang="en-US" altLang="ja-JP" dirty="0"/>
          </a:p>
          <a:p>
            <a:pPr lvl="1"/>
            <a:r>
              <a:rPr lang="ja-JP" altLang="en-US" dirty="0"/>
              <a:t>編集用ソフト</a:t>
            </a:r>
            <a:endParaRPr lang="en-US" altLang="ja-JP" dirty="0"/>
          </a:p>
          <a:p>
            <a:r>
              <a:rPr lang="ja-JP" altLang="en-US" dirty="0"/>
              <a:t>サーバマシン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ウェブサイト公開に必要なもの</a:t>
            </a:r>
          </a:p>
        </p:txBody>
      </p:sp>
      <p:sp>
        <p:nvSpPr>
          <p:cNvPr id="6" name="矢印: 右 5"/>
          <p:cNvSpPr/>
          <p:nvPr/>
        </p:nvSpPr>
        <p:spPr>
          <a:xfrm>
            <a:off x="4151215" y="2931556"/>
            <a:ext cx="598811" cy="17883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025154" y="2421757"/>
            <a:ext cx="3419598" cy="280793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面倒くさいので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借りたほうが早い！</a:t>
            </a:r>
          </a:p>
        </p:txBody>
      </p:sp>
    </p:spTree>
    <p:extLst>
      <p:ext uri="{BB962C8B-B14F-4D97-AF65-F5344CB8AC3E}">
        <p14:creationId xmlns:p14="http://schemas.microsoft.com/office/powerpoint/2010/main" val="3396946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サークルのページなら大学が無料で貸してくれる</a:t>
            </a:r>
            <a:endParaRPr lang="en-US" altLang="ja-JP" dirty="0"/>
          </a:p>
          <a:p>
            <a:pPr lvl="1"/>
            <a:r>
              <a:rPr lang="en-US" altLang="ja-JP" dirty="0"/>
              <a:t>center-request@ml.twcu.ac.jp</a:t>
            </a:r>
            <a:r>
              <a:rPr kumimoji="1" lang="ja-JP" altLang="en-US" dirty="0"/>
              <a:t>へ連絡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企業のレンタルサーバ</a:t>
            </a:r>
            <a:endParaRPr lang="en-US" altLang="ja-JP" dirty="0"/>
          </a:p>
          <a:p>
            <a:pPr lvl="1"/>
            <a:r>
              <a:rPr lang="ja-JP" altLang="en-US" dirty="0"/>
              <a:t>さくら</a:t>
            </a:r>
            <a:r>
              <a:rPr kumimoji="1" lang="ja-JP" altLang="en-US" dirty="0"/>
              <a:t>サーバー</a:t>
            </a:r>
            <a:r>
              <a:rPr lang="ja-JP" altLang="en-US" dirty="0"/>
              <a:t>：昔からある日本のサーバー会社</a:t>
            </a:r>
            <a:endParaRPr kumimoji="1" lang="en-US" altLang="ja-JP" dirty="0"/>
          </a:p>
          <a:p>
            <a:pPr lvl="1"/>
            <a:r>
              <a:rPr lang="en-US" altLang="ja-JP" dirty="0" err="1"/>
              <a:t>Xdomain</a:t>
            </a:r>
            <a:r>
              <a:rPr lang="ja-JP" altLang="en-US" dirty="0"/>
              <a:t>：</a:t>
            </a:r>
            <a:r>
              <a:rPr lang="en-US" altLang="ja-JP" dirty="0" err="1"/>
              <a:t>Wordpress</a:t>
            </a:r>
            <a:r>
              <a:rPr lang="ja-JP" altLang="en-US" dirty="0"/>
              <a:t>を使うならおすすめ</a:t>
            </a:r>
            <a:endParaRPr kumimoji="1" lang="en-US" altLang="ja-JP" dirty="0"/>
          </a:p>
          <a:p>
            <a:pPr lvl="1"/>
            <a:r>
              <a:rPr lang="en-US" altLang="ja-JP" dirty="0" err="1"/>
              <a:t>Wix</a:t>
            </a:r>
            <a:r>
              <a:rPr lang="ja-JP" altLang="en-US" dirty="0"/>
              <a:t>：</a:t>
            </a:r>
            <a:r>
              <a:rPr lang="en-US" altLang="ja-JP" dirty="0" err="1"/>
              <a:t>Wix</a:t>
            </a:r>
            <a:r>
              <a:rPr lang="ja-JP" altLang="en-US" dirty="0"/>
              <a:t>オリジナルのテンプレートを使える</a:t>
            </a:r>
            <a:endParaRPr lang="en-US" altLang="ja-JP" dirty="0"/>
          </a:p>
          <a:p>
            <a:pPr lvl="1"/>
            <a:r>
              <a:rPr lang="en-US" altLang="ja-JP" dirty="0"/>
              <a:t>AWS</a:t>
            </a:r>
            <a:r>
              <a:rPr lang="ja-JP" altLang="en-US" dirty="0"/>
              <a:t>：アマゾンのクラウドサービス</a:t>
            </a:r>
            <a:endParaRPr lang="en-US" altLang="ja-JP" dirty="0"/>
          </a:p>
          <a:p>
            <a:pPr lvl="1"/>
            <a:r>
              <a:rPr lang="en-US" altLang="ja-JP" dirty="0"/>
              <a:t>MS Azure</a:t>
            </a:r>
            <a:r>
              <a:rPr lang="ja-JP" altLang="en-US" dirty="0"/>
              <a:t>：マイクロソフトのクラウドサービス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smtClean="0"/>
              <a:t>2017/5/18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他所の</a:t>
            </a:r>
            <a:r>
              <a:rPr kumimoji="1" lang="ja-JP" altLang="en-US" dirty="0"/>
              <a:t>ウェブサーバ</a:t>
            </a:r>
            <a:r>
              <a:rPr lang="ja-JP" altLang="en-US" dirty="0"/>
              <a:t>を間借りする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144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ハードカバー.thmx</Template>
  <TotalTime>1827</TotalTime>
  <Words>1501</Words>
  <Application>Microsoft Macintosh PowerPoint</Application>
  <PresentationFormat>画面に合わせる (4:3)</PresentationFormat>
  <Paragraphs>407</Paragraphs>
  <Slides>30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6" baseType="lpstr">
      <vt:lpstr>Book Antiqua</vt:lpstr>
      <vt:lpstr>Consolas</vt:lpstr>
      <vt:lpstr>HGS明朝E</vt:lpstr>
      <vt:lpstr>Wingdings</vt:lpstr>
      <vt:lpstr>Yu Gothic</vt:lpstr>
      <vt:lpstr>ハードカバー</vt:lpstr>
      <vt:lpstr>情報処理技法(リテラシI)</vt:lpstr>
      <vt:lpstr>本日の目標</vt:lpstr>
      <vt:lpstr>wwwサーバ</vt:lpstr>
      <vt:lpstr>URL(Uniformed Resource Locater)</vt:lpstr>
      <vt:lpstr>html(Hyper Text Markup Language)</vt:lpstr>
      <vt:lpstr>htmlの例</vt:lpstr>
      <vt:lpstr>演習：テキストエディタで作る</vt:lpstr>
      <vt:lpstr>ウェブサイト公開に必要なもの</vt:lpstr>
      <vt:lpstr>他所のウェブサーバを間借りする</vt:lpstr>
      <vt:lpstr>テンプレート</vt:lpstr>
      <vt:lpstr>一部機能だけを借りる</vt:lpstr>
      <vt:lpstr>ウェブブラウザ</vt:lpstr>
      <vt:lpstr>Safari</vt:lpstr>
      <vt:lpstr>ポータルサイト</vt:lpstr>
      <vt:lpstr>検索エンジン</vt:lpstr>
      <vt:lpstr>AND検索</vt:lpstr>
      <vt:lpstr>OR検索</vt:lpstr>
      <vt:lpstr>NOT検索</vt:lpstr>
      <vt:lpstr>文字を編集せずに検索</vt:lpstr>
      <vt:lpstr>検索オプション</vt:lpstr>
      <vt:lpstr>便利な亜種</vt:lpstr>
      <vt:lpstr>おまけ：Googleの隠し要素</vt:lpstr>
      <vt:lpstr>演習：検索してみよう</vt:lpstr>
      <vt:lpstr>ウェブを利用する上での注意</vt:lpstr>
      <vt:lpstr>匿名性</vt:lpstr>
      <vt:lpstr>情報の信憑性</vt:lpstr>
      <vt:lpstr>誹謗中傷</vt:lpstr>
      <vt:lpstr>リベンジポルノ</vt:lpstr>
      <vt:lpstr>ネットを使う時の心得</vt:lpstr>
      <vt:lpstr>次週予告</vt:lpstr>
    </vt:vector>
  </TitlesOfParts>
  <Company>東京工業大学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Microsoft Office ユーザー</cp:lastModifiedBy>
  <cp:revision>141</cp:revision>
  <dcterms:created xsi:type="dcterms:W3CDTF">2016-01-16T07:36:29Z</dcterms:created>
  <dcterms:modified xsi:type="dcterms:W3CDTF">2017-05-18T01:40:23Z</dcterms:modified>
</cp:coreProperties>
</file>