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0"/>
  </p:notesMasterIdLst>
  <p:sldIdLst>
    <p:sldId id="256" r:id="rId2"/>
    <p:sldId id="267" r:id="rId3"/>
    <p:sldId id="310" r:id="rId4"/>
    <p:sldId id="311" r:id="rId5"/>
    <p:sldId id="312" r:id="rId6"/>
    <p:sldId id="308" r:id="rId7"/>
    <p:sldId id="305" r:id="rId8"/>
    <p:sldId id="270" r:id="rId9"/>
    <p:sldId id="315" r:id="rId10"/>
    <p:sldId id="314" r:id="rId11"/>
    <p:sldId id="282" r:id="rId12"/>
    <p:sldId id="306" r:id="rId13"/>
    <p:sldId id="299" r:id="rId14"/>
    <p:sldId id="271" r:id="rId15"/>
    <p:sldId id="272" r:id="rId16"/>
    <p:sldId id="279" r:id="rId17"/>
    <p:sldId id="273" r:id="rId18"/>
    <p:sldId id="280" r:id="rId19"/>
    <p:sldId id="274" r:id="rId20"/>
    <p:sldId id="316" r:id="rId21"/>
    <p:sldId id="317" r:id="rId22"/>
    <p:sldId id="318" r:id="rId23"/>
    <p:sldId id="319" r:id="rId24"/>
    <p:sldId id="320" r:id="rId25"/>
    <p:sldId id="321" r:id="rId26"/>
    <p:sldId id="322" r:id="rId27"/>
    <p:sldId id="323" r:id="rId28"/>
    <p:sldId id="269" r:id="rId29"/>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D84D949-C00C-9B4F-9877-35F982B9A884}">
          <p14:sldIdLst>
            <p14:sldId id="256"/>
            <p14:sldId id="267"/>
            <p14:sldId id="310"/>
            <p14:sldId id="311"/>
            <p14:sldId id="312"/>
            <p14:sldId id="308"/>
            <p14:sldId id="305"/>
            <p14:sldId id="270"/>
            <p14:sldId id="315"/>
            <p14:sldId id="314"/>
            <p14:sldId id="282"/>
            <p14:sldId id="306"/>
            <p14:sldId id="299"/>
            <p14:sldId id="271"/>
            <p14:sldId id="272"/>
            <p14:sldId id="279"/>
            <p14:sldId id="273"/>
            <p14:sldId id="280"/>
            <p14:sldId id="274"/>
            <p14:sldId id="316"/>
            <p14:sldId id="317"/>
            <p14:sldId id="318"/>
            <p14:sldId id="319"/>
            <p14:sldId id="320"/>
            <p14:sldId id="321"/>
            <p14:sldId id="322"/>
            <p14:sldId id="323"/>
            <p14:sldId id="26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77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41"/>
    <p:restoredTop sz="96727" autoAdjust="0"/>
  </p:normalViewPr>
  <p:slideViewPr>
    <p:cSldViewPr snapToGrid="0" snapToObjects="1">
      <p:cViewPr varScale="1">
        <p:scale>
          <a:sx n="140" d="100"/>
          <a:sy n="140" d="100"/>
        </p:scale>
        <p:origin x="208" y="2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6272EC-8893-CD49-B4E3-DE3FECA1EEE7}" type="datetimeFigureOut">
              <a:rPr kumimoji="1" lang="ja-JP" altLang="en-US" smtClean="0"/>
              <a:t>2017/5/11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9F4876-1B89-D240-983C-8FA6DDFF7DBD}" type="slidenum">
              <a:rPr kumimoji="1" lang="ja-JP" altLang="en-US" smtClean="0"/>
              <a:t>‹#›</a:t>
            </a:fld>
            <a:endParaRPr kumimoji="1" lang="ja-JP" altLang="en-US"/>
          </a:p>
        </p:txBody>
      </p:sp>
    </p:spTree>
    <p:extLst>
      <p:ext uri="{BB962C8B-B14F-4D97-AF65-F5344CB8AC3E}">
        <p14:creationId xmlns:p14="http://schemas.microsoft.com/office/powerpoint/2010/main" val="13738235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パソコンの基本操作</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a:t>
            </a:fld>
            <a:endParaRPr kumimoji="1" lang="ja-JP" altLang="en-US"/>
          </a:p>
        </p:txBody>
      </p:sp>
    </p:spTree>
    <p:extLst>
      <p:ext uri="{BB962C8B-B14F-4D97-AF65-F5344CB8AC3E}">
        <p14:creationId xmlns:p14="http://schemas.microsoft.com/office/powerpoint/2010/main" val="7743604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14</a:t>
            </a:fld>
            <a:endParaRPr kumimoji="1" lang="ja-JP" altLang="en-US"/>
          </a:p>
        </p:txBody>
      </p:sp>
    </p:spTree>
    <p:extLst>
      <p:ext uri="{BB962C8B-B14F-4D97-AF65-F5344CB8AC3E}">
        <p14:creationId xmlns:p14="http://schemas.microsoft.com/office/powerpoint/2010/main" val="1672911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迷惑メールを来ないようにしたり</a:t>
            </a:r>
            <a:endParaRPr kumimoji="1" lang="en-US" altLang="ja-JP" dirty="0"/>
          </a:p>
          <a:p>
            <a:r>
              <a:rPr kumimoji="1" lang="ja-JP" altLang="en-US" dirty="0"/>
              <a:t>特定の人からのメールを別のフォルダに保存することができる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15</a:t>
            </a:fld>
            <a:endParaRPr kumimoji="1" lang="ja-JP" altLang="en-US"/>
          </a:p>
        </p:txBody>
      </p:sp>
    </p:spTree>
    <p:extLst>
      <p:ext uri="{BB962C8B-B14F-4D97-AF65-F5344CB8AC3E}">
        <p14:creationId xmlns:p14="http://schemas.microsoft.com/office/powerpoint/2010/main" val="1944311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彼の携帯メールに転送設定→自分へ転送にしておけば監視できちゃうぞ☆</a:t>
            </a:r>
            <a:endParaRPr kumimoji="1" lang="en-US" altLang="ja-JP" dirty="0"/>
          </a:p>
          <a:p>
            <a:r>
              <a:rPr kumimoji="1" lang="en-US" altLang="ja-JP" dirty="0"/>
              <a:t>※</a:t>
            </a:r>
            <a:r>
              <a:rPr kumimoji="1" lang="ja-JP" altLang="en-US" dirty="0"/>
              <a:t>プライバシーの侵害にあたります。使用にあたっては十分ご注意ください。</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17</a:t>
            </a:fld>
            <a:endParaRPr kumimoji="1" lang="ja-JP" altLang="en-US"/>
          </a:p>
        </p:txBody>
      </p:sp>
    </p:spTree>
    <p:extLst>
      <p:ext uri="{BB962C8B-B14F-4D97-AF65-F5344CB8AC3E}">
        <p14:creationId xmlns:p14="http://schemas.microsoft.com/office/powerpoint/2010/main" val="20592470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20</a:t>
            </a:fld>
            <a:endParaRPr kumimoji="1" lang="ja-JP" altLang="en-US"/>
          </a:p>
        </p:txBody>
      </p:sp>
    </p:spTree>
    <p:extLst>
      <p:ext uri="{BB962C8B-B14F-4D97-AF65-F5344CB8AC3E}">
        <p14:creationId xmlns:p14="http://schemas.microsoft.com/office/powerpoint/2010/main" val="40005695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22</a:t>
            </a:fld>
            <a:endParaRPr kumimoji="1" lang="ja-JP" altLang="en-US"/>
          </a:p>
        </p:txBody>
      </p:sp>
    </p:spTree>
    <p:extLst>
      <p:ext uri="{BB962C8B-B14F-4D97-AF65-F5344CB8AC3E}">
        <p14:creationId xmlns:p14="http://schemas.microsoft.com/office/powerpoint/2010/main" val="144270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24</a:t>
            </a:fld>
            <a:endParaRPr kumimoji="1" lang="ja-JP" altLang="en-US"/>
          </a:p>
        </p:txBody>
      </p:sp>
    </p:spTree>
    <p:extLst>
      <p:ext uri="{BB962C8B-B14F-4D97-AF65-F5344CB8AC3E}">
        <p14:creationId xmlns:p14="http://schemas.microsoft.com/office/powerpoint/2010/main" val="1042723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25</a:t>
            </a:fld>
            <a:endParaRPr kumimoji="1" lang="ja-JP" altLang="en-US"/>
          </a:p>
        </p:txBody>
      </p:sp>
    </p:spTree>
    <p:extLst>
      <p:ext uri="{BB962C8B-B14F-4D97-AF65-F5344CB8AC3E}">
        <p14:creationId xmlns:p14="http://schemas.microsoft.com/office/powerpoint/2010/main" val="33560621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26</a:t>
            </a:fld>
            <a:endParaRPr kumimoji="1" lang="ja-JP" altLang="en-US"/>
          </a:p>
        </p:txBody>
      </p:sp>
    </p:spTree>
    <p:extLst>
      <p:ext uri="{BB962C8B-B14F-4D97-AF65-F5344CB8AC3E}">
        <p14:creationId xmlns:p14="http://schemas.microsoft.com/office/powerpoint/2010/main" val="36347524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27</a:t>
            </a:fld>
            <a:endParaRPr kumimoji="1" lang="ja-JP" altLang="en-US"/>
          </a:p>
        </p:txBody>
      </p:sp>
    </p:spTree>
    <p:extLst>
      <p:ext uri="{BB962C8B-B14F-4D97-AF65-F5344CB8AC3E}">
        <p14:creationId xmlns:p14="http://schemas.microsoft.com/office/powerpoint/2010/main" val="1449031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「遅刻してすみませんメール」とか「単位どうにかなりませんかねメール」を送ろう</a:t>
            </a:r>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2</a:t>
            </a:fld>
            <a:endParaRPr kumimoji="1" lang="ja-JP" altLang="en-US"/>
          </a:p>
        </p:txBody>
      </p:sp>
    </p:spTree>
    <p:extLst>
      <p:ext uri="{BB962C8B-B14F-4D97-AF65-F5344CB8AC3E}">
        <p14:creationId xmlns:p14="http://schemas.microsoft.com/office/powerpoint/2010/main" val="390182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3</a:t>
            </a:fld>
            <a:endParaRPr kumimoji="1" lang="ja-JP" altLang="en-US"/>
          </a:p>
        </p:txBody>
      </p:sp>
    </p:spTree>
    <p:extLst>
      <p:ext uri="{BB962C8B-B14F-4D97-AF65-F5344CB8AC3E}">
        <p14:creationId xmlns:p14="http://schemas.microsoft.com/office/powerpoint/2010/main" val="521961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この授業では</a:t>
            </a:r>
            <a:r>
              <a:rPr kumimoji="1" lang="en-US" altLang="ja-JP" dirty="0"/>
              <a:t>Safari</a:t>
            </a:r>
            <a:r>
              <a:rPr kumimoji="1" lang="ja-JP" altLang="en-US" dirty="0"/>
              <a:t>というウェブブラウザを利用して</a:t>
            </a:r>
            <a:r>
              <a:rPr kumimoji="1" lang="en-US" altLang="ja-JP" dirty="0"/>
              <a:t>www</a:t>
            </a:r>
            <a:r>
              <a:rPr kumimoji="1" lang="ja-JP" altLang="en-US" dirty="0"/>
              <a:t>へ接続し、</a:t>
            </a:r>
            <a:endParaRPr kumimoji="1" lang="en-US" altLang="ja-JP" dirty="0"/>
          </a:p>
          <a:p>
            <a:r>
              <a:rPr kumimoji="1" lang="ja-JP" altLang="en-US" dirty="0"/>
              <a:t>間接的にメールサーバとやり取りをする。</a:t>
            </a:r>
            <a:endParaRPr kumimoji="1" lang="en-US" altLang="ja-JP" dirty="0"/>
          </a:p>
          <a:p>
            <a:endParaRPr kumimoji="1" lang="en-US" altLang="ja-JP" dirty="0"/>
          </a:p>
          <a:p>
            <a:r>
              <a:rPr kumimoji="1" lang="ja-JP" altLang="en-US" dirty="0"/>
              <a:t>逆に、メールサーバとやり取りできるならウェブブラウザである必要はない。</a:t>
            </a:r>
            <a:endParaRPr kumimoji="1" lang="en-US" altLang="ja-JP" dirty="0"/>
          </a:p>
          <a:p>
            <a:r>
              <a:rPr kumimoji="1" lang="ja-JP" altLang="en-US" dirty="0"/>
              <a:t>スマートフォンなら</a:t>
            </a:r>
            <a:r>
              <a:rPr kumimoji="1" lang="en-US" altLang="ja-JP" dirty="0"/>
              <a:t>Gmail</a:t>
            </a:r>
            <a:r>
              <a:rPr kumimoji="1" lang="ja-JP" altLang="en-US" dirty="0"/>
              <a:t>というアプリを使って操作している。</a:t>
            </a:r>
            <a:endParaRPr kumimoji="1" lang="en-US" altLang="ja-JP" dirty="0"/>
          </a:p>
          <a:p>
            <a:r>
              <a:rPr kumimoji="1" lang="en-US" altLang="ja-JP" dirty="0"/>
              <a:t>PC</a:t>
            </a:r>
            <a:r>
              <a:rPr kumimoji="1" lang="ja-JP" altLang="en-US" dirty="0"/>
              <a:t>でも、</a:t>
            </a:r>
            <a:r>
              <a:rPr kumimoji="1" lang="en-US" altLang="ja-JP" dirty="0"/>
              <a:t>Microsoft Mail</a:t>
            </a:r>
            <a:r>
              <a:rPr kumimoji="1" lang="ja-JP" altLang="en-US" dirty="0"/>
              <a:t>や</a:t>
            </a:r>
            <a:r>
              <a:rPr kumimoji="1" lang="en-US" altLang="ja-JP" dirty="0"/>
              <a:t>Thunderbird</a:t>
            </a:r>
            <a:r>
              <a:rPr kumimoji="1" lang="ja-JP" altLang="en-US" dirty="0"/>
              <a:t>などのソフトを使ってメールサーバと直接やり取りできる。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5</a:t>
            </a:fld>
            <a:endParaRPr kumimoji="1" lang="ja-JP" altLang="en-US"/>
          </a:p>
        </p:txBody>
      </p:sp>
    </p:spTree>
    <p:extLst>
      <p:ext uri="{BB962C8B-B14F-4D97-AF65-F5344CB8AC3E}">
        <p14:creationId xmlns:p14="http://schemas.microsoft.com/office/powerpoint/2010/main" val="2708013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メールアドレスは</a:t>
            </a:r>
            <a:endParaRPr kumimoji="1" lang="en-US" altLang="ja-JP" dirty="0"/>
          </a:p>
          <a:p>
            <a:r>
              <a:rPr kumimoji="1" lang="ja-JP" altLang="en-US" dirty="0"/>
              <a:t>「誰宛」＠「住所」</a:t>
            </a:r>
            <a:endParaRPr kumimoji="1" lang="en-US" altLang="ja-JP" dirty="0"/>
          </a:p>
          <a:p>
            <a:r>
              <a:rPr kumimoji="1" lang="ja-JP" altLang="en-US" dirty="0"/>
              <a:t>となっている</a:t>
            </a:r>
            <a:endParaRPr kumimoji="1" lang="en-US" altLang="ja-JP" dirty="0"/>
          </a:p>
          <a:p>
            <a:r>
              <a:rPr kumimoji="1" lang="ja-JP" altLang="en-US" dirty="0"/>
              <a:t>住所はインターネットの</a:t>
            </a:r>
            <a:r>
              <a:rPr kumimoji="1" lang="en-US" altLang="ja-JP" dirty="0" err="1"/>
              <a:t>url</a:t>
            </a:r>
            <a:r>
              <a:rPr kumimoji="1" lang="ja-JP" altLang="en-US" dirty="0"/>
              <a:t>と一緒</a:t>
            </a:r>
            <a:endParaRPr kumimoji="1" lang="en-US" altLang="ja-JP" dirty="0"/>
          </a:p>
          <a:p>
            <a:r>
              <a:rPr kumimoji="1" lang="ja-JP" altLang="en-US" dirty="0"/>
              <a:t>ただ、サービスが違うだけ</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6</a:t>
            </a:fld>
            <a:endParaRPr kumimoji="1" lang="ja-JP" altLang="en-US"/>
          </a:p>
        </p:txBody>
      </p:sp>
    </p:spTree>
    <p:extLst>
      <p:ext uri="{BB962C8B-B14F-4D97-AF65-F5344CB8AC3E}">
        <p14:creationId xmlns:p14="http://schemas.microsoft.com/office/powerpoint/2010/main" val="1666990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あくまでメールサーバに送っていることに注意</a:t>
            </a:r>
            <a:endParaRPr kumimoji="1" lang="en-US" altLang="ja-JP" dirty="0"/>
          </a:p>
          <a:p>
            <a:endParaRPr kumimoji="1" lang="en-US" altLang="ja-JP" dirty="0"/>
          </a:p>
          <a:p>
            <a:r>
              <a:rPr kumimoji="1" lang="ja-JP" altLang="en-US" dirty="0"/>
              <a:t>メールサーバはいわばポスト・郵便局</a:t>
            </a:r>
            <a:endParaRPr kumimoji="1" lang="en-US" altLang="ja-JP" dirty="0"/>
          </a:p>
          <a:p>
            <a:endParaRPr kumimoji="1" lang="en-US" altLang="ja-JP" dirty="0"/>
          </a:p>
          <a:p>
            <a:r>
              <a:rPr kumimoji="1" lang="en-US" altLang="ja-JP" dirty="0" err="1"/>
              <a:t>shibata@cis.twcu.ac.jp</a:t>
            </a:r>
            <a:endParaRPr kumimoji="1" lang="en-US" altLang="ja-JP" dirty="0"/>
          </a:p>
          <a:p>
            <a:r>
              <a:rPr kumimoji="1" lang="en-US" altLang="ja-JP" dirty="0"/>
              <a:t>cis.twcu.ac.jp</a:t>
            </a:r>
            <a:r>
              <a:rPr kumimoji="1" lang="ja-JP" altLang="en-US" dirty="0"/>
              <a:t>という郵便局に柴田名義のポストがある</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7</a:t>
            </a:fld>
            <a:endParaRPr kumimoji="1" lang="ja-JP" altLang="en-US"/>
          </a:p>
        </p:txBody>
      </p:sp>
    </p:spTree>
    <p:extLst>
      <p:ext uri="{BB962C8B-B14F-4D97-AF65-F5344CB8AC3E}">
        <p14:creationId xmlns:p14="http://schemas.microsoft.com/office/powerpoint/2010/main" val="1396468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gmail</a:t>
            </a:r>
            <a:r>
              <a:rPr kumimoji="1" lang="ja-JP" altLang="en-US" dirty="0"/>
              <a:t>は</a:t>
            </a:r>
            <a:r>
              <a:rPr kumimoji="1" lang="en-US" altLang="ja-JP" dirty="0"/>
              <a:t>google</a:t>
            </a:r>
            <a:r>
              <a:rPr kumimoji="1" lang="ja-JP" altLang="en-US" dirty="0"/>
              <a:t>のメールサービス</a:t>
            </a:r>
            <a:endParaRPr kumimoji="1" lang="en-US" altLang="ja-JP" dirty="0"/>
          </a:p>
          <a:p>
            <a:endParaRPr kumimoji="1" lang="en-US" altLang="ja-JP" dirty="0"/>
          </a:p>
          <a:p>
            <a:r>
              <a:rPr kumimoji="1" lang="ja-JP" altLang="en-US" dirty="0"/>
              <a:t>メールサーバがウェブサーバと並立しているので、</a:t>
            </a:r>
            <a:endParaRPr kumimoji="1" lang="en-US" altLang="ja-JP" dirty="0"/>
          </a:p>
          <a:p>
            <a:r>
              <a:rPr kumimoji="1" lang="ja-JP" altLang="en-US" dirty="0"/>
              <a:t>ブラウザ上でメールを管理できる。</a:t>
            </a:r>
            <a:endParaRPr kumimoji="1" lang="en-US" altLang="ja-JP" dirty="0"/>
          </a:p>
          <a:p>
            <a:r>
              <a:rPr kumimoji="1" lang="ja-JP" altLang="en-US" dirty="0"/>
              <a:t>みんなの携帯はポスト（メールサーバ）に宅配便が来ていないかを定期的に見ている状態</a:t>
            </a:r>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8</a:t>
            </a:fld>
            <a:endParaRPr kumimoji="1" lang="ja-JP" altLang="en-US"/>
          </a:p>
        </p:txBody>
      </p:sp>
    </p:spTree>
    <p:extLst>
      <p:ext uri="{BB962C8B-B14F-4D97-AF65-F5344CB8AC3E}">
        <p14:creationId xmlns:p14="http://schemas.microsoft.com/office/powerpoint/2010/main" val="451637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通常送る場合は「</a:t>
            </a:r>
            <a:r>
              <a:rPr kumimoji="1" lang="en-US" altLang="ja-JP" dirty="0"/>
              <a:t>to</a:t>
            </a:r>
            <a:r>
              <a:rPr kumimoji="1" lang="ja-JP" altLang="en-US" dirty="0"/>
              <a:t>」欄にアドレスを入れよう</a:t>
            </a:r>
            <a:endParaRPr kumimoji="1" lang="en-US" altLang="ja-JP" dirty="0"/>
          </a:p>
          <a:p>
            <a:endParaRPr kumimoji="1" lang="en-US" altLang="ja-JP" dirty="0"/>
          </a:p>
          <a:p>
            <a:r>
              <a:rPr kumimoji="1" lang="en-US" altLang="ja-JP" dirty="0"/>
              <a:t>CC</a:t>
            </a:r>
            <a:r>
              <a:rPr kumimoji="1" lang="ja-JP" altLang="en-US" dirty="0"/>
              <a:t>は、外部の人間への連絡を上司など関係者に対しても送りたいときに送る</a:t>
            </a:r>
            <a:endParaRPr kumimoji="1" lang="en-US" altLang="ja-JP" dirty="0"/>
          </a:p>
          <a:p>
            <a:r>
              <a:rPr kumimoji="1" lang="en-US" altLang="ja-JP" dirty="0"/>
              <a:t>BCC</a:t>
            </a:r>
            <a:r>
              <a:rPr kumimoji="1" lang="ja-JP" altLang="en-US" dirty="0"/>
              <a:t>は、</a:t>
            </a:r>
            <a:r>
              <a:rPr kumimoji="1" lang="en-US" altLang="ja-JP" dirty="0"/>
              <a:t>CC</a:t>
            </a:r>
            <a:r>
              <a:rPr kumimoji="1" lang="ja-JP" altLang="en-US" dirty="0"/>
              <a:t>先のアドレスを知られたくないときに使う。</a:t>
            </a:r>
            <a:endParaRPr kumimoji="1" lang="en-US" altLang="ja-JP" dirty="0"/>
          </a:p>
          <a:p>
            <a:r>
              <a:rPr kumimoji="1" lang="en-US" altLang="ja-JP" dirty="0"/>
              <a:t>	</a:t>
            </a:r>
            <a:r>
              <a:rPr kumimoji="1" lang="ja-JP" altLang="en-US" dirty="0"/>
              <a:t>例えば、自宅のメールアドレスに写しを残したいときなど</a:t>
            </a:r>
            <a:endParaRPr kumimoji="1" lang="en-US" altLang="ja-JP" dirty="0"/>
          </a:p>
          <a:p>
            <a:r>
              <a:rPr kumimoji="1" lang="ja-JP" altLang="en-US" dirty="0"/>
              <a:t>転送は送信したメール、受信したメールのコピーを他の人に送るときに使う。</a:t>
            </a:r>
            <a:endParaRPr kumimoji="1" lang="en-US" altLang="ja-JP" dirty="0"/>
          </a:p>
          <a:p>
            <a:r>
              <a:rPr kumimoji="1" lang="en-US" altLang="ja-JP" dirty="0"/>
              <a:t>	</a:t>
            </a:r>
            <a:r>
              <a:rPr kumimoji="1" lang="ja-JP" altLang="en-US" dirty="0"/>
              <a:t>例えば、ある内容を</a:t>
            </a:r>
            <a:r>
              <a:rPr kumimoji="1" lang="ja-JP" altLang="en-US" dirty="0" err="1"/>
              <a:t>言った言ってないと</a:t>
            </a:r>
            <a:r>
              <a:rPr kumimoji="1" lang="ja-JP" altLang="en-US" dirty="0"/>
              <a:t>喧嘩になったときは、「確かに送ったという証拠」としてそのメールを転送して叩きつけよう。</a:t>
            </a:r>
            <a:endParaRPr kumimoji="1" lang="en-US" altLang="ja-JP" dirty="0"/>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9</a:t>
            </a:fld>
            <a:endParaRPr kumimoji="1" lang="ja-JP" altLang="en-US"/>
          </a:p>
        </p:txBody>
      </p:sp>
    </p:spTree>
    <p:extLst>
      <p:ext uri="{BB962C8B-B14F-4D97-AF65-F5344CB8AC3E}">
        <p14:creationId xmlns:p14="http://schemas.microsoft.com/office/powerpoint/2010/main" val="3959531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設定で名刺を作った</a:t>
            </a:r>
            <a:endParaRPr kumimoji="1" lang="en-US" altLang="ja-JP" dirty="0"/>
          </a:p>
          <a:p>
            <a:endParaRPr kumimoji="1" lang="en-US" altLang="ja-JP" dirty="0"/>
          </a:p>
          <a:p>
            <a:r>
              <a:rPr kumimoji="1" lang="ja-JP" altLang="en-US" dirty="0"/>
              <a:t>不在通知もできる</a:t>
            </a:r>
          </a:p>
        </p:txBody>
      </p:sp>
      <p:sp>
        <p:nvSpPr>
          <p:cNvPr id="4" name="スライド番号プレースホルダー 3"/>
          <p:cNvSpPr>
            <a:spLocks noGrp="1"/>
          </p:cNvSpPr>
          <p:nvPr>
            <p:ph type="sldNum" sz="quarter" idx="10"/>
          </p:nvPr>
        </p:nvSpPr>
        <p:spPr/>
        <p:txBody>
          <a:bodyPr/>
          <a:lstStyle/>
          <a:p>
            <a:fld id="{699F4876-1B89-D240-983C-8FA6DDFF7DBD}" type="slidenum">
              <a:rPr kumimoji="1" lang="ja-JP" altLang="en-US" smtClean="0"/>
              <a:t>11</a:t>
            </a:fld>
            <a:endParaRPr kumimoji="1" lang="ja-JP" altLang="en-US"/>
          </a:p>
        </p:txBody>
      </p:sp>
    </p:spTree>
    <p:extLst>
      <p:ext uri="{BB962C8B-B14F-4D97-AF65-F5344CB8AC3E}">
        <p14:creationId xmlns:p14="http://schemas.microsoft.com/office/powerpoint/2010/main" val="1173416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lgn="l" eaLnBrk="1" latinLnBrk="0" hangingPunct="1"/>
            <a:r>
              <a:rPr lang="en-US" altLang="ja-JP" smtClean="0"/>
              <a:t>2016/5/11</a:t>
            </a:r>
            <a:endParaRPr lang="en-US">
              <a:solidFill>
                <a:schemeClr val="tx1"/>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kumimoji="0" lang="en-US">
              <a:solidFill>
                <a:schemeClr val="tx1"/>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299129"/>
            <a:ext cx="6777318" cy="975179"/>
          </a:xfrm>
        </p:spPr>
        <p:txBody>
          <a:bodyPr anchor="t"/>
          <a:lstStyle>
            <a:lvl1pPr algn="ctr">
              <a:defRPr sz="3600">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371600" y="2423952"/>
            <a:ext cx="6400800" cy="692146"/>
          </a:xfrm>
        </p:spPr>
        <p:txBody>
          <a:bodyPr>
            <a:normAutofit/>
          </a:bodyPr>
          <a:lstStyle>
            <a:lvl1pPr marL="0" indent="0" algn="ctr">
              <a:buNone/>
              <a:defRPr sz="2800">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dirty="0"/>
              <a:t>マスター サブタイトルの書式設定</a:t>
            </a:r>
            <a:endParaRPr lang="en-US" dirty="0"/>
          </a:p>
        </p:txBody>
      </p:sp>
      <p:sp>
        <p:nvSpPr>
          <p:cNvPr id="13" name="テキスト プレースホルダー 12"/>
          <p:cNvSpPr>
            <a:spLocks noGrp="1"/>
          </p:cNvSpPr>
          <p:nvPr>
            <p:ph type="body" sz="quarter" idx="13" hasCustomPrompt="1"/>
          </p:nvPr>
        </p:nvSpPr>
        <p:spPr>
          <a:xfrm>
            <a:off x="2155272" y="3869369"/>
            <a:ext cx="4902996" cy="914400"/>
          </a:xfrm>
        </p:spPr>
        <p:txBody>
          <a:bodyPr wrap="none">
            <a:noAutofit/>
          </a:bodyPr>
          <a:lstStyle>
            <a:lvl1pPr marL="0" indent="0">
              <a:buNone/>
              <a:defRPr sz="2000"/>
            </a:lvl1pPr>
          </a:lstStyle>
          <a:p>
            <a:pPr lvl="0"/>
            <a:r>
              <a:rPr kumimoji="1" lang="ja-JP" altLang="en-US" dirty="0"/>
              <a:t>製作者情報</a:t>
            </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Footer Placeholder 4"/>
          <p:cNvSpPr>
            <a:spLocks noGrp="1"/>
          </p:cNvSpPr>
          <p:nvPr>
            <p:ph type="ftr" sz="quarter" idx="11"/>
          </p:nvPr>
        </p:nvSpPr>
        <p:spPr/>
        <p:txBody>
          <a:bodyPr/>
          <a:lstStyle/>
          <a:p>
            <a:endParaRPr kumimoji="0" lang="en-US">
              <a:solidFill>
                <a:schemeClr val="tx1"/>
              </a:solidFill>
            </a:endParaRP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Footer Placeholder 4"/>
          <p:cNvSpPr>
            <a:spLocks noGrp="1"/>
          </p:cNvSpPr>
          <p:nvPr>
            <p:ph type="ftr" sz="quarter" idx="11"/>
          </p:nvPr>
        </p:nvSpPr>
        <p:spPr/>
        <p:txBody>
          <a:bodyPr/>
          <a:lstStyle/>
          <a:p>
            <a:endParaRPr kumimoji="0" lang="en-US">
              <a:solidFill>
                <a:schemeClr val="tx1"/>
              </a:solidFill>
            </a:endParaRP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1798667"/>
            <a:ext cx="7745505" cy="43274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360378" y="6351942"/>
            <a:ext cx="2133600" cy="365125"/>
          </a:xfrm>
        </p:spPr>
        <p:txBody>
          <a:bodyPr/>
          <a:lstStyle/>
          <a:p>
            <a:pPr algn="l" eaLnBrk="1" latinLnBrk="0" hangingPunct="1"/>
            <a:r>
              <a:rPr lang="en-US" altLang="ja-JP" smtClean="0"/>
              <a:t>2016/5/11</a:t>
            </a:r>
            <a:endParaRPr lang="en-US">
              <a:solidFill>
                <a:schemeClr val="tx1"/>
              </a:solidFill>
            </a:endParaRPr>
          </a:p>
        </p:txBody>
      </p:sp>
      <p:sp>
        <p:nvSpPr>
          <p:cNvPr id="5" name="Footer Placeholder 4"/>
          <p:cNvSpPr>
            <a:spLocks noGrp="1"/>
          </p:cNvSpPr>
          <p:nvPr>
            <p:ph type="ftr" sz="quarter" idx="11"/>
          </p:nvPr>
        </p:nvSpPr>
        <p:spPr>
          <a:xfrm>
            <a:off x="3124200" y="6351942"/>
            <a:ext cx="2895600" cy="365125"/>
          </a:xfrm>
        </p:spPr>
        <p:txBody>
          <a:bodyPr/>
          <a:lstStyle/>
          <a:p>
            <a:endParaRPr kumimoji="0" lang="en-US">
              <a:solidFill>
                <a:schemeClr val="tx1"/>
              </a:solidFill>
            </a:endParaRPr>
          </a:p>
        </p:txBody>
      </p:sp>
      <p:sp>
        <p:nvSpPr>
          <p:cNvPr id="6" name="Slide Number Placeholder 5"/>
          <p:cNvSpPr>
            <a:spLocks noGrp="1"/>
          </p:cNvSpPr>
          <p:nvPr>
            <p:ph type="sldNum" sz="quarter" idx="12"/>
          </p:nvPr>
        </p:nvSpPr>
        <p:spPr>
          <a:xfrm>
            <a:off x="6639264" y="6351942"/>
            <a:ext cx="2133600" cy="365125"/>
          </a:xfrm>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1" name="Title 10"/>
          <p:cNvSpPr>
            <a:spLocks noGrp="1"/>
          </p:cNvSpPr>
          <p:nvPr>
            <p:ph type="title"/>
          </p:nvPr>
        </p:nvSpPr>
        <p:spPr>
          <a:xfrm>
            <a:off x="688490" y="245260"/>
            <a:ext cx="7756263" cy="1054250"/>
          </a:xfrm>
        </p:spPr>
        <p:txBody>
          <a:bodyPr/>
          <a:lstStyle>
            <a:lvl1pPr>
              <a:defRPr sz="3600"/>
            </a:lvl1pPr>
          </a:lstStyle>
          <a:p>
            <a:r>
              <a:rPr lang="ja-JP" altLang="en-US" dirty="0"/>
              <a:t>マスター タイトルの書式設定</a:t>
            </a:r>
            <a:endParaRPr lang="en-US" dirty="0"/>
          </a:p>
        </p:txBody>
      </p:sp>
      <p:grpSp>
        <p:nvGrpSpPr>
          <p:cNvPr id="12" name="Group 11"/>
          <p:cNvGrpSpPr/>
          <p:nvPr/>
        </p:nvGrpSpPr>
        <p:grpSpPr>
          <a:xfrm>
            <a:off x="1172584" y="87533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4400" b="0" cap="none" baseline="0">
                <a:solidFill>
                  <a:schemeClr val="tx2"/>
                </a:solidFill>
              </a:defRPr>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Footer Placeholder 4"/>
          <p:cNvSpPr>
            <a:spLocks noGrp="1"/>
          </p:cNvSpPr>
          <p:nvPr>
            <p:ph type="ftr" sz="quarter" idx="11"/>
          </p:nvPr>
        </p:nvSpPr>
        <p:spPr/>
        <p:txBody>
          <a:bodyPr/>
          <a:lstStyle/>
          <a:p>
            <a:endParaRPr kumimoji="0" lang="en-US">
              <a:solidFill>
                <a:schemeClr val="tx1"/>
              </a:solidFill>
            </a:endParaRPr>
          </a:p>
        </p:txBody>
      </p:sp>
      <p:sp>
        <p:nvSpPr>
          <p:cNvPr id="6" name="Slide Number Placeholder 5"/>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
        <p:nvSpPr>
          <p:cNvPr id="12" name="Title 1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8" name="Footer Placeholder 7"/>
          <p:cNvSpPr>
            <a:spLocks noGrp="1"/>
          </p:cNvSpPr>
          <p:nvPr>
            <p:ph type="ftr" sz="quarter" idx="11"/>
          </p:nvPr>
        </p:nvSpPr>
        <p:spPr/>
        <p:txBody>
          <a:bodyPr/>
          <a:lstStyle/>
          <a:p>
            <a:endParaRPr kumimoji="0" lang="en-US">
              <a:solidFill>
                <a:schemeClr val="tx1"/>
              </a:solidFill>
            </a:endParaRPr>
          </a:p>
        </p:txBody>
      </p:sp>
      <p:sp>
        <p:nvSpPr>
          <p:cNvPr id="9" name="Slide Number Placeholder 8"/>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Footer Placeholder 3"/>
          <p:cNvSpPr>
            <a:spLocks noGrp="1"/>
          </p:cNvSpPr>
          <p:nvPr>
            <p:ph type="ftr" sz="quarter" idx="11"/>
          </p:nvPr>
        </p:nvSpPr>
        <p:spPr/>
        <p:txBody>
          <a:bodyPr/>
          <a:lstStyle/>
          <a:p>
            <a:endParaRPr kumimoji="0" lang="en-US">
              <a:solidFill>
                <a:schemeClr val="tx1"/>
              </a:solidFill>
            </a:endParaRPr>
          </a:p>
        </p:txBody>
      </p:sp>
      <p:sp>
        <p:nvSpPr>
          <p:cNvPr id="5" name="Slide Number Placeholder 4"/>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3" name="Footer Placeholder 2"/>
          <p:cNvSpPr>
            <a:spLocks noGrp="1"/>
          </p:cNvSpPr>
          <p:nvPr>
            <p:ph type="ftr" sz="quarter" idx="11"/>
          </p:nvPr>
        </p:nvSpPr>
        <p:spPr/>
        <p:txBody>
          <a:bodyPr/>
          <a:lstStyle/>
          <a:p>
            <a:endParaRPr kumimoji="0" lang="en-US">
              <a:solidFill>
                <a:schemeClr val="tx1"/>
              </a:solidFill>
            </a:endParaRPr>
          </a:p>
        </p:txBody>
      </p:sp>
      <p:sp>
        <p:nvSpPr>
          <p:cNvPr id="4" name="Slide Number Placeholder 3"/>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ja-JP" altLang="en-US"/>
              <a:t>マスター タイトルの書式設定</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ja-JP" altLang="en-US"/>
              <a:t>マスター タイトルの書式設定</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4C0B181F-CDAB-404C-A660-15C015D83A29}" type="slidenum">
              <a:rPr kumimoji="0" lang="en-US" smtClean="0"/>
              <a:pPr eaLnBrk="1" latinLnBrk="0" hangingPunct="1"/>
              <a:t>‹#›</a:t>
            </a:fld>
            <a:endParaRPr kumimoji="0"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pPr algn="l" eaLnBrk="1" latinLnBrk="0" hangingPunct="1"/>
            <a:r>
              <a:rPr lang="en-US" altLang="ja-JP" smtClean="0"/>
              <a:t>2016/5/11</a:t>
            </a:r>
            <a:endParaRPr lang="en-US">
              <a:solidFill>
                <a:schemeClr val="tx1"/>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kumimoji="0" lang="en-US">
              <a:solidFill>
                <a:schemeClr val="tx1"/>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C0B181F-CDAB-404C-A660-15C015D83A29}" type="slidenum">
              <a:rPr kumimoji="0" lang="en-US" smtClean="0"/>
              <a:pPr eaLnBrk="1" latinLnBrk="0" hangingPunct="1"/>
              <a:t>‹#›</a:t>
            </a:fld>
            <a:endParaRPr kumimoji="0" 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p:txStyles>
    <p:titleStyle>
      <a:lvl1pPr algn="ctr" defTabSz="914400" rtl="0" eaLnBrk="1" latinLnBrk="0" hangingPunct="1">
        <a:spcBef>
          <a:spcPct val="0"/>
        </a:spcBef>
        <a:buNone/>
        <a:defRPr kumimoji="1" sz="4400" kern="1200">
          <a:solidFill>
            <a:schemeClr val="tx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kumimoji="1"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kumimoji="1"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kumimoji="1"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kumimoji="1"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kumimoji="1"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is.twcu.ac.jp/cis/index.html" TargetMode="External"/><Relationship Id="rId3" Type="http://schemas.openxmlformats.org/officeDocument/2006/relationships/hyperlink" Target="mailto:make_me_new@ml.twcu.ac.j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tif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情報処理技法</a:t>
            </a:r>
            <a:r>
              <a:rPr kumimoji="1" lang="en-US" altLang="ja-JP" dirty="0"/>
              <a:t>(</a:t>
            </a:r>
            <a:r>
              <a:rPr kumimoji="1" lang="ja-JP" altLang="en-US" dirty="0"/>
              <a:t>リテラシ</a:t>
            </a:r>
            <a:r>
              <a:rPr kumimoji="1" lang="en-US" altLang="ja-JP" dirty="0"/>
              <a:t>I)</a:t>
            </a:r>
            <a:endParaRPr kumimoji="1" lang="ja-JP" altLang="en-US" dirty="0"/>
          </a:p>
        </p:txBody>
      </p:sp>
      <p:sp>
        <p:nvSpPr>
          <p:cNvPr id="3" name="サブタイトル 2"/>
          <p:cNvSpPr>
            <a:spLocks noGrp="1"/>
          </p:cNvSpPr>
          <p:nvPr>
            <p:ph type="subTitle" idx="1"/>
          </p:nvPr>
        </p:nvSpPr>
        <p:spPr>
          <a:xfrm>
            <a:off x="1371600" y="2366517"/>
            <a:ext cx="6400800" cy="837497"/>
          </a:xfrm>
        </p:spPr>
        <p:txBody>
          <a:bodyPr>
            <a:normAutofit/>
          </a:bodyPr>
          <a:lstStyle/>
          <a:p>
            <a:r>
              <a:rPr kumimoji="1" lang="ja-JP" altLang="en-US" dirty="0"/>
              <a:t>第４回：</a:t>
            </a:r>
            <a:r>
              <a:rPr lang="ja-JP" altLang="en-US" dirty="0"/>
              <a:t>メール</a:t>
            </a:r>
            <a:endParaRPr kumimoji="1" lang="ja-JP" altLang="en-US" dirty="0"/>
          </a:p>
        </p:txBody>
      </p:sp>
      <p:sp>
        <p:nvSpPr>
          <p:cNvPr id="6" name="テキスト プレースホルダー 5"/>
          <p:cNvSpPr>
            <a:spLocks noGrp="1"/>
          </p:cNvSpPr>
          <p:nvPr>
            <p:ph type="body" sz="quarter" idx="13"/>
          </p:nvPr>
        </p:nvSpPr>
        <p:spPr/>
        <p:txBody>
          <a:bodyPr/>
          <a:lstStyle/>
          <a:p>
            <a:r>
              <a:rPr kumimoji="1" lang="ja-JP" altLang="en-US" dirty="0"/>
              <a:t>産業技術大学院大学</a:t>
            </a:r>
            <a:r>
              <a:rPr lang="ja-JP" altLang="en-US" dirty="0"/>
              <a:t> 情報アーキテクチャ専攻</a:t>
            </a:r>
            <a:endParaRPr lang="en-US" altLang="ja-JP" dirty="0"/>
          </a:p>
          <a:p>
            <a:r>
              <a:rPr kumimoji="1" lang="ja-JP" altLang="en-US" dirty="0"/>
              <a:t>助教　　柴田　淳司</a:t>
            </a:r>
          </a:p>
        </p:txBody>
      </p:sp>
      <p:sp>
        <p:nvSpPr>
          <p:cNvPr id="4" name="日付プレースホルダー 3"/>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7" name="スライド番号プレースホルダー 6"/>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a:t>
            </a:fld>
            <a:endParaRPr kumimoji="0" lang="en-US">
              <a:solidFill>
                <a:schemeClr val="tx1"/>
              </a:solidFill>
            </a:endParaRPr>
          </a:p>
        </p:txBody>
      </p:sp>
    </p:spTree>
    <p:extLst>
      <p:ext uri="{BB962C8B-B14F-4D97-AF65-F5344CB8AC3E}">
        <p14:creationId xmlns:p14="http://schemas.microsoft.com/office/powerpoint/2010/main" val="2857086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「作成」をクリック</a:t>
            </a:r>
            <a:endParaRPr kumimoji="1" lang="en-US" altLang="ja-JP" dirty="0"/>
          </a:p>
          <a:p>
            <a:r>
              <a:rPr lang="ja-JP" altLang="en-US" dirty="0"/>
              <a:t>以下のように設定</a:t>
            </a:r>
            <a:endParaRPr lang="en-US" altLang="ja-JP" dirty="0"/>
          </a:p>
          <a:p>
            <a:pPr lvl="1"/>
            <a:r>
              <a:rPr kumimoji="1" lang="en-US" altLang="ja-JP" dirty="0"/>
              <a:t>to	</a:t>
            </a:r>
            <a:r>
              <a:rPr kumimoji="1" lang="ja-JP" altLang="en-US" dirty="0"/>
              <a:t>「自分の学籍番号</a:t>
            </a:r>
            <a:r>
              <a:rPr kumimoji="1" lang="en-US" altLang="ja-JP" dirty="0"/>
              <a:t>@cis.twcu.ac.jp</a:t>
            </a:r>
            <a:r>
              <a:rPr kumimoji="1" lang="ja-JP" altLang="en-US" dirty="0"/>
              <a:t>」</a:t>
            </a:r>
            <a:endParaRPr kumimoji="1" lang="en-US" altLang="ja-JP" dirty="0"/>
          </a:p>
          <a:p>
            <a:pPr lvl="1"/>
            <a:r>
              <a:rPr lang="en-US" altLang="ja-JP" dirty="0"/>
              <a:t>cc	</a:t>
            </a:r>
            <a:r>
              <a:rPr lang="ja-JP" altLang="en-US" dirty="0"/>
              <a:t>「自分の学籍番号</a:t>
            </a:r>
            <a:r>
              <a:rPr lang="en-US" altLang="ja-JP" dirty="0"/>
              <a:t>@cis.twcu.ac.jp</a:t>
            </a:r>
            <a:r>
              <a:rPr lang="ja-JP" altLang="en-US" dirty="0"/>
              <a:t>」</a:t>
            </a:r>
            <a:endParaRPr lang="en-US" altLang="ja-JP" dirty="0"/>
          </a:p>
          <a:p>
            <a:pPr lvl="1"/>
            <a:r>
              <a:rPr lang="en-US" altLang="ja-JP" dirty="0"/>
              <a:t>bcc	</a:t>
            </a:r>
            <a:r>
              <a:rPr lang="ja-JP" altLang="en-US" dirty="0"/>
              <a:t>「自分の学籍番号</a:t>
            </a:r>
            <a:r>
              <a:rPr lang="en-US" altLang="ja-JP" dirty="0"/>
              <a:t>@cis.twcu.ac.jp</a:t>
            </a:r>
            <a:r>
              <a:rPr lang="ja-JP" altLang="en-US" dirty="0"/>
              <a:t>」</a:t>
            </a:r>
            <a:endParaRPr lang="en-US" altLang="ja-JP" dirty="0"/>
          </a:p>
          <a:p>
            <a:pPr lvl="1"/>
            <a:r>
              <a:rPr kumimoji="1" lang="ja-JP" altLang="en-US" dirty="0"/>
              <a:t>本文</a:t>
            </a:r>
            <a:r>
              <a:rPr kumimoji="1" lang="en-US" altLang="ja-JP" dirty="0"/>
              <a:t>	</a:t>
            </a:r>
            <a:r>
              <a:rPr kumimoji="1" lang="ja-JP" altLang="en-US" dirty="0"/>
              <a:t>適当な文字</a:t>
            </a:r>
            <a:endParaRPr kumimoji="1" lang="en-US" altLang="ja-JP" dirty="0"/>
          </a:p>
          <a:p>
            <a:r>
              <a:rPr lang="ja-JP" altLang="en-US" dirty="0"/>
              <a:t>送信ボタンを押す</a:t>
            </a:r>
            <a:endParaRPr kumimoji="1" lang="ja-JP" altLang="en-US"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10</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演習：試しに自分に送ってみる</a:t>
            </a:r>
          </a:p>
        </p:txBody>
      </p:sp>
    </p:spTree>
    <p:extLst>
      <p:ext uri="{BB962C8B-B14F-4D97-AF65-F5344CB8AC3E}">
        <p14:creationId xmlns:p14="http://schemas.microsoft.com/office/powerpoint/2010/main" val="3879827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コンテンツ プレースホルダー 6"/>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698500" y="2657564"/>
            <a:ext cx="7747000" cy="2609672"/>
          </a:xfrm>
        </p:spPr>
      </p:pic>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11</a:t>
            </a:fld>
            <a:endParaRPr kumimoji="0" lang="en-US">
              <a:solidFill>
                <a:schemeClr val="tx1"/>
              </a:solidFill>
            </a:endParaRPr>
          </a:p>
        </p:txBody>
      </p:sp>
      <p:sp>
        <p:nvSpPr>
          <p:cNvPr id="6" name="タイトル 5"/>
          <p:cNvSpPr>
            <a:spLocks noGrp="1"/>
          </p:cNvSpPr>
          <p:nvPr>
            <p:ph type="title"/>
          </p:nvPr>
        </p:nvSpPr>
        <p:spPr/>
        <p:txBody>
          <a:bodyPr/>
          <a:lstStyle/>
          <a:p>
            <a:r>
              <a:rPr lang="en-US" altLang="ja-JP" dirty="0"/>
              <a:t>Gmail</a:t>
            </a:r>
            <a:r>
              <a:rPr lang="ja-JP" altLang="en-US" dirty="0"/>
              <a:t>の基本操作：設定</a:t>
            </a:r>
            <a:endParaRPr kumimoji="1" lang="ja-JP" altLang="en-US" dirty="0"/>
          </a:p>
        </p:txBody>
      </p:sp>
      <p:sp>
        <p:nvSpPr>
          <p:cNvPr id="8" name="角丸四角形吹き出し 7"/>
          <p:cNvSpPr/>
          <p:nvPr/>
        </p:nvSpPr>
        <p:spPr>
          <a:xfrm>
            <a:off x="2493978" y="2077892"/>
            <a:ext cx="1543318" cy="612648"/>
          </a:xfrm>
          <a:prstGeom prst="wedgeRoundRectCallout">
            <a:avLst>
              <a:gd name="adj1" fmla="val -18522"/>
              <a:gd name="adj2" fmla="val 135307"/>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タブ</a:t>
            </a:r>
          </a:p>
        </p:txBody>
      </p:sp>
      <p:sp>
        <p:nvSpPr>
          <p:cNvPr id="9" name="角丸四角形吹き出し 8"/>
          <p:cNvSpPr/>
          <p:nvPr/>
        </p:nvSpPr>
        <p:spPr>
          <a:xfrm>
            <a:off x="3023302" y="5503265"/>
            <a:ext cx="3265985" cy="612648"/>
          </a:xfrm>
          <a:prstGeom prst="wedgeRoundRectCallout">
            <a:avLst>
              <a:gd name="adj1" fmla="val -22857"/>
              <a:gd name="adj2" fmla="val -97674"/>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各種設定</a:t>
            </a:r>
          </a:p>
        </p:txBody>
      </p:sp>
    </p:spTree>
    <p:extLst>
      <p:ext uri="{BB962C8B-B14F-4D97-AF65-F5344CB8AC3E}">
        <p14:creationId xmlns:p14="http://schemas.microsoft.com/office/powerpoint/2010/main" val="1686723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a:t>Gmail</a:t>
            </a:r>
            <a:r>
              <a:rPr kumimoji="1" lang="ja-JP" altLang="en-US" dirty="0"/>
              <a:t>にログイン</a:t>
            </a:r>
            <a:endParaRPr lang="en-US" altLang="ja-JP" dirty="0"/>
          </a:p>
          <a:p>
            <a:endParaRPr kumimoji="1" lang="en-US" altLang="ja-JP" dirty="0"/>
          </a:p>
          <a:p>
            <a:r>
              <a:rPr kumimoji="1" lang="ja-JP" altLang="en-US" dirty="0"/>
              <a:t>右上の歯車アイコンで設定</a:t>
            </a:r>
            <a:endParaRPr kumimoji="1" lang="en-US" altLang="ja-JP" dirty="0"/>
          </a:p>
          <a:p>
            <a:pPr lvl="1"/>
            <a:r>
              <a:rPr lang="ja-JP" altLang="en-US" dirty="0"/>
              <a:t>全般</a:t>
            </a:r>
            <a:endParaRPr lang="en-US" altLang="ja-JP" dirty="0"/>
          </a:p>
          <a:p>
            <a:pPr lvl="2"/>
            <a:r>
              <a:rPr kumimoji="1" lang="ja-JP" altLang="en-US" dirty="0"/>
              <a:t>「署名」に氏名とメールアドレス（連絡先）を入れる</a:t>
            </a:r>
            <a:endParaRPr kumimoji="1" lang="en-US" altLang="ja-JP" dirty="0"/>
          </a:p>
          <a:p>
            <a:pPr lvl="2"/>
            <a:r>
              <a:rPr kumimoji="1" lang="ja-JP" altLang="en-US" dirty="0"/>
              <a:t>ページ下部の「設定を保存」</a:t>
            </a:r>
            <a:endParaRPr lang="en-US" altLang="ja-JP" dirty="0"/>
          </a:p>
          <a:p>
            <a:endParaRPr lang="en-US" altLang="ja-JP" dirty="0"/>
          </a:p>
          <a:p>
            <a:r>
              <a:rPr kumimoji="1" lang="ja-JP" altLang="en-US" dirty="0"/>
              <a:t>あとは送るときに勝手</a:t>
            </a:r>
            <a:r>
              <a:rPr kumimoji="1" lang="ja-JP" altLang="en-US" dirty="0" smtClean="0"/>
              <a:t>に署名が</a:t>
            </a:r>
            <a:r>
              <a:rPr kumimoji="1" lang="ja-JP" altLang="en-US" dirty="0"/>
              <a:t>書き込まれる</a:t>
            </a:r>
            <a:endParaRPr kumimoji="1"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12</a:t>
            </a:fld>
            <a:endParaRPr kumimoji="0" lang="en-US">
              <a:solidFill>
                <a:schemeClr val="tx1"/>
              </a:solidFill>
            </a:endParaRPr>
          </a:p>
        </p:txBody>
      </p:sp>
      <p:sp>
        <p:nvSpPr>
          <p:cNvPr id="5" name="タイトル 4"/>
          <p:cNvSpPr>
            <a:spLocks noGrp="1"/>
          </p:cNvSpPr>
          <p:nvPr>
            <p:ph type="title"/>
          </p:nvPr>
        </p:nvSpPr>
        <p:spPr/>
        <p:txBody>
          <a:bodyPr/>
          <a:lstStyle/>
          <a:p>
            <a:r>
              <a:rPr lang="ja-JP" altLang="en-US" dirty="0" smtClean="0"/>
              <a:t>演習：署名の</a:t>
            </a:r>
            <a:r>
              <a:rPr lang="ja-JP" altLang="en-US" dirty="0"/>
              <a:t>作成</a:t>
            </a:r>
            <a:endParaRPr kumimoji="1" lang="ja-JP" altLang="en-US" dirty="0"/>
          </a:p>
        </p:txBody>
      </p:sp>
    </p:spTree>
    <p:extLst>
      <p:ext uri="{BB962C8B-B14F-4D97-AF65-F5344CB8AC3E}">
        <p14:creationId xmlns:p14="http://schemas.microsoft.com/office/powerpoint/2010/main" val="1745087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フォルダ分け（ラベル）</a:t>
            </a:r>
            <a:endParaRPr kumimoji="1" lang="en-US" altLang="ja-JP" dirty="0"/>
          </a:p>
          <a:p>
            <a:r>
              <a:rPr kumimoji="1" lang="ja-JP" altLang="en-US" dirty="0"/>
              <a:t>フィルタリング</a:t>
            </a:r>
            <a:r>
              <a:rPr kumimoji="1" lang="en-US" altLang="ja-JP" dirty="0"/>
              <a:t>/</a:t>
            </a:r>
            <a:r>
              <a:rPr lang="ja-JP" altLang="en-US" dirty="0"/>
              <a:t>ブロック</a:t>
            </a:r>
            <a:endParaRPr lang="en-US" altLang="ja-JP" dirty="0"/>
          </a:p>
          <a:p>
            <a:r>
              <a:rPr lang="ja-JP" altLang="en-US" dirty="0"/>
              <a:t>自動転送</a:t>
            </a:r>
            <a:endParaRPr lang="en-US" altLang="ja-JP" dirty="0"/>
          </a:p>
          <a:p>
            <a:r>
              <a:rPr kumimoji="1" lang="ja-JP" altLang="en-US" dirty="0"/>
              <a:t>不在時返信</a:t>
            </a:r>
            <a:endParaRPr kumimoji="1" lang="en-US" altLang="ja-JP" dirty="0"/>
          </a:p>
          <a:p>
            <a:r>
              <a:rPr lang="ja-JP" altLang="en-US" dirty="0"/>
              <a:t>チャット</a:t>
            </a:r>
            <a:endParaRPr kumimoji="1"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13</a:t>
            </a:fld>
            <a:endParaRPr kumimoji="0" lang="en-US">
              <a:solidFill>
                <a:schemeClr val="tx1"/>
              </a:solidFill>
            </a:endParaRPr>
          </a:p>
        </p:txBody>
      </p:sp>
      <p:sp>
        <p:nvSpPr>
          <p:cNvPr id="6" name="タイトル 5"/>
          <p:cNvSpPr>
            <a:spLocks noGrp="1"/>
          </p:cNvSpPr>
          <p:nvPr>
            <p:ph type="title"/>
          </p:nvPr>
        </p:nvSpPr>
        <p:spPr/>
        <p:txBody>
          <a:bodyPr/>
          <a:lstStyle/>
          <a:p>
            <a:r>
              <a:rPr lang="en-US" altLang="ja-JP" dirty="0"/>
              <a:t>Gmail</a:t>
            </a:r>
            <a:r>
              <a:rPr kumimoji="1" lang="ja-JP" altLang="en-US" dirty="0"/>
              <a:t>でできるその他の機能</a:t>
            </a:r>
          </a:p>
        </p:txBody>
      </p:sp>
    </p:spTree>
    <p:extLst>
      <p:ext uri="{BB962C8B-B14F-4D97-AF65-F5344CB8AC3E}">
        <p14:creationId xmlns:p14="http://schemas.microsoft.com/office/powerpoint/2010/main" val="1570517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受信メールにラベルをつけて管理できる</a:t>
            </a:r>
            <a:endParaRPr kumimoji="1" lang="en-US" altLang="ja-JP" dirty="0"/>
          </a:p>
          <a:p>
            <a:pPr lvl="1"/>
            <a:r>
              <a:rPr lang="ja-JP" altLang="en-US" dirty="0"/>
              <a:t>設定→ラベルでラベル</a:t>
            </a:r>
            <a:r>
              <a:rPr lang="ja-JP" altLang="en-US" dirty="0" smtClean="0"/>
              <a:t>編集</a:t>
            </a:r>
            <a:endParaRPr lang="en-US" altLang="ja-JP" dirty="0"/>
          </a:p>
          <a:p>
            <a:pPr lvl="1"/>
            <a:r>
              <a:rPr lang="ja-JP" altLang="en-US" dirty="0" smtClean="0"/>
              <a:t>リテラシ</a:t>
            </a:r>
            <a:r>
              <a:rPr lang="en-US" altLang="ja-JP" dirty="0" smtClean="0"/>
              <a:t>I</a:t>
            </a:r>
            <a:r>
              <a:rPr lang="ja-JP" altLang="en-US" dirty="0" smtClean="0"/>
              <a:t>のラベルを追加</a:t>
            </a:r>
            <a:endParaRPr kumimoji="1" lang="ja-JP" altLang="en-US"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14</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smtClean="0"/>
              <a:t>演習：ラベル</a:t>
            </a:r>
            <a:endParaRPr kumimoji="1" lang="ja-JP" altLang="en-US" dirty="0"/>
          </a:p>
        </p:txBody>
      </p:sp>
      <p:pic>
        <p:nvPicPr>
          <p:cNvPr id="7" name="図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417369" y="2853443"/>
            <a:ext cx="1604740" cy="3582475"/>
          </a:xfrm>
          <a:prstGeom prst="rect">
            <a:avLst/>
          </a:prstGeom>
        </p:spPr>
      </p:pic>
      <p:sp>
        <p:nvSpPr>
          <p:cNvPr id="8" name="角丸四角形吹き出し 7"/>
          <p:cNvSpPr/>
          <p:nvPr/>
        </p:nvSpPr>
        <p:spPr>
          <a:xfrm>
            <a:off x="2230718" y="3962414"/>
            <a:ext cx="3265985" cy="612648"/>
          </a:xfrm>
          <a:prstGeom prst="wedgeRoundRectCallout">
            <a:avLst>
              <a:gd name="adj1" fmla="val 37919"/>
              <a:gd name="adj2" fmla="val 113465"/>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作ったラベルは</a:t>
            </a:r>
            <a:endParaRPr kumimoji="1" lang="en-US" altLang="ja-JP" dirty="0"/>
          </a:p>
          <a:p>
            <a:pPr algn="ctr"/>
            <a:r>
              <a:rPr kumimoji="1" lang="ja-JP" altLang="en-US" dirty="0"/>
              <a:t>サイドバーに表示される</a:t>
            </a:r>
          </a:p>
        </p:txBody>
      </p:sp>
    </p:spTree>
    <p:extLst>
      <p:ext uri="{BB962C8B-B14F-4D97-AF65-F5344CB8AC3E}">
        <p14:creationId xmlns:p14="http://schemas.microsoft.com/office/powerpoint/2010/main" val="1006090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受信したメールをフィルタリング</a:t>
            </a:r>
            <a:endParaRPr kumimoji="1" lang="en-US" altLang="ja-JP" dirty="0"/>
          </a:p>
          <a:p>
            <a:pPr lvl="1"/>
            <a:r>
              <a:rPr lang="ja-JP" altLang="en-US" dirty="0"/>
              <a:t>自動でメールにラベル付け</a:t>
            </a:r>
            <a:endParaRPr lang="en-US" altLang="ja-JP" dirty="0"/>
          </a:p>
          <a:p>
            <a:pPr lvl="1"/>
            <a:r>
              <a:rPr kumimoji="1" lang="ja-JP" altLang="en-US" dirty="0"/>
              <a:t>特定メールを削除</a:t>
            </a:r>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15</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フィルタリング</a:t>
            </a:r>
          </a:p>
        </p:txBody>
      </p:sp>
      <p:pic>
        <p:nvPicPr>
          <p:cNvPr id="7" name="図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460589" y="4149236"/>
            <a:ext cx="6245475" cy="1616758"/>
          </a:xfrm>
          <a:prstGeom prst="rect">
            <a:avLst/>
          </a:prstGeom>
        </p:spPr>
      </p:pic>
      <p:sp>
        <p:nvSpPr>
          <p:cNvPr id="8" name="角丸四角形吹き出し 7"/>
          <p:cNvSpPr/>
          <p:nvPr/>
        </p:nvSpPr>
        <p:spPr>
          <a:xfrm>
            <a:off x="1896863" y="3522635"/>
            <a:ext cx="3265985" cy="1027422"/>
          </a:xfrm>
          <a:prstGeom prst="wedgeRoundRectCallout">
            <a:avLst>
              <a:gd name="adj1" fmla="val 32456"/>
              <a:gd name="adj2" fmla="val 76563"/>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a:t>From, To</a:t>
            </a:r>
            <a:r>
              <a:rPr kumimoji="1" lang="ja-JP" altLang="en-US" dirty="0"/>
              <a:t>だけでなく、</a:t>
            </a:r>
            <a:endParaRPr kumimoji="1" lang="en-US" altLang="ja-JP" dirty="0"/>
          </a:p>
          <a:p>
            <a:pPr algn="ctr"/>
            <a:r>
              <a:rPr kumimoji="1" lang="ja-JP" altLang="en-US" dirty="0"/>
              <a:t>「特定の文字を含むと削除」</a:t>
            </a:r>
            <a:endParaRPr kumimoji="1" lang="en-US" altLang="ja-JP" dirty="0"/>
          </a:p>
          <a:p>
            <a:pPr algn="ctr"/>
            <a:r>
              <a:rPr kumimoji="1" lang="ja-JP" altLang="en-US" dirty="0"/>
              <a:t>もできる</a:t>
            </a:r>
            <a:endParaRPr kumimoji="1" lang="en-US" altLang="ja-JP" dirty="0"/>
          </a:p>
        </p:txBody>
      </p:sp>
    </p:spTree>
    <p:extLst>
      <p:ext uri="{BB962C8B-B14F-4D97-AF65-F5344CB8AC3E}">
        <p14:creationId xmlns:p14="http://schemas.microsoft.com/office/powerpoint/2010/main" val="1395818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テーマの変更（ブラウザで表示した時の見た目）</a:t>
            </a:r>
            <a:endParaRPr lang="en-US" altLang="ja-JP" dirty="0"/>
          </a:p>
          <a:p>
            <a:pPr lvl="1"/>
            <a:r>
              <a:rPr lang="ja-JP" altLang="en-US" dirty="0"/>
              <a:t>歯車マーク→</a:t>
            </a:r>
            <a:r>
              <a:rPr kumimoji="1" lang="ja-JP" altLang="en-US" dirty="0"/>
              <a:t>「設定」→「テーマ」の順に選択</a:t>
            </a:r>
            <a:endParaRPr kumimoji="1" lang="en-US" altLang="ja-JP" dirty="0"/>
          </a:p>
          <a:p>
            <a:pPr lvl="1"/>
            <a:r>
              <a:rPr lang="ja-JP" altLang="en-US" dirty="0"/>
              <a:t>自分の好きなテーマを選ぶ</a:t>
            </a:r>
            <a:endParaRPr lang="en-US" altLang="ja-JP" dirty="0"/>
          </a:p>
          <a:p>
            <a:endParaRPr kumimoji="1" lang="en-US" altLang="ja-JP" dirty="0"/>
          </a:p>
          <a:p>
            <a:r>
              <a:rPr lang="ja-JP" altLang="en-US" dirty="0"/>
              <a:t>フィルタ設定</a:t>
            </a:r>
            <a:endParaRPr lang="en-US" altLang="ja-JP" dirty="0"/>
          </a:p>
          <a:p>
            <a:pPr lvl="1"/>
            <a:r>
              <a:rPr lang="ja-JP" altLang="en-US" dirty="0"/>
              <a:t>歯車マーク→「設定」→「フィルタとブロック」</a:t>
            </a:r>
            <a:endParaRPr kumimoji="1" lang="en-US" altLang="ja-JP" dirty="0"/>
          </a:p>
          <a:p>
            <a:pPr lvl="1"/>
            <a:r>
              <a:rPr kumimoji="1" lang="ja-JP" altLang="en-US" dirty="0"/>
              <a:t>新しいフィルタを作成</a:t>
            </a:r>
            <a:endParaRPr kumimoji="1" lang="en-US" altLang="ja-JP" dirty="0"/>
          </a:p>
          <a:p>
            <a:pPr lvl="1"/>
            <a:r>
              <a:rPr kumimoji="1" lang="en-US" altLang="ja-JP" dirty="0"/>
              <a:t>From </a:t>
            </a:r>
            <a:r>
              <a:rPr kumimoji="1" lang="ja-JP" altLang="en-US" dirty="0"/>
              <a:t>の欄に「</a:t>
            </a:r>
            <a:r>
              <a:rPr kumimoji="1" lang="en-US" altLang="ja-JP" dirty="0"/>
              <a:t>test@123.ne.jp</a:t>
            </a:r>
            <a:r>
              <a:rPr kumimoji="1" lang="ja-JP" altLang="en-US" dirty="0"/>
              <a:t>」を入力しフィルタ作成</a:t>
            </a:r>
            <a:endParaRPr kumimoji="1" lang="en-US" altLang="ja-JP" dirty="0"/>
          </a:p>
          <a:p>
            <a:pPr lvl="1"/>
            <a:r>
              <a:rPr lang="ja-JP" altLang="en-US" dirty="0"/>
              <a:t>「削除する」にチェックマークを入れる</a:t>
            </a:r>
            <a:endParaRPr kumimoji="1" lang="ja-JP" altLang="en-US"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16</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演習：設定とフィルタリング</a:t>
            </a:r>
          </a:p>
        </p:txBody>
      </p:sp>
    </p:spTree>
    <p:extLst>
      <p:ext uri="{BB962C8B-B14F-4D97-AF65-F5344CB8AC3E}">
        <p14:creationId xmlns:p14="http://schemas.microsoft.com/office/powerpoint/2010/main" val="83422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受信したメールのコピーを送信する（転送）</a:t>
            </a:r>
            <a:endParaRPr kumimoji="1" lang="en-US" altLang="ja-JP" dirty="0"/>
          </a:p>
          <a:p>
            <a:pPr lvl="1"/>
            <a:r>
              <a:rPr lang="ja-JP" altLang="en-US" dirty="0"/>
              <a:t>彼の受信メールをすべて自分のアドレスに転送するとお手軽浮気調査できる</a:t>
            </a:r>
            <a:endParaRPr kumimoji="1" lang="en-US" altLang="ja-JP" dirty="0"/>
          </a:p>
          <a:p>
            <a:endParaRPr lang="en-US" altLang="ja-JP" dirty="0"/>
          </a:p>
          <a:p>
            <a:r>
              <a:rPr kumimoji="1" lang="ja-JP" altLang="en-US" dirty="0"/>
              <a:t>メールの管理方法</a:t>
            </a:r>
            <a:endParaRPr kumimoji="1" lang="en-US" altLang="ja-JP" dirty="0"/>
          </a:p>
          <a:p>
            <a:pPr lvl="1"/>
            <a:r>
              <a:rPr lang="en-US" altLang="ja-JP" sz="2400" dirty="0"/>
              <a:t>IMAP</a:t>
            </a:r>
            <a:r>
              <a:rPr lang="ja-JP" altLang="en-US" sz="2400" dirty="0"/>
              <a:t>（</a:t>
            </a:r>
            <a:r>
              <a:rPr lang="en-US" altLang="ja-JP" sz="2400" dirty="0"/>
              <a:t>Internet Message Access Protocol</a:t>
            </a:r>
            <a:r>
              <a:rPr lang="ja-JP" altLang="en-US" sz="2400" dirty="0"/>
              <a:t>）：</a:t>
            </a:r>
            <a:endParaRPr lang="en-US" altLang="ja-JP" sz="2400" dirty="0"/>
          </a:p>
          <a:p>
            <a:pPr lvl="2"/>
            <a:r>
              <a:rPr lang="ja-JP" altLang="en-US" sz="2400" dirty="0"/>
              <a:t>サーバのメールを手元にコピー</a:t>
            </a:r>
            <a:endParaRPr lang="en-US" altLang="ja-JP" sz="2400" dirty="0"/>
          </a:p>
          <a:p>
            <a:pPr lvl="1"/>
            <a:r>
              <a:rPr lang="en-US" altLang="ja-JP" sz="2400" dirty="0"/>
              <a:t>POP</a:t>
            </a:r>
            <a:r>
              <a:rPr lang="ja-JP" altLang="en-US" sz="2400" dirty="0"/>
              <a:t>（</a:t>
            </a:r>
            <a:r>
              <a:rPr lang="en-US" altLang="ja-JP" sz="2400" dirty="0"/>
              <a:t>Post Office Protocol</a:t>
            </a:r>
            <a:r>
              <a:rPr lang="ja-JP" altLang="en-US" sz="2400" dirty="0"/>
              <a:t>）：</a:t>
            </a:r>
            <a:endParaRPr lang="en-US" altLang="ja-JP" sz="2400" dirty="0"/>
          </a:p>
          <a:p>
            <a:pPr lvl="2"/>
            <a:r>
              <a:rPr lang="ja-JP" altLang="en-US" sz="2400" dirty="0"/>
              <a:t>サーバのメールを手元にコピー後、削除</a:t>
            </a:r>
            <a:endParaRPr lang="en-US" altLang="ja-JP" sz="2400" dirty="0"/>
          </a:p>
          <a:p>
            <a:pPr lvl="2"/>
            <a:r>
              <a:rPr lang="ja-JP" altLang="en-US" sz="2400" dirty="0"/>
              <a:t>１台だけでメール管理したい人向け</a:t>
            </a:r>
            <a:endParaRPr lang="en-US" altLang="ja-JP" sz="2400" dirty="0"/>
          </a:p>
          <a:p>
            <a:pPr lvl="2"/>
            <a:endParaRPr kumimoji="1" lang="ja-JP" altLang="en-US"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17</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自動転送設定</a:t>
            </a:r>
          </a:p>
        </p:txBody>
      </p:sp>
    </p:spTree>
    <p:extLst>
      <p:ext uri="{BB962C8B-B14F-4D97-AF65-F5344CB8AC3E}">
        <p14:creationId xmlns:p14="http://schemas.microsoft.com/office/powerpoint/2010/main" val="1924394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連絡先やグループを作成、登録できる</a:t>
            </a:r>
            <a:endParaRPr kumimoji="1" lang="en-US" altLang="ja-JP" dirty="0"/>
          </a:p>
          <a:p>
            <a:pPr lvl="1"/>
            <a:r>
              <a:rPr lang="ja-JP" altLang="en-US" dirty="0"/>
              <a:t>住所</a:t>
            </a:r>
            <a:endParaRPr lang="en-US" altLang="ja-JP" dirty="0"/>
          </a:p>
          <a:p>
            <a:pPr lvl="1"/>
            <a:r>
              <a:rPr kumimoji="1" lang="ja-JP" altLang="en-US" dirty="0"/>
              <a:t>電話番号</a:t>
            </a:r>
            <a:endParaRPr kumimoji="1" lang="en-US" altLang="ja-JP" dirty="0"/>
          </a:p>
          <a:p>
            <a:pPr lvl="1"/>
            <a:r>
              <a:rPr lang="ja-JP" altLang="en-US" dirty="0"/>
              <a:t>生年月日</a:t>
            </a:r>
            <a:endParaRPr lang="en-US" altLang="ja-JP" dirty="0"/>
          </a:p>
          <a:p>
            <a:pPr lvl="1"/>
            <a:r>
              <a:rPr kumimoji="1" lang="ja-JP" altLang="en-US" dirty="0"/>
              <a:t>所属グループ</a:t>
            </a:r>
            <a:endParaRPr kumimoji="1" lang="en-US" altLang="ja-JP" dirty="0"/>
          </a:p>
          <a:p>
            <a:pPr lvl="1"/>
            <a:r>
              <a:rPr lang="ja-JP" altLang="en-US" dirty="0"/>
              <a:t>などなど</a:t>
            </a:r>
            <a:endParaRPr kumimoji="1" lang="ja-JP" altLang="en-US"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18</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連絡先の登録</a:t>
            </a:r>
          </a:p>
        </p:txBody>
      </p:sp>
      <p:pic>
        <p:nvPicPr>
          <p:cNvPr id="7" name="図 6"/>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588321" y="2785001"/>
            <a:ext cx="2695475" cy="3104098"/>
          </a:xfrm>
          <a:prstGeom prst="rect">
            <a:avLst/>
          </a:prstGeom>
        </p:spPr>
      </p:pic>
      <p:sp>
        <p:nvSpPr>
          <p:cNvPr id="8" name="角丸四角形吹き出し 7"/>
          <p:cNvSpPr/>
          <p:nvPr/>
        </p:nvSpPr>
        <p:spPr>
          <a:xfrm>
            <a:off x="3064893" y="4337050"/>
            <a:ext cx="2954907" cy="1027422"/>
          </a:xfrm>
          <a:prstGeom prst="wedgeRoundRectCallout">
            <a:avLst>
              <a:gd name="adj1" fmla="val 39249"/>
              <a:gd name="adj2" fmla="val -99265"/>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「メール」をクリックで</a:t>
            </a:r>
            <a:endParaRPr kumimoji="1" lang="en-US" altLang="ja-JP" dirty="0"/>
          </a:p>
          <a:p>
            <a:pPr algn="ctr"/>
            <a:r>
              <a:rPr kumimoji="1" lang="ja-JP" altLang="en-US" dirty="0"/>
              <a:t>切り替え</a:t>
            </a:r>
            <a:endParaRPr kumimoji="1" lang="en-US" altLang="ja-JP" dirty="0"/>
          </a:p>
        </p:txBody>
      </p:sp>
    </p:spTree>
    <p:extLst>
      <p:ext uri="{BB962C8B-B14F-4D97-AF65-F5344CB8AC3E}">
        <p14:creationId xmlns:p14="http://schemas.microsoft.com/office/powerpoint/2010/main" val="700142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グループ全体に送るためのアドレス</a:t>
            </a:r>
            <a:endParaRPr lang="en-US" altLang="ja-JP" dirty="0"/>
          </a:p>
          <a:p>
            <a:r>
              <a:rPr kumimoji="1" lang="ja-JP" altLang="en-US" dirty="0"/>
              <a:t>メーリングリスト宛てに送られたメールはメンバー全員に送信される</a:t>
            </a:r>
            <a:endParaRPr kumimoji="1" lang="en-US" altLang="ja-JP" dirty="0"/>
          </a:p>
          <a:p>
            <a:r>
              <a:rPr lang="ja-JP" altLang="en-US" dirty="0"/>
              <a:t>個人情報を流さないよう注意</a:t>
            </a:r>
            <a:endParaRPr lang="en-US" altLang="ja-JP" dirty="0"/>
          </a:p>
          <a:p>
            <a:endParaRPr kumimoji="1" lang="en-US" altLang="ja-JP" dirty="0"/>
          </a:p>
          <a:p>
            <a:r>
              <a:rPr lang="ja-JP" altLang="en-US" dirty="0"/>
              <a:t>東女　情報処理センターが提供している</a:t>
            </a:r>
            <a:endParaRPr lang="en-US" altLang="ja-JP" dirty="0"/>
          </a:p>
          <a:p>
            <a:pPr lvl="1"/>
            <a:r>
              <a:rPr lang="en-US" altLang="ja-JP" dirty="0">
                <a:hlinkClick r:id="rId2"/>
              </a:rPr>
              <a:t>http://www.cis.twcu.ac.jp/cis/index.html</a:t>
            </a:r>
            <a:endParaRPr lang="en-US" altLang="ja-JP" dirty="0"/>
          </a:p>
          <a:p>
            <a:pPr lvl="1"/>
            <a:r>
              <a:rPr lang="en-US" altLang="ja-JP" dirty="0">
                <a:hlinkClick r:id="rId3"/>
              </a:rPr>
              <a:t>make_me_new@ml.twcu.ac.jp</a:t>
            </a:r>
            <a:r>
              <a:rPr lang="ja-JP" altLang="en-US" dirty="0"/>
              <a:t>宛に申請すると使える</a:t>
            </a:r>
            <a:endParaRPr kumimoji="1" lang="ja-JP" altLang="en-US"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19</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メーリングリスト</a:t>
            </a:r>
          </a:p>
        </p:txBody>
      </p:sp>
    </p:spTree>
    <p:extLst>
      <p:ext uri="{BB962C8B-B14F-4D97-AF65-F5344CB8AC3E}">
        <p14:creationId xmlns:p14="http://schemas.microsoft.com/office/powerpoint/2010/main" val="497099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99247" y="2589451"/>
            <a:ext cx="7745505" cy="3536711"/>
          </a:xfrm>
        </p:spPr>
        <p:txBody>
          <a:bodyPr numCol="1">
            <a:normAutofit fontScale="92500" lnSpcReduction="10000"/>
          </a:bodyPr>
          <a:lstStyle/>
          <a:p>
            <a:r>
              <a:rPr kumimoji="1" lang="ja-JP" altLang="en-US" dirty="0"/>
              <a:t>電子メール</a:t>
            </a:r>
            <a:endParaRPr kumimoji="1" lang="en-US" altLang="ja-JP" dirty="0"/>
          </a:p>
          <a:p>
            <a:pPr lvl="1"/>
            <a:r>
              <a:rPr lang="ja-JP" altLang="en-US" dirty="0"/>
              <a:t>電子メールの仕組み</a:t>
            </a:r>
            <a:endParaRPr lang="en-US" altLang="ja-JP" dirty="0"/>
          </a:p>
          <a:p>
            <a:pPr lvl="1"/>
            <a:r>
              <a:rPr lang="en-US" altLang="ja-JP" dirty="0"/>
              <a:t>Gmail</a:t>
            </a:r>
            <a:r>
              <a:rPr lang="ja-JP" altLang="en-US" dirty="0"/>
              <a:t>操作</a:t>
            </a:r>
            <a:endParaRPr lang="en-US" altLang="ja-JP" dirty="0"/>
          </a:p>
          <a:p>
            <a:pPr lvl="2"/>
            <a:r>
              <a:rPr lang="ja-JP" altLang="en-US" dirty="0"/>
              <a:t>送受信</a:t>
            </a:r>
            <a:endParaRPr lang="en-US" altLang="ja-JP" dirty="0"/>
          </a:p>
          <a:p>
            <a:pPr lvl="2"/>
            <a:r>
              <a:rPr lang="ja-JP" altLang="en-US" dirty="0"/>
              <a:t>フィルタリング</a:t>
            </a:r>
            <a:endParaRPr lang="en-US" altLang="ja-JP" dirty="0"/>
          </a:p>
          <a:p>
            <a:pPr lvl="2"/>
            <a:r>
              <a:rPr lang="ja-JP" altLang="en-US" dirty="0"/>
              <a:t>メーリングリスト</a:t>
            </a:r>
            <a:endParaRPr kumimoji="1" lang="en-US" altLang="ja-JP" dirty="0"/>
          </a:p>
          <a:p>
            <a:r>
              <a:rPr lang="ja-JP" altLang="en-US" dirty="0"/>
              <a:t>メールの文章</a:t>
            </a:r>
            <a:endParaRPr lang="en-US" altLang="ja-JP" dirty="0"/>
          </a:p>
          <a:p>
            <a:pPr lvl="1"/>
            <a:r>
              <a:rPr kumimoji="1" lang="ja-JP" altLang="en-US" dirty="0"/>
              <a:t>要点を抑える</a:t>
            </a:r>
            <a:endParaRPr kumimoji="1" lang="en-US" altLang="ja-JP" dirty="0"/>
          </a:p>
          <a:p>
            <a:pPr lvl="1"/>
            <a:r>
              <a:rPr lang="ja-JP" altLang="en-US" dirty="0"/>
              <a:t>日本語メール</a:t>
            </a:r>
            <a:endParaRPr lang="en-US" altLang="ja-JP" dirty="0"/>
          </a:p>
          <a:p>
            <a:pPr lvl="1"/>
            <a:r>
              <a:rPr kumimoji="1" lang="ja-JP" altLang="en-US" dirty="0"/>
              <a:t>英語メール</a:t>
            </a:r>
            <a:endParaRPr kumimoji="1"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本日やること</a:t>
            </a:r>
          </a:p>
        </p:txBody>
      </p:sp>
      <p:sp>
        <p:nvSpPr>
          <p:cNvPr id="4" name="正方形/長方形 3"/>
          <p:cNvSpPr/>
          <p:nvPr/>
        </p:nvSpPr>
        <p:spPr>
          <a:xfrm>
            <a:off x="699247" y="1747880"/>
            <a:ext cx="1566523" cy="5664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目標</a:t>
            </a:r>
          </a:p>
        </p:txBody>
      </p:sp>
      <p:sp>
        <p:nvSpPr>
          <p:cNvPr id="7" name="正方形/長方形 6"/>
          <p:cNvSpPr/>
          <p:nvPr/>
        </p:nvSpPr>
        <p:spPr>
          <a:xfrm>
            <a:off x="2387150" y="1747880"/>
            <a:ext cx="5559229" cy="5664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a:t>ビジネスメールを送れるようになろう</a:t>
            </a:r>
          </a:p>
        </p:txBody>
      </p:sp>
    </p:spTree>
    <p:extLst>
      <p:ext uri="{BB962C8B-B14F-4D97-AF65-F5344CB8AC3E}">
        <p14:creationId xmlns:p14="http://schemas.microsoft.com/office/powerpoint/2010/main" val="752361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身内</a:t>
            </a:r>
            <a:endParaRPr kumimoji="1" lang="en-US" altLang="ja-JP" dirty="0"/>
          </a:p>
          <a:p>
            <a:pPr lvl="1"/>
            <a:r>
              <a:rPr lang="ja-JP" altLang="en-US" dirty="0"/>
              <a:t>お好みでどうぞ</a:t>
            </a:r>
            <a:endParaRPr lang="en-US" altLang="ja-JP" dirty="0"/>
          </a:p>
          <a:p>
            <a:pPr lvl="1"/>
            <a:endParaRPr kumimoji="1" lang="en-US" altLang="ja-JP" dirty="0"/>
          </a:p>
          <a:p>
            <a:r>
              <a:rPr lang="ja-JP" altLang="en-US" dirty="0"/>
              <a:t>ビジネスメール</a:t>
            </a:r>
            <a:endParaRPr lang="en-US" altLang="ja-JP" dirty="0"/>
          </a:p>
          <a:p>
            <a:pPr lvl="1"/>
            <a:r>
              <a:rPr lang="en-US" altLang="ja-JP" dirty="0"/>
              <a:t>from</a:t>
            </a:r>
            <a:r>
              <a:rPr lang="ja-JP" altLang="en-US" dirty="0"/>
              <a:t>企業</a:t>
            </a:r>
            <a:r>
              <a:rPr kumimoji="1" lang="ja-JP" altLang="en-US" dirty="0"/>
              <a:t>：会社の代表として適した文面で書く</a:t>
            </a:r>
            <a:endParaRPr kumimoji="1" lang="en-US" altLang="ja-JP" dirty="0"/>
          </a:p>
          <a:p>
            <a:pPr lvl="1"/>
            <a:r>
              <a:rPr kumimoji="1" lang="en-US" altLang="ja-JP" dirty="0"/>
              <a:t>from</a:t>
            </a:r>
            <a:r>
              <a:rPr kumimoji="1" lang="ja-JP" altLang="en-US" dirty="0"/>
              <a:t>個人：相手が不快に思わない程度の文面で</a:t>
            </a:r>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20</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メールに書く文章</a:t>
            </a:r>
          </a:p>
        </p:txBody>
      </p:sp>
      <p:sp>
        <p:nvSpPr>
          <p:cNvPr id="6" name="正方形/長方形 5"/>
          <p:cNvSpPr/>
          <p:nvPr/>
        </p:nvSpPr>
        <p:spPr>
          <a:xfrm>
            <a:off x="252282" y="4709259"/>
            <a:ext cx="3146373" cy="164268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dirty="0"/>
              <a:t>○</a:t>
            </a:r>
            <a:r>
              <a:rPr kumimoji="1" lang="en-US" altLang="ja-JP" dirty="0"/>
              <a:t>×</a:t>
            </a:r>
            <a:r>
              <a:rPr kumimoji="1" lang="ja-JP" altLang="en-US" dirty="0"/>
              <a:t>商事の人</a:t>
            </a:r>
            <a:endParaRPr kumimoji="1" lang="en-US" altLang="ja-JP" dirty="0"/>
          </a:p>
          <a:p>
            <a:endParaRPr kumimoji="1" lang="en-US" altLang="ja-JP" dirty="0"/>
          </a:p>
          <a:p>
            <a:r>
              <a:rPr kumimoji="1" lang="ja-JP" altLang="en-US" dirty="0"/>
              <a:t>ちーっす！</a:t>
            </a:r>
            <a:endParaRPr kumimoji="1" lang="en-US" altLang="ja-JP" dirty="0"/>
          </a:p>
          <a:p>
            <a:r>
              <a:rPr kumimoji="1" lang="ja-JP" altLang="en-US" dirty="0"/>
              <a:t>この前はどうも。</a:t>
            </a:r>
            <a:endParaRPr kumimoji="1" lang="en-US" altLang="ja-JP" dirty="0"/>
          </a:p>
          <a:p>
            <a:r>
              <a:rPr kumimoji="1" lang="ja-JP" altLang="en-US" dirty="0"/>
              <a:t>次回どうする</a:t>
            </a:r>
            <a:r>
              <a:rPr kumimoji="1" lang="en-US" altLang="ja-JP" dirty="0"/>
              <a:t>(?_?</a:t>
            </a:r>
            <a:endParaRPr kumimoji="1" lang="ja-JP" altLang="en-US" dirty="0"/>
          </a:p>
        </p:txBody>
      </p:sp>
      <p:sp>
        <p:nvSpPr>
          <p:cNvPr id="7" name="正方形/長方形 6"/>
          <p:cNvSpPr/>
          <p:nvPr/>
        </p:nvSpPr>
        <p:spPr>
          <a:xfrm>
            <a:off x="3845621" y="4709258"/>
            <a:ext cx="5063710" cy="164268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dirty="0"/>
              <a:t>○</a:t>
            </a:r>
            <a:r>
              <a:rPr kumimoji="1" lang="en-US" altLang="ja-JP" dirty="0"/>
              <a:t>×</a:t>
            </a:r>
            <a:r>
              <a:rPr kumimoji="1" lang="ja-JP" altLang="en-US" dirty="0"/>
              <a:t>商事</a:t>
            </a:r>
            <a:r>
              <a:rPr kumimoji="1" lang="en-US" altLang="ja-JP" dirty="0"/>
              <a:t> </a:t>
            </a:r>
            <a:r>
              <a:rPr kumimoji="1" lang="ja-JP" altLang="en-US" dirty="0"/>
              <a:t>担当者様</a:t>
            </a:r>
            <a:endParaRPr kumimoji="1" lang="en-US" altLang="ja-JP" dirty="0"/>
          </a:p>
          <a:p>
            <a:endParaRPr kumimoji="1" lang="en-US" altLang="ja-JP" dirty="0"/>
          </a:p>
          <a:p>
            <a:r>
              <a:rPr kumimoji="1" lang="ja-JP" altLang="en-US" dirty="0"/>
              <a:t>◇△大学の□□です。</a:t>
            </a:r>
            <a:endParaRPr kumimoji="1" lang="en-US" altLang="ja-JP" dirty="0"/>
          </a:p>
          <a:p>
            <a:r>
              <a:rPr kumimoji="1" lang="ja-JP" altLang="en-US" dirty="0"/>
              <a:t>先日はお越しいただきありがとうございました。</a:t>
            </a:r>
            <a:endParaRPr kumimoji="1" lang="en-US" altLang="ja-JP" dirty="0"/>
          </a:p>
          <a:p>
            <a:r>
              <a:rPr kumimoji="1" lang="ja-JP" altLang="en-US" dirty="0"/>
              <a:t>次回の日程についていかがいたしましょう？</a:t>
            </a:r>
          </a:p>
        </p:txBody>
      </p:sp>
      <p:sp>
        <p:nvSpPr>
          <p:cNvPr id="8" name="テキスト ボックス 7"/>
          <p:cNvSpPr txBox="1"/>
          <p:nvPr/>
        </p:nvSpPr>
        <p:spPr>
          <a:xfrm>
            <a:off x="252282" y="4339926"/>
            <a:ext cx="1051965" cy="369332"/>
          </a:xfrm>
          <a:prstGeom prst="rect">
            <a:avLst/>
          </a:prstGeom>
          <a:noFill/>
        </p:spPr>
        <p:txBody>
          <a:bodyPr wrap="square" rtlCol="0">
            <a:spAutoFit/>
          </a:bodyPr>
          <a:lstStyle/>
          <a:p>
            <a:r>
              <a:rPr kumimoji="1" lang="ja-JP" altLang="en-US" dirty="0"/>
              <a:t>悪い例</a:t>
            </a:r>
          </a:p>
        </p:txBody>
      </p:sp>
      <p:sp>
        <p:nvSpPr>
          <p:cNvPr id="9" name="テキスト ボックス 8"/>
          <p:cNvSpPr txBox="1"/>
          <p:nvPr/>
        </p:nvSpPr>
        <p:spPr>
          <a:xfrm>
            <a:off x="3845621" y="4339927"/>
            <a:ext cx="1051965" cy="369332"/>
          </a:xfrm>
          <a:prstGeom prst="rect">
            <a:avLst/>
          </a:prstGeom>
          <a:noFill/>
        </p:spPr>
        <p:txBody>
          <a:bodyPr wrap="square" rtlCol="0">
            <a:spAutoFit/>
          </a:bodyPr>
          <a:lstStyle/>
          <a:p>
            <a:r>
              <a:rPr kumimoji="1" lang="ja-JP" altLang="en-US" dirty="0"/>
              <a:t>良い例</a:t>
            </a:r>
          </a:p>
        </p:txBody>
      </p:sp>
    </p:spTree>
    <p:extLst>
      <p:ext uri="{BB962C8B-B14F-4D97-AF65-F5344CB8AC3E}">
        <p14:creationId xmlns:p14="http://schemas.microsoft.com/office/powerpoint/2010/main" val="1624852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21</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悪いメール：遅刻編</a:t>
            </a:r>
          </a:p>
        </p:txBody>
      </p:sp>
      <p:sp>
        <p:nvSpPr>
          <p:cNvPr id="10" name="正方形/長方形 9"/>
          <p:cNvSpPr/>
          <p:nvPr/>
        </p:nvSpPr>
        <p:spPr>
          <a:xfrm>
            <a:off x="1370981" y="2343127"/>
            <a:ext cx="6391279" cy="355596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400" dirty="0"/>
              <a:t>件名：電車遅れ</a:t>
            </a:r>
            <a:endParaRPr kumimoji="1" lang="en-US" altLang="ja-JP" sz="2400" dirty="0"/>
          </a:p>
          <a:p>
            <a:endParaRPr kumimoji="1" lang="en-US" altLang="ja-JP" sz="2400" dirty="0"/>
          </a:p>
          <a:p>
            <a:r>
              <a:rPr kumimoji="1" lang="ja-JP" altLang="en-US" sz="2400" dirty="0"/>
              <a:t>□□先生</a:t>
            </a:r>
            <a:endParaRPr kumimoji="1" lang="en-US" altLang="ja-JP" sz="2400" dirty="0"/>
          </a:p>
          <a:p>
            <a:endParaRPr kumimoji="1" lang="en-US" altLang="ja-JP" sz="2400" dirty="0"/>
          </a:p>
          <a:p>
            <a:r>
              <a:rPr kumimoji="1" lang="ja-JP" altLang="en-US" sz="2400" dirty="0"/>
              <a:t>柴田です。</a:t>
            </a:r>
            <a:endParaRPr kumimoji="1" lang="en-US" altLang="ja-JP" sz="2400" dirty="0"/>
          </a:p>
          <a:p>
            <a:r>
              <a:rPr kumimoji="1" lang="ja-JP" altLang="en-US" sz="2400" dirty="0"/>
              <a:t>今日は電車が遅れてます。</a:t>
            </a:r>
            <a:endParaRPr kumimoji="1" lang="en-US" altLang="ja-JP" sz="2400" dirty="0"/>
          </a:p>
          <a:p>
            <a:r>
              <a:rPr kumimoji="1" lang="ja-JP" altLang="en-US" sz="2400" dirty="0"/>
              <a:t>遅刻しそうなんですが、</a:t>
            </a:r>
            <a:endParaRPr kumimoji="1" lang="en-US" altLang="ja-JP" sz="2400" dirty="0"/>
          </a:p>
          <a:p>
            <a:r>
              <a:rPr kumimoji="1" lang="ja-JP" altLang="en-US" sz="2400" dirty="0"/>
              <a:t>どうしましょう。</a:t>
            </a:r>
            <a:endParaRPr kumimoji="1" lang="en-US" altLang="ja-JP" sz="2400" dirty="0"/>
          </a:p>
        </p:txBody>
      </p:sp>
    </p:spTree>
    <p:extLst>
      <p:ext uri="{BB962C8B-B14F-4D97-AF65-F5344CB8AC3E}">
        <p14:creationId xmlns:p14="http://schemas.microsoft.com/office/powerpoint/2010/main" val="4168621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22</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悪いメール：遅刻編</a:t>
            </a:r>
          </a:p>
        </p:txBody>
      </p:sp>
      <p:sp>
        <p:nvSpPr>
          <p:cNvPr id="6" name="正方形/長方形 5"/>
          <p:cNvSpPr/>
          <p:nvPr/>
        </p:nvSpPr>
        <p:spPr>
          <a:xfrm>
            <a:off x="1370981" y="2343127"/>
            <a:ext cx="6391279" cy="355596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400" dirty="0"/>
              <a:t>件名：電車遅れ</a:t>
            </a:r>
            <a:endParaRPr kumimoji="1" lang="en-US" altLang="ja-JP" sz="2400" dirty="0"/>
          </a:p>
          <a:p>
            <a:endParaRPr kumimoji="1" lang="en-US" altLang="ja-JP" sz="2400" dirty="0"/>
          </a:p>
          <a:p>
            <a:r>
              <a:rPr kumimoji="1" lang="ja-JP" altLang="en-US" sz="2400" dirty="0"/>
              <a:t>□□先生</a:t>
            </a:r>
            <a:endParaRPr kumimoji="1" lang="en-US" altLang="ja-JP" sz="2400" dirty="0"/>
          </a:p>
          <a:p>
            <a:endParaRPr kumimoji="1" lang="en-US" altLang="ja-JP" sz="2400" dirty="0"/>
          </a:p>
          <a:p>
            <a:r>
              <a:rPr kumimoji="1" lang="ja-JP" altLang="en-US" sz="2400" dirty="0"/>
              <a:t>柴田です。</a:t>
            </a:r>
            <a:endParaRPr kumimoji="1" lang="en-US" altLang="ja-JP" sz="2400" dirty="0"/>
          </a:p>
          <a:p>
            <a:r>
              <a:rPr kumimoji="1" lang="ja-JP" altLang="en-US" sz="2400" dirty="0"/>
              <a:t>今日は電車が遅れてます。</a:t>
            </a:r>
            <a:endParaRPr kumimoji="1" lang="en-US" altLang="ja-JP" sz="2400" dirty="0"/>
          </a:p>
          <a:p>
            <a:r>
              <a:rPr kumimoji="1" lang="ja-JP" altLang="en-US" sz="2400" dirty="0"/>
              <a:t>遅刻しそうなんですが、</a:t>
            </a:r>
            <a:endParaRPr kumimoji="1" lang="en-US" altLang="ja-JP" sz="2400" dirty="0"/>
          </a:p>
          <a:p>
            <a:r>
              <a:rPr kumimoji="1" lang="ja-JP" altLang="en-US" sz="2400" dirty="0"/>
              <a:t>どうしましょう。</a:t>
            </a:r>
            <a:endParaRPr kumimoji="1" lang="en-US" altLang="ja-JP" sz="2400" dirty="0"/>
          </a:p>
        </p:txBody>
      </p:sp>
      <p:sp>
        <p:nvSpPr>
          <p:cNvPr id="2" name="吹き出し: 角を丸めた四角形 1"/>
          <p:cNvSpPr/>
          <p:nvPr/>
        </p:nvSpPr>
        <p:spPr>
          <a:xfrm>
            <a:off x="3308291" y="3564798"/>
            <a:ext cx="1958273" cy="623086"/>
          </a:xfrm>
          <a:prstGeom prst="wedgeRoundRectCallout">
            <a:avLst>
              <a:gd name="adj1" fmla="val -67394"/>
              <a:gd name="adj2" fmla="val 39124"/>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t>どこの誰？</a:t>
            </a:r>
          </a:p>
        </p:txBody>
      </p:sp>
      <p:sp>
        <p:nvSpPr>
          <p:cNvPr id="7" name="吹き出し: 角を丸めた四角形 6"/>
          <p:cNvSpPr/>
          <p:nvPr/>
        </p:nvSpPr>
        <p:spPr>
          <a:xfrm>
            <a:off x="3943241" y="2108361"/>
            <a:ext cx="1958273" cy="623086"/>
          </a:xfrm>
          <a:prstGeom prst="wedgeRoundRectCallout">
            <a:avLst>
              <a:gd name="adj1" fmla="val -62849"/>
              <a:gd name="adj2" fmla="val 4821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t>要件は何？</a:t>
            </a:r>
          </a:p>
        </p:txBody>
      </p:sp>
      <p:sp>
        <p:nvSpPr>
          <p:cNvPr id="8" name="吹き出し: 角を丸めた四角形 7"/>
          <p:cNvSpPr/>
          <p:nvPr/>
        </p:nvSpPr>
        <p:spPr>
          <a:xfrm>
            <a:off x="2493978" y="5899094"/>
            <a:ext cx="2428400" cy="623086"/>
          </a:xfrm>
          <a:prstGeom prst="wedgeRoundRectCallout">
            <a:avLst>
              <a:gd name="adj1" fmla="val -30208"/>
              <a:gd name="adj2" fmla="val -9387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t>具体的でない話</a:t>
            </a:r>
          </a:p>
        </p:txBody>
      </p:sp>
    </p:spTree>
    <p:extLst>
      <p:ext uri="{BB962C8B-B14F-4D97-AF65-F5344CB8AC3E}">
        <p14:creationId xmlns:p14="http://schemas.microsoft.com/office/powerpoint/2010/main" val="2670272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ja-JP" altLang="en-US"/>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23</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良い例：遅刻編</a:t>
            </a:r>
          </a:p>
        </p:txBody>
      </p:sp>
      <p:sp>
        <p:nvSpPr>
          <p:cNvPr id="6" name="正方形/長方形 5"/>
          <p:cNvSpPr/>
          <p:nvPr/>
        </p:nvSpPr>
        <p:spPr>
          <a:xfrm>
            <a:off x="571849" y="1650775"/>
            <a:ext cx="7989543" cy="478239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400" dirty="0"/>
              <a:t>件名：リテラシ</a:t>
            </a:r>
            <a:r>
              <a:rPr kumimoji="1" lang="en-US" altLang="ja-JP" sz="2400" dirty="0"/>
              <a:t>1</a:t>
            </a:r>
            <a:r>
              <a:rPr kumimoji="1" lang="ja-JP" altLang="en-US" sz="2400" dirty="0" err="1"/>
              <a:t>の第</a:t>
            </a:r>
            <a:r>
              <a:rPr kumimoji="1" lang="en-US" altLang="ja-JP" sz="2400" dirty="0"/>
              <a:t>3</a:t>
            </a:r>
            <a:r>
              <a:rPr kumimoji="1" lang="ja-JP" altLang="en-US" sz="2400" dirty="0"/>
              <a:t>回授業遅刻に関する相談</a:t>
            </a:r>
            <a:endParaRPr kumimoji="1" lang="en-US" altLang="ja-JP" sz="2400" dirty="0"/>
          </a:p>
          <a:p>
            <a:endParaRPr kumimoji="1" lang="en-US" altLang="ja-JP" sz="2400" dirty="0"/>
          </a:p>
          <a:p>
            <a:r>
              <a:rPr kumimoji="1" lang="ja-JP" altLang="en-US" sz="2400" dirty="0"/>
              <a:t>□□先生</a:t>
            </a:r>
            <a:endParaRPr kumimoji="1" lang="en-US" altLang="ja-JP" sz="2400" dirty="0"/>
          </a:p>
          <a:p>
            <a:endParaRPr kumimoji="1" lang="en-US" altLang="ja-JP" sz="2400" dirty="0"/>
          </a:p>
          <a:p>
            <a:r>
              <a:rPr kumimoji="1" lang="ja-JP" altLang="en-US" sz="2400" dirty="0"/>
              <a:t>東京女子大学、哲学専攻</a:t>
            </a:r>
            <a:r>
              <a:rPr kumimoji="1" lang="en-US" altLang="ja-JP" sz="2400" dirty="0"/>
              <a:t>1</a:t>
            </a:r>
            <a:r>
              <a:rPr kumimoji="1" lang="ja-JP" altLang="en-US" sz="2400" dirty="0"/>
              <a:t>年の柴田です。</a:t>
            </a:r>
            <a:endParaRPr kumimoji="1" lang="en-US" altLang="ja-JP" sz="2400" dirty="0"/>
          </a:p>
          <a:p>
            <a:r>
              <a:rPr kumimoji="1" lang="ja-JP" altLang="en-US" sz="2400" dirty="0"/>
              <a:t>遅刻に対する成績評価についての相談です。</a:t>
            </a:r>
            <a:endParaRPr kumimoji="1" lang="en-US" altLang="ja-JP" sz="2400" dirty="0"/>
          </a:p>
          <a:p>
            <a:endParaRPr kumimoji="1" lang="en-US" altLang="ja-JP" sz="2400" dirty="0"/>
          </a:p>
          <a:p>
            <a:r>
              <a:rPr kumimoji="1" lang="ja-JP" altLang="en-US" sz="2400" dirty="0"/>
              <a:t>第</a:t>
            </a:r>
            <a:r>
              <a:rPr kumimoji="1" lang="en-US" altLang="ja-JP" sz="2400" dirty="0"/>
              <a:t>3</a:t>
            </a:r>
            <a:r>
              <a:rPr kumimoji="1" lang="ja-JP" altLang="en-US" sz="2400" dirty="0"/>
              <a:t>回授業が電車遅延のため</a:t>
            </a:r>
            <a:r>
              <a:rPr kumimoji="1" lang="en-US" altLang="ja-JP" sz="2400" dirty="0"/>
              <a:t>15</a:t>
            </a:r>
            <a:r>
              <a:rPr kumimoji="1" lang="ja-JP" altLang="en-US" sz="2400" dirty="0"/>
              <a:t>分ほど遅刻します。</a:t>
            </a:r>
            <a:endParaRPr kumimoji="1" lang="en-US" altLang="ja-JP" sz="2400" dirty="0"/>
          </a:p>
          <a:p>
            <a:r>
              <a:rPr kumimoji="1" lang="ja-JP" altLang="en-US" sz="2400" dirty="0"/>
              <a:t>この場合の成績評価や遅刻の扱いはどうなりますか？</a:t>
            </a:r>
            <a:endParaRPr kumimoji="1" lang="en-US" altLang="ja-JP" sz="2400" dirty="0"/>
          </a:p>
          <a:p>
            <a:r>
              <a:rPr kumimoji="1" lang="ja-JP" altLang="en-US" sz="2400" dirty="0"/>
              <a:t>遅延証明書は駅で発行したものを持っています。</a:t>
            </a:r>
            <a:endParaRPr kumimoji="1" lang="en-US" altLang="ja-JP" sz="2400" dirty="0"/>
          </a:p>
          <a:p>
            <a:endParaRPr kumimoji="1" lang="en-US" altLang="ja-JP" sz="2400" dirty="0"/>
          </a:p>
          <a:p>
            <a:r>
              <a:rPr kumimoji="1" lang="ja-JP" altLang="en-US" sz="2400" dirty="0"/>
              <a:t>ご確認よろしくお願いいたします。</a:t>
            </a:r>
            <a:endParaRPr kumimoji="1" lang="en-US" altLang="ja-JP" sz="2400" dirty="0"/>
          </a:p>
        </p:txBody>
      </p:sp>
    </p:spTree>
    <p:extLst>
      <p:ext uri="{BB962C8B-B14F-4D97-AF65-F5344CB8AC3E}">
        <p14:creationId xmlns:p14="http://schemas.microsoft.com/office/powerpoint/2010/main" val="974702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ja-JP" altLang="en-US"/>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24</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良い例：遅刻編</a:t>
            </a:r>
          </a:p>
        </p:txBody>
      </p:sp>
      <p:sp>
        <p:nvSpPr>
          <p:cNvPr id="6" name="正方形/長方形 5"/>
          <p:cNvSpPr/>
          <p:nvPr/>
        </p:nvSpPr>
        <p:spPr>
          <a:xfrm>
            <a:off x="571849" y="1650775"/>
            <a:ext cx="7989543" cy="478239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2400" dirty="0"/>
              <a:t>件名：リテラシ</a:t>
            </a:r>
            <a:r>
              <a:rPr kumimoji="1" lang="en-US" altLang="ja-JP" sz="2400" dirty="0"/>
              <a:t>1</a:t>
            </a:r>
            <a:r>
              <a:rPr kumimoji="1" lang="ja-JP" altLang="en-US" sz="2400" dirty="0" err="1"/>
              <a:t>の第</a:t>
            </a:r>
            <a:r>
              <a:rPr kumimoji="1" lang="en-US" altLang="ja-JP" sz="2400" dirty="0"/>
              <a:t>3</a:t>
            </a:r>
            <a:r>
              <a:rPr kumimoji="1" lang="ja-JP" altLang="en-US" sz="2400" dirty="0"/>
              <a:t>回授業遅刻に関する相談</a:t>
            </a:r>
            <a:endParaRPr kumimoji="1" lang="en-US" altLang="ja-JP" sz="2400" dirty="0"/>
          </a:p>
          <a:p>
            <a:endParaRPr kumimoji="1" lang="en-US" altLang="ja-JP" sz="2400" dirty="0"/>
          </a:p>
          <a:p>
            <a:r>
              <a:rPr kumimoji="1" lang="ja-JP" altLang="en-US" sz="2400" dirty="0"/>
              <a:t>□□先生</a:t>
            </a:r>
            <a:endParaRPr kumimoji="1" lang="en-US" altLang="ja-JP" sz="2400" dirty="0"/>
          </a:p>
          <a:p>
            <a:endParaRPr kumimoji="1" lang="en-US" altLang="ja-JP" sz="2400" dirty="0"/>
          </a:p>
          <a:p>
            <a:r>
              <a:rPr kumimoji="1" lang="ja-JP" altLang="en-US" sz="2400" dirty="0"/>
              <a:t>東京女子大学、哲学専攻</a:t>
            </a:r>
            <a:r>
              <a:rPr kumimoji="1" lang="en-US" altLang="ja-JP" sz="2400" dirty="0"/>
              <a:t>1</a:t>
            </a:r>
            <a:r>
              <a:rPr kumimoji="1" lang="ja-JP" altLang="en-US" sz="2400" dirty="0"/>
              <a:t>年の柴田です。</a:t>
            </a:r>
            <a:endParaRPr kumimoji="1" lang="en-US" altLang="ja-JP" sz="2400" dirty="0"/>
          </a:p>
          <a:p>
            <a:r>
              <a:rPr kumimoji="1" lang="ja-JP" altLang="en-US" sz="2400" dirty="0"/>
              <a:t>遅刻に対する成績評価についての相談です。</a:t>
            </a:r>
            <a:endParaRPr kumimoji="1" lang="en-US" altLang="ja-JP" sz="2400" dirty="0"/>
          </a:p>
          <a:p>
            <a:endParaRPr kumimoji="1" lang="en-US" altLang="ja-JP" sz="2400" dirty="0"/>
          </a:p>
          <a:p>
            <a:r>
              <a:rPr kumimoji="1" lang="ja-JP" altLang="en-US" sz="2400" dirty="0"/>
              <a:t>第</a:t>
            </a:r>
            <a:r>
              <a:rPr kumimoji="1" lang="en-US" altLang="ja-JP" sz="2400" dirty="0"/>
              <a:t>3</a:t>
            </a:r>
            <a:r>
              <a:rPr kumimoji="1" lang="ja-JP" altLang="en-US" sz="2400" dirty="0"/>
              <a:t>回授業が電車遅延のため</a:t>
            </a:r>
            <a:r>
              <a:rPr kumimoji="1" lang="en-US" altLang="ja-JP" sz="2400" dirty="0"/>
              <a:t>15</a:t>
            </a:r>
            <a:r>
              <a:rPr kumimoji="1" lang="ja-JP" altLang="en-US" sz="2400" dirty="0"/>
              <a:t>分ほど遅刻します。</a:t>
            </a:r>
            <a:endParaRPr kumimoji="1" lang="en-US" altLang="ja-JP" sz="2400" dirty="0"/>
          </a:p>
          <a:p>
            <a:r>
              <a:rPr kumimoji="1" lang="ja-JP" altLang="en-US" sz="2400" dirty="0"/>
              <a:t>この場合の成績評価や遅刻の扱いを教えてください。</a:t>
            </a:r>
            <a:endParaRPr kumimoji="1" lang="en-US" altLang="ja-JP" sz="2400" dirty="0"/>
          </a:p>
          <a:p>
            <a:r>
              <a:rPr kumimoji="1" lang="ja-JP" altLang="en-US" sz="2400" dirty="0"/>
              <a:t>遅延証明書は駅で発行したものを持っています。</a:t>
            </a:r>
            <a:endParaRPr kumimoji="1" lang="en-US" altLang="ja-JP" sz="2400" dirty="0"/>
          </a:p>
          <a:p>
            <a:endParaRPr kumimoji="1" lang="en-US" altLang="ja-JP" sz="2400" dirty="0"/>
          </a:p>
          <a:p>
            <a:r>
              <a:rPr kumimoji="1" lang="ja-JP" altLang="en-US" sz="2400" dirty="0"/>
              <a:t>ご確認よろしくお願いいたします。</a:t>
            </a:r>
            <a:endParaRPr kumimoji="1" lang="en-US" altLang="ja-JP" sz="2400" dirty="0"/>
          </a:p>
        </p:txBody>
      </p:sp>
      <p:sp>
        <p:nvSpPr>
          <p:cNvPr id="8" name="吹き出し: 角を丸めた四角形 7"/>
          <p:cNvSpPr/>
          <p:nvPr/>
        </p:nvSpPr>
        <p:spPr>
          <a:xfrm>
            <a:off x="5785805" y="2351122"/>
            <a:ext cx="2899395" cy="623086"/>
          </a:xfrm>
          <a:prstGeom prst="wedgeRoundRectCallout">
            <a:avLst>
              <a:gd name="adj1" fmla="val -63675"/>
              <a:gd name="adj2" fmla="val -40097"/>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t>開くべきかわかる</a:t>
            </a:r>
          </a:p>
        </p:txBody>
      </p:sp>
      <p:sp>
        <p:nvSpPr>
          <p:cNvPr id="9" name="吹き出し: 角を丸めた四角形 8"/>
          <p:cNvSpPr/>
          <p:nvPr/>
        </p:nvSpPr>
        <p:spPr>
          <a:xfrm>
            <a:off x="6519853" y="3122100"/>
            <a:ext cx="2396195" cy="623086"/>
          </a:xfrm>
          <a:prstGeom prst="wedgeRoundRectCallout">
            <a:avLst>
              <a:gd name="adj1" fmla="val -60164"/>
              <a:gd name="adj2" fmla="val 1704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t>誰の話か分かる</a:t>
            </a:r>
          </a:p>
        </p:txBody>
      </p:sp>
      <p:sp>
        <p:nvSpPr>
          <p:cNvPr id="10" name="吹き出し: 角を丸めた四角形 9"/>
          <p:cNvSpPr/>
          <p:nvPr/>
        </p:nvSpPr>
        <p:spPr>
          <a:xfrm>
            <a:off x="6739795" y="3784908"/>
            <a:ext cx="2396195" cy="623086"/>
          </a:xfrm>
          <a:prstGeom prst="wedgeRoundRectCallout">
            <a:avLst>
              <a:gd name="adj1" fmla="val -55437"/>
              <a:gd name="adj2" fmla="val -2451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t>要件は簡潔に</a:t>
            </a:r>
          </a:p>
        </p:txBody>
      </p:sp>
      <p:sp>
        <p:nvSpPr>
          <p:cNvPr id="11" name="吹き出し: 角を丸めた四角形 10"/>
          <p:cNvSpPr/>
          <p:nvPr/>
        </p:nvSpPr>
        <p:spPr>
          <a:xfrm>
            <a:off x="5615874" y="5600825"/>
            <a:ext cx="3069326" cy="751117"/>
          </a:xfrm>
          <a:prstGeom prst="wedgeRoundRectCallout">
            <a:avLst>
              <a:gd name="adj1" fmla="val -34760"/>
              <a:gd name="adj2" fmla="val -7173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t>具体的状況と</a:t>
            </a:r>
            <a:endParaRPr kumimoji="1" lang="en-US" altLang="ja-JP" sz="2400" dirty="0"/>
          </a:p>
          <a:p>
            <a:pPr algn="ctr"/>
            <a:r>
              <a:rPr kumimoji="1" lang="ja-JP" altLang="en-US" sz="2400" dirty="0"/>
              <a:t>対応して欲しいこと</a:t>
            </a:r>
          </a:p>
        </p:txBody>
      </p:sp>
    </p:spTree>
    <p:extLst>
      <p:ext uri="{BB962C8B-B14F-4D97-AF65-F5344CB8AC3E}">
        <p14:creationId xmlns:p14="http://schemas.microsoft.com/office/powerpoint/2010/main" val="1562978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99247" y="3487667"/>
            <a:ext cx="7745505" cy="2638495"/>
          </a:xfrm>
        </p:spPr>
        <p:txBody>
          <a:bodyPr/>
          <a:lstStyle/>
          <a:p>
            <a:r>
              <a:rPr kumimoji="1" lang="ja-JP" altLang="en-US" dirty="0"/>
              <a:t>件名：簡潔にわかり易く</a:t>
            </a:r>
            <a:endParaRPr kumimoji="1" lang="en-US" altLang="ja-JP" dirty="0"/>
          </a:p>
          <a:p>
            <a:r>
              <a:rPr lang="ja-JP" altLang="en-US" dirty="0"/>
              <a:t>名前：どこのだれかわかるように。</a:t>
            </a:r>
            <a:endParaRPr lang="en-US" altLang="ja-JP" dirty="0"/>
          </a:p>
          <a:p>
            <a:r>
              <a:rPr kumimoji="1" lang="ja-JP" altLang="en-US" dirty="0"/>
              <a:t>要件：背景を知らなくてもわかる内容で。</a:t>
            </a:r>
            <a:endParaRPr kumimoji="1" lang="en-US" altLang="ja-JP" dirty="0"/>
          </a:p>
          <a:p>
            <a:r>
              <a:rPr lang="ja-JP" altLang="en-US" dirty="0"/>
              <a:t>語調：失礼でない程度に。</a:t>
            </a:r>
            <a:endParaRPr kumimoji="1"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25</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つまりメールで重要なこと</a:t>
            </a:r>
          </a:p>
        </p:txBody>
      </p:sp>
      <p:sp>
        <p:nvSpPr>
          <p:cNvPr id="6" name="フローチャート: 処理 5"/>
          <p:cNvSpPr/>
          <p:nvPr/>
        </p:nvSpPr>
        <p:spPr>
          <a:xfrm>
            <a:off x="1556822" y="1788340"/>
            <a:ext cx="6040079" cy="954860"/>
          </a:xfrm>
          <a:prstGeom prst="flowChart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800" dirty="0"/>
              <a:t>相手に伝わる文章を書こう！</a:t>
            </a:r>
          </a:p>
        </p:txBody>
      </p:sp>
    </p:spTree>
    <p:extLst>
      <p:ext uri="{BB962C8B-B14F-4D97-AF65-F5344CB8AC3E}">
        <p14:creationId xmlns:p14="http://schemas.microsoft.com/office/powerpoint/2010/main" val="2618964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ja-JP" altLang="en-US"/>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26</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英語メールの場合</a:t>
            </a:r>
          </a:p>
        </p:txBody>
      </p:sp>
      <p:sp>
        <p:nvSpPr>
          <p:cNvPr id="6" name="正方形/長方形 5"/>
          <p:cNvSpPr/>
          <p:nvPr/>
        </p:nvSpPr>
        <p:spPr>
          <a:xfrm>
            <a:off x="571849" y="1650775"/>
            <a:ext cx="7989543" cy="478239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2400" dirty="0"/>
              <a:t>To</a:t>
            </a:r>
            <a:r>
              <a:rPr kumimoji="1" lang="ja-JP" altLang="en-US" sz="2400" dirty="0"/>
              <a:t>：</a:t>
            </a:r>
            <a:r>
              <a:rPr kumimoji="1" lang="en-US" altLang="ja-JP" sz="2400" dirty="0"/>
              <a:t>Inquiry about attendance in literacy I</a:t>
            </a:r>
          </a:p>
          <a:p>
            <a:endParaRPr kumimoji="1" lang="en-US" altLang="ja-JP" sz="2400" dirty="0"/>
          </a:p>
          <a:p>
            <a:r>
              <a:rPr kumimoji="1" lang="en-US" altLang="ja-JP" sz="2400" dirty="0"/>
              <a:t>Dear Prof. XX.</a:t>
            </a:r>
          </a:p>
          <a:p>
            <a:endParaRPr kumimoji="1" lang="en-US" altLang="ja-JP" sz="2400" dirty="0"/>
          </a:p>
          <a:p>
            <a:r>
              <a:rPr kumimoji="1" lang="en-US" altLang="ja-JP" sz="2400" dirty="0"/>
              <a:t>I am Shibata, in TWCU.</a:t>
            </a:r>
          </a:p>
          <a:p>
            <a:r>
              <a:rPr kumimoji="1" lang="en-US" altLang="ja-JP" sz="2400" dirty="0"/>
              <a:t>This is inquiry about attendance in a case of being late.</a:t>
            </a:r>
          </a:p>
          <a:p>
            <a:endParaRPr kumimoji="1" lang="en-US" altLang="ja-JP" sz="2400" dirty="0"/>
          </a:p>
          <a:p>
            <a:r>
              <a:rPr kumimoji="1" lang="en-US" altLang="ja-JP" sz="2400" dirty="0"/>
              <a:t>I am being late for around 15 minutes in 3</a:t>
            </a:r>
            <a:r>
              <a:rPr kumimoji="1" lang="en-US" altLang="ja-JP" sz="2400" baseline="30000" dirty="0"/>
              <a:t>rd</a:t>
            </a:r>
            <a:r>
              <a:rPr kumimoji="1" lang="en-US" altLang="ja-JP" sz="2400" dirty="0"/>
              <a:t> class of literacy I because the train I ride has stop by an accident.</a:t>
            </a:r>
          </a:p>
          <a:p>
            <a:r>
              <a:rPr kumimoji="1" lang="en-US" altLang="ja-JP" sz="2400" dirty="0"/>
              <a:t>Could I get credit in this case?</a:t>
            </a:r>
          </a:p>
          <a:p>
            <a:r>
              <a:rPr kumimoji="1" lang="en-US" altLang="ja-JP" sz="2400" dirty="0"/>
              <a:t>I have an evidence of the train stop issued by a station.</a:t>
            </a:r>
          </a:p>
          <a:p>
            <a:endParaRPr kumimoji="1" lang="en-US" altLang="ja-JP" sz="2400" dirty="0"/>
          </a:p>
          <a:p>
            <a:r>
              <a:rPr kumimoji="1" lang="en-US" altLang="ja-JP" sz="2400" dirty="0"/>
              <a:t>I would be grateful for your help.</a:t>
            </a:r>
          </a:p>
        </p:txBody>
      </p:sp>
    </p:spTree>
    <p:extLst>
      <p:ext uri="{BB962C8B-B14F-4D97-AF65-F5344CB8AC3E}">
        <p14:creationId xmlns:p14="http://schemas.microsoft.com/office/powerpoint/2010/main" val="654645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11971" y="1798667"/>
            <a:ext cx="8520056" cy="4327495"/>
          </a:xfrm>
        </p:spPr>
        <p:txBody>
          <a:bodyPr/>
          <a:lstStyle/>
          <a:p>
            <a:r>
              <a:rPr kumimoji="1" lang="ja-JP" altLang="en-US" dirty="0"/>
              <a:t>「</a:t>
            </a:r>
            <a:r>
              <a:rPr kumimoji="1" lang="en-US" altLang="ja-JP" dirty="0"/>
              <a:t>shibata-atsushi@cis.twcu.ac.jp</a:t>
            </a:r>
            <a:r>
              <a:rPr kumimoji="1" lang="ja-JP" altLang="en-US" dirty="0"/>
              <a:t>」宛にメールを送ろう</a:t>
            </a:r>
            <a:endParaRPr kumimoji="1" lang="en-US" altLang="ja-JP" dirty="0"/>
          </a:p>
          <a:p>
            <a:pPr lvl="1"/>
            <a:r>
              <a:rPr lang="ja-JP" altLang="en-US" dirty="0"/>
              <a:t>ウェブブラウザから</a:t>
            </a:r>
            <a:r>
              <a:rPr lang="en-US" altLang="ja-JP" dirty="0"/>
              <a:t>Gmail</a:t>
            </a:r>
            <a:r>
              <a:rPr lang="ja-JP" altLang="en-US" dirty="0"/>
              <a:t>へログイン</a:t>
            </a:r>
            <a:endParaRPr lang="en-US" altLang="ja-JP" dirty="0"/>
          </a:p>
          <a:p>
            <a:pPr lvl="1"/>
            <a:r>
              <a:rPr lang="ja-JP" altLang="en-US" dirty="0" smtClean="0"/>
              <a:t>署名の</a:t>
            </a:r>
            <a:r>
              <a:rPr lang="ja-JP" altLang="en-US" dirty="0"/>
              <a:t>設定をする（演習参照）</a:t>
            </a:r>
            <a:endParaRPr lang="en-US" altLang="ja-JP" dirty="0"/>
          </a:p>
          <a:p>
            <a:pPr lvl="1"/>
            <a:r>
              <a:rPr kumimoji="1" lang="ja-JP" altLang="en-US" dirty="0"/>
              <a:t>メールの「作成」をクリック</a:t>
            </a:r>
            <a:endParaRPr kumimoji="1" lang="en-US" altLang="ja-JP" dirty="0"/>
          </a:p>
          <a:p>
            <a:pPr lvl="1"/>
            <a:r>
              <a:rPr lang="ja-JP" altLang="en-US" dirty="0"/>
              <a:t>遅刻の言い訳メールを作って送ろう</a:t>
            </a:r>
            <a:endParaRPr lang="en-US" altLang="ja-JP" dirty="0"/>
          </a:p>
          <a:p>
            <a:pPr lvl="2"/>
            <a:r>
              <a:rPr kumimoji="1" lang="ja-JP" altLang="en-US" dirty="0"/>
              <a:t>宛先：</a:t>
            </a:r>
            <a:r>
              <a:rPr kumimoji="1" lang="en-US" altLang="ja-JP" dirty="0"/>
              <a:t>shibata-atsushi@cis.twc</a:t>
            </a:r>
            <a:r>
              <a:rPr lang="en-US" altLang="ja-JP" dirty="0"/>
              <a:t>u.ac.jp</a:t>
            </a:r>
            <a:endParaRPr kumimoji="1" lang="en-US" altLang="ja-JP" dirty="0"/>
          </a:p>
          <a:p>
            <a:pPr lvl="2"/>
            <a:r>
              <a:rPr kumimoji="1" lang="en-US" altLang="ja-JP" dirty="0"/>
              <a:t>CC</a:t>
            </a:r>
            <a:r>
              <a:rPr kumimoji="1" lang="ja-JP" altLang="en-US" dirty="0"/>
              <a:t>：</a:t>
            </a:r>
            <a:r>
              <a:rPr kumimoji="1" lang="en-US" altLang="ja-JP" dirty="0"/>
              <a:t>	</a:t>
            </a:r>
            <a:r>
              <a:rPr kumimoji="1" lang="ja-JP" altLang="en-US" dirty="0"/>
              <a:t>自分のメールアドレス</a:t>
            </a:r>
            <a:endParaRPr kumimoji="1" lang="en-US" altLang="ja-JP" dirty="0"/>
          </a:p>
          <a:p>
            <a:pPr lvl="2"/>
            <a:r>
              <a:rPr lang="ja-JP" altLang="en-US" dirty="0"/>
              <a:t>件名と本文：遅刻の</a:t>
            </a:r>
            <a:r>
              <a:rPr lang="ja-JP" altLang="en-US" dirty="0" smtClean="0"/>
              <a:t>言い訳</a:t>
            </a:r>
            <a:endParaRPr lang="en-US" altLang="ja-JP" dirty="0" smtClean="0"/>
          </a:p>
          <a:p>
            <a:pPr lvl="2"/>
            <a:r>
              <a:rPr lang="ja-JP" altLang="en-US" dirty="0" smtClean="0"/>
              <a:t>キーワード：</a:t>
            </a:r>
            <a:r>
              <a:rPr lang="ja-JP" altLang="en-US" dirty="0" smtClean="0"/>
              <a:t>木曜</a:t>
            </a:r>
            <a:r>
              <a:rPr lang="en-US" altLang="ja-JP" dirty="0"/>
              <a:t>2</a:t>
            </a:r>
            <a:r>
              <a:rPr lang="ja-JP" altLang="en-US" dirty="0" smtClean="0"/>
              <a:t>限</a:t>
            </a:r>
            <a:endParaRPr lang="en-US" altLang="ja-JP" dirty="0"/>
          </a:p>
          <a:p>
            <a:pPr lvl="1"/>
            <a:r>
              <a:rPr kumimoji="1" lang="ja-JP" altLang="en-US" dirty="0"/>
              <a:t>送信</a:t>
            </a:r>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27</a:t>
            </a:fld>
            <a:endParaRPr kumimoji="0" lang="en-US">
              <a:solidFill>
                <a:schemeClr val="tx1"/>
              </a:solidFill>
            </a:endParaRPr>
          </a:p>
        </p:txBody>
      </p:sp>
      <p:sp>
        <p:nvSpPr>
          <p:cNvPr id="5" name="タイトル 4"/>
          <p:cNvSpPr>
            <a:spLocks noGrp="1"/>
          </p:cNvSpPr>
          <p:nvPr>
            <p:ph type="title"/>
          </p:nvPr>
        </p:nvSpPr>
        <p:spPr/>
        <p:txBody>
          <a:bodyPr/>
          <a:lstStyle/>
          <a:p>
            <a:r>
              <a:rPr lang="ja-JP" altLang="en-US" dirty="0"/>
              <a:t>演習課題：メールを送ってみよう</a:t>
            </a:r>
            <a:endParaRPr kumimoji="1" lang="ja-JP" altLang="en-US" dirty="0"/>
          </a:p>
        </p:txBody>
      </p:sp>
    </p:spTree>
    <p:extLst>
      <p:ext uri="{BB962C8B-B14F-4D97-AF65-F5344CB8AC3E}">
        <p14:creationId xmlns:p14="http://schemas.microsoft.com/office/powerpoint/2010/main" val="1774483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ウェブサーバ</a:t>
            </a:r>
            <a:endParaRPr lang="en-US" altLang="ja-JP" dirty="0"/>
          </a:p>
          <a:p>
            <a:pPr lvl="1"/>
            <a:r>
              <a:rPr lang="ja-JP" altLang="en-US" dirty="0"/>
              <a:t>ウェブサーバの仕組み</a:t>
            </a:r>
            <a:endParaRPr lang="en-US" altLang="ja-JP" dirty="0"/>
          </a:p>
          <a:p>
            <a:pPr lvl="1"/>
            <a:r>
              <a:rPr lang="ja-JP" altLang="en-US" dirty="0"/>
              <a:t>ウェブサイトを立ち上げるには</a:t>
            </a:r>
            <a:endParaRPr lang="en-US" altLang="ja-JP" dirty="0"/>
          </a:p>
          <a:p>
            <a:pPr lvl="1"/>
            <a:r>
              <a:rPr lang="ja-JP" altLang="en-US" dirty="0"/>
              <a:t>ウェブを利用する上での注意点</a:t>
            </a:r>
            <a:endParaRPr lang="en-US" altLang="ja-JP" dirty="0"/>
          </a:p>
          <a:p>
            <a:endParaRPr lang="en-US" altLang="ja-JP" dirty="0"/>
          </a:p>
          <a:p>
            <a:r>
              <a:rPr lang="ja-JP" altLang="en-US" dirty="0"/>
              <a:t>ブラウザと検索</a:t>
            </a:r>
            <a:endParaRPr lang="en-US" altLang="ja-JP" dirty="0"/>
          </a:p>
          <a:p>
            <a:pPr lvl="1"/>
            <a:r>
              <a:rPr lang="ja-JP" altLang="en-US" dirty="0"/>
              <a:t>ブラウザの機能</a:t>
            </a:r>
            <a:endParaRPr lang="en-US" altLang="ja-JP" dirty="0"/>
          </a:p>
          <a:p>
            <a:pPr lvl="1"/>
            <a:r>
              <a:rPr lang="ja-JP" altLang="en-US" dirty="0"/>
              <a:t>情報検索のコツ</a:t>
            </a:r>
            <a:endParaRPr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28</a:t>
            </a:fld>
            <a:endParaRPr kumimoji="0" lang="en-US">
              <a:solidFill>
                <a:schemeClr val="tx1"/>
              </a:solidFill>
            </a:endParaRPr>
          </a:p>
        </p:txBody>
      </p:sp>
      <p:sp>
        <p:nvSpPr>
          <p:cNvPr id="6" name="タイトル 5"/>
          <p:cNvSpPr>
            <a:spLocks noGrp="1"/>
          </p:cNvSpPr>
          <p:nvPr>
            <p:ph type="title"/>
          </p:nvPr>
        </p:nvSpPr>
        <p:spPr/>
        <p:txBody>
          <a:bodyPr/>
          <a:lstStyle/>
          <a:p>
            <a:r>
              <a:rPr lang="ja-JP" altLang="en-US" dirty="0"/>
              <a:t>次週予告</a:t>
            </a:r>
            <a:endParaRPr kumimoji="1" lang="ja-JP" altLang="en-US" dirty="0"/>
          </a:p>
        </p:txBody>
      </p:sp>
    </p:spTree>
    <p:extLst>
      <p:ext uri="{BB962C8B-B14F-4D97-AF65-F5344CB8AC3E}">
        <p14:creationId xmlns:p14="http://schemas.microsoft.com/office/powerpoint/2010/main" val="2835397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a:t>電子情報</a:t>
            </a:r>
            <a:r>
              <a:rPr lang="ja-JP" altLang="en-US" dirty="0"/>
              <a:t>で作った</a:t>
            </a:r>
            <a:r>
              <a:rPr kumimoji="1" lang="ja-JP" altLang="en-US" dirty="0"/>
              <a:t>お手紙のこと</a:t>
            </a:r>
            <a:endParaRPr kumimoji="1" lang="en-US" altLang="ja-JP" dirty="0"/>
          </a:p>
          <a:p>
            <a:pPr lvl="1"/>
            <a:r>
              <a:rPr kumimoji="1" lang="en-US" altLang="ja-JP" dirty="0"/>
              <a:t>electron:</a:t>
            </a:r>
            <a:r>
              <a:rPr kumimoji="1" lang="ja-JP" altLang="en-US" dirty="0"/>
              <a:t>電子</a:t>
            </a:r>
            <a:endParaRPr kumimoji="1" lang="en-US" altLang="ja-JP" dirty="0"/>
          </a:p>
          <a:p>
            <a:pPr lvl="1"/>
            <a:r>
              <a:rPr lang="en-US" altLang="ja-JP" dirty="0"/>
              <a:t>mail:	</a:t>
            </a:r>
            <a:r>
              <a:rPr lang="ja-JP" altLang="en-US" dirty="0"/>
              <a:t>手紙・郵便物</a:t>
            </a:r>
            <a:endParaRPr lang="en-US" altLang="ja-JP" dirty="0"/>
          </a:p>
          <a:p>
            <a:endParaRPr kumimoji="1"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3</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電子メール</a:t>
            </a:r>
            <a:r>
              <a:rPr kumimoji="1" lang="en-US" altLang="ja-JP" dirty="0"/>
              <a:t>(E-mail, Electronic Mail)</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854636120"/>
              </p:ext>
            </p:extLst>
          </p:nvPr>
        </p:nvGraphicFramePr>
        <p:xfrm>
          <a:off x="1518621" y="3104969"/>
          <a:ext cx="6096000" cy="3340202"/>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1381459359"/>
                    </a:ext>
                  </a:extLst>
                </a:gridCol>
                <a:gridCol w="3048000">
                  <a:extLst>
                    <a:ext uri="{9D8B030D-6E8A-4147-A177-3AD203B41FA5}">
                      <a16:colId xmlns:a16="http://schemas.microsoft.com/office/drawing/2014/main" xmlns="" val="941261660"/>
                    </a:ext>
                  </a:extLst>
                </a:gridCol>
              </a:tblGrid>
              <a:tr h="370840">
                <a:tc>
                  <a:txBody>
                    <a:bodyPr/>
                    <a:lstStyle/>
                    <a:p>
                      <a:pPr algn="ctr"/>
                      <a:r>
                        <a:rPr kumimoji="1" lang="ja-JP" altLang="en-US" dirty="0"/>
                        <a:t>実際の手紙・郵便物</a:t>
                      </a:r>
                    </a:p>
                  </a:txBody>
                  <a:tcPr/>
                </a:tc>
                <a:tc>
                  <a:txBody>
                    <a:bodyPr/>
                    <a:lstStyle/>
                    <a:p>
                      <a:pPr algn="ctr"/>
                      <a:r>
                        <a:rPr kumimoji="1" lang="ja-JP" altLang="en-US" dirty="0"/>
                        <a:t>電子メール</a:t>
                      </a:r>
                    </a:p>
                  </a:txBody>
                  <a:tcPr/>
                </a:tc>
                <a:extLst>
                  <a:ext uri="{0D108BD9-81ED-4DB2-BD59-A6C34878D82A}">
                    <a16:rowId xmlns:a16="http://schemas.microsoft.com/office/drawing/2014/main" xmlns="" val="1807555872"/>
                  </a:ext>
                </a:extLst>
              </a:tr>
              <a:tr h="370840">
                <a:tc>
                  <a:txBody>
                    <a:bodyPr/>
                    <a:lstStyle/>
                    <a:p>
                      <a:r>
                        <a:rPr kumimoji="1" lang="ja-JP" altLang="en-US" dirty="0"/>
                        <a:t>住所</a:t>
                      </a:r>
                    </a:p>
                  </a:txBody>
                  <a:tcPr/>
                </a:tc>
                <a:tc>
                  <a:txBody>
                    <a:bodyPr/>
                    <a:lstStyle/>
                    <a:p>
                      <a:r>
                        <a:rPr kumimoji="1" lang="en-US" altLang="ja-JP" dirty="0"/>
                        <a:t>E-mail</a:t>
                      </a:r>
                      <a:r>
                        <a:rPr kumimoji="1" lang="en-US" altLang="ja-JP" baseline="0" dirty="0"/>
                        <a:t> </a:t>
                      </a:r>
                      <a:r>
                        <a:rPr kumimoji="1" lang="ja-JP" altLang="en-US" baseline="0" dirty="0"/>
                        <a:t>アドレス</a:t>
                      </a:r>
                      <a:r>
                        <a:rPr kumimoji="1" lang="en-US" altLang="ja-JP" baseline="0" dirty="0"/>
                        <a:t>(address)</a:t>
                      </a:r>
                      <a:endParaRPr kumimoji="1" lang="ja-JP" altLang="en-US" dirty="0"/>
                    </a:p>
                  </a:txBody>
                  <a:tcPr/>
                </a:tc>
                <a:extLst>
                  <a:ext uri="{0D108BD9-81ED-4DB2-BD59-A6C34878D82A}">
                    <a16:rowId xmlns:a16="http://schemas.microsoft.com/office/drawing/2014/main" xmlns="" val="3000645878"/>
                  </a:ext>
                </a:extLst>
              </a:tr>
              <a:tr h="370840">
                <a:tc>
                  <a:txBody>
                    <a:bodyPr/>
                    <a:lstStyle/>
                    <a:p>
                      <a:r>
                        <a:rPr kumimoji="1" lang="ja-JP" altLang="en-US" dirty="0"/>
                        <a:t>宛先、お届け先</a:t>
                      </a:r>
                    </a:p>
                  </a:txBody>
                  <a:tcPr/>
                </a:tc>
                <a:tc>
                  <a:txBody>
                    <a:bodyPr/>
                    <a:lstStyle/>
                    <a:p>
                      <a:r>
                        <a:rPr kumimoji="1" lang="en-US" altLang="ja-JP" dirty="0"/>
                        <a:t>To</a:t>
                      </a:r>
                      <a:endParaRPr kumimoji="1" lang="ja-JP" altLang="en-US" dirty="0"/>
                    </a:p>
                  </a:txBody>
                  <a:tcPr/>
                </a:tc>
                <a:extLst>
                  <a:ext uri="{0D108BD9-81ED-4DB2-BD59-A6C34878D82A}">
                    <a16:rowId xmlns:a16="http://schemas.microsoft.com/office/drawing/2014/main" xmlns="" val="559642892"/>
                  </a:ext>
                </a:extLst>
              </a:tr>
              <a:tr h="370840">
                <a:tc>
                  <a:txBody>
                    <a:bodyPr/>
                    <a:lstStyle/>
                    <a:p>
                      <a:r>
                        <a:rPr kumimoji="1" lang="ja-JP" altLang="en-US" dirty="0"/>
                        <a:t>送り元、ご依頼主</a:t>
                      </a:r>
                    </a:p>
                  </a:txBody>
                  <a:tcPr/>
                </a:tc>
                <a:tc>
                  <a:txBody>
                    <a:bodyPr/>
                    <a:lstStyle/>
                    <a:p>
                      <a:r>
                        <a:rPr kumimoji="1" lang="en-US" altLang="ja-JP" dirty="0"/>
                        <a:t>From</a:t>
                      </a:r>
                      <a:endParaRPr kumimoji="1" lang="ja-JP" altLang="en-US" dirty="0"/>
                    </a:p>
                  </a:txBody>
                  <a:tcPr/>
                </a:tc>
                <a:extLst>
                  <a:ext uri="{0D108BD9-81ED-4DB2-BD59-A6C34878D82A}">
                    <a16:rowId xmlns:a16="http://schemas.microsoft.com/office/drawing/2014/main" xmlns="" val="3010645208"/>
                  </a:ext>
                </a:extLst>
              </a:tr>
              <a:tr h="370840">
                <a:tc>
                  <a:txBody>
                    <a:bodyPr/>
                    <a:lstStyle/>
                    <a:p>
                      <a:r>
                        <a:rPr kumimoji="1" lang="ja-JP" altLang="en-US" dirty="0"/>
                        <a:t>控え</a:t>
                      </a:r>
                    </a:p>
                  </a:txBody>
                  <a:tcPr/>
                </a:tc>
                <a:tc>
                  <a:txBody>
                    <a:bodyPr/>
                    <a:lstStyle/>
                    <a:p>
                      <a:r>
                        <a:rPr kumimoji="1" lang="en-US" altLang="ja-JP" dirty="0"/>
                        <a:t>CC (Carbon Copy)</a:t>
                      </a:r>
                      <a:endParaRPr kumimoji="1" lang="ja-JP" altLang="en-US" dirty="0"/>
                    </a:p>
                  </a:txBody>
                  <a:tcPr/>
                </a:tc>
                <a:extLst>
                  <a:ext uri="{0D108BD9-81ED-4DB2-BD59-A6C34878D82A}">
                    <a16:rowId xmlns:a16="http://schemas.microsoft.com/office/drawing/2014/main" xmlns="" val="3925902425"/>
                  </a:ext>
                </a:extLst>
              </a:tr>
              <a:tr h="37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控え</a:t>
                      </a:r>
                    </a:p>
                  </a:txBody>
                  <a:tcPr/>
                </a:tc>
                <a:tc>
                  <a:txBody>
                    <a:bodyPr/>
                    <a:lstStyle/>
                    <a:p>
                      <a:r>
                        <a:rPr kumimoji="1" lang="en-US" altLang="ja-JP" dirty="0"/>
                        <a:t>BCC</a:t>
                      </a:r>
                      <a:r>
                        <a:rPr kumimoji="1" lang="ja-JP" altLang="en-US" baseline="0" dirty="0"/>
                        <a:t> </a:t>
                      </a:r>
                      <a:r>
                        <a:rPr kumimoji="1" lang="en-US" altLang="ja-JP" dirty="0"/>
                        <a:t>(Blind Carbon</a:t>
                      </a:r>
                      <a:r>
                        <a:rPr kumimoji="1" lang="en-US" altLang="ja-JP" baseline="0" dirty="0"/>
                        <a:t> Copy</a:t>
                      </a:r>
                      <a:r>
                        <a:rPr kumimoji="1" lang="en-US" altLang="ja-JP" dirty="0"/>
                        <a:t>)</a:t>
                      </a:r>
                      <a:endParaRPr kumimoji="1" lang="ja-JP" altLang="en-US" dirty="0"/>
                    </a:p>
                  </a:txBody>
                  <a:tcPr/>
                </a:tc>
                <a:extLst>
                  <a:ext uri="{0D108BD9-81ED-4DB2-BD59-A6C34878D82A}">
                    <a16:rowId xmlns:a16="http://schemas.microsoft.com/office/drawing/2014/main" xmlns="" val="3170223555"/>
                  </a:ext>
                </a:extLst>
              </a:tr>
              <a:tr h="370840">
                <a:tc>
                  <a:txBody>
                    <a:bodyPr/>
                    <a:lstStyle/>
                    <a:p>
                      <a:r>
                        <a:rPr kumimoji="1" lang="ja-JP" altLang="en-US" dirty="0"/>
                        <a:t>件名</a:t>
                      </a:r>
                    </a:p>
                  </a:txBody>
                  <a:tcPr/>
                </a:tc>
                <a:tc>
                  <a:txBody>
                    <a:bodyPr/>
                    <a:lstStyle/>
                    <a:p>
                      <a:r>
                        <a:rPr kumimoji="1" lang="ja-JP" altLang="en-US" dirty="0"/>
                        <a:t>件名</a:t>
                      </a:r>
                      <a:r>
                        <a:rPr kumimoji="1" lang="en-US" altLang="ja-JP" dirty="0"/>
                        <a:t>(Subject)</a:t>
                      </a:r>
                      <a:endParaRPr kumimoji="1" lang="ja-JP" altLang="en-US" dirty="0"/>
                    </a:p>
                  </a:txBody>
                  <a:tcPr/>
                </a:tc>
                <a:extLst>
                  <a:ext uri="{0D108BD9-81ED-4DB2-BD59-A6C34878D82A}">
                    <a16:rowId xmlns:a16="http://schemas.microsoft.com/office/drawing/2014/main" xmlns="" val="3630167100"/>
                  </a:ext>
                </a:extLst>
              </a:tr>
              <a:tr h="370840">
                <a:tc>
                  <a:txBody>
                    <a:bodyPr/>
                    <a:lstStyle/>
                    <a:p>
                      <a:r>
                        <a:rPr kumimoji="1" lang="ja-JP" altLang="en-US" dirty="0"/>
                        <a:t>本文</a:t>
                      </a:r>
                    </a:p>
                  </a:txBody>
                  <a:tcPr/>
                </a:tc>
                <a:tc>
                  <a:txBody>
                    <a:bodyPr/>
                    <a:lstStyle/>
                    <a:p>
                      <a:r>
                        <a:rPr kumimoji="1" lang="ja-JP" altLang="en-US" dirty="0"/>
                        <a:t>本文</a:t>
                      </a:r>
                      <a:r>
                        <a:rPr kumimoji="1" lang="en-US" altLang="ja-JP" dirty="0"/>
                        <a:t>(body)</a:t>
                      </a:r>
                      <a:endParaRPr kumimoji="1" lang="ja-JP" altLang="en-US" dirty="0"/>
                    </a:p>
                  </a:txBody>
                  <a:tcPr/>
                </a:tc>
                <a:extLst>
                  <a:ext uri="{0D108BD9-81ED-4DB2-BD59-A6C34878D82A}">
                    <a16:rowId xmlns:a16="http://schemas.microsoft.com/office/drawing/2014/main" xmlns="" val="1878692023"/>
                  </a:ext>
                </a:extLst>
              </a:tr>
              <a:tr h="370840">
                <a:tc>
                  <a:txBody>
                    <a:bodyPr/>
                    <a:lstStyle/>
                    <a:p>
                      <a:r>
                        <a:rPr kumimoji="1" lang="ja-JP" altLang="en-US" dirty="0"/>
                        <a:t>郵便物</a:t>
                      </a:r>
                    </a:p>
                  </a:txBody>
                  <a:tcPr/>
                </a:tc>
                <a:tc>
                  <a:txBody>
                    <a:bodyPr/>
                    <a:lstStyle/>
                    <a:p>
                      <a:r>
                        <a:rPr kumimoji="1" lang="ja-JP" altLang="en-US" dirty="0"/>
                        <a:t>添付ファイル </a:t>
                      </a:r>
                      <a:r>
                        <a:rPr kumimoji="1" lang="en-US" altLang="ja-JP" dirty="0"/>
                        <a:t>(Attachment)</a:t>
                      </a:r>
                      <a:endParaRPr kumimoji="1" lang="ja-JP" altLang="en-US" dirty="0"/>
                    </a:p>
                  </a:txBody>
                  <a:tcPr/>
                </a:tc>
                <a:extLst>
                  <a:ext uri="{0D108BD9-81ED-4DB2-BD59-A6C34878D82A}">
                    <a16:rowId xmlns:a16="http://schemas.microsoft.com/office/drawing/2014/main" xmlns="" val="3212578120"/>
                  </a:ext>
                </a:extLst>
              </a:tr>
            </a:tbl>
          </a:graphicData>
        </a:graphic>
      </p:graphicFrame>
    </p:spTree>
    <p:extLst>
      <p:ext uri="{BB962C8B-B14F-4D97-AF65-F5344CB8AC3E}">
        <p14:creationId xmlns:p14="http://schemas.microsoft.com/office/powerpoint/2010/main" val="2351547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p:cNvSpPr/>
          <p:nvPr/>
        </p:nvSpPr>
        <p:spPr>
          <a:xfrm>
            <a:off x="1124793" y="2298137"/>
            <a:ext cx="6876121" cy="2018516"/>
          </a:xfrm>
          <a:prstGeom prst="ellipse">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4</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電子メールの仕組み</a:t>
            </a:r>
          </a:p>
        </p:txBody>
      </p:sp>
      <p:pic>
        <p:nvPicPr>
          <p:cNvPr id="6" name="図 5"/>
          <p:cNvPicPr>
            <a:picLocks noChangeAspect="1"/>
          </p:cNvPicPr>
          <p:nvPr/>
        </p:nvPicPr>
        <p:blipFill>
          <a:blip r:embed="rId2"/>
          <a:stretch>
            <a:fillRect/>
          </a:stretch>
        </p:blipFill>
        <p:spPr>
          <a:xfrm>
            <a:off x="2225199" y="2694753"/>
            <a:ext cx="1009369" cy="1009369"/>
          </a:xfrm>
          <a:prstGeom prst="rect">
            <a:avLst/>
          </a:prstGeom>
        </p:spPr>
      </p:pic>
      <p:cxnSp>
        <p:nvCxnSpPr>
          <p:cNvPr id="7" name="直線コネクタ 6"/>
          <p:cNvCxnSpPr>
            <a:stCxn id="6" idx="3"/>
            <a:endCxn id="8" idx="1"/>
          </p:cNvCxnSpPr>
          <p:nvPr/>
        </p:nvCxnSpPr>
        <p:spPr>
          <a:xfrm flipV="1">
            <a:off x="3234568" y="3199437"/>
            <a:ext cx="2723422" cy="1"/>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8" name="図 7"/>
          <p:cNvPicPr>
            <a:picLocks noChangeAspect="1"/>
          </p:cNvPicPr>
          <p:nvPr/>
        </p:nvPicPr>
        <p:blipFill>
          <a:blip r:embed="rId2"/>
          <a:stretch>
            <a:fillRect/>
          </a:stretch>
        </p:blipFill>
        <p:spPr>
          <a:xfrm>
            <a:off x="5957990" y="2694752"/>
            <a:ext cx="1009369" cy="1009369"/>
          </a:xfrm>
          <a:prstGeom prst="rect">
            <a:avLst/>
          </a:prstGeom>
        </p:spPr>
      </p:pic>
      <p:cxnSp>
        <p:nvCxnSpPr>
          <p:cNvPr id="14" name="直線コネクタ 13"/>
          <p:cNvCxnSpPr>
            <a:endCxn id="18" idx="2"/>
          </p:cNvCxnSpPr>
          <p:nvPr/>
        </p:nvCxnSpPr>
        <p:spPr>
          <a:xfrm flipV="1">
            <a:off x="2729884" y="4236507"/>
            <a:ext cx="0" cy="126607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1945054" y="3590176"/>
            <a:ext cx="1569660" cy="646331"/>
          </a:xfrm>
          <a:prstGeom prst="rect">
            <a:avLst/>
          </a:prstGeom>
          <a:noFill/>
        </p:spPr>
        <p:txBody>
          <a:bodyPr wrap="none" rtlCol="0">
            <a:spAutoFit/>
          </a:bodyPr>
          <a:lstStyle/>
          <a:p>
            <a:pPr algn="ctr"/>
            <a:r>
              <a:rPr kumimoji="1" lang="ja-JP" altLang="en-US" dirty="0"/>
              <a:t>メールサーバ</a:t>
            </a:r>
            <a:endParaRPr kumimoji="1" lang="en-US" altLang="ja-JP" dirty="0"/>
          </a:p>
          <a:p>
            <a:pPr algn="ctr"/>
            <a:r>
              <a:rPr kumimoji="1" lang="en-US" altLang="ja-JP" dirty="0"/>
              <a:t>cis.twcu.ac.jp</a:t>
            </a:r>
            <a:endParaRPr kumimoji="1" lang="ja-JP" altLang="en-US" dirty="0"/>
          </a:p>
        </p:txBody>
      </p:sp>
      <p:sp>
        <p:nvSpPr>
          <p:cNvPr id="20" name="テキスト ボックス 19"/>
          <p:cNvSpPr txBox="1"/>
          <p:nvPr/>
        </p:nvSpPr>
        <p:spPr>
          <a:xfrm>
            <a:off x="5677844" y="3593200"/>
            <a:ext cx="1569660" cy="646331"/>
          </a:xfrm>
          <a:prstGeom prst="rect">
            <a:avLst/>
          </a:prstGeom>
          <a:noFill/>
        </p:spPr>
        <p:txBody>
          <a:bodyPr wrap="none" rtlCol="0">
            <a:spAutoFit/>
          </a:bodyPr>
          <a:lstStyle/>
          <a:p>
            <a:pPr algn="ctr"/>
            <a:r>
              <a:rPr kumimoji="1" lang="ja-JP" altLang="en-US" dirty="0"/>
              <a:t>メールサーバ</a:t>
            </a:r>
            <a:endParaRPr kumimoji="1" lang="en-US" altLang="ja-JP" dirty="0"/>
          </a:p>
          <a:p>
            <a:pPr algn="ctr"/>
            <a:r>
              <a:rPr kumimoji="1" lang="en-US" altLang="ja-JP" dirty="0"/>
              <a:t>aiit.ac.jp</a:t>
            </a:r>
            <a:endParaRPr kumimoji="1" lang="ja-JP" altLang="en-US" dirty="0"/>
          </a:p>
        </p:txBody>
      </p:sp>
      <p:cxnSp>
        <p:nvCxnSpPr>
          <p:cNvPr id="21" name="直線コネクタ 20"/>
          <p:cNvCxnSpPr>
            <a:endCxn id="20" idx="2"/>
          </p:cNvCxnSpPr>
          <p:nvPr/>
        </p:nvCxnSpPr>
        <p:spPr>
          <a:xfrm flipH="1" flipV="1">
            <a:off x="6462674" y="4239531"/>
            <a:ext cx="282" cy="126305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3" name="角丸四角形吹き出し 12"/>
          <p:cNvSpPr/>
          <p:nvPr/>
        </p:nvSpPr>
        <p:spPr>
          <a:xfrm>
            <a:off x="857061" y="1813009"/>
            <a:ext cx="1872823" cy="719450"/>
          </a:xfrm>
          <a:prstGeom prst="wedgeRoundRectCallout">
            <a:avLst>
              <a:gd name="adj1" fmla="val 26868"/>
              <a:gd name="adj2" fmla="val 76852"/>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a:t>電子の郵便局</a:t>
            </a:r>
          </a:p>
        </p:txBody>
      </p:sp>
      <p:sp>
        <p:nvSpPr>
          <p:cNvPr id="24" name="テキスト ボックス 23"/>
          <p:cNvSpPr txBox="1"/>
          <p:nvPr/>
        </p:nvSpPr>
        <p:spPr>
          <a:xfrm>
            <a:off x="44379" y="4707391"/>
            <a:ext cx="2582708" cy="646331"/>
          </a:xfrm>
          <a:prstGeom prst="rect">
            <a:avLst/>
          </a:prstGeom>
          <a:noFill/>
        </p:spPr>
        <p:txBody>
          <a:bodyPr wrap="square" rtlCol="0">
            <a:spAutoFit/>
          </a:bodyPr>
          <a:lstStyle/>
          <a:p>
            <a:r>
              <a:rPr kumimoji="1" lang="en-US" altLang="ja-JP" dirty="0"/>
              <a:t>from</a:t>
            </a:r>
          </a:p>
          <a:p>
            <a:r>
              <a:rPr kumimoji="1" lang="en-US" altLang="ja-JP" dirty="0"/>
              <a:t> shibata@cis.twcu.ac.jp</a:t>
            </a:r>
          </a:p>
        </p:txBody>
      </p:sp>
      <p:sp>
        <p:nvSpPr>
          <p:cNvPr id="27" name="テキスト ボックス 26"/>
          <p:cNvSpPr txBox="1"/>
          <p:nvPr/>
        </p:nvSpPr>
        <p:spPr>
          <a:xfrm>
            <a:off x="6872584" y="4404226"/>
            <a:ext cx="1666960" cy="923330"/>
          </a:xfrm>
          <a:prstGeom prst="rect">
            <a:avLst/>
          </a:prstGeom>
          <a:noFill/>
        </p:spPr>
        <p:txBody>
          <a:bodyPr wrap="square" rtlCol="0">
            <a:spAutoFit/>
          </a:bodyPr>
          <a:lstStyle/>
          <a:p>
            <a:r>
              <a:rPr kumimoji="1" lang="ja-JP" altLang="en-US" dirty="0"/>
              <a:t>アカウント名</a:t>
            </a:r>
            <a:endParaRPr kumimoji="1" lang="en-US" altLang="ja-JP" dirty="0"/>
          </a:p>
          <a:p>
            <a:r>
              <a:rPr kumimoji="1" lang="en-US" altLang="ja-JP" dirty="0" err="1"/>
              <a:t>tearcher</a:t>
            </a:r>
            <a:endParaRPr kumimoji="1" lang="en-US" altLang="ja-JP" dirty="0"/>
          </a:p>
          <a:p>
            <a:r>
              <a:rPr kumimoji="1" lang="ja-JP" altLang="en-US" dirty="0"/>
              <a:t>が受信</a:t>
            </a:r>
          </a:p>
        </p:txBody>
      </p:sp>
      <p:sp>
        <p:nvSpPr>
          <p:cNvPr id="2" name="矢印: 上 1"/>
          <p:cNvSpPr/>
          <p:nvPr/>
        </p:nvSpPr>
        <p:spPr>
          <a:xfrm>
            <a:off x="2431939" y="4404226"/>
            <a:ext cx="218485" cy="101362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矢印: 上 18"/>
          <p:cNvSpPr/>
          <p:nvPr/>
        </p:nvSpPr>
        <p:spPr>
          <a:xfrm flipV="1">
            <a:off x="6668550" y="4446378"/>
            <a:ext cx="218485" cy="105620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上 21"/>
          <p:cNvSpPr/>
          <p:nvPr/>
        </p:nvSpPr>
        <p:spPr>
          <a:xfrm rot="5400000">
            <a:off x="4391043" y="1884455"/>
            <a:ext cx="218485" cy="217278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668429" y="2515458"/>
            <a:ext cx="2512011" cy="369332"/>
          </a:xfrm>
          <a:prstGeom prst="rect">
            <a:avLst/>
          </a:prstGeom>
        </p:spPr>
        <p:txBody>
          <a:bodyPr wrap="square">
            <a:spAutoFit/>
          </a:bodyPr>
          <a:lstStyle/>
          <a:p>
            <a:r>
              <a:rPr kumimoji="1" lang="en-US" altLang="ja-JP" dirty="0"/>
              <a:t>to teacher@aiit.ac.jp</a:t>
            </a:r>
            <a:endParaRPr kumimoji="1" lang="ja-JP" altLang="en-US" dirty="0"/>
          </a:p>
        </p:txBody>
      </p:sp>
    </p:spTree>
    <p:extLst>
      <p:ext uri="{BB962C8B-B14F-4D97-AF65-F5344CB8AC3E}">
        <p14:creationId xmlns:p14="http://schemas.microsoft.com/office/powerpoint/2010/main" val="1214307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5</a:t>
            </a:fld>
            <a:endParaRPr kumimoji="0" lang="en-US">
              <a:solidFill>
                <a:schemeClr val="tx1"/>
              </a:solidFill>
            </a:endParaRPr>
          </a:p>
        </p:txBody>
      </p:sp>
      <p:sp>
        <p:nvSpPr>
          <p:cNvPr id="5" name="タイトル 4"/>
          <p:cNvSpPr>
            <a:spLocks noGrp="1"/>
          </p:cNvSpPr>
          <p:nvPr>
            <p:ph type="title"/>
          </p:nvPr>
        </p:nvSpPr>
        <p:spPr/>
        <p:txBody>
          <a:bodyPr/>
          <a:lstStyle/>
          <a:p>
            <a:r>
              <a:rPr kumimoji="1" lang="en-US" altLang="ja-JP" dirty="0"/>
              <a:t>Gmail</a:t>
            </a:r>
            <a:r>
              <a:rPr kumimoji="1" lang="ja-JP" altLang="en-US" dirty="0"/>
              <a:t>の場合</a:t>
            </a:r>
          </a:p>
        </p:txBody>
      </p:sp>
      <p:sp>
        <p:nvSpPr>
          <p:cNvPr id="6" name="楕円 5"/>
          <p:cNvSpPr/>
          <p:nvPr/>
        </p:nvSpPr>
        <p:spPr>
          <a:xfrm>
            <a:off x="1124793" y="2298137"/>
            <a:ext cx="6876121" cy="2018516"/>
          </a:xfrm>
          <a:prstGeom prst="ellipse">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3"/>
          <a:stretch>
            <a:fillRect/>
          </a:stretch>
        </p:blipFill>
        <p:spPr>
          <a:xfrm>
            <a:off x="3446891" y="2665467"/>
            <a:ext cx="1009369" cy="1009369"/>
          </a:xfrm>
          <a:prstGeom prst="rect">
            <a:avLst/>
          </a:prstGeom>
        </p:spPr>
      </p:pic>
      <p:cxnSp>
        <p:nvCxnSpPr>
          <p:cNvPr id="8" name="直線コネクタ 7"/>
          <p:cNvCxnSpPr>
            <a:stCxn id="7" idx="3"/>
            <a:endCxn id="9" idx="1"/>
          </p:cNvCxnSpPr>
          <p:nvPr/>
        </p:nvCxnSpPr>
        <p:spPr>
          <a:xfrm>
            <a:off x="4456260" y="3170152"/>
            <a:ext cx="1501730" cy="29285"/>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図 8"/>
          <p:cNvPicPr>
            <a:picLocks noChangeAspect="1"/>
          </p:cNvPicPr>
          <p:nvPr/>
        </p:nvPicPr>
        <p:blipFill>
          <a:blip r:embed="rId3"/>
          <a:stretch>
            <a:fillRect/>
          </a:stretch>
        </p:blipFill>
        <p:spPr>
          <a:xfrm>
            <a:off x="5957990" y="2694752"/>
            <a:ext cx="1009369" cy="1009369"/>
          </a:xfrm>
          <a:prstGeom prst="rect">
            <a:avLst/>
          </a:prstGeom>
        </p:spPr>
      </p:pic>
      <p:cxnSp>
        <p:nvCxnSpPr>
          <p:cNvPr id="10" name="直線コネクタ 9"/>
          <p:cNvCxnSpPr>
            <a:endCxn id="11" idx="2"/>
          </p:cNvCxnSpPr>
          <p:nvPr/>
        </p:nvCxnSpPr>
        <p:spPr>
          <a:xfrm flipV="1">
            <a:off x="2441788" y="4236507"/>
            <a:ext cx="0" cy="12660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1714666" y="3590176"/>
            <a:ext cx="1454244" cy="646331"/>
          </a:xfrm>
          <a:prstGeom prst="rect">
            <a:avLst/>
          </a:prstGeom>
          <a:noFill/>
        </p:spPr>
        <p:txBody>
          <a:bodyPr wrap="none" rtlCol="0">
            <a:spAutoFit/>
          </a:bodyPr>
          <a:lstStyle/>
          <a:p>
            <a:pPr algn="ctr"/>
            <a:r>
              <a:rPr kumimoji="1" lang="en-US" altLang="ja-JP" dirty="0"/>
              <a:t>www</a:t>
            </a:r>
            <a:r>
              <a:rPr kumimoji="1" lang="ja-JP" altLang="en-US" dirty="0"/>
              <a:t>サーバ</a:t>
            </a:r>
            <a:endParaRPr kumimoji="1" lang="en-US" altLang="ja-JP" dirty="0"/>
          </a:p>
          <a:p>
            <a:pPr algn="ctr"/>
            <a:r>
              <a:rPr kumimoji="1" lang="en-US" altLang="ja-JP" dirty="0"/>
              <a:t>google.com</a:t>
            </a:r>
          </a:p>
        </p:txBody>
      </p:sp>
      <p:sp>
        <p:nvSpPr>
          <p:cNvPr id="12" name="テキスト ボックス 11"/>
          <p:cNvSpPr txBox="1"/>
          <p:nvPr/>
        </p:nvSpPr>
        <p:spPr>
          <a:xfrm>
            <a:off x="5677844" y="3593200"/>
            <a:ext cx="1569660" cy="646331"/>
          </a:xfrm>
          <a:prstGeom prst="rect">
            <a:avLst/>
          </a:prstGeom>
          <a:noFill/>
        </p:spPr>
        <p:txBody>
          <a:bodyPr wrap="none" rtlCol="0">
            <a:spAutoFit/>
          </a:bodyPr>
          <a:lstStyle/>
          <a:p>
            <a:pPr algn="ctr"/>
            <a:r>
              <a:rPr kumimoji="1" lang="ja-JP" altLang="en-US" dirty="0"/>
              <a:t>メールサーバ</a:t>
            </a:r>
            <a:endParaRPr kumimoji="1" lang="en-US" altLang="ja-JP" dirty="0"/>
          </a:p>
          <a:p>
            <a:pPr algn="ctr"/>
            <a:r>
              <a:rPr kumimoji="1" lang="en-US" altLang="ja-JP" dirty="0"/>
              <a:t>cis.twcu.ac.jp</a:t>
            </a:r>
            <a:endParaRPr kumimoji="1" lang="ja-JP" altLang="en-US" dirty="0"/>
          </a:p>
        </p:txBody>
      </p:sp>
      <p:cxnSp>
        <p:nvCxnSpPr>
          <p:cNvPr id="13" name="直線コネクタ 12"/>
          <p:cNvCxnSpPr>
            <a:endCxn id="12" idx="2"/>
          </p:cNvCxnSpPr>
          <p:nvPr/>
        </p:nvCxnSpPr>
        <p:spPr>
          <a:xfrm flipH="1" flipV="1">
            <a:off x="6462674" y="4239531"/>
            <a:ext cx="283" cy="126305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4" name="角丸四角形吹き出し 12"/>
          <p:cNvSpPr/>
          <p:nvPr/>
        </p:nvSpPr>
        <p:spPr>
          <a:xfrm>
            <a:off x="1714666" y="1618780"/>
            <a:ext cx="1872823" cy="719450"/>
          </a:xfrm>
          <a:prstGeom prst="wedgeRoundRectCallout">
            <a:avLst>
              <a:gd name="adj1" fmla="val 26868"/>
              <a:gd name="adj2" fmla="val 76852"/>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a:t>ブラウザで</a:t>
            </a:r>
            <a:endParaRPr kumimoji="1" lang="en-US" altLang="ja-JP" dirty="0"/>
          </a:p>
          <a:p>
            <a:pPr algn="ctr"/>
            <a:r>
              <a:rPr kumimoji="1" lang="ja-JP" altLang="en-US" dirty="0"/>
              <a:t>操作指示</a:t>
            </a:r>
          </a:p>
        </p:txBody>
      </p:sp>
      <p:sp>
        <p:nvSpPr>
          <p:cNvPr id="16" name="テキスト ボックス 15"/>
          <p:cNvSpPr txBox="1"/>
          <p:nvPr/>
        </p:nvSpPr>
        <p:spPr>
          <a:xfrm>
            <a:off x="6872584" y="4404226"/>
            <a:ext cx="1666960" cy="923330"/>
          </a:xfrm>
          <a:prstGeom prst="rect">
            <a:avLst/>
          </a:prstGeom>
          <a:noFill/>
        </p:spPr>
        <p:txBody>
          <a:bodyPr wrap="square" rtlCol="0">
            <a:spAutoFit/>
          </a:bodyPr>
          <a:lstStyle/>
          <a:p>
            <a:r>
              <a:rPr kumimoji="1" lang="ja-JP" altLang="en-US" dirty="0"/>
              <a:t>アカウント名</a:t>
            </a:r>
            <a:endParaRPr kumimoji="1" lang="en-US" altLang="ja-JP" dirty="0"/>
          </a:p>
          <a:p>
            <a:r>
              <a:rPr kumimoji="1" lang="en-US" altLang="ja-JP" dirty="0" err="1"/>
              <a:t>tearcher</a:t>
            </a:r>
            <a:endParaRPr kumimoji="1" lang="en-US" altLang="ja-JP" dirty="0"/>
          </a:p>
          <a:p>
            <a:r>
              <a:rPr kumimoji="1" lang="ja-JP" altLang="en-US" dirty="0"/>
              <a:t>で受信</a:t>
            </a:r>
          </a:p>
        </p:txBody>
      </p:sp>
      <p:sp>
        <p:nvSpPr>
          <p:cNvPr id="18" name="矢印: 上 17"/>
          <p:cNvSpPr/>
          <p:nvPr/>
        </p:nvSpPr>
        <p:spPr>
          <a:xfrm flipV="1">
            <a:off x="6668550" y="4446378"/>
            <a:ext cx="218485" cy="105620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矢印: 上 18"/>
          <p:cNvSpPr/>
          <p:nvPr/>
        </p:nvSpPr>
        <p:spPr>
          <a:xfrm rot="5400000">
            <a:off x="5123054" y="2388312"/>
            <a:ext cx="205114" cy="118461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3164581" y="3590175"/>
            <a:ext cx="1569660" cy="646331"/>
          </a:xfrm>
          <a:prstGeom prst="rect">
            <a:avLst/>
          </a:prstGeom>
          <a:noFill/>
        </p:spPr>
        <p:txBody>
          <a:bodyPr wrap="none" rtlCol="0">
            <a:spAutoFit/>
          </a:bodyPr>
          <a:lstStyle/>
          <a:p>
            <a:pPr algn="ctr"/>
            <a:r>
              <a:rPr kumimoji="1" lang="ja-JP" altLang="en-US" dirty="0"/>
              <a:t>メールサーバ</a:t>
            </a:r>
            <a:endParaRPr kumimoji="1" lang="en-US" altLang="ja-JP" dirty="0"/>
          </a:p>
          <a:p>
            <a:pPr algn="ctr"/>
            <a:r>
              <a:rPr kumimoji="1" lang="en-US" altLang="ja-JP" dirty="0"/>
              <a:t>google.com</a:t>
            </a:r>
            <a:endParaRPr kumimoji="1" lang="ja-JP" altLang="en-US" dirty="0"/>
          </a:p>
        </p:txBody>
      </p:sp>
      <p:pic>
        <p:nvPicPr>
          <p:cNvPr id="24" name="図 23"/>
          <p:cNvPicPr>
            <a:picLocks noChangeAspect="1"/>
          </p:cNvPicPr>
          <p:nvPr/>
        </p:nvPicPr>
        <p:blipFill>
          <a:blip r:embed="rId3"/>
          <a:stretch>
            <a:fillRect/>
          </a:stretch>
        </p:blipFill>
        <p:spPr>
          <a:xfrm>
            <a:off x="1942997" y="2678667"/>
            <a:ext cx="1009369" cy="1009369"/>
          </a:xfrm>
          <a:prstGeom prst="rect">
            <a:avLst/>
          </a:prstGeom>
        </p:spPr>
      </p:pic>
      <p:sp>
        <p:nvSpPr>
          <p:cNvPr id="25" name="矢印: 下カーブ 24"/>
          <p:cNvSpPr/>
          <p:nvPr/>
        </p:nvSpPr>
        <p:spPr>
          <a:xfrm>
            <a:off x="2603214" y="2526976"/>
            <a:ext cx="1254266" cy="38939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矢印: 上 25"/>
          <p:cNvSpPr/>
          <p:nvPr/>
        </p:nvSpPr>
        <p:spPr>
          <a:xfrm flipV="1">
            <a:off x="2035657" y="4361841"/>
            <a:ext cx="218485" cy="105620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上 26"/>
          <p:cNvSpPr/>
          <p:nvPr/>
        </p:nvSpPr>
        <p:spPr>
          <a:xfrm rot="10800000" flipV="1">
            <a:off x="1793983" y="4316653"/>
            <a:ext cx="218485" cy="105620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38121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6</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メールアドレス</a:t>
            </a:r>
            <a:r>
              <a:rPr lang="ja-JP" altLang="en-US" dirty="0"/>
              <a:t>の意味</a:t>
            </a:r>
            <a:endParaRPr kumimoji="1" lang="ja-JP" altLang="en-US" dirty="0"/>
          </a:p>
        </p:txBody>
      </p:sp>
      <p:sp>
        <p:nvSpPr>
          <p:cNvPr id="6" name="正方形/長方形 5"/>
          <p:cNvSpPr/>
          <p:nvPr/>
        </p:nvSpPr>
        <p:spPr>
          <a:xfrm>
            <a:off x="1408543" y="3132043"/>
            <a:ext cx="6316155"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3200" dirty="0" err="1"/>
              <a:t>teacher@cis.twcu.ac.jp</a:t>
            </a:r>
            <a:endParaRPr kumimoji="1" lang="ja-JP" altLang="en-US" sz="3200" dirty="0"/>
          </a:p>
        </p:txBody>
      </p:sp>
      <p:sp>
        <p:nvSpPr>
          <p:cNvPr id="7" name="角丸四角形吹き出し 6"/>
          <p:cNvSpPr/>
          <p:nvPr/>
        </p:nvSpPr>
        <p:spPr>
          <a:xfrm>
            <a:off x="4887310" y="2049517"/>
            <a:ext cx="3263462" cy="940636"/>
          </a:xfrm>
          <a:prstGeom prst="wedgeRoundRectCallout">
            <a:avLst>
              <a:gd name="adj1" fmla="val -24281"/>
              <a:gd name="adj2" fmla="val 75367"/>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a:t>メールサーバのアドレス</a:t>
            </a:r>
            <a:endParaRPr kumimoji="1" lang="en-US" altLang="ja-JP" dirty="0"/>
          </a:p>
          <a:p>
            <a:pPr algn="ctr"/>
            <a:r>
              <a:rPr kumimoji="1" lang="ja-JP" altLang="en-US" dirty="0"/>
              <a:t>（ドメイン名）</a:t>
            </a:r>
          </a:p>
        </p:txBody>
      </p:sp>
      <p:sp>
        <p:nvSpPr>
          <p:cNvPr id="8" name="角丸四角形吹き出し 7"/>
          <p:cNvSpPr/>
          <p:nvPr/>
        </p:nvSpPr>
        <p:spPr>
          <a:xfrm>
            <a:off x="1656642" y="2347686"/>
            <a:ext cx="1674672" cy="642467"/>
          </a:xfrm>
          <a:prstGeom prst="wedgeRoundRectCallout">
            <a:avLst>
              <a:gd name="adj1" fmla="val 33901"/>
              <a:gd name="adj2" fmla="val 105592"/>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a:t>ユーザ名</a:t>
            </a:r>
            <a:endParaRPr kumimoji="1" lang="ja-JP" altLang="en-US" dirty="0"/>
          </a:p>
        </p:txBody>
      </p:sp>
      <p:sp>
        <p:nvSpPr>
          <p:cNvPr id="9" name="コンテンツ プレースホルダー 1"/>
          <p:cNvSpPr>
            <a:spLocks noGrp="1"/>
          </p:cNvSpPr>
          <p:nvPr>
            <p:ph idx="1"/>
          </p:nvPr>
        </p:nvSpPr>
        <p:spPr>
          <a:xfrm>
            <a:off x="699247" y="4661299"/>
            <a:ext cx="7745505" cy="1464863"/>
          </a:xfrm>
        </p:spPr>
        <p:txBody>
          <a:bodyPr/>
          <a:lstStyle/>
          <a:p>
            <a:r>
              <a:rPr lang="ja-JP" altLang="en-US" dirty="0"/>
              <a:t>住所</a:t>
            </a:r>
            <a:r>
              <a:rPr lang="en-US" altLang="ja-JP" dirty="0" err="1"/>
              <a:t>cis.twc.ac.jp</a:t>
            </a:r>
            <a:r>
              <a:rPr lang="ja-JP" altLang="en-US" dirty="0"/>
              <a:t>にいる</a:t>
            </a:r>
            <a:r>
              <a:rPr lang="en-US" altLang="ja-JP" dirty="0"/>
              <a:t>teacher</a:t>
            </a:r>
            <a:r>
              <a:rPr lang="ja-JP" altLang="en-US" dirty="0"/>
              <a:t>さんへのメール</a:t>
            </a:r>
            <a:endParaRPr lang="en-US" altLang="ja-JP" dirty="0"/>
          </a:p>
          <a:p>
            <a:r>
              <a:rPr lang="ja-JP" altLang="en-US" dirty="0"/>
              <a:t>住所の命名規則はウェブサーバと同様</a:t>
            </a:r>
            <a:endParaRPr lang="en-US" altLang="ja-JP" dirty="0"/>
          </a:p>
          <a:p>
            <a:pPr lvl="1"/>
            <a:r>
              <a:rPr kumimoji="1" lang="ja-JP" altLang="en-US" dirty="0"/>
              <a:t>ウェブサーバの場合、ログイン名が不要</a:t>
            </a:r>
          </a:p>
        </p:txBody>
      </p:sp>
    </p:spTree>
    <p:extLst>
      <p:ext uri="{BB962C8B-B14F-4D97-AF65-F5344CB8AC3E}">
        <p14:creationId xmlns:p14="http://schemas.microsoft.com/office/powerpoint/2010/main" val="1851304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10000"/>
          </a:bodyPr>
          <a:lstStyle/>
          <a:p>
            <a:r>
              <a:rPr kumimoji="1" lang="ja-JP" altLang="en-US" dirty="0"/>
              <a:t>電子メール</a:t>
            </a:r>
            <a:endParaRPr kumimoji="1" lang="en-US" altLang="ja-JP" dirty="0"/>
          </a:p>
          <a:p>
            <a:pPr lvl="1"/>
            <a:r>
              <a:rPr lang="ja-JP" altLang="en-US" dirty="0"/>
              <a:t>メッセージやファイルを送受信するサービス</a:t>
            </a:r>
            <a:endParaRPr lang="en-US" altLang="ja-JP" dirty="0"/>
          </a:p>
          <a:p>
            <a:endParaRPr lang="en-US" altLang="ja-JP" dirty="0"/>
          </a:p>
          <a:p>
            <a:r>
              <a:rPr lang="en-US" altLang="ja-JP" dirty="0"/>
              <a:t>mail</a:t>
            </a:r>
            <a:r>
              <a:rPr lang="ja-JP" altLang="en-US" dirty="0"/>
              <a:t>サーバ</a:t>
            </a:r>
            <a:endParaRPr lang="en-US" altLang="ja-JP" dirty="0"/>
          </a:p>
          <a:p>
            <a:pPr lvl="1"/>
            <a:r>
              <a:rPr kumimoji="1" lang="ja-JP" altLang="en-US" dirty="0"/>
              <a:t>メールとアカウントを管理する</a:t>
            </a:r>
            <a:endParaRPr kumimoji="1" lang="en-US" altLang="ja-JP" dirty="0"/>
          </a:p>
          <a:p>
            <a:endParaRPr lang="en-US" altLang="ja-JP" dirty="0"/>
          </a:p>
          <a:p>
            <a:r>
              <a:rPr kumimoji="1" lang="ja-JP" altLang="en-US" dirty="0"/>
              <a:t>アドレス</a:t>
            </a:r>
            <a:endParaRPr kumimoji="1" lang="en-US" altLang="ja-JP" dirty="0"/>
          </a:p>
          <a:p>
            <a:pPr lvl="1"/>
            <a:r>
              <a:rPr lang="ja-JP" altLang="en-US" dirty="0"/>
              <a:t>アカウント名</a:t>
            </a:r>
            <a:r>
              <a:rPr lang="en-US" altLang="ja-JP" dirty="0"/>
              <a:t>@</a:t>
            </a:r>
            <a:r>
              <a:rPr lang="ja-JP" altLang="en-US" dirty="0"/>
              <a:t>サーバの場所</a:t>
            </a:r>
            <a:endParaRPr kumimoji="1" lang="en-US" altLang="ja-JP" dirty="0"/>
          </a:p>
          <a:p>
            <a:endParaRPr lang="en-US" altLang="ja-JP" dirty="0"/>
          </a:p>
          <a:p>
            <a:r>
              <a:rPr lang="ja-JP" altLang="en-US" dirty="0"/>
              <a:t>送受信</a:t>
            </a:r>
            <a:endParaRPr lang="en-US" altLang="ja-JP" dirty="0"/>
          </a:p>
          <a:p>
            <a:pPr lvl="1"/>
            <a:r>
              <a:rPr lang="ja-JP" altLang="en-US" dirty="0"/>
              <a:t>送信：</a:t>
            </a:r>
            <a:r>
              <a:rPr kumimoji="1" lang="ja-JP" altLang="en-US" dirty="0"/>
              <a:t>自分のメールサーバに送信メールをアップロード</a:t>
            </a:r>
            <a:endParaRPr kumimoji="1" lang="en-US" altLang="ja-JP" dirty="0"/>
          </a:p>
          <a:p>
            <a:pPr lvl="1"/>
            <a:r>
              <a:rPr lang="ja-JP" altLang="en-US" dirty="0"/>
              <a:t>受信：自分のメールサーバから受信メールをダウンロード</a:t>
            </a:r>
            <a:endParaRPr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7</a:t>
            </a:fld>
            <a:endParaRPr kumimoji="0" lang="en-US">
              <a:solidFill>
                <a:schemeClr val="tx1"/>
              </a:solidFill>
            </a:endParaRPr>
          </a:p>
        </p:txBody>
      </p:sp>
      <p:sp>
        <p:nvSpPr>
          <p:cNvPr id="6" name="タイトル 5"/>
          <p:cNvSpPr>
            <a:spLocks noGrp="1"/>
          </p:cNvSpPr>
          <p:nvPr>
            <p:ph type="title"/>
          </p:nvPr>
        </p:nvSpPr>
        <p:spPr/>
        <p:txBody>
          <a:bodyPr/>
          <a:lstStyle/>
          <a:p>
            <a:r>
              <a:rPr kumimoji="1" lang="ja-JP" altLang="en-US" dirty="0"/>
              <a:t>まとめると</a:t>
            </a:r>
          </a:p>
        </p:txBody>
      </p:sp>
    </p:spTree>
    <p:extLst>
      <p:ext uri="{BB962C8B-B14F-4D97-AF65-F5344CB8AC3E}">
        <p14:creationId xmlns:p14="http://schemas.microsoft.com/office/powerpoint/2010/main" val="855034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コンテンツ プレースホルダー 6"/>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698500" y="3345832"/>
            <a:ext cx="7747000" cy="1233136"/>
          </a:xfrm>
        </p:spPr>
      </p:pic>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5" name="スライド番号プレースホルダー 4"/>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8</a:t>
            </a:fld>
            <a:endParaRPr kumimoji="0" lang="en-US">
              <a:solidFill>
                <a:schemeClr val="tx1"/>
              </a:solidFill>
            </a:endParaRPr>
          </a:p>
        </p:txBody>
      </p:sp>
      <p:sp>
        <p:nvSpPr>
          <p:cNvPr id="6" name="タイトル 5"/>
          <p:cNvSpPr>
            <a:spLocks noGrp="1"/>
          </p:cNvSpPr>
          <p:nvPr>
            <p:ph type="title"/>
          </p:nvPr>
        </p:nvSpPr>
        <p:spPr/>
        <p:txBody>
          <a:bodyPr/>
          <a:lstStyle/>
          <a:p>
            <a:r>
              <a:rPr lang="en-US" altLang="ja-JP" dirty="0"/>
              <a:t>Gmail</a:t>
            </a:r>
            <a:r>
              <a:rPr lang="ja-JP" altLang="en-US" dirty="0"/>
              <a:t>でできること</a:t>
            </a:r>
            <a:endParaRPr kumimoji="1" lang="ja-JP" altLang="en-US" dirty="0"/>
          </a:p>
        </p:txBody>
      </p:sp>
      <p:sp>
        <p:nvSpPr>
          <p:cNvPr id="9" name="角丸四角形吹き出し 8"/>
          <p:cNvSpPr/>
          <p:nvPr/>
        </p:nvSpPr>
        <p:spPr>
          <a:xfrm>
            <a:off x="3296311" y="2153021"/>
            <a:ext cx="2540620" cy="612648"/>
          </a:xfrm>
          <a:prstGeom prst="wedgeRoundRectCallout">
            <a:avLst>
              <a:gd name="adj1" fmla="val -18522"/>
              <a:gd name="adj2" fmla="val 135307"/>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メール検索</a:t>
            </a:r>
          </a:p>
        </p:txBody>
      </p:sp>
      <p:sp>
        <p:nvSpPr>
          <p:cNvPr id="10" name="角丸四角形吹き出し 9"/>
          <p:cNvSpPr/>
          <p:nvPr/>
        </p:nvSpPr>
        <p:spPr>
          <a:xfrm>
            <a:off x="583580" y="5159131"/>
            <a:ext cx="1910398" cy="612648"/>
          </a:xfrm>
          <a:prstGeom prst="wedgeRoundRectCallout">
            <a:avLst>
              <a:gd name="adj1" fmla="val -22033"/>
              <a:gd name="adj2" fmla="val -123157"/>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サイドバー</a:t>
            </a:r>
          </a:p>
        </p:txBody>
      </p:sp>
      <p:sp>
        <p:nvSpPr>
          <p:cNvPr id="11" name="角丸四角形吹き出し 10"/>
          <p:cNvSpPr/>
          <p:nvPr/>
        </p:nvSpPr>
        <p:spPr>
          <a:xfrm>
            <a:off x="4566621" y="5159131"/>
            <a:ext cx="1910398" cy="612648"/>
          </a:xfrm>
          <a:prstGeom prst="wedgeRoundRectCallout">
            <a:avLst>
              <a:gd name="adj1" fmla="val -22033"/>
              <a:gd name="adj2" fmla="val -123157"/>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受信メール</a:t>
            </a:r>
          </a:p>
        </p:txBody>
      </p:sp>
      <p:sp>
        <p:nvSpPr>
          <p:cNvPr id="12" name="角丸四角形吹き出し 11"/>
          <p:cNvSpPr/>
          <p:nvPr/>
        </p:nvSpPr>
        <p:spPr>
          <a:xfrm>
            <a:off x="6943804" y="4847554"/>
            <a:ext cx="1910398" cy="612648"/>
          </a:xfrm>
          <a:prstGeom prst="wedgeRoundRectCallout">
            <a:avLst>
              <a:gd name="adj1" fmla="val 11822"/>
              <a:gd name="adj2" fmla="val -148639"/>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a:t>メール設定</a:t>
            </a:r>
          </a:p>
        </p:txBody>
      </p:sp>
      <p:sp>
        <p:nvSpPr>
          <p:cNvPr id="13" name="角丸四角形吹き出し 12"/>
          <p:cNvSpPr/>
          <p:nvPr/>
        </p:nvSpPr>
        <p:spPr>
          <a:xfrm>
            <a:off x="6534355" y="2254517"/>
            <a:ext cx="1910398" cy="612648"/>
          </a:xfrm>
          <a:prstGeom prst="wedgeRoundRectCallout">
            <a:avLst>
              <a:gd name="adj1" fmla="val 22329"/>
              <a:gd name="adj2" fmla="val 106184"/>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アカウント設定</a:t>
            </a:r>
          </a:p>
        </p:txBody>
      </p:sp>
    </p:spTree>
    <p:extLst>
      <p:ext uri="{BB962C8B-B14F-4D97-AF65-F5344CB8AC3E}">
        <p14:creationId xmlns:p14="http://schemas.microsoft.com/office/powerpoint/2010/main" val="50007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99247" y="1798667"/>
            <a:ext cx="8185808" cy="4844894"/>
          </a:xfrm>
        </p:spPr>
        <p:txBody>
          <a:bodyPr>
            <a:normAutofit fontScale="92500" lnSpcReduction="20000"/>
          </a:bodyPr>
          <a:lstStyle/>
          <a:p>
            <a:r>
              <a:rPr kumimoji="1" lang="en-US" altLang="ja-JP" dirty="0"/>
              <a:t>To</a:t>
            </a:r>
            <a:r>
              <a:rPr kumimoji="1" lang="ja-JP" altLang="en-US" dirty="0"/>
              <a:t>：通常の送り方</a:t>
            </a:r>
            <a:endParaRPr kumimoji="1" lang="en-US" altLang="ja-JP" dirty="0"/>
          </a:p>
          <a:p>
            <a:pPr lvl="1"/>
            <a:endParaRPr kumimoji="1" lang="en-US" altLang="ja-JP" dirty="0"/>
          </a:p>
          <a:p>
            <a:r>
              <a:rPr lang="en-US" altLang="ja-JP" dirty="0"/>
              <a:t>CC</a:t>
            </a:r>
            <a:r>
              <a:rPr lang="ja-JP" altLang="en-US" dirty="0"/>
              <a:t>（</a:t>
            </a:r>
            <a:r>
              <a:rPr lang="en-US" altLang="ja-JP" dirty="0"/>
              <a:t>Carbon Copy</a:t>
            </a:r>
            <a:r>
              <a:rPr lang="ja-JP" altLang="en-US" dirty="0"/>
              <a:t>）</a:t>
            </a:r>
            <a:endParaRPr lang="en-US" altLang="ja-JP" dirty="0"/>
          </a:p>
          <a:p>
            <a:pPr lvl="1"/>
            <a:r>
              <a:rPr lang="ja-JP" altLang="en-US" dirty="0"/>
              <a:t>送信すると同時に、送信した内容の写しを</a:t>
            </a:r>
            <a:r>
              <a:rPr lang="en-US" altLang="ja-JP" dirty="0"/>
              <a:t>CC</a:t>
            </a:r>
            <a:r>
              <a:rPr lang="ja-JP" altLang="en-US" dirty="0"/>
              <a:t>先に送信する</a:t>
            </a:r>
            <a:endParaRPr lang="en-US" altLang="ja-JP" dirty="0"/>
          </a:p>
          <a:p>
            <a:pPr lvl="1"/>
            <a:r>
              <a:rPr lang="en-US" altLang="ja-JP" dirty="0"/>
              <a:t>CC</a:t>
            </a:r>
            <a:r>
              <a:rPr lang="ja-JP" altLang="en-US" dirty="0"/>
              <a:t>の送り先が送信相手にも伝わる</a:t>
            </a:r>
            <a:endParaRPr lang="en-US" altLang="ja-JP" dirty="0"/>
          </a:p>
          <a:p>
            <a:pPr lvl="2"/>
            <a:r>
              <a:rPr lang="ja-JP" altLang="en-US" dirty="0"/>
              <a:t>上司に送信確認を送りたいときに</a:t>
            </a:r>
            <a:endParaRPr lang="en-US" altLang="ja-JP" dirty="0"/>
          </a:p>
          <a:p>
            <a:pPr lvl="2"/>
            <a:endParaRPr lang="en-US" altLang="ja-JP" dirty="0"/>
          </a:p>
          <a:p>
            <a:r>
              <a:rPr kumimoji="1" lang="en-US" altLang="ja-JP" dirty="0"/>
              <a:t>BCC</a:t>
            </a:r>
            <a:r>
              <a:rPr lang="ja-JP" altLang="en-US" dirty="0"/>
              <a:t>（</a:t>
            </a:r>
            <a:r>
              <a:rPr kumimoji="1" lang="en-US" altLang="ja-JP" dirty="0"/>
              <a:t>Blind Carbon Copy</a:t>
            </a:r>
            <a:r>
              <a:rPr kumimoji="1" lang="ja-JP" altLang="en-US" dirty="0"/>
              <a:t>）</a:t>
            </a:r>
            <a:endParaRPr kumimoji="1" lang="en-US" altLang="ja-JP" dirty="0"/>
          </a:p>
          <a:p>
            <a:pPr lvl="1"/>
            <a:r>
              <a:rPr kumimoji="1" lang="ja-JP" altLang="en-US" dirty="0"/>
              <a:t>送信すると</a:t>
            </a:r>
            <a:r>
              <a:rPr lang="ja-JP" altLang="en-US" dirty="0"/>
              <a:t>同時に、送信</a:t>
            </a:r>
            <a:r>
              <a:rPr kumimoji="1" lang="ja-JP" altLang="en-US" dirty="0"/>
              <a:t>した内容の写しを</a:t>
            </a:r>
            <a:r>
              <a:rPr kumimoji="1" lang="en-US" altLang="ja-JP" dirty="0"/>
              <a:t>BCC</a:t>
            </a:r>
            <a:r>
              <a:rPr kumimoji="1" lang="ja-JP" altLang="en-US" dirty="0"/>
              <a:t>先に送信する</a:t>
            </a:r>
            <a:endParaRPr kumimoji="1" lang="en-US" altLang="ja-JP" dirty="0"/>
          </a:p>
          <a:p>
            <a:pPr lvl="1"/>
            <a:r>
              <a:rPr lang="en-US" altLang="ja-JP" dirty="0"/>
              <a:t>CC</a:t>
            </a:r>
            <a:r>
              <a:rPr lang="ja-JP" altLang="en-US" dirty="0"/>
              <a:t>の送り先は送信相手には伝わらない</a:t>
            </a:r>
            <a:endParaRPr lang="en-US" altLang="ja-JP" dirty="0"/>
          </a:p>
          <a:p>
            <a:pPr lvl="2"/>
            <a:r>
              <a:rPr lang="ja-JP" altLang="en-US" dirty="0"/>
              <a:t>送り先に関係ない相手に写しを送りたいときに</a:t>
            </a:r>
            <a:endParaRPr kumimoji="1" lang="en-US" altLang="ja-JP" dirty="0"/>
          </a:p>
          <a:p>
            <a:endParaRPr kumimoji="1" lang="en-US" altLang="ja-JP" dirty="0"/>
          </a:p>
          <a:p>
            <a:r>
              <a:rPr lang="en-US" altLang="ja-JP" dirty="0" err="1"/>
              <a:t>f</a:t>
            </a:r>
            <a:r>
              <a:rPr kumimoji="1" lang="en-US" altLang="ja-JP" dirty="0" err="1"/>
              <a:t>w</a:t>
            </a:r>
            <a:r>
              <a:rPr kumimoji="1" lang="ja-JP" altLang="en-US" dirty="0"/>
              <a:t>（転送、</a:t>
            </a:r>
            <a:r>
              <a:rPr kumimoji="1" lang="en-US" altLang="ja-JP" dirty="0"/>
              <a:t>forward</a:t>
            </a:r>
            <a:r>
              <a:rPr kumimoji="1" lang="ja-JP" altLang="en-US" dirty="0"/>
              <a:t>）</a:t>
            </a:r>
            <a:endParaRPr kumimoji="1" lang="en-US" altLang="ja-JP" dirty="0"/>
          </a:p>
          <a:p>
            <a:pPr lvl="1"/>
            <a:r>
              <a:rPr lang="ja-JP" altLang="en-US" dirty="0"/>
              <a:t>送受信し終わった内容を相手に送る</a:t>
            </a:r>
            <a:endParaRPr lang="en-US" altLang="ja-JP" dirty="0"/>
          </a:p>
          <a:p>
            <a:pPr lvl="2"/>
            <a:r>
              <a:rPr kumimoji="1" lang="ja-JP" altLang="en-US" dirty="0"/>
              <a:t>送受信が終わっていることを誰かに報告するときに</a:t>
            </a:r>
            <a:endParaRPr kumimoji="1" lang="en-US" altLang="ja-JP" dirty="0"/>
          </a:p>
        </p:txBody>
      </p:sp>
      <p:sp>
        <p:nvSpPr>
          <p:cNvPr id="3" name="日付プレースホルダー 2"/>
          <p:cNvSpPr>
            <a:spLocks noGrp="1"/>
          </p:cNvSpPr>
          <p:nvPr>
            <p:ph type="dt" sz="half" idx="10"/>
          </p:nvPr>
        </p:nvSpPr>
        <p:spPr/>
        <p:txBody>
          <a:bodyPr/>
          <a:lstStyle/>
          <a:p>
            <a:pPr algn="l" eaLnBrk="1" latinLnBrk="0" hangingPunct="1"/>
            <a:r>
              <a:rPr lang="en-US" altLang="ja-JP" smtClean="0"/>
              <a:t>2016/5/11</a:t>
            </a:r>
            <a:endParaRPr lang="en-US">
              <a:solidFill>
                <a:schemeClr val="tx1"/>
              </a:solidFill>
            </a:endParaRPr>
          </a:p>
        </p:txBody>
      </p:sp>
      <p:sp>
        <p:nvSpPr>
          <p:cNvPr id="4" name="スライド番号プレースホルダー 3"/>
          <p:cNvSpPr>
            <a:spLocks noGrp="1"/>
          </p:cNvSpPr>
          <p:nvPr>
            <p:ph type="sldNum" sz="quarter" idx="12"/>
          </p:nvPr>
        </p:nvSpPr>
        <p:spPr/>
        <p:txBody>
          <a:bodyPr/>
          <a:lstStyle/>
          <a:p>
            <a:pPr eaLnBrk="1" latinLnBrk="0" hangingPunct="1"/>
            <a:fld id="{4C0B181F-CDAB-404C-A660-15C015D83A29}" type="slidenum">
              <a:rPr kumimoji="0" lang="en-US" smtClean="0"/>
              <a:pPr eaLnBrk="1" latinLnBrk="0" hangingPunct="1"/>
              <a:t>9</a:t>
            </a:fld>
            <a:endParaRPr kumimoji="0" lang="en-US">
              <a:solidFill>
                <a:schemeClr val="tx1"/>
              </a:solidFill>
            </a:endParaRPr>
          </a:p>
        </p:txBody>
      </p:sp>
      <p:sp>
        <p:nvSpPr>
          <p:cNvPr id="5" name="タイトル 4"/>
          <p:cNvSpPr>
            <a:spLocks noGrp="1"/>
          </p:cNvSpPr>
          <p:nvPr>
            <p:ph type="title"/>
          </p:nvPr>
        </p:nvSpPr>
        <p:spPr/>
        <p:txBody>
          <a:bodyPr/>
          <a:lstStyle/>
          <a:p>
            <a:r>
              <a:rPr kumimoji="1" lang="ja-JP" altLang="en-US" dirty="0"/>
              <a:t>送信の種類</a:t>
            </a:r>
          </a:p>
        </p:txBody>
      </p:sp>
    </p:spTree>
    <p:extLst>
      <p:ext uri="{BB962C8B-B14F-4D97-AF65-F5344CB8AC3E}">
        <p14:creationId xmlns:p14="http://schemas.microsoft.com/office/powerpoint/2010/main" val="40123393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ハードカバー">
  <a:themeElements>
    <a:clrScheme name="ハードカバー">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ハードカバー">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ハードカバー">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ハードカバー.thmx</Template>
  <TotalTime>1887</TotalTime>
  <Words>1651</Words>
  <Application>Microsoft Macintosh PowerPoint</Application>
  <PresentationFormat>画面に合わせる (4:3)</PresentationFormat>
  <Paragraphs>404</Paragraphs>
  <Slides>28</Slides>
  <Notes>18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28</vt:i4>
      </vt:variant>
    </vt:vector>
  </HeadingPairs>
  <TitlesOfParts>
    <vt:vector size="33" baseType="lpstr">
      <vt:lpstr>Book Antiqua</vt:lpstr>
      <vt:lpstr>HGS明朝E</vt:lpstr>
      <vt:lpstr>Wingdings</vt:lpstr>
      <vt:lpstr>Yu Gothic</vt:lpstr>
      <vt:lpstr>ハードカバー</vt:lpstr>
      <vt:lpstr>情報処理技法(リテラシI)</vt:lpstr>
      <vt:lpstr>本日やること</vt:lpstr>
      <vt:lpstr>電子メール(E-mail, Electronic Mail)</vt:lpstr>
      <vt:lpstr>電子メールの仕組み</vt:lpstr>
      <vt:lpstr>Gmailの場合</vt:lpstr>
      <vt:lpstr>メールアドレスの意味</vt:lpstr>
      <vt:lpstr>まとめると</vt:lpstr>
      <vt:lpstr>Gmailでできること</vt:lpstr>
      <vt:lpstr>送信の種類</vt:lpstr>
      <vt:lpstr>演習：試しに自分に送ってみる</vt:lpstr>
      <vt:lpstr>Gmailの基本操作：設定</vt:lpstr>
      <vt:lpstr>演習：署名の作成</vt:lpstr>
      <vt:lpstr>Gmailでできるその他の機能</vt:lpstr>
      <vt:lpstr>演習：ラベル</vt:lpstr>
      <vt:lpstr>フィルタリング</vt:lpstr>
      <vt:lpstr>演習：設定とフィルタリング</vt:lpstr>
      <vt:lpstr>自動転送設定</vt:lpstr>
      <vt:lpstr>連絡先の登録</vt:lpstr>
      <vt:lpstr>メーリングリスト</vt:lpstr>
      <vt:lpstr>メールに書く文章</vt:lpstr>
      <vt:lpstr>悪いメール：遅刻編</vt:lpstr>
      <vt:lpstr>悪いメール：遅刻編</vt:lpstr>
      <vt:lpstr>良い例：遅刻編</vt:lpstr>
      <vt:lpstr>良い例：遅刻編</vt:lpstr>
      <vt:lpstr>つまりメールで重要なこと</vt:lpstr>
      <vt:lpstr>英語メールの場合</vt:lpstr>
      <vt:lpstr>演習課題：メールを送ってみよう</vt:lpstr>
      <vt:lpstr>次週予告</vt:lpstr>
    </vt:vector>
  </TitlesOfParts>
  <Company>東京工業大学</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情報リテラシー</dc:title>
  <dc:creator>柴田 淳司</dc:creator>
  <cp:lastModifiedBy>Microsoft Office ユーザー</cp:lastModifiedBy>
  <cp:revision>138</cp:revision>
  <dcterms:created xsi:type="dcterms:W3CDTF">2016-01-16T07:36:29Z</dcterms:created>
  <dcterms:modified xsi:type="dcterms:W3CDTF">2017-05-11T01:48:12Z</dcterms:modified>
</cp:coreProperties>
</file>