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0" r:id="rId3"/>
    <p:sldId id="291" r:id="rId4"/>
    <p:sldId id="317" r:id="rId5"/>
    <p:sldId id="292" r:id="rId6"/>
    <p:sldId id="294" r:id="rId7"/>
    <p:sldId id="318" r:id="rId8"/>
    <p:sldId id="319" r:id="rId9"/>
    <p:sldId id="320" r:id="rId10"/>
    <p:sldId id="322" r:id="rId11"/>
    <p:sldId id="295" r:id="rId12"/>
    <p:sldId id="321" r:id="rId13"/>
    <p:sldId id="323" r:id="rId14"/>
    <p:sldId id="304" r:id="rId15"/>
    <p:sldId id="306" r:id="rId16"/>
    <p:sldId id="308" r:id="rId17"/>
    <p:sldId id="309" r:id="rId18"/>
    <p:sldId id="310" r:id="rId19"/>
    <p:sldId id="311" r:id="rId20"/>
    <p:sldId id="33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24" r:id="rId31"/>
    <p:sldId id="325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90"/>
            <p14:sldId id="291"/>
            <p14:sldId id="317"/>
            <p14:sldId id="292"/>
            <p14:sldId id="294"/>
            <p14:sldId id="318"/>
            <p14:sldId id="319"/>
            <p14:sldId id="320"/>
            <p14:sldId id="322"/>
            <p14:sldId id="295"/>
            <p14:sldId id="321"/>
            <p14:sldId id="323"/>
            <p14:sldId id="304"/>
            <p14:sldId id="306"/>
            <p14:sldId id="308"/>
            <p14:sldId id="309"/>
            <p14:sldId id="310"/>
            <p14:sldId id="311"/>
            <p14:sldId id="33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24"/>
            <p14:sldId id="32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3"/>
    <p:restoredTop sz="96405" autoAdjust="0"/>
  </p:normalViewPr>
  <p:slideViewPr>
    <p:cSldViewPr snapToGrid="0" snapToObjects="1">
      <p:cViewPr varScale="1">
        <p:scale>
          <a:sx n="131" d="100"/>
          <a:sy n="131" d="100"/>
        </p:scale>
        <p:origin x="1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177F-B174-4241-BFE6-C9B988D0964B}" type="datetimeFigureOut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8C38E-D25E-FF43-87D5-F9239A59E9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446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通信プロトコル</a:t>
            </a:r>
            <a:endParaRPr kumimoji="1" lang="en-US" altLang="ja-JP" dirty="0"/>
          </a:p>
          <a:p>
            <a:r>
              <a:rPr kumimoji="1" lang="ja-JP" altLang="en-US" dirty="0"/>
              <a:t>プロトコル：ルールとかマナーとか規約とか原案の意味、守らなくてもいいけど主体的に守っていこう、という話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アプリケーション層：送られてきた情報の用途</a:t>
            </a:r>
            <a:endParaRPr kumimoji="1" lang="en-US" altLang="ja-JP" dirty="0"/>
          </a:p>
          <a:p>
            <a:r>
              <a:rPr kumimoji="1" lang="ja-JP" altLang="en-US" dirty="0"/>
              <a:t>トランスポート層：送り方がパケットなどうかなど</a:t>
            </a:r>
            <a:endParaRPr kumimoji="1" lang="en-US" altLang="ja-JP" dirty="0"/>
          </a:p>
          <a:p>
            <a:r>
              <a:rPr kumimoji="1" lang="ja-JP" altLang="en-US" dirty="0"/>
              <a:t>ネットワーク層：送られてきたものが自分のものか判断したりする</a:t>
            </a:r>
            <a:endParaRPr kumimoji="1" lang="en-US" altLang="ja-JP" dirty="0"/>
          </a:p>
          <a:p>
            <a:r>
              <a:rPr kumimoji="1" lang="ja-JP" altLang="en-US" dirty="0"/>
              <a:t>リンク層：自分の</a:t>
            </a:r>
            <a:r>
              <a:rPr kumimoji="1" lang="en-US" altLang="ja-JP" dirty="0" err="1"/>
              <a:t>ip</a:t>
            </a:r>
            <a:r>
              <a:rPr kumimoji="1" lang="en-US" altLang="ja-JP" dirty="0"/>
              <a:t>/mac</a:t>
            </a:r>
            <a:r>
              <a:rPr kumimoji="1" lang="ja-JP" altLang="en-US" dirty="0"/>
              <a:t>アドレスと送信先を外に流したり、受け取ったり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IP</a:t>
            </a:r>
            <a:r>
              <a:rPr kumimoji="1" lang="ja-JP" altLang="en-US" dirty="0"/>
              <a:t>：パケット形式で相手に送る、ほとんどの通信はこれ</a:t>
            </a:r>
            <a:endParaRPr kumimoji="1" lang="en-US" altLang="ja-JP" dirty="0"/>
          </a:p>
          <a:p>
            <a:r>
              <a:rPr kumimoji="1" lang="en-US" altLang="ja-JP" dirty="0"/>
              <a:t>ICMP: ping</a:t>
            </a:r>
            <a:r>
              <a:rPr kumimoji="1" lang="ja-JP" altLang="en-US" dirty="0"/>
              <a:t>とか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D44A-7DAC-244C-8262-AF12B40864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72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川を占有しないように、ぶつ切りで送る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5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情報を提供しているものをサーバという</a:t>
            </a:r>
            <a:endParaRPr kumimoji="1" lang="en-US" altLang="ja-JP" dirty="0"/>
          </a:p>
          <a:p>
            <a:r>
              <a:rPr kumimoji="1" lang="ja-JP" altLang="en-US" dirty="0"/>
              <a:t>サーバが</a:t>
            </a:r>
            <a:endParaRPr kumimoji="1" lang="en-US" altLang="ja-JP" dirty="0"/>
          </a:p>
          <a:p>
            <a:r>
              <a:rPr kumimoji="1" lang="en-US" altLang="ja-JP" dirty="0"/>
              <a:t>Serve</a:t>
            </a:r>
            <a:r>
              <a:rPr kumimoji="1" lang="ja-JP" altLang="en-US" dirty="0"/>
              <a:t>：提供する</a:t>
            </a:r>
            <a:endParaRPr kumimoji="1" lang="en-US" altLang="ja-JP" dirty="0"/>
          </a:p>
          <a:p>
            <a:r>
              <a:rPr kumimoji="1" lang="en-US" altLang="ja-JP" dirty="0"/>
              <a:t>Server</a:t>
            </a:r>
            <a:r>
              <a:rPr kumimoji="1" lang="ja-JP" altLang="en-US" dirty="0"/>
              <a:t>：提供者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例えばウェブサーバ</a:t>
            </a:r>
            <a:r>
              <a:rPr kumimoji="1" lang="en-US" altLang="ja-JP" dirty="0"/>
              <a:t>(www</a:t>
            </a:r>
            <a:r>
              <a:rPr kumimoji="1" lang="ja-JP" altLang="en-US" dirty="0"/>
              <a:t>サーバ）はウェブサイトを提供している</a:t>
            </a:r>
            <a:endParaRPr kumimoji="1" lang="en-US" altLang="ja-JP" dirty="0"/>
          </a:p>
          <a:p>
            <a:r>
              <a:rPr kumimoji="1" lang="en-US" altLang="ja-JP" dirty="0"/>
              <a:t>DNS</a:t>
            </a:r>
            <a:r>
              <a:rPr kumimoji="1" lang="ja-JP" altLang="en-US" dirty="0"/>
              <a:t>サーバはドメインネームサービスをやっている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19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Hi-Fi</a:t>
            </a:r>
            <a:r>
              <a:rPr kumimoji="1" lang="ja-JP" altLang="en-US" dirty="0"/>
              <a:t>：音楽で高音質のこと、</a:t>
            </a:r>
            <a:r>
              <a:rPr kumimoji="1" lang="en-US" altLang="ja-JP" dirty="0"/>
              <a:t>High </a:t>
            </a:r>
            <a:r>
              <a:rPr kumimoji="1" lang="en-US" altLang="ja-JP" dirty="0" err="1"/>
              <a:t>Fiderarity</a:t>
            </a:r>
            <a:endParaRPr kumimoji="1" lang="en-US" altLang="ja-JP" dirty="0"/>
          </a:p>
          <a:p>
            <a:r>
              <a:rPr kumimoji="1" lang="en-US" altLang="ja-JP" dirty="0"/>
              <a:t>Wi-Fi</a:t>
            </a:r>
            <a:r>
              <a:rPr kumimoji="1" lang="ja-JP" altLang="en-US" dirty="0"/>
              <a:t>：</a:t>
            </a:r>
            <a:r>
              <a:rPr kumimoji="1" lang="en-US" altLang="ja-JP" dirty="0" err="1"/>
              <a:t>HiFi</a:t>
            </a:r>
            <a:r>
              <a:rPr kumimoji="1" lang="ja-JP" altLang="en-US" dirty="0"/>
              <a:t>をモジってつけた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自宅にあるのはだいたいルータ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55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[</a:t>
            </a:r>
            <a:r>
              <a:rPr kumimoji="1" lang="ja-JP" altLang="en-US" dirty="0"/>
              <a:t>おまけ：</a:t>
            </a:r>
            <a:r>
              <a:rPr kumimoji="1" lang="en-US" altLang="ja-JP" dirty="0"/>
              <a:t>w]</a:t>
            </a:r>
          </a:p>
          <a:p>
            <a:r>
              <a:rPr kumimoji="1" lang="ja-JP" altLang="en-US" dirty="0"/>
              <a:t>ネットスラングで</a:t>
            </a:r>
            <a:r>
              <a:rPr kumimoji="1" lang="en-US" altLang="ja-JP" dirty="0"/>
              <a:t>w</a:t>
            </a:r>
            <a:r>
              <a:rPr kumimoji="1" lang="ja-JP" altLang="en-US" dirty="0"/>
              <a:t>があるが、あれは</a:t>
            </a:r>
            <a:endParaRPr kumimoji="1" lang="en-US" altLang="ja-JP" dirty="0"/>
          </a:p>
          <a:p>
            <a:r>
              <a:rPr kumimoji="1" lang="ja-JP" altLang="en-US" dirty="0"/>
              <a:t>大昔の日本語が使えないオンラインゲームで日本語会話をするときに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warai</a:t>
            </a:r>
            <a:endParaRPr kumimoji="1" lang="en-US" altLang="ja-JP" dirty="0"/>
          </a:p>
          <a:p>
            <a:r>
              <a:rPr kumimoji="1" lang="en-US" altLang="ja-JP" dirty="0" err="1"/>
              <a:t>wara</a:t>
            </a:r>
            <a:endParaRPr kumimoji="1" lang="en-US" altLang="ja-JP" dirty="0"/>
          </a:p>
          <a:p>
            <a:r>
              <a:rPr kumimoji="1" lang="en-US" altLang="ja-JP" dirty="0"/>
              <a:t>w</a:t>
            </a:r>
          </a:p>
          <a:p>
            <a:r>
              <a:rPr kumimoji="1" lang="ja-JP" altLang="en-US" dirty="0"/>
              <a:t>となったらしい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英語だと</a:t>
            </a:r>
            <a:r>
              <a:rPr kumimoji="1" lang="en-US" altLang="ja-JP" dirty="0"/>
              <a:t>lol</a:t>
            </a:r>
            <a:r>
              <a:rPr kumimoji="1" lang="ja-JP" altLang="en-US" dirty="0"/>
              <a:t>や</a:t>
            </a:r>
            <a:r>
              <a:rPr kumimoji="1" lang="en-US" altLang="ja-JP" dirty="0"/>
              <a:t>lmao</a:t>
            </a:r>
            <a:r>
              <a:rPr kumimoji="1" lang="ja-JP" altLang="en-US" dirty="0"/>
              <a:t>に当たる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61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http://〜/〜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これを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という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http</a:t>
            </a:r>
            <a:r>
              <a:rPr kumimoji="1" lang="ja-JP" altLang="en-US" dirty="0"/>
              <a:t>は通信方式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hyper</a:t>
            </a:r>
            <a:r>
              <a:rPr kumimoji="1" lang="en-US" altLang="ja-JP" baseline="0" dirty="0"/>
              <a:t> text transfer protocol</a:t>
            </a:r>
            <a:r>
              <a:rPr kumimoji="1" lang="ja-JP" altLang="en-US" baseline="0" dirty="0"/>
              <a:t>に従った文章のやりとりをするという意味</a:t>
            </a:r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ja-JP" altLang="en-US" baseline="0" dirty="0"/>
              <a:t>そのあとに</a:t>
            </a:r>
            <a:r>
              <a:rPr kumimoji="1" lang="en-US" altLang="ja-JP" baseline="0" dirty="0"/>
              <a:t>IP</a:t>
            </a:r>
            <a:r>
              <a:rPr kumimoji="1" lang="ja-JP" altLang="en-US" baseline="0" dirty="0"/>
              <a:t>アドレスが来て</a:t>
            </a:r>
            <a:endParaRPr kumimoji="1" lang="en-US" altLang="ja-JP" baseline="0" dirty="0"/>
          </a:p>
          <a:p>
            <a:r>
              <a:rPr kumimoji="1" lang="ja-JP" altLang="en-US" baseline="0" dirty="0"/>
              <a:t>それ以降はフォルダやファイル名</a:t>
            </a:r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ja-JP" altLang="en-US" baseline="0" dirty="0"/>
              <a:t>メールの時のアドレスと変わらない</a:t>
            </a:r>
            <a:endParaRPr kumimoji="1" lang="en-US" altLang="ja-JP" baseline="0" dirty="0"/>
          </a:p>
          <a:p>
            <a:r>
              <a:rPr kumimoji="1" lang="en-US" altLang="ja-JP" baseline="0" dirty="0"/>
              <a:t>http</a:t>
            </a:r>
            <a:r>
              <a:rPr kumimoji="1" lang="ja-JP" altLang="en-US" baseline="0" dirty="0"/>
              <a:t>が通信方式に、アドレスの後ろにフォルダ情報がくっついただけ</a:t>
            </a:r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37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Edge</a:t>
            </a:r>
            <a:r>
              <a:rPr kumimoji="1" lang="ja-JP" altLang="en-US" dirty="0"/>
              <a:t>はウェブページにメモ書きできる</a:t>
            </a:r>
            <a:endParaRPr kumimoji="1" lang="en-US" altLang="ja-JP" dirty="0"/>
          </a:p>
          <a:p>
            <a:r>
              <a:rPr kumimoji="1" lang="en-US" altLang="ja-JP" dirty="0"/>
              <a:t>Chrome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グーグルの製品との対応がいい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77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ブラウザを使う</a:t>
            </a:r>
            <a:endParaRPr kumimoji="1" lang="en-US" altLang="ja-JP" dirty="0"/>
          </a:p>
          <a:p>
            <a:r>
              <a:rPr kumimoji="1" lang="en-US" altLang="ja-JP" dirty="0"/>
              <a:t>	ULR</a:t>
            </a:r>
            <a:r>
              <a:rPr kumimoji="1" lang="ja-JP" altLang="en-US" dirty="0"/>
              <a:t>表示欄もしくは検索欄がある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お気に入り登録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58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99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60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67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でコンピュータを破壊する動画</a:t>
            </a:r>
            <a:endParaRPr kumimoji="1" lang="en-US" altLang="ja-JP" dirty="0" smtClean="0"/>
          </a:p>
          <a:p>
            <a:r>
              <a:rPr kumimoji="1" lang="en-US" altLang="ja-JP" dirty="0" smtClean="0"/>
              <a:t>https://</a:t>
            </a:r>
            <a:r>
              <a:rPr kumimoji="1" lang="en-US" altLang="ja-JP" dirty="0" err="1" smtClean="0"/>
              <a:t>www.google.co.jp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url?sa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t&amp;rct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j&amp;q</a:t>
            </a:r>
            <a:r>
              <a:rPr kumimoji="1" lang="en-US" altLang="ja-JP" dirty="0" smtClean="0"/>
              <a:t>=&amp;</a:t>
            </a:r>
            <a:r>
              <a:rPr kumimoji="1" lang="en-US" altLang="ja-JP" dirty="0" err="1" smtClean="0"/>
              <a:t>esrc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s&amp;source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web&amp;cd</a:t>
            </a:r>
            <a:r>
              <a:rPr kumimoji="1" lang="en-US" altLang="ja-JP" dirty="0" smtClean="0"/>
              <a:t>=1&amp;ved=0ahUKEwift4ac-67MAhUJtpQKHU0bDT4QFggcMAA&amp;url=http%3A%2F%2Fgigazine.net%2Fnews%2F20151015-usb-killer%2F&amp;usg=AFQjCNHUyrf8IOd62lHtkOkbYZkjfb-_wg&amp;sig2=2p7-8j3XB-XI9ihq4KMgiA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051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キーロガーは、計算機本体とキーボードの間に挟み込む装置</a:t>
            </a:r>
            <a:endParaRPr kumimoji="1" lang="en-US" altLang="ja-JP" dirty="0" smtClean="0"/>
          </a:p>
          <a:p>
            <a:r>
              <a:rPr kumimoji="1" lang="en-US" altLang="ja-JP" dirty="0" smtClean="0"/>
              <a:t>key</a:t>
            </a:r>
            <a:r>
              <a:rPr kumimoji="1" lang="en-US" altLang="ja-JP" baseline="0" dirty="0" smtClean="0"/>
              <a:t> logger</a:t>
            </a:r>
          </a:p>
          <a:p>
            <a:r>
              <a:rPr kumimoji="1" lang="ja-JP" altLang="en-US" baseline="0" dirty="0" smtClean="0"/>
              <a:t>ソフトじゃないのでウイルスチェッカーには引っかからない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ネットカフェ、漫画喫茶で</a:t>
            </a:r>
            <a:r>
              <a:rPr kumimoji="1" lang="en-US" altLang="ja-JP" baseline="0" dirty="0" smtClean="0"/>
              <a:t>PC</a:t>
            </a:r>
            <a:r>
              <a:rPr kumimoji="1" lang="ja-JP" altLang="en-US" baseline="0" dirty="0" smtClean="0"/>
              <a:t>をいじる時は注意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11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その他のサービス、クラウドコンピューティング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自分のパソコンを端末として、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クラウド上のコンピュータを計算機として使う。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クラウドサーバ上では、計算機をシミュレーションしている。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たとえば複数の計算機で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台の計算機をシミュレーションしている場合も、</a:t>
            </a:r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代の計算機上に複数の計算機をシミュレーションしている場合もある。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ユーザ側はそれを気にせず利用できる。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267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8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本だったらライン</a:t>
            </a:r>
            <a:endParaRPr kumimoji="1" lang="en-US" altLang="ja-JP" dirty="0"/>
          </a:p>
          <a:p>
            <a:r>
              <a:rPr kumimoji="1" lang="ja-JP" altLang="en-US" dirty="0"/>
              <a:t>それが複数になるとネットワーク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インターネットはネットワークとネットワークをつなぐネット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64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internet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アメリカの研究機関で開発</a:t>
            </a:r>
            <a:endParaRPr kumimoji="1" lang="en-US" altLang="ja-JP" dirty="0"/>
          </a:p>
          <a:p>
            <a:r>
              <a:rPr kumimoji="1" lang="ja-JP" altLang="en-US" dirty="0"/>
              <a:t>当時のコンピュータはめちゃくちゃ高かったので、研究室内、企業内で共用だった。</a:t>
            </a:r>
            <a:endParaRPr kumimoji="1" lang="en-US" altLang="ja-JP" dirty="0"/>
          </a:p>
          <a:p>
            <a:r>
              <a:rPr kumimoji="1" lang="ja-JP" altLang="en-US" dirty="0"/>
              <a:t>そのネットワークを繋げたのでインターネット。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５０年前の計算機</a:t>
            </a:r>
            <a:endParaRPr kumimoji="1" lang="en-US" altLang="ja-JP" dirty="0"/>
          </a:p>
          <a:p>
            <a:r>
              <a:rPr kumimoji="1" lang="en-US" altLang="ja-JP" dirty="0"/>
              <a:t>778</a:t>
            </a:r>
            <a:r>
              <a:rPr kumimoji="1" lang="ja-JP" altLang="en-US" dirty="0"/>
              <a:t>万ドル（２８億ぐらい）</a:t>
            </a:r>
            <a:endParaRPr kumimoji="1" lang="en-US" altLang="ja-JP" dirty="0"/>
          </a:p>
          <a:p>
            <a:r>
              <a:rPr kumimoji="1" lang="ja-JP" altLang="en-US" dirty="0"/>
              <a:t>処理は１回の足し算に</a:t>
            </a:r>
            <a:r>
              <a:rPr kumimoji="1" lang="en-US" altLang="ja-JP" dirty="0"/>
              <a:t>1.4</a:t>
            </a:r>
            <a:r>
              <a:rPr kumimoji="1" lang="ja-JP" altLang="en-US" dirty="0"/>
              <a:t>マイクロ秒かかる。（１秒間に</a:t>
            </a:r>
            <a:r>
              <a:rPr kumimoji="1" lang="en-US" altLang="ja-JP" dirty="0"/>
              <a:t>71</a:t>
            </a:r>
            <a:r>
              <a:rPr kumimoji="1" lang="ja-JP" altLang="en-US" dirty="0"/>
              <a:t>万回計算できる）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現在の計算機</a:t>
            </a:r>
            <a:endParaRPr kumimoji="1" lang="en-US" altLang="ja-JP" dirty="0"/>
          </a:p>
          <a:p>
            <a:r>
              <a:rPr kumimoji="1" lang="ja-JP" altLang="en-US" dirty="0"/>
              <a:t>ノートパソコン１２万円</a:t>
            </a:r>
            <a:endParaRPr kumimoji="1" lang="en-US" altLang="ja-JP" dirty="0"/>
          </a:p>
          <a:p>
            <a:r>
              <a:rPr kumimoji="1" lang="ja-JP" altLang="en-US" dirty="0"/>
              <a:t>メモリ</a:t>
            </a:r>
            <a:r>
              <a:rPr kumimoji="1" lang="en-US" altLang="ja-JP" dirty="0"/>
              <a:t>4G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CPU1.7G</a:t>
            </a:r>
            <a:r>
              <a:rPr kumimoji="1" lang="ja-JP" altLang="en-US" dirty="0"/>
              <a:t>（一回の足し算</a:t>
            </a:r>
            <a:r>
              <a:rPr kumimoji="1" lang="en-US" altLang="ja-JP" dirty="0"/>
              <a:t>0.6</a:t>
            </a:r>
            <a:r>
              <a:rPr kumimoji="1" lang="ja-JP" altLang="en-US" dirty="0"/>
              <a:t>ナノ秒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06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大昔のコンピュータ＝高い</a:t>
            </a:r>
            <a:endParaRPr kumimoji="1" lang="en-US" altLang="ja-JP" dirty="0"/>
          </a:p>
          <a:p>
            <a:r>
              <a:rPr kumimoji="1" lang="ja-JP" altLang="en-US" dirty="0"/>
              <a:t>ネットワーク＝コンピュータを共有するためのネットワーク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コンピュータは簡単に外部から接続できるようにできている！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7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インターネットの情報のやり取りはボトルメッセージみたいなもの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宛先を書いたボトルを川に投げ入れる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自分宛だったら受け取る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別の川宛だったらそっちへ投げ入れる</a:t>
            </a:r>
            <a:endParaRPr kumimoji="1" lang="en-US" altLang="ja-JP" dirty="0"/>
          </a:p>
          <a:p>
            <a:r>
              <a:rPr kumimoji="1" lang="ja-JP" altLang="en-US" dirty="0"/>
              <a:t>（これをやってくれるのがルーターというサーバ）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5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住所が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IP</a:t>
            </a:r>
            <a:r>
              <a:rPr kumimoji="1" lang="ja-JP" altLang="en-US" dirty="0"/>
              <a:t>アドレス先に特定の通信をすることで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サービスが成り立っている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47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ローカルを</a:t>
            </a:r>
            <a:endParaRPr kumimoji="1" lang="en-US" altLang="ja-JP" dirty="0"/>
          </a:p>
          <a:p>
            <a:r>
              <a:rPr kumimoji="1" lang="en-US" altLang="ja-JP" dirty="0"/>
              <a:t>Local area network	</a:t>
            </a:r>
            <a:r>
              <a:rPr kumimoji="1" lang="ja-JP" altLang="en-US" dirty="0"/>
              <a:t>ローカルで配線されるネットワーク全般</a:t>
            </a:r>
            <a:endParaRPr kumimoji="1" lang="en-US" altLang="ja-JP" dirty="0"/>
          </a:p>
          <a:p>
            <a:r>
              <a:rPr kumimoji="1" lang="en-US" altLang="ja-JP" dirty="0"/>
              <a:t>Ethernet	LAN</a:t>
            </a:r>
            <a:r>
              <a:rPr kumimoji="1" lang="ja-JP" altLang="en-US" dirty="0"/>
              <a:t>の規格の一つ。最初に作られた</a:t>
            </a:r>
            <a:r>
              <a:rPr kumimoji="1" lang="en-US" altLang="ja-JP" dirty="0"/>
              <a:t>LAN</a:t>
            </a:r>
            <a:r>
              <a:rPr kumimoji="1" lang="ja-JP" altLang="en-US" dirty="0"/>
              <a:t>で、これを</a:t>
            </a:r>
            <a:r>
              <a:rPr kumimoji="1" lang="en-US" altLang="ja-JP" dirty="0"/>
              <a:t>LAN</a:t>
            </a:r>
            <a:r>
              <a:rPr kumimoji="1" lang="ja-JP" altLang="en-US" dirty="0"/>
              <a:t>ということがある</a:t>
            </a:r>
            <a:endParaRPr kumimoji="1" lang="en-US" altLang="ja-JP" dirty="0"/>
          </a:p>
          <a:p>
            <a:r>
              <a:rPr kumimoji="1" lang="en-US" altLang="ja-JP" dirty="0"/>
              <a:t>Intranet	</a:t>
            </a:r>
            <a:r>
              <a:rPr kumimoji="1" lang="ja-JP" altLang="en-US" dirty="0"/>
              <a:t>プライベートネットワークが作ら</a:t>
            </a:r>
            <a:r>
              <a:rPr kumimoji="1" lang="ja-JP" altLang="en-US" dirty="0" err="1"/>
              <a:t>て</a:t>
            </a:r>
            <a:r>
              <a:rPr kumimoji="1" lang="ja-JP" altLang="en-US" dirty="0"/>
              <a:t>いる</a:t>
            </a:r>
            <a:r>
              <a:rPr kumimoji="1" lang="en-US" altLang="ja-JP" dirty="0"/>
              <a:t>LAN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D44A-7DAC-244C-8262-AF12B40864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1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普段皆様が使っているアドレスはこれ。</a:t>
            </a:r>
            <a:endParaRPr kumimoji="1" lang="en-US" altLang="ja-JP" dirty="0"/>
          </a:p>
          <a:p>
            <a:r>
              <a:rPr kumimoji="1" lang="ja-JP" altLang="en-US" dirty="0"/>
              <a:t>名前と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実はメールアドレスもこれになっていることに気づいただろうか？</a:t>
            </a:r>
            <a:endParaRPr kumimoji="1" lang="en-US" altLang="ja-JP" dirty="0"/>
          </a:p>
          <a:p>
            <a:r>
              <a:rPr kumimoji="1" lang="en-US" altLang="ja-JP" dirty="0"/>
              <a:t>[</a:t>
            </a:r>
            <a:r>
              <a:rPr kumimoji="1" lang="ja-JP" altLang="en-US" dirty="0"/>
              <a:t>ユーザ名</a:t>
            </a:r>
            <a:r>
              <a:rPr kumimoji="1" lang="en-US" altLang="ja-JP" dirty="0"/>
              <a:t>]@FQDN</a:t>
            </a:r>
          </a:p>
          <a:p>
            <a:r>
              <a:rPr kumimoji="1" lang="ja-JP" altLang="en-US" dirty="0"/>
              <a:t>この場合はポートは</a:t>
            </a:r>
            <a:endParaRPr kumimoji="1" lang="en-US" altLang="ja-JP" dirty="0"/>
          </a:p>
          <a:p>
            <a:r>
              <a:rPr kumimoji="1" lang="en-US" altLang="ja-JP" dirty="0"/>
              <a:t>STMP</a:t>
            </a:r>
            <a:r>
              <a:rPr kumimoji="1" lang="ja-JP" altLang="en-US" dirty="0"/>
              <a:t>（送る）：</a:t>
            </a:r>
            <a:r>
              <a:rPr kumimoji="1" lang="en-US" altLang="ja-JP" dirty="0"/>
              <a:t>25, 587, or 465</a:t>
            </a:r>
            <a:r>
              <a:rPr kumimoji="1" lang="ja-JP" altLang="en-US" dirty="0"/>
              <a:t>ポート</a:t>
            </a:r>
            <a:endParaRPr kumimoji="1" lang="en-US" altLang="ja-JP" dirty="0"/>
          </a:p>
          <a:p>
            <a:r>
              <a:rPr kumimoji="1" lang="en-US" altLang="ja-JP" dirty="0"/>
              <a:t>POP3</a:t>
            </a:r>
            <a:r>
              <a:rPr kumimoji="1" lang="ja-JP" altLang="en-US" dirty="0"/>
              <a:t>（受ける）</a:t>
            </a:r>
            <a:r>
              <a:rPr kumimoji="1" lang="en-US" altLang="ja-JP" dirty="0"/>
              <a:t>:110 or 995</a:t>
            </a:r>
            <a:r>
              <a:rPr kumimoji="1" lang="ja-JP" altLang="en-US" dirty="0"/>
              <a:t>ポート</a:t>
            </a:r>
            <a:endParaRPr kumimoji="1" lang="en-US" altLang="ja-JP" dirty="0"/>
          </a:p>
          <a:p>
            <a:r>
              <a:rPr kumimoji="1" lang="en-US" altLang="ja-JP" dirty="0"/>
              <a:t>IMAP</a:t>
            </a:r>
            <a:r>
              <a:rPr kumimoji="1" lang="ja-JP" altLang="en-US" dirty="0"/>
              <a:t>（受ける）：</a:t>
            </a:r>
            <a:r>
              <a:rPr kumimoji="1" lang="en-US" altLang="ja-JP" dirty="0"/>
              <a:t>143 or 993</a:t>
            </a:r>
            <a:r>
              <a:rPr kumimoji="1" lang="ja-JP" altLang="en-US" dirty="0"/>
              <a:t>ポート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ただし、</a:t>
            </a:r>
            <a:r>
              <a:rPr kumimoji="1" lang="en-US" altLang="ja-JP" dirty="0"/>
              <a:t>DN</a:t>
            </a:r>
            <a:r>
              <a:rPr kumimoji="1" lang="ja-JP" altLang="en-US" dirty="0"/>
              <a:t>と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アドレスは１対１とは限らない</a:t>
            </a:r>
            <a:endParaRPr kumimoji="1" lang="en-US" altLang="ja-JP" dirty="0"/>
          </a:p>
          <a:p>
            <a:r>
              <a:rPr kumimoji="1" lang="ja-JP" altLang="en-US" dirty="0"/>
              <a:t>バーチャルホスト：複数の</a:t>
            </a:r>
            <a:r>
              <a:rPr kumimoji="1" lang="en-US" altLang="ja-JP" dirty="0"/>
              <a:t>FQDN</a:t>
            </a:r>
            <a:r>
              <a:rPr kumimoji="1" lang="ja-JP" altLang="en-US" dirty="0"/>
              <a:t>に一つの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アドレス→複数のサーバに見せかける</a:t>
            </a:r>
            <a:endParaRPr kumimoji="1" lang="en-US" altLang="ja-JP" dirty="0"/>
          </a:p>
          <a:p>
            <a:r>
              <a:rPr kumimoji="1" lang="en-US" altLang="ja-JP" dirty="0"/>
              <a:t>DNS</a:t>
            </a:r>
            <a:r>
              <a:rPr kumimoji="1" lang="ja-JP" altLang="en-US" dirty="0"/>
              <a:t>ラウンドロビン：一つの</a:t>
            </a:r>
            <a:r>
              <a:rPr kumimoji="1" lang="en-US" altLang="ja-JP" dirty="0"/>
              <a:t>FQDN</a:t>
            </a:r>
            <a:r>
              <a:rPr kumimoji="1" lang="ja-JP" altLang="en-US" dirty="0"/>
              <a:t>に複数のホスト→負荷分散に利用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D44A-7DAC-244C-8262-AF12B408649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93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479010"/>
            <a:ext cx="9144000" cy="378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defRPr sz="2800"/>
            </a:lvl1pPr>
            <a:lvl2pPr>
              <a:buClr>
                <a:schemeClr val="accent6">
                  <a:lumMod val="50000"/>
                </a:schemeClr>
              </a:buClr>
              <a:defRPr sz="24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11876" y="6479011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2017/4/27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007134" y="6502670"/>
            <a:ext cx="5129732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システムソフトウェア特論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98524" y="6469214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1557747-DFAA-9545-BF98-F197B008844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457200" y="1200308"/>
            <a:ext cx="8229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1443154" y="263509"/>
            <a:ext cx="7243646" cy="85875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4" name="図 13" descr="2502_normal_1391601156_ロゴ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1" y="245625"/>
            <a:ext cx="894702" cy="8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</a:t>
            </a:r>
            <a:r>
              <a:rPr lang="ja-JP" altLang="en-US" dirty="0"/>
              <a:t>３</a:t>
            </a:r>
            <a:r>
              <a:rPr kumimoji="1" lang="ja-JP" altLang="en-US" dirty="0"/>
              <a:t>回：</a:t>
            </a:r>
            <a:r>
              <a:rPr lang="ja-JP" altLang="en-US" dirty="0"/>
              <a:t>インターネット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通信用のプロトコル</a:t>
            </a:r>
            <a:endParaRPr kumimoji="1" lang="en-US" altLang="ja-JP" dirty="0"/>
          </a:p>
          <a:p>
            <a:pPr lvl="1"/>
            <a:r>
              <a:rPr lang="ja-JP" altLang="en-US" dirty="0"/>
              <a:t>アプリケーション層：</a:t>
            </a:r>
            <a:r>
              <a:rPr lang="en-US" altLang="ja-JP" dirty="0"/>
              <a:t>HTTP, IMAP, POP, DNS, SSH,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トランスポート層：</a:t>
            </a:r>
            <a:r>
              <a:rPr lang="en-US" altLang="ja-JP" dirty="0"/>
              <a:t>TCU, UDP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ネットワーク層：</a:t>
            </a:r>
            <a:r>
              <a:rPr lang="en-US" altLang="ja-JP" dirty="0"/>
              <a:t>IP, ICMP,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kumimoji="1" lang="ja-JP" altLang="en-US" dirty="0"/>
              <a:t>リンク層：</a:t>
            </a:r>
            <a:r>
              <a:rPr kumimoji="1" lang="en-US" altLang="ja-JP" dirty="0"/>
              <a:t>ARP</a:t>
            </a:r>
            <a:r>
              <a:rPr lang="en-US" altLang="ja-JP" dirty="0"/>
              <a:t>, PPP</a:t>
            </a:r>
            <a:r>
              <a:rPr lang="ja-JP" altLang="en-US" dirty="0"/>
              <a:t>など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2017/4/27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システムソフトウェア特論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7747-DFAA-9545-BF98-F197B008844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何を：</a:t>
            </a:r>
            <a:r>
              <a:rPr lang="en-US" altLang="ja-JP" dirty="0"/>
              <a:t>Internet Protocol Suite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68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データをぶつ切りにした</a:t>
            </a:r>
            <a:r>
              <a:rPr kumimoji="1" lang="en-US" altLang="ja-JP" dirty="0"/>
              <a:t>1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単位</a:t>
            </a:r>
            <a:endParaRPr kumimoji="1" lang="en-US" altLang="ja-JP" dirty="0"/>
          </a:p>
          <a:p>
            <a:pPr lvl="1"/>
            <a:r>
              <a:rPr lang="ja-JP" altLang="en-US" dirty="0"/>
              <a:t>画像データをまとめて送ると回線を占有してしまう！</a:t>
            </a:r>
            <a:endParaRPr lang="en-US" altLang="ja-JP" dirty="0"/>
          </a:p>
          <a:p>
            <a:pPr lvl="1"/>
            <a:r>
              <a:rPr kumimoji="1" lang="ja-JP" altLang="en-US" dirty="0"/>
              <a:t>細かく分けて送る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何を：パケット</a:t>
            </a:r>
          </a:p>
        </p:txBody>
      </p:sp>
    </p:spTree>
    <p:extLst>
      <p:ext uri="{BB962C8B-B14F-4D97-AF65-F5344CB8AC3E}">
        <p14:creationId xmlns:p14="http://schemas.microsoft.com/office/powerpoint/2010/main" val="263323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サーバ</a:t>
            </a:r>
            <a:endParaRPr lang="en-US" altLang="ja-JP" dirty="0"/>
          </a:p>
          <a:p>
            <a:pPr lvl="1"/>
            <a:r>
              <a:rPr lang="ja-JP" altLang="en-US" dirty="0"/>
              <a:t>インターネット上でサービスを行うソフトや計算機</a:t>
            </a:r>
            <a:endParaRPr lang="en-US" altLang="ja-JP" dirty="0"/>
          </a:p>
          <a:p>
            <a:pPr lvl="1"/>
            <a:r>
              <a:rPr lang="ja-JP" altLang="en-US" dirty="0"/>
              <a:t>特定の接続を行った利用者（クライアント）に提供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インターネットとサービス</a:t>
            </a:r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/>
          </p:nvPr>
        </p:nvGraphicFramePr>
        <p:xfrm>
          <a:off x="688490" y="3901122"/>
          <a:ext cx="774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サーバ名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サービス内容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データベースサーバ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データを保存しておく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ウェブサーバ</a:t>
                      </a:r>
                      <a:r>
                        <a:rPr kumimoji="1" lang="en-US" altLang="ja-JP" dirty="0"/>
                        <a:t>(www</a:t>
                      </a:r>
                      <a:r>
                        <a:rPr kumimoji="1" lang="ja-JP" altLang="en-US" dirty="0"/>
                        <a:t>サーバ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ウェブサイト、ウェブアプリ提供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メールサーバ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メールサービス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プリントサーバ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プリンタの共有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DNS</a:t>
                      </a:r>
                      <a:r>
                        <a:rPr kumimoji="1" lang="ja-JP" altLang="en-US" dirty="0"/>
                        <a:t>サーバ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ドメインネーム解決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99247" y="344677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2">
                    <a:lumMod val="50000"/>
                  </a:schemeClr>
                </a:solidFill>
              </a:rPr>
              <a:t>主なサーバ</a:t>
            </a:r>
          </a:p>
        </p:txBody>
      </p:sp>
    </p:spTree>
    <p:extLst>
      <p:ext uri="{BB962C8B-B14F-4D97-AF65-F5344CB8AC3E}">
        <p14:creationId xmlns:p14="http://schemas.microsoft.com/office/powerpoint/2010/main" val="161291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実際に構築する機器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31" y="4110956"/>
            <a:ext cx="2015206" cy="2015206"/>
          </a:xfrm>
          <a:prstGeom prst="rect">
            <a:avLst/>
          </a:prstGeom>
        </p:spPr>
      </p:pic>
      <p:sp>
        <p:nvSpPr>
          <p:cNvPr id="2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r>
              <a:rPr kumimoji="1" lang="ja-JP" altLang="en-US" dirty="0"/>
              <a:t>有線接続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LAN(Local Area Network )</a:t>
            </a:r>
            <a:r>
              <a:rPr kumimoji="1" lang="ja-JP" altLang="en-US" dirty="0"/>
              <a:t>ケーブル</a:t>
            </a:r>
            <a:r>
              <a:rPr lang="ja-JP" altLang="en-US" dirty="0"/>
              <a:t>で接続</a:t>
            </a:r>
            <a:endParaRPr kumimoji="1" lang="en-US" altLang="ja-JP" dirty="0"/>
          </a:p>
          <a:p>
            <a:r>
              <a:rPr lang="ja-JP" altLang="en-US" dirty="0"/>
              <a:t>無線接続</a:t>
            </a:r>
            <a:endParaRPr lang="en-US" altLang="ja-JP" dirty="0"/>
          </a:p>
          <a:p>
            <a:pPr lvl="1"/>
            <a:r>
              <a:rPr lang="ja-JP" altLang="en-US" dirty="0"/>
              <a:t>通信規格は</a:t>
            </a:r>
            <a:r>
              <a:rPr lang="en-US" altLang="ja-JP" dirty="0"/>
              <a:t>Wi-Fi</a:t>
            </a:r>
            <a:r>
              <a:rPr lang="ja-JP" altLang="en-US" dirty="0"/>
              <a:t>、</a:t>
            </a:r>
            <a:r>
              <a:rPr lang="en-US" altLang="ja-JP" dirty="0"/>
              <a:t>Bluetooth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無線は傍受されやすいので暗号化して通信</a:t>
            </a:r>
            <a:endParaRPr kumimoji="1" lang="en-US" altLang="ja-JP" dirty="0"/>
          </a:p>
          <a:p>
            <a:r>
              <a:rPr lang="ja-JP" altLang="en-US" dirty="0"/>
              <a:t>ルータ</a:t>
            </a:r>
            <a:r>
              <a:rPr lang="en-US" altLang="ja-JP" dirty="0"/>
              <a:t>(Router)</a:t>
            </a:r>
          </a:p>
          <a:p>
            <a:pPr lvl="1"/>
            <a:r>
              <a:rPr kumimoji="1" lang="ja-JP" altLang="en-US" dirty="0"/>
              <a:t>分岐させて複数の</a:t>
            </a:r>
            <a:r>
              <a:rPr lang="ja-JP" altLang="en-US" dirty="0"/>
              <a:t>コンピュータにつなぐ</a:t>
            </a:r>
            <a:endParaRPr lang="en-US" altLang="ja-JP" dirty="0"/>
          </a:p>
          <a:p>
            <a:pPr lvl="1"/>
            <a:r>
              <a:rPr kumimoji="1" lang="ja-JP" altLang="en-US" dirty="0"/>
              <a:t>特定の信号を遮断したりできる</a:t>
            </a:r>
            <a:endParaRPr kumimoji="1" lang="en-US" altLang="ja-JP" dirty="0"/>
          </a:p>
          <a:p>
            <a:r>
              <a:rPr lang="ja-JP" altLang="en-US" dirty="0"/>
              <a:t>ハブ</a:t>
            </a:r>
            <a:r>
              <a:rPr lang="en-US" altLang="ja-JP" dirty="0"/>
              <a:t>(Hub)</a:t>
            </a:r>
          </a:p>
          <a:p>
            <a:pPr lvl="1"/>
            <a:r>
              <a:rPr kumimoji="1" lang="ja-JP" altLang="en-US" dirty="0"/>
              <a:t>分岐させて複数のコンピュータにつなぐ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307" y="1572887"/>
            <a:ext cx="1734855" cy="17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WWW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4210" y="5389517"/>
            <a:ext cx="1009369" cy="10093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210" y="3647697"/>
            <a:ext cx="1009369" cy="1009369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2788895" y="4691974"/>
            <a:ext cx="0" cy="841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9" y="5411978"/>
            <a:ext cx="1009369" cy="100936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902674" y="5112479"/>
            <a:ext cx="18862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1032114" y="5099725"/>
            <a:ext cx="0" cy="433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吹き出し 12"/>
          <p:cNvSpPr/>
          <p:nvPr/>
        </p:nvSpPr>
        <p:spPr>
          <a:xfrm>
            <a:off x="719863" y="3967693"/>
            <a:ext cx="1414630" cy="719450"/>
          </a:xfrm>
          <a:prstGeom prst="wedgeRoundRectCallout">
            <a:avLst>
              <a:gd name="adj1" fmla="val 22913"/>
              <a:gd name="adj2" fmla="val 9699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ハブで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複数台接続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0228" y="39563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ゲートウェイ</a:t>
            </a:r>
            <a:endParaRPr kumimoji="1" lang="en-US" altLang="ja-JP" dirty="0"/>
          </a:p>
        </p:txBody>
      </p:sp>
      <p:cxnSp>
        <p:nvCxnSpPr>
          <p:cNvPr id="14" name="直線コネクタ 13"/>
          <p:cNvCxnSpPr>
            <a:endCxn id="7" idx="0"/>
          </p:cNvCxnSpPr>
          <p:nvPr/>
        </p:nvCxnSpPr>
        <p:spPr>
          <a:xfrm>
            <a:off x="2788894" y="3101681"/>
            <a:ext cx="1" cy="546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788894" y="3101475"/>
            <a:ext cx="2227243" cy="22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21"/>
          <p:cNvSpPr/>
          <p:nvPr/>
        </p:nvSpPr>
        <p:spPr>
          <a:xfrm>
            <a:off x="5032786" y="2313430"/>
            <a:ext cx="3600741" cy="2765496"/>
          </a:xfrm>
          <a:prstGeom prst="ellipse">
            <a:avLst/>
          </a:prstGeom>
          <a:ln w="38100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/>
              <a:t>世界中のコンピュータへ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79" y="2697496"/>
            <a:ext cx="1009369" cy="100936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29" y="2530753"/>
            <a:ext cx="1009369" cy="100936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6238" y="3982151"/>
            <a:ext cx="1009369" cy="1009369"/>
          </a:xfrm>
          <a:prstGeom prst="rect">
            <a:avLst/>
          </a:prstGeom>
        </p:spPr>
      </p:pic>
      <p:sp>
        <p:nvSpPr>
          <p:cNvPr id="20" name="吹き出し: 角を丸めた四角形 19"/>
          <p:cNvSpPr/>
          <p:nvPr/>
        </p:nvSpPr>
        <p:spPr>
          <a:xfrm>
            <a:off x="6517108" y="5099725"/>
            <a:ext cx="1641280" cy="637775"/>
          </a:xfrm>
          <a:prstGeom prst="wedgeRoundRectCallout">
            <a:avLst>
              <a:gd name="adj1" fmla="val -25898"/>
              <a:gd name="adj2" fmla="val -67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WWW</a:t>
            </a:r>
            <a:r>
              <a:rPr kumimoji="1" lang="ja-JP" altLang="en-US" dirty="0"/>
              <a:t>サーバ</a:t>
            </a:r>
          </a:p>
        </p:txBody>
      </p:sp>
      <p:sp>
        <p:nvSpPr>
          <p:cNvPr id="21" name="吹き出し: 角を丸めた四角形 20"/>
          <p:cNvSpPr/>
          <p:nvPr/>
        </p:nvSpPr>
        <p:spPr>
          <a:xfrm>
            <a:off x="3781802" y="5296249"/>
            <a:ext cx="1957050" cy="863555"/>
          </a:xfrm>
          <a:prstGeom prst="wedgeRoundRectCallout">
            <a:avLst>
              <a:gd name="adj1" fmla="val -68105"/>
              <a:gd name="adj2" fmla="val 29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ブラウザで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アクセス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World Wide Web</a:t>
            </a:r>
            <a:r>
              <a:rPr kumimoji="1" lang="ja-JP" altLang="en-US" dirty="0"/>
              <a:t>の略</a:t>
            </a:r>
            <a:endParaRPr kumimoji="1" lang="en-US" altLang="ja-JP" dirty="0"/>
          </a:p>
          <a:p>
            <a:r>
              <a:rPr kumimoji="1" lang="ja-JP" altLang="en-US" dirty="0"/>
              <a:t>ブラウザで閲覧するための情報</a:t>
            </a:r>
            <a:r>
              <a:rPr lang="ja-JP" altLang="en-US" dirty="0"/>
              <a:t>開示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854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550939"/>
            <a:ext cx="7745505" cy="2801003"/>
          </a:xfrm>
        </p:spPr>
        <p:txBody>
          <a:bodyPr/>
          <a:lstStyle/>
          <a:p>
            <a:r>
              <a:rPr kumimoji="1" lang="en-US" altLang="ja-JP" dirty="0"/>
              <a:t>FQDN</a:t>
            </a:r>
            <a:r>
              <a:rPr kumimoji="1" lang="ja-JP" altLang="en-US" dirty="0"/>
              <a:t>＋ファイルやフォルダ</a:t>
            </a:r>
            <a:endParaRPr kumimoji="1" lang="en-US" altLang="ja-JP" dirty="0"/>
          </a:p>
          <a:p>
            <a:r>
              <a:rPr kumimoji="1" lang="en-US" altLang="ja-JP" dirty="0"/>
              <a:t>http</a:t>
            </a:r>
            <a:r>
              <a:rPr lang="en-US" altLang="ja-JP" dirty="0"/>
              <a:t>(Hyper Text Transfer Protocol)</a:t>
            </a:r>
            <a:r>
              <a:rPr lang="ja-JP" altLang="en-US" dirty="0"/>
              <a:t>：通信ルール</a:t>
            </a:r>
            <a:endParaRPr lang="en-US" altLang="ja-JP" dirty="0"/>
          </a:p>
          <a:p>
            <a:r>
              <a:rPr lang="ja-JP" altLang="en-US" dirty="0"/>
              <a:t>ドメイン部分：サーバの名前、アドレス部分</a:t>
            </a:r>
            <a:endParaRPr lang="en-US" altLang="ja-JP" dirty="0"/>
          </a:p>
          <a:p>
            <a:r>
              <a:rPr kumimoji="1" lang="ja-JP" altLang="en-US" dirty="0"/>
              <a:t>フォルダ部分：</a:t>
            </a:r>
            <a:r>
              <a:rPr kumimoji="1" lang="en-US" altLang="ja-JP" dirty="0" err="1"/>
              <a:t>univ</a:t>
            </a:r>
            <a:r>
              <a:rPr kumimoji="1" lang="ja-JP" altLang="en-US" dirty="0"/>
              <a:t>フォルダ内を指定</a:t>
            </a:r>
            <a:endParaRPr kumimoji="1" lang="en-US" altLang="ja-JP" dirty="0"/>
          </a:p>
          <a:p>
            <a:r>
              <a:rPr lang="ja-JP" altLang="en-US" dirty="0"/>
              <a:t>ファイル名：受け取るファイル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	</a:t>
            </a:r>
            <a:r>
              <a:rPr lang="ja-JP" altLang="en-US" dirty="0"/>
              <a:t>（指定しないと</a:t>
            </a:r>
            <a:r>
              <a:rPr lang="en-US" altLang="ja-JP" dirty="0"/>
              <a:t>index.html</a:t>
            </a:r>
            <a:r>
              <a:rPr lang="ja-JP" altLang="en-US" dirty="0"/>
              <a:t>を渡す）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2016/5/5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URL(Uniformed Resource Locater)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9247" y="2502746"/>
            <a:ext cx="779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http://office.twcu.ac.jp/univ/index.html</a:t>
            </a:r>
            <a:endParaRPr kumimoji="1" lang="ja-JP" altLang="en-US" sz="32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99247" y="1655672"/>
            <a:ext cx="1560142" cy="719450"/>
          </a:xfrm>
          <a:prstGeom prst="wedgeRoundRectCallout">
            <a:avLst>
              <a:gd name="adj1" fmla="val -21068"/>
              <a:gd name="adj2" fmla="val 77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スキーム</a:t>
            </a:r>
            <a:r>
              <a:rPr kumimoji="1" lang="en-US" altLang="ja-JP" dirty="0"/>
              <a:t>/</a:t>
            </a:r>
          </a:p>
          <a:p>
            <a:pPr algn="ctr"/>
            <a:r>
              <a:rPr kumimoji="1" lang="ja-JP" altLang="en-US" dirty="0"/>
              <a:t>プロトコル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493978" y="1629737"/>
            <a:ext cx="1560142" cy="719450"/>
          </a:xfrm>
          <a:prstGeom prst="wedgeRoundRectCallout">
            <a:avLst>
              <a:gd name="adj1" fmla="val -21068"/>
              <a:gd name="adj2" fmla="val 77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ドメイン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4596307" y="1655672"/>
            <a:ext cx="1560142" cy="719450"/>
          </a:xfrm>
          <a:prstGeom prst="wedgeRoundRectCallout">
            <a:avLst>
              <a:gd name="adj1" fmla="val 28348"/>
              <a:gd name="adj2" fmla="val 77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フォルダ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598923" y="1628253"/>
            <a:ext cx="1560142" cy="719450"/>
          </a:xfrm>
          <a:prstGeom prst="wedgeRoundRectCallout">
            <a:avLst>
              <a:gd name="adj1" fmla="val -23367"/>
              <a:gd name="adj2" fmla="val 8769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ファイル名</a:t>
            </a:r>
          </a:p>
        </p:txBody>
      </p:sp>
    </p:spTree>
    <p:extLst>
      <p:ext uri="{BB962C8B-B14F-4D97-AF65-F5344CB8AC3E}">
        <p14:creationId xmlns:p14="http://schemas.microsoft.com/office/powerpoint/2010/main" val="118986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www</a:t>
            </a:r>
            <a:r>
              <a:rPr kumimoji="1" lang="ja-JP" altLang="en-US" dirty="0"/>
              <a:t>サーバと通信して情報を表示するソフト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種類</a:t>
            </a:r>
            <a:endParaRPr kumimoji="1" lang="en-US" altLang="ja-JP" dirty="0"/>
          </a:p>
          <a:p>
            <a:pPr lvl="1"/>
            <a:r>
              <a:rPr lang="en-US" altLang="ja-JP" dirty="0"/>
              <a:t>Internet Explorer</a:t>
            </a:r>
            <a:r>
              <a:rPr lang="ja-JP" altLang="en-US" dirty="0"/>
              <a:t>：</a:t>
            </a:r>
            <a:r>
              <a:rPr lang="en-US" altLang="ja-JP" dirty="0"/>
              <a:t>Windows</a:t>
            </a:r>
            <a:r>
              <a:rPr lang="ja-JP" altLang="en-US" dirty="0"/>
              <a:t>の標準ブラウザ、遅い</a:t>
            </a:r>
            <a:endParaRPr lang="en-US" altLang="ja-JP" dirty="0"/>
          </a:p>
          <a:p>
            <a:pPr lvl="1"/>
            <a:r>
              <a:rPr kumimoji="1" lang="en-US" altLang="ja-JP" dirty="0"/>
              <a:t>Edge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の新しい標準ブラウザ</a:t>
            </a:r>
            <a:endParaRPr kumimoji="1" lang="en-US" altLang="ja-JP" dirty="0"/>
          </a:p>
          <a:p>
            <a:pPr lvl="1"/>
            <a:r>
              <a:rPr lang="en-US" altLang="ja-JP" dirty="0"/>
              <a:t>Safari</a:t>
            </a:r>
            <a:r>
              <a:rPr lang="ja-JP" altLang="en-US" dirty="0"/>
              <a:t>：</a:t>
            </a:r>
            <a:r>
              <a:rPr lang="en-US" altLang="ja-JP" dirty="0"/>
              <a:t>Mac/iPhone</a:t>
            </a:r>
            <a:r>
              <a:rPr lang="ja-JP" altLang="en-US" dirty="0"/>
              <a:t>の標準ブラウザ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Chrome</a:t>
            </a:r>
            <a:r>
              <a:rPr kumimoji="1" lang="ja-JP" altLang="en-US" dirty="0"/>
              <a:t>：</a:t>
            </a:r>
            <a:r>
              <a:rPr lang="en-US" altLang="ja-JP" dirty="0"/>
              <a:t>Google</a:t>
            </a:r>
            <a:r>
              <a:rPr lang="ja-JP" altLang="en-US" dirty="0"/>
              <a:t>のブラウザ、高機能だが重め</a:t>
            </a:r>
            <a:endParaRPr lang="en-US" altLang="ja-JP" dirty="0"/>
          </a:p>
          <a:p>
            <a:pPr lvl="1"/>
            <a:r>
              <a:rPr kumimoji="1" lang="en-US" altLang="ja-JP" dirty="0"/>
              <a:t>Firefox</a:t>
            </a:r>
            <a:r>
              <a:rPr kumimoji="1" lang="ja-JP" altLang="en-US" dirty="0"/>
              <a:t>：</a:t>
            </a:r>
            <a:r>
              <a:rPr kumimoji="1" lang="en-US" altLang="ja-JP" dirty="0"/>
              <a:t>Mozilla</a:t>
            </a:r>
            <a:r>
              <a:rPr kumimoji="1" lang="ja-JP" altLang="en-US" dirty="0"/>
              <a:t>のブラウザ、軽さを追及</a:t>
            </a:r>
            <a:endParaRPr kumimoji="1" lang="en-US" altLang="ja-JP" dirty="0"/>
          </a:p>
          <a:p>
            <a:pPr lvl="1"/>
            <a:r>
              <a:rPr lang="en-US" altLang="ja-JP" dirty="0"/>
              <a:t>Vivaldi</a:t>
            </a:r>
            <a:r>
              <a:rPr lang="ja-JP" altLang="en-US" dirty="0"/>
              <a:t>：</a:t>
            </a:r>
            <a:r>
              <a:rPr lang="en-US" altLang="ja-JP" dirty="0"/>
              <a:t>Opera</a:t>
            </a:r>
            <a:r>
              <a:rPr lang="ja-JP" altLang="en-US" dirty="0"/>
              <a:t>の子、タブやメモが便利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2016/5/5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ウェブブラウザ</a:t>
            </a:r>
          </a:p>
        </p:txBody>
      </p:sp>
    </p:spTree>
    <p:extLst>
      <p:ext uri="{BB962C8B-B14F-4D97-AF65-F5344CB8AC3E}">
        <p14:creationId xmlns:p14="http://schemas.microsoft.com/office/powerpoint/2010/main" val="58255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Apple</a:t>
            </a:r>
            <a:r>
              <a:rPr lang="ja-JP" altLang="en-US" dirty="0"/>
              <a:t>社が作っているブラウザ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Apple</a:t>
            </a:r>
            <a:r>
              <a:rPr lang="ja-JP" altLang="en-US" dirty="0"/>
              <a:t>は描画、デザインに強い）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2016/5/5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Safari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264" y="2791162"/>
            <a:ext cx="3978000" cy="3335000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360378" y="5230545"/>
            <a:ext cx="2347853" cy="719450"/>
          </a:xfrm>
          <a:prstGeom prst="wedgeRoundRectCallout">
            <a:avLst>
              <a:gd name="adj1" fmla="val 68271"/>
              <a:gd name="adj2" fmla="val -4936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ページの内容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532137" y="2318547"/>
            <a:ext cx="1087863" cy="719450"/>
          </a:xfrm>
          <a:prstGeom prst="wedgeRoundRectCallout">
            <a:avLst>
              <a:gd name="adj1" fmla="val -76059"/>
              <a:gd name="adj2" fmla="val 627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URL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1237980" y="3651129"/>
            <a:ext cx="1087863" cy="719450"/>
          </a:xfrm>
          <a:prstGeom prst="wedgeRoundRectCallout">
            <a:avLst>
              <a:gd name="adj1" fmla="val 101940"/>
              <a:gd name="adj2" fmla="val -6681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タブ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699247" y="2795156"/>
            <a:ext cx="1626598" cy="719450"/>
          </a:xfrm>
          <a:prstGeom prst="wedgeRoundRectCallout">
            <a:avLst>
              <a:gd name="adj1" fmla="val 92050"/>
              <a:gd name="adj2" fmla="val 1044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お気に入り</a:t>
            </a:r>
          </a:p>
        </p:txBody>
      </p:sp>
    </p:spTree>
    <p:extLst>
      <p:ext uri="{BB962C8B-B14F-4D97-AF65-F5344CB8AC3E}">
        <p14:creationId xmlns:p14="http://schemas.microsoft.com/office/powerpoint/2010/main" val="285862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1464486"/>
          </a:xfrm>
        </p:spPr>
        <p:txBody>
          <a:bodyPr/>
          <a:lstStyle/>
          <a:p>
            <a:r>
              <a:rPr lang="en-US" altLang="ja-JP" dirty="0"/>
              <a:t>html(Hyper Text Markup Language)</a:t>
            </a:r>
            <a:r>
              <a:rPr lang="ja-JP" altLang="en-US" dirty="0"/>
              <a:t>で書かれている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2016/5/5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ウェブページの中身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99247" y="2761129"/>
            <a:ext cx="7745506" cy="333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/>
              <a:t>&lt;!DOCTYPE html&gt;</a:t>
            </a:r>
          </a:p>
          <a:p>
            <a:r>
              <a:rPr kumimoji="1" lang="en-US" altLang="ja-JP" sz="1400" dirty="0"/>
              <a:t>&lt;html </a:t>
            </a:r>
            <a:r>
              <a:rPr kumimoji="1" lang="en-US" altLang="ja-JP" sz="1400" dirty="0" err="1"/>
              <a:t>lang</a:t>
            </a:r>
            <a:r>
              <a:rPr kumimoji="1" lang="en-US" altLang="ja-JP" sz="1400" dirty="0"/>
              <a:t>=“ja”&gt;</a:t>
            </a:r>
          </a:p>
          <a:p>
            <a:r>
              <a:rPr kumimoji="1" lang="en-US" altLang="ja-JP" sz="1400" dirty="0"/>
              <a:t>  &lt;head&gt;</a:t>
            </a:r>
          </a:p>
          <a:p>
            <a:r>
              <a:rPr kumimoji="1" lang="en-US" altLang="ja-JP" sz="1400" dirty="0"/>
              <a:t>    &lt;meta charset=“UTF-8”&gt;</a:t>
            </a:r>
          </a:p>
          <a:p>
            <a:r>
              <a:rPr kumimoji="1" lang="en-US" altLang="ja-JP" sz="1400" dirty="0"/>
              <a:t>    &lt;title </a:t>
            </a:r>
            <a:r>
              <a:rPr kumimoji="1" lang="en-US" altLang="ja-JP" sz="1400" dirty="0" err="1"/>
              <a:t>lang</a:t>
            </a:r>
            <a:r>
              <a:rPr kumimoji="1" lang="en-US" altLang="ja-JP" sz="1400" dirty="0"/>
              <a:t>=“ja”&gt;</a:t>
            </a:r>
            <a:r>
              <a:rPr kumimoji="1" lang="ja-JP" altLang="en-US" sz="1400" dirty="0"/>
              <a:t>タイトル部分</a:t>
            </a:r>
            <a:r>
              <a:rPr kumimoji="1" lang="en-US" altLang="ja-JP" sz="1400" dirty="0"/>
              <a:t>&lt;/title&gt;</a:t>
            </a:r>
          </a:p>
          <a:p>
            <a:r>
              <a:rPr kumimoji="1" lang="en-US" altLang="ja-JP" sz="1400" dirty="0"/>
              <a:t>  &lt;/head&gt;</a:t>
            </a:r>
          </a:p>
          <a:p>
            <a:endParaRPr kumimoji="1" lang="en-US" altLang="ja-JP" sz="1400" dirty="0"/>
          </a:p>
          <a:p>
            <a:r>
              <a:rPr kumimoji="1" lang="en-US" altLang="ja-JP" sz="1400" dirty="0"/>
              <a:t>  &lt;body&gt;</a:t>
            </a:r>
          </a:p>
          <a:p>
            <a:r>
              <a:rPr kumimoji="1" lang="en-US" altLang="ja-JP" sz="1400" dirty="0"/>
              <a:t>    &lt;article&gt;</a:t>
            </a:r>
          </a:p>
          <a:p>
            <a:r>
              <a:rPr kumimoji="1" lang="en-US" altLang="ja-JP" sz="1400" dirty="0"/>
              <a:t>      &lt;p&gt;</a:t>
            </a:r>
            <a:r>
              <a:rPr kumimoji="1" lang="ja-JP" altLang="en-US" sz="1400" dirty="0"/>
              <a:t>本文をここに書く</a:t>
            </a:r>
            <a:r>
              <a:rPr kumimoji="1" lang="en-US" altLang="ja-JP" sz="1400" dirty="0"/>
              <a:t>&lt;/p&gt;</a:t>
            </a:r>
          </a:p>
          <a:p>
            <a:r>
              <a:rPr kumimoji="1" lang="en-US" altLang="ja-JP" sz="1400" dirty="0"/>
              <a:t>    &lt;/article&gt;</a:t>
            </a:r>
          </a:p>
          <a:p>
            <a:r>
              <a:rPr kumimoji="1" lang="en-US" altLang="ja-JP" sz="1400" dirty="0"/>
              <a:t>  &lt;/body&gt;</a:t>
            </a:r>
          </a:p>
          <a:p>
            <a:r>
              <a:rPr kumimoji="1" lang="en-US" altLang="ja-JP" sz="1400" dirty="0"/>
              <a:t>&lt;/html&gt;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3006478" y="2927260"/>
            <a:ext cx="2228909" cy="463865"/>
          </a:xfrm>
          <a:prstGeom prst="wedgeRoundRectCallout">
            <a:avLst>
              <a:gd name="adj1" fmla="val -83126"/>
              <a:gd name="adj2" fmla="val 4121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&lt;html&gt;</a:t>
            </a:r>
            <a:r>
              <a:rPr kumimoji="1" lang="ja-JP" altLang="en-US" dirty="0"/>
              <a:t>から始まり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493978" y="5798266"/>
            <a:ext cx="2228909" cy="463865"/>
          </a:xfrm>
          <a:prstGeom prst="wedgeRoundRectCallout">
            <a:avLst>
              <a:gd name="adj1" fmla="val -87952"/>
              <a:gd name="adj2" fmla="val -7860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&lt;/html&gt;</a:t>
            </a:r>
            <a:r>
              <a:rPr kumimoji="1" lang="ja-JP" altLang="en-US" dirty="0"/>
              <a:t>で終わる</a:t>
            </a:r>
          </a:p>
        </p:txBody>
      </p:sp>
    </p:spTree>
    <p:extLst>
      <p:ext uri="{BB962C8B-B14F-4D97-AF65-F5344CB8AC3E}">
        <p14:creationId xmlns:p14="http://schemas.microsoft.com/office/powerpoint/2010/main" val="280256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コンピュータ上では文字も数字で管理している</a:t>
            </a:r>
            <a:endParaRPr kumimoji="1" lang="en-US" altLang="ja-JP" dirty="0"/>
          </a:p>
          <a:p>
            <a:r>
              <a:rPr lang="ja-JP" altLang="en-US" dirty="0"/>
              <a:t>文字コード＝数字の翻訳方法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日本語は文字化けしやすい！</a:t>
            </a:r>
            <a:endParaRPr lang="en-US" altLang="ja-JP" dirty="0"/>
          </a:p>
          <a:p>
            <a:pPr lvl="1"/>
            <a:r>
              <a:rPr lang="ja-JP" altLang="en-US" dirty="0"/>
              <a:t>英数は</a:t>
            </a:r>
            <a:r>
              <a:rPr lang="en-US" altLang="ja-JP" dirty="0"/>
              <a:t>1</a:t>
            </a:r>
            <a:r>
              <a:rPr lang="ja-JP" altLang="en-US" dirty="0"/>
              <a:t>バイト分の数字で管理</a:t>
            </a:r>
            <a:endParaRPr lang="en-US" altLang="ja-JP" dirty="0"/>
          </a:p>
          <a:p>
            <a:pPr lvl="1"/>
            <a:r>
              <a:rPr lang="ja-JP" altLang="en-US" dirty="0"/>
              <a:t>日本語は</a:t>
            </a:r>
            <a:r>
              <a:rPr lang="en-US" altLang="ja-JP" dirty="0"/>
              <a:t>2</a:t>
            </a:r>
            <a:r>
              <a:rPr lang="ja-JP" altLang="en-US" dirty="0"/>
              <a:t>バイト分必要（漢字があるため）</a:t>
            </a:r>
            <a:endParaRPr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バイトの文字を</a:t>
            </a:r>
            <a:r>
              <a:rPr lang="en-US" altLang="ja-JP" dirty="0"/>
              <a:t>1</a:t>
            </a:r>
            <a:r>
              <a:rPr lang="ja-JP" altLang="en-US" dirty="0"/>
              <a:t>バイトで翻訳</a:t>
            </a:r>
            <a:r>
              <a:rPr lang="en-US" altLang="ja-JP" dirty="0"/>
              <a:t>(</a:t>
            </a:r>
            <a:r>
              <a:rPr lang="ja-JP" altLang="en-US" dirty="0"/>
              <a:t>エンコード</a:t>
            </a:r>
            <a:r>
              <a:rPr lang="en-US" altLang="ja-JP" dirty="0"/>
              <a:t>)</a:t>
            </a:r>
            <a:r>
              <a:rPr lang="ja-JP" altLang="en-US" dirty="0"/>
              <a:t>すると</a:t>
            </a:r>
            <a:r>
              <a:rPr lang="en-US" altLang="ja-JP" dirty="0"/>
              <a:t>…</a:t>
            </a:r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2016/5/5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文字コード</a:t>
            </a:r>
          </a:p>
        </p:txBody>
      </p:sp>
    </p:spTree>
    <p:extLst>
      <p:ext uri="{BB962C8B-B14F-4D97-AF65-F5344CB8AC3E}">
        <p14:creationId xmlns:p14="http://schemas.microsoft.com/office/powerpoint/2010/main" val="354150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インターネット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インターネットって？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インターネットの構成</a:t>
            </a:r>
            <a:endParaRPr kumimoji="1" lang="en-US" altLang="ja-JP" dirty="0"/>
          </a:p>
          <a:p>
            <a:pPr lvl="1"/>
            <a:r>
              <a:rPr lang="ja-JP" altLang="en-US" dirty="0"/>
              <a:t>インターネット上のサービス</a:t>
            </a:r>
            <a:endParaRPr kumimoji="1" lang="en-US" altLang="ja-JP" dirty="0"/>
          </a:p>
          <a:p>
            <a:r>
              <a:rPr lang="en-US" altLang="ja-JP" dirty="0"/>
              <a:t>Web</a:t>
            </a:r>
            <a:r>
              <a:rPr lang="ja-JP" altLang="en-US" dirty="0"/>
              <a:t>で検索</a:t>
            </a:r>
            <a:endParaRPr lang="en-US" altLang="ja-JP" dirty="0"/>
          </a:p>
          <a:p>
            <a:pPr lvl="1"/>
            <a:r>
              <a:rPr lang="en-US" altLang="ja-JP" dirty="0"/>
              <a:t>www</a:t>
            </a:r>
            <a:r>
              <a:rPr lang="ja-JP" altLang="en-US" dirty="0"/>
              <a:t>サービス</a:t>
            </a:r>
            <a:endParaRPr lang="en-US" altLang="ja-JP" dirty="0"/>
          </a:p>
          <a:p>
            <a:pPr lvl="1"/>
            <a:r>
              <a:rPr kumimoji="1" lang="en-US" altLang="ja-JP" dirty="0"/>
              <a:t>web</a:t>
            </a:r>
            <a:r>
              <a:rPr kumimoji="1" lang="ja-JP" altLang="en-US" dirty="0" smtClean="0"/>
              <a:t>ブラウザ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検索</a:t>
            </a:r>
            <a:endParaRPr lang="en-US" altLang="ja-JP" dirty="0" smtClean="0"/>
          </a:p>
          <a:p>
            <a:r>
              <a:rPr lang="ja-JP" altLang="en-US" dirty="0" smtClean="0"/>
              <a:t>ネットワーク上の脅威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60655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メニューバーからブックマークの編集を選択</a:t>
            </a:r>
            <a:endParaRPr kumimoji="1" lang="en-US" altLang="ja-JP" dirty="0"/>
          </a:p>
          <a:p>
            <a:pPr lvl="1"/>
            <a:r>
              <a:rPr lang="ja-JP" altLang="en-US" dirty="0"/>
              <a:t>授業フォルダやニュースフォルダを作成</a:t>
            </a:r>
            <a:endParaRPr lang="en-US" altLang="ja-JP" dirty="0"/>
          </a:p>
          <a:p>
            <a:pPr lvl="1"/>
            <a:r>
              <a:rPr kumimoji="1" lang="ja-JP" altLang="en-US" dirty="0"/>
              <a:t>授業</a:t>
            </a:r>
            <a:r>
              <a:rPr lang="ja-JP" altLang="en-US" dirty="0"/>
              <a:t>フォルダにこの大学関連のページを追加しよう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演習</a:t>
            </a:r>
            <a:r>
              <a:rPr kumimoji="1" lang="en-US" altLang="ja-JP" smtClean="0"/>
              <a:t>1</a:t>
            </a:r>
            <a:r>
              <a:rPr kumimoji="1" lang="ja-JP" altLang="en-US" smtClean="0"/>
              <a:t>：</a:t>
            </a:r>
            <a:r>
              <a:rPr kumimoji="1" lang="ja-JP" altLang="en-US" dirty="0"/>
              <a:t>ブックマークの編集</a:t>
            </a:r>
          </a:p>
        </p:txBody>
      </p:sp>
    </p:spTree>
    <p:extLst>
      <p:ext uri="{BB962C8B-B14F-4D97-AF65-F5344CB8AC3E}">
        <p14:creationId xmlns:p14="http://schemas.microsoft.com/office/powerpoint/2010/main" val="78545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ネットワーク接続がある→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メリット：</a:t>
            </a:r>
            <a:r>
              <a:rPr lang="en-US" altLang="ja-JP" dirty="0" smtClean="0"/>
              <a:t>	</a:t>
            </a:r>
            <a:r>
              <a:rPr lang="ja-JP" altLang="en-US" dirty="0" smtClean="0"/>
              <a:t>情報の流通が容易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デメリット：</a:t>
            </a:r>
            <a:r>
              <a:rPr lang="en-US" altLang="ja-JP" dirty="0" smtClean="0"/>
              <a:t>	</a:t>
            </a:r>
            <a:r>
              <a:rPr lang="ja-JP" altLang="en-US" dirty="0" smtClean="0"/>
              <a:t>外部にコンピュータが晒されている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リスク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ウィルスソフト：データ改ざん・破壊を行うソフト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スパイウェア：情報を外部に流出させるソフト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マルウェア：</a:t>
            </a:r>
            <a:r>
              <a:rPr lang="ja-JP" altLang="en-US" dirty="0" smtClean="0"/>
              <a:t>不正通信を行うソフト</a:t>
            </a:r>
            <a:endParaRPr lang="en-US" altLang="ja-JP" dirty="0" smtClean="0"/>
          </a:p>
          <a:p>
            <a:pPr lvl="1"/>
            <a:r>
              <a:rPr lang="ja-JP" altLang="en-US" dirty="0"/>
              <a:t>クラッキング</a:t>
            </a:r>
            <a:r>
              <a:rPr lang="ja-JP" altLang="en-US" dirty="0" smtClean="0"/>
              <a:t>：外部からの不正な直接操作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インターネットの危険性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64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概要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添付ファイル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URL</a:t>
            </a:r>
            <a:r>
              <a:rPr lang="ja-JP" altLang="en-US" dirty="0" smtClean="0"/>
              <a:t>が付属されている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対策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アドレス、件名が不明なメールは不用意に開けない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添付ファイルは</a:t>
            </a:r>
            <a:r>
              <a:rPr lang="en-US" altLang="ja-JP" dirty="0" smtClean="0"/>
              <a:t>txt</a:t>
            </a:r>
            <a:r>
              <a:rPr lang="ja-JP" altLang="en-US" dirty="0" smtClean="0"/>
              <a:t>や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など自律動作しないものを利用する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侵入経路：メール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39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85" y="1798638"/>
            <a:ext cx="6690629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迷惑メールの例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4454048" y="2207623"/>
            <a:ext cx="2377826" cy="456427"/>
          </a:xfrm>
          <a:prstGeom prst="wedgeRoundRectCallout">
            <a:avLst>
              <a:gd name="adj1" fmla="val -56654"/>
              <a:gd name="adj2" fmla="val 174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アドレスがおかしい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3914117" y="2802353"/>
            <a:ext cx="2377826" cy="456427"/>
          </a:xfrm>
          <a:prstGeom prst="wedgeRoundRectCallout">
            <a:avLst>
              <a:gd name="adj1" fmla="val -56654"/>
              <a:gd name="adj2" fmla="val 174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具体的でない内容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3914117" y="3328347"/>
            <a:ext cx="2377826" cy="456427"/>
          </a:xfrm>
          <a:prstGeom prst="wedgeRoundRectCallout">
            <a:avLst>
              <a:gd name="adj1" fmla="val -56105"/>
              <a:gd name="adj2" fmla="val -255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謎の添付ファイル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5539488" y="5048290"/>
            <a:ext cx="2377826" cy="456427"/>
          </a:xfrm>
          <a:prstGeom prst="wedgeRoundRectCallout">
            <a:avLst>
              <a:gd name="adj1" fmla="val -25890"/>
              <a:gd name="adj2" fmla="val -226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日本語がおかしい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832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ダウンロードファイルそのものがウィルス入り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ダウンロードファイルについてくる（マルウェア）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対策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正規のウェブサイトからダウンロードする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不用意にソフトウェアをインストールしない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インストール時の説明を読み飛ばさない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侵入経路：ダウンロード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概要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ウイルス入りの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を指すとコンピュータが感染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コンピュータ→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への感染もありうる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対処法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管理されていないコンピュータに不用意に挿さない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侵入経路：</a:t>
            </a:r>
            <a:r>
              <a:rPr lang="ja-JP" altLang="en-US" dirty="0" smtClean="0"/>
              <a:t>外部記憶</a:t>
            </a:r>
            <a:r>
              <a:rPr lang="ja-JP" altLang="en-US" dirty="0"/>
              <a:t>装置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15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パスワード情報を盗み見られてログインされる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キーロガーにパスワード情報を抜き取られる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対策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管理されていない</a:t>
            </a:r>
            <a:r>
              <a:rPr kumimoji="1" lang="ja-JP" altLang="en-US" dirty="0" smtClean="0"/>
              <a:t>コンピュータで重要な情報をやり取りしない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パスワードわかりづらいものを入力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侵入経路：パスワード流出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542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セキュリティ対策ソフト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定期的</a:t>
            </a:r>
            <a:r>
              <a:rPr lang="ja-JP" altLang="en-US" dirty="0" smtClean="0"/>
              <a:t>にウィルスが入っていないかチェック</a:t>
            </a:r>
            <a:endParaRPr lang="en-US" altLang="ja-JP" dirty="0" smtClean="0"/>
          </a:p>
          <a:p>
            <a:pPr lvl="1"/>
            <a:r>
              <a:rPr lang="ja-JP" altLang="en-US" dirty="0"/>
              <a:t>不審</a:t>
            </a:r>
            <a:r>
              <a:rPr lang="ja-JP" altLang="en-US" dirty="0" smtClean="0"/>
              <a:t>な</a:t>
            </a:r>
            <a:r>
              <a:rPr lang="ja-JP" altLang="en-US" dirty="0"/>
              <a:t>通信</a:t>
            </a:r>
            <a:r>
              <a:rPr lang="ja-JP" altLang="en-US" dirty="0" smtClean="0"/>
              <a:t>がないか見張ってくれる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ファイアウォール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コンピュータに接続できる通信を制限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リスク対策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673" y="2662585"/>
            <a:ext cx="3951896" cy="3576467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クラウドコンピューティング</a:t>
            </a:r>
            <a:endParaRPr kumimoji="1" lang="ja-JP" altLang="en-US" dirty="0"/>
          </a:p>
        </p:txBody>
      </p:sp>
      <p:sp>
        <p:nvSpPr>
          <p:cNvPr id="8" name="コンテンツ プレースホルダー 1"/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ネットワーク上に自分の計算機やソフトを置ける</a:t>
            </a:r>
            <a:endParaRPr lang="en-US" altLang="ja-JP" dirty="0" smtClean="0"/>
          </a:p>
          <a:p>
            <a:r>
              <a:rPr lang="ja-JP" altLang="en-US" dirty="0" smtClean="0"/>
              <a:t>端末からアクセスし利用する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4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利点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手元でコンピュータを管理する必要がない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必要</a:t>
            </a:r>
            <a:r>
              <a:rPr lang="ja-JP" altLang="en-US" dirty="0" smtClean="0"/>
              <a:t>な計算量のコンピュータを簡単に準備できる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欠点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サービス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停止</a:t>
            </a:r>
            <a:r>
              <a:rPr kumimoji="1" lang="ja-JP" altLang="en-US" dirty="0" smtClean="0"/>
              <a:t>すると利用できない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外部</a:t>
            </a:r>
            <a:r>
              <a:rPr lang="ja-JP" altLang="en-US" dirty="0" smtClean="0"/>
              <a:t>に</a:t>
            </a:r>
            <a:r>
              <a:rPr lang="ja-JP" altLang="en-US" dirty="0"/>
              <a:t>情報</a:t>
            </a:r>
            <a:r>
              <a:rPr lang="ja-JP" altLang="en-US" dirty="0" smtClean="0"/>
              <a:t>が漏れる</a:t>
            </a:r>
            <a:r>
              <a:rPr lang="ja-JP" altLang="en-US" dirty="0"/>
              <a:t>可能性</a:t>
            </a:r>
            <a:r>
              <a:rPr lang="ja-JP" altLang="en-US" dirty="0" smtClean="0"/>
              <a:t>があ</a:t>
            </a:r>
            <a:r>
              <a:rPr lang="ja-JP" altLang="en-US" dirty="0"/>
              <a:t>る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クラウドの利点と欠点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85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情報通信</a:t>
            </a:r>
            <a:endParaRPr kumimoji="1" lang="ja-JP" altLang="en-US" dirty="0"/>
          </a:p>
        </p:txBody>
      </p:sp>
      <p:pic>
        <p:nvPicPr>
          <p:cNvPr id="6" name="Picture 2" descr="http://2.bp.blogspot.com/-LP_Gv5M2iO4/VfS6VDISzjI/AAAAAAAAxPM/kb8CvEcciM8/s800/itodenwa_kid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0" y="2865919"/>
            <a:ext cx="2670764" cy="19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90" y="3523166"/>
            <a:ext cx="1009369" cy="10093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962" y="1824449"/>
            <a:ext cx="1009369" cy="1009369"/>
          </a:xfrm>
          <a:prstGeom prst="rect">
            <a:avLst/>
          </a:prstGeom>
        </p:spPr>
      </p:pic>
      <p:cxnSp>
        <p:nvCxnSpPr>
          <p:cNvPr id="9" name="直線コネクタ 8"/>
          <p:cNvCxnSpPr>
            <a:stCxn id="7" idx="3"/>
          </p:cNvCxnSpPr>
          <p:nvPr/>
        </p:nvCxnSpPr>
        <p:spPr>
          <a:xfrm flipV="1">
            <a:off x="5444759" y="3938623"/>
            <a:ext cx="993846" cy="89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8" idx="2"/>
          </p:cNvCxnSpPr>
          <p:nvPr/>
        </p:nvCxnSpPr>
        <p:spPr>
          <a:xfrm flipH="1" flipV="1">
            <a:off x="6150647" y="2833818"/>
            <a:ext cx="287958" cy="1056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4" y="2816356"/>
            <a:ext cx="1009369" cy="1009369"/>
          </a:xfrm>
          <a:prstGeom prst="rect">
            <a:avLst/>
          </a:prstGeom>
        </p:spPr>
      </p:pic>
      <p:cxnSp>
        <p:nvCxnSpPr>
          <p:cNvPr id="22" name="直線コネクタ 21"/>
          <p:cNvCxnSpPr>
            <a:stCxn id="21" idx="1"/>
          </p:cNvCxnSpPr>
          <p:nvPr/>
        </p:nvCxnSpPr>
        <p:spPr>
          <a:xfrm flipH="1">
            <a:off x="6438605" y="3321041"/>
            <a:ext cx="1130599" cy="6063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13" y="4800049"/>
            <a:ext cx="1009369" cy="1009369"/>
          </a:xfrm>
          <a:prstGeom prst="rect">
            <a:avLst/>
          </a:prstGeom>
        </p:spPr>
      </p:pic>
      <p:cxnSp>
        <p:nvCxnSpPr>
          <p:cNvPr id="33" name="直線コネクタ 32"/>
          <p:cNvCxnSpPr>
            <a:stCxn id="32" idx="3"/>
          </p:cNvCxnSpPr>
          <p:nvPr/>
        </p:nvCxnSpPr>
        <p:spPr>
          <a:xfrm flipV="1">
            <a:off x="5460282" y="3940782"/>
            <a:ext cx="947311" cy="1363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75" y="5057475"/>
            <a:ext cx="1009369" cy="1009369"/>
          </a:xfrm>
          <a:prstGeom prst="rect">
            <a:avLst/>
          </a:prstGeom>
        </p:spPr>
      </p:pic>
      <p:cxnSp>
        <p:nvCxnSpPr>
          <p:cNvPr id="46" name="直線コネクタ 45"/>
          <p:cNvCxnSpPr>
            <a:stCxn id="45" idx="0"/>
          </p:cNvCxnSpPr>
          <p:nvPr/>
        </p:nvCxnSpPr>
        <p:spPr>
          <a:xfrm flipH="1" flipV="1">
            <a:off x="6420899" y="3952962"/>
            <a:ext cx="462561" cy="1104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552164" y="50865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対</a:t>
            </a:r>
            <a:r>
              <a:rPr kumimoji="1" lang="en-US" altLang="ja-JP" dirty="0"/>
              <a:t>1</a:t>
            </a:r>
            <a:r>
              <a:rPr kumimoji="1" lang="ja-JP" altLang="en-US" dirty="0"/>
              <a:t>の通信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44867" y="62278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対多の通信</a:t>
            </a:r>
          </a:p>
        </p:txBody>
      </p:sp>
      <p:sp>
        <p:nvSpPr>
          <p:cNvPr id="72" name="矢印: 下 71"/>
          <p:cNvSpPr/>
          <p:nvPr/>
        </p:nvSpPr>
        <p:spPr>
          <a:xfrm rot="20692758">
            <a:off x="5760246" y="2861717"/>
            <a:ext cx="316067" cy="874749"/>
          </a:xfrm>
          <a:prstGeom prst="downArrow">
            <a:avLst>
              <a:gd name="adj1" fmla="val 50000"/>
              <a:gd name="adj2" fmla="val 72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吹き出し: 角を丸めた四角形 72"/>
          <p:cNvSpPr/>
          <p:nvPr/>
        </p:nvSpPr>
        <p:spPr>
          <a:xfrm>
            <a:off x="4176636" y="2071708"/>
            <a:ext cx="1384327" cy="469303"/>
          </a:xfrm>
          <a:prstGeom prst="wedgeRoundRectCallout">
            <a:avLst>
              <a:gd name="adj1" fmla="val 34171"/>
              <a:gd name="adj2" fmla="val 980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皆に伝わる</a:t>
            </a:r>
          </a:p>
        </p:txBody>
      </p:sp>
    </p:spTree>
    <p:extLst>
      <p:ext uri="{BB962C8B-B14F-4D97-AF65-F5344CB8AC3E}">
        <p14:creationId xmlns:p14="http://schemas.microsoft.com/office/powerpoint/2010/main" val="239432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URL</a:t>
            </a:r>
            <a:r>
              <a:rPr kumimoji="1" lang="ja-JP" altLang="en-US" dirty="0"/>
              <a:t>部分をクリック</a:t>
            </a:r>
            <a:endParaRPr kumimoji="1" lang="en-US" altLang="ja-JP" dirty="0"/>
          </a:p>
          <a:p>
            <a:r>
              <a:rPr lang="ja-JP" altLang="en-US" dirty="0"/>
              <a:t>文字列を打つ</a:t>
            </a:r>
            <a:endParaRPr lang="en-US" altLang="ja-JP" dirty="0"/>
          </a:p>
          <a:p>
            <a:r>
              <a:rPr kumimoji="1" lang="ja-JP" altLang="en-US" dirty="0"/>
              <a:t>対応する検索エンジンから文字を検索できる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検索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21" y="3864785"/>
            <a:ext cx="4308200" cy="3611827"/>
          </a:xfrm>
          <a:prstGeom prst="rect">
            <a:avLst/>
          </a:prstGeom>
        </p:spPr>
      </p:pic>
      <p:sp>
        <p:nvSpPr>
          <p:cNvPr id="8" name="角丸四角形吹き出し 10"/>
          <p:cNvSpPr/>
          <p:nvPr/>
        </p:nvSpPr>
        <p:spPr>
          <a:xfrm>
            <a:off x="6338174" y="3365628"/>
            <a:ext cx="1087863" cy="719450"/>
          </a:xfrm>
          <a:prstGeom prst="wedgeRoundRectCallout">
            <a:avLst>
              <a:gd name="adj1" fmla="val -76059"/>
              <a:gd name="adj2" fmla="val 627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URL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90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絶滅危惧種の動物を調べよう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和名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学名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危機の度合い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今の頭数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Etc</a:t>
            </a:r>
            <a:endParaRPr lang="en-US" altLang="ja-JP" dirty="0" smtClean="0"/>
          </a:p>
          <a:p>
            <a:r>
              <a:rPr kumimoji="1" lang="ja-JP" altLang="en-US" dirty="0" smtClean="0"/>
              <a:t>課題は授業サイトのリンク</a:t>
            </a:r>
            <a:r>
              <a:rPr kumimoji="1" lang="ja-JP" altLang="en-US" smtClean="0"/>
              <a:t>から</a:t>
            </a:r>
            <a:r>
              <a:rPr kumimoji="1" lang="ja-JP" altLang="en-US" smtClean="0"/>
              <a:t>提出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ja-JP" altLang="en-US" dirty="0" smtClean="0"/>
              <a:t>２：検索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785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電子メール</a:t>
            </a:r>
            <a:endParaRPr kumimoji="1" lang="en-US" altLang="ja-JP" dirty="0"/>
          </a:p>
          <a:p>
            <a:pPr lvl="1"/>
            <a:r>
              <a:rPr lang="ja-JP" altLang="en-US" dirty="0"/>
              <a:t>メールの仕組み</a:t>
            </a:r>
            <a:endParaRPr lang="en-US" altLang="ja-JP" dirty="0"/>
          </a:p>
          <a:p>
            <a:pPr lvl="1"/>
            <a:r>
              <a:rPr kumimoji="1" lang="ja-JP" altLang="en-US" dirty="0"/>
              <a:t>メールを使ってみる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次週予告</a:t>
            </a:r>
          </a:p>
        </p:txBody>
      </p:sp>
    </p:spTree>
    <p:extLst>
      <p:ext uri="{BB962C8B-B14F-4D97-AF65-F5344CB8AC3E}">
        <p14:creationId xmlns:p14="http://schemas.microsoft.com/office/powerpoint/2010/main" val="256957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楕円 41"/>
          <p:cNvSpPr/>
          <p:nvPr/>
        </p:nvSpPr>
        <p:spPr>
          <a:xfrm>
            <a:off x="554225" y="2642428"/>
            <a:ext cx="3546652" cy="348373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5339256" y="4110718"/>
            <a:ext cx="1923829" cy="181364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5677349" y="2184182"/>
            <a:ext cx="1923829" cy="181364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ネットワーク間のネットワーク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インターネット</a:t>
            </a:r>
            <a:r>
              <a:rPr lang="en-US" altLang="ja-JP" dirty="0"/>
              <a:t>(internet)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5" y="4958892"/>
            <a:ext cx="1009369" cy="10093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5" y="3217072"/>
            <a:ext cx="1009369" cy="1009369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V="1">
            <a:off x="3164140" y="4261349"/>
            <a:ext cx="0" cy="841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4" y="4981353"/>
            <a:ext cx="1009369" cy="1009369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277919" y="4681854"/>
            <a:ext cx="18862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407359" y="4669100"/>
            <a:ext cx="0" cy="433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吹き出し 12"/>
          <p:cNvSpPr/>
          <p:nvPr/>
        </p:nvSpPr>
        <p:spPr>
          <a:xfrm>
            <a:off x="621155" y="3421011"/>
            <a:ext cx="1872823" cy="719450"/>
          </a:xfrm>
          <a:prstGeom prst="wedgeRoundRectCallout">
            <a:avLst>
              <a:gd name="adj1" fmla="val 22913"/>
              <a:gd name="adj2" fmla="val 9699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家庭内の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ネットワーク</a:t>
            </a:r>
          </a:p>
        </p:txBody>
      </p:sp>
      <p:cxnSp>
        <p:nvCxnSpPr>
          <p:cNvPr id="23" name="直線コネクタ 22"/>
          <p:cNvCxnSpPr>
            <a:endCxn id="17" idx="0"/>
          </p:cNvCxnSpPr>
          <p:nvPr/>
        </p:nvCxnSpPr>
        <p:spPr>
          <a:xfrm>
            <a:off x="3164139" y="2671056"/>
            <a:ext cx="1" cy="546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吹き出し 12"/>
          <p:cNvSpPr/>
          <p:nvPr/>
        </p:nvSpPr>
        <p:spPr>
          <a:xfrm>
            <a:off x="6415791" y="1438942"/>
            <a:ext cx="1872823" cy="719450"/>
          </a:xfrm>
          <a:prstGeom prst="wedgeRoundRectCallout">
            <a:avLst>
              <a:gd name="adj1" fmla="val -24117"/>
              <a:gd name="adj2" fmla="val 6335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大学内の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ネットワーク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051" y="2334917"/>
            <a:ext cx="1291211" cy="1550021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111" y="4224752"/>
            <a:ext cx="1291211" cy="1550021"/>
          </a:xfrm>
          <a:prstGeom prst="rect">
            <a:avLst/>
          </a:prstGeom>
        </p:spPr>
      </p:pic>
      <p:sp>
        <p:nvSpPr>
          <p:cNvPr id="34" name="角丸四角形吹き出し 12"/>
          <p:cNvSpPr/>
          <p:nvPr/>
        </p:nvSpPr>
        <p:spPr>
          <a:xfrm>
            <a:off x="7061397" y="4015777"/>
            <a:ext cx="1872823" cy="719450"/>
          </a:xfrm>
          <a:prstGeom prst="wedgeRoundRectCallout">
            <a:avLst>
              <a:gd name="adj1" fmla="val -34169"/>
              <a:gd name="adj2" fmla="val 8765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企業内の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ネットワーク</a:t>
            </a:r>
          </a:p>
        </p:txBody>
      </p:sp>
      <p:cxnSp>
        <p:nvCxnSpPr>
          <p:cNvPr id="36" name="直線コネクタ 35"/>
          <p:cNvCxnSpPr>
            <a:stCxn id="42" idx="6"/>
          </p:cNvCxnSpPr>
          <p:nvPr/>
        </p:nvCxnSpPr>
        <p:spPr>
          <a:xfrm flipV="1">
            <a:off x="4100877" y="4320257"/>
            <a:ext cx="1440066" cy="6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40" idx="2"/>
          </p:cNvCxnSpPr>
          <p:nvPr/>
        </p:nvCxnSpPr>
        <p:spPr>
          <a:xfrm flipV="1">
            <a:off x="3839135" y="3091005"/>
            <a:ext cx="1838214" cy="33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7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インターネットの歴史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7" y="1798667"/>
            <a:ext cx="2794000" cy="36068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92606" y="5548614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IBM7030</a:t>
            </a:r>
            <a:r>
              <a:rPr kumimoji="1" lang="ja-JP" altLang="en-US" dirty="0"/>
              <a:t>（</a:t>
            </a:r>
            <a:r>
              <a:rPr kumimoji="1" lang="en-US" altLang="ja-JP" dirty="0"/>
              <a:t>1961</a:t>
            </a:r>
            <a:r>
              <a:rPr kumimoji="1" lang="ja-JP" altLang="en-US" dirty="0"/>
              <a:t>）</a:t>
            </a:r>
          </a:p>
        </p:txBody>
      </p:sp>
      <p:pic>
        <p:nvPicPr>
          <p:cNvPr id="8" name="コンテンツ プレースホルダ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829" y="2360483"/>
            <a:ext cx="4966923" cy="293048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31241" y="536394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磁気テープ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記憶装置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8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2017/4/27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情報のやり取り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08" y="2161974"/>
            <a:ext cx="1009369" cy="1009369"/>
          </a:xfrm>
          <a:prstGeom prst="rect">
            <a:avLst/>
          </a:prstGeom>
        </p:spPr>
      </p:pic>
      <p:cxnSp>
        <p:nvCxnSpPr>
          <p:cNvPr id="7" name="直線コネクタ 6"/>
          <p:cNvCxnSpPr>
            <a:cxnSpLocks/>
          </p:cNvCxnSpPr>
          <p:nvPr/>
        </p:nvCxnSpPr>
        <p:spPr>
          <a:xfrm flipV="1">
            <a:off x="4448536" y="3171343"/>
            <a:ext cx="0" cy="4683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6045" y="2798675"/>
            <a:ext cx="1009369" cy="1009369"/>
          </a:xfrm>
          <a:prstGeom prst="rect">
            <a:avLst/>
          </a:prstGeom>
        </p:spPr>
      </p:pic>
      <p:cxnSp>
        <p:nvCxnSpPr>
          <p:cNvPr id="9" name="直線コネクタ 8"/>
          <p:cNvCxnSpPr>
            <a:cxnSpLocks/>
            <a:endCxn id="8" idx="3"/>
          </p:cNvCxnSpPr>
          <p:nvPr/>
        </p:nvCxnSpPr>
        <p:spPr>
          <a:xfrm flipH="1" flipV="1">
            <a:off x="2225414" y="3303360"/>
            <a:ext cx="2223122" cy="336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81" y="4608059"/>
            <a:ext cx="1009369" cy="1009369"/>
          </a:xfrm>
          <a:prstGeom prst="rect">
            <a:avLst/>
          </a:prstGeom>
        </p:spPr>
      </p:pic>
      <p:cxnSp>
        <p:nvCxnSpPr>
          <p:cNvPr id="11" name="直線コネクタ 10"/>
          <p:cNvCxnSpPr>
            <a:cxnSpLocks/>
            <a:endCxn id="10" idx="3"/>
          </p:cNvCxnSpPr>
          <p:nvPr/>
        </p:nvCxnSpPr>
        <p:spPr>
          <a:xfrm flipH="1">
            <a:off x="3116850" y="3663344"/>
            <a:ext cx="1331686" cy="1449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13" y="2714495"/>
            <a:ext cx="1009369" cy="1009369"/>
          </a:xfrm>
          <a:prstGeom prst="rect">
            <a:avLst/>
          </a:prstGeom>
        </p:spPr>
      </p:pic>
      <p:cxnSp>
        <p:nvCxnSpPr>
          <p:cNvPr id="13" name="直線コネクタ 12"/>
          <p:cNvCxnSpPr>
            <a:cxnSpLocks/>
            <a:endCxn id="12" idx="1"/>
          </p:cNvCxnSpPr>
          <p:nvPr/>
        </p:nvCxnSpPr>
        <p:spPr>
          <a:xfrm flipV="1">
            <a:off x="4448536" y="3219180"/>
            <a:ext cx="2716277" cy="420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89" y="4604804"/>
            <a:ext cx="1009369" cy="1009369"/>
          </a:xfrm>
          <a:prstGeom prst="rect">
            <a:avLst/>
          </a:prstGeom>
        </p:spPr>
      </p:pic>
      <p:cxnSp>
        <p:nvCxnSpPr>
          <p:cNvPr id="15" name="直線コネクタ 14"/>
          <p:cNvCxnSpPr>
            <a:cxnSpLocks/>
            <a:endCxn id="14" idx="1"/>
          </p:cNvCxnSpPr>
          <p:nvPr/>
        </p:nvCxnSpPr>
        <p:spPr>
          <a:xfrm>
            <a:off x="4461735" y="3663344"/>
            <a:ext cx="1627754" cy="1446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815737" y="369718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データベース用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24946" y="550175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プリント用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79122" y="19712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計算処理用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73583" y="5456421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入力用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8676" y="3722965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入力用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493978" y="2937164"/>
            <a:ext cx="1561630" cy="23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78919" y="203402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誰に：データベースへ</a:t>
            </a:r>
            <a:endParaRPr kumimoji="1" lang="en-US" altLang="ja-JP" dirty="0"/>
          </a:p>
          <a:p>
            <a:r>
              <a:rPr kumimoji="1" lang="ja-JP" altLang="en-US" dirty="0"/>
              <a:t>何を：データください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752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IP</a:t>
            </a:r>
            <a:r>
              <a:rPr kumimoji="1" lang="ja-JP" altLang="en-US" dirty="0"/>
              <a:t>アドレス：計算機の住所</a:t>
            </a:r>
            <a:endParaRPr lang="en-US" altLang="ja-JP" dirty="0"/>
          </a:p>
          <a:p>
            <a:pPr lvl="1"/>
            <a:r>
              <a:rPr lang="en-US" altLang="ja-JP" dirty="0"/>
              <a:t>4</a:t>
            </a:r>
            <a:r>
              <a:rPr lang="ja-JP" altLang="en-US" dirty="0"/>
              <a:t>バイトの数値で決められたコンピュータの住所</a:t>
            </a:r>
            <a:endParaRPr lang="en-US" altLang="ja-JP" dirty="0"/>
          </a:p>
          <a:p>
            <a:pPr lvl="1"/>
            <a:r>
              <a:rPr lang="en-US" altLang="ja-JP" dirty="0"/>
              <a:t>0〜255. 0〜255. 0〜255. 0〜255</a:t>
            </a:r>
          </a:p>
          <a:p>
            <a:pPr lvl="1"/>
            <a:r>
              <a:rPr lang="ja-JP" altLang="en-US" dirty="0"/>
              <a:t>計</a:t>
            </a:r>
            <a:r>
              <a:rPr lang="en-US" altLang="ja-JP" dirty="0"/>
              <a:t>4,294,967,296</a:t>
            </a:r>
            <a:r>
              <a:rPr lang="ja-JP" altLang="en-US" dirty="0"/>
              <a:t>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演習：自分のコンピュータが持つ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</a:t>
            </a:r>
            <a:endParaRPr kumimoji="1" lang="en-US" altLang="ja-JP" dirty="0"/>
          </a:p>
          <a:p>
            <a:pPr lvl="1"/>
            <a:r>
              <a:rPr lang="en-US" altLang="ja-JP" dirty="0"/>
              <a:t>Apple</a:t>
            </a:r>
            <a:r>
              <a:rPr lang="ja-JP" altLang="en-US" dirty="0"/>
              <a:t>のメニューをクリック（左上のりんごマーク）</a:t>
            </a:r>
            <a:endParaRPr lang="en-US" altLang="ja-JP" dirty="0"/>
          </a:p>
          <a:p>
            <a:pPr lvl="1"/>
            <a:r>
              <a:rPr kumimoji="1" lang="ja-JP" altLang="en-US" dirty="0"/>
              <a:t>ネットワーク環境をクリック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2016/4/28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誰に：アドレス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34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42"/>
          <p:cNvSpPr/>
          <p:nvPr/>
        </p:nvSpPr>
        <p:spPr>
          <a:xfrm>
            <a:off x="86864" y="3246834"/>
            <a:ext cx="3960815" cy="30420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2017/4/27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システムソフトウェア特論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7747-DFAA-9545-BF98-F197B008844F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誰に：ローカルとグローバル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757522" y="4448485"/>
            <a:ext cx="0" cy="841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871301" y="4868990"/>
            <a:ext cx="18862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000741" y="4856236"/>
            <a:ext cx="0" cy="433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10" idx="0"/>
          </p:cNvCxnSpPr>
          <p:nvPr/>
        </p:nvCxnSpPr>
        <p:spPr>
          <a:xfrm>
            <a:off x="2757521" y="2858192"/>
            <a:ext cx="1" cy="546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757521" y="2857986"/>
            <a:ext cx="2227243" cy="22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42"/>
          <p:cNvSpPr/>
          <p:nvPr/>
        </p:nvSpPr>
        <p:spPr>
          <a:xfrm>
            <a:off x="5004598" y="1565662"/>
            <a:ext cx="3960815" cy="3042046"/>
          </a:xfrm>
          <a:prstGeom prst="ellipse">
            <a:avLst/>
          </a:prstGeom>
          <a:ln w="38100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535" y="1859194"/>
            <a:ext cx="1009369" cy="100936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88" y="2360195"/>
            <a:ext cx="1009369" cy="100936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88" y="3567312"/>
            <a:ext cx="1009369" cy="100936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1047" y="5129522"/>
            <a:ext cx="1009369" cy="10093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25" y="5128298"/>
            <a:ext cx="1009369" cy="100936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955782" y="2717353"/>
            <a:ext cx="1976342" cy="398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ja-JP" dirty="0"/>
              <a:t>Server</a:t>
            </a:r>
            <a:r>
              <a:rPr lang="ja-JP" altLang="en-US" dirty="0"/>
              <a:t>（ホスト）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13" y="3374064"/>
            <a:ext cx="1009369" cy="1009369"/>
          </a:xfrm>
          <a:prstGeom prst="rect">
            <a:avLst/>
          </a:prstGeom>
        </p:spPr>
      </p:pic>
      <p:sp>
        <p:nvSpPr>
          <p:cNvPr id="30" name="コンテンツ プレースホルダー 1"/>
          <p:cNvSpPr txBox="1">
            <a:spLocks/>
          </p:cNvSpPr>
          <p:nvPr/>
        </p:nvSpPr>
        <p:spPr>
          <a:xfrm>
            <a:off x="457200" y="1270526"/>
            <a:ext cx="82296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IP</a:t>
            </a:r>
            <a:r>
              <a:rPr lang="ja-JP" altLang="en-US" dirty="0"/>
              <a:t>アドレスが足りるように工夫</a:t>
            </a:r>
            <a:endParaRPr lang="en-US" altLang="ja-JP" dirty="0"/>
          </a:p>
          <a:p>
            <a:pPr lvl="1"/>
            <a:r>
              <a:rPr lang="ja-JP" altLang="en-US" dirty="0"/>
              <a:t>ローカル：特定の環境内用</a:t>
            </a:r>
            <a:r>
              <a:rPr lang="en-US" altLang="ja-JP" dirty="0" err="1"/>
              <a:t>ip</a:t>
            </a:r>
            <a:r>
              <a:rPr lang="ja-JP" altLang="en-US" dirty="0"/>
              <a:t>アドレス</a:t>
            </a:r>
            <a:endParaRPr lang="en-US" altLang="ja-JP" dirty="0"/>
          </a:p>
          <a:p>
            <a:pPr lvl="1"/>
            <a:r>
              <a:rPr lang="ja-JP" altLang="en-US" dirty="0"/>
              <a:t>グローバル：本来の</a:t>
            </a:r>
            <a:r>
              <a:rPr lang="en-US" altLang="ja-JP" dirty="0" err="1"/>
              <a:t>ip</a:t>
            </a:r>
            <a:r>
              <a:rPr lang="ja-JP" altLang="en-US" dirty="0"/>
              <a:t>アドレス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1443154" y="6067875"/>
            <a:ext cx="2604525" cy="331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自分（クライアント）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8179" y="4369393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192.168.1.0~255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67646" y="325926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0.0.0.0</a:t>
            </a:r>
            <a:r>
              <a:rPr lang="ja-JP" altLang="en-US" dirty="0"/>
              <a:t>～</a:t>
            </a:r>
            <a:r>
              <a:rPr lang="en-US" altLang="ja-JP" dirty="0"/>
              <a:t>255.255.255.255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361809" y="2998135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ローカル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158000" y="4433802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グローバル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69769" y="3798222"/>
            <a:ext cx="18576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フォワーディング</a:t>
            </a: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3458817" y="3268650"/>
            <a:ext cx="0" cy="124945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42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263852"/>
            <a:ext cx="7745505" cy="3877815"/>
          </a:xfrm>
        </p:spPr>
        <p:txBody>
          <a:bodyPr/>
          <a:lstStyle/>
          <a:p>
            <a:r>
              <a:rPr kumimoji="1" lang="ja-JP" altLang="en-US" dirty="0"/>
              <a:t>ドメインネーム</a:t>
            </a:r>
            <a:endParaRPr kumimoji="1" lang="en-US" altLang="ja-JP" dirty="0"/>
          </a:p>
          <a:p>
            <a:pPr lvl="1"/>
            <a:r>
              <a:rPr lang="en-US" altLang="ja-JP" dirty="0"/>
              <a:t>IP</a:t>
            </a:r>
            <a:r>
              <a:rPr lang="ja-JP" altLang="en-US" dirty="0"/>
              <a:t>アドレスにつけられたあだ名</a:t>
            </a:r>
            <a:endParaRPr lang="en-US" altLang="ja-JP" dirty="0"/>
          </a:p>
          <a:p>
            <a:pPr lvl="1"/>
            <a:r>
              <a:rPr kumimoji="1" lang="ja-JP" altLang="en-US" dirty="0"/>
              <a:t>通常、</a:t>
            </a:r>
            <a:r>
              <a:rPr kumimoji="1" lang="en-US" altLang="ja-JP" dirty="0"/>
              <a:t>[</a:t>
            </a:r>
            <a:r>
              <a:rPr kumimoji="1" lang="ja-JP" altLang="en-US" dirty="0"/>
              <a:t>名前</a:t>
            </a:r>
            <a:r>
              <a:rPr kumimoji="1" lang="en-US" altLang="ja-JP" dirty="0"/>
              <a:t>].[</a:t>
            </a:r>
            <a:r>
              <a:rPr kumimoji="1" lang="ja-JP" altLang="en-US" dirty="0"/>
              <a:t>種類</a:t>
            </a:r>
            <a:r>
              <a:rPr kumimoji="1" lang="en-US" altLang="ja-JP" dirty="0"/>
              <a:t>].[</a:t>
            </a:r>
            <a:r>
              <a:rPr kumimoji="1" lang="ja-JP" altLang="en-US" dirty="0"/>
              <a:t>国</a:t>
            </a:r>
            <a:r>
              <a:rPr kumimoji="1" lang="en-US" altLang="ja-JP" dirty="0"/>
              <a:t>]</a:t>
            </a:r>
            <a:r>
              <a:rPr lang="ja-JP" altLang="en-US" dirty="0"/>
              <a:t>とつける</a:t>
            </a:r>
            <a:endParaRPr lang="en-US" altLang="ja-JP" dirty="0"/>
          </a:p>
          <a:p>
            <a:pPr lvl="2"/>
            <a:r>
              <a:rPr lang="en-US" altLang="ja-JP" dirty="0"/>
              <a:t>http://www.stat.go.jp/</a:t>
            </a:r>
          </a:p>
          <a:p>
            <a:pPr lvl="3"/>
            <a:r>
              <a:rPr lang="en-US" altLang="ja-JP" dirty="0" err="1"/>
              <a:t>jp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日本</a:t>
            </a:r>
            <a:endParaRPr lang="en-US" altLang="ja-JP" dirty="0"/>
          </a:p>
          <a:p>
            <a:pPr lvl="3"/>
            <a:r>
              <a:rPr kumimoji="1" lang="en-US" altLang="ja-JP" dirty="0"/>
              <a:t>go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政府</a:t>
            </a:r>
            <a:endParaRPr kumimoji="1" lang="en-US" altLang="ja-JP" dirty="0"/>
          </a:p>
          <a:p>
            <a:pPr lvl="3"/>
            <a:r>
              <a:rPr lang="en-US" altLang="ja-JP" dirty="0"/>
              <a:t>stat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統計局のサーバ名</a:t>
            </a:r>
            <a:endParaRPr lang="en-US" altLang="ja-JP" dirty="0"/>
          </a:p>
          <a:p>
            <a:pPr lvl="3"/>
            <a:r>
              <a:rPr kumimoji="1" lang="en-US" altLang="ja-JP" dirty="0"/>
              <a:t>www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ホスト名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2017/4/27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システムソフトウェア特論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7747-DFAA-9545-BF98-F197B008844F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誰に：ドメインネーム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8931" y="5035826"/>
            <a:ext cx="5872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http://www.google.com</a:t>
            </a:r>
            <a:r>
              <a:rPr lang="en-US" altLang="ja-JP" sz="4000" dirty="0"/>
              <a:t>:80</a:t>
            </a:r>
            <a:endParaRPr kumimoji="1" lang="ja-JP" altLang="en-US" sz="40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278638" y="4292103"/>
            <a:ext cx="1636605" cy="489566"/>
          </a:xfrm>
          <a:prstGeom prst="wedgeRoundRectCallout">
            <a:avLst>
              <a:gd name="adj1" fmla="val -27370"/>
              <a:gd name="adj2" fmla="val 11600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トップドメイン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2543030" y="4276655"/>
            <a:ext cx="1487823" cy="489566"/>
          </a:xfrm>
          <a:prstGeom prst="wedgeRoundRectCallout">
            <a:avLst>
              <a:gd name="adj1" fmla="val 28174"/>
              <a:gd name="adj2" fmla="val 1187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ホスト名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179655" y="4297829"/>
            <a:ext cx="1980293" cy="489566"/>
          </a:xfrm>
          <a:prstGeom prst="wedgeRoundRectCallout">
            <a:avLst>
              <a:gd name="adj1" fmla="val 35535"/>
              <a:gd name="adj2" fmla="val 12142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通信プロトコル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193990" y="4304269"/>
            <a:ext cx="1800266" cy="489566"/>
          </a:xfrm>
          <a:prstGeom prst="wedgeRoundRectCallout">
            <a:avLst>
              <a:gd name="adj1" fmla="val -10439"/>
              <a:gd name="adj2" fmla="val 1187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セカンドドメイン</a:t>
            </a:r>
          </a:p>
        </p:txBody>
      </p:sp>
      <p:sp>
        <p:nvSpPr>
          <p:cNvPr id="12" name="右中かっこ 11"/>
          <p:cNvSpPr/>
          <p:nvPr/>
        </p:nvSpPr>
        <p:spPr>
          <a:xfrm rot="5400000">
            <a:off x="4879971" y="4052397"/>
            <a:ext cx="338615" cy="352467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3"/>
          <p:cNvSpPr/>
          <p:nvPr/>
        </p:nvSpPr>
        <p:spPr>
          <a:xfrm>
            <a:off x="7888838" y="4773842"/>
            <a:ext cx="1352566" cy="489566"/>
          </a:xfrm>
          <a:prstGeom prst="wedgeRoundRectCallout">
            <a:avLst>
              <a:gd name="adj1" fmla="val -58950"/>
              <a:gd name="adj2" fmla="val 293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ポート番号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59032" y="5987475"/>
            <a:ext cx="508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FQDN(Full Quality Domain Name)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7311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1347</TotalTime>
  <Words>1855</Words>
  <Application>Microsoft Macintosh PowerPoint</Application>
  <PresentationFormat>画面に合わせる (4:3)</PresentationFormat>
  <Paragraphs>480</Paragraphs>
  <Slides>32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Book Antiqua</vt:lpstr>
      <vt:lpstr>Calibri</vt:lpstr>
      <vt:lpstr>HGS明朝E</vt:lpstr>
      <vt:lpstr>ＭＳ Ｐゴシック</vt:lpstr>
      <vt:lpstr>Wingdings</vt:lpstr>
      <vt:lpstr>Yu Gothic</vt:lpstr>
      <vt:lpstr>Arial</vt:lpstr>
      <vt:lpstr>ハードカバー</vt:lpstr>
      <vt:lpstr>情報処理技法(リテラシI)</vt:lpstr>
      <vt:lpstr>目次</vt:lpstr>
      <vt:lpstr>情報通信</vt:lpstr>
      <vt:lpstr>インターネット(internet)</vt:lpstr>
      <vt:lpstr>インターネットの歴史</vt:lpstr>
      <vt:lpstr>情報のやり取り</vt:lpstr>
      <vt:lpstr>誰に：アドレス</vt:lpstr>
      <vt:lpstr>誰に：ローカルとグローバル</vt:lpstr>
      <vt:lpstr>誰に：ドメインネーム</vt:lpstr>
      <vt:lpstr>何を：Internet Protocol Suite</vt:lpstr>
      <vt:lpstr>何を：パケット</vt:lpstr>
      <vt:lpstr>インターネットとサービス</vt:lpstr>
      <vt:lpstr>実際に構築する機器</vt:lpstr>
      <vt:lpstr>WWW</vt:lpstr>
      <vt:lpstr>URL(Uniformed Resource Locater)</vt:lpstr>
      <vt:lpstr>ウェブブラウザ</vt:lpstr>
      <vt:lpstr>Safari</vt:lpstr>
      <vt:lpstr>ウェブページの中身</vt:lpstr>
      <vt:lpstr>文字コード</vt:lpstr>
      <vt:lpstr>演習1：ブックマークの編集</vt:lpstr>
      <vt:lpstr>インターネットの危険性</vt:lpstr>
      <vt:lpstr>侵入経路：メール</vt:lpstr>
      <vt:lpstr>迷惑メールの例</vt:lpstr>
      <vt:lpstr>侵入経路：ダウンロード</vt:lpstr>
      <vt:lpstr>侵入経路：外部記憶装置</vt:lpstr>
      <vt:lpstr>侵入経路：パスワード流出</vt:lpstr>
      <vt:lpstr>リスク対策</vt:lpstr>
      <vt:lpstr>クラウドコンピューティング</vt:lpstr>
      <vt:lpstr>クラウドの利点と欠点</vt:lpstr>
      <vt:lpstr>検索</vt:lpstr>
      <vt:lpstr>演習２：検索</vt:lpstr>
      <vt:lpstr>次週予告</vt:lpstr>
    </vt:vector>
  </TitlesOfParts>
  <Company>東京工業大学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102</cp:revision>
  <dcterms:created xsi:type="dcterms:W3CDTF">2016-01-16T07:36:29Z</dcterms:created>
  <dcterms:modified xsi:type="dcterms:W3CDTF">2017-04-27T01:26:24Z</dcterms:modified>
</cp:coreProperties>
</file>