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256" r:id="rId2"/>
    <p:sldId id="267" r:id="rId3"/>
    <p:sldId id="291" r:id="rId4"/>
    <p:sldId id="292" r:id="rId5"/>
    <p:sldId id="287" r:id="rId6"/>
    <p:sldId id="293" r:id="rId7"/>
    <p:sldId id="294" r:id="rId8"/>
    <p:sldId id="295" r:id="rId9"/>
    <p:sldId id="288" r:id="rId10"/>
    <p:sldId id="297" r:id="rId11"/>
    <p:sldId id="298" r:id="rId12"/>
    <p:sldId id="289" r:id="rId13"/>
    <p:sldId id="299" r:id="rId14"/>
    <p:sldId id="300" r:id="rId15"/>
    <p:sldId id="301" r:id="rId16"/>
    <p:sldId id="303" r:id="rId17"/>
    <p:sldId id="304" r:id="rId18"/>
    <p:sldId id="305" r:id="rId19"/>
    <p:sldId id="302" r:id="rId20"/>
    <p:sldId id="306" r:id="rId21"/>
    <p:sldId id="315" r:id="rId22"/>
    <p:sldId id="308" r:id="rId23"/>
    <p:sldId id="307" r:id="rId24"/>
    <p:sldId id="309" r:id="rId25"/>
    <p:sldId id="310" r:id="rId26"/>
    <p:sldId id="311" r:id="rId27"/>
    <p:sldId id="322" r:id="rId28"/>
    <p:sldId id="323" r:id="rId29"/>
    <p:sldId id="324" r:id="rId30"/>
    <p:sldId id="325" r:id="rId31"/>
    <p:sldId id="326" r:id="rId32"/>
    <p:sldId id="312" r:id="rId33"/>
    <p:sldId id="313" r:id="rId34"/>
    <p:sldId id="314" r:id="rId35"/>
    <p:sldId id="327" r:id="rId36"/>
    <p:sldId id="285" r:id="rId37"/>
    <p:sldId id="286" r:id="rId38"/>
    <p:sldId id="321" r:id="rId3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D84D949-C00C-9B4F-9877-35F982B9A884}">
          <p14:sldIdLst>
            <p14:sldId id="256"/>
            <p14:sldId id="267"/>
          </p14:sldIdLst>
        </p14:section>
        <p14:section name="1. パスワード変更" id="{2F4183A5-2E9D-410F-918E-C1A6C10A3FB0}">
          <p14:sldIdLst>
            <p14:sldId id="291"/>
            <p14:sldId id="292"/>
          </p14:sldIdLst>
        </p14:section>
        <p14:section name="2. 授業の目的" id="{CBA48FEF-8056-40C6-A795-04777BB8804E}">
          <p14:sldIdLst>
            <p14:sldId id="287"/>
            <p14:sldId id="293"/>
            <p14:sldId id="294"/>
          </p14:sldIdLst>
        </p14:section>
        <p14:section name="3. ファイルとフォルダ" id="{372D1E15-9D9B-42C5-BDE1-DFD5851BE346}">
          <p14:sldIdLst>
            <p14:sldId id="295"/>
            <p14:sldId id="288"/>
            <p14:sldId id="297"/>
            <p14:sldId id="298"/>
            <p14:sldId id="289"/>
            <p14:sldId id="299"/>
            <p14:sldId id="300"/>
            <p14:sldId id="301"/>
            <p14:sldId id="303"/>
            <p14:sldId id="304"/>
            <p14:sldId id="305"/>
            <p14:sldId id="302"/>
            <p14:sldId id="306"/>
            <p14:sldId id="315"/>
            <p14:sldId id="308"/>
            <p14:sldId id="307"/>
            <p14:sldId id="309"/>
            <p14:sldId id="310"/>
            <p14:sldId id="311"/>
            <p14:sldId id="322"/>
            <p14:sldId id="323"/>
            <p14:sldId id="324"/>
            <p14:sldId id="325"/>
            <p14:sldId id="326"/>
          </p14:sldIdLst>
        </p14:section>
        <p14:section name="4. ユーティリティ" id="{5D59F037-1F4F-784D-8489-ED142587C996}">
          <p14:sldIdLst>
            <p14:sldId id="312"/>
            <p14:sldId id="313"/>
            <p14:sldId id="314"/>
            <p14:sldId id="327"/>
            <p14:sldId id="285"/>
            <p14:sldId id="286"/>
            <p14:sldId id="3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76351"/>
  </p:normalViewPr>
  <p:slideViewPr>
    <p:cSldViewPr snapToGrid="0" snapToObjects="1">
      <p:cViewPr varScale="1">
        <p:scale>
          <a:sx n="74" d="100"/>
          <a:sy n="74" d="100"/>
        </p:scale>
        <p:origin x="5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272EC-8893-CD49-B4E3-DE3FECA1EEE7}" type="datetimeFigureOut">
              <a:rPr kumimoji="1" lang="ja-JP" altLang="en-US" smtClean="0"/>
              <a:t>2017/4/20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F4876-1B89-D240-983C-8FA6DDFF7DBD}" type="slidenum">
              <a:rPr kumimoji="1" lang="ja-JP" altLang="en-US" smtClean="0"/>
              <a:t>‹#›</a:t>
            </a:fld>
            <a:endParaRPr kumimoji="1" lang="ja-JP" altLang="en-US"/>
          </a:p>
        </p:txBody>
      </p:sp>
    </p:spTree>
    <p:extLst>
      <p:ext uri="{BB962C8B-B14F-4D97-AF65-F5344CB8AC3E}">
        <p14:creationId xmlns:p14="http://schemas.microsoft.com/office/powerpoint/2010/main" val="13738235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パソコンの基本操作</a:t>
            </a:r>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1</a:t>
            </a:fld>
            <a:endParaRPr kumimoji="1" lang="ja-JP" altLang="en-US"/>
          </a:p>
        </p:txBody>
      </p:sp>
    </p:spTree>
    <p:extLst>
      <p:ext uri="{BB962C8B-B14F-4D97-AF65-F5344CB8AC3E}">
        <p14:creationId xmlns:p14="http://schemas.microsoft.com/office/powerpoint/2010/main" val="77436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txt</a:t>
            </a:r>
          </a:p>
          <a:p>
            <a:r>
              <a:rPr kumimoji="1" lang="ja-JP" altLang="en-US" dirty="0"/>
              <a:t>プレーンテキストとは、文字のフォントやサイズ、色などの設定が何もないファイルのこと</a:t>
            </a:r>
            <a:endParaRPr kumimoji="1" lang="en-US" altLang="ja-JP" dirty="0"/>
          </a:p>
          <a:p>
            <a:endParaRPr kumimoji="1" lang="en-US" altLang="ja-JP" dirty="0"/>
          </a:p>
          <a:p>
            <a:r>
              <a:rPr kumimoji="1" lang="en-US" altLang="ja-JP" dirty="0"/>
              <a:t>html</a:t>
            </a:r>
          </a:p>
          <a:p>
            <a:r>
              <a:rPr kumimoji="1" lang="ja-JP" altLang="en-US" dirty="0"/>
              <a:t>ウェブサイトのデータは大体これ</a:t>
            </a:r>
            <a:endParaRPr kumimoji="1" lang="en-US" altLang="ja-JP" dirty="0"/>
          </a:p>
          <a:p>
            <a:r>
              <a:rPr kumimoji="1" lang="ja-JP" altLang="en-US" dirty="0"/>
              <a:t>ブラウザゲーム（艦これや刀剣乱舞など）はこれに</a:t>
            </a:r>
            <a:r>
              <a:rPr kumimoji="1" lang="en-US" altLang="ja-JP" dirty="0"/>
              <a:t>JavaScript</a:t>
            </a:r>
            <a:r>
              <a:rPr kumimoji="1" lang="ja-JP" altLang="en-US" dirty="0"/>
              <a:t>を埋め込んであったり、</a:t>
            </a:r>
            <a:r>
              <a:rPr kumimoji="1" lang="en-US" altLang="ja-JP" dirty="0"/>
              <a:t>CGI</a:t>
            </a:r>
            <a:r>
              <a:rPr kumimoji="1" lang="ja-JP" altLang="en-US" dirty="0"/>
              <a:t>で作られていたりする</a:t>
            </a:r>
            <a:endParaRPr kumimoji="1" lang="en-US" altLang="ja-JP" dirty="0"/>
          </a:p>
          <a:p>
            <a:endParaRPr kumimoji="1" lang="en-US" altLang="ja-JP" dirty="0"/>
          </a:p>
          <a:p>
            <a:r>
              <a:rPr kumimoji="1" lang="en-US" altLang="ja-JP" dirty="0"/>
              <a:t>doc, </a:t>
            </a:r>
            <a:r>
              <a:rPr kumimoji="1" lang="en-US" altLang="ja-JP" dirty="0" err="1"/>
              <a:t>xls</a:t>
            </a:r>
            <a:r>
              <a:rPr kumimoji="1" lang="en-US" altLang="ja-JP" dirty="0"/>
              <a:t>, ppt</a:t>
            </a:r>
          </a:p>
          <a:p>
            <a:r>
              <a:rPr kumimoji="1" lang="ja-JP" altLang="en-US" dirty="0"/>
              <a:t>マイクロソフト社のオフィスソフト</a:t>
            </a:r>
            <a:endParaRPr kumimoji="1" lang="en-US" altLang="ja-JP" dirty="0"/>
          </a:p>
          <a:p>
            <a:r>
              <a:rPr kumimoji="1" lang="ja-JP" altLang="en-US" dirty="0"/>
              <a:t>世界中で一番使われているオフィスソフトで、これができればとりあえず事務員はできる</a:t>
            </a:r>
            <a:endParaRPr kumimoji="1" lang="en-US" altLang="ja-JP" dirty="0"/>
          </a:p>
          <a:p>
            <a:endParaRPr kumimoji="1" lang="en-US" altLang="ja-JP" dirty="0"/>
          </a:p>
          <a:p>
            <a:r>
              <a:rPr kumimoji="1" lang="en-US" altLang="ja-JP" dirty="0"/>
              <a:t>bmp</a:t>
            </a:r>
          </a:p>
          <a:p>
            <a:r>
              <a:rPr kumimoji="1" lang="en-US" altLang="ja-JP" dirty="0"/>
              <a:t>bmp</a:t>
            </a:r>
            <a:r>
              <a:rPr kumimoji="1" lang="ja-JP" altLang="en-US" dirty="0"/>
              <a:t>は各画素の色データなので、性格ではあるがめちゃくちゃ容量を食う</a:t>
            </a:r>
            <a:endParaRPr kumimoji="1" lang="en-US" altLang="ja-JP" dirty="0"/>
          </a:p>
          <a:p>
            <a:endParaRPr kumimoji="1" lang="en-US" altLang="ja-JP" dirty="0"/>
          </a:p>
          <a:p>
            <a:r>
              <a:rPr kumimoji="1" lang="en-US" altLang="ja-JP" dirty="0"/>
              <a:t>jpeg</a:t>
            </a:r>
          </a:p>
          <a:p>
            <a:r>
              <a:rPr kumimoji="1" lang="ja-JP" altLang="en-US" dirty="0" err="1"/>
              <a:t>なので</a:t>
            </a:r>
            <a:r>
              <a:rPr kumimoji="1" lang="ja-JP" altLang="en-US" dirty="0"/>
              <a:t>写真などのデータは</a:t>
            </a:r>
            <a:r>
              <a:rPr kumimoji="1" lang="en-US" altLang="ja-JP" dirty="0"/>
              <a:t>jpeg</a:t>
            </a:r>
            <a:r>
              <a:rPr kumimoji="1" lang="ja-JP" altLang="en-US" dirty="0" err="1"/>
              <a:t>で保</a:t>
            </a:r>
            <a:r>
              <a:rPr kumimoji="1" lang="ja-JP" altLang="en-US" dirty="0"/>
              <a:t>存される</a:t>
            </a:r>
            <a:endParaRPr kumimoji="1" lang="en-US" altLang="ja-JP" dirty="0"/>
          </a:p>
          <a:p>
            <a:r>
              <a:rPr kumimoji="1" lang="ja-JP" altLang="en-US" dirty="0"/>
              <a:t>ただし、圧縮すると若干画像が崩れる</a:t>
            </a:r>
            <a:endParaRPr kumimoji="1" lang="en-US" altLang="ja-JP" dirty="0"/>
          </a:p>
          <a:p>
            <a:endParaRPr kumimoji="1" lang="en-US" altLang="ja-JP" dirty="0"/>
          </a:p>
          <a:p>
            <a:r>
              <a:rPr kumimoji="1" lang="en-US" altLang="ja-JP" dirty="0" err="1"/>
              <a:t>png</a:t>
            </a:r>
            <a:endParaRPr kumimoji="1" lang="en-US" altLang="ja-JP" dirty="0"/>
          </a:p>
          <a:p>
            <a:r>
              <a:rPr kumimoji="1" lang="en-US" altLang="ja-JP" dirty="0" err="1"/>
              <a:t>png</a:t>
            </a:r>
            <a:r>
              <a:rPr kumimoji="1" lang="ja-JP" altLang="en-US" dirty="0"/>
              <a:t>は圧縮して保存後に元に戻しても画像が崩れないので、</a:t>
            </a:r>
            <a:endParaRPr kumimoji="1" lang="en-US" altLang="ja-JP" dirty="0"/>
          </a:p>
          <a:p>
            <a:r>
              <a:rPr kumimoji="1" lang="ja-JP" altLang="en-US" dirty="0"/>
              <a:t>ウェブ広告の画像データなどは</a:t>
            </a:r>
            <a:r>
              <a:rPr kumimoji="1" lang="en-US" altLang="ja-JP" dirty="0" err="1"/>
              <a:t>png</a:t>
            </a:r>
            <a:r>
              <a:rPr kumimoji="1" lang="ja-JP" altLang="en-US" dirty="0"/>
              <a:t>が多い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11</a:t>
            </a:fld>
            <a:endParaRPr kumimoji="1" lang="ja-JP" altLang="en-US"/>
          </a:p>
        </p:txBody>
      </p:sp>
    </p:spTree>
    <p:extLst>
      <p:ext uri="{BB962C8B-B14F-4D97-AF65-F5344CB8AC3E}">
        <p14:creationId xmlns:p14="http://schemas.microsoft.com/office/powerpoint/2010/main" val="2998715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とりあえずファイルを作ってみる</a:t>
            </a:r>
            <a:endParaRPr kumimoji="1" lang="en-US" altLang="ja-JP" dirty="0"/>
          </a:p>
          <a:p>
            <a:r>
              <a:rPr kumimoji="1" lang="en-US" altLang="ja-JP" dirty="0"/>
              <a:t>Mac</a:t>
            </a:r>
            <a:r>
              <a:rPr kumimoji="1" lang="ja-JP" altLang="en-US" dirty="0"/>
              <a:t>は</a:t>
            </a:r>
            <a:endParaRPr kumimoji="1" lang="en-US" altLang="ja-JP" dirty="0"/>
          </a:p>
          <a:p>
            <a:r>
              <a:rPr kumimoji="1" lang="en-US" altLang="ja-JP" dirty="0"/>
              <a:t>Dock:	</a:t>
            </a:r>
            <a:r>
              <a:rPr kumimoji="1" lang="ja-JP" altLang="en-US" dirty="0"/>
              <a:t>毎回使うやつ</a:t>
            </a:r>
            <a:endParaRPr kumimoji="1" lang="en-US" altLang="ja-JP" dirty="0"/>
          </a:p>
          <a:p>
            <a:r>
              <a:rPr kumimoji="1" lang="en-US" altLang="ja-JP" dirty="0"/>
              <a:t>Launchpad:	</a:t>
            </a:r>
            <a:r>
              <a:rPr kumimoji="1" lang="ja-JP" altLang="en-US" dirty="0"/>
              <a:t>それなりに使うやつ</a:t>
            </a:r>
            <a:endParaRPr kumimoji="1" lang="en-US" altLang="ja-JP" dirty="0"/>
          </a:p>
          <a:p>
            <a:r>
              <a:rPr kumimoji="1" lang="ja-JP" altLang="en-US" dirty="0" err="1"/>
              <a:t>が登</a:t>
            </a:r>
            <a:r>
              <a:rPr kumimoji="1" lang="ja-JP" altLang="en-US" dirty="0"/>
              <a:t>録されている。</a:t>
            </a:r>
            <a:endParaRPr kumimoji="1" lang="en-US" altLang="ja-JP" dirty="0"/>
          </a:p>
          <a:p>
            <a:r>
              <a:rPr kumimoji="1" lang="ja-JP" altLang="en-US" dirty="0"/>
              <a:t>実際のファイルは別にあるが、上記のものはそれを起動するためのショートカット</a:t>
            </a:r>
            <a:endParaRPr kumimoji="1" lang="en-US" altLang="ja-JP" dirty="0"/>
          </a:p>
          <a:p>
            <a:endParaRPr kumimoji="1" lang="en-US" altLang="ja-JP" dirty="0"/>
          </a:p>
          <a:p>
            <a:r>
              <a:rPr kumimoji="1" lang="ja-JP" altLang="en-US" dirty="0"/>
              <a:t>また、この時点ではファイルにはなっておらず、メモリ上にあるだけ</a:t>
            </a:r>
            <a:endParaRPr kumimoji="1" lang="en-US" altLang="ja-JP" dirty="0"/>
          </a:p>
          <a:p>
            <a:r>
              <a:rPr kumimoji="1" lang="ja-JP" altLang="en-US" dirty="0"/>
              <a:t>これから長期保存媒体（</a:t>
            </a:r>
            <a:r>
              <a:rPr kumimoji="1" lang="en-US" altLang="ja-JP" dirty="0"/>
              <a:t>HDD</a:t>
            </a:r>
            <a:r>
              <a:rPr kumimoji="1" lang="ja-JP" altLang="en-US" dirty="0"/>
              <a:t>や</a:t>
            </a:r>
            <a:r>
              <a:rPr kumimoji="1" lang="en-US" altLang="ja-JP" dirty="0"/>
              <a:t>SSD</a:t>
            </a:r>
            <a:r>
              <a:rPr kumimoji="1" lang="ja-JP" altLang="en-US" dirty="0"/>
              <a:t>）に保存して初めてファイルになる</a:t>
            </a:r>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12</a:t>
            </a:fld>
            <a:endParaRPr kumimoji="1" lang="ja-JP" altLang="en-US"/>
          </a:p>
        </p:txBody>
      </p:sp>
    </p:spTree>
    <p:extLst>
      <p:ext uri="{BB962C8B-B14F-4D97-AF65-F5344CB8AC3E}">
        <p14:creationId xmlns:p14="http://schemas.microsoft.com/office/powerpoint/2010/main" val="423955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ちなみにキーボードだけで操作する場合は、</a:t>
            </a:r>
            <a:endParaRPr kumimoji="1" lang="en-US" altLang="ja-JP" dirty="0"/>
          </a:p>
          <a:p>
            <a:r>
              <a:rPr kumimoji="1" lang="ja-JP" altLang="en-US" dirty="0"/>
              <a:t>「</a:t>
            </a:r>
            <a:r>
              <a:rPr kumimoji="1" lang="en-US" altLang="ja-JP" dirty="0"/>
              <a:t>Command</a:t>
            </a:r>
            <a:r>
              <a:rPr kumimoji="1" lang="ja-JP" altLang="en-US" dirty="0"/>
              <a:t>」＋「</a:t>
            </a:r>
            <a:r>
              <a:rPr kumimoji="1" lang="en-US" altLang="ja-JP" dirty="0"/>
              <a:t>S</a:t>
            </a:r>
            <a:r>
              <a:rPr kumimoji="1" lang="ja-JP" altLang="en-US" dirty="0"/>
              <a:t>」</a:t>
            </a:r>
            <a:r>
              <a:rPr kumimoji="1" lang="en-US" altLang="ja-JP" dirty="0"/>
              <a:t>	</a:t>
            </a:r>
            <a:r>
              <a:rPr kumimoji="1" lang="ja-JP" altLang="en-US" dirty="0"/>
              <a:t>で保存</a:t>
            </a:r>
            <a:endParaRPr kumimoji="1" lang="en-US" altLang="ja-JP" dirty="0"/>
          </a:p>
          <a:p>
            <a:r>
              <a:rPr kumimoji="1" lang="ja-JP" altLang="en-US" dirty="0"/>
              <a:t>「</a:t>
            </a:r>
            <a:r>
              <a:rPr kumimoji="1" lang="en-US" altLang="ja-JP" dirty="0"/>
              <a:t>Command</a:t>
            </a:r>
            <a:r>
              <a:rPr kumimoji="1" lang="ja-JP" altLang="en-US" dirty="0"/>
              <a:t>」＋「</a:t>
            </a:r>
            <a:r>
              <a:rPr kumimoji="1" lang="en-US" altLang="ja-JP" dirty="0"/>
              <a:t>Shift</a:t>
            </a:r>
            <a:r>
              <a:rPr kumimoji="1" lang="ja-JP" altLang="en-US" dirty="0"/>
              <a:t>」＋「</a:t>
            </a:r>
            <a:r>
              <a:rPr kumimoji="1" lang="en-US" altLang="ja-JP" dirty="0"/>
              <a:t>S</a:t>
            </a:r>
            <a:r>
              <a:rPr kumimoji="1" lang="ja-JP" altLang="en-US" dirty="0"/>
              <a:t>」</a:t>
            </a:r>
            <a:r>
              <a:rPr kumimoji="1" lang="en-US" altLang="ja-JP" dirty="0"/>
              <a:t>	</a:t>
            </a:r>
            <a:r>
              <a:rPr kumimoji="1" lang="ja-JP" altLang="en-US" dirty="0"/>
              <a:t>で名前を付けて保存</a:t>
            </a:r>
            <a:endParaRPr kumimoji="1" lang="en-US" altLang="ja-JP" dirty="0"/>
          </a:p>
          <a:p>
            <a:r>
              <a:rPr kumimoji="1" lang="ja-JP" altLang="en-US" dirty="0"/>
              <a:t>よく使うので覚えておいても良い。</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13</a:t>
            </a:fld>
            <a:endParaRPr kumimoji="1" lang="ja-JP" altLang="en-US"/>
          </a:p>
        </p:txBody>
      </p:sp>
    </p:spTree>
    <p:extLst>
      <p:ext uri="{BB962C8B-B14F-4D97-AF65-F5344CB8AC3E}">
        <p14:creationId xmlns:p14="http://schemas.microsoft.com/office/powerpoint/2010/main" val="1496575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14</a:t>
            </a:fld>
            <a:endParaRPr kumimoji="1" lang="ja-JP" altLang="en-US"/>
          </a:p>
        </p:txBody>
      </p:sp>
    </p:spTree>
    <p:extLst>
      <p:ext uri="{BB962C8B-B14F-4D97-AF65-F5344CB8AC3E}">
        <p14:creationId xmlns:p14="http://schemas.microsoft.com/office/powerpoint/2010/main" val="457690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Mac</a:t>
            </a:r>
            <a:r>
              <a:rPr kumimoji="1" lang="ja-JP" altLang="en-US" dirty="0"/>
              <a:t>は面倒なことにフォルダはすべてファインダーというアプリで操作している扱いになっている</a:t>
            </a:r>
            <a:endParaRPr kumimoji="1" lang="en-US" altLang="ja-JP" dirty="0"/>
          </a:p>
          <a:p>
            <a:r>
              <a:rPr kumimoji="1" lang="ja-JP" altLang="en-US" dirty="0"/>
              <a:t>とりあえずファインダーを開こう</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15</a:t>
            </a:fld>
            <a:endParaRPr kumimoji="1" lang="ja-JP" altLang="en-US"/>
          </a:p>
        </p:txBody>
      </p:sp>
    </p:spTree>
    <p:extLst>
      <p:ext uri="{BB962C8B-B14F-4D97-AF65-F5344CB8AC3E}">
        <p14:creationId xmlns:p14="http://schemas.microsoft.com/office/powerpoint/2010/main" val="3308168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大体の場合、</a:t>
            </a:r>
            <a:r>
              <a:rPr kumimoji="1" lang="en-US" altLang="ja-JP" dirty="0"/>
              <a:t>B</a:t>
            </a:r>
            <a:r>
              <a:rPr kumimoji="1" lang="ja-JP" altLang="en-US" dirty="0"/>
              <a:t>の手前に補助単位</a:t>
            </a:r>
            <a:endParaRPr kumimoji="1" lang="en-US" altLang="ja-JP" dirty="0"/>
          </a:p>
          <a:p>
            <a:r>
              <a:rPr kumimoji="1" lang="en-US" altLang="ja-JP" dirty="0"/>
              <a:t>k: kilo	x10^3</a:t>
            </a:r>
          </a:p>
          <a:p>
            <a:r>
              <a:rPr kumimoji="1" lang="en-US" altLang="ja-JP" dirty="0"/>
              <a:t>M: mega	x10^6</a:t>
            </a:r>
          </a:p>
          <a:p>
            <a:r>
              <a:rPr kumimoji="1" lang="en-US" altLang="ja-JP" dirty="0"/>
              <a:t>G: giga	x10^9</a:t>
            </a:r>
          </a:p>
          <a:p>
            <a:r>
              <a:rPr kumimoji="1" lang="en-US" altLang="ja-JP" dirty="0"/>
              <a:t>T: tera	x10^12</a:t>
            </a:r>
          </a:p>
          <a:p>
            <a:r>
              <a:rPr kumimoji="1" lang="ja-JP" altLang="en-US" dirty="0"/>
              <a:t>がつく。</a:t>
            </a:r>
            <a:endParaRPr kumimoji="1" lang="en-US" altLang="ja-JP" dirty="0"/>
          </a:p>
          <a:p>
            <a:endParaRPr kumimoji="1" lang="en-US" altLang="ja-JP" dirty="0"/>
          </a:p>
          <a:p>
            <a:r>
              <a:rPr kumimoji="1" lang="ja-JP" altLang="en-US" dirty="0"/>
              <a:t>情報処理やらをやる人は忘れないように！</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18</a:t>
            </a:fld>
            <a:endParaRPr kumimoji="1" lang="ja-JP" altLang="en-US"/>
          </a:p>
        </p:txBody>
      </p:sp>
    </p:spTree>
    <p:extLst>
      <p:ext uri="{BB962C8B-B14F-4D97-AF65-F5344CB8AC3E}">
        <p14:creationId xmlns:p14="http://schemas.microsoft.com/office/powerpoint/2010/main" val="2763422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19</a:t>
            </a:fld>
            <a:endParaRPr kumimoji="1" lang="ja-JP" altLang="en-US"/>
          </a:p>
        </p:txBody>
      </p:sp>
    </p:spTree>
    <p:extLst>
      <p:ext uri="{BB962C8B-B14F-4D97-AF65-F5344CB8AC3E}">
        <p14:creationId xmlns:p14="http://schemas.microsoft.com/office/powerpoint/2010/main" val="34218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察しがいい人は、ウェブ</a:t>
            </a:r>
            <a:r>
              <a:rPr kumimoji="1" lang="en-US" altLang="ja-JP" dirty="0"/>
              <a:t>URL</a:t>
            </a:r>
            <a:r>
              <a:rPr kumimoji="1" lang="ja-JP" altLang="en-US" dirty="0"/>
              <a:t>に似てると思おうかもしれない</a:t>
            </a:r>
            <a:endParaRPr kumimoji="1" lang="en-US" altLang="ja-JP" dirty="0"/>
          </a:p>
          <a:p>
            <a:r>
              <a:rPr kumimoji="1" lang="ja-JP" altLang="en-US" dirty="0"/>
              <a:t>あれはウェブサーバ（外部のコンピュータ）のフォルダにアクセスしているので、同じ構造、同じ表現になっている。</a:t>
            </a:r>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20</a:t>
            </a:fld>
            <a:endParaRPr kumimoji="1" lang="ja-JP" altLang="en-US"/>
          </a:p>
        </p:txBody>
      </p:sp>
    </p:spTree>
    <p:extLst>
      <p:ext uri="{BB962C8B-B14F-4D97-AF65-F5344CB8AC3E}">
        <p14:creationId xmlns:p14="http://schemas.microsoft.com/office/powerpoint/2010/main" val="3741473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見づらいので</a:t>
            </a:r>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23</a:t>
            </a:fld>
            <a:endParaRPr kumimoji="1" lang="ja-JP" altLang="en-US"/>
          </a:p>
        </p:txBody>
      </p:sp>
    </p:spTree>
    <p:extLst>
      <p:ext uri="{BB962C8B-B14F-4D97-AF65-F5344CB8AC3E}">
        <p14:creationId xmlns:p14="http://schemas.microsoft.com/office/powerpoint/2010/main" val="2937209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Mac</a:t>
            </a:r>
            <a:r>
              <a:rPr kumimoji="1" lang="ja-JP" altLang="en-US" dirty="0"/>
              <a:t>はデータが消えないよう、右クリックでカットができない</a:t>
            </a:r>
            <a:endParaRPr kumimoji="1" lang="en-US" altLang="ja-JP" dirty="0"/>
          </a:p>
          <a:p>
            <a:r>
              <a:rPr kumimoji="1" lang="ja-JP" altLang="en-US" dirty="0"/>
              <a:t>ドラッグ＆ドロップ推奨</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25</a:t>
            </a:fld>
            <a:endParaRPr kumimoji="1" lang="ja-JP" altLang="en-US"/>
          </a:p>
        </p:txBody>
      </p:sp>
    </p:spTree>
    <p:extLst>
      <p:ext uri="{BB962C8B-B14F-4D97-AF65-F5344CB8AC3E}">
        <p14:creationId xmlns:p14="http://schemas.microsoft.com/office/powerpoint/2010/main" val="283998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2</a:t>
            </a:fld>
            <a:endParaRPr kumimoji="1" lang="ja-JP" altLang="en-US"/>
          </a:p>
        </p:txBody>
      </p:sp>
    </p:spTree>
    <p:extLst>
      <p:ext uri="{BB962C8B-B14F-4D97-AF65-F5344CB8AC3E}">
        <p14:creationId xmlns:p14="http://schemas.microsoft.com/office/powerpoint/2010/main" val="39018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わからなかったら聞いた方が早い。</a:t>
            </a:r>
            <a:endParaRPr kumimoji="1" lang="en-US" altLang="ja-JP" dirty="0"/>
          </a:p>
          <a:p>
            <a:r>
              <a:rPr kumimoji="1" lang="ja-JP" altLang="en-US" dirty="0"/>
              <a:t>変にいじってレポートのデータが消えるよりマシ。</a:t>
            </a:r>
            <a:endParaRPr kumimoji="1" lang="en-US" altLang="ja-JP" dirty="0"/>
          </a:p>
          <a:p>
            <a:r>
              <a:rPr kumimoji="1" lang="ja-JP" altLang="en-US" dirty="0"/>
              <a:t>ただし、他人任せにせず操作方法をちゃんと覚えること。</a:t>
            </a:r>
            <a:endParaRPr kumimoji="1" lang="en-US" altLang="ja-JP" dirty="0"/>
          </a:p>
          <a:p>
            <a:endParaRPr kumimoji="1" lang="en-US" altLang="ja-JP" dirty="0"/>
          </a:p>
          <a:p>
            <a:endParaRPr kumimoji="1" lang="en-US" altLang="ja-JP" dirty="0"/>
          </a:p>
          <a:p>
            <a:r>
              <a:rPr kumimoji="1" lang="ja-JP" altLang="en-US" dirty="0"/>
              <a:t>授業情報が整理できればいいので、構成は何でもよい</a:t>
            </a:r>
            <a:endParaRPr kumimoji="1" lang="en-US" altLang="ja-JP" dirty="0"/>
          </a:p>
          <a:p>
            <a:endParaRPr kumimoji="1" lang="en-US" altLang="ja-JP" dirty="0"/>
          </a:p>
          <a:p>
            <a:r>
              <a:rPr kumimoji="1" lang="ja-JP" altLang="en-US" dirty="0"/>
              <a:t>おすすめ</a:t>
            </a:r>
            <a:endParaRPr kumimoji="1" lang="en-US" altLang="ja-JP" dirty="0"/>
          </a:p>
          <a:p>
            <a:r>
              <a:rPr kumimoji="1" lang="ja-JP" altLang="en-US" dirty="0"/>
              <a:t>年度ごとにまとめておけばよいのでは？</a:t>
            </a:r>
            <a:endParaRPr kumimoji="1" lang="en-US" altLang="ja-JP" dirty="0"/>
          </a:p>
          <a:p>
            <a:r>
              <a:rPr kumimoji="1" lang="ja-JP" altLang="en-US" dirty="0"/>
              <a:t>ホーム</a:t>
            </a:r>
            <a:endParaRPr kumimoji="1" lang="en-US" altLang="ja-JP" dirty="0"/>
          </a:p>
          <a:p>
            <a:r>
              <a:rPr kumimoji="1" lang="en-US" altLang="ja-JP" dirty="0"/>
              <a:t>- class</a:t>
            </a:r>
          </a:p>
          <a:p>
            <a:r>
              <a:rPr kumimoji="1" lang="en-US" altLang="ja-JP" dirty="0"/>
              <a:t>  - 2020</a:t>
            </a:r>
          </a:p>
          <a:p>
            <a:r>
              <a:rPr kumimoji="1" lang="en-US" altLang="ja-JP" dirty="0"/>
              <a:t>  - 2019</a:t>
            </a:r>
          </a:p>
          <a:p>
            <a:r>
              <a:rPr kumimoji="1" lang="en-US" altLang="ja-JP" dirty="0"/>
              <a:t>  - 2018</a:t>
            </a:r>
          </a:p>
          <a:p>
            <a:r>
              <a:rPr kumimoji="1" lang="en-US" altLang="ja-JP" dirty="0"/>
              <a:t>  - 2017</a:t>
            </a:r>
          </a:p>
          <a:p>
            <a:r>
              <a:rPr kumimoji="1" lang="en-US" altLang="ja-JP" dirty="0"/>
              <a:t>    - literacy1</a:t>
            </a:r>
          </a:p>
          <a:p>
            <a:r>
              <a:rPr kumimoji="1" lang="en-US" altLang="ja-JP" dirty="0"/>
              <a:t>      - 20170420-2</a:t>
            </a:r>
          </a:p>
          <a:p>
            <a:r>
              <a:rPr kumimoji="1" lang="en-US" altLang="ja-JP" dirty="0"/>
              <a:t>      - 20170427-3</a:t>
            </a:r>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26</a:t>
            </a:fld>
            <a:endParaRPr kumimoji="1" lang="ja-JP" altLang="en-US"/>
          </a:p>
        </p:txBody>
      </p:sp>
    </p:spTree>
    <p:extLst>
      <p:ext uri="{BB962C8B-B14F-4D97-AF65-F5344CB8AC3E}">
        <p14:creationId xmlns:p14="http://schemas.microsoft.com/office/powerpoint/2010/main" val="1445029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写真はすべて</a:t>
            </a:r>
            <a:r>
              <a:rPr kumimoji="1" lang="en-US" altLang="ja-JP" dirty="0"/>
              <a:t>USB</a:t>
            </a:r>
            <a:r>
              <a:rPr kumimoji="1" lang="ja-JP" altLang="en-US" dirty="0"/>
              <a:t>の写真</a:t>
            </a:r>
            <a:endParaRPr kumimoji="1" lang="en-US" altLang="ja-JP" dirty="0"/>
          </a:p>
          <a:p>
            <a:r>
              <a:rPr kumimoji="1" lang="ja-JP" altLang="en-US" dirty="0"/>
              <a:t>規格が違う</a:t>
            </a:r>
            <a:endParaRPr kumimoji="1" lang="en-US" altLang="ja-JP" dirty="0"/>
          </a:p>
          <a:p>
            <a:endParaRPr kumimoji="1" lang="en-US" altLang="ja-JP" dirty="0"/>
          </a:p>
          <a:p>
            <a:r>
              <a:rPr kumimoji="1" lang="en-US" altLang="ja-JP" dirty="0"/>
              <a:t>A	</a:t>
            </a:r>
            <a:r>
              <a:rPr kumimoji="1" lang="ja-JP" altLang="en-US" dirty="0"/>
              <a:t>一番一般的</a:t>
            </a:r>
            <a:endParaRPr kumimoji="1" lang="en-US" altLang="ja-JP" dirty="0"/>
          </a:p>
          <a:p>
            <a:r>
              <a:rPr kumimoji="1" lang="en-US" altLang="ja-JP" dirty="0"/>
              <a:t>B	</a:t>
            </a:r>
            <a:r>
              <a:rPr kumimoji="1" lang="ja-JP" altLang="en-US" dirty="0"/>
              <a:t>プリンターに接続するときなど</a:t>
            </a:r>
            <a:endParaRPr kumimoji="1" lang="en-US" altLang="ja-JP" dirty="0"/>
          </a:p>
          <a:p>
            <a:r>
              <a:rPr kumimoji="1" lang="en-US" altLang="ja-JP" dirty="0"/>
              <a:t>Micro B	</a:t>
            </a:r>
            <a:r>
              <a:rPr kumimoji="1" lang="ja-JP" altLang="en-US" dirty="0"/>
              <a:t>スマートフォンなどの機器に</a:t>
            </a:r>
            <a:endParaRPr kumimoji="1" lang="en-US" altLang="ja-JP" dirty="0"/>
          </a:p>
          <a:p>
            <a:r>
              <a:rPr kumimoji="1" lang="en-US" altLang="ja-JP" dirty="0"/>
              <a:t>Lightning	mac</a:t>
            </a:r>
            <a:r>
              <a:rPr kumimoji="1" lang="ja-JP" altLang="en-US" dirty="0"/>
              <a:t>製品のやつ</a:t>
            </a:r>
            <a:endParaRPr kumimoji="1" lang="en-US" altLang="ja-JP" dirty="0"/>
          </a:p>
          <a:p>
            <a:r>
              <a:rPr kumimoji="1" lang="en-US" altLang="ja-JP" dirty="0"/>
              <a:t>C	</a:t>
            </a:r>
            <a:r>
              <a:rPr kumimoji="1" lang="ja-JP" altLang="en-US" dirty="0"/>
              <a:t>最近出てきた、今後これに統一されそうな雰囲気</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28</a:t>
            </a:fld>
            <a:endParaRPr kumimoji="1" lang="ja-JP" altLang="en-US"/>
          </a:p>
        </p:txBody>
      </p:sp>
    </p:spTree>
    <p:extLst>
      <p:ext uri="{BB962C8B-B14F-4D97-AF65-F5344CB8AC3E}">
        <p14:creationId xmlns:p14="http://schemas.microsoft.com/office/powerpoint/2010/main" val="3003688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最近の企業ではノート</a:t>
            </a:r>
            <a:r>
              <a:rPr kumimoji="1" lang="en-US" altLang="ja-JP" dirty="0"/>
              <a:t>PC</a:t>
            </a:r>
            <a:r>
              <a:rPr kumimoji="1" lang="ja-JP" altLang="en-US" dirty="0"/>
              <a:t>の持ち込みや</a:t>
            </a:r>
            <a:r>
              <a:rPr kumimoji="1" lang="en-US" altLang="ja-JP" dirty="0"/>
              <a:t>USB</a:t>
            </a:r>
            <a:r>
              <a:rPr kumimoji="1" lang="ja-JP" altLang="en-US" dirty="0" err="1"/>
              <a:t>での</a:t>
            </a:r>
            <a:r>
              <a:rPr kumimoji="1" lang="ja-JP" altLang="en-US" dirty="0"/>
              <a:t>やり取りが禁止されているほど</a:t>
            </a:r>
            <a:endParaRPr kumimoji="1" lang="en-US" altLang="ja-JP" dirty="0"/>
          </a:p>
          <a:p>
            <a:endParaRPr kumimoji="1" lang="en-US" altLang="ja-JP" dirty="0"/>
          </a:p>
          <a:p>
            <a:endParaRPr kumimoji="1" lang="en-US" altLang="ja-JP" dirty="0"/>
          </a:p>
          <a:p>
            <a:r>
              <a:rPr kumimoji="1" lang="ja-JP" altLang="en-US" dirty="0"/>
              <a:t>ちなみに物理的に破壊することも可能</a:t>
            </a:r>
            <a:endParaRPr kumimoji="1" lang="en-US" altLang="ja-JP" dirty="0"/>
          </a:p>
          <a:p>
            <a:r>
              <a:rPr kumimoji="1" lang="en-US" altLang="ja-JP" dirty="0"/>
              <a:t>http://pc.watch.impress.co.jp/docs/news/yajiuma/1019876.html</a:t>
            </a:r>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29</a:t>
            </a:fld>
            <a:endParaRPr kumimoji="1" lang="ja-JP" altLang="en-US"/>
          </a:p>
        </p:txBody>
      </p:sp>
    </p:spTree>
    <p:extLst>
      <p:ext uri="{BB962C8B-B14F-4D97-AF65-F5344CB8AC3E}">
        <p14:creationId xmlns:p14="http://schemas.microsoft.com/office/powerpoint/2010/main" val="3880566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30</a:t>
            </a:fld>
            <a:endParaRPr kumimoji="1" lang="ja-JP" altLang="en-US"/>
          </a:p>
        </p:txBody>
      </p:sp>
    </p:spTree>
    <p:extLst>
      <p:ext uri="{BB962C8B-B14F-4D97-AF65-F5344CB8AC3E}">
        <p14:creationId xmlns:p14="http://schemas.microsoft.com/office/powerpoint/2010/main" val="2355930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31</a:t>
            </a:fld>
            <a:endParaRPr kumimoji="1" lang="ja-JP" altLang="en-US"/>
          </a:p>
        </p:txBody>
      </p:sp>
    </p:spTree>
    <p:extLst>
      <p:ext uri="{BB962C8B-B14F-4D97-AF65-F5344CB8AC3E}">
        <p14:creationId xmlns:p14="http://schemas.microsoft.com/office/powerpoint/2010/main" val="2804892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実はゴミ箱はホームフォルダにおいてある（隠しフォルダ）</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33</a:t>
            </a:fld>
            <a:endParaRPr kumimoji="1" lang="ja-JP" altLang="en-US"/>
          </a:p>
        </p:txBody>
      </p:sp>
    </p:spTree>
    <p:extLst>
      <p:ext uri="{BB962C8B-B14F-4D97-AF65-F5344CB8AC3E}">
        <p14:creationId xmlns:p14="http://schemas.microsoft.com/office/powerpoint/2010/main" val="1351195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スクリーンショットなくてすまん</a:t>
            </a:r>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34</a:t>
            </a:fld>
            <a:endParaRPr kumimoji="1" lang="ja-JP" altLang="en-US"/>
          </a:p>
        </p:txBody>
      </p:sp>
    </p:spTree>
    <p:extLst>
      <p:ext uri="{BB962C8B-B14F-4D97-AF65-F5344CB8AC3E}">
        <p14:creationId xmlns:p14="http://schemas.microsoft.com/office/powerpoint/2010/main" val="3268792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スクリーンショットを提出することになるので覚えておこう</a:t>
            </a:r>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36</a:t>
            </a:fld>
            <a:endParaRPr kumimoji="1" lang="ja-JP" altLang="en-US"/>
          </a:p>
        </p:txBody>
      </p:sp>
    </p:spTree>
    <p:extLst>
      <p:ext uri="{BB962C8B-B14F-4D97-AF65-F5344CB8AC3E}">
        <p14:creationId xmlns:p14="http://schemas.microsoft.com/office/powerpoint/2010/main" val="4150955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37</a:t>
            </a:fld>
            <a:endParaRPr kumimoji="1" lang="ja-JP" altLang="en-US"/>
          </a:p>
        </p:txBody>
      </p:sp>
    </p:spTree>
    <p:extLst>
      <p:ext uri="{BB962C8B-B14F-4D97-AF65-F5344CB8AC3E}">
        <p14:creationId xmlns:p14="http://schemas.microsoft.com/office/powerpoint/2010/main" val="4432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もちろん表示されないので注意</a:t>
            </a:r>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3</a:t>
            </a:fld>
            <a:endParaRPr kumimoji="1" lang="ja-JP" altLang="en-US"/>
          </a:p>
        </p:txBody>
      </p:sp>
    </p:spTree>
    <p:extLst>
      <p:ext uri="{BB962C8B-B14F-4D97-AF65-F5344CB8AC3E}">
        <p14:creationId xmlns:p14="http://schemas.microsoft.com/office/powerpoint/2010/main" val="295605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Lanchpad</a:t>
            </a:r>
            <a:r>
              <a:rPr kumimoji="1" lang="ja-JP" altLang="en-US" dirty="0"/>
              <a:t>にあります</a:t>
            </a:r>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4</a:t>
            </a:fld>
            <a:endParaRPr kumimoji="1" lang="ja-JP" altLang="en-US"/>
          </a:p>
        </p:txBody>
      </p:sp>
    </p:spTree>
    <p:extLst>
      <p:ext uri="{BB962C8B-B14F-4D97-AF65-F5344CB8AC3E}">
        <p14:creationId xmlns:p14="http://schemas.microsoft.com/office/powerpoint/2010/main" val="3491316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みんなが使っているコンピュータ（</a:t>
            </a:r>
            <a:r>
              <a:rPr kumimoji="1" lang="en-US" altLang="ja-JP" dirty="0"/>
              <a:t>PC</a:t>
            </a:r>
            <a:r>
              <a:rPr kumimoji="1" lang="ja-JP" altLang="en-US" dirty="0"/>
              <a:t>やタブレット、スマフォ）はデザイン（</a:t>
            </a:r>
            <a:r>
              <a:rPr kumimoji="1" lang="en-US" altLang="ja-JP" dirty="0"/>
              <a:t>UI</a:t>
            </a:r>
            <a:r>
              <a:rPr kumimoji="1" lang="ja-JP" altLang="en-US" dirty="0"/>
              <a:t>）が進歩しているし、多機能化しているのでわかりづらいが</a:t>
            </a:r>
            <a:endParaRPr kumimoji="1" lang="en-US" altLang="ja-JP" dirty="0"/>
          </a:p>
          <a:p>
            <a:endParaRPr kumimoji="1" lang="en-US" altLang="ja-JP" dirty="0"/>
          </a:p>
          <a:p>
            <a:r>
              <a:rPr kumimoji="1" lang="ja-JP" altLang="en-US" dirty="0"/>
              <a:t>実際は機械を動かしている</a:t>
            </a:r>
            <a:endParaRPr kumimoji="1" lang="en-US" altLang="ja-JP" dirty="0"/>
          </a:p>
          <a:p>
            <a:r>
              <a:rPr kumimoji="1" lang="ja-JP" altLang="en-US" dirty="0"/>
              <a:t>ただ、この</a:t>
            </a:r>
            <a:r>
              <a:rPr kumimoji="1" lang="en-US" altLang="ja-JP" dirty="0"/>
              <a:t>01</a:t>
            </a:r>
            <a:r>
              <a:rPr kumimoji="1" lang="ja-JP" altLang="en-US" dirty="0"/>
              <a:t>の計算を見る必要はない</a:t>
            </a:r>
            <a:endParaRPr kumimoji="1" lang="en-US" altLang="ja-JP" dirty="0"/>
          </a:p>
          <a:p>
            <a:r>
              <a:rPr kumimoji="1" lang="ja-JP" altLang="en-US" dirty="0"/>
              <a:t>例えば、ゲームアプリの場合、以下のように階層構造になっているが、</a:t>
            </a:r>
            <a:endParaRPr kumimoji="1" lang="en-US" altLang="ja-JP" dirty="0"/>
          </a:p>
          <a:p>
            <a:r>
              <a:rPr kumimoji="1" lang="ja-JP" altLang="en-US" dirty="0"/>
              <a:t>すべて知っていなくても操作はできる。</a:t>
            </a:r>
            <a:endParaRPr kumimoji="1" lang="en-US" altLang="ja-JP" dirty="0"/>
          </a:p>
          <a:p>
            <a:r>
              <a:rPr kumimoji="1" lang="ja-JP" altLang="en-US" dirty="0"/>
              <a:t>ただ、何か問題が起こったときにどこの問題かぐらいは把握しておきたい</a:t>
            </a:r>
            <a:endParaRPr kumimoji="1" lang="en-US" altLang="ja-JP" dirty="0"/>
          </a:p>
          <a:p>
            <a:endParaRPr kumimoji="1" lang="en-US" altLang="ja-JP" dirty="0"/>
          </a:p>
          <a:p>
            <a:r>
              <a:rPr kumimoji="1" lang="ja-JP" altLang="en-US" dirty="0"/>
              <a:t>アプリケーション</a:t>
            </a:r>
            <a:endParaRPr kumimoji="1" lang="en-US" altLang="ja-JP" dirty="0"/>
          </a:p>
          <a:p>
            <a:r>
              <a:rPr kumimoji="1" lang="en-US" altLang="ja-JP" dirty="0"/>
              <a:t>-</a:t>
            </a:r>
            <a:r>
              <a:rPr kumimoji="1" lang="en-US" altLang="ja-JP" baseline="0" dirty="0"/>
              <a:t> </a:t>
            </a:r>
            <a:r>
              <a:rPr kumimoji="1" lang="ja-JP" altLang="en-US" dirty="0"/>
              <a:t>ゲームアプリ上の戦略</a:t>
            </a:r>
            <a:endParaRPr kumimoji="1" lang="en-US" altLang="ja-JP" dirty="0"/>
          </a:p>
          <a:p>
            <a:r>
              <a:rPr kumimoji="1" lang="en-US" altLang="ja-JP" dirty="0"/>
              <a:t>-</a:t>
            </a:r>
            <a:r>
              <a:rPr kumimoji="1" lang="en-US" altLang="ja-JP" baseline="0" dirty="0"/>
              <a:t> </a:t>
            </a:r>
            <a:r>
              <a:rPr kumimoji="1" lang="ja-JP" altLang="en-US" dirty="0"/>
              <a:t>ゲームの操作</a:t>
            </a:r>
            <a:endParaRPr kumimoji="1" lang="en-US" altLang="ja-JP" dirty="0"/>
          </a:p>
          <a:p>
            <a:r>
              <a:rPr kumimoji="1" lang="en-US" altLang="ja-JP" dirty="0"/>
              <a:t>OS</a:t>
            </a:r>
          </a:p>
          <a:p>
            <a:r>
              <a:rPr kumimoji="1" lang="en-US" altLang="ja-JP" dirty="0"/>
              <a:t>- </a:t>
            </a:r>
            <a:r>
              <a:rPr kumimoji="1" lang="ja-JP" altLang="en-US" dirty="0"/>
              <a:t>ハードの情報をソフトに反映</a:t>
            </a:r>
            <a:endParaRPr kumimoji="1" lang="en-US" altLang="ja-JP" dirty="0"/>
          </a:p>
          <a:p>
            <a:r>
              <a:rPr kumimoji="1" lang="ja-JP" altLang="en-US" dirty="0"/>
              <a:t>ハード</a:t>
            </a:r>
            <a:endParaRPr kumimoji="1" lang="en-US" altLang="ja-JP" dirty="0"/>
          </a:p>
          <a:p>
            <a:r>
              <a:rPr kumimoji="1" lang="en-US" altLang="ja-JP" dirty="0"/>
              <a:t>- </a:t>
            </a:r>
            <a:r>
              <a:rPr kumimoji="1" lang="ja-JP" altLang="en-US" dirty="0"/>
              <a:t>端末</a:t>
            </a:r>
            <a:endParaRPr kumimoji="1" lang="en-US" altLang="ja-JP" dirty="0"/>
          </a:p>
          <a:p>
            <a:r>
              <a:rPr kumimoji="1" lang="en-US" altLang="ja-JP" dirty="0"/>
              <a:t>- </a:t>
            </a:r>
            <a:r>
              <a:rPr kumimoji="1" lang="ja-JP" altLang="en-US" dirty="0"/>
              <a:t>計算</a:t>
            </a:r>
            <a:endParaRPr kumimoji="1" lang="en-US" altLang="ja-JP" dirty="0"/>
          </a:p>
          <a:p>
            <a:r>
              <a:rPr kumimoji="1" lang="ja-JP" altLang="en-US" dirty="0"/>
              <a:t>物性</a:t>
            </a:r>
            <a:endParaRPr kumimoji="1" lang="en-US" altLang="ja-JP" dirty="0"/>
          </a:p>
          <a:p>
            <a:r>
              <a:rPr kumimoji="1" lang="en-US" altLang="ja-JP" dirty="0"/>
              <a:t>-</a:t>
            </a:r>
            <a:r>
              <a:rPr kumimoji="1" lang="en-US" altLang="ja-JP" baseline="0" dirty="0"/>
              <a:t> </a:t>
            </a:r>
            <a:r>
              <a:rPr kumimoji="1" lang="ja-JP" altLang="en-US" baseline="0" dirty="0"/>
              <a:t>論理演算（</a:t>
            </a:r>
            <a:r>
              <a:rPr kumimoji="1" lang="en-US" altLang="ja-JP" baseline="0" dirty="0"/>
              <a:t>0/1</a:t>
            </a:r>
            <a:r>
              <a:rPr kumimoji="1" lang="ja-JP" altLang="en-US" baseline="0" dirty="0"/>
              <a:t>のロジック）</a:t>
            </a:r>
            <a:endParaRPr kumimoji="1" lang="en-US" altLang="ja-JP" dirty="0"/>
          </a:p>
          <a:p>
            <a:r>
              <a:rPr kumimoji="1" lang="en-US" altLang="ja-JP" dirty="0"/>
              <a:t>- </a:t>
            </a:r>
            <a:r>
              <a:rPr kumimoji="1" lang="ja-JP" altLang="en-US" dirty="0"/>
              <a:t>電気物性（電子の振る舞い）</a:t>
            </a:r>
            <a:endParaRPr kumimoji="1" lang="en-US" altLang="ja-JP"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5</a:t>
            </a:fld>
            <a:endParaRPr kumimoji="1" lang="ja-JP" altLang="en-US"/>
          </a:p>
        </p:txBody>
      </p:sp>
    </p:spTree>
    <p:extLst>
      <p:ext uri="{BB962C8B-B14F-4D97-AF65-F5344CB8AC3E}">
        <p14:creationId xmlns:p14="http://schemas.microsoft.com/office/powerpoint/2010/main" val="382052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昔の計算機とほとんど変わってないけど、</a:t>
            </a:r>
            <a:endParaRPr kumimoji="1" lang="en-US" altLang="ja-JP" dirty="0"/>
          </a:p>
          <a:p>
            <a:r>
              <a:rPr kumimoji="1" lang="ja-JP" altLang="en-US" dirty="0"/>
              <a:t>違う点は</a:t>
            </a:r>
            <a:endParaRPr kumimoji="1" lang="en-US" altLang="ja-JP" dirty="0"/>
          </a:p>
          <a:p>
            <a:r>
              <a:rPr kumimoji="1" lang="ja-JP" altLang="en-US" dirty="0"/>
              <a:t>・高性能になった</a:t>
            </a:r>
            <a:endParaRPr kumimoji="1" lang="en-US" altLang="ja-JP" dirty="0"/>
          </a:p>
          <a:p>
            <a:r>
              <a:rPr kumimoji="1" lang="ja-JP" altLang="en-US" dirty="0"/>
              <a:t>・インターネットが発達した</a:t>
            </a:r>
            <a:endParaRPr kumimoji="1" lang="en-US" altLang="ja-JP" dirty="0"/>
          </a:p>
          <a:p>
            <a:r>
              <a:rPr kumimoji="1" lang="ja-JP" altLang="en-US" dirty="0"/>
              <a:t>・アプリケーション（操作方法）が発達した</a:t>
            </a:r>
            <a:endParaRPr kumimoji="1" lang="en-US" altLang="ja-JP" dirty="0"/>
          </a:p>
          <a:p>
            <a:endParaRPr kumimoji="1" lang="en-US" altLang="ja-JP" dirty="0"/>
          </a:p>
          <a:p>
            <a:r>
              <a:rPr kumimoji="1" lang="ja-JP" altLang="en-US" dirty="0"/>
              <a:t>後半ではアプリケーションの使い方、</a:t>
            </a:r>
            <a:endParaRPr kumimoji="1" lang="en-US" altLang="ja-JP" dirty="0"/>
          </a:p>
          <a:p>
            <a:r>
              <a:rPr kumimoji="1" lang="ja-JP" altLang="en-US" dirty="0"/>
              <a:t>リテラシ</a:t>
            </a:r>
            <a:r>
              <a:rPr kumimoji="1" lang="en-US" altLang="ja-JP" dirty="0"/>
              <a:t>II</a:t>
            </a:r>
            <a:r>
              <a:rPr kumimoji="1" lang="ja-JP" altLang="en-US" dirty="0"/>
              <a:t>ではさらに活用法を解説する。</a:t>
            </a:r>
            <a:endParaRPr kumimoji="1" lang="en-US" altLang="ja-JP" dirty="0"/>
          </a:p>
          <a:p>
            <a:endParaRPr kumimoji="1" lang="en-US" altLang="ja-JP" dirty="0"/>
          </a:p>
          <a:p>
            <a:r>
              <a:rPr kumimoji="1" lang="ja-JP" altLang="en-US" dirty="0"/>
              <a:t>前半は最低限計算機を利用できるようになる程度。</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6</a:t>
            </a:fld>
            <a:endParaRPr kumimoji="1" lang="ja-JP" altLang="en-US"/>
          </a:p>
        </p:txBody>
      </p:sp>
    </p:spTree>
    <p:extLst>
      <p:ext uri="{BB962C8B-B14F-4D97-AF65-F5344CB8AC3E}">
        <p14:creationId xmlns:p14="http://schemas.microsoft.com/office/powerpoint/2010/main" val="251666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OS</a:t>
            </a:r>
            <a:r>
              <a:rPr kumimoji="1" lang="ja-JP" altLang="en-US" dirty="0"/>
              <a:t>が違うと</a:t>
            </a:r>
            <a:r>
              <a:rPr kumimoji="1" lang="en-US" altLang="ja-JP" dirty="0"/>
              <a:t>01</a:t>
            </a:r>
            <a:r>
              <a:rPr kumimoji="1" lang="ja-JP" altLang="en-US" dirty="0"/>
              <a:t>の解釈方法が違う</a:t>
            </a:r>
            <a:endParaRPr kumimoji="1" lang="en-US" altLang="ja-JP" dirty="0"/>
          </a:p>
          <a:p>
            <a:r>
              <a:rPr kumimoji="1" lang="ja-JP" altLang="en-US" dirty="0"/>
              <a:t>ソフトの管理方法も違う</a:t>
            </a:r>
            <a:endParaRPr kumimoji="1" lang="en-US" altLang="ja-JP" dirty="0"/>
          </a:p>
          <a:p>
            <a:endParaRPr kumimoji="1" lang="en-US" altLang="ja-JP" dirty="0"/>
          </a:p>
          <a:p>
            <a:r>
              <a:rPr kumimoji="1" lang="en-US" altLang="ja-JP" dirty="0"/>
              <a:t>Android</a:t>
            </a:r>
            <a:r>
              <a:rPr kumimoji="1" lang="ja-JP" altLang="en-US" dirty="0"/>
              <a:t>向けのアプリを</a:t>
            </a:r>
            <a:r>
              <a:rPr kumimoji="1" lang="en-US" altLang="ja-JP" dirty="0"/>
              <a:t>iPhone</a:t>
            </a:r>
            <a:r>
              <a:rPr kumimoji="1" lang="ja-JP" altLang="en-US" dirty="0"/>
              <a:t>上で起動できない、</a:t>
            </a:r>
            <a:endParaRPr kumimoji="1" lang="en-US" altLang="ja-JP" dirty="0"/>
          </a:p>
          <a:p>
            <a:r>
              <a:rPr kumimoji="1" lang="en-US" altLang="ja-JP" dirty="0"/>
              <a:t>Mac</a:t>
            </a:r>
            <a:r>
              <a:rPr kumimoji="1" lang="ja-JP" altLang="en-US" dirty="0"/>
              <a:t>のアプリを</a:t>
            </a:r>
            <a:r>
              <a:rPr kumimoji="1" lang="en-US" altLang="ja-JP" dirty="0"/>
              <a:t>Windows</a:t>
            </a:r>
            <a:r>
              <a:rPr kumimoji="1" lang="ja-JP" altLang="en-US" dirty="0"/>
              <a:t>で実行できないのはこうした理由</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7</a:t>
            </a:fld>
            <a:endParaRPr kumimoji="1" lang="ja-JP" altLang="en-US"/>
          </a:p>
        </p:txBody>
      </p:sp>
    </p:spTree>
    <p:extLst>
      <p:ext uri="{BB962C8B-B14F-4D97-AF65-F5344CB8AC3E}">
        <p14:creationId xmlns:p14="http://schemas.microsoft.com/office/powerpoint/2010/main" val="264185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9</a:t>
            </a:fld>
            <a:endParaRPr kumimoji="1" lang="ja-JP" altLang="en-US"/>
          </a:p>
        </p:txBody>
      </p:sp>
    </p:spTree>
    <p:extLst>
      <p:ext uri="{BB962C8B-B14F-4D97-AF65-F5344CB8AC3E}">
        <p14:creationId xmlns:p14="http://schemas.microsoft.com/office/powerpoint/2010/main" val="231334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a:t>
            </a:r>
            <a:r>
              <a:rPr kumimoji="1" lang="en-US" altLang="ja-JP" dirty="0"/>
              <a:t>txt</a:t>
            </a:r>
            <a:r>
              <a:rPr kumimoji="1" lang="ja-JP" altLang="en-US" dirty="0"/>
              <a:t>ファイルはワードで開くこともできるし、テキストエディタで開くこともできる。</a:t>
            </a:r>
            <a:endParaRPr kumimoji="1" lang="en-US" altLang="ja-JP" dirty="0"/>
          </a:p>
          <a:p>
            <a:endParaRPr kumimoji="1" lang="en-US" altLang="ja-JP" dirty="0"/>
          </a:p>
          <a:p>
            <a:r>
              <a:rPr kumimoji="1" lang="ja-JP" altLang="en-US" dirty="0"/>
              <a:t>ちなみに、</a:t>
            </a:r>
            <a:r>
              <a:rPr kumimoji="1" lang="en-US" altLang="ja-JP" dirty="0"/>
              <a:t>01</a:t>
            </a:r>
            <a:r>
              <a:rPr kumimoji="1" lang="ja-JP" altLang="en-US" dirty="0"/>
              <a:t>のデータの解釈も</a:t>
            </a:r>
            <a:r>
              <a:rPr kumimoji="1" lang="en-US" altLang="ja-JP" dirty="0"/>
              <a:t>OS</a:t>
            </a:r>
            <a:r>
              <a:rPr kumimoji="1" lang="ja-JP" altLang="en-US" dirty="0"/>
              <a:t>によって違うので、</a:t>
            </a:r>
            <a:endParaRPr kumimoji="1" lang="en-US" altLang="ja-JP" dirty="0"/>
          </a:p>
          <a:p>
            <a:r>
              <a:rPr kumimoji="1" lang="en-US" altLang="ja-JP" dirty="0"/>
              <a:t>Android</a:t>
            </a:r>
            <a:r>
              <a:rPr kumimoji="1" lang="ja-JP" altLang="en-US" dirty="0"/>
              <a:t>のゲームを直接</a:t>
            </a:r>
            <a:r>
              <a:rPr kumimoji="1" lang="en-US" altLang="ja-JP" dirty="0"/>
              <a:t>iPhone</a:t>
            </a:r>
            <a:r>
              <a:rPr kumimoji="1" lang="ja-JP" altLang="en-US" dirty="0"/>
              <a:t>に導入することはできない。</a:t>
            </a:r>
            <a:endParaRPr kumimoji="1" lang="en-US" altLang="ja-JP" dirty="0"/>
          </a:p>
          <a:p>
            <a:r>
              <a:rPr kumimoji="1" lang="ja-JP" altLang="en-US" dirty="0"/>
              <a:t>（これのせいでアプリの公開が</a:t>
            </a:r>
            <a:r>
              <a:rPr kumimoji="1" lang="en-US" altLang="ja-JP" dirty="0"/>
              <a:t>Android</a:t>
            </a:r>
            <a:r>
              <a:rPr kumimoji="1" lang="ja-JP" altLang="en-US" dirty="0"/>
              <a:t>と</a:t>
            </a:r>
            <a:r>
              <a:rPr kumimoji="1" lang="en-US" altLang="ja-JP" dirty="0"/>
              <a:t>iPhone</a:t>
            </a:r>
            <a:r>
              <a:rPr kumimoji="1" lang="ja-JP" altLang="en-US" dirty="0"/>
              <a:t>でずれたりする）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99F4876-1B89-D240-983C-8FA6DDFF7DBD}" type="slidenum">
              <a:rPr kumimoji="1" lang="ja-JP" altLang="en-US" smtClean="0"/>
              <a:t>10</a:t>
            </a:fld>
            <a:endParaRPr kumimoji="1" lang="ja-JP" altLang="en-US"/>
          </a:p>
        </p:txBody>
      </p:sp>
    </p:spTree>
    <p:extLst>
      <p:ext uri="{BB962C8B-B14F-4D97-AF65-F5344CB8AC3E}">
        <p14:creationId xmlns:p14="http://schemas.microsoft.com/office/powerpoint/2010/main" val="2169907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lgn="l" eaLnBrk="1" latinLnBrk="0" hangingPunct="1"/>
            <a:r>
              <a:rPr lang="en-US" altLang="ja-JP"/>
              <a:t>2017/4/20</a:t>
            </a:r>
            <a:endParaRPr lang="en-US">
              <a:solidFill>
                <a:schemeClr val="tx1"/>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kumimoji="0" lang="en-US">
              <a:solidFill>
                <a:schemeClr val="tx1"/>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C0B181F-CDAB-404C-A660-15C015D83A29}" type="slidenum">
              <a:rPr kumimoji="0" lang="en-US" smtClean="0"/>
              <a:pPr eaLnBrk="1" latinLnBrk="0" hangingPunct="1"/>
              <a:t>‹#›</a:t>
            </a:fld>
            <a:endParaRPr kumimoji="0" lang="en-US">
              <a:solidFill>
                <a:schemeClr val="tx1"/>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299129"/>
            <a:ext cx="6777318" cy="975179"/>
          </a:xfrm>
        </p:spPr>
        <p:txBody>
          <a:bodyPr anchor="t"/>
          <a:lstStyle>
            <a:lvl1pPr algn="ctr">
              <a:defRPr sz="3600">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371600" y="2423952"/>
            <a:ext cx="6400800" cy="692146"/>
          </a:xfrm>
        </p:spPr>
        <p:txBody>
          <a:bodyPr>
            <a:normAutofit/>
          </a:bodyPr>
          <a:lstStyle>
            <a:lvl1pPr marL="0" indent="0" algn="ctr">
              <a:buNone/>
              <a:defRPr sz="2800">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endParaRPr lang="en-US" dirty="0"/>
          </a:p>
        </p:txBody>
      </p:sp>
      <p:sp>
        <p:nvSpPr>
          <p:cNvPr id="13" name="テキスト プレースホルダー 12"/>
          <p:cNvSpPr>
            <a:spLocks noGrp="1"/>
          </p:cNvSpPr>
          <p:nvPr>
            <p:ph type="body" sz="quarter" idx="13" hasCustomPrompt="1"/>
          </p:nvPr>
        </p:nvSpPr>
        <p:spPr>
          <a:xfrm>
            <a:off x="2155272" y="3869369"/>
            <a:ext cx="4902996" cy="914400"/>
          </a:xfrm>
        </p:spPr>
        <p:txBody>
          <a:bodyPr wrap="none">
            <a:noAutofit/>
          </a:bodyPr>
          <a:lstStyle>
            <a:lvl1pPr marL="0" indent="0">
              <a:buNone/>
              <a:defRPr sz="2000"/>
            </a:lvl1pPr>
          </a:lstStyle>
          <a:p>
            <a:pPr lvl="0"/>
            <a:r>
              <a:rPr kumimoji="1" lang="ja-JP" altLang="en-US" dirty="0"/>
              <a:t>製作者情報</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5" name="Footer Placeholder 4"/>
          <p:cNvSpPr>
            <a:spLocks noGrp="1"/>
          </p:cNvSpPr>
          <p:nvPr>
            <p:ph type="ftr" sz="quarter" idx="11"/>
          </p:nvPr>
        </p:nvSpPr>
        <p:spPr/>
        <p:txBody>
          <a:bodyPr/>
          <a:lstStyle/>
          <a:p>
            <a:endParaRPr kumimoji="0" lang="en-US">
              <a:solidFill>
                <a:schemeClr val="tx1"/>
              </a:solidFill>
            </a:endParaRPr>
          </a:p>
        </p:txBody>
      </p:sp>
      <p:sp>
        <p:nvSpPr>
          <p:cNvPr id="6" name="Slide Number Placeholder 5"/>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5" name="Footer Placeholder 4"/>
          <p:cNvSpPr>
            <a:spLocks noGrp="1"/>
          </p:cNvSpPr>
          <p:nvPr>
            <p:ph type="ftr" sz="quarter" idx="11"/>
          </p:nvPr>
        </p:nvSpPr>
        <p:spPr/>
        <p:txBody>
          <a:bodyPr/>
          <a:lstStyle/>
          <a:p>
            <a:endParaRPr kumimoji="0" lang="en-US">
              <a:solidFill>
                <a:schemeClr val="tx1"/>
              </a:solidFill>
            </a:endParaRPr>
          </a:p>
        </p:txBody>
      </p:sp>
      <p:sp>
        <p:nvSpPr>
          <p:cNvPr id="6" name="Slide Number Placeholder 5"/>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1798667"/>
            <a:ext cx="7745505" cy="43274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360378" y="6351942"/>
            <a:ext cx="2133600" cy="365125"/>
          </a:xfrm>
        </p:spPr>
        <p:txBody>
          <a:bodyPr/>
          <a:lstStyle/>
          <a:p>
            <a:pPr algn="l" eaLnBrk="1" latinLnBrk="0" hangingPunct="1"/>
            <a:r>
              <a:rPr lang="en-US" altLang="ja-JP"/>
              <a:t>2017/4/20</a:t>
            </a:r>
            <a:endParaRPr lang="en-US">
              <a:solidFill>
                <a:schemeClr val="tx1"/>
              </a:solidFill>
            </a:endParaRPr>
          </a:p>
        </p:txBody>
      </p:sp>
      <p:sp>
        <p:nvSpPr>
          <p:cNvPr id="5" name="Footer Placeholder 4"/>
          <p:cNvSpPr>
            <a:spLocks noGrp="1"/>
          </p:cNvSpPr>
          <p:nvPr>
            <p:ph type="ftr" sz="quarter" idx="11"/>
          </p:nvPr>
        </p:nvSpPr>
        <p:spPr>
          <a:xfrm>
            <a:off x="3124200" y="6351942"/>
            <a:ext cx="2895600" cy="365125"/>
          </a:xfrm>
        </p:spPr>
        <p:txBody>
          <a:bodyPr/>
          <a:lstStyle/>
          <a:p>
            <a:endParaRPr kumimoji="0" lang="en-US">
              <a:solidFill>
                <a:schemeClr val="tx1"/>
              </a:solidFill>
            </a:endParaRPr>
          </a:p>
        </p:txBody>
      </p:sp>
      <p:sp>
        <p:nvSpPr>
          <p:cNvPr id="6" name="Slide Number Placeholder 5"/>
          <p:cNvSpPr>
            <a:spLocks noGrp="1"/>
          </p:cNvSpPr>
          <p:nvPr>
            <p:ph type="sldNum" sz="quarter" idx="12"/>
          </p:nvPr>
        </p:nvSpPr>
        <p:spPr>
          <a:xfrm>
            <a:off x="6639264" y="6351942"/>
            <a:ext cx="2133600" cy="365125"/>
          </a:xfrm>
        </p:spPr>
        <p:txBody>
          <a:bodyPr/>
          <a:lstStyle/>
          <a:p>
            <a:fld id="{4C0B181F-CDAB-404C-A660-15C015D83A29}" type="slidenum">
              <a:rPr kumimoji="0" lang="en-US" smtClean="0"/>
              <a:pPr eaLnBrk="1" latinLnBrk="0" hangingPunct="1"/>
              <a:t>‹#›</a:t>
            </a:fld>
            <a:endParaRPr kumimoji="0" lang="en-US">
              <a:solidFill>
                <a:schemeClr val="tx1"/>
              </a:solidFill>
            </a:endParaRPr>
          </a:p>
        </p:txBody>
      </p:sp>
      <p:sp>
        <p:nvSpPr>
          <p:cNvPr id="11" name="Title 10"/>
          <p:cNvSpPr>
            <a:spLocks noGrp="1"/>
          </p:cNvSpPr>
          <p:nvPr>
            <p:ph type="title"/>
          </p:nvPr>
        </p:nvSpPr>
        <p:spPr>
          <a:xfrm>
            <a:off x="688490" y="245260"/>
            <a:ext cx="7756263" cy="1054250"/>
          </a:xfrm>
        </p:spPr>
        <p:txBody>
          <a:bodyPr/>
          <a:lstStyle>
            <a:lvl1pPr>
              <a:defRPr sz="3600"/>
            </a:lvl1pPr>
          </a:lstStyle>
          <a:p>
            <a:r>
              <a:rPr lang="ja-JP" altLang="en-US" dirty="0"/>
              <a:t>マスター タイトルの書式設定</a:t>
            </a:r>
            <a:endParaRPr lang="en-US" dirty="0"/>
          </a:p>
        </p:txBody>
      </p:sp>
      <p:grpSp>
        <p:nvGrpSpPr>
          <p:cNvPr id="12" name="Group 11"/>
          <p:cNvGrpSpPr/>
          <p:nvPr/>
        </p:nvGrpSpPr>
        <p:grpSpPr>
          <a:xfrm>
            <a:off x="1172584" y="87533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4400" b="0" cap="none" baseline="0">
                <a:solidFill>
                  <a:schemeClr val="tx2"/>
                </a:solidFill>
              </a:defRPr>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5" name="Footer Placeholder 4"/>
          <p:cNvSpPr>
            <a:spLocks noGrp="1"/>
          </p:cNvSpPr>
          <p:nvPr>
            <p:ph type="ftr" sz="quarter" idx="11"/>
          </p:nvPr>
        </p:nvSpPr>
        <p:spPr/>
        <p:txBody>
          <a:bodyPr/>
          <a:lstStyle/>
          <a:p>
            <a:endParaRPr kumimoji="0" lang="en-US">
              <a:solidFill>
                <a:schemeClr val="tx1"/>
              </a:solidFill>
            </a:endParaRPr>
          </a:p>
        </p:txBody>
      </p:sp>
      <p:sp>
        <p:nvSpPr>
          <p:cNvPr id="6" name="Slide Number Placeholder 5"/>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sp>
        <p:nvSpPr>
          <p:cNvPr id="12" name="Title 1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8" name="Footer Placeholder 7"/>
          <p:cNvSpPr>
            <a:spLocks noGrp="1"/>
          </p:cNvSpPr>
          <p:nvPr>
            <p:ph type="ftr" sz="quarter" idx="11"/>
          </p:nvPr>
        </p:nvSpPr>
        <p:spPr/>
        <p:txBody>
          <a:bodyPr/>
          <a:lstStyle/>
          <a:p>
            <a:endParaRPr kumimoji="0" lang="en-US">
              <a:solidFill>
                <a:schemeClr val="tx1"/>
              </a:solidFill>
            </a:endParaRPr>
          </a:p>
        </p:txBody>
      </p:sp>
      <p:sp>
        <p:nvSpPr>
          <p:cNvPr id="9" name="Slide Number Placeholder 8"/>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Footer Placeholder 3"/>
          <p:cNvSpPr>
            <a:spLocks noGrp="1"/>
          </p:cNvSpPr>
          <p:nvPr>
            <p:ph type="ftr" sz="quarter" idx="11"/>
          </p:nvPr>
        </p:nvSpPr>
        <p:spPr/>
        <p:txBody>
          <a:bodyPr/>
          <a:lstStyle/>
          <a:p>
            <a:endParaRPr kumimoji="0" lang="en-US">
              <a:solidFill>
                <a:schemeClr val="tx1"/>
              </a:solidFill>
            </a:endParaRPr>
          </a:p>
        </p:txBody>
      </p:sp>
      <p:sp>
        <p:nvSpPr>
          <p:cNvPr id="5" name="Slide Number Placeholder 4"/>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3" name="Footer Placeholder 2"/>
          <p:cNvSpPr>
            <a:spLocks noGrp="1"/>
          </p:cNvSpPr>
          <p:nvPr>
            <p:ph type="ftr" sz="quarter" idx="11"/>
          </p:nvPr>
        </p:nvSpPr>
        <p:spPr/>
        <p:txBody>
          <a:bodyPr/>
          <a:lstStyle/>
          <a:p>
            <a:endParaRPr kumimoji="0" lang="en-US">
              <a:solidFill>
                <a:schemeClr val="tx1"/>
              </a:solidFill>
            </a:endParaRPr>
          </a:p>
        </p:txBody>
      </p:sp>
      <p:sp>
        <p:nvSpPr>
          <p:cNvPr id="4" name="Slide Number Placeholder 3"/>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ja-JP" altLang="en-US"/>
              <a:t>マスター タイトルの書式設定</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ja-JP" altLang="en-US"/>
              <a:t>マスター タイトルの書式設定</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4C0B181F-CDAB-404C-A660-15C015D83A29}" type="slidenum">
              <a:rPr kumimoji="0" lang="en-US" smtClean="0"/>
              <a:pPr eaLnBrk="1" latinLnBrk="0" hangingPunct="1"/>
              <a:t>‹#›</a:t>
            </a:fld>
            <a:endParaRPr kumimoji="0"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lgn="l" eaLnBrk="1" latinLnBrk="0" hangingPunct="1"/>
            <a:r>
              <a:rPr lang="en-US" altLang="ja-JP"/>
              <a:t>2017/4/20</a:t>
            </a:r>
            <a:endParaRPr lang="en-US">
              <a:solidFill>
                <a:schemeClr val="tx1"/>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kumimoji="0" lang="en-US">
              <a:solidFill>
                <a:schemeClr val="tx1"/>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C0B181F-CDAB-404C-A660-15C015D83A29}" type="slidenum">
              <a:rPr kumimoji="0" lang="en-US" smtClean="0"/>
              <a:pPr eaLnBrk="1" latinLnBrk="0" hangingPunct="1"/>
              <a:t>‹#›</a:t>
            </a:fld>
            <a:endParaRPr kumimoji="0"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defTabSz="914400" rtl="0" eaLnBrk="1" latinLnBrk="0" hangingPunct="1">
        <a:spcBef>
          <a:spcPct val="0"/>
        </a:spcBef>
        <a:buNone/>
        <a:defRPr kumimoji="1" sz="44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is.twcu.ac.jp/cis/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azby.fmworld.net/usage/lesson/keyboard/typi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情報処理技法</a:t>
            </a:r>
            <a:r>
              <a:rPr kumimoji="1" lang="en-US" altLang="ja-JP" dirty="0"/>
              <a:t>(</a:t>
            </a:r>
            <a:r>
              <a:rPr kumimoji="1" lang="ja-JP" altLang="en-US" dirty="0"/>
              <a:t>リテラシ</a:t>
            </a:r>
            <a:r>
              <a:rPr kumimoji="1" lang="en-US" altLang="ja-JP" dirty="0"/>
              <a:t>I)</a:t>
            </a:r>
            <a:endParaRPr kumimoji="1" lang="ja-JP" altLang="en-US" dirty="0"/>
          </a:p>
        </p:txBody>
      </p:sp>
      <p:sp>
        <p:nvSpPr>
          <p:cNvPr id="3" name="サブタイトル 2"/>
          <p:cNvSpPr>
            <a:spLocks noGrp="1"/>
          </p:cNvSpPr>
          <p:nvPr>
            <p:ph type="subTitle" idx="1"/>
          </p:nvPr>
        </p:nvSpPr>
        <p:spPr/>
        <p:txBody>
          <a:bodyPr/>
          <a:lstStyle/>
          <a:p>
            <a:r>
              <a:rPr kumimoji="1" lang="ja-JP" altLang="en-US" dirty="0"/>
              <a:t>第</a:t>
            </a:r>
            <a:r>
              <a:rPr kumimoji="1" lang="en-US" altLang="ja-JP" dirty="0"/>
              <a:t>2</a:t>
            </a:r>
            <a:r>
              <a:rPr kumimoji="1" lang="ja-JP" altLang="en-US" dirty="0"/>
              <a:t>回：</a:t>
            </a:r>
            <a:r>
              <a:rPr lang="ja-JP" altLang="en-US" dirty="0"/>
              <a:t>ファイルシステム</a:t>
            </a:r>
            <a:endParaRPr kumimoji="1" lang="ja-JP" altLang="en-US" dirty="0"/>
          </a:p>
        </p:txBody>
      </p:sp>
      <p:sp>
        <p:nvSpPr>
          <p:cNvPr id="6" name="テキスト プレースホルダー 5"/>
          <p:cNvSpPr>
            <a:spLocks noGrp="1"/>
          </p:cNvSpPr>
          <p:nvPr>
            <p:ph type="body" sz="quarter" idx="13"/>
          </p:nvPr>
        </p:nvSpPr>
        <p:spPr/>
        <p:txBody>
          <a:bodyPr/>
          <a:lstStyle/>
          <a:p>
            <a:r>
              <a:rPr kumimoji="1" lang="ja-JP" altLang="en-US" dirty="0"/>
              <a:t>産業技術大学院大学</a:t>
            </a:r>
            <a:r>
              <a:rPr lang="ja-JP" altLang="en-US" dirty="0"/>
              <a:t> 情報アーキテクチャ専攻</a:t>
            </a:r>
            <a:endParaRPr lang="en-US" altLang="ja-JP" dirty="0"/>
          </a:p>
          <a:p>
            <a:r>
              <a:rPr kumimoji="1" lang="ja-JP" altLang="en-US" dirty="0"/>
              <a:t>助教　　柴田　淳司</a:t>
            </a:r>
          </a:p>
        </p:txBody>
      </p:sp>
      <p:sp>
        <p:nvSpPr>
          <p:cNvPr id="4" name="日付プレースホルダー 3"/>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7" name="スライド番号プレースホルダー 6"/>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a:t>
            </a:fld>
            <a:endParaRPr kumimoji="0" lang="en-US">
              <a:solidFill>
                <a:schemeClr val="tx1"/>
              </a:solidFill>
            </a:endParaRPr>
          </a:p>
        </p:txBody>
      </p:sp>
    </p:spTree>
    <p:extLst>
      <p:ext uri="{BB962C8B-B14F-4D97-AF65-F5344CB8AC3E}">
        <p14:creationId xmlns:p14="http://schemas.microsoft.com/office/powerpoint/2010/main" val="285708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ファイルの種類を示す名前に付ける情報</a:t>
            </a:r>
            <a:endParaRPr kumimoji="1" lang="en-US" altLang="ja-JP"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10</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拡張子</a:t>
            </a:r>
          </a:p>
        </p:txBody>
      </p:sp>
      <p:sp>
        <p:nvSpPr>
          <p:cNvPr id="6" name="吹き出し: 四角形 5"/>
          <p:cNvSpPr/>
          <p:nvPr/>
        </p:nvSpPr>
        <p:spPr>
          <a:xfrm>
            <a:off x="229624" y="3962414"/>
            <a:ext cx="2133600" cy="1055076"/>
          </a:xfrm>
          <a:prstGeom prst="wedgeRectCallout">
            <a:avLst>
              <a:gd name="adj1" fmla="val 62098"/>
              <a:gd name="adj2" fmla="val 2714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en-US" altLang="ja-JP" dirty="0">
                <a:solidFill>
                  <a:srgbClr val="92D050"/>
                </a:solidFill>
                <a:latin typeface="Consolas" panose="020B0609020204030204" pitchFamily="49" charset="0"/>
              </a:rPr>
              <a:t>0100 0101 1101</a:t>
            </a:r>
          </a:p>
          <a:p>
            <a:r>
              <a:rPr kumimoji="1" lang="en-US" altLang="ja-JP" dirty="0">
                <a:solidFill>
                  <a:srgbClr val="92D050"/>
                </a:solidFill>
                <a:latin typeface="Consolas" panose="020B0609020204030204" pitchFamily="49" charset="0"/>
              </a:rPr>
              <a:t>0110 0111 1011</a:t>
            </a:r>
          </a:p>
          <a:p>
            <a:r>
              <a:rPr kumimoji="1" lang="en-US" altLang="ja-JP" dirty="0">
                <a:solidFill>
                  <a:srgbClr val="92D050"/>
                </a:solidFill>
                <a:latin typeface="Consolas" panose="020B0609020204030204" pitchFamily="49" charset="0"/>
              </a:rPr>
              <a:t>1010 1111 0110…</a:t>
            </a:r>
            <a:endParaRPr kumimoji="1" lang="ja-JP" altLang="en-US" dirty="0">
              <a:solidFill>
                <a:srgbClr val="92D050"/>
              </a:solidFill>
              <a:latin typeface="Consolas" panose="020B0609020204030204" pitchFamily="49" charset="0"/>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847" y="3893052"/>
            <a:ext cx="1384300" cy="1193800"/>
          </a:xfrm>
          <a:prstGeom prst="rect">
            <a:avLst/>
          </a:prstGeom>
        </p:spPr>
      </p:pic>
      <p:sp>
        <p:nvSpPr>
          <p:cNvPr id="8" name="テキスト ボックス 7"/>
          <p:cNvSpPr txBox="1"/>
          <p:nvPr/>
        </p:nvSpPr>
        <p:spPr>
          <a:xfrm>
            <a:off x="654735" y="5193468"/>
            <a:ext cx="1283377" cy="369332"/>
          </a:xfrm>
          <a:prstGeom prst="rect">
            <a:avLst/>
          </a:prstGeom>
          <a:noFill/>
        </p:spPr>
        <p:txBody>
          <a:bodyPr wrap="square" rtlCol="0">
            <a:spAutoFit/>
          </a:bodyPr>
          <a:lstStyle/>
          <a:p>
            <a:pPr algn="ctr"/>
            <a:r>
              <a:rPr kumimoji="1" lang="ja-JP" altLang="en-US" dirty="0"/>
              <a:t>データ</a:t>
            </a:r>
          </a:p>
        </p:txBody>
      </p:sp>
      <p:sp>
        <p:nvSpPr>
          <p:cNvPr id="9" name="テキスト ボックス 8"/>
          <p:cNvSpPr txBox="1"/>
          <p:nvPr/>
        </p:nvSpPr>
        <p:spPr>
          <a:xfrm>
            <a:off x="2883308" y="5201502"/>
            <a:ext cx="1283377" cy="369332"/>
          </a:xfrm>
          <a:prstGeom prst="rect">
            <a:avLst/>
          </a:prstGeom>
          <a:noFill/>
        </p:spPr>
        <p:txBody>
          <a:bodyPr wrap="square" rtlCol="0">
            <a:spAutoFit/>
          </a:bodyPr>
          <a:lstStyle/>
          <a:p>
            <a:pPr algn="ctr"/>
            <a:r>
              <a:rPr kumimoji="1" lang="ja-JP" altLang="en-US" dirty="0"/>
              <a:t>ファイル</a:t>
            </a:r>
          </a:p>
        </p:txBody>
      </p:sp>
      <p:sp>
        <p:nvSpPr>
          <p:cNvPr id="10" name="テキスト ボックス 9"/>
          <p:cNvSpPr txBox="1"/>
          <p:nvPr/>
        </p:nvSpPr>
        <p:spPr>
          <a:xfrm>
            <a:off x="4737972" y="4781347"/>
            <a:ext cx="1878994" cy="923330"/>
          </a:xfrm>
          <a:prstGeom prst="rect">
            <a:avLst/>
          </a:prstGeom>
          <a:noFill/>
        </p:spPr>
        <p:txBody>
          <a:bodyPr wrap="square" rtlCol="0">
            <a:spAutoFit/>
          </a:bodyPr>
          <a:lstStyle/>
          <a:p>
            <a:r>
              <a:rPr kumimoji="1" lang="ja-JP" altLang="en-US" dirty="0"/>
              <a:t>拡張子をもとに</a:t>
            </a:r>
            <a:r>
              <a:rPr kumimoji="1" lang="en-US" altLang="ja-JP" dirty="0"/>
              <a:t>OS</a:t>
            </a:r>
            <a:r>
              <a:rPr kumimoji="1" lang="ja-JP" altLang="en-US" dirty="0"/>
              <a:t>が解釈</a:t>
            </a:r>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713" y="3985217"/>
            <a:ext cx="906653" cy="1014222"/>
          </a:xfrm>
          <a:prstGeom prst="rect">
            <a:avLst/>
          </a:prstGeom>
        </p:spPr>
      </p:pic>
      <p:sp>
        <p:nvSpPr>
          <p:cNvPr id="13" name="テキスト ボックス 12"/>
          <p:cNvSpPr txBox="1"/>
          <p:nvPr/>
        </p:nvSpPr>
        <p:spPr>
          <a:xfrm>
            <a:off x="6517789" y="5193468"/>
            <a:ext cx="2376549" cy="646331"/>
          </a:xfrm>
          <a:prstGeom prst="rect">
            <a:avLst/>
          </a:prstGeom>
          <a:noFill/>
        </p:spPr>
        <p:txBody>
          <a:bodyPr wrap="square" rtlCol="0">
            <a:spAutoFit/>
          </a:bodyPr>
          <a:lstStyle/>
          <a:p>
            <a:pPr algn="ctr"/>
            <a:r>
              <a:rPr kumimoji="1" lang="ja-JP" altLang="en-US" dirty="0"/>
              <a:t>アプリ</a:t>
            </a:r>
            <a:endParaRPr kumimoji="1" lang="en-US" altLang="ja-JP" dirty="0"/>
          </a:p>
          <a:p>
            <a:pPr algn="ctr"/>
            <a:r>
              <a:rPr kumimoji="1" lang="ja-JP" altLang="en-US" dirty="0"/>
              <a:t>（実行ファイル）</a:t>
            </a:r>
          </a:p>
        </p:txBody>
      </p:sp>
      <p:pic>
        <p:nvPicPr>
          <p:cNvPr id="1026" name="Picture 2" descr="http://moshbox.jp/be/wp-content/uploads/2016/04/applelogo.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91306" y="3736896"/>
            <a:ext cx="622966" cy="622966"/>
          </a:xfrm>
          <a:prstGeom prst="rect">
            <a:avLst/>
          </a:prstGeom>
          <a:noFill/>
          <a:extLst>
            <a:ext uri="{909E8E84-426E-40DD-AFC4-6F175D3DCCD1}">
              <a14:hiddenFill xmlns:a14="http://schemas.microsoft.com/office/drawing/2010/main">
                <a:solidFill>
                  <a:srgbClr val="FFFFFF"/>
                </a:solidFill>
              </a14:hiddenFill>
            </a:ext>
          </a:extLst>
        </p:spPr>
      </p:pic>
      <p:sp>
        <p:nvSpPr>
          <p:cNvPr id="14" name="矢印: 右 13"/>
          <p:cNvSpPr/>
          <p:nvPr/>
        </p:nvSpPr>
        <p:spPr>
          <a:xfrm>
            <a:off x="4653811" y="4350599"/>
            <a:ext cx="2047316" cy="39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四角形 15"/>
          <p:cNvSpPr/>
          <p:nvPr/>
        </p:nvSpPr>
        <p:spPr>
          <a:xfrm>
            <a:off x="2598357" y="3068052"/>
            <a:ext cx="2139615" cy="417648"/>
          </a:xfrm>
          <a:prstGeom prst="wedgeRectCallout">
            <a:avLst>
              <a:gd name="adj1" fmla="val -15241"/>
              <a:gd name="adj2" fmla="val 9728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ファイル名</a:t>
            </a:r>
            <a:r>
              <a:rPr kumimoji="1" lang="en-US" altLang="ja-JP" dirty="0"/>
              <a:t>.</a:t>
            </a:r>
            <a:r>
              <a:rPr kumimoji="1" lang="ja-JP" altLang="en-US" dirty="0"/>
              <a:t>拡張子</a:t>
            </a:r>
          </a:p>
        </p:txBody>
      </p:sp>
    </p:spTree>
    <p:extLst>
      <p:ext uri="{BB962C8B-B14F-4D97-AF65-F5344CB8AC3E}">
        <p14:creationId xmlns:p14="http://schemas.microsoft.com/office/powerpoint/2010/main" val="86521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958342127"/>
              </p:ext>
            </p:extLst>
          </p:nvPr>
        </p:nvGraphicFramePr>
        <p:xfrm>
          <a:off x="698500" y="1798638"/>
          <a:ext cx="7746999" cy="4450080"/>
        </p:xfrm>
        <a:graphic>
          <a:graphicData uri="http://schemas.openxmlformats.org/drawingml/2006/table">
            <a:tbl>
              <a:tblPr firstRow="1" bandRow="1">
                <a:tableStyleId>{5C22544A-7EE6-4342-B048-85BDC9FD1C3A}</a:tableStyleId>
              </a:tblPr>
              <a:tblGrid>
                <a:gridCol w="2582333">
                  <a:extLst>
                    <a:ext uri="{9D8B030D-6E8A-4147-A177-3AD203B41FA5}">
                      <a16:colId xmlns:a16="http://schemas.microsoft.com/office/drawing/2014/main" val="1120465325"/>
                    </a:ext>
                  </a:extLst>
                </a:gridCol>
                <a:gridCol w="2582333">
                  <a:extLst>
                    <a:ext uri="{9D8B030D-6E8A-4147-A177-3AD203B41FA5}">
                      <a16:colId xmlns:a16="http://schemas.microsoft.com/office/drawing/2014/main" val="2580680059"/>
                    </a:ext>
                  </a:extLst>
                </a:gridCol>
                <a:gridCol w="2582333">
                  <a:extLst>
                    <a:ext uri="{9D8B030D-6E8A-4147-A177-3AD203B41FA5}">
                      <a16:colId xmlns:a16="http://schemas.microsoft.com/office/drawing/2014/main" val="366967851"/>
                    </a:ext>
                  </a:extLst>
                </a:gridCol>
              </a:tblGrid>
              <a:tr h="370840">
                <a:tc>
                  <a:txBody>
                    <a:bodyPr/>
                    <a:lstStyle/>
                    <a:p>
                      <a:r>
                        <a:rPr kumimoji="1" lang="ja-JP" altLang="en-US" dirty="0"/>
                        <a:t>拡張子</a:t>
                      </a:r>
                    </a:p>
                  </a:txBody>
                  <a:tcPr/>
                </a:tc>
                <a:tc>
                  <a:txBody>
                    <a:bodyPr/>
                    <a:lstStyle/>
                    <a:p>
                      <a:r>
                        <a:rPr kumimoji="1" lang="ja-JP" altLang="en-US" dirty="0"/>
                        <a:t>データの中身</a:t>
                      </a:r>
                    </a:p>
                  </a:txBody>
                  <a:tcPr/>
                </a:tc>
                <a:tc>
                  <a:txBody>
                    <a:bodyPr/>
                    <a:lstStyle/>
                    <a:p>
                      <a:r>
                        <a:rPr kumimoji="1" lang="ja-JP" altLang="en-US" dirty="0"/>
                        <a:t>よく使われるソフト</a:t>
                      </a:r>
                    </a:p>
                  </a:txBody>
                  <a:tcPr/>
                </a:tc>
                <a:extLst>
                  <a:ext uri="{0D108BD9-81ED-4DB2-BD59-A6C34878D82A}">
                    <a16:rowId xmlns:a16="http://schemas.microsoft.com/office/drawing/2014/main" val="737634535"/>
                  </a:ext>
                </a:extLst>
              </a:tr>
              <a:tr h="370840">
                <a:tc>
                  <a:txBody>
                    <a:bodyPr/>
                    <a:lstStyle/>
                    <a:p>
                      <a:r>
                        <a:rPr kumimoji="1" lang="en-US" altLang="ja-JP" dirty="0"/>
                        <a:t>txt</a:t>
                      </a:r>
                      <a:endParaRPr kumimoji="1" lang="ja-JP" altLang="en-US" dirty="0"/>
                    </a:p>
                  </a:txBody>
                  <a:tcPr/>
                </a:tc>
                <a:tc>
                  <a:txBody>
                    <a:bodyPr/>
                    <a:lstStyle/>
                    <a:p>
                      <a:r>
                        <a:rPr kumimoji="1" lang="ja-JP" altLang="en-US" dirty="0"/>
                        <a:t>プレーンテキスト</a:t>
                      </a:r>
                    </a:p>
                  </a:txBody>
                  <a:tcPr/>
                </a:tc>
                <a:tc>
                  <a:txBody>
                    <a:bodyPr/>
                    <a:lstStyle/>
                    <a:p>
                      <a:r>
                        <a:rPr kumimoji="1" lang="en-US" altLang="ja-JP" dirty="0"/>
                        <a:t>Notepad</a:t>
                      </a:r>
                      <a:r>
                        <a:rPr kumimoji="1" lang="en-US" altLang="ja-JP" baseline="0" dirty="0"/>
                        <a:t>, Word</a:t>
                      </a:r>
                      <a:endParaRPr kumimoji="1" lang="ja-JP" altLang="en-US" dirty="0"/>
                    </a:p>
                  </a:txBody>
                  <a:tcPr/>
                </a:tc>
                <a:extLst>
                  <a:ext uri="{0D108BD9-81ED-4DB2-BD59-A6C34878D82A}">
                    <a16:rowId xmlns:a16="http://schemas.microsoft.com/office/drawing/2014/main" val="3430811083"/>
                  </a:ext>
                </a:extLst>
              </a:tr>
              <a:tr h="370840">
                <a:tc>
                  <a:txBody>
                    <a:bodyPr/>
                    <a:lstStyle/>
                    <a:p>
                      <a:r>
                        <a:rPr kumimoji="1" lang="en-US" altLang="ja-JP" dirty="0"/>
                        <a:t>html, </a:t>
                      </a:r>
                      <a:r>
                        <a:rPr kumimoji="1" lang="en-US" altLang="ja-JP" dirty="0" err="1"/>
                        <a:t>htm</a:t>
                      </a:r>
                      <a:endParaRPr kumimoji="1" lang="ja-JP" altLang="en-US" dirty="0"/>
                    </a:p>
                  </a:txBody>
                  <a:tcPr/>
                </a:tc>
                <a:tc>
                  <a:txBody>
                    <a:bodyPr/>
                    <a:lstStyle/>
                    <a:p>
                      <a:r>
                        <a:rPr kumimoji="1" lang="ja-JP" altLang="en-US" dirty="0"/>
                        <a:t>ウェブページのデータ</a:t>
                      </a:r>
                    </a:p>
                  </a:txBody>
                  <a:tcPr/>
                </a:tc>
                <a:tc>
                  <a:txBody>
                    <a:bodyPr/>
                    <a:lstStyle/>
                    <a:p>
                      <a:r>
                        <a:rPr kumimoji="1" lang="en-US" altLang="ja-JP" dirty="0"/>
                        <a:t>IE, Safari,</a:t>
                      </a:r>
                      <a:r>
                        <a:rPr kumimoji="1" lang="en-US" altLang="ja-JP" baseline="0" dirty="0"/>
                        <a:t> Chrome, </a:t>
                      </a:r>
                      <a:endParaRPr kumimoji="1" lang="ja-JP" altLang="en-US" dirty="0"/>
                    </a:p>
                  </a:txBody>
                  <a:tcPr/>
                </a:tc>
                <a:extLst>
                  <a:ext uri="{0D108BD9-81ED-4DB2-BD59-A6C34878D82A}">
                    <a16:rowId xmlns:a16="http://schemas.microsoft.com/office/drawing/2014/main" val="150790582"/>
                  </a:ext>
                </a:extLst>
              </a:tr>
              <a:tr h="370840">
                <a:tc>
                  <a:txBody>
                    <a:bodyPr/>
                    <a:lstStyle/>
                    <a:p>
                      <a:r>
                        <a:rPr kumimoji="1" lang="en-US" altLang="ja-JP" dirty="0"/>
                        <a:t>doc, </a:t>
                      </a:r>
                      <a:r>
                        <a:rPr kumimoji="1" lang="en-US" altLang="ja-JP" dirty="0" err="1"/>
                        <a:t>docx</a:t>
                      </a:r>
                      <a:endParaRPr kumimoji="1" lang="ja-JP" altLang="en-US" dirty="0"/>
                    </a:p>
                  </a:txBody>
                  <a:tcPr/>
                </a:tc>
                <a:tc>
                  <a:txBody>
                    <a:bodyPr/>
                    <a:lstStyle/>
                    <a:p>
                      <a:r>
                        <a:rPr kumimoji="1" lang="ja-JP" altLang="en-US" dirty="0"/>
                        <a:t>書類データ</a:t>
                      </a:r>
                    </a:p>
                  </a:txBody>
                  <a:tcPr/>
                </a:tc>
                <a:tc>
                  <a:txBody>
                    <a:bodyPr/>
                    <a:lstStyle/>
                    <a:p>
                      <a:r>
                        <a:rPr kumimoji="1" lang="en-US" altLang="ja-JP" dirty="0"/>
                        <a:t>Microsoft Word</a:t>
                      </a:r>
                      <a:endParaRPr kumimoji="1" lang="ja-JP" altLang="en-US" dirty="0"/>
                    </a:p>
                  </a:txBody>
                  <a:tcPr/>
                </a:tc>
                <a:extLst>
                  <a:ext uri="{0D108BD9-81ED-4DB2-BD59-A6C34878D82A}">
                    <a16:rowId xmlns:a16="http://schemas.microsoft.com/office/drawing/2014/main" val="3850930468"/>
                  </a:ext>
                </a:extLst>
              </a:tr>
              <a:tr h="370840">
                <a:tc>
                  <a:txBody>
                    <a:bodyPr/>
                    <a:lstStyle/>
                    <a:p>
                      <a:r>
                        <a:rPr kumimoji="1" lang="en-US" altLang="ja-JP" dirty="0" err="1"/>
                        <a:t>xls</a:t>
                      </a:r>
                      <a:r>
                        <a:rPr kumimoji="1" lang="en-US" altLang="ja-JP" dirty="0"/>
                        <a:t>, </a:t>
                      </a:r>
                      <a:r>
                        <a:rPr kumimoji="1" lang="en-US" altLang="ja-JP" dirty="0" err="1"/>
                        <a:t>xlsx</a:t>
                      </a:r>
                      <a:endParaRPr kumimoji="1" lang="ja-JP" altLang="en-US" dirty="0"/>
                    </a:p>
                  </a:txBody>
                  <a:tcPr/>
                </a:tc>
                <a:tc>
                  <a:txBody>
                    <a:bodyPr/>
                    <a:lstStyle/>
                    <a:p>
                      <a:r>
                        <a:rPr kumimoji="1" lang="ja-JP" altLang="en-US" dirty="0"/>
                        <a:t>表計算データ</a:t>
                      </a:r>
                    </a:p>
                  </a:txBody>
                  <a:tcPr/>
                </a:tc>
                <a:tc>
                  <a:txBody>
                    <a:bodyPr/>
                    <a:lstStyle/>
                    <a:p>
                      <a:r>
                        <a:rPr kumimoji="1" lang="en-US" altLang="ja-JP" dirty="0"/>
                        <a:t>Microsoft Excel</a:t>
                      </a:r>
                      <a:endParaRPr kumimoji="1" lang="ja-JP" altLang="en-US" dirty="0"/>
                    </a:p>
                  </a:txBody>
                  <a:tcPr/>
                </a:tc>
                <a:extLst>
                  <a:ext uri="{0D108BD9-81ED-4DB2-BD59-A6C34878D82A}">
                    <a16:rowId xmlns:a16="http://schemas.microsoft.com/office/drawing/2014/main" val="855951002"/>
                  </a:ext>
                </a:extLst>
              </a:tr>
              <a:tr h="370840">
                <a:tc>
                  <a:txBody>
                    <a:bodyPr/>
                    <a:lstStyle/>
                    <a:p>
                      <a:r>
                        <a:rPr kumimoji="1" lang="en-US" altLang="ja-JP" dirty="0"/>
                        <a:t>ppt, </a:t>
                      </a:r>
                      <a:r>
                        <a:rPr kumimoji="1" lang="en-US" altLang="ja-JP" dirty="0" err="1"/>
                        <a:t>pptx</a:t>
                      </a:r>
                      <a:endParaRPr kumimoji="1" lang="ja-JP" altLang="en-US" dirty="0"/>
                    </a:p>
                  </a:txBody>
                  <a:tcPr/>
                </a:tc>
                <a:tc>
                  <a:txBody>
                    <a:bodyPr/>
                    <a:lstStyle/>
                    <a:p>
                      <a:r>
                        <a:rPr kumimoji="1" lang="ja-JP" altLang="en-US" dirty="0"/>
                        <a:t>発表資料データ</a:t>
                      </a:r>
                    </a:p>
                  </a:txBody>
                  <a:tcPr/>
                </a:tc>
                <a:tc>
                  <a:txBody>
                    <a:bodyPr/>
                    <a:lstStyle/>
                    <a:p>
                      <a:r>
                        <a:rPr kumimoji="1" lang="en-US" altLang="ja-JP" dirty="0"/>
                        <a:t>Microsoft PowerPoint</a:t>
                      </a:r>
                      <a:endParaRPr kumimoji="1" lang="ja-JP" altLang="en-US" dirty="0"/>
                    </a:p>
                  </a:txBody>
                  <a:tcPr/>
                </a:tc>
                <a:extLst>
                  <a:ext uri="{0D108BD9-81ED-4DB2-BD59-A6C34878D82A}">
                    <a16:rowId xmlns:a16="http://schemas.microsoft.com/office/drawing/2014/main" val="1560351827"/>
                  </a:ext>
                </a:extLst>
              </a:tr>
              <a:tr h="370840">
                <a:tc>
                  <a:txBody>
                    <a:bodyPr/>
                    <a:lstStyle/>
                    <a:p>
                      <a:r>
                        <a:rPr kumimoji="1" lang="en-US" altLang="ja-JP" dirty="0"/>
                        <a:t>bmp</a:t>
                      </a:r>
                      <a:endParaRPr kumimoji="1" lang="ja-JP" altLang="en-US" dirty="0"/>
                    </a:p>
                  </a:txBody>
                  <a:tcPr/>
                </a:tc>
                <a:tc>
                  <a:txBody>
                    <a:bodyPr/>
                    <a:lstStyle/>
                    <a:p>
                      <a:r>
                        <a:rPr kumimoji="1" lang="ja-JP" altLang="en-US" dirty="0"/>
                        <a:t>画素データ</a:t>
                      </a:r>
                    </a:p>
                  </a:txBody>
                  <a:tcPr/>
                </a:tc>
                <a:tc>
                  <a:txBody>
                    <a:bodyPr/>
                    <a:lstStyle/>
                    <a:p>
                      <a:r>
                        <a:rPr kumimoji="1" lang="ja-JP" altLang="en-US" dirty="0"/>
                        <a:t>画像表示ソフト全般</a:t>
                      </a:r>
                    </a:p>
                  </a:txBody>
                  <a:tcPr/>
                </a:tc>
                <a:extLst>
                  <a:ext uri="{0D108BD9-81ED-4DB2-BD59-A6C34878D82A}">
                    <a16:rowId xmlns:a16="http://schemas.microsoft.com/office/drawing/2014/main" val="918392051"/>
                  </a:ext>
                </a:extLst>
              </a:tr>
              <a:tr h="370840">
                <a:tc>
                  <a:txBody>
                    <a:bodyPr/>
                    <a:lstStyle/>
                    <a:p>
                      <a:r>
                        <a:rPr kumimoji="1" lang="en-US" altLang="ja-JP" dirty="0"/>
                        <a:t>jpeg, jpg</a:t>
                      </a:r>
                      <a:endParaRPr kumimoji="1" lang="ja-JP" altLang="en-US" dirty="0"/>
                    </a:p>
                  </a:txBody>
                  <a:tcPr/>
                </a:tc>
                <a:tc>
                  <a:txBody>
                    <a:bodyPr/>
                    <a:lstStyle/>
                    <a:p>
                      <a:r>
                        <a:rPr kumimoji="1" lang="ja-JP" altLang="en-US" dirty="0"/>
                        <a:t>不可逆圧縮画像データ</a:t>
                      </a:r>
                    </a:p>
                  </a:txBody>
                  <a:tcPr/>
                </a:tc>
                <a:tc>
                  <a:txBody>
                    <a:bodyPr/>
                    <a:lstStyle/>
                    <a:p>
                      <a:r>
                        <a:rPr kumimoji="1" lang="ja-JP" altLang="en-US" dirty="0"/>
                        <a:t>画像表示ソフト全般</a:t>
                      </a:r>
                    </a:p>
                  </a:txBody>
                  <a:tcPr/>
                </a:tc>
                <a:extLst>
                  <a:ext uri="{0D108BD9-81ED-4DB2-BD59-A6C34878D82A}">
                    <a16:rowId xmlns:a16="http://schemas.microsoft.com/office/drawing/2014/main" val="197529878"/>
                  </a:ext>
                </a:extLst>
              </a:tr>
              <a:tr h="370840">
                <a:tc>
                  <a:txBody>
                    <a:bodyPr/>
                    <a:lstStyle/>
                    <a:p>
                      <a:r>
                        <a:rPr kumimoji="1" lang="en-US" altLang="ja-JP" dirty="0"/>
                        <a:t>gif</a:t>
                      </a:r>
                      <a:endParaRPr kumimoji="1" lang="ja-JP" altLang="en-US" dirty="0"/>
                    </a:p>
                  </a:txBody>
                  <a:tcPr/>
                </a:tc>
                <a:tc>
                  <a:txBody>
                    <a:bodyPr/>
                    <a:lstStyle/>
                    <a:p>
                      <a:r>
                        <a:rPr kumimoji="1" lang="ja-JP" altLang="en-US" dirty="0"/>
                        <a:t>軽量の画像データ</a:t>
                      </a:r>
                    </a:p>
                  </a:txBody>
                  <a:tcPr/>
                </a:tc>
                <a:tc>
                  <a:txBody>
                    <a:bodyPr/>
                    <a:lstStyle/>
                    <a:p>
                      <a:r>
                        <a:rPr kumimoji="1" lang="ja-JP" altLang="en-US" dirty="0"/>
                        <a:t>画像表示ソフト全般</a:t>
                      </a:r>
                    </a:p>
                  </a:txBody>
                  <a:tcPr/>
                </a:tc>
                <a:extLst>
                  <a:ext uri="{0D108BD9-81ED-4DB2-BD59-A6C34878D82A}">
                    <a16:rowId xmlns:a16="http://schemas.microsoft.com/office/drawing/2014/main" val="2201363278"/>
                  </a:ext>
                </a:extLst>
              </a:tr>
              <a:tr h="370840">
                <a:tc>
                  <a:txBody>
                    <a:bodyPr/>
                    <a:lstStyle/>
                    <a:p>
                      <a:r>
                        <a:rPr kumimoji="1" lang="en-US" altLang="ja-JP" dirty="0" err="1"/>
                        <a:t>png</a:t>
                      </a:r>
                      <a:endParaRPr kumimoji="1" lang="ja-JP" altLang="en-US" dirty="0"/>
                    </a:p>
                  </a:txBody>
                  <a:tcPr/>
                </a:tc>
                <a:tc>
                  <a:txBody>
                    <a:bodyPr/>
                    <a:lstStyle/>
                    <a:p>
                      <a:r>
                        <a:rPr kumimoji="1" lang="ja-JP" altLang="en-US" dirty="0"/>
                        <a:t>可逆圧縮画像データ</a:t>
                      </a:r>
                    </a:p>
                  </a:txBody>
                  <a:tcPr/>
                </a:tc>
                <a:tc>
                  <a:txBody>
                    <a:bodyPr/>
                    <a:lstStyle/>
                    <a:p>
                      <a:r>
                        <a:rPr kumimoji="1" lang="ja-JP" altLang="en-US" dirty="0"/>
                        <a:t>画像表示ソフト全般</a:t>
                      </a:r>
                    </a:p>
                  </a:txBody>
                  <a:tcPr/>
                </a:tc>
                <a:extLst>
                  <a:ext uri="{0D108BD9-81ED-4DB2-BD59-A6C34878D82A}">
                    <a16:rowId xmlns:a16="http://schemas.microsoft.com/office/drawing/2014/main" val="3081463982"/>
                  </a:ext>
                </a:extLst>
              </a:tr>
              <a:tr h="370840">
                <a:tc>
                  <a:txBody>
                    <a:bodyPr/>
                    <a:lstStyle/>
                    <a:p>
                      <a:r>
                        <a:rPr kumimoji="1" lang="en-US" altLang="ja-JP" dirty="0"/>
                        <a:t>mpeg, mpg</a:t>
                      </a:r>
                      <a:endParaRPr kumimoji="1" lang="ja-JP" altLang="en-US" dirty="0"/>
                    </a:p>
                  </a:txBody>
                  <a:tcPr/>
                </a:tc>
                <a:tc>
                  <a:txBody>
                    <a:bodyPr/>
                    <a:lstStyle/>
                    <a:p>
                      <a:r>
                        <a:rPr kumimoji="1" lang="ja-JP" altLang="en-US" dirty="0"/>
                        <a:t>動画データ</a:t>
                      </a:r>
                    </a:p>
                  </a:txBody>
                  <a:tcPr/>
                </a:tc>
                <a:tc>
                  <a:txBody>
                    <a:bodyPr/>
                    <a:lstStyle/>
                    <a:p>
                      <a:r>
                        <a:rPr kumimoji="1" lang="ja-JP" altLang="en-US" dirty="0"/>
                        <a:t>映像表示ソフト全般</a:t>
                      </a:r>
                    </a:p>
                  </a:txBody>
                  <a:tcPr/>
                </a:tc>
                <a:extLst>
                  <a:ext uri="{0D108BD9-81ED-4DB2-BD59-A6C34878D82A}">
                    <a16:rowId xmlns:a16="http://schemas.microsoft.com/office/drawing/2014/main" val="2748311111"/>
                  </a:ext>
                </a:extLst>
              </a:tr>
              <a:tr h="370840">
                <a:tc>
                  <a:txBody>
                    <a:bodyPr/>
                    <a:lstStyle/>
                    <a:p>
                      <a:r>
                        <a:rPr kumimoji="1" lang="en-US" altLang="ja-JP" dirty="0"/>
                        <a:t>exe, app</a:t>
                      </a:r>
                      <a:endParaRPr kumimoji="1" lang="ja-JP" altLang="en-US" dirty="0"/>
                    </a:p>
                  </a:txBody>
                  <a:tcPr/>
                </a:tc>
                <a:tc>
                  <a:txBody>
                    <a:bodyPr/>
                    <a:lstStyle/>
                    <a:p>
                      <a:r>
                        <a:rPr kumimoji="1" lang="ja-JP" altLang="en-US" dirty="0"/>
                        <a:t>実行ファイル</a:t>
                      </a:r>
                    </a:p>
                  </a:txBody>
                  <a:tcPr/>
                </a:tc>
                <a:tc>
                  <a:txBody>
                    <a:bodyPr/>
                    <a:lstStyle/>
                    <a:p>
                      <a:r>
                        <a:rPr kumimoji="1" lang="ja-JP" altLang="en-US" dirty="0"/>
                        <a:t>ソフト本体</a:t>
                      </a:r>
                    </a:p>
                  </a:txBody>
                  <a:tcPr/>
                </a:tc>
                <a:extLst>
                  <a:ext uri="{0D108BD9-81ED-4DB2-BD59-A6C34878D82A}">
                    <a16:rowId xmlns:a16="http://schemas.microsoft.com/office/drawing/2014/main" val="2949510164"/>
                  </a:ext>
                </a:extLst>
              </a:tr>
            </a:tbl>
          </a:graphicData>
        </a:graphic>
      </p:graphicFrame>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11</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拡張子の種類</a:t>
            </a:r>
          </a:p>
        </p:txBody>
      </p:sp>
    </p:spTree>
    <p:extLst>
      <p:ext uri="{BB962C8B-B14F-4D97-AF65-F5344CB8AC3E}">
        <p14:creationId xmlns:p14="http://schemas.microsoft.com/office/powerpoint/2010/main" val="4110041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とりあえずデータを作ってみよう！</a:t>
            </a:r>
            <a:endParaRPr kumimoji="1" lang="en-US" altLang="ja-JP" dirty="0"/>
          </a:p>
          <a:p>
            <a:pPr lvl="1"/>
            <a:r>
              <a:rPr lang="en-US" altLang="ja-JP" dirty="0"/>
              <a:t>Launchpad</a:t>
            </a:r>
            <a:r>
              <a:rPr lang="ja-JP" altLang="en-US" dirty="0"/>
              <a:t>：アプリ一覧</a:t>
            </a:r>
            <a:r>
              <a:rPr lang="en-US" altLang="ja-JP" dirty="0"/>
              <a:t>(.app)</a:t>
            </a:r>
          </a:p>
          <a:p>
            <a:pPr lvl="1"/>
            <a:r>
              <a:rPr kumimoji="1" lang="en-US" altLang="ja-JP" dirty="0"/>
              <a:t>Text Editor</a:t>
            </a:r>
            <a:r>
              <a:rPr lang="ja-JP" altLang="en-US" dirty="0"/>
              <a:t>：文章作成ソフト</a:t>
            </a:r>
            <a:endParaRPr lang="en-US" altLang="ja-JP" dirty="0"/>
          </a:p>
          <a:p>
            <a:pPr lvl="1"/>
            <a:endParaRPr kumimoji="1" lang="en-US" altLang="ja-JP"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12</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データを入力する</a:t>
            </a:r>
          </a:p>
        </p:txBody>
      </p:sp>
      <p:pic>
        <p:nvPicPr>
          <p:cNvPr id="1026" name="Picture 2" descr="http://www.defaults-write.com/wp-content/uploads/2012/09/Launchpad-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27" y="432808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sociomedia.co.jp/assets/images/textedit.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39563" y="4328080"/>
            <a:ext cx="1254115" cy="125411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09749" y="5756830"/>
            <a:ext cx="1810111" cy="369332"/>
          </a:xfrm>
          <a:prstGeom prst="rect">
            <a:avLst/>
          </a:prstGeom>
          <a:noFill/>
        </p:spPr>
        <p:txBody>
          <a:bodyPr wrap="none" rtlCol="0">
            <a:spAutoFit/>
          </a:bodyPr>
          <a:lstStyle/>
          <a:p>
            <a:r>
              <a:rPr kumimoji="1" lang="en-US" altLang="ja-JP" dirty="0"/>
              <a:t>Launchpad</a:t>
            </a:r>
            <a:r>
              <a:rPr kumimoji="1" lang="ja-JP" altLang="en-US" dirty="0"/>
              <a:t>から</a:t>
            </a:r>
          </a:p>
        </p:txBody>
      </p:sp>
      <p:sp>
        <p:nvSpPr>
          <p:cNvPr id="9" name="テキスト ボックス 8"/>
          <p:cNvSpPr txBox="1"/>
          <p:nvPr/>
        </p:nvSpPr>
        <p:spPr>
          <a:xfrm>
            <a:off x="3661564" y="5756830"/>
            <a:ext cx="2023311" cy="369332"/>
          </a:xfrm>
          <a:prstGeom prst="rect">
            <a:avLst/>
          </a:prstGeom>
          <a:noFill/>
        </p:spPr>
        <p:txBody>
          <a:bodyPr wrap="none" rtlCol="0">
            <a:spAutoFit/>
          </a:bodyPr>
          <a:lstStyle/>
          <a:p>
            <a:r>
              <a:rPr kumimoji="1" lang="en-US" altLang="ja-JP" dirty="0"/>
              <a:t>Text Editor</a:t>
            </a:r>
            <a:r>
              <a:rPr kumimoji="1" lang="ja-JP" altLang="en-US" dirty="0"/>
              <a:t>を選択</a:t>
            </a:r>
          </a:p>
        </p:txBody>
      </p:sp>
      <p:sp>
        <p:nvSpPr>
          <p:cNvPr id="7" name="矢印: 右 6"/>
          <p:cNvSpPr/>
          <p:nvPr/>
        </p:nvSpPr>
        <p:spPr>
          <a:xfrm>
            <a:off x="2949262" y="4780502"/>
            <a:ext cx="257577" cy="801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descr="http://alvinalexander.com/blog-files/smultron-text-editor.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35650" y="3545229"/>
            <a:ext cx="1765371" cy="2036966"/>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6549577" y="5756830"/>
            <a:ext cx="2031325" cy="369332"/>
          </a:xfrm>
          <a:prstGeom prst="rect">
            <a:avLst/>
          </a:prstGeom>
          <a:noFill/>
        </p:spPr>
        <p:txBody>
          <a:bodyPr wrap="none" rtlCol="0">
            <a:spAutoFit/>
          </a:bodyPr>
          <a:lstStyle/>
          <a:p>
            <a:r>
              <a:rPr kumimoji="1" lang="ja-JP" altLang="en-US" dirty="0"/>
              <a:t>適当に文字を打つ</a:t>
            </a:r>
          </a:p>
        </p:txBody>
      </p:sp>
      <p:sp>
        <p:nvSpPr>
          <p:cNvPr id="13" name="矢印: 右 12"/>
          <p:cNvSpPr/>
          <p:nvPr/>
        </p:nvSpPr>
        <p:spPr>
          <a:xfrm>
            <a:off x="5837275" y="4780502"/>
            <a:ext cx="257577" cy="801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0589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保存してファイルにしてみる</a:t>
            </a:r>
            <a:endParaRPr lang="en-US" altLang="ja-JP" dirty="0"/>
          </a:p>
          <a:p>
            <a:pPr lvl="1"/>
            <a:r>
              <a:rPr kumimoji="1" lang="ja-JP" altLang="en-US" dirty="0"/>
              <a:t>左上のメニューバーの「ファイル」を開く</a:t>
            </a:r>
            <a:endParaRPr kumimoji="1" lang="en-US" altLang="ja-JP" dirty="0"/>
          </a:p>
          <a:p>
            <a:pPr lvl="1"/>
            <a:r>
              <a:rPr lang="ja-JP" altLang="en-US" dirty="0"/>
              <a:t>「名前を付けて保存」を選択</a:t>
            </a:r>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13</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ファイルにする</a:t>
            </a:r>
          </a:p>
        </p:txBody>
      </p:sp>
      <p:pic>
        <p:nvPicPr>
          <p:cNvPr id="2050" name="Picture 2" descr="http://www.wanichan.com/office365/mac/word2016/02/images/05-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30556" y="3498869"/>
            <a:ext cx="5072130" cy="2853073"/>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角を丸めた四角形 5"/>
          <p:cNvSpPr/>
          <p:nvPr/>
        </p:nvSpPr>
        <p:spPr>
          <a:xfrm>
            <a:off x="699247" y="3503054"/>
            <a:ext cx="949249" cy="540912"/>
          </a:xfrm>
          <a:prstGeom prst="wedgeRoundRectCallout">
            <a:avLst>
              <a:gd name="adj1" fmla="val 71341"/>
              <a:gd name="adj2" fmla="val -3547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ココ</a:t>
            </a:r>
          </a:p>
        </p:txBody>
      </p:sp>
    </p:spTree>
    <p:extLst>
      <p:ext uri="{BB962C8B-B14F-4D97-AF65-F5344CB8AC3E}">
        <p14:creationId xmlns:p14="http://schemas.microsoft.com/office/powerpoint/2010/main" val="6017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とりあえず保存してみる</a:t>
            </a:r>
            <a:endParaRPr kumimoji="1" lang="en-US" altLang="ja-JP" dirty="0"/>
          </a:p>
          <a:p>
            <a:pPr lvl="1"/>
            <a:r>
              <a:rPr lang="ja-JP" altLang="en-US" dirty="0"/>
              <a:t>名前は適当に入れよう</a:t>
            </a:r>
            <a:endParaRPr lang="en-US" altLang="ja-JP" dirty="0"/>
          </a:p>
          <a:p>
            <a:pPr lvl="1"/>
            <a:r>
              <a:rPr kumimoji="1" lang="ja-JP" altLang="en-US" dirty="0"/>
              <a:t>保存場所は「書類」にしておく（後で変える）</a:t>
            </a:r>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14</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保存場所の選択</a:t>
            </a:r>
          </a:p>
        </p:txBody>
      </p:sp>
      <p:pic>
        <p:nvPicPr>
          <p:cNvPr id="3074" name="Picture 2" descr="http://www.wanichan.com/office365/mac/word2016/02/images/05-6.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58657" y="3305288"/>
            <a:ext cx="5725019" cy="3220323"/>
          </a:xfrm>
          <a:prstGeom prst="rect">
            <a:avLst/>
          </a:prstGeom>
          <a:noFill/>
          <a:extLst>
            <a:ext uri="{909E8E84-426E-40DD-AFC4-6F175D3DCCD1}">
              <a14:hiddenFill xmlns:a14="http://schemas.microsoft.com/office/drawing/2010/main">
                <a:solidFill>
                  <a:srgbClr val="FFFFFF"/>
                </a:solidFill>
              </a14:hiddenFill>
            </a:ext>
          </a:extLst>
        </p:spPr>
      </p:pic>
      <p:sp>
        <p:nvSpPr>
          <p:cNvPr id="7" name="吹き出し: 角を丸めた四角形 6"/>
          <p:cNvSpPr/>
          <p:nvPr/>
        </p:nvSpPr>
        <p:spPr>
          <a:xfrm>
            <a:off x="6082615" y="3503053"/>
            <a:ext cx="1501061" cy="540912"/>
          </a:xfrm>
          <a:prstGeom prst="wedgeRoundRectCallout">
            <a:avLst>
              <a:gd name="adj1" fmla="val -69760"/>
              <a:gd name="adj2" fmla="val 2643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詳細設定</a:t>
            </a:r>
          </a:p>
        </p:txBody>
      </p:sp>
    </p:spTree>
    <p:extLst>
      <p:ext uri="{BB962C8B-B14F-4D97-AF65-F5344CB8AC3E}">
        <p14:creationId xmlns:p14="http://schemas.microsoft.com/office/powerpoint/2010/main" val="14757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ファイルはフォルダの中に格納される</a:t>
            </a:r>
            <a:endParaRPr lang="en-US" altLang="ja-JP" dirty="0"/>
          </a:p>
          <a:p>
            <a:pPr lvl="1"/>
            <a:r>
              <a:rPr kumimoji="1" lang="en-US" altLang="ja-JP" dirty="0"/>
              <a:t>Finder</a:t>
            </a:r>
            <a:r>
              <a:rPr kumimoji="1" lang="ja-JP" altLang="en-US" dirty="0"/>
              <a:t>を開く</a:t>
            </a:r>
            <a:endParaRPr kumimoji="1" lang="en-US" altLang="ja-JP" dirty="0"/>
          </a:p>
          <a:p>
            <a:pPr lvl="1"/>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15</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フォルダを開く</a:t>
            </a:r>
          </a:p>
        </p:txBody>
      </p:sp>
      <p:pic>
        <p:nvPicPr>
          <p:cNvPr id="4100" name="Picture 4" descr="「Finder」の画像検索結果"/>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44474" y="3468839"/>
            <a:ext cx="5677705" cy="2919681"/>
          </a:xfrm>
          <a:prstGeom prst="rect">
            <a:avLst/>
          </a:prstGeom>
          <a:noFill/>
          <a:extLst>
            <a:ext uri="{909E8E84-426E-40DD-AFC4-6F175D3DCCD1}">
              <a14:hiddenFill xmlns:a14="http://schemas.microsoft.com/office/drawing/2010/main">
                <a:solidFill>
                  <a:srgbClr val="FFFFFF"/>
                </a:solidFill>
              </a14:hiddenFill>
            </a:ext>
          </a:extLst>
        </p:spPr>
      </p:pic>
      <p:sp>
        <p:nvSpPr>
          <p:cNvPr id="8" name="吹き出し: 角を丸めた四角形 7"/>
          <p:cNvSpPr/>
          <p:nvPr/>
        </p:nvSpPr>
        <p:spPr>
          <a:xfrm>
            <a:off x="43913" y="3396248"/>
            <a:ext cx="1481301" cy="781682"/>
          </a:xfrm>
          <a:prstGeom prst="wedgeRoundRectCallout">
            <a:avLst>
              <a:gd name="adj1" fmla="val 61777"/>
              <a:gd name="adj2" fmla="val 2878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よく使う</a:t>
            </a:r>
            <a:endParaRPr kumimoji="1" lang="en-US" altLang="ja-JP" dirty="0"/>
          </a:p>
          <a:p>
            <a:pPr algn="ctr"/>
            <a:r>
              <a:rPr kumimoji="1" lang="ja-JP" altLang="en-US" dirty="0"/>
              <a:t>フォルダ</a:t>
            </a:r>
          </a:p>
        </p:txBody>
      </p:sp>
      <p:sp>
        <p:nvSpPr>
          <p:cNvPr id="9" name="吹き出し: 角を丸めた四角形 8"/>
          <p:cNvSpPr/>
          <p:nvPr/>
        </p:nvSpPr>
        <p:spPr>
          <a:xfrm>
            <a:off x="7571588" y="5173717"/>
            <a:ext cx="1481301" cy="781682"/>
          </a:xfrm>
          <a:prstGeom prst="wedgeRoundRectCallout">
            <a:avLst>
              <a:gd name="adj1" fmla="val -65160"/>
              <a:gd name="adj2" fmla="val -2723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フォルダの中身</a:t>
            </a:r>
          </a:p>
        </p:txBody>
      </p:sp>
      <p:sp>
        <p:nvSpPr>
          <p:cNvPr id="10" name="吹き出し: 角を丸めた四角形 9"/>
          <p:cNvSpPr/>
          <p:nvPr/>
        </p:nvSpPr>
        <p:spPr>
          <a:xfrm>
            <a:off x="3963357" y="2490348"/>
            <a:ext cx="1716226" cy="781682"/>
          </a:xfrm>
          <a:prstGeom prst="wedgeRoundRectCallout">
            <a:avLst>
              <a:gd name="adj1" fmla="val -17341"/>
              <a:gd name="adj2" fmla="val 633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今開いている</a:t>
            </a:r>
            <a:endParaRPr kumimoji="1" lang="en-US" altLang="ja-JP" dirty="0"/>
          </a:p>
          <a:p>
            <a:pPr algn="ctr"/>
            <a:r>
              <a:rPr kumimoji="1" lang="ja-JP" altLang="en-US" dirty="0"/>
              <a:t>フォルダ名</a:t>
            </a:r>
          </a:p>
        </p:txBody>
      </p:sp>
      <p:pic>
        <p:nvPicPr>
          <p:cNvPr id="4102" name="Picture 6" descr="https://support.apple.com/library/content/dam/edam/applecare/images/en_US/osx/osx-el-capitan-finder-icon.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63431" y="1807272"/>
            <a:ext cx="685263" cy="64414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815435" y="2600350"/>
            <a:ext cx="1781257" cy="369332"/>
          </a:xfrm>
          <a:prstGeom prst="rect">
            <a:avLst/>
          </a:prstGeom>
          <a:noFill/>
        </p:spPr>
        <p:txBody>
          <a:bodyPr wrap="none" rtlCol="0">
            <a:spAutoFit/>
          </a:bodyPr>
          <a:lstStyle/>
          <a:p>
            <a:r>
              <a:rPr kumimoji="1" lang="en-US" altLang="ja-JP" dirty="0"/>
              <a:t>Finder</a:t>
            </a:r>
            <a:r>
              <a:rPr kumimoji="1" lang="ja-JP" altLang="en-US" dirty="0"/>
              <a:t>アイコン</a:t>
            </a:r>
          </a:p>
        </p:txBody>
      </p:sp>
    </p:spTree>
    <p:extLst>
      <p:ext uri="{BB962C8B-B14F-4D97-AF65-F5344CB8AC3E}">
        <p14:creationId xmlns:p14="http://schemas.microsoft.com/office/powerpoint/2010/main" val="1805011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メニューバーの移動を使う</a:t>
            </a:r>
            <a:endParaRPr kumimoji="1" lang="en-US" altLang="ja-JP" dirty="0"/>
          </a:p>
          <a:p>
            <a:pPr lvl="1"/>
            <a:r>
              <a:rPr lang="ja-JP" altLang="en-US" dirty="0"/>
              <a:t>メニューバー「移動」→「書類」</a:t>
            </a:r>
            <a:endParaRPr lang="en-US" altLang="ja-JP" dirty="0"/>
          </a:p>
          <a:p>
            <a:pPr lvl="1"/>
            <a:r>
              <a:rPr kumimoji="1" lang="ja-JP" altLang="en-US" dirty="0"/>
              <a:t>」</a:t>
            </a:r>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16</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特定のフォルダを開くには？</a:t>
            </a:r>
          </a:p>
        </p:txBody>
      </p:sp>
      <p:pic>
        <p:nvPicPr>
          <p:cNvPr id="6146" name="Picture 2" descr="「メニューバー 移動 Finder」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2800704"/>
            <a:ext cx="56007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953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情報を見るには</a:t>
            </a:r>
            <a:endParaRPr lang="en-US" altLang="ja-JP" dirty="0"/>
          </a:p>
          <a:p>
            <a:pPr lvl="1"/>
            <a:r>
              <a:rPr kumimoji="1" lang="ja-JP" altLang="en-US" dirty="0"/>
              <a:t>ファイルを</a:t>
            </a:r>
            <a:r>
              <a:rPr lang="ja-JP" altLang="en-US" dirty="0"/>
              <a:t>右クリック</a:t>
            </a:r>
            <a:endParaRPr lang="en-US" altLang="ja-JP" dirty="0"/>
          </a:p>
          <a:p>
            <a:pPr lvl="1"/>
            <a:r>
              <a:rPr kumimoji="1" lang="ja-JP" altLang="en-US" dirty="0"/>
              <a:t>「情報を見る」をクリック</a:t>
            </a:r>
            <a:endParaRPr kumimoji="1" lang="en-US" altLang="ja-JP" dirty="0"/>
          </a:p>
          <a:p>
            <a:pPr lvl="1"/>
            <a:endParaRPr lang="en-US" altLang="ja-JP" dirty="0"/>
          </a:p>
          <a:p>
            <a:r>
              <a:rPr kumimoji="1" lang="ja-JP" altLang="en-US" dirty="0"/>
              <a:t>ファイルが持つ情報</a:t>
            </a:r>
            <a:endParaRPr kumimoji="1" lang="en-US" altLang="ja-JP" dirty="0"/>
          </a:p>
          <a:p>
            <a:pPr lvl="1"/>
            <a:r>
              <a:rPr lang="ja-JP" altLang="en-US" dirty="0"/>
              <a:t>種類：　拡張子と対応するアプリ</a:t>
            </a:r>
            <a:endParaRPr lang="en-US" altLang="ja-JP" dirty="0"/>
          </a:p>
          <a:p>
            <a:pPr lvl="1"/>
            <a:r>
              <a:rPr kumimoji="1" lang="ja-JP" altLang="en-US" dirty="0"/>
              <a:t>サイズ：データの容量</a:t>
            </a:r>
            <a:endParaRPr kumimoji="1" lang="en-US" altLang="ja-JP" dirty="0"/>
          </a:p>
          <a:p>
            <a:pPr lvl="1"/>
            <a:r>
              <a:rPr lang="ja-JP" altLang="en-US" dirty="0"/>
              <a:t>場所：　フォルダの場所</a:t>
            </a:r>
            <a:endParaRPr lang="en-US" altLang="ja-JP" dirty="0"/>
          </a:p>
          <a:p>
            <a:pPr lvl="1"/>
            <a:r>
              <a:rPr kumimoji="1" lang="ja-JP" altLang="en-US" dirty="0"/>
              <a:t>作成日：作った日</a:t>
            </a:r>
            <a:endParaRPr kumimoji="1" lang="en-US" altLang="ja-JP" dirty="0"/>
          </a:p>
          <a:p>
            <a:pPr lvl="1"/>
            <a:r>
              <a:rPr lang="en-US" altLang="ja-JP" dirty="0" err="1"/>
              <a:t>etc</a:t>
            </a:r>
            <a:r>
              <a:rPr lang="en-US" altLang="ja-JP" dirty="0"/>
              <a:t>…</a:t>
            </a:r>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17</a:t>
            </a:fld>
            <a:endParaRPr kumimoji="0" lang="en-US">
              <a:solidFill>
                <a:schemeClr val="tx1"/>
              </a:solidFill>
            </a:endParaRPr>
          </a:p>
        </p:txBody>
      </p:sp>
      <p:sp>
        <p:nvSpPr>
          <p:cNvPr id="5" name="タイトル 4"/>
          <p:cNvSpPr>
            <a:spLocks noGrp="1"/>
          </p:cNvSpPr>
          <p:nvPr>
            <p:ph type="title"/>
          </p:nvPr>
        </p:nvSpPr>
        <p:spPr/>
        <p:txBody>
          <a:bodyPr/>
          <a:lstStyle/>
          <a:p>
            <a:r>
              <a:rPr lang="ja-JP" altLang="en-US" dirty="0"/>
              <a:t>ファイルが持つ情報</a:t>
            </a:r>
            <a:endParaRPr kumimoji="1" lang="ja-JP" altLang="en-US" dirty="0"/>
          </a:p>
        </p:txBody>
      </p:sp>
      <p:pic>
        <p:nvPicPr>
          <p:cNvPr id="6" name="図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39264" y="1564551"/>
            <a:ext cx="1515113" cy="5152516"/>
          </a:xfrm>
          <a:prstGeom prst="rect">
            <a:avLst/>
          </a:prstGeom>
        </p:spPr>
      </p:pic>
    </p:spTree>
    <p:extLst>
      <p:ext uri="{BB962C8B-B14F-4D97-AF65-F5344CB8AC3E}">
        <p14:creationId xmlns:p14="http://schemas.microsoft.com/office/powerpoint/2010/main" val="262185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記憶装置上のデータの量</a:t>
            </a:r>
            <a:endParaRPr lang="en-US" altLang="ja-JP" dirty="0"/>
          </a:p>
          <a:p>
            <a:pPr lvl="1"/>
            <a:r>
              <a:rPr lang="ja-JP" altLang="en-US" dirty="0"/>
              <a:t>２進数１桁＝１ビット（</a:t>
            </a:r>
            <a:r>
              <a:rPr lang="en-US" altLang="ja-JP" dirty="0"/>
              <a:t>bit</a:t>
            </a:r>
            <a:r>
              <a:rPr lang="ja-JP" altLang="en-US" dirty="0" err="1"/>
              <a:t>、</a:t>
            </a:r>
            <a:r>
              <a:rPr lang="en-US" altLang="ja-JP" dirty="0"/>
              <a:t>b</a:t>
            </a:r>
            <a:r>
              <a:rPr lang="ja-JP" altLang="en-US" dirty="0"/>
              <a:t>）</a:t>
            </a:r>
            <a:endParaRPr lang="en-US" altLang="ja-JP" dirty="0"/>
          </a:p>
          <a:p>
            <a:pPr lvl="1"/>
            <a:r>
              <a:rPr lang="ja-JP" altLang="en-US" dirty="0"/>
              <a:t>２進数８桁＝１バイト（</a:t>
            </a:r>
            <a:r>
              <a:rPr lang="en-US" altLang="ja-JP" dirty="0"/>
              <a:t>Byte</a:t>
            </a:r>
            <a:r>
              <a:rPr lang="ja-JP" altLang="en-US" dirty="0" err="1"/>
              <a:t>、</a:t>
            </a:r>
            <a:r>
              <a:rPr lang="en-US" altLang="ja-JP" dirty="0"/>
              <a:t>B</a:t>
            </a:r>
            <a:r>
              <a:rPr lang="ja-JP" altLang="en-US" dirty="0"/>
              <a:t>）</a:t>
            </a:r>
            <a:endParaRPr lang="en-US" altLang="ja-JP" dirty="0"/>
          </a:p>
          <a:p>
            <a:pPr lvl="1"/>
            <a:endParaRPr lang="en-US" altLang="ja-JP" dirty="0"/>
          </a:p>
          <a:p>
            <a:r>
              <a:rPr lang="ja-JP" altLang="en-US" dirty="0"/>
              <a:t>情報量が多いほどサイズも大きい！</a:t>
            </a:r>
            <a:endParaRPr lang="en-US" altLang="ja-JP" dirty="0"/>
          </a:p>
          <a:p>
            <a:pPr lvl="1"/>
            <a:r>
              <a:rPr lang="ja-JP" altLang="en-US" dirty="0"/>
              <a:t>動画</a:t>
            </a:r>
            <a:endParaRPr lang="en-US" altLang="ja-JP" dirty="0"/>
          </a:p>
          <a:p>
            <a:pPr lvl="1"/>
            <a:r>
              <a:rPr lang="ja-JP" altLang="en-US" dirty="0"/>
              <a:t>写真、音声</a:t>
            </a:r>
            <a:endParaRPr lang="en-US" altLang="ja-JP" dirty="0"/>
          </a:p>
          <a:p>
            <a:pPr lvl="1"/>
            <a:r>
              <a:rPr lang="ja-JP" altLang="en-US" dirty="0"/>
              <a:t>テキスト</a:t>
            </a:r>
          </a:p>
          <a:p>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18</a:t>
            </a:fld>
            <a:endParaRPr kumimoji="0" lang="en-US">
              <a:solidFill>
                <a:schemeClr val="tx1"/>
              </a:solidFill>
            </a:endParaRPr>
          </a:p>
        </p:txBody>
      </p:sp>
      <p:sp>
        <p:nvSpPr>
          <p:cNvPr id="5" name="タイトル 4"/>
          <p:cNvSpPr>
            <a:spLocks noGrp="1"/>
          </p:cNvSpPr>
          <p:nvPr>
            <p:ph type="title"/>
          </p:nvPr>
        </p:nvSpPr>
        <p:spPr/>
        <p:txBody>
          <a:bodyPr/>
          <a:lstStyle/>
          <a:p>
            <a:r>
              <a:rPr lang="ja-JP" altLang="en-US" dirty="0"/>
              <a:t>サイズ</a:t>
            </a:r>
            <a:endParaRPr kumimoji="1" lang="ja-JP" altLang="en-US" dirty="0"/>
          </a:p>
        </p:txBody>
      </p:sp>
      <p:sp>
        <p:nvSpPr>
          <p:cNvPr id="6" name="上下矢印 6"/>
          <p:cNvSpPr/>
          <p:nvPr/>
        </p:nvSpPr>
        <p:spPr>
          <a:xfrm>
            <a:off x="3124200" y="3962414"/>
            <a:ext cx="484632" cy="1216152"/>
          </a:xfrm>
          <a:prstGeom prst="upDown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577324" y="3962414"/>
            <a:ext cx="877163" cy="369332"/>
          </a:xfrm>
          <a:prstGeom prst="rect">
            <a:avLst/>
          </a:prstGeom>
          <a:noFill/>
        </p:spPr>
        <p:txBody>
          <a:bodyPr wrap="none" rtlCol="0">
            <a:spAutoFit/>
          </a:bodyPr>
          <a:lstStyle/>
          <a:p>
            <a:r>
              <a:rPr kumimoji="1" lang="ja-JP" altLang="en-US"/>
              <a:t>大きい</a:t>
            </a:r>
          </a:p>
        </p:txBody>
      </p:sp>
      <p:sp>
        <p:nvSpPr>
          <p:cNvPr id="8" name="テキスト ボックス 7"/>
          <p:cNvSpPr txBox="1"/>
          <p:nvPr/>
        </p:nvSpPr>
        <p:spPr>
          <a:xfrm>
            <a:off x="3608832" y="4814424"/>
            <a:ext cx="877163" cy="369332"/>
          </a:xfrm>
          <a:prstGeom prst="rect">
            <a:avLst/>
          </a:prstGeom>
          <a:noFill/>
        </p:spPr>
        <p:txBody>
          <a:bodyPr wrap="none" rtlCol="0">
            <a:spAutoFit/>
          </a:bodyPr>
          <a:lstStyle/>
          <a:p>
            <a:r>
              <a:rPr kumimoji="1" lang="ja-JP" altLang="en-US" dirty="0"/>
              <a:t>小さい</a:t>
            </a:r>
          </a:p>
        </p:txBody>
      </p:sp>
    </p:spTree>
    <p:extLst>
      <p:ext uri="{BB962C8B-B14F-4D97-AF65-F5344CB8AC3E}">
        <p14:creationId xmlns:p14="http://schemas.microsoft.com/office/powerpoint/2010/main" val="3359187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フォルダは階層構造になっている</a:t>
            </a:r>
            <a:endParaRPr kumimoji="1" lang="en-US" altLang="ja-JP" dirty="0"/>
          </a:p>
          <a:p>
            <a:pPr lvl="1"/>
            <a:r>
              <a:rPr lang="ja-JP" altLang="en-US" dirty="0"/>
              <a:t>ルートフォルダ：頂点</a:t>
            </a:r>
            <a:endParaRPr lang="en-US" altLang="ja-JP" dirty="0"/>
          </a:p>
          <a:p>
            <a:pPr lvl="1"/>
            <a:r>
              <a:rPr kumimoji="1" lang="ja-JP" altLang="en-US" dirty="0"/>
              <a:t>ホームフォルダ：各ユーザの作業用フォルダ</a:t>
            </a:r>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19</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フォルダの構成</a:t>
            </a:r>
          </a:p>
        </p:txBody>
      </p:sp>
      <p:pic>
        <p:nvPicPr>
          <p:cNvPr id="6" name="Picture 2" descr="http://yamadastationery.jp/img/product/10000845_20140208140547_image_450_src.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99185" y="3258264"/>
            <a:ext cx="3340128" cy="259744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966693" y="6233375"/>
            <a:ext cx="2492990" cy="369332"/>
          </a:xfrm>
          <a:prstGeom prst="rect">
            <a:avLst/>
          </a:prstGeom>
          <a:noFill/>
        </p:spPr>
        <p:txBody>
          <a:bodyPr wrap="none" rtlCol="0">
            <a:spAutoFit/>
          </a:bodyPr>
          <a:lstStyle/>
          <a:p>
            <a:r>
              <a:rPr kumimoji="1" lang="ja-JP" altLang="en-US" dirty="0"/>
              <a:t>フォルダは入れ子状態</a:t>
            </a:r>
          </a:p>
        </p:txBody>
      </p:sp>
    </p:spTree>
    <p:extLst>
      <p:ext uri="{BB962C8B-B14F-4D97-AF65-F5344CB8AC3E}">
        <p14:creationId xmlns:p14="http://schemas.microsoft.com/office/powerpoint/2010/main" val="317797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numCol="2">
            <a:normAutofit/>
          </a:bodyPr>
          <a:lstStyle/>
          <a:p>
            <a:pPr marL="457200" indent="-457200">
              <a:buFont typeface="+mj-lt"/>
              <a:buAutoNum type="arabicPeriod"/>
            </a:pPr>
            <a:r>
              <a:rPr kumimoji="1" lang="ja-JP" altLang="en-US" dirty="0"/>
              <a:t>パスワード変更</a:t>
            </a:r>
            <a:endParaRPr kumimoji="1" lang="en-US" altLang="ja-JP" dirty="0"/>
          </a:p>
          <a:p>
            <a:pPr marL="457200" indent="-457200">
              <a:buFont typeface="+mj-lt"/>
              <a:buAutoNum type="arabicPeriod"/>
            </a:pPr>
            <a:r>
              <a:rPr lang="ja-JP" altLang="en-US" dirty="0"/>
              <a:t>この授業の目的</a:t>
            </a:r>
            <a:endParaRPr kumimoji="1" lang="en-US" altLang="ja-JP" dirty="0"/>
          </a:p>
          <a:p>
            <a:pPr lvl="1"/>
            <a:r>
              <a:rPr lang="ja-JP" altLang="en-US" dirty="0"/>
              <a:t>計算機のお仕事</a:t>
            </a:r>
            <a:endParaRPr lang="en-US" altLang="ja-JP" dirty="0"/>
          </a:p>
          <a:p>
            <a:pPr lvl="1"/>
            <a:r>
              <a:rPr lang="ja-JP" altLang="en-US" dirty="0"/>
              <a:t>様々な</a:t>
            </a:r>
            <a:r>
              <a:rPr lang="en-US" altLang="ja-JP" dirty="0"/>
              <a:t>UI</a:t>
            </a:r>
          </a:p>
          <a:p>
            <a:pPr marL="457200" indent="-457200">
              <a:buFont typeface="+mj-lt"/>
              <a:buAutoNum type="arabicPeriod"/>
            </a:pPr>
            <a:r>
              <a:rPr lang="ja-JP" altLang="en-US" dirty="0"/>
              <a:t>ファイルとフォルダ</a:t>
            </a:r>
            <a:endParaRPr lang="en-US" altLang="ja-JP" dirty="0"/>
          </a:p>
          <a:p>
            <a:pPr lvl="1"/>
            <a:r>
              <a:rPr lang="ja-JP" altLang="en-US" dirty="0"/>
              <a:t>ファイルの種類</a:t>
            </a:r>
            <a:endParaRPr lang="en-US" altLang="ja-JP" dirty="0"/>
          </a:p>
          <a:p>
            <a:pPr lvl="1"/>
            <a:r>
              <a:rPr lang="ja-JP" altLang="en-US" dirty="0"/>
              <a:t>ファイル操作</a:t>
            </a:r>
            <a:endParaRPr kumimoji="1" lang="en-US" altLang="ja-JP" dirty="0"/>
          </a:p>
          <a:p>
            <a:pPr lvl="1"/>
            <a:r>
              <a:rPr lang="ja-JP" altLang="en-US" dirty="0"/>
              <a:t>フォルダ</a:t>
            </a:r>
            <a:endParaRPr lang="en-US" altLang="ja-JP" dirty="0"/>
          </a:p>
          <a:p>
            <a:pPr lvl="1"/>
            <a:r>
              <a:rPr lang="ja-JP" altLang="en-US" dirty="0"/>
              <a:t>パス</a:t>
            </a:r>
            <a:endParaRPr lang="en-US" altLang="ja-JP" dirty="0"/>
          </a:p>
          <a:p>
            <a:pPr lvl="1"/>
            <a:r>
              <a:rPr lang="ja-JP" altLang="en-US" dirty="0"/>
              <a:t>外部のデータ</a:t>
            </a:r>
            <a:endParaRPr lang="en-US" altLang="ja-JP" dirty="0"/>
          </a:p>
          <a:p>
            <a:pPr marL="457200" indent="-457200">
              <a:buFont typeface="+mj-lt"/>
              <a:buAutoNum type="arabicPeriod"/>
            </a:pPr>
            <a:r>
              <a:rPr lang="ja-JP" altLang="en-US" dirty="0"/>
              <a:t>ユーティリティ</a:t>
            </a:r>
            <a:endParaRPr lang="en-US" altLang="ja-JP" dirty="0"/>
          </a:p>
          <a:p>
            <a:pPr lvl="1"/>
            <a:r>
              <a:rPr lang="ja-JP" altLang="en-US" dirty="0"/>
              <a:t>エイリアス</a:t>
            </a:r>
            <a:endParaRPr lang="en-US" altLang="ja-JP" dirty="0"/>
          </a:p>
          <a:p>
            <a:pPr lvl="1"/>
            <a:r>
              <a:rPr lang="ja-JP" altLang="en-US" dirty="0"/>
              <a:t>ゴミ箱からリサイクル</a:t>
            </a:r>
            <a:endParaRPr lang="en-US" altLang="ja-JP" dirty="0"/>
          </a:p>
          <a:p>
            <a:pPr lvl="1"/>
            <a:r>
              <a:rPr lang="ja-JP" altLang="en-US" dirty="0"/>
              <a:t>スクリーンショット</a:t>
            </a:r>
            <a:endParaRPr kumimoji="1" lang="en-US" altLang="ja-JP"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5" name="スライド番号プレースホルダー 4"/>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a:t>
            </a:fld>
            <a:endParaRPr kumimoji="0" lang="en-US">
              <a:solidFill>
                <a:schemeClr val="tx1"/>
              </a:solidFill>
            </a:endParaRPr>
          </a:p>
        </p:txBody>
      </p:sp>
      <p:sp>
        <p:nvSpPr>
          <p:cNvPr id="6" name="タイトル 5"/>
          <p:cNvSpPr>
            <a:spLocks noGrp="1"/>
          </p:cNvSpPr>
          <p:nvPr>
            <p:ph type="title"/>
          </p:nvPr>
        </p:nvSpPr>
        <p:spPr/>
        <p:txBody>
          <a:bodyPr/>
          <a:lstStyle/>
          <a:p>
            <a:r>
              <a:rPr kumimoji="1" lang="ja-JP" altLang="en-US" dirty="0"/>
              <a:t>本日やること</a:t>
            </a:r>
          </a:p>
        </p:txBody>
      </p:sp>
    </p:spTree>
    <p:extLst>
      <p:ext uri="{BB962C8B-B14F-4D97-AF65-F5344CB8AC3E}">
        <p14:creationId xmlns:p14="http://schemas.microsoft.com/office/powerpoint/2010/main" val="752361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ファイル</a:t>
            </a:r>
            <a:r>
              <a:rPr lang="en-US" altLang="ja-JP" dirty="0"/>
              <a:t>/</a:t>
            </a:r>
            <a:r>
              <a:rPr lang="ja-JP" altLang="en-US" dirty="0"/>
              <a:t>フォルダの位置を示すもの</a:t>
            </a:r>
            <a:endParaRPr lang="en-US" altLang="ja-JP" dirty="0"/>
          </a:p>
          <a:p>
            <a:r>
              <a:rPr kumimoji="1" lang="ja-JP" altLang="en-US" dirty="0"/>
              <a:t>スラッシュでフォルダを表現</a:t>
            </a:r>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20</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パス（</a:t>
            </a:r>
            <a:r>
              <a:rPr kumimoji="1" lang="en-US" altLang="ja-JP" dirty="0"/>
              <a:t>PATH</a:t>
            </a:r>
            <a:r>
              <a:rPr kumimoji="1" lang="ja-JP" altLang="en-US" dirty="0"/>
              <a:t>）</a:t>
            </a:r>
          </a:p>
        </p:txBody>
      </p:sp>
      <p:sp>
        <p:nvSpPr>
          <p:cNvPr id="6" name="テキスト ボックス 5"/>
          <p:cNvSpPr txBox="1"/>
          <p:nvPr/>
        </p:nvSpPr>
        <p:spPr>
          <a:xfrm>
            <a:off x="1460923" y="4011698"/>
            <a:ext cx="6338595" cy="523220"/>
          </a:xfrm>
          <a:prstGeom prst="rect">
            <a:avLst/>
          </a:prstGeom>
          <a:noFill/>
        </p:spPr>
        <p:txBody>
          <a:bodyPr wrap="none" rtlCol="0">
            <a:spAutoFit/>
          </a:bodyPr>
          <a:lstStyle/>
          <a:p>
            <a:r>
              <a:rPr kumimoji="1" lang="en-US" altLang="ja-JP" sz="2800" dirty="0"/>
              <a:t>/user/</a:t>
            </a:r>
            <a:r>
              <a:rPr kumimoji="1" lang="en-US" altLang="ja-JP" sz="2800" dirty="0" err="1"/>
              <a:t>shibata</a:t>
            </a:r>
            <a:r>
              <a:rPr kumimoji="1" lang="en-US" altLang="ja-JP" sz="2800" dirty="0"/>
              <a:t>/download/</a:t>
            </a:r>
            <a:r>
              <a:rPr kumimoji="1" lang="ja-JP" altLang="en-US" sz="2800" dirty="0"/>
              <a:t>アニメ</a:t>
            </a:r>
            <a:r>
              <a:rPr kumimoji="1" lang="en-US" altLang="ja-JP" sz="2800" dirty="0"/>
              <a:t>.mp4</a:t>
            </a:r>
            <a:endParaRPr kumimoji="1" lang="ja-JP" altLang="en-US" sz="2800" dirty="0"/>
          </a:p>
        </p:txBody>
      </p:sp>
      <p:sp>
        <p:nvSpPr>
          <p:cNvPr id="7" name="角丸四角形吹き出し 7"/>
          <p:cNvSpPr/>
          <p:nvPr/>
        </p:nvSpPr>
        <p:spPr>
          <a:xfrm>
            <a:off x="636963" y="5063870"/>
            <a:ext cx="2066109" cy="612648"/>
          </a:xfrm>
          <a:prstGeom prst="wedgeRoundRectCallout">
            <a:avLst>
              <a:gd name="adj1" fmla="val 19720"/>
              <a:gd name="adj2" fmla="val -129398"/>
              <a:gd name="adj3" fmla="val 16667"/>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en-US" altLang="ja-JP" dirty="0">
                <a:solidFill>
                  <a:schemeClr val="dk1"/>
                </a:solidFill>
              </a:rPr>
              <a:t>user</a:t>
            </a:r>
            <a:r>
              <a:rPr kumimoji="1" lang="ja-JP" altLang="en-US" dirty="0">
                <a:solidFill>
                  <a:schemeClr val="dk1"/>
                </a:solidFill>
              </a:rPr>
              <a:t>フォルダの中</a:t>
            </a:r>
          </a:p>
        </p:txBody>
      </p:sp>
      <p:sp>
        <p:nvSpPr>
          <p:cNvPr id="8" name="角丸四角形吹き出し 8"/>
          <p:cNvSpPr/>
          <p:nvPr/>
        </p:nvSpPr>
        <p:spPr>
          <a:xfrm>
            <a:off x="2557578" y="3251650"/>
            <a:ext cx="2325189" cy="612648"/>
          </a:xfrm>
          <a:prstGeom prst="wedgeRoundRectCallout">
            <a:avLst>
              <a:gd name="adj1" fmla="val -22920"/>
              <a:gd name="adj2" fmla="val 90218"/>
              <a:gd name="adj3" fmla="val 16667"/>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ja-JP" altLang="en-US" dirty="0"/>
              <a:t>ホーム</a:t>
            </a:r>
            <a:r>
              <a:rPr kumimoji="1" lang="ja-JP" altLang="en-US" dirty="0">
                <a:solidFill>
                  <a:schemeClr val="dk1"/>
                </a:solidFill>
              </a:rPr>
              <a:t>フォルダの中</a:t>
            </a:r>
          </a:p>
        </p:txBody>
      </p:sp>
      <p:sp>
        <p:nvSpPr>
          <p:cNvPr id="9" name="角丸四角形吹き出し 9"/>
          <p:cNvSpPr/>
          <p:nvPr/>
        </p:nvSpPr>
        <p:spPr>
          <a:xfrm>
            <a:off x="3126685" y="5029936"/>
            <a:ext cx="2552639" cy="612648"/>
          </a:xfrm>
          <a:prstGeom prst="wedgeRoundRectCallout">
            <a:avLst>
              <a:gd name="adj1" fmla="val 17096"/>
              <a:gd name="adj2" fmla="val -120870"/>
              <a:gd name="adj3" fmla="val 16667"/>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en-US" altLang="ja-JP"/>
              <a:t>download</a:t>
            </a:r>
            <a:r>
              <a:rPr kumimoji="1" lang="ja-JP" altLang="en-US" dirty="0">
                <a:solidFill>
                  <a:schemeClr val="dk1"/>
                </a:solidFill>
              </a:rPr>
              <a:t>フォルダの中</a:t>
            </a:r>
          </a:p>
        </p:txBody>
      </p:sp>
      <p:sp>
        <p:nvSpPr>
          <p:cNvPr id="10" name="角丸四角形吹き出し 10"/>
          <p:cNvSpPr/>
          <p:nvPr/>
        </p:nvSpPr>
        <p:spPr>
          <a:xfrm>
            <a:off x="5861331" y="3149471"/>
            <a:ext cx="2424952" cy="612648"/>
          </a:xfrm>
          <a:prstGeom prst="wedgeRoundRectCallout">
            <a:avLst>
              <a:gd name="adj1" fmla="val -23331"/>
              <a:gd name="adj2" fmla="val 92351"/>
              <a:gd name="adj3" fmla="val 16667"/>
            </a:avLst>
          </a:prstGeom>
          <a:solidFill>
            <a:schemeClr val="accent3">
              <a:lumMod val="40000"/>
              <a:lumOff val="60000"/>
            </a:schemeClr>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ja-JP" altLang="en-US">
                <a:solidFill>
                  <a:schemeClr val="dk1"/>
                </a:solidFill>
              </a:rPr>
              <a:t>ファイル名：アニメ</a:t>
            </a:r>
            <a:endParaRPr kumimoji="1" lang="ja-JP" altLang="en-US" dirty="0">
              <a:solidFill>
                <a:schemeClr val="dk1"/>
              </a:solidFill>
            </a:endParaRPr>
          </a:p>
        </p:txBody>
      </p:sp>
      <p:sp>
        <p:nvSpPr>
          <p:cNvPr id="11" name="角丸四角形吹き出し 11"/>
          <p:cNvSpPr/>
          <p:nvPr/>
        </p:nvSpPr>
        <p:spPr>
          <a:xfrm>
            <a:off x="6941194" y="4933376"/>
            <a:ext cx="1783080" cy="612648"/>
          </a:xfrm>
          <a:prstGeom prst="wedgeRoundRectCallout">
            <a:avLst>
              <a:gd name="adj1" fmla="val -33027"/>
              <a:gd name="adj2" fmla="val -97414"/>
              <a:gd name="adj3" fmla="val 16667"/>
            </a:avLst>
          </a:prstGeom>
          <a:solidFill>
            <a:schemeClr val="accent3">
              <a:lumMod val="40000"/>
              <a:lumOff val="60000"/>
            </a:schemeClr>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ja-JP" altLang="en-US"/>
              <a:t>拡張子</a:t>
            </a:r>
            <a:r>
              <a:rPr kumimoji="1" lang="ja-JP" altLang="en-US">
                <a:solidFill>
                  <a:schemeClr val="dk1"/>
                </a:solidFill>
              </a:rPr>
              <a:t>：動画</a:t>
            </a:r>
            <a:endParaRPr kumimoji="1" lang="ja-JP" altLang="en-US" dirty="0">
              <a:solidFill>
                <a:schemeClr val="dk1"/>
              </a:solidFill>
            </a:endParaRPr>
          </a:p>
        </p:txBody>
      </p:sp>
      <p:sp>
        <p:nvSpPr>
          <p:cNvPr id="12" name="角丸四角形吹き出し 12"/>
          <p:cNvSpPr/>
          <p:nvPr/>
        </p:nvSpPr>
        <p:spPr>
          <a:xfrm>
            <a:off x="573363" y="3300424"/>
            <a:ext cx="1096655" cy="612648"/>
          </a:xfrm>
          <a:prstGeom prst="wedgeRoundRectCallout">
            <a:avLst>
              <a:gd name="adj1" fmla="val 44976"/>
              <a:gd name="adj2" fmla="val 81689"/>
              <a:gd name="adj3" fmla="val 16667"/>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ja-JP" altLang="en-US" dirty="0">
                <a:solidFill>
                  <a:schemeClr val="dk1"/>
                </a:solidFill>
              </a:rPr>
              <a:t>ルート</a:t>
            </a:r>
          </a:p>
        </p:txBody>
      </p:sp>
    </p:spTree>
    <p:extLst>
      <p:ext uri="{BB962C8B-B14F-4D97-AF65-F5344CB8AC3E}">
        <p14:creationId xmlns:p14="http://schemas.microsoft.com/office/powerpoint/2010/main" val="2217149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パスを直接指定で移動できる</a:t>
            </a:r>
            <a:endParaRPr kumimoji="1" lang="en-US" altLang="ja-JP" dirty="0"/>
          </a:p>
          <a:p>
            <a:pPr lvl="1"/>
            <a:r>
              <a:rPr kumimoji="1" lang="ja-JP" altLang="en-US" dirty="0"/>
              <a:t>絶対パス：ルートフォルダからの位置</a:t>
            </a:r>
            <a:endParaRPr kumimoji="1" lang="en-US" altLang="ja-JP" dirty="0"/>
          </a:p>
          <a:p>
            <a:pPr lvl="2"/>
            <a:r>
              <a:rPr lang="ja-JP" altLang="en-US" dirty="0"/>
              <a:t>ホームフォルダは</a:t>
            </a:r>
            <a:r>
              <a:rPr lang="en-US" altLang="ja-JP" dirty="0"/>
              <a:t>~/</a:t>
            </a:r>
            <a:r>
              <a:rPr lang="ja-JP" altLang="en-US" dirty="0"/>
              <a:t>というショートカットが使える</a:t>
            </a:r>
            <a:endParaRPr kumimoji="1" lang="en-US" altLang="ja-JP" dirty="0"/>
          </a:p>
          <a:p>
            <a:pPr lvl="1"/>
            <a:r>
              <a:rPr lang="ja-JP" altLang="en-US" dirty="0"/>
              <a:t>相対パス：今のフォルダからの位置</a:t>
            </a:r>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21</a:t>
            </a:fld>
            <a:endParaRPr kumimoji="0" lang="en-US">
              <a:solidFill>
                <a:schemeClr val="tx1"/>
              </a:solidFill>
            </a:endParaRPr>
          </a:p>
        </p:txBody>
      </p:sp>
      <p:sp>
        <p:nvSpPr>
          <p:cNvPr id="5" name="タイトル 4"/>
          <p:cNvSpPr>
            <a:spLocks noGrp="1"/>
          </p:cNvSpPr>
          <p:nvPr>
            <p:ph type="title"/>
          </p:nvPr>
        </p:nvSpPr>
        <p:spPr>
          <a:xfrm>
            <a:off x="688490" y="245260"/>
            <a:ext cx="7756263" cy="1054250"/>
          </a:xfrm>
        </p:spPr>
        <p:txBody>
          <a:bodyPr/>
          <a:lstStyle/>
          <a:p>
            <a:r>
              <a:rPr kumimoji="1" lang="ja-JP" altLang="en-US" dirty="0"/>
              <a:t>パスを使って移動</a:t>
            </a:r>
          </a:p>
        </p:txBody>
      </p:sp>
      <p:pic>
        <p:nvPicPr>
          <p:cNvPr id="9218" name="Picture 2" descr="「finder 移動」の画像検索結果"/>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97518" y="3564727"/>
            <a:ext cx="4338205" cy="3134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153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作業用フォルダ</a:t>
            </a:r>
            <a:endParaRPr kumimoji="1" lang="en-US" altLang="ja-JP" dirty="0"/>
          </a:p>
          <a:p>
            <a:pPr lvl="1"/>
            <a:r>
              <a:rPr lang="ja-JP" altLang="en-US" dirty="0"/>
              <a:t>各自のアカウント名のフォルダ</a:t>
            </a:r>
            <a:endParaRPr lang="en-US" altLang="ja-JP" dirty="0"/>
          </a:p>
          <a:p>
            <a:pPr lvl="1"/>
            <a:r>
              <a:rPr lang="ja-JP" altLang="en-US" dirty="0"/>
              <a:t>個人データを</a:t>
            </a:r>
            <a:r>
              <a:rPr kumimoji="1" lang="ja-JP" altLang="en-US" dirty="0"/>
              <a:t>入れる</a:t>
            </a:r>
            <a:endParaRPr kumimoji="1" lang="en-US" altLang="ja-JP" dirty="0"/>
          </a:p>
          <a:p>
            <a:pPr lvl="2"/>
            <a:r>
              <a:rPr lang="ja-JP" altLang="en-US" dirty="0"/>
              <a:t>書類</a:t>
            </a:r>
            <a:endParaRPr lang="en-US" altLang="ja-JP" dirty="0"/>
          </a:p>
          <a:p>
            <a:pPr lvl="2"/>
            <a:r>
              <a:rPr kumimoji="1" lang="ja-JP" altLang="en-US" dirty="0"/>
              <a:t>デスクトップ</a:t>
            </a:r>
            <a:endParaRPr kumimoji="1" lang="en-US" altLang="ja-JP" dirty="0"/>
          </a:p>
          <a:p>
            <a:pPr lvl="2"/>
            <a:r>
              <a:rPr lang="en-US" altLang="ja-JP" dirty="0" err="1"/>
              <a:t>Etc</a:t>
            </a:r>
            <a:r>
              <a:rPr lang="en-US" altLang="ja-JP" dirty="0"/>
              <a:t>…</a:t>
            </a:r>
            <a:endParaRPr kumimoji="1" lang="en-US" altLang="ja-JP"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22</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ホームフォルダ</a:t>
            </a:r>
          </a:p>
        </p:txBody>
      </p:sp>
      <p:pic>
        <p:nvPicPr>
          <p:cNvPr id="7170" name="Picture 2" descr="https://book.mynavi.jp/files/user/img/brand/macfan/import/11/07/tips110725_0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96236" y="3093027"/>
            <a:ext cx="5265313" cy="314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73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見づらい場合は切り替えたり並び替えよう</a:t>
            </a:r>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23</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表示方法</a:t>
            </a:r>
          </a:p>
        </p:txBody>
      </p:sp>
      <p:pic>
        <p:nvPicPr>
          <p:cNvPr id="6" name="図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25841" y="3487484"/>
            <a:ext cx="4692318" cy="2681325"/>
          </a:xfrm>
          <a:prstGeom prst="rect">
            <a:avLst/>
          </a:prstGeom>
        </p:spPr>
      </p:pic>
      <p:sp>
        <p:nvSpPr>
          <p:cNvPr id="7" name="角丸四角形吹き出し 7"/>
          <p:cNvSpPr/>
          <p:nvPr/>
        </p:nvSpPr>
        <p:spPr>
          <a:xfrm>
            <a:off x="1745210" y="2637974"/>
            <a:ext cx="1921644" cy="553690"/>
          </a:xfrm>
          <a:prstGeom prst="wedgeRoundRectCallout">
            <a:avLst>
              <a:gd name="adj1" fmla="val 38946"/>
              <a:gd name="adj2" fmla="val 111058"/>
              <a:gd name="adj3" fmla="val 16667"/>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ja-JP" altLang="en-US">
                <a:solidFill>
                  <a:schemeClr val="dk1"/>
                </a:solidFill>
              </a:rPr>
              <a:t>表示切り替え</a:t>
            </a:r>
            <a:endParaRPr kumimoji="1" lang="ja-JP" altLang="en-US" dirty="0">
              <a:solidFill>
                <a:schemeClr val="dk1"/>
              </a:solidFill>
            </a:endParaRPr>
          </a:p>
        </p:txBody>
      </p:sp>
      <p:sp>
        <p:nvSpPr>
          <p:cNvPr id="8" name="角丸四角形吹き出し 9"/>
          <p:cNvSpPr/>
          <p:nvPr/>
        </p:nvSpPr>
        <p:spPr>
          <a:xfrm>
            <a:off x="4098156" y="2637974"/>
            <a:ext cx="1921644" cy="553690"/>
          </a:xfrm>
          <a:prstGeom prst="wedgeRoundRectCallout">
            <a:avLst>
              <a:gd name="adj1" fmla="val -35150"/>
              <a:gd name="adj2" fmla="val 118136"/>
              <a:gd name="adj3" fmla="val 16667"/>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ja-JP" altLang="en-US" dirty="0">
                <a:solidFill>
                  <a:schemeClr val="dk1"/>
                </a:solidFill>
              </a:rPr>
              <a:t>並び順変更</a:t>
            </a:r>
          </a:p>
        </p:txBody>
      </p:sp>
    </p:spTree>
    <p:extLst>
      <p:ext uri="{BB962C8B-B14F-4D97-AF65-F5344CB8AC3E}">
        <p14:creationId xmlns:p14="http://schemas.microsoft.com/office/powerpoint/2010/main" val="1889343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授業用のフォルダを作ってみよう</a:t>
            </a:r>
            <a:endParaRPr kumimoji="1" lang="en-US" altLang="ja-JP" dirty="0"/>
          </a:p>
          <a:p>
            <a:pPr lvl="1"/>
            <a:r>
              <a:rPr lang="ja-JP" altLang="en-US" dirty="0"/>
              <a:t>作りたい場所で右クリック（もしくは歯車マーク）</a:t>
            </a:r>
            <a:endParaRPr lang="en-US" altLang="ja-JP" dirty="0"/>
          </a:p>
          <a:p>
            <a:pPr lvl="1"/>
            <a:r>
              <a:rPr kumimoji="1" lang="ja-JP" altLang="en-US" dirty="0"/>
              <a:t>「フォルダを作成」</a:t>
            </a:r>
            <a:endParaRPr kumimoji="1" lang="en-US" altLang="ja-JP" dirty="0"/>
          </a:p>
          <a:p>
            <a:pPr lvl="1"/>
            <a:r>
              <a:rPr lang="ja-JP" altLang="en-US" dirty="0"/>
              <a:t>名前を入れる</a:t>
            </a:r>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24</a:t>
            </a:fld>
            <a:endParaRPr kumimoji="0" lang="en-US">
              <a:solidFill>
                <a:schemeClr val="tx1"/>
              </a:solidFill>
            </a:endParaRPr>
          </a:p>
        </p:txBody>
      </p:sp>
      <p:sp>
        <p:nvSpPr>
          <p:cNvPr id="5" name="タイトル 4"/>
          <p:cNvSpPr>
            <a:spLocks noGrp="1"/>
          </p:cNvSpPr>
          <p:nvPr>
            <p:ph type="title"/>
          </p:nvPr>
        </p:nvSpPr>
        <p:spPr/>
        <p:txBody>
          <a:bodyPr/>
          <a:lstStyle/>
          <a:p>
            <a:r>
              <a:rPr lang="ja-JP" altLang="en-US" dirty="0"/>
              <a:t>フォルダの作成</a:t>
            </a:r>
            <a:endParaRPr kumimoji="1" lang="ja-JP" altLang="en-US" dirty="0"/>
          </a:p>
        </p:txBody>
      </p:sp>
      <p:pic>
        <p:nvPicPr>
          <p:cNvPr id="8194" name="Picture 2" descr="https://irec.jp/images/upfile/2014/05/mac-finder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371" y="3482069"/>
            <a:ext cx="5524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62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コピーを作成して移動</a:t>
            </a:r>
            <a:endParaRPr kumimoji="1" lang="en-US" altLang="ja-JP" dirty="0"/>
          </a:p>
          <a:p>
            <a:pPr lvl="1"/>
            <a:r>
              <a:rPr lang="ja-JP" altLang="en-US" dirty="0"/>
              <a:t>移動させたいファイルを右クリック</a:t>
            </a:r>
            <a:endParaRPr lang="en-US" altLang="ja-JP" dirty="0"/>
          </a:p>
          <a:p>
            <a:pPr lvl="1"/>
            <a:r>
              <a:rPr lang="ja-JP" altLang="en-US" dirty="0"/>
              <a:t>「</a:t>
            </a:r>
            <a:r>
              <a:rPr lang="en-US" altLang="ja-JP" dirty="0"/>
              <a:t>“</a:t>
            </a:r>
            <a:r>
              <a:rPr lang="ja-JP" altLang="en-US" dirty="0"/>
              <a:t>～</a:t>
            </a:r>
            <a:r>
              <a:rPr lang="en-US" altLang="ja-JP" dirty="0"/>
              <a:t>”</a:t>
            </a:r>
            <a:r>
              <a:rPr lang="ja-JP" altLang="en-US" dirty="0"/>
              <a:t>をコピー」を選択</a:t>
            </a:r>
            <a:endParaRPr lang="en-US" altLang="ja-JP" dirty="0"/>
          </a:p>
          <a:p>
            <a:pPr lvl="1"/>
            <a:r>
              <a:rPr kumimoji="1" lang="ja-JP" altLang="en-US" dirty="0"/>
              <a:t>移動させたい先のフォルダで右クリック</a:t>
            </a:r>
            <a:endParaRPr kumimoji="1" lang="en-US" altLang="ja-JP" dirty="0"/>
          </a:p>
          <a:p>
            <a:pPr lvl="1"/>
            <a:r>
              <a:rPr lang="ja-JP" altLang="en-US" dirty="0"/>
              <a:t>「貼り付ける」</a:t>
            </a:r>
            <a:endParaRPr lang="en-US" altLang="ja-JP" dirty="0"/>
          </a:p>
          <a:p>
            <a:pPr lvl="1"/>
            <a:r>
              <a:rPr kumimoji="1" lang="ja-JP" altLang="en-US" dirty="0"/>
              <a:t>前のファイルを消す</a:t>
            </a:r>
            <a:endParaRPr kumimoji="1" lang="en-US" altLang="ja-JP" dirty="0"/>
          </a:p>
          <a:p>
            <a:pPr lvl="1"/>
            <a:endParaRPr kumimoji="1" lang="en-US" altLang="ja-JP" dirty="0"/>
          </a:p>
          <a:p>
            <a:r>
              <a:rPr lang="ja-JP" altLang="en-US" dirty="0"/>
              <a:t>ドラッグで移動</a:t>
            </a:r>
            <a:endParaRPr lang="en-US" altLang="ja-JP" dirty="0"/>
          </a:p>
          <a:p>
            <a:pPr lvl="1"/>
            <a:r>
              <a:rPr kumimoji="1" lang="ja-JP" altLang="en-US" dirty="0"/>
              <a:t>移動させたいファイルをドラッグ</a:t>
            </a:r>
            <a:endParaRPr kumimoji="1" lang="en-US" altLang="ja-JP" dirty="0"/>
          </a:p>
          <a:p>
            <a:pPr lvl="1"/>
            <a:r>
              <a:rPr lang="ja-JP" altLang="en-US" dirty="0"/>
              <a:t>移動させたい先のフォルダにドロップ</a:t>
            </a:r>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25</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ファイルの移動</a:t>
            </a:r>
          </a:p>
        </p:txBody>
      </p:sp>
    </p:spTree>
    <p:extLst>
      <p:ext uri="{BB962C8B-B14F-4D97-AF65-F5344CB8AC3E}">
        <p14:creationId xmlns:p14="http://schemas.microsoft.com/office/powerpoint/2010/main" val="4212622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授業用フォルダを作成してみよう</a:t>
            </a:r>
            <a:endParaRPr lang="en-US" altLang="ja-JP" dirty="0"/>
          </a:p>
          <a:p>
            <a:pPr lvl="1"/>
            <a:r>
              <a:rPr kumimoji="1" lang="ja-JP" altLang="en-US" dirty="0"/>
              <a:t>ホームフォルダに「</a:t>
            </a:r>
            <a:r>
              <a:rPr kumimoji="1" lang="en-US" altLang="ja-JP" dirty="0"/>
              <a:t>class</a:t>
            </a:r>
            <a:r>
              <a:rPr kumimoji="1" lang="ja-JP" altLang="en-US" dirty="0"/>
              <a:t>」フォルダを作る</a:t>
            </a:r>
            <a:endParaRPr kumimoji="1" lang="en-US" altLang="ja-JP" dirty="0"/>
          </a:p>
          <a:p>
            <a:pPr lvl="1"/>
            <a:r>
              <a:rPr lang="ja-JP" altLang="en-US" dirty="0"/>
              <a:t>「</a:t>
            </a:r>
            <a:r>
              <a:rPr lang="en-US" altLang="ja-JP" dirty="0"/>
              <a:t>class</a:t>
            </a:r>
            <a:r>
              <a:rPr lang="ja-JP" altLang="en-US" dirty="0"/>
              <a:t>」フォルダに「</a:t>
            </a:r>
            <a:r>
              <a:rPr lang="en-US" altLang="ja-JP" dirty="0"/>
              <a:t>literacy1</a:t>
            </a:r>
            <a:r>
              <a:rPr lang="ja-JP" altLang="en-US" dirty="0"/>
              <a:t>」フォルダを作る</a:t>
            </a:r>
            <a:endParaRPr lang="en-US" altLang="ja-JP" dirty="0"/>
          </a:p>
          <a:p>
            <a:pPr lvl="1"/>
            <a:r>
              <a:rPr lang="ja-JP" altLang="en-US" dirty="0"/>
              <a:t>先ほど作ったテキストファイルを入れる</a:t>
            </a:r>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26</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演習：授業用フォルダ作成</a:t>
            </a:r>
          </a:p>
        </p:txBody>
      </p:sp>
      <p:sp>
        <p:nvSpPr>
          <p:cNvPr id="6" name="正方形/長方形 5"/>
          <p:cNvSpPr/>
          <p:nvPr/>
        </p:nvSpPr>
        <p:spPr>
          <a:xfrm>
            <a:off x="1495341" y="4560252"/>
            <a:ext cx="6142561" cy="10139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800" dirty="0"/>
              <a:t>わからない人はすぐ聞こう！</a:t>
            </a:r>
          </a:p>
        </p:txBody>
      </p:sp>
    </p:spTree>
    <p:extLst>
      <p:ext uri="{BB962C8B-B14F-4D97-AF65-F5344CB8AC3E}">
        <p14:creationId xmlns:p14="http://schemas.microsoft.com/office/powerpoint/2010/main" val="396204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外部記憶装置を使う</a:t>
            </a:r>
            <a:endParaRPr kumimoji="1" lang="en-US" altLang="ja-JP" dirty="0"/>
          </a:p>
          <a:p>
            <a:pPr lvl="1"/>
            <a:r>
              <a:rPr lang="en-US" altLang="ja-JP" dirty="0"/>
              <a:t>USB</a:t>
            </a:r>
            <a:r>
              <a:rPr lang="ja-JP" altLang="en-US" dirty="0"/>
              <a:t>メモリに入れる</a:t>
            </a:r>
            <a:endParaRPr lang="en-US" altLang="ja-JP" dirty="0"/>
          </a:p>
          <a:p>
            <a:pPr lvl="1"/>
            <a:r>
              <a:rPr kumimoji="1" lang="en-US" altLang="ja-JP" dirty="0"/>
              <a:t>CD/DVD</a:t>
            </a:r>
            <a:r>
              <a:rPr kumimoji="1" lang="ja-JP" altLang="en-US" dirty="0"/>
              <a:t>に焼く</a:t>
            </a:r>
            <a:endParaRPr kumimoji="1" lang="en-US" altLang="ja-JP" dirty="0"/>
          </a:p>
          <a:p>
            <a:pPr lvl="1"/>
            <a:r>
              <a:rPr lang="ja-JP" altLang="en-US" dirty="0"/>
              <a:t>スマートフォンに入れる</a:t>
            </a:r>
            <a:endParaRPr lang="en-US" altLang="ja-JP" dirty="0"/>
          </a:p>
          <a:p>
            <a:endParaRPr kumimoji="1" lang="en-US" altLang="ja-JP" dirty="0"/>
          </a:p>
          <a:p>
            <a:r>
              <a:rPr kumimoji="1" lang="ja-JP" altLang="en-US" dirty="0"/>
              <a:t>インターネットを使う</a:t>
            </a:r>
            <a:endParaRPr kumimoji="1" lang="en-US" altLang="ja-JP" dirty="0"/>
          </a:p>
          <a:p>
            <a:pPr lvl="1"/>
            <a:r>
              <a:rPr lang="ja-JP" altLang="en-US" dirty="0"/>
              <a:t>電子メールに添付</a:t>
            </a:r>
            <a:endParaRPr lang="en-US" altLang="ja-JP" dirty="0"/>
          </a:p>
          <a:p>
            <a:pPr lvl="1"/>
            <a:r>
              <a:rPr kumimoji="1" lang="ja-JP" altLang="en-US" dirty="0"/>
              <a:t>ファイル共有ソフトを使う</a:t>
            </a:r>
            <a:endParaRPr kumimoji="1" lang="en-US" altLang="ja-JP" dirty="0"/>
          </a:p>
          <a:p>
            <a:pPr lvl="1"/>
            <a:r>
              <a:rPr lang="ja-JP" altLang="en-US" dirty="0"/>
              <a:t>ウェブストレージに入れる</a:t>
            </a:r>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27</a:t>
            </a:fld>
            <a:endParaRPr kumimoji="0" lang="en-US">
              <a:solidFill>
                <a:schemeClr val="tx1"/>
              </a:solidFill>
            </a:endParaRPr>
          </a:p>
        </p:txBody>
      </p:sp>
      <p:sp>
        <p:nvSpPr>
          <p:cNvPr id="5" name="タイトル 4"/>
          <p:cNvSpPr>
            <a:spLocks noGrp="1"/>
          </p:cNvSpPr>
          <p:nvPr>
            <p:ph type="title"/>
          </p:nvPr>
        </p:nvSpPr>
        <p:spPr/>
        <p:txBody>
          <a:bodyPr/>
          <a:lstStyle/>
          <a:p>
            <a:r>
              <a:rPr lang="ja-JP" altLang="en-US" dirty="0"/>
              <a:t>データを共有するには？</a:t>
            </a:r>
            <a:endParaRPr kumimoji="1" lang="ja-JP" altLang="en-US" dirty="0"/>
          </a:p>
        </p:txBody>
      </p:sp>
    </p:spTree>
    <p:extLst>
      <p:ext uri="{BB962C8B-B14F-4D97-AF65-F5344CB8AC3E}">
        <p14:creationId xmlns:p14="http://schemas.microsoft.com/office/powerpoint/2010/main" val="3907430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使うとき</a:t>
            </a:r>
            <a:endParaRPr lang="en-US" altLang="ja-JP" dirty="0"/>
          </a:p>
          <a:p>
            <a:pPr lvl="1"/>
            <a:r>
              <a:rPr kumimoji="1" lang="en-US" altLang="ja-JP" dirty="0"/>
              <a:t>USB</a:t>
            </a:r>
            <a:r>
              <a:rPr kumimoji="1" lang="ja-JP" altLang="en-US" dirty="0"/>
              <a:t>端子</a:t>
            </a:r>
            <a:r>
              <a:rPr lang="ja-JP" altLang="en-US" dirty="0"/>
              <a:t>に</a:t>
            </a:r>
            <a:r>
              <a:rPr lang="en-US" altLang="ja-JP" dirty="0"/>
              <a:t>USB</a:t>
            </a:r>
            <a:r>
              <a:rPr lang="ja-JP" altLang="en-US" dirty="0"/>
              <a:t>メモリを挿す</a:t>
            </a:r>
            <a:endParaRPr lang="en-US" altLang="ja-JP" dirty="0"/>
          </a:p>
          <a:p>
            <a:pPr lvl="1"/>
            <a:r>
              <a:rPr lang="ja-JP" altLang="en-US" dirty="0"/>
              <a:t>フォルダから開く</a:t>
            </a:r>
            <a:endParaRPr lang="en-US" altLang="ja-JP" dirty="0"/>
          </a:p>
          <a:p>
            <a:r>
              <a:rPr lang="ja-JP" altLang="en-US" dirty="0"/>
              <a:t>外すとき</a:t>
            </a:r>
            <a:endParaRPr lang="en-US" altLang="ja-JP" dirty="0"/>
          </a:p>
          <a:p>
            <a:pPr lvl="1"/>
            <a:r>
              <a:rPr lang="ja-JP" altLang="en-US" dirty="0"/>
              <a:t>フォルダを右クリック→「取り外す」を選択</a:t>
            </a:r>
            <a:endParaRPr lang="en-US" altLang="ja-JP" dirty="0"/>
          </a:p>
          <a:p>
            <a:pPr lvl="1"/>
            <a:r>
              <a:rPr lang="en-US" altLang="ja-JP" dirty="0"/>
              <a:t>USB</a:t>
            </a:r>
            <a:r>
              <a:rPr lang="ja-JP" altLang="en-US" dirty="0"/>
              <a:t>端子から引っこ抜く</a:t>
            </a:r>
            <a:endParaRPr lang="en-US" altLang="ja-JP"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28</a:t>
            </a:fld>
            <a:endParaRPr kumimoji="0" lang="en-US">
              <a:solidFill>
                <a:schemeClr val="tx1"/>
              </a:solidFill>
            </a:endParaRPr>
          </a:p>
        </p:txBody>
      </p:sp>
      <p:sp>
        <p:nvSpPr>
          <p:cNvPr id="5" name="タイトル 4"/>
          <p:cNvSpPr>
            <a:spLocks noGrp="1"/>
          </p:cNvSpPr>
          <p:nvPr>
            <p:ph type="title"/>
          </p:nvPr>
        </p:nvSpPr>
        <p:spPr/>
        <p:txBody>
          <a:bodyPr/>
          <a:lstStyle/>
          <a:p>
            <a:r>
              <a:rPr kumimoji="1" lang="en-US" altLang="ja-JP" dirty="0"/>
              <a:t>USB</a:t>
            </a:r>
            <a:r>
              <a:rPr kumimoji="1" lang="ja-JP" altLang="en-US" dirty="0"/>
              <a:t>メモリの使い方</a:t>
            </a:r>
          </a:p>
        </p:txBody>
      </p:sp>
      <p:pic>
        <p:nvPicPr>
          <p:cNvPr id="10244" name="Picture 4" descr="http://www.datapro.net/images/usb_typ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761" y="4664013"/>
            <a:ext cx="4286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store.storeimages.cdn-apple.com/8561/as-images.apple.com/is/image/AppleInc/aos/published/images/M/D8/MD820/MD820?wid=572&amp;hei=572&amp;fmt=jpeg&amp;qlt=95&amp;op_sharpen=0&amp;resMode=bicub&amp;op_usm=0.5,0.5,0,0&amp;iccEmbed=0&amp;layer=comp&amp;.v=dBxkj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55486" y="4642518"/>
            <a:ext cx="1735995" cy="173599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566466" y="6081253"/>
            <a:ext cx="914033" cy="307777"/>
          </a:xfrm>
          <a:prstGeom prst="rect">
            <a:avLst/>
          </a:prstGeom>
          <a:noFill/>
        </p:spPr>
        <p:txBody>
          <a:bodyPr wrap="none" rtlCol="0">
            <a:spAutoFit/>
          </a:bodyPr>
          <a:lstStyle/>
          <a:p>
            <a:r>
              <a:rPr kumimoji="1" lang="en-US" altLang="ja-JP" sz="1400" dirty="0"/>
              <a:t>lightning</a:t>
            </a:r>
            <a:endParaRPr kumimoji="1" lang="ja-JP" altLang="en-US" sz="1400" dirty="0"/>
          </a:p>
        </p:txBody>
      </p:sp>
    </p:spTree>
    <p:extLst>
      <p:ext uri="{BB962C8B-B14F-4D97-AF65-F5344CB8AC3E}">
        <p14:creationId xmlns:p14="http://schemas.microsoft.com/office/powerpoint/2010/main" val="4124726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コンピュータウイルスの媒介になりやすい</a:t>
            </a:r>
            <a:endParaRPr kumimoji="1" lang="en-US" altLang="ja-JP" dirty="0"/>
          </a:p>
          <a:p>
            <a:pPr lvl="1"/>
            <a:r>
              <a:rPr kumimoji="1" lang="ja-JP" altLang="en-US" dirty="0"/>
              <a:t>感染した</a:t>
            </a:r>
            <a:r>
              <a:rPr kumimoji="1" lang="en-US" altLang="ja-JP" dirty="0"/>
              <a:t>PC</a:t>
            </a:r>
            <a:r>
              <a:rPr kumimoji="1" lang="ja-JP" altLang="en-US" dirty="0"/>
              <a:t>に</a:t>
            </a:r>
            <a:r>
              <a:rPr kumimoji="1" lang="en-US" altLang="ja-JP" dirty="0"/>
              <a:t>USB</a:t>
            </a:r>
            <a:r>
              <a:rPr kumimoji="1" lang="ja-JP" altLang="en-US" dirty="0"/>
              <a:t>を挿す</a:t>
            </a:r>
            <a:r>
              <a:rPr lang="ja-JP" altLang="en-US" dirty="0"/>
              <a:t>→</a:t>
            </a:r>
            <a:r>
              <a:rPr lang="en-US" altLang="ja-JP" dirty="0"/>
              <a:t>USB</a:t>
            </a:r>
            <a:r>
              <a:rPr lang="ja-JP" altLang="en-US" dirty="0"/>
              <a:t>にウイルスがコピー</a:t>
            </a:r>
            <a:endParaRPr lang="en-US" altLang="ja-JP" dirty="0"/>
          </a:p>
          <a:p>
            <a:pPr lvl="1"/>
            <a:r>
              <a:rPr kumimoji="1" lang="ja-JP" altLang="en-US" dirty="0"/>
              <a:t>他の</a:t>
            </a:r>
            <a:r>
              <a:rPr kumimoji="1" lang="en-US" altLang="ja-JP" dirty="0"/>
              <a:t>PC</a:t>
            </a:r>
            <a:r>
              <a:rPr kumimoji="1" lang="ja-JP" altLang="en-US" dirty="0"/>
              <a:t>に</a:t>
            </a:r>
            <a:r>
              <a:rPr kumimoji="1" lang="en-US" altLang="ja-JP" dirty="0"/>
              <a:t>USB</a:t>
            </a:r>
            <a:r>
              <a:rPr kumimoji="1" lang="ja-JP" altLang="en-US" dirty="0"/>
              <a:t>を挿す→他の</a:t>
            </a:r>
            <a:r>
              <a:rPr kumimoji="1" lang="en-US" altLang="ja-JP" dirty="0"/>
              <a:t>PC</a:t>
            </a:r>
            <a:r>
              <a:rPr kumimoji="1" lang="ja-JP" altLang="en-US" dirty="0" err="1"/>
              <a:t>にも</a:t>
            </a:r>
            <a:r>
              <a:rPr kumimoji="1" lang="ja-JP" altLang="en-US" dirty="0"/>
              <a:t>感染</a:t>
            </a:r>
            <a:endParaRPr kumimoji="1" lang="en-US" altLang="ja-JP" dirty="0"/>
          </a:p>
          <a:p>
            <a:endParaRPr kumimoji="1" lang="en-US" altLang="ja-JP"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29</a:t>
            </a:fld>
            <a:endParaRPr kumimoji="0" lang="en-US">
              <a:solidFill>
                <a:schemeClr val="tx1"/>
              </a:solidFill>
            </a:endParaRPr>
          </a:p>
        </p:txBody>
      </p:sp>
      <p:sp>
        <p:nvSpPr>
          <p:cNvPr id="5" name="タイトル 4"/>
          <p:cNvSpPr>
            <a:spLocks noGrp="1"/>
          </p:cNvSpPr>
          <p:nvPr>
            <p:ph type="title"/>
          </p:nvPr>
        </p:nvSpPr>
        <p:spPr/>
        <p:txBody>
          <a:bodyPr/>
          <a:lstStyle/>
          <a:p>
            <a:r>
              <a:rPr kumimoji="1" lang="en-US" altLang="ja-JP" dirty="0"/>
              <a:t>USB</a:t>
            </a:r>
            <a:r>
              <a:rPr kumimoji="1" lang="ja-JP" altLang="en-US" dirty="0"/>
              <a:t>の注意点</a:t>
            </a:r>
          </a:p>
        </p:txBody>
      </p:sp>
      <p:sp>
        <p:nvSpPr>
          <p:cNvPr id="6" name="正方形/長方形 5"/>
          <p:cNvSpPr/>
          <p:nvPr/>
        </p:nvSpPr>
        <p:spPr>
          <a:xfrm>
            <a:off x="1495340" y="4212522"/>
            <a:ext cx="6142561" cy="10139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800" dirty="0"/>
              <a:t>セキュリティ対策はしっかり！</a:t>
            </a:r>
          </a:p>
        </p:txBody>
      </p:sp>
    </p:spTree>
    <p:extLst>
      <p:ext uri="{BB962C8B-B14F-4D97-AF65-F5344CB8AC3E}">
        <p14:creationId xmlns:p14="http://schemas.microsoft.com/office/powerpoint/2010/main" val="830790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東京女子大学　情報処理センター</a:t>
            </a:r>
            <a:endParaRPr kumimoji="1" lang="en-US" altLang="ja-JP" dirty="0"/>
          </a:p>
          <a:p>
            <a:pPr lvl="1"/>
            <a:r>
              <a:rPr lang="en-US" altLang="ja-JP" dirty="0">
                <a:hlinkClick r:id="rId3"/>
              </a:rPr>
              <a:t>http://www.cis.twcu.ac.jp/cis/index.html</a:t>
            </a:r>
            <a:endParaRPr lang="en-US" altLang="ja-JP" dirty="0"/>
          </a:p>
          <a:p>
            <a:pPr lvl="1"/>
            <a:r>
              <a:rPr kumimoji="1" lang="ja-JP" altLang="en-US" dirty="0"/>
              <a:t>「パスワード変更」をクリック</a:t>
            </a:r>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パスワード変更</a:t>
            </a:r>
          </a:p>
        </p:txBody>
      </p:sp>
      <p:pic>
        <p:nvPicPr>
          <p:cNvPr id="6" name="図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85420" y="3068900"/>
            <a:ext cx="3962401" cy="2919665"/>
          </a:xfrm>
          <a:prstGeom prst="rect">
            <a:avLst/>
          </a:prstGeom>
        </p:spPr>
      </p:pic>
      <p:sp>
        <p:nvSpPr>
          <p:cNvPr id="7" name="円形吹き出し 7"/>
          <p:cNvSpPr/>
          <p:nvPr/>
        </p:nvSpPr>
        <p:spPr>
          <a:xfrm>
            <a:off x="5940016" y="3879670"/>
            <a:ext cx="2504736" cy="1685108"/>
          </a:xfrm>
          <a:prstGeom prst="wedgeEllipseCallout">
            <a:avLst>
              <a:gd name="adj1" fmla="val -67109"/>
              <a:gd name="adj2" fmla="val 16943"/>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ja-JP" altLang="en-US" dirty="0"/>
              <a:t>学籍番号</a:t>
            </a:r>
            <a:endParaRPr kumimoji="1" lang="en-US" altLang="ja-JP" dirty="0"/>
          </a:p>
          <a:p>
            <a:pPr algn="ctr"/>
            <a:r>
              <a:rPr kumimoji="1" lang="ja-JP" altLang="en-US" dirty="0"/>
              <a:t>古いパスワード</a:t>
            </a:r>
            <a:endParaRPr kumimoji="1" lang="en-US" altLang="ja-JP" dirty="0"/>
          </a:p>
          <a:p>
            <a:pPr algn="ctr"/>
            <a:r>
              <a:rPr kumimoji="1" lang="ja-JP" altLang="en-US" dirty="0"/>
              <a:t>新しいパスワード</a:t>
            </a:r>
            <a:endParaRPr kumimoji="1" lang="en-US" altLang="ja-JP" dirty="0"/>
          </a:p>
          <a:p>
            <a:pPr algn="ctr"/>
            <a:r>
              <a:rPr kumimoji="1" lang="ja-JP" altLang="en-US" dirty="0"/>
              <a:t>同じもの</a:t>
            </a:r>
            <a:r>
              <a:rPr kumimoji="1" lang="en-US" altLang="ja-JP" dirty="0"/>
              <a:t>(</a:t>
            </a:r>
            <a:r>
              <a:rPr kumimoji="1" lang="ja-JP" altLang="en-US" dirty="0"/>
              <a:t>確認用</a:t>
            </a:r>
            <a:r>
              <a:rPr kumimoji="1" lang="en-US" altLang="ja-JP" dirty="0"/>
              <a:t>)</a:t>
            </a:r>
          </a:p>
          <a:p>
            <a:pPr algn="ctr"/>
            <a:endParaRPr kumimoji="1" lang="ja-JP" altLang="en-US" dirty="0"/>
          </a:p>
        </p:txBody>
      </p:sp>
    </p:spTree>
    <p:extLst>
      <p:ext uri="{BB962C8B-B14F-4D97-AF65-F5344CB8AC3E}">
        <p14:creationId xmlns:p14="http://schemas.microsoft.com/office/powerpoint/2010/main" val="3568565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メール</a:t>
            </a:r>
            <a:endParaRPr kumimoji="1" lang="en-US" altLang="ja-JP" dirty="0"/>
          </a:p>
          <a:p>
            <a:pPr lvl="1"/>
            <a:r>
              <a:rPr lang="ja-JP" altLang="en-US" dirty="0"/>
              <a:t>メール回で解説</a:t>
            </a:r>
            <a:endParaRPr lang="en-US" altLang="ja-JP" dirty="0"/>
          </a:p>
          <a:p>
            <a:endParaRPr kumimoji="1" lang="en-US" altLang="ja-JP" dirty="0"/>
          </a:p>
          <a:p>
            <a:r>
              <a:rPr lang="ja-JP" altLang="en-US" dirty="0"/>
              <a:t>ウェブストレージ（例えば</a:t>
            </a:r>
            <a:r>
              <a:rPr lang="en-US" altLang="ja-JP" dirty="0"/>
              <a:t>Google</a:t>
            </a:r>
            <a:r>
              <a:rPr lang="ja-JP" altLang="en-US" dirty="0"/>
              <a:t> ドライブ）</a:t>
            </a:r>
            <a:endParaRPr lang="en-US" altLang="ja-JP" dirty="0"/>
          </a:p>
          <a:p>
            <a:pPr lvl="1"/>
            <a:r>
              <a:rPr kumimoji="1" lang="ja-JP" altLang="en-US" dirty="0"/>
              <a:t>ブラウザを立ち上げる</a:t>
            </a:r>
            <a:endParaRPr kumimoji="1" lang="en-US" altLang="ja-JP" dirty="0"/>
          </a:p>
          <a:p>
            <a:pPr lvl="1"/>
            <a:r>
              <a:rPr kumimoji="1" lang="en-US" altLang="ja-JP" dirty="0"/>
              <a:t>Google</a:t>
            </a:r>
            <a:r>
              <a:rPr kumimoji="1" lang="ja-JP" altLang="en-US" dirty="0"/>
              <a:t>にログイン</a:t>
            </a:r>
            <a:endParaRPr kumimoji="1" lang="en-US" altLang="ja-JP" dirty="0"/>
          </a:p>
          <a:p>
            <a:pPr lvl="1"/>
            <a:r>
              <a:rPr lang="ja-JP" altLang="en-US" dirty="0"/>
              <a:t>アプリ→ドライブ</a:t>
            </a:r>
            <a:endParaRPr lang="en-US" altLang="ja-JP" dirty="0"/>
          </a:p>
          <a:p>
            <a:pPr lvl="1"/>
            <a:r>
              <a:rPr kumimoji="1" lang="ja-JP" altLang="en-US" dirty="0"/>
              <a:t>好きなファイルをアップロード</a:t>
            </a:r>
            <a:r>
              <a:rPr kumimoji="1" lang="en-US" altLang="ja-JP" dirty="0"/>
              <a:t>/</a:t>
            </a:r>
            <a:r>
              <a:rPr kumimoji="1" lang="ja-JP" altLang="en-US" dirty="0"/>
              <a:t>ダウンロード</a:t>
            </a:r>
            <a:endParaRPr kumimoji="1" lang="en-US" altLang="ja-JP" dirty="0"/>
          </a:p>
          <a:p>
            <a:pPr lvl="1"/>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30</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インターネットを使う</a:t>
            </a:r>
          </a:p>
        </p:txBody>
      </p:sp>
    </p:spTree>
    <p:extLst>
      <p:ext uri="{BB962C8B-B14F-4D97-AF65-F5344CB8AC3E}">
        <p14:creationId xmlns:p14="http://schemas.microsoft.com/office/powerpoint/2010/main" val="2141111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31</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ファイル共有ソフト</a:t>
            </a:r>
          </a:p>
        </p:txBody>
      </p:sp>
      <p:sp>
        <p:nvSpPr>
          <p:cNvPr id="6" name="円/楕円 7"/>
          <p:cNvSpPr/>
          <p:nvPr/>
        </p:nvSpPr>
        <p:spPr>
          <a:xfrm>
            <a:off x="1002484" y="1447742"/>
            <a:ext cx="2990423" cy="229906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pic>
        <p:nvPicPr>
          <p:cNvPr id="7" name="コンテンツ プレースホルダー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19041" y="2212153"/>
            <a:ext cx="678170" cy="827998"/>
          </a:xfrm>
          <a:prstGeom prst="rect">
            <a:avLst/>
          </a:prstGeom>
        </p:spPr>
      </p:pic>
      <p:pic>
        <p:nvPicPr>
          <p:cNvPr id="8" name="図 7"/>
          <p:cNvPicPr>
            <a:picLocks noChangeAspect="1"/>
          </p:cNvPicPr>
          <p:nvPr/>
        </p:nvPicPr>
        <p:blipFill>
          <a:blip r:embed="rId4"/>
          <a:stretch>
            <a:fillRect/>
          </a:stretch>
        </p:blipFill>
        <p:spPr>
          <a:xfrm>
            <a:off x="608789" y="4224976"/>
            <a:ext cx="976537" cy="976537"/>
          </a:xfrm>
          <a:prstGeom prst="rect">
            <a:avLst/>
          </a:prstGeom>
        </p:spPr>
      </p:pic>
      <p:sp>
        <p:nvSpPr>
          <p:cNvPr id="9" name="テキスト ボックス 8"/>
          <p:cNvSpPr txBox="1"/>
          <p:nvPr/>
        </p:nvSpPr>
        <p:spPr>
          <a:xfrm>
            <a:off x="948286" y="5373784"/>
            <a:ext cx="2954655" cy="369332"/>
          </a:xfrm>
          <a:prstGeom prst="rect">
            <a:avLst/>
          </a:prstGeom>
          <a:noFill/>
        </p:spPr>
        <p:txBody>
          <a:bodyPr wrap="none" rtlCol="0">
            <a:spAutoFit/>
          </a:bodyPr>
          <a:lstStyle/>
          <a:p>
            <a:r>
              <a:rPr kumimoji="1" lang="ja-JP" altLang="en-US"/>
              <a:t>サーバー上</a:t>
            </a:r>
            <a:r>
              <a:rPr kumimoji="1" lang="ja-JP" altLang="en-US" dirty="0"/>
              <a:t>に共有する場合</a:t>
            </a:r>
          </a:p>
        </p:txBody>
      </p:sp>
      <p:cxnSp>
        <p:nvCxnSpPr>
          <p:cNvPr id="10" name="直線矢印コネクタ 9"/>
          <p:cNvCxnSpPr/>
          <p:nvPr/>
        </p:nvCxnSpPr>
        <p:spPr>
          <a:xfrm flipV="1">
            <a:off x="1332411" y="3250010"/>
            <a:ext cx="466006" cy="959199"/>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p:nvPicPr>
        <p:blipFill>
          <a:blip r:embed="rId4"/>
          <a:stretch>
            <a:fillRect/>
          </a:stretch>
        </p:blipFill>
        <p:spPr>
          <a:xfrm>
            <a:off x="3282211" y="4217119"/>
            <a:ext cx="976537" cy="976537"/>
          </a:xfrm>
          <a:prstGeom prst="rect">
            <a:avLst/>
          </a:prstGeom>
        </p:spPr>
      </p:pic>
      <p:cxnSp>
        <p:nvCxnSpPr>
          <p:cNvPr id="12" name="直線矢印コネクタ 11"/>
          <p:cNvCxnSpPr/>
          <p:nvPr/>
        </p:nvCxnSpPr>
        <p:spPr>
          <a:xfrm flipH="1" flipV="1">
            <a:off x="3124200" y="3200855"/>
            <a:ext cx="583444" cy="115936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939980" y="1502701"/>
            <a:ext cx="1107996" cy="369332"/>
          </a:xfrm>
          <a:prstGeom prst="rect">
            <a:avLst/>
          </a:prstGeom>
          <a:noFill/>
        </p:spPr>
        <p:txBody>
          <a:bodyPr wrap="none" rtlCol="0">
            <a:spAutoFit/>
          </a:bodyPr>
          <a:lstStyle/>
          <a:p>
            <a:r>
              <a:rPr kumimoji="1" lang="ja-JP" altLang="en-US"/>
              <a:t>サーバー</a:t>
            </a:r>
          </a:p>
        </p:txBody>
      </p:sp>
      <p:pic>
        <p:nvPicPr>
          <p:cNvPr id="14" name="図 13"/>
          <p:cNvPicPr>
            <a:picLocks noChangeAspect="1"/>
          </p:cNvPicPr>
          <p:nvPr/>
        </p:nvPicPr>
        <p:blipFill>
          <a:blip r:embed="rId4"/>
          <a:stretch>
            <a:fillRect/>
          </a:stretch>
        </p:blipFill>
        <p:spPr>
          <a:xfrm>
            <a:off x="5291557" y="3664634"/>
            <a:ext cx="976537" cy="976537"/>
          </a:xfrm>
          <a:prstGeom prst="rect">
            <a:avLst/>
          </a:prstGeom>
        </p:spPr>
      </p:pic>
      <p:pic>
        <p:nvPicPr>
          <p:cNvPr id="15" name="図 14"/>
          <p:cNvPicPr>
            <a:picLocks noChangeAspect="1"/>
          </p:cNvPicPr>
          <p:nvPr/>
        </p:nvPicPr>
        <p:blipFill>
          <a:blip r:embed="rId4"/>
          <a:stretch>
            <a:fillRect/>
          </a:stretch>
        </p:blipFill>
        <p:spPr>
          <a:xfrm>
            <a:off x="7416335" y="3656777"/>
            <a:ext cx="976537" cy="976537"/>
          </a:xfrm>
          <a:prstGeom prst="rect">
            <a:avLst/>
          </a:prstGeom>
        </p:spPr>
      </p:pic>
      <p:pic>
        <p:nvPicPr>
          <p:cNvPr id="16" name="コンテンツ プレースホルダー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1655" y="3122623"/>
            <a:ext cx="678170" cy="827998"/>
          </a:xfrm>
          <a:prstGeom prst="rect">
            <a:avLst/>
          </a:prstGeom>
        </p:spPr>
      </p:pic>
      <p:pic>
        <p:nvPicPr>
          <p:cNvPr id="17" name="コンテンツ プレースホルダー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20968" y="3123860"/>
            <a:ext cx="678170" cy="827998"/>
          </a:xfrm>
          <a:prstGeom prst="rect">
            <a:avLst/>
          </a:prstGeom>
        </p:spPr>
      </p:pic>
      <p:sp>
        <p:nvSpPr>
          <p:cNvPr id="18" name="テキスト ボックス 17"/>
          <p:cNvSpPr txBox="1"/>
          <p:nvPr/>
        </p:nvSpPr>
        <p:spPr>
          <a:xfrm>
            <a:off x="4964619" y="4971098"/>
            <a:ext cx="3647152" cy="369332"/>
          </a:xfrm>
          <a:prstGeom prst="rect">
            <a:avLst/>
          </a:prstGeom>
          <a:noFill/>
        </p:spPr>
        <p:txBody>
          <a:bodyPr wrap="none" rtlCol="0">
            <a:spAutoFit/>
          </a:bodyPr>
          <a:lstStyle/>
          <a:p>
            <a:r>
              <a:rPr kumimoji="1" lang="ja-JP" altLang="en-US"/>
              <a:t>各自のフォルダを共有にする場合</a:t>
            </a:r>
          </a:p>
        </p:txBody>
      </p:sp>
      <p:pic>
        <p:nvPicPr>
          <p:cNvPr id="19" name="コンテンツ プレースホルダー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0116" y="3729609"/>
            <a:ext cx="678170" cy="827998"/>
          </a:xfrm>
          <a:prstGeom prst="rect">
            <a:avLst/>
          </a:prstGeom>
        </p:spPr>
      </p:pic>
      <p:pic>
        <p:nvPicPr>
          <p:cNvPr id="20" name="コンテンツ プレースホルダー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06742" y="3746805"/>
            <a:ext cx="678170" cy="827998"/>
          </a:xfrm>
          <a:prstGeom prst="rect">
            <a:avLst/>
          </a:prstGeom>
        </p:spPr>
      </p:pic>
      <p:sp>
        <p:nvSpPr>
          <p:cNvPr id="21" name="フリーフォーム 42"/>
          <p:cNvSpPr/>
          <p:nvPr/>
        </p:nvSpPr>
        <p:spPr>
          <a:xfrm>
            <a:off x="5901967" y="2212153"/>
            <a:ext cx="1985554" cy="1487471"/>
          </a:xfrm>
          <a:custGeom>
            <a:avLst/>
            <a:gdLst>
              <a:gd name="connsiteX0" fmla="*/ 0 w 1985554"/>
              <a:gd name="connsiteY0" fmla="*/ 1409094 h 1487471"/>
              <a:gd name="connsiteX1" fmla="*/ 600891 w 1985554"/>
              <a:gd name="connsiteY1" fmla="*/ 141996 h 1487471"/>
              <a:gd name="connsiteX2" fmla="*/ 1397725 w 1985554"/>
              <a:gd name="connsiteY2" fmla="*/ 181185 h 1487471"/>
              <a:gd name="connsiteX3" fmla="*/ 1985554 w 1985554"/>
              <a:gd name="connsiteY3" fmla="*/ 1487471 h 1487471"/>
            </a:gdLst>
            <a:ahLst/>
            <a:cxnLst>
              <a:cxn ang="0">
                <a:pos x="connsiteX0" y="connsiteY0"/>
              </a:cxn>
              <a:cxn ang="0">
                <a:pos x="connsiteX1" y="connsiteY1"/>
              </a:cxn>
              <a:cxn ang="0">
                <a:pos x="connsiteX2" y="connsiteY2"/>
              </a:cxn>
              <a:cxn ang="0">
                <a:pos x="connsiteX3" y="connsiteY3"/>
              </a:cxn>
            </a:cxnLst>
            <a:rect l="l" t="t" r="r" b="b"/>
            <a:pathLst>
              <a:path w="1985554" h="1487471">
                <a:moveTo>
                  <a:pt x="0" y="1409094"/>
                </a:moveTo>
                <a:cubicBezTo>
                  <a:pt x="183968" y="877870"/>
                  <a:pt x="367937" y="346647"/>
                  <a:pt x="600891" y="141996"/>
                </a:cubicBezTo>
                <a:cubicBezTo>
                  <a:pt x="833845" y="-62655"/>
                  <a:pt x="1166948" y="-43061"/>
                  <a:pt x="1397725" y="181185"/>
                </a:cubicBezTo>
                <a:cubicBezTo>
                  <a:pt x="1628502" y="405431"/>
                  <a:pt x="1985554" y="1487471"/>
                  <a:pt x="1985554" y="1487471"/>
                </a:cubicBezTo>
              </a:path>
            </a:pathLst>
          </a:custGeom>
          <a:noFill/>
          <a:ln w="41275">
            <a:solidFill>
              <a:schemeClr val="accent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291556" y="5662050"/>
            <a:ext cx="3528365" cy="57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直接アクセスされると危険</a:t>
            </a:r>
            <a:r>
              <a:rPr kumimoji="1" lang="ja-JP" altLang="en-US" i="1" dirty="0"/>
              <a:t>！</a:t>
            </a:r>
          </a:p>
        </p:txBody>
      </p:sp>
    </p:spTree>
    <p:extLst>
      <p:ext uri="{BB962C8B-B14F-4D97-AF65-F5344CB8AC3E}">
        <p14:creationId xmlns:p14="http://schemas.microsoft.com/office/powerpoint/2010/main" val="2919542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色々なところから同じファイルにアクセスしたい！</a:t>
            </a:r>
            <a:endParaRPr lang="en-US" altLang="ja-JP" dirty="0"/>
          </a:p>
          <a:p>
            <a:pPr lvl="1"/>
            <a:r>
              <a:rPr kumimoji="1" lang="ja-JP" altLang="en-US" dirty="0"/>
              <a:t>右クリック</a:t>
            </a:r>
            <a:endParaRPr kumimoji="1" lang="en-US" altLang="ja-JP" dirty="0"/>
          </a:p>
          <a:p>
            <a:pPr lvl="1"/>
            <a:r>
              <a:rPr lang="ja-JP" altLang="en-US" dirty="0"/>
              <a:t>エイリアス作成</a:t>
            </a:r>
            <a:endParaRPr lang="en-US" altLang="ja-JP" dirty="0"/>
          </a:p>
          <a:p>
            <a:pPr lvl="1"/>
            <a:r>
              <a:rPr kumimoji="1" lang="ja-JP" altLang="en-US" dirty="0"/>
              <a:t>好きな場所に配置</a:t>
            </a:r>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32</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エイリアス</a:t>
            </a:r>
          </a:p>
        </p:txBody>
      </p:sp>
    </p:spTree>
    <p:extLst>
      <p:ext uri="{BB962C8B-B14F-4D97-AF65-F5344CB8AC3E}">
        <p14:creationId xmlns:p14="http://schemas.microsoft.com/office/powerpoint/2010/main" val="4052239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99247" y="3707194"/>
            <a:ext cx="7745505" cy="2418968"/>
          </a:xfrm>
        </p:spPr>
        <p:txBody>
          <a:bodyPr/>
          <a:lstStyle/>
          <a:p>
            <a:r>
              <a:rPr lang="ja-JP" altLang="en-US" dirty="0"/>
              <a:t>ゴミ箱</a:t>
            </a:r>
            <a:r>
              <a:rPr lang="en-US" altLang="ja-JP" dirty="0"/>
              <a:t>(Recycle Bin)</a:t>
            </a:r>
          </a:p>
          <a:p>
            <a:pPr lvl="1"/>
            <a:r>
              <a:rPr lang="ja-JP" altLang="en-US" dirty="0"/>
              <a:t>システムが勝手に破棄するファイルを入れるフォルダ</a:t>
            </a:r>
            <a:endParaRPr lang="en-US" altLang="ja-JP" dirty="0"/>
          </a:p>
          <a:p>
            <a:pPr lvl="1"/>
            <a:r>
              <a:rPr lang="ja-JP" altLang="en-US" dirty="0"/>
              <a:t>システムに捨てられる前なら復旧可能</a:t>
            </a:r>
            <a:endParaRPr lang="en-US" altLang="ja-JP" dirty="0"/>
          </a:p>
          <a:p>
            <a:pPr lvl="1"/>
            <a:r>
              <a:rPr lang="ja-JP" altLang="en-US" dirty="0"/>
              <a:t>ゴミ箱に行かずに直接削除することもあるので注意！</a:t>
            </a:r>
            <a:endParaRPr lang="en-US" altLang="ja-JP" dirty="0"/>
          </a:p>
          <a:p>
            <a:pPr lvl="2"/>
            <a:r>
              <a:rPr lang="ja-JP" altLang="en-US" dirty="0"/>
              <a:t>例：</a:t>
            </a:r>
            <a:r>
              <a:rPr lang="en-US" altLang="ja-JP" dirty="0"/>
              <a:t>USB</a:t>
            </a:r>
            <a:r>
              <a:rPr lang="ja-JP" altLang="en-US" dirty="0"/>
              <a:t>のデータや外付け記憶装置のデータ</a:t>
            </a:r>
            <a:endParaRPr lang="en-US" altLang="ja-JP"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33</a:t>
            </a:fld>
            <a:endParaRPr kumimoji="0" lang="en-US">
              <a:solidFill>
                <a:schemeClr val="tx1"/>
              </a:solidFill>
            </a:endParaRPr>
          </a:p>
        </p:txBody>
      </p:sp>
      <p:sp>
        <p:nvSpPr>
          <p:cNvPr id="5" name="タイトル 4"/>
          <p:cNvSpPr>
            <a:spLocks noGrp="1"/>
          </p:cNvSpPr>
          <p:nvPr>
            <p:ph type="title"/>
          </p:nvPr>
        </p:nvSpPr>
        <p:spPr/>
        <p:txBody>
          <a:bodyPr/>
          <a:lstStyle/>
          <a:p>
            <a:r>
              <a:rPr lang="ja-JP" altLang="en-US" dirty="0"/>
              <a:t>ゴミ箱</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459" y="2008052"/>
            <a:ext cx="825500" cy="99060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000" y="2096952"/>
            <a:ext cx="812800" cy="812800"/>
          </a:xfrm>
          <a:prstGeom prst="rect">
            <a:avLst/>
          </a:prstGeom>
        </p:spPr>
      </p:pic>
      <p:sp>
        <p:nvSpPr>
          <p:cNvPr id="8" name="テキスト ボックス 7"/>
          <p:cNvSpPr txBox="1"/>
          <p:nvPr/>
        </p:nvSpPr>
        <p:spPr>
          <a:xfrm>
            <a:off x="2333962" y="3123127"/>
            <a:ext cx="1800493" cy="369332"/>
          </a:xfrm>
          <a:prstGeom prst="rect">
            <a:avLst/>
          </a:prstGeom>
          <a:noFill/>
        </p:spPr>
        <p:txBody>
          <a:bodyPr wrap="none" rtlCol="0">
            <a:spAutoFit/>
          </a:bodyPr>
          <a:lstStyle/>
          <a:p>
            <a:r>
              <a:rPr kumimoji="1" lang="ja-JP" altLang="en-US"/>
              <a:t>ゴミ入りゴミ箱</a:t>
            </a:r>
          </a:p>
        </p:txBody>
      </p:sp>
      <p:sp>
        <p:nvSpPr>
          <p:cNvPr id="9" name="テキスト ボックス 8"/>
          <p:cNvSpPr txBox="1"/>
          <p:nvPr/>
        </p:nvSpPr>
        <p:spPr>
          <a:xfrm>
            <a:off x="4713153" y="3135532"/>
            <a:ext cx="1800493" cy="369332"/>
          </a:xfrm>
          <a:prstGeom prst="rect">
            <a:avLst/>
          </a:prstGeom>
          <a:noFill/>
        </p:spPr>
        <p:txBody>
          <a:bodyPr wrap="none" rtlCol="0">
            <a:spAutoFit/>
          </a:bodyPr>
          <a:lstStyle/>
          <a:p>
            <a:r>
              <a:rPr kumimoji="1" lang="ja-JP" altLang="en-US"/>
              <a:t>からっぽゴミ箱</a:t>
            </a:r>
          </a:p>
        </p:txBody>
      </p:sp>
    </p:spTree>
    <p:extLst>
      <p:ext uri="{BB962C8B-B14F-4D97-AF65-F5344CB8AC3E}">
        <p14:creationId xmlns:p14="http://schemas.microsoft.com/office/powerpoint/2010/main" val="831289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ゴミ箱アイコンを右クリック</a:t>
            </a:r>
            <a:endParaRPr kumimoji="1" lang="en-US" altLang="ja-JP" dirty="0"/>
          </a:p>
          <a:p>
            <a:r>
              <a:rPr kumimoji="1" lang="ja-JP" altLang="en-US" dirty="0"/>
              <a:t>開く</a:t>
            </a:r>
            <a:endParaRPr kumimoji="1" lang="en-US" altLang="ja-JP" dirty="0"/>
          </a:p>
          <a:p>
            <a:r>
              <a:rPr lang="ja-JP" altLang="en-US" dirty="0"/>
              <a:t>お好みのファイルを右クリックして復元</a:t>
            </a:r>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34</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ゴミ箱からリサイクル</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871" y="3962414"/>
            <a:ext cx="825500" cy="990600"/>
          </a:xfrm>
          <a:prstGeom prst="rect">
            <a:avLst/>
          </a:prstGeom>
        </p:spPr>
      </p:pic>
    </p:spTree>
    <p:extLst>
      <p:ext uri="{BB962C8B-B14F-4D97-AF65-F5344CB8AC3E}">
        <p14:creationId xmlns:p14="http://schemas.microsoft.com/office/powerpoint/2010/main" val="940598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全画面の画像保存</a:t>
            </a:r>
            <a:endParaRPr kumimoji="1" lang="en-US" altLang="ja-JP" dirty="0"/>
          </a:p>
          <a:p>
            <a:pPr lvl="1"/>
            <a:r>
              <a:rPr lang="en-US" altLang="ja-JP" dirty="0"/>
              <a:t>Command</a:t>
            </a:r>
            <a:r>
              <a:rPr lang="ja-JP" altLang="en-US" dirty="0"/>
              <a:t>と</a:t>
            </a:r>
            <a:r>
              <a:rPr lang="en-US" altLang="ja-JP" dirty="0"/>
              <a:t>Shift</a:t>
            </a:r>
            <a:r>
              <a:rPr lang="ja-JP" altLang="en-US" dirty="0"/>
              <a:t>を押しながら</a:t>
            </a:r>
            <a:r>
              <a:rPr lang="en-US" altLang="ja-JP" dirty="0"/>
              <a:t>3</a:t>
            </a:r>
          </a:p>
          <a:p>
            <a:endParaRPr kumimoji="1" lang="en-US" altLang="ja-JP" dirty="0"/>
          </a:p>
          <a:p>
            <a:r>
              <a:rPr lang="ja-JP" altLang="en-US" dirty="0"/>
              <a:t>一部の画面の画像保存</a:t>
            </a:r>
            <a:endParaRPr lang="en-US" altLang="ja-JP" dirty="0"/>
          </a:p>
          <a:p>
            <a:pPr lvl="1"/>
            <a:r>
              <a:rPr lang="en-US" altLang="ja-JP" dirty="0"/>
              <a:t>Command</a:t>
            </a:r>
            <a:r>
              <a:rPr lang="ja-JP" altLang="en-US" dirty="0"/>
              <a:t>と</a:t>
            </a:r>
            <a:r>
              <a:rPr lang="en-US" altLang="ja-JP" dirty="0"/>
              <a:t>Shift</a:t>
            </a:r>
            <a:r>
              <a:rPr lang="ja-JP" altLang="en-US" dirty="0"/>
              <a:t>を押しながら</a:t>
            </a:r>
            <a:r>
              <a:rPr lang="en-US" altLang="ja-JP" dirty="0"/>
              <a:t>4</a:t>
            </a:r>
          </a:p>
          <a:p>
            <a:pPr lvl="1"/>
            <a:r>
              <a:rPr kumimoji="1" lang="ja-JP" altLang="en-US" dirty="0"/>
              <a:t>撮影したい範囲をドラッグアンドドロップ</a:t>
            </a:r>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35</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スクリーンショット</a:t>
            </a:r>
          </a:p>
        </p:txBody>
      </p:sp>
      <p:sp>
        <p:nvSpPr>
          <p:cNvPr id="6" name="正方形/長方形 5"/>
          <p:cNvSpPr/>
          <p:nvPr/>
        </p:nvSpPr>
        <p:spPr>
          <a:xfrm>
            <a:off x="1427178" y="4765183"/>
            <a:ext cx="6142561" cy="14100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800" dirty="0"/>
              <a:t>今日の授業課題</a:t>
            </a:r>
            <a:endParaRPr kumimoji="1" lang="en-US" altLang="ja-JP" sz="2800" dirty="0"/>
          </a:p>
          <a:p>
            <a:pPr algn="ctr"/>
            <a:r>
              <a:rPr kumimoji="1" lang="ja-JP" altLang="en-US" sz="2800" dirty="0"/>
              <a:t>アンケートに作った画像を付ける</a:t>
            </a:r>
          </a:p>
        </p:txBody>
      </p:sp>
    </p:spTree>
    <p:extLst>
      <p:ext uri="{BB962C8B-B14F-4D97-AF65-F5344CB8AC3E}">
        <p14:creationId xmlns:p14="http://schemas.microsoft.com/office/powerpoint/2010/main" val="3107788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en-US" altLang="ja-JP" dirty="0"/>
              <a:t>7</a:t>
            </a:r>
            <a:r>
              <a:rPr lang="ja-JP" altLang="en-US" dirty="0"/>
              <a:t>月</a:t>
            </a:r>
            <a:r>
              <a:rPr lang="en-US" altLang="ja-JP" dirty="0"/>
              <a:t>14</a:t>
            </a:r>
            <a:r>
              <a:rPr lang="ja-JP" altLang="en-US" dirty="0"/>
              <a:t>日にタッチタイピングの試験をやります</a:t>
            </a:r>
            <a:endParaRPr lang="en-US" altLang="ja-JP" dirty="0"/>
          </a:p>
          <a:p>
            <a:endParaRPr lang="en-US" altLang="ja-JP" dirty="0"/>
          </a:p>
          <a:p>
            <a:r>
              <a:rPr lang="ja-JP" altLang="en-US" dirty="0"/>
              <a:t>使用ソフト</a:t>
            </a:r>
            <a:endParaRPr lang="en-US" altLang="ja-JP" dirty="0"/>
          </a:p>
          <a:p>
            <a:pPr lvl="1"/>
            <a:r>
              <a:rPr lang="ja-JP" altLang="en-US" dirty="0"/>
              <a:t>タッチタイピングウェブアプリ（富士通）</a:t>
            </a:r>
            <a:endParaRPr lang="en-US" altLang="ja-JP" dirty="0"/>
          </a:p>
          <a:p>
            <a:pPr lvl="1"/>
            <a:r>
              <a:rPr lang="en-US" altLang="ja-JP" dirty="0">
                <a:hlinkClick r:id="rId3"/>
              </a:rPr>
              <a:t>http://azby.fmworld.net/usage/lesson/keyboard/typing</a:t>
            </a:r>
            <a:endParaRPr lang="en-US" altLang="ja-JP" dirty="0"/>
          </a:p>
          <a:p>
            <a:r>
              <a:rPr lang="ja-JP" altLang="en-US" dirty="0"/>
              <a:t>日程</a:t>
            </a:r>
            <a:endParaRPr lang="en-US" altLang="ja-JP" dirty="0"/>
          </a:p>
          <a:p>
            <a:pPr lvl="1"/>
            <a:r>
              <a:rPr lang="en-US" altLang="ja-JP" dirty="0"/>
              <a:t>7</a:t>
            </a:r>
            <a:r>
              <a:rPr lang="ja-JP" altLang="en-US" dirty="0"/>
              <a:t>月</a:t>
            </a:r>
            <a:r>
              <a:rPr lang="en-US" altLang="ja-JP" dirty="0"/>
              <a:t>14</a:t>
            </a:r>
            <a:r>
              <a:rPr lang="ja-JP" altLang="en-US"/>
              <a:t>日の授業中（</a:t>
            </a:r>
            <a:r>
              <a:rPr lang="ja-JP" altLang="en-US" dirty="0"/>
              <a:t>予定）</a:t>
            </a:r>
            <a:endParaRPr lang="en-US" altLang="ja-JP"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5" name="スライド番号プレースホルダー 4"/>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36</a:t>
            </a:fld>
            <a:endParaRPr kumimoji="0" lang="en-US">
              <a:solidFill>
                <a:schemeClr val="tx1"/>
              </a:solidFill>
            </a:endParaRPr>
          </a:p>
        </p:txBody>
      </p:sp>
      <p:sp>
        <p:nvSpPr>
          <p:cNvPr id="6" name="タイトル 5"/>
          <p:cNvSpPr>
            <a:spLocks noGrp="1"/>
          </p:cNvSpPr>
          <p:nvPr>
            <p:ph type="title"/>
          </p:nvPr>
        </p:nvSpPr>
        <p:spPr/>
        <p:txBody>
          <a:bodyPr/>
          <a:lstStyle/>
          <a:p>
            <a:r>
              <a:rPr kumimoji="1" lang="ja-JP" altLang="en-US" dirty="0"/>
              <a:t>タッチタイピングの試験</a:t>
            </a:r>
          </a:p>
        </p:txBody>
      </p:sp>
    </p:spTree>
    <p:extLst>
      <p:ext uri="{BB962C8B-B14F-4D97-AF65-F5344CB8AC3E}">
        <p14:creationId xmlns:p14="http://schemas.microsoft.com/office/powerpoint/2010/main" val="486002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データの基本について学んだ</a:t>
            </a:r>
            <a:endParaRPr lang="en-US" altLang="ja-JP" dirty="0"/>
          </a:p>
          <a:p>
            <a:pPr lvl="1"/>
            <a:r>
              <a:rPr lang="ja-JP" altLang="en-US" dirty="0"/>
              <a:t>ファイルやフォルダとして提示される</a:t>
            </a:r>
            <a:endParaRPr lang="en-US" altLang="ja-JP" dirty="0"/>
          </a:p>
          <a:p>
            <a:pPr lvl="1"/>
            <a:r>
              <a:rPr lang="ja-JP" altLang="en-US" dirty="0"/>
              <a:t>階層構造で管理されている</a:t>
            </a:r>
            <a:endParaRPr lang="en-US" altLang="ja-JP" dirty="0"/>
          </a:p>
          <a:p>
            <a:pPr lvl="1"/>
            <a:r>
              <a:rPr lang="ja-JP" altLang="en-US" dirty="0"/>
              <a:t>階層の位置はパスで表現する</a:t>
            </a:r>
            <a:endParaRPr lang="en-US" altLang="ja-JP" dirty="0"/>
          </a:p>
          <a:p>
            <a:pPr lvl="1"/>
            <a:endParaRPr lang="en-US" altLang="ja-JP" dirty="0"/>
          </a:p>
          <a:p>
            <a:r>
              <a:rPr lang="ja-JP" altLang="en-US" dirty="0"/>
              <a:t>ファイル操作について学んだ</a:t>
            </a:r>
            <a:endParaRPr lang="en-US" altLang="ja-JP" dirty="0"/>
          </a:p>
          <a:p>
            <a:pPr lvl="1"/>
            <a:r>
              <a:rPr lang="en-US" altLang="ja-JP" dirty="0"/>
              <a:t>Finder</a:t>
            </a:r>
          </a:p>
          <a:p>
            <a:pPr lvl="1"/>
            <a:r>
              <a:rPr lang="ja-JP" altLang="en-US" dirty="0"/>
              <a:t>ファイル作成</a:t>
            </a:r>
            <a:r>
              <a:rPr lang="en-US" altLang="ja-JP" dirty="0"/>
              <a:t>/</a:t>
            </a:r>
            <a:r>
              <a:rPr lang="ja-JP" altLang="en-US" dirty="0"/>
              <a:t>移動</a:t>
            </a:r>
            <a:r>
              <a:rPr lang="en-US" altLang="ja-JP" dirty="0"/>
              <a:t>/</a:t>
            </a:r>
            <a:r>
              <a:rPr lang="ja-JP" altLang="en-US" dirty="0"/>
              <a:t>削除</a:t>
            </a:r>
            <a:endParaRPr lang="en-US" altLang="ja-JP" dirty="0"/>
          </a:p>
          <a:p>
            <a:pPr lvl="1"/>
            <a:r>
              <a:rPr lang="ja-JP" altLang="en-US" dirty="0"/>
              <a:t>データを持ち運ぶには外部記憶装置やインターネットを使う</a:t>
            </a:r>
            <a:endParaRPr lang="en-US" altLang="ja-JP"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5" name="スライド番号プレースホルダー 4"/>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37</a:t>
            </a:fld>
            <a:endParaRPr kumimoji="0" lang="en-US">
              <a:solidFill>
                <a:schemeClr val="tx1"/>
              </a:solidFill>
            </a:endParaRPr>
          </a:p>
        </p:txBody>
      </p:sp>
      <p:sp>
        <p:nvSpPr>
          <p:cNvPr id="6" name="タイトル 5"/>
          <p:cNvSpPr>
            <a:spLocks noGrp="1"/>
          </p:cNvSpPr>
          <p:nvPr>
            <p:ph type="title"/>
          </p:nvPr>
        </p:nvSpPr>
        <p:spPr/>
        <p:txBody>
          <a:bodyPr/>
          <a:lstStyle/>
          <a:p>
            <a:r>
              <a:rPr kumimoji="1" lang="ja-JP" altLang="en-US" dirty="0"/>
              <a:t>本日のまとめ</a:t>
            </a:r>
          </a:p>
        </p:txBody>
      </p:sp>
    </p:spTree>
    <p:extLst>
      <p:ext uri="{BB962C8B-B14F-4D97-AF65-F5344CB8AC3E}">
        <p14:creationId xmlns:p14="http://schemas.microsoft.com/office/powerpoint/2010/main" val="201064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インターネットの仕組みを学ぶ</a:t>
            </a:r>
            <a:endParaRPr kumimoji="1" lang="en-US" altLang="ja-JP" dirty="0"/>
          </a:p>
          <a:p>
            <a:r>
              <a:rPr lang="ja-JP" altLang="en-US" dirty="0"/>
              <a:t>簡単なウェブサービスを利用する</a:t>
            </a:r>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38</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次回</a:t>
            </a:r>
          </a:p>
        </p:txBody>
      </p:sp>
    </p:spTree>
    <p:extLst>
      <p:ext uri="{BB962C8B-B14F-4D97-AF65-F5344CB8AC3E}">
        <p14:creationId xmlns:p14="http://schemas.microsoft.com/office/powerpoint/2010/main" val="92660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キーチェーン</a:t>
            </a:r>
            <a:endParaRPr kumimoji="1" lang="en-US" altLang="ja-JP" dirty="0"/>
          </a:p>
          <a:p>
            <a:pPr lvl="1"/>
            <a:r>
              <a:rPr lang="ja-JP" altLang="en-US" dirty="0"/>
              <a:t>自動でユーザ名とパスワードのセットを記憶</a:t>
            </a:r>
            <a:endParaRPr lang="en-US" altLang="ja-JP" dirty="0"/>
          </a:p>
          <a:p>
            <a:pPr lvl="1"/>
            <a:r>
              <a:rPr lang="ja-JP" altLang="en-US" dirty="0"/>
              <a:t>設定場所</a:t>
            </a:r>
            <a:endParaRPr lang="en-US" altLang="ja-JP" dirty="0"/>
          </a:p>
          <a:p>
            <a:pPr lvl="2"/>
            <a:r>
              <a:rPr lang="en-US" altLang="ja-JP" dirty="0"/>
              <a:t>Finder</a:t>
            </a:r>
          </a:p>
          <a:p>
            <a:pPr lvl="2"/>
            <a:r>
              <a:rPr lang="ja-JP" altLang="en-US" dirty="0"/>
              <a:t>アプリケーションフォルダ</a:t>
            </a:r>
            <a:endParaRPr lang="en-US" altLang="ja-JP" dirty="0"/>
          </a:p>
          <a:p>
            <a:pPr lvl="2"/>
            <a:r>
              <a:rPr lang="ja-JP" altLang="en-US" dirty="0"/>
              <a:t>ユーティリティフォルダ</a:t>
            </a:r>
            <a:endParaRPr lang="en-US" altLang="ja-JP" dirty="0"/>
          </a:p>
          <a:p>
            <a:pPr lvl="2"/>
            <a:r>
              <a:rPr lang="ja-JP" altLang="en-US" dirty="0"/>
              <a:t>キーチェーンアクセス</a:t>
            </a:r>
            <a:endParaRPr lang="en-US" altLang="ja-JP" dirty="0"/>
          </a:p>
          <a:p>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4</a:t>
            </a:fld>
            <a:endParaRPr kumimoji="0" lang="en-US">
              <a:solidFill>
                <a:schemeClr val="tx1"/>
              </a:solidFill>
            </a:endParaRPr>
          </a:p>
        </p:txBody>
      </p:sp>
      <p:sp>
        <p:nvSpPr>
          <p:cNvPr id="5" name="タイトル 4"/>
          <p:cNvSpPr>
            <a:spLocks noGrp="1"/>
          </p:cNvSpPr>
          <p:nvPr>
            <p:ph type="title"/>
          </p:nvPr>
        </p:nvSpPr>
        <p:spPr/>
        <p:txBody>
          <a:bodyPr/>
          <a:lstStyle/>
          <a:p>
            <a:r>
              <a:rPr kumimoji="1" lang="en-US" altLang="ja-JP" dirty="0"/>
              <a:t>Mac</a:t>
            </a:r>
            <a:r>
              <a:rPr kumimoji="1" lang="ja-JP" altLang="en-US" dirty="0"/>
              <a:t>におけるパスワード管理</a:t>
            </a:r>
          </a:p>
        </p:txBody>
      </p:sp>
      <p:pic>
        <p:nvPicPr>
          <p:cNvPr id="6" name="図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94915" y="3962414"/>
            <a:ext cx="3877949" cy="245574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625" y="4772202"/>
            <a:ext cx="1276350" cy="1466850"/>
          </a:xfrm>
          <a:prstGeom prst="rect">
            <a:avLst/>
          </a:prstGeom>
        </p:spPr>
      </p:pic>
    </p:spTree>
    <p:extLst>
      <p:ext uri="{BB962C8B-B14F-4D97-AF65-F5344CB8AC3E}">
        <p14:creationId xmlns:p14="http://schemas.microsoft.com/office/powerpoint/2010/main" val="417001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コンピュータ：自動で計算するもの</a:t>
            </a:r>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5</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授業目的の再確認</a:t>
            </a:r>
          </a:p>
        </p:txBody>
      </p:sp>
      <p:pic>
        <p:nvPicPr>
          <p:cNvPr id="6" name="Picture 4" descr="http://3.bp.blogspot.com/-G8t4htGXy8g/VXOUdjGtGhI/AAAAAAAAuLI/wU6gnpTOrYA/s800/smartphone_app.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18112" y="3825254"/>
            <a:ext cx="1099114" cy="12561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1.bp.blogspot.com/-bxcjqmH6MKQ/V2vX2Xhwq0I/AAAAAAAA75s/vfT_NWn0m083KhUV5nI-OE9-bKhsrlY6gCLcB/s800/computer_kiban.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23390" y="3686373"/>
            <a:ext cx="1218363" cy="11106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2.bp.blogspot.com/-JPa0Nzk_E8M/Vf-aIH2jsyI/AAAAAAAAyDc/2FG8dSNSk-k/s800/computer_girl.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5867" y="3084170"/>
            <a:ext cx="1995023" cy="19428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4.bp.blogspot.com/-yn703BXL-3U/VuKMXoMqr0I/AAAAAAAA4zA/Qcz_Kz6o0nkp6t1JrsNkdQDFozoBWrSng/s800/computer_folder.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721013" y="2911722"/>
            <a:ext cx="1160042" cy="971299"/>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278676" y="5062556"/>
            <a:ext cx="1235924" cy="369332"/>
          </a:xfrm>
          <a:prstGeom prst="rect">
            <a:avLst/>
          </a:prstGeom>
          <a:noFill/>
        </p:spPr>
        <p:txBody>
          <a:bodyPr wrap="square" rtlCol="0">
            <a:spAutoFit/>
          </a:bodyPr>
          <a:lstStyle/>
          <a:p>
            <a:r>
              <a:rPr kumimoji="1" lang="ja-JP" altLang="en-US" dirty="0"/>
              <a:t>ユーザー</a:t>
            </a:r>
          </a:p>
        </p:txBody>
      </p:sp>
      <p:sp>
        <p:nvSpPr>
          <p:cNvPr id="11" name="テキスト ボックス 10"/>
          <p:cNvSpPr txBox="1"/>
          <p:nvPr/>
        </p:nvSpPr>
        <p:spPr>
          <a:xfrm>
            <a:off x="4082750" y="5158655"/>
            <a:ext cx="931284" cy="646331"/>
          </a:xfrm>
          <a:prstGeom prst="rect">
            <a:avLst/>
          </a:prstGeom>
          <a:noFill/>
        </p:spPr>
        <p:txBody>
          <a:bodyPr wrap="square" rtlCol="0">
            <a:spAutoFit/>
          </a:bodyPr>
          <a:lstStyle/>
          <a:p>
            <a:r>
              <a:rPr kumimoji="1" lang="ja-JP" altLang="en-US" dirty="0"/>
              <a:t>ソフトウェア</a:t>
            </a:r>
          </a:p>
        </p:txBody>
      </p:sp>
      <p:sp>
        <p:nvSpPr>
          <p:cNvPr id="12" name="テキスト ボックス 11"/>
          <p:cNvSpPr txBox="1"/>
          <p:nvPr/>
        </p:nvSpPr>
        <p:spPr>
          <a:xfrm>
            <a:off x="6966929" y="4978586"/>
            <a:ext cx="931284" cy="369332"/>
          </a:xfrm>
          <a:prstGeom prst="rect">
            <a:avLst/>
          </a:prstGeom>
          <a:noFill/>
        </p:spPr>
        <p:txBody>
          <a:bodyPr wrap="square" rtlCol="0">
            <a:spAutoFit/>
          </a:bodyPr>
          <a:lstStyle/>
          <a:p>
            <a:r>
              <a:rPr kumimoji="1" lang="ja-JP" altLang="en-US" dirty="0"/>
              <a:t>ハード</a:t>
            </a:r>
          </a:p>
        </p:txBody>
      </p:sp>
      <p:sp>
        <p:nvSpPr>
          <p:cNvPr id="13" name="矢印: 右 12"/>
          <p:cNvSpPr/>
          <p:nvPr/>
        </p:nvSpPr>
        <p:spPr>
          <a:xfrm>
            <a:off x="3066997" y="3271641"/>
            <a:ext cx="357909" cy="83369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4" name="矢印: 右 13"/>
          <p:cNvSpPr/>
          <p:nvPr/>
        </p:nvSpPr>
        <p:spPr>
          <a:xfrm>
            <a:off x="5960354" y="3269524"/>
            <a:ext cx="357909" cy="83369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5" name="矢印: 右 14"/>
          <p:cNvSpPr/>
          <p:nvPr/>
        </p:nvSpPr>
        <p:spPr>
          <a:xfrm flipH="1">
            <a:off x="5960354" y="4283393"/>
            <a:ext cx="357909" cy="83369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6" name="矢印: 右 15"/>
          <p:cNvSpPr/>
          <p:nvPr/>
        </p:nvSpPr>
        <p:spPr>
          <a:xfrm flipH="1">
            <a:off x="3066997" y="4283393"/>
            <a:ext cx="357909" cy="83369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7" name="吹き出し: 四角形 16"/>
          <p:cNvSpPr/>
          <p:nvPr/>
        </p:nvSpPr>
        <p:spPr>
          <a:xfrm>
            <a:off x="6639264" y="2447636"/>
            <a:ext cx="2133600" cy="1055076"/>
          </a:xfrm>
          <a:prstGeom prst="wedgeRectCallout">
            <a:avLst>
              <a:gd name="adj1" fmla="val 13233"/>
              <a:gd name="adj2" fmla="val 725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en-US" altLang="ja-JP" dirty="0">
                <a:solidFill>
                  <a:srgbClr val="92D050"/>
                </a:solidFill>
                <a:latin typeface="Consolas" panose="020B0609020204030204" pitchFamily="49" charset="0"/>
              </a:rPr>
              <a:t>0100 0101 1101</a:t>
            </a:r>
          </a:p>
          <a:p>
            <a:r>
              <a:rPr kumimoji="1" lang="en-US" altLang="ja-JP" dirty="0">
                <a:solidFill>
                  <a:srgbClr val="92D050"/>
                </a:solidFill>
                <a:latin typeface="Consolas" panose="020B0609020204030204" pitchFamily="49" charset="0"/>
              </a:rPr>
              <a:t>0110 0111 1011</a:t>
            </a:r>
          </a:p>
          <a:p>
            <a:r>
              <a:rPr kumimoji="1" lang="en-US" altLang="ja-JP" dirty="0">
                <a:solidFill>
                  <a:srgbClr val="92D050"/>
                </a:solidFill>
                <a:latin typeface="Consolas" panose="020B0609020204030204" pitchFamily="49" charset="0"/>
              </a:rPr>
              <a:t>1010 1111 0110…</a:t>
            </a:r>
            <a:endParaRPr kumimoji="1" lang="ja-JP" altLang="en-US" dirty="0">
              <a:solidFill>
                <a:srgbClr val="92D050"/>
              </a:solidFill>
              <a:latin typeface="Consolas" panose="020B0609020204030204" pitchFamily="49" charset="0"/>
            </a:endParaRPr>
          </a:p>
        </p:txBody>
      </p:sp>
      <p:cxnSp>
        <p:nvCxnSpPr>
          <p:cNvPr id="19" name="コネクタ: 曲線 18"/>
          <p:cNvCxnSpPr>
            <a:stCxn id="7" idx="3"/>
          </p:cNvCxnSpPr>
          <p:nvPr/>
        </p:nvCxnSpPr>
        <p:spPr>
          <a:xfrm>
            <a:off x="8041753" y="4241709"/>
            <a:ext cx="892633" cy="389293"/>
          </a:xfrm>
          <a:prstGeom prst="curvedConnector3">
            <a:avLst/>
          </a:prstGeom>
        </p:spPr>
        <p:style>
          <a:lnRef idx="3">
            <a:schemeClr val="accent4"/>
          </a:lnRef>
          <a:fillRef idx="0">
            <a:schemeClr val="accent4"/>
          </a:fillRef>
          <a:effectRef idx="2">
            <a:schemeClr val="accent4"/>
          </a:effectRef>
          <a:fontRef idx="minor">
            <a:schemeClr val="tx1"/>
          </a:fontRef>
        </p:style>
      </p:cxnSp>
      <p:sp>
        <p:nvSpPr>
          <p:cNvPr id="21" name="テキスト ボックス 20"/>
          <p:cNvSpPr txBox="1"/>
          <p:nvPr/>
        </p:nvSpPr>
        <p:spPr>
          <a:xfrm>
            <a:off x="7724043" y="4655132"/>
            <a:ext cx="1441420" cy="307777"/>
          </a:xfrm>
          <a:prstGeom prst="rect">
            <a:avLst/>
          </a:prstGeom>
          <a:noFill/>
        </p:spPr>
        <p:txBody>
          <a:bodyPr wrap="none" rtlCol="0">
            <a:spAutoFit/>
          </a:bodyPr>
          <a:lstStyle/>
          <a:p>
            <a:r>
              <a:rPr kumimoji="1" lang="ja-JP" altLang="en-US" sz="1400" dirty="0"/>
              <a:t>インターネット</a:t>
            </a:r>
          </a:p>
        </p:txBody>
      </p:sp>
      <p:sp>
        <p:nvSpPr>
          <p:cNvPr id="18" name="正方形/長方形 17"/>
          <p:cNvSpPr/>
          <p:nvPr/>
        </p:nvSpPr>
        <p:spPr>
          <a:xfrm>
            <a:off x="2239723" y="6088889"/>
            <a:ext cx="4653797" cy="59090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コンピュータについて理解を深める！</a:t>
            </a:r>
          </a:p>
        </p:txBody>
      </p:sp>
    </p:spTree>
    <p:extLst>
      <p:ext uri="{BB962C8B-B14F-4D97-AF65-F5344CB8AC3E}">
        <p14:creationId xmlns:p14="http://schemas.microsoft.com/office/powerpoint/2010/main" val="3826694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850040" y="1798667"/>
            <a:ext cx="2594712" cy="792133"/>
          </a:xfrm>
        </p:spPr>
        <p:txBody>
          <a:bodyPr/>
          <a:lstStyle/>
          <a:p>
            <a:r>
              <a:rPr kumimoji="1" lang="ja-JP" altLang="en-US" dirty="0"/>
              <a:t>配線して計算</a:t>
            </a:r>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6</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初期のコンピュータ</a:t>
            </a:r>
          </a:p>
        </p:txBody>
      </p:sp>
      <p:pic>
        <p:nvPicPr>
          <p:cNvPr id="6" name="図 5"/>
          <p:cNvPicPr>
            <a:picLocks noChangeAspect="1"/>
          </p:cNvPicPr>
          <p:nvPr/>
        </p:nvPicPr>
        <p:blipFill>
          <a:blip r:embed="rId3"/>
          <a:stretch>
            <a:fillRect/>
          </a:stretch>
        </p:blipFill>
        <p:spPr>
          <a:xfrm>
            <a:off x="688490" y="1798667"/>
            <a:ext cx="5161550" cy="2177883"/>
          </a:xfrm>
          <a:prstGeom prst="rect">
            <a:avLst/>
          </a:prstGeom>
        </p:spPr>
      </p:pic>
      <p:pic>
        <p:nvPicPr>
          <p:cNvPr id="7" name="コンテンツ プレースホルダー 1"/>
          <p:cNvPicPr>
            <a:picLocks noChangeAspect="1"/>
          </p:cNvPicPr>
          <p:nvPr/>
        </p:nvPicPr>
        <p:blipFill>
          <a:blip r:embed="rId4"/>
          <a:stretch>
            <a:fillRect/>
          </a:stretch>
        </p:blipFill>
        <p:spPr>
          <a:xfrm>
            <a:off x="699247" y="4202330"/>
            <a:ext cx="4223086" cy="2027081"/>
          </a:xfrm>
          <a:prstGeom prst="rect">
            <a:avLst/>
          </a:prstGeom>
        </p:spPr>
      </p:pic>
      <p:sp>
        <p:nvSpPr>
          <p:cNvPr id="8" name="コンテンツ プレースホルダー 1"/>
          <p:cNvSpPr txBox="1">
            <a:spLocks/>
          </p:cNvSpPr>
          <p:nvPr/>
        </p:nvSpPr>
        <p:spPr>
          <a:xfrm>
            <a:off x="4922332" y="4371724"/>
            <a:ext cx="3717575" cy="1377855"/>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r>
              <a:rPr lang="ja-JP" altLang="en-US" dirty="0"/>
              <a:t>紙に計算式を作り計算</a:t>
            </a:r>
          </a:p>
        </p:txBody>
      </p:sp>
    </p:spTree>
    <p:extLst>
      <p:ext uri="{BB962C8B-B14F-4D97-AF65-F5344CB8AC3E}">
        <p14:creationId xmlns:p14="http://schemas.microsoft.com/office/powerpoint/2010/main" val="204323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en-US" altLang="ja-JP" dirty="0"/>
              <a:t>UI(user interface)</a:t>
            </a:r>
          </a:p>
          <a:p>
            <a:pPr lvl="1"/>
            <a:r>
              <a:rPr lang="ja-JP" altLang="en-US" dirty="0"/>
              <a:t>マウスやキーボードの入力をソフトに渡す</a:t>
            </a:r>
            <a:endParaRPr lang="en-US" altLang="ja-JP" dirty="0"/>
          </a:p>
          <a:p>
            <a:pPr lvl="1"/>
            <a:endParaRPr kumimoji="1" lang="en-US" altLang="ja-JP" dirty="0"/>
          </a:p>
          <a:p>
            <a:r>
              <a:rPr lang="ja-JP" altLang="en-US" dirty="0"/>
              <a:t>データの仮想化</a:t>
            </a:r>
            <a:endParaRPr lang="en-US" altLang="ja-JP" dirty="0"/>
          </a:p>
          <a:p>
            <a:pPr lvl="1"/>
            <a:r>
              <a:rPr kumimoji="1" lang="en-US" altLang="ja-JP" dirty="0"/>
              <a:t>0/1</a:t>
            </a:r>
            <a:r>
              <a:rPr kumimoji="1" lang="ja-JP" altLang="en-US" dirty="0"/>
              <a:t>のデータをファイルやフォルダとして表示</a:t>
            </a:r>
            <a:endParaRPr kumimoji="1" lang="en-US" altLang="ja-JP" dirty="0"/>
          </a:p>
          <a:p>
            <a:endParaRPr lang="en-US" altLang="ja-JP" dirty="0"/>
          </a:p>
          <a:p>
            <a:r>
              <a:rPr kumimoji="1" lang="ja-JP" altLang="en-US" dirty="0"/>
              <a:t>ソフトの管理</a:t>
            </a:r>
            <a:endParaRPr kumimoji="1" lang="en-US" altLang="ja-JP" dirty="0"/>
          </a:p>
          <a:p>
            <a:pPr lvl="1"/>
            <a:r>
              <a:rPr lang="ja-JP" altLang="en-US" dirty="0"/>
              <a:t>起動しているソフトウェアを管理している</a:t>
            </a:r>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7</a:t>
            </a:fld>
            <a:endParaRPr kumimoji="0" lang="en-US">
              <a:solidFill>
                <a:schemeClr val="tx1"/>
              </a:solidFill>
            </a:endParaRPr>
          </a:p>
        </p:txBody>
      </p:sp>
      <p:sp>
        <p:nvSpPr>
          <p:cNvPr id="5" name="タイトル 4"/>
          <p:cNvSpPr>
            <a:spLocks noGrp="1"/>
          </p:cNvSpPr>
          <p:nvPr>
            <p:ph type="title"/>
          </p:nvPr>
        </p:nvSpPr>
        <p:spPr/>
        <p:txBody>
          <a:bodyPr/>
          <a:lstStyle/>
          <a:p>
            <a:r>
              <a:rPr lang="en-US" altLang="ja-JP" dirty="0"/>
              <a:t>OS</a:t>
            </a:r>
            <a:r>
              <a:rPr lang="ja-JP" altLang="en-US" dirty="0"/>
              <a:t>がしている仕事</a:t>
            </a:r>
            <a:endParaRPr kumimoji="1" lang="ja-JP" altLang="en-US" dirty="0"/>
          </a:p>
        </p:txBody>
      </p:sp>
    </p:spTree>
    <p:extLst>
      <p:ext uri="{BB962C8B-B14F-4D97-AF65-F5344CB8AC3E}">
        <p14:creationId xmlns:p14="http://schemas.microsoft.com/office/powerpoint/2010/main" val="3981657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99247" y="3108960"/>
            <a:ext cx="7745505" cy="3017202"/>
          </a:xfrm>
        </p:spPr>
        <p:txBody>
          <a:bodyPr/>
          <a:lstStyle/>
          <a:p>
            <a:r>
              <a:rPr kumimoji="1" lang="ja-JP" altLang="en-US" dirty="0"/>
              <a:t>ファイル</a:t>
            </a:r>
            <a:endParaRPr kumimoji="1" lang="en-US" altLang="ja-JP" dirty="0"/>
          </a:p>
          <a:p>
            <a:pPr lvl="1"/>
            <a:r>
              <a:rPr lang="ja-JP" altLang="en-US" dirty="0"/>
              <a:t>実行ファイル（アプリやソフトなど）</a:t>
            </a:r>
            <a:endParaRPr lang="en-US" altLang="ja-JP" dirty="0"/>
          </a:p>
          <a:p>
            <a:pPr lvl="1"/>
            <a:r>
              <a:rPr kumimoji="1" lang="ja-JP" altLang="en-US" dirty="0"/>
              <a:t>データファイル</a:t>
            </a:r>
            <a:endParaRPr kumimoji="1" lang="en-US" altLang="ja-JP" dirty="0"/>
          </a:p>
          <a:p>
            <a:pPr lvl="1"/>
            <a:r>
              <a:rPr lang="ja-JP" altLang="en-US" dirty="0"/>
              <a:t>エイリアス（ショートカット）</a:t>
            </a:r>
            <a:endParaRPr lang="en-US" altLang="ja-JP" dirty="0"/>
          </a:p>
          <a:p>
            <a:endParaRPr kumimoji="1" lang="en-US" altLang="ja-JP" dirty="0"/>
          </a:p>
          <a:p>
            <a:r>
              <a:rPr lang="ja-JP" altLang="en-US" dirty="0"/>
              <a:t>フォルダ</a:t>
            </a:r>
            <a:endParaRPr lang="en-US" altLang="ja-JP" dirty="0"/>
          </a:p>
          <a:p>
            <a:pPr lvl="1"/>
            <a:r>
              <a:rPr lang="ja-JP" altLang="en-US" dirty="0"/>
              <a:t>ファイルを入れるためのファイル</a:t>
            </a:r>
            <a:endParaRPr kumimoji="1" lang="ja-JP" altLang="en-US" dirty="0"/>
          </a:p>
        </p:txBody>
      </p:sp>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8</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ファイルとフォルダ</a:t>
            </a:r>
          </a:p>
        </p:txBody>
      </p:sp>
      <p:sp>
        <p:nvSpPr>
          <p:cNvPr id="6" name="正方形/長方形 5"/>
          <p:cNvSpPr/>
          <p:nvPr/>
        </p:nvSpPr>
        <p:spPr>
          <a:xfrm>
            <a:off x="1495341" y="1842810"/>
            <a:ext cx="6142561" cy="10139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2800" dirty="0"/>
              <a:t>OS</a:t>
            </a:r>
            <a:r>
              <a:rPr kumimoji="1" lang="ja-JP" altLang="en-US" sz="2800" dirty="0"/>
              <a:t>がデータをファイルとして提示</a:t>
            </a:r>
          </a:p>
        </p:txBody>
      </p:sp>
    </p:spTree>
    <p:extLst>
      <p:ext uri="{BB962C8B-B14F-4D97-AF65-F5344CB8AC3E}">
        <p14:creationId xmlns:p14="http://schemas.microsoft.com/office/powerpoint/2010/main" val="196644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algn="l" eaLnBrk="1" latinLnBrk="0" hangingPunct="1"/>
            <a:r>
              <a:rPr lang="en-US" altLang="ja-JP"/>
              <a:t>2017/4/20</a:t>
            </a:r>
            <a:endParaRPr lang="en-US">
              <a:solidFill>
                <a:schemeClr val="tx1"/>
              </a:solidFill>
            </a:endParaRPr>
          </a:p>
        </p:txBody>
      </p:sp>
      <p:sp>
        <p:nvSpPr>
          <p:cNvPr id="4" name="スライド番号プレースホルダー 3"/>
          <p:cNvSpPr>
            <a:spLocks noGrp="1"/>
          </p:cNvSpPr>
          <p:nvPr>
            <p:ph type="sldNum" sz="quarter" idx="12"/>
          </p:nvPr>
        </p:nvSpPr>
        <p:spPr/>
        <p:txBody>
          <a:bodyPr/>
          <a:lstStyle/>
          <a:p>
            <a:pPr eaLnBrk="1" latinLnBrk="0" hangingPunct="1"/>
            <a:fld id="{4C0B181F-CDAB-404C-A660-15C015D83A29}" type="slidenum">
              <a:rPr kumimoji="0" lang="en-US" smtClean="0"/>
              <a:pPr eaLnBrk="1" latinLnBrk="0" hangingPunct="1"/>
              <a:t>9</a:t>
            </a:fld>
            <a:endParaRPr kumimoji="0" lang="en-US">
              <a:solidFill>
                <a:schemeClr val="tx1"/>
              </a:solidFill>
            </a:endParaRPr>
          </a:p>
        </p:txBody>
      </p:sp>
      <p:sp>
        <p:nvSpPr>
          <p:cNvPr id="5" name="タイトル 4"/>
          <p:cNvSpPr>
            <a:spLocks noGrp="1"/>
          </p:cNvSpPr>
          <p:nvPr>
            <p:ph type="title"/>
          </p:nvPr>
        </p:nvSpPr>
        <p:spPr/>
        <p:txBody>
          <a:bodyPr/>
          <a:lstStyle/>
          <a:p>
            <a:r>
              <a:rPr kumimoji="1" lang="ja-JP" altLang="en-US" dirty="0"/>
              <a:t>例</a:t>
            </a:r>
          </a:p>
        </p:txBody>
      </p:sp>
      <p:pic>
        <p:nvPicPr>
          <p:cNvPr id="6" name="図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31609" y="2285465"/>
            <a:ext cx="6870023" cy="3953587"/>
          </a:xfrm>
          <a:prstGeom prst="rect">
            <a:avLst/>
          </a:prstGeom>
        </p:spPr>
      </p:pic>
      <p:sp>
        <p:nvSpPr>
          <p:cNvPr id="7" name="円形吹き出し 7"/>
          <p:cNvSpPr/>
          <p:nvPr/>
        </p:nvSpPr>
        <p:spPr>
          <a:xfrm>
            <a:off x="5718456" y="2285465"/>
            <a:ext cx="2504736" cy="901336"/>
          </a:xfrm>
          <a:prstGeom prst="wedgeEllipseCallout">
            <a:avLst>
              <a:gd name="adj1" fmla="val -40511"/>
              <a:gd name="adj2" fmla="val 58972"/>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ja-JP" altLang="en-US"/>
              <a:t>フォルダ：データ入れ</a:t>
            </a:r>
            <a:endParaRPr kumimoji="1" lang="en-US" altLang="ja-JP" dirty="0"/>
          </a:p>
        </p:txBody>
      </p:sp>
      <p:sp>
        <p:nvSpPr>
          <p:cNvPr id="8" name="円形吹き出し 8"/>
          <p:cNvSpPr/>
          <p:nvPr/>
        </p:nvSpPr>
        <p:spPr>
          <a:xfrm>
            <a:off x="174810" y="4436482"/>
            <a:ext cx="2504736" cy="901336"/>
          </a:xfrm>
          <a:prstGeom prst="wedgeEllipseCallout">
            <a:avLst>
              <a:gd name="adj1" fmla="val 56493"/>
              <a:gd name="adj2" fmla="val -52622"/>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ja-JP" altLang="en-US" dirty="0"/>
              <a:t>ファイル：データ</a:t>
            </a:r>
            <a:endParaRPr kumimoji="1" lang="en-US" altLang="ja-JP" dirty="0"/>
          </a:p>
        </p:txBody>
      </p:sp>
    </p:spTree>
    <p:extLst>
      <p:ext uri="{BB962C8B-B14F-4D97-AF65-F5344CB8AC3E}">
        <p14:creationId xmlns:p14="http://schemas.microsoft.com/office/powerpoint/2010/main" val="14316335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ハードカバー">
  <a:themeElements>
    <a:clrScheme name="ハードカバー">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ハードカバー">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ハードカバー">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ハードカバー.thmx</Template>
  <TotalTime>1176</TotalTime>
  <Words>2044</Words>
  <Application>Microsoft Office PowerPoint</Application>
  <PresentationFormat>画面に合わせる (4:3)</PresentationFormat>
  <Paragraphs>537</Paragraphs>
  <Slides>38</Slides>
  <Notes>28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38</vt:i4>
      </vt:variant>
    </vt:vector>
  </HeadingPairs>
  <TitlesOfParts>
    <vt:vector size="44" baseType="lpstr">
      <vt:lpstr>HGS明朝E</vt:lpstr>
      <vt:lpstr>Yu Gothic</vt:lpstr>
      <vt:lpstr>Book Antiqua</vt:lpstr>
      <vt:lpstr>Consolas</vt:lpstr>
      <vt:lpstr>Wingdings</vt:lpstr>
      <vt:lpstr>ハードカバー</vt:lpstr>
      <vt:lpstr>情報処理技法(リテラシI)</vt:lpstr>
      <vt:lpstr>本日やること</vt:lpstr>
      <vt:lpstr>パスワード変更</vt:lpstr>
      <vt:lpstr>Macにおけるパスワード管理</vt:lpstr>
      <vt:lpstr>授業目的の再確認</vt:lpstr>
      <vt:lpstr>初期のコンピュータ</vt:lpstr>
      <vt:lpstr>OSがしている仕事</vt:lpstr>
      <vt:lpstr>ファイルとフォルダ</vt:lpstr>
      <vt:lpstr>例</vt:lpstr>
      <vt:lpstr>拡張子</vt:lpstr>
      <vt:lpstr>拡張子の種類</vt:lpstr>
      <vt:lpstr>データを入力する</vt:lpstr>
      <vt:lpstr>ファイルにする</vt:lpstr>
      <vt:lpstr>保存場所の選択</vt:lpstr>
      <vt:lpstr>フォルダを開く</vt:lpstr>
      <vt:lpstr>特定のフォルダを開くには？</vt:lpstr>
      <vt:lpstr>ファイルが持つ情報</vt:lpstr>
      <vt:lpstr>サイズ</vt:lpstr>
      <vt:lpstr>フォルダの構成</vt:lpstr>
      <vt:lpstr>パス（PATH）</vt:lpstr>
      <vt:lpstr>パスを使って移動</vt:lpstr>
      <vt:lpstr>ホームフォルダ</vt:lpstr>
      <vt:lpstr>表示方法</vt:lpstr>
      <vt:lpstr>フォルダの作成</vt:lpstr>
      <vt:lpstr>ファイルの移動</vt:lpstr>
      <vt:lpstr>演習：授業用フォルダ作成</vt:lpstr>
      <vt:lpstr>データを共有するには？</vt:lpstr>
      <vt:lpstr>USBメモリの使い方</vt:lpstr>
      <vt:lpstr>USBの注意点</vt:lpstr>
      <vt:lpstr>インターネットを使う</vt:lpstr>
      <vt:lpstr>ファイル共有ソフト</vt:lpstr>
      <vt:lpstr>エイリアス</vt:lpstr>
      <vt:lpstr>ゴミ箱</vt:lpstr>
      <vt:lpstr>ゴミ箱からリサイクル</vt:lpstr>
      <vt:lpstr>スクリーンショット</vt:lpstr>
      <vt:lpstr>タッチタイピングの試験</vt:lpstr>
      <vt:lpstr>本日のまとめ</vt:lpstr>
      <vt:lpstr>次回</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情報リテラシー</dc:title>
  <dc:creator>柴田 淳司</dc:creator>
  <cp:lastModifiedBy>Atsushi Shibata</cp:lastModifiedBy>
  <cp:revision>98</cp:revision>
  <dcterms:created xsi:type="dcterms:W3CDTF">2016-01-16T07:36:29Z</dcterms:created>
  <dcterms:modified xsi:type="dcterms:W3CDTF">2017-04-19T17:53:59Z</dcterms:modified>
</cp:coreProperties>
</file>