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3"/>
  </p:notesMasterIdLst>
  <p:sldIdLst>
    <p:sldId id="256" r:id="rId3"/>
    <p:sldId id="268" r:id="rId4"/>
    <p:sldId id="312" r:id="rId5"/>
    <p:sldId id="313" r:id="rId6"/>
    <p:sldId id="315" r:id="rId7"/>
    <p:sldId id="316" r:id="rId8"/>
    <p:sldId id="289" r:id="rId9"/>
    <p:sldId id="290" r:id="rId10"/>
    <p:sldId id="291" r:id="rId11"/>
    <p:sldId id="292" r:id="rId12"/>
    <p:sldId id="293" r:id="rId13"/>
    <p:sldId id="321" r:id="rId14"/>
    <p:sldId id="299" r:id="rId15"/>
    <p:sldId id="318" r:id="rId16"/>
    <p:sldId id="322" r:id="rId17"/>
    <p:sldId id="320" r:id="rId18"/>
    <p:sldId id="323" r:id="rId19"/>
    <p:sldId id="324" r:id="rId20"/>
    <p:sldId id="317" r:id="rId21"/>
    <p:sldId id="32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D84D949-C00C-9B4F-9877-35F982B9A884}">
          <p14:sldIdLst>
            <p14:sldId id="256"/>
            <p14:sldId id="268"/>
            <p14:sldId id="312"/>
            <p14:sldId id="313"/>
            <p14:sldId id="315"/>
            <p14:sldId id="316"/>
            <p14:sldId id="289"/>
            <p14:sldId id="290"/>
            <p14:sldId id="291"/>
            <p14:sldId id="292"/>
            <p14:sldId id="293"/>
            <p14:sldId id="321"/>
            <p14:sldId id="299"/>
            <p14:sldId id="318"/>
            <p14:sldId id="322"/>
            <p14:sldId id="320"/>
            <p14:sldId id="323"/>
            <p14:sldId id="324"/>
            <p14:sldId id="317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FF"/>
    <a:srgbClr val="4D1C11"/>
    <a:srgbClr val="FFB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9" autoAdjust="0"/>
    <p:restoredTop sz="96739"/>
  </p:normalViewPr>
  <p:slideViewPr>
    <p:cSldViewPr snapToGrid="0" snapToObjects="1">
      <p:cViewPr varScale="1">
        <p:scale>
          <a:sx n="151" d="100"/>
          <a:sy n="151" d="100"/>
        </p:scale>
        <p:origin x="192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97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68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要するに最終課題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9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どうやら白文字で「</a:t>
            </a:r>
            <a:r>
              <a:rPr kumimoji="1" lang="en-US" altLang="ja-JP" dirty="0"/>
              <a:t>Flash</a:t>
            </a:r>
            <a:r>
              <a:rPr kumimoji="1" lang="ja-JP" altLang="en-US" dirty="0"/>
              <a:t> </a:t>
            </a:r>
            <a:r>
              <a:rPr kumimoji="1" lang="en-US" altLang="ja-JP" dirty="0"/>
              <a:t>Player</a:t>
            </a:r>
            <a:r>
              <a:rPr kumimoji="1" lang="ja-JP" altLang="en-US" dirty="0"/>
              <a:t>を有効化する」ボタンが表示されている模様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25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20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99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・図のタイトルがある</a:t>
            </a:r>
            <a:endParaRPr kumimoji="1" lang="en-US" altLang="ja-JP" dirty="0"/>
          </a:p>
          <a:p>
            <a:r>
              <a:rPr kumimoji="1" lang="ja-JP" altLang="en-US" dirty="0"/>
              <a:t>・テキスト内で図を引用して説明している</a:t>
            </a:r>
            <a:endParaRPr kumimoji="1" lang="en-US" altLang="ja-JP" dirty="0"/>
          </a:p>
          <a:p>
            <a:r>
              <a:rPr kumimoji="1" lang="ja-JP" altLang="en-US" dirty="0"/>
              <a:t>・軸の名前と単位がある</a:t>
            </a:r>
            <a:endParaRPr kumimoji="1" lang="en-US" altLang="ja-JP" dirty="0"/>
          </a:p>
          <a:p>
            <a:r>
              <a:rPr kumimoji="1" lang="ja-JP" altLang="en-US" dirty="0"/>
              <a:t>・凡例がちゃんとついている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443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71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発想の飛躍に注意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82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9CFDC-0249-4ECD-8C8B-C8A4C3065E5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82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303" y="945913"/>
            <a:ext cx="6477805" cy="2618554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303" y="3564468"/>
            <a:ext cx="6477804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43" y="329308"/>
            <a:ext cx="4457751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3295" y="134930"/>
            <a:ext cx="608264" cy="503578"/>
          </a:xfrm>
        </p:spPr>
        <p:txBody>
          <a:bodyPr/>
          <a:lstStyle/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92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166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1756130"/>
            <a:ext cx="6464295" cy="2050065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6875" y="3806196"/>
            <a:ext cx="646429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94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90" y="958038"/>
            <a:ext cx="7204226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875" y="2165621"/>
            <a:ext cx="3483864" cy="32938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705" y="2171769"/>
            <a:ext cx="3483864" cy="32870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222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953337"/>
            <a:ext cx="7205746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875" y="2169728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875" y="2974448"/>
            <a:ext cx="3483864" cy="24938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0753" y="2173182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753" y="2971670"/>
            <a:ext cx="3483864" cy="248719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997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941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787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19" y="952578"/>
            <a:ext cx="2456260" cy="2322176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500" y="952579"/>
            <a:ext cx="4509353" cy="4505221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219" y="3274754"/>
            <a:ext cx="2456260" cy="2178918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59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43" y="1129513"/>
            <a:ext cx="4391154" cy="192420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185" y="3053722"/>
            <a:ext cx="4384865" cy="2096013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3975" y="5469857"/>
            <a:ext cx="4387204" cy="320123"/>
          </a:xfrm>
        </p:spPr>
        <p:txBody>
          <a:bodyPr/>
          <a:lstStyle>
            <a:lvl1pPr algn="l">
              <a:defRPr/>
            </a:lvl1pPr>
          </a:lstStyle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3975" y="318641"/>
            <a:ext cx="3658364" cy="3209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32596" y="137408"/>
            <a:ext cx="608264" cy="503578"/>
          </a:xfrm>
        </p:spPr>
        <p:txBody>
          <a:bodyPr/>
          <a:lstStyle/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844095" y="643464"/>
            <a:ext cx="440969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236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61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532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7702" y="798974"/>
            <a:ext cx="5871623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5898779" y="3066347"/>
            <a:ext cx="4663440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45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7703" y="953325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703" y="2171769"/>
            <a:ext cx="7202456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24623" y="330370"/>
            <a:ext cx="188654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3BE8-ABB4-455F-93C3-AF71837F7988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7703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8558" y="137408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35DFC278-1AD1-47F1-B654-4BEDB499D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09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2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366517"/>
            <a:ext cx="6400800" cy="83749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第</a:t>
            </a:r>
            <a:r>
              <a:rPr lang="ja-JP" altLang="en-US" dirty="0"/>
              <a:t>１４</a:t>
            </a:r>
            <a:r>
              <a:rPr kumimoji="1" lang="ja-JP" altLang="en-US" dirty="0"/>
              <a:t>回：最終課題作成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903456"/>
            <a:ext cx="7747000" cy="4117889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INFOSS</a:t>
            </a:r>
            <a:r>
              <a:rPr kumimoji="1" lang="ja-JP" altLang="en-US" dirty="0"/>
              <a:t>情報倫理：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コースを受講</a:t>
            </a:r>
            <a:r>
              <a:rPr kumimoji="1" lang="en-US" altLang="ja-JP" dirty="0"/>
              <a:t>&amp;</a:t>
            </a:r>
            <a:r>
              <a:rPr kumimoji="1" lang="ja-JP" altLang="en-US" dirty="0"/>
              <a:t>テスト</a:t>
            </a:r>
          </a:p>
        </p:txBody>
      </p:sp>
    </p:spTree>
    <p:extLst>
      <p:ext uri="{BB962C8B-B14F-4D97-AF65-F5344CB8AC3E}">
        <p14:creationId xmlns:p14="http://schemas.microsoft.com/office/powerpoint/2010/main" val="258085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3" y="1798638"/>
            <a:ext cx="5991733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INFOSS</a:t>
            </a:r>
            <a:r>
              <a:rPr kumimoji="1" lang="ja-JP" altLang="en-US" dirty="0"/>
              <a:t>情報倫理：成績一覧</a:t>
            </a:r>
          </a:p>
        </p:txBody>
      </p:sp>
    </p:spTree>
    <p:extLst>
      <p:ext uri="{BB962C8B-B14F-4D97-AF65-F5344CB8AC3E}">
        <p14:creationId xmlns:p14="http://schemas.microsoft.com/office/powerpoint/2010/main" val="232255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マークシート方式</a:t>
            </a:r>
            <a:endParaRPr kumimoji="1" lang="en-US" altLang="ja-JP" dirty="0"/>
          </a:p>
          <a:p>
            <a:r>
              <a:rPr kumimoji="1" lang="ja-JP" altLang="en-US" dirty="0"/>
              <a:t>全</a:t>
            </a:r>
            <a:r>
              <a:rPr kumimoji="1" lang="en-US" altLang="ja-JP" dirty="0"/>
              <a:t>30</a:t>
            </a:r>
            <a:r>
              <a:rPr kumimoji="1" lang="ja-JP" altLang="en-US" dirty="0"/>
              <a:t>問、</a:t>
            </a:r>
            <a:r>
              <a:rPr kumimoji="1" lang="en-US" altLang="ja-JP" dirty="0"/>
              <a:t>1</a:t>
            </a:r>
            <a:r>
              <a:rPr kumimoji="1" lang="ja-JP" altLang="en-US" dirty="0"/>
              <a:t>問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</a:t>
            </a:r>
            <a:endParaRPr kumimoji="1" lang="en-US" altLang="ja-JP" dirty="0"/>
          </a:p>
          <a:p>
            <a:r>
              <a:rPr lang="ja-JP" altLang="en-US" dirty="0"/>
              <a:t>試験時間</a:t>
            </a:r>
            <a:r>
              <a:rPr lang="en-US" altLang="ja-JP" dirty="0"/>
              <a:t>30</a:t>
            </a:r>
            <a:r>
              <a:rPr lang="ja-JP" altLang="en-US" dirty="0"/>
              <a:t>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試験問題の例</a:t>
            </a:r>
            <a:endParaRPr lang="en-US" altLang="ja-JP" dirty="0"/>
          </a:p>
          <a:p>
            <a:pPr lvl="1"/>
            <a:r>
              <a:rPr lang="ja-JP" altLang="en-US" dirty="0"/>
              <a:t>出力装置はどれ？</a:t>
            </a:r>
            <a:endParaRPr lang="en-US" altLang="ja-JP" dirty="0"/>
          </a:p>
          <a:p>
            <a:pPr lvl="1"/>
            <a:r>
              <a:rPr lang="ja-JP" altLang="en-US" dirty="0"/>
              <a:t>ウイルス対策ソフトの役割は？</a:t>
            </a:r>
            <a:endParaRPr lang="en-US" altLang="ja-JP" dirty="0"/>
          </a:p>
          <a:p>
            <a:pPr lvl="1"/>
            <a:r>
              <a:rPr lang="en-US" altLang="ja-JP" dirty="0"/>
              <a:t>IP</a:t>
            </a:r>
            <a:r>
              <a:rPr lang="ja-JP" altLang="en-US" dirty="0"/>
              <a:t>アドレスって？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期末テスト</a:t>
            </a:r>
          </a:p>
        </p:txBody>
      </p:sp>
    </p:spTree>
    <p:extLst>
      <p:ext uri="{BB962C8B-B14F-4D97-AF65-F5344CB8AC3E}">
        <p14:creationId xmlns:p14="http://schemas.microsoft.com/office/powerpoint/2010/main" val="388215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2636044"/>
            <a:ext cx="7745505" cy="3490118"/>
          </a:xfrm>
        </p:spPr>
        <p:txBody>
          <a:bodyPr/>
          <a:lstStyle/>
          <a:p>
            <a:r>
              <a:rPr lang="ja-JP" altLang="en-US" dirty="0"/>
              <a:t>基本は「レポート作成できる能力」を示す</a:t>
            </a:r>
            <a:endParaRPr lang="en-US" altLang="ja-JP" dirty="0"/>
          </a:p>
          <a:p>
            <a:pPr lvl="1"/>
            <a:r>
              <a:rPr lang="ja-JP" altLang="en-US" dirty="0"/>
              <a:t>インターネットや図書館を活用できるか？</a:t>
            </a:r>
            <a:endParaRPr lang="en-US" altLang="ja-JP" dirty="0"/>
          </a:p>
          <a:p>
            <a:pPr lvl="1"/>
            <a:r>
              <a:rPr lang="ja-JP" altLang="en-US" dirty="0"/>
              <a:t>オフィスソフトを使うことができるか？</a:t>
            </a:r>
            <a:endParaRPr lang="en-US" altLang="ja-JP" dirty="0"/>
          </a:p>
          <a:p>
            <a:pPr lvl="1"/>
            <a:r>
              <a:rPr lang="ja-JP" altLang="en-US" dirty="0"/>
              <a:t>レポートとしてのフォーマットが守れるか？</a:t>
            </a:r>
            <a:endParaRPr lang="en-US" altLang="ja-JP" dirty="0"/>
          </a:p>
          <a:p>
            <a:pPr lvl="1"/>
            <a:r>
              <a:rPr lang="ja-JP" altLang="en-US" dirty="0"/>
              <a:t>論理的な説明ができるか？</a:t>
            </a:r>
            <a:endParaRPr lang="en-US" altLang="ja-JP" dirty="0"/>
          </a:p>
          <a:p>
            <a:pPr lvl="1"/>
            <a:r>
              <a:rPr lang="ja-JP" altLang="en-US" dirty="0"/>
              <a:t>倫理的な問題を解決できているか？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詳細は</a:t>
            </a:r>
            <a:r>
              <a:rPr lang="en-US" altLang="ja-JP" dirty="0"/>
              <a:t>9</a:t>
            </a:r>
            <a:r>
              <a:rPr lang="ja-JP" altLang="en-US" dirty="0"/>
              <a:t>章参照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最終課題</a:t>
            </a:r>
          </a:p>
        </p:txBody>
      </p:sp>
      <p:sp>
        <p:nvSpPr>
          <p:cNvPr id="6" name="正方形/長方形 5">
            <a:extLst/>
          </p:cNvPr>
          <p:cNvSpPr/>
          <p:nvPr/>
        </p:nvSpPr>
        <p:spPr>
          <a:xfrm>
            <a:off x="1763486" y="1802674"/>
            <a:ext cx="5603965" cy="733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専攻ごとに異なる課題を解く！</a:t>
            </a:r>
          </a:p>
        </p:txBody>
      </p:sp>
    </p:spTree>
    <p:extLst>
      <p:ext uri="{BB962C8B-B14F-4D97-AF65-F5344CB8AC3E}">
        <p14:creationId xmlns:p14="http://schemas.microsoft.com/office/powerpoint/2010/main" val="119711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9388" y="1726455"/>
            <a:ext cx="7685223" cy="4471891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細かい評価</a:t>
            </a:r>
            <a:r>
              <a:rPr lang="ja-JP" altLang="en-US" dirty="0"/>
              <a:t>：図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041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分析の例</a:t>
            </a:r>
          </a:p>
        </p:txBody>
      </p:sp>
      <p:pic>
        <p:nvPicPr>
          <p:cNvPr id="6" name="コンテンツ プレースホルダ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88" y="1726455"/>
            <a:ext cx="7685223" cy="4471891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 rot="20829880">
            <a:off x="2186904" y="2804017"/>
            <a:ext cx="4902338" cy="773860"/>
          </a:xfrm>
          <a:prstGeom prst="ellipse">
            <a:avLst/>
          </a:prstGeom>
          <a:solidFill>
            <a:srgbClr val="FF99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 rot="558082">
            <a:off x="2211622" y="2605811"/>
            <a:ext cx="4902338" cy="773860"/>
          </a:xfrm>
          <a:prstGeom prst="ellipse">
            <a:avLst/>
          </a:prstGeom>
          <a:solidFill>
            <a:srgbClr val="99CCFF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角を丸めた四角形 8"/>
          <p:cNvSpPr/>
          <p:nvPr/>
        </p:nvSpPr>
        <p:spPr>
          <a:xfrm>
            <a:off x="5417367" y="1970045"/>
            <a:ext cx="1192473" cy="412955"/>
          </a:xfrm>
          <a:prstGeom prst="wedgeRoundRectCallout">
            <a:avLst>
              <a:gd name="adj1" fmla="val -20833"/>
              <a:gd name="adj2" fmla="val 8214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誕生日</a:t>
            </a:r>
          </a:p>
        </p:txBody>
      </p:sp>
    </p:spTree>
    <p:extLst>
      <p:ext uri="{BB962C8B-B14F-4D97-AF65-F5344CB8AC3E}">
        <p14:creationId xmlns:p14="http://schemas.microsoft.com/office/powerpoint/2010/main" val="117289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39556"/>
            <a:ext cx="7745505" cy="4612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　図１では、やる気と気温の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関係を表している。やる気が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高い時期と、気温が低い時期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が一致していることがわかる。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相関係数を計算したところ、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中程度の負の相関</a:t>
            </a:r>
            <a:r>
              <a:rPr lang="en-US" altLang="ja-JP" dirty="0"/>
              <a:t>(-</a:t>
            </a:r>
            <a:r>
              <a:rPr lang="en-US" altLang="ja-JP" dirty="0" smtClean="0"/>
              <a:t>0.49)</a:t>
            </a:r>
            <a:r>
              <a:rPr lang="ja-JP" altLang="en-US" dirty="0"/>
              <a:t>が求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められた。以上のことより、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気温がやる気に影響していることが示される。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また、第８回以降はクーラーにより室内環境が改善しているため、それを考慮するとさらに高い相関関係にあることが示唆される。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細かい評価：理論だった説明</a:t>
            </a:r>
          </a:p>
        </p:txBody>
      </p:sp>
      <p:pic>
        <p:nvPicPr>
          <p:cNvPr id="6" name="コンテンツ プレースホルダー 6">
            <a:extLst>
              <a:ext uri="{FF2B5EF4-FFF2-40B4-BE49-F238E27FC236}">
                <a16:creationId xmlns="" xmlns:a16="http://schemas.microsoft.com/office/drawing/2014/main" id="{06556316-E054-468F-9596-6A4AA4561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390" y="1750963"/>
            <a:ext cx="3943735" cy="22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4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マクラウケニアって？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7703" y="2486077"/>
            <a:ext cx="7202456" cy="267354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学名：</a:t>
            </a:r>
            <a:r>
              <a:rPr kumimoji="1" lang="en-US" altLang="ja-JP" dirty="0" err="1"/>
              <a:t>Macrauchenia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意味は大きなラクダ</a:t>
            </a:r>
            <a:r>
              <a:rPr kumimoji="1" lang="en-US" altLang="ja-JP" dirty="0"/>
              <a:t>)</a:t>
            </a:r>
          </a:p>
          <a:p>
            <a:r>
              <a:rPr lang="ja-JP" altLang="en-US" dirty="0"/>
              <a:t>分類：哺乳類 哺乳綱 獣亜綱 滑距目</a:t>
            </a:r>
            <a:endParaRPr lang="en-US" altLang="ja-JP" dirty="0"/>
          </a:p>
          <a:p>
            <a:r>
              <a:rPr lang="ja-JP" altLang="en-US" dirty="0"/>
              <a:t>発見者：若き日のダーウィン</a:t>
            </a:r>
            <a:endParaRPr lang="en-US" altLang="ja-JP" dirty="0"/>
          </a:p>
          <a:p>
            <a:r>
              <a:rPr kumimoji="1" lang="ja-JP" altLang="en-US" dirty="0"/>
              <a:t>生息地：南米</a:t>
            </a:r>
            <a:endParaRPr kumimoji="1" lang="en-US" altLang="ja-JP" dirty="0"/>
          </a:p>
          <a:p>
            <a:r>
              <a:rPr lang="ja-JP" altLang="en-US" dirty="0"/>
              <a:t>歴史：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700</a:t>
            </a:r>
            <a:r>
              <a:rPr lang="ja-JP" altLang="en-US" dirty="0"/>
              <a:t>万年前　誕生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500</a:t>
            </a:r>
            <a:r>
              <a:rPr lang="ja-JP" altLang="en-US" dirty="0"/>
              <a:t>万年前　馬やラクダが南米に流入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2</a:t>
            </a:r>
            <a:r>
              <a:rPr lang="ja-JP" altLang="en-US" dirty="0"/>
              <a:t>万年前　　絶滅</a:t>
            </a:r>
            <a:endParaRPr lang="en-US" altLang="ja-JP" dirty="0"/>
          </a:p>
        </p:txBody>
      </p:sp>
      <p:pic>
        <p:nvPicPr>
          <p:cNvPr id="2052" name="Picture 4" descr="https://upload.wikimedia.org/wikipedia/commons/d/d5/Macraucheni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17" y="2565452"/>
            <a:ext cx="3665874" cy="25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662246" y="5100494"/>
            <a:ext cx="28264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kumimoji="1" lang="ja-JP" altLang="en-US" sz="1350" dirty="0">
                <a:solidFill>
                  <a:prstClr val="black"/>
                </a:solidFill>
                <a:latin typeface="Century Gothic" panose="020B0502020202020204"/>
                <a:ea typeface="游ゴシック" panose="020B0400000000000000" pitchFamily="50" charset="-128"/>
              </a:rPr>
              <a:t>滑距目最後の生き残りの想像図</a:t>
            </a:r>
            <a:r>
              <a:rPr kumimoji="1" lang="en-US" altLang="ja-JP" sz="1350" dirty="0">
                <a:solidFill>
                  <a:prstClr val="black"/>
                </a:solidFill>
                <a:latin typeface="Century Gothic" panose="020B0502020202020204"/>
                <a:ea typeface="游ゴシック" panose="020B0400000000000000" pitchFamily="50" charset="-128"/>
              </a:rPr>
              <a:t>[3]</a:t>
            </a:r>
            <a:endParaRPr kumimoji="1" lang="ja-JP" altLang="en-US" sz="1350" dirty="0">
              <a:solidFill>
                <a:prstClr val="black"/>
              </a:solidFill>
              <a:latin typeface="Century Gothic" panose="020B0502020202020204"/>
              <a:ea typeface="游ゴシック" panose="020B0400000000000000" pitchFamily="50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="" xmlns:a16="http://schemas.microsoft.com/office/drawing/2014/main" id="{77B81CE5-E35B-43D2-ACA8-61E7F239B221}"/>
              </a:ext>
            </a:extLst>
          </p:cNvPr>
          <p:cNvSpPr/>
          <p:nvPr/>
        </p:nvSpPr>
        <p:spPr>
          <a:xfrm>
            <a:off x="6361611" y="5869166"/>
            <a:ext cx="1927057" cy="562892"/>
          </a:xfrm>
          <a:prstGeom prst="wedgeRoundRectCallout">
            <a:avLst>
              <a:gd name="adj1" fmla="val 47631"/>
              <a:gd name="adj2" fmla="val -12083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引用番号</a:t>
            </a:r>
          </a:p>
        </p:txBody>
      </p:sp>
    </p:spTree>
    <p:extLst>
      <p:ext uri="{BB962C8B-B14F-4D97-AF65-F5344CB8AC3E}">
        <p14:creationId xmlns:p14="http://schemas.microsoft.com/office/powerpoint/2010/main" val="3912082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0000" indent="-405000">
              <a:buNone/>
            </a:pPr>
            <a:r>
              <a:rPr kumimoji="1" lang="en-US" altLang="ja-JP" dirty="0"/>
              <a:t>[1] </a:t>
            </a:r>
            <a:r>
              <a:rPr kumimoji="1" lang="en-US" altLang="ja-JP" dirty="0" err="1"/>
              <a:t>Micheal</a:t>
            </a:r>
            <a:r>
              <a:rPr kumimoji="1" lang="en-US" altLang="ja-JP" dirty="0"/>
              <a:t> Westbury, </a:t>
            </a:r>
            <a:r>
              <a:rPr kumimoji="1" lang="en-US" altLang="ja-JP" dirty="0" err="1"/>
              <a:t>Sina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Baleka</a:t>
            </a:r>
            <a:r>
              <a:rPr kumimoji="1" lang="en-US" altLang="ja-JP" dirty="0"/>
              <a:t>, et al, “</a:t>
            </a:r>
            <a:r>
              <a:rPr lang="en-US" altLang="ja-JP" dirty="0"/>
              <a:t>A mitogenomic </a:t>
            </a:r>
            <a:r>
              <a:rPr lang="en-US" altLang="ja-JP" dirty="0" err="1"/>
              <a:t>timetree</a:t>
            </a:r>
            <a:r>
              <a:rPr lang="en-US" altLang="ja-JP" dirty="0"/>
              <a:t> for Darwin’s </a:t>
            </a:r>
            <a:r>
              <a:rPr lang="en-US" altLang="ja-JP" dirty="0" err="1"/>
              <a:t>enigmaticSouth</a:t>
            </a:r>
            <a:r>
              <a:rPr lang="en-US" altLang="ja-JP" dirty="0"/>
              <a:t> American mammal </a:t>
            </a:r>
            <a:r>
              <a:rPr lang="en-US" altLang="ja-JP" dirty="0" err="1"/>
              <a:t>Macrauchenia</a:t>
            </a:r>
            <a:r>
              <a:rPr lang="en-US" altLang="ja-JP" dirty="0"/>
              <a:t> </a:t>
            </a:r>
            <a:r>
              <a:rPr lang="en-US" altLang="ja-JP" dirty="0" err="1"/>
              <a:t>patachonica</a:t>
            </a:r>
            <a:r>
              <a:rPr kumimoji="1" lang="en-US" altLang="ja-JP" dirty="0"/>
              <a:t>”, nature COMMUNICATIONS, Jun., 2017.</a:t>
            </a:r>
          </a:p>
          <a:p>
            <a:pPr marL="270000" indent="-405000">
              <a:buNone/>
            </a:pPr>
            <a:r>
              <a:rPr lang="en-US" altLang="ja-JP" dirty="0"/>
              <a:t>[2] </a:t>
            </a:r>
            <a:r>
              <a:rPr lang="ja-JP" altLang="en-US" dirty="0"/>
              <a:t>国立科学博物館</a:t>
            </a:r>
            <a:r>
              <a:rPr lang="en-US" altLang="ja-JP" dirty="0"/>
              <a:t>, http://db.kahaku.go.jp/, visited Jul. 19, 2017.</a:t>
            </a:r>
          </a:p>
          <a:p>
            <a:pPr marL="270000" indent="-405000">
              <a:buNone/>
            </a:pPr>
            <a:r>
              <a:rPr lang="en-US" altLang="ja-JP" dirty="0"/>
              <a:t>[3] Wikipedia </a:t>
            </a:r>
            <a:r>
              <a:rPr lang="ja-JP" altLang="en-US" dirty="0"/>
              <a:t>滑距目</a:t>
            </a:r>
            <a:r>
              <a:rPr lang="en-US" altLang="ja-JP" dirty="0"/>
              <a:t>, https://ja.wikipedia.org/wiki/%E6%BB%91%E8%B7%9D%E7%9B%AE, visited Jul. 19, 2017. </a:t>
            </a:r>
          </a:p>
          <a:p>
            <a:pPr marL="270000" indent="-405000">
              <a:buNone/>
            </a:pPr>
            <a:r>
              <a:rPr lang="en-US" altLang="ja-JP" dirty="0"/>
              <a:t>[4] GASTON DESIGN INC, http://www.gastondesign.com/, visited Jul. 19, 2017.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="" xmlns:a16="http://schemas.microsoft.com/office/drawing/2014/main" id="{1B952ADB-1CE0-4E73-907D-C2B772D30993}"/>
              </a:ext>
            </a:extLst>
          </p:cNvPr>
          <p:cNvSpPr/>
          <p:nvPr/>
        </p:nvSpPr>
        <p:spPr>
          <a:xfrm>
            <a:off x="3367836" y="1477942"/>
            <a:ext cx="3385661" cy="562892"/>
          </a:xfrm>
          <a:prstGeom prst="wedgeRoundRectCallout">
            <a:avLst>
              <a:gd name="adj1" fmla="val -24590"/>
              <a:gd name="adj2" fmla="val 7642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作者、作品名、著書情報</a:t>
            </a:r>
          </a:p>
        </p:txBody>
      </p:sp>
    </p:spTree>
    <p:extLst>
      <p:ext uri="{BB962C8B-B14F-4D97-AF65-F5344CB8AC3E}">
        <p14:creationId xmlns:p14="http://schemas.microsoft.com/office/powerpoint/2010/main" val="445165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INFOSS</a:t>
            </a:r>
            <a:r>
              <a:rPr kumimoji="1" lang="ja-JP" altLang="en-US" dirty="0"/>
              <a:t>情報倫理</a:t>
            </a:r>
            <a:endParaRPr kumimoji="1" lang="en-US" altLang="ja-JP" dirty="0"/>
          </a:p>
          <a:p>
            <a:pPr lvl="1"/>
            <a:r>
              <a:rPr lang="ja-JP" altLang="en-US" dirty="0"/>
              <a:t>情報処理センター→</a:t>
            </a:r>
            <a:r>
              <a:rPr lang="en-US" altLang="ja-JP" dirty="0"/>
              <a:t>Web Class</a:t>
            </a:r>
            <a:r>
              <a:rPr lang="ja-JP" altLang="en-US" dirty="0"/>
              <a:t>から受講</a:t>
            </a:r>
            <a:endParaRPr lang="en-US" altLang="ja-JP" dirty="0"/>
          </a:p>
          <a:p>
            <a:pPr lvl="1"/>
            <a:r>
              <a:rPr lang="ja-JP" altLang="en-US" dirty="0"/>
              <a:t>成績一覧のスクリーンショットを提出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最終課題</a:t>
            </a:r>
            <a:endParaRPr lang="en-US" altLang="ja-JP" dirty="0"/>
          </a:p>
          <a:p>
            <a:pPr lvl="1"/>
            <a:r>
              <a:rPr kumimoji="1" lang="ja-JP" altLang="en-US" dirty="0"/>
              <a:t>専攻ごとに与えられた課題を解く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制作物を提出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課題の再々確認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464114" y="4790300"/>
            <a:ext cx="6205198" cy="1116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800" dirty="0"/>
              <a:t>課題提出</a:t>
            </a:r>
            <a:r>
              <a:rPr kumimoji="1" lang="ja-JP" altLang="en-US" sz="2400" dirty="0"/>
              <a:t>は</a:t>
            </a:r>
            <a:r>
              <a:rPr kumimoji="1" lang="ja-JP" altLang="en-US" sz="3200" dirty="0"/>
              <a:t>今日中</a:t>
            </a:r>
            <a:r>
              <a:rPr kumimoji="1" lang="en-US" altLang="ja-JP" sz="3200" dirty="0"/>
              <a:t>(7/20)</a:t>
            </a:r>
            <a:r>
              <a:rPr kumimoji="1" lang="ja-JP" altLang="en-US" sz="2400" dirty="0"/>
              <a:t>です！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66621" y="5977997"/>
            <a:ext cx="43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遅れは</a:t>
            </a:r>
            <a:r>
              <a:rPr kumimoji="1" lang="en-US" altLang="ja-JP" dirty="0"/>
              <a:t>7/31</a:t>
            </a:r>
            <a:r>
              <a:rPr kumimoji="1" lang="ja-JP" altLang="en-US" dirty="0" err="1"/>
              <a:t>まで</a:t>
            </a:r>
            <a:r>
              <a:rPr kumimoji="1" lang="ja-JP" altLang="en-US" dirty="0"/>
              <a:t>受け付け（日割り減点）</a:t>
            </a:r>
          </a:p>
        </p:txBody>
      </p:sp>
    </p:spTree>
    <p:extLst>
      <p:ext uri="{BB962C8B-B14F-4D97-AF65-F5344CB8AC3E}">
        <p14:creationId xmlns:p14="http://schemas.microsoft.com/office/powerpoint/2010/main" val="142794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3252651"/>
            <a:ext cx="7745505" cy="2873511"/>
          </a:xfrm>
        </p:spPr>
        <p:txBody>
          <a:bodyPr/>
          <a:lstStyle/>
          <a:p>
            <a:r>
              <a:rPr lang="ja-JP" altLang="en-US" dirty="0"/>
              <a:t>タッチタイピング試験</a:t>
            </a:r>
            <a:endParaRPr lang="en-US" altLang="ja-JP" dirty="0"/>
          </a:p>
          <a:p>
            <a:r>
              <a:rPr lang="ja-JP" altLang="en-US" dirty="0"/>
              <a:t>課題確認</a:t>
            </a:r>
            <a:endParaRPr lang="en-US" altLang="ja-JP" dirty="0"/>
          </a:p>
          <a:p>
            <a:r>
              <a:rPr lang="ja-JP" altLang="en-US" dirty="0"/>
              <a:t>最終課題の実例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第１４回の目標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552AD565-9FBF-49B3-9BFA-26FF61ED3842}"/>
              </a:ext>
            </a:extLst>
          </p:cNvPr>
          <p:cNvSpPr/>
          <p:nvPr/>
        </p:nvSpPr>
        <p:spPr>
          <a:xfrm>
            <a:off x="1763486" y="1802674"/>
            <a:ext cx="5603965" cy="105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より良い最終課題を仕上げよう</a:t>
            </a:r>
          </a:p>
        </p:txBody>
      </p:sp>
    </p:spTree>
    <p:extLst>
      <p:ext uri="{BB962C8B-B14F-4D97-AF65-F5344CB8AC3E}">
        <p14:creationId xmlns:p14="http://schemas.microsoft.com/office/powerpoint/2010/main" val="31134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3270738"/>
            <a:ext cx="7745505" cy="2855424"/>
          </a:xfrm>
        </p:spPr>
        <p:txBody>
          <a:bodyPr/>
          <a:lstStyle/>
          <a:p>
            <a:r>
              <a:rPr kumimoji="1" lang="ja-JP" altLang="en-US" dirty="0" smtClean="0"/>
              <a:t>変更手順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情報処理センターにアクセス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パスワード変更をクリック</a:t>
            </a:r>
            <a:endParaRPr kumimoji="1" lang="en-US" altLang="ja-JP" dirty="0" smtClean="0"/>
          </a:p>
          <a:p>
            <a:pPr lvl="1"/>
            <a:r>
              <a:rPr lang="ja-JP" altLang="en-US" smtClean="0"/>
              <a:t>現在のパスワードと新しいパスワードを入れる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パスワード変更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12476" y="1798667"/>
            <a:ext cx="7508290" cy="1116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dirty="0" smtClean="0"/>
              <a:t>本学のパスワードは</a:t>
            </a:r>
            <a:r>
              <a:rPr kumimoji="1" lang="ja-JP" altLang="en-US" sz="2400" smtClean="0"/>
              <a:t>１年で有効期限が切れます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4841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22" y="1798638"/>
            <a:ext cx="6257155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タッチタイピング</a:t>
            </a:r>
          </a:p>
        </p:txBody>
      </p:sp>
    </p:spTree>
    <p:extLst>
      <p:ext uri="{BB962C8B-B14F-4D97-AF65-F5344CB8AC3E}">
        <p14:creationId xmlns:p14="http://schemas.microsoft.com/office/powerpoint/2010/main" val="327347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36" y="1798638"/>
            <a:ext cx="6530928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タッチタイピング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031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画面が表示されない人は？</a:t>
            </a: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25" y="1798638"/>
            <a:ext cx="5801350" cy="4327525"/>
          </a:xfrm>
        </p:spPr>
      </p:pic>
      <p:sp>
        <p:nvSpPr>
          <p:cNvPr id="2" name="吹き出し: 角を丸めた四角形 1"/>
          <p:cNvSpPr/>
          <p:nvPr/>
        </p:nvSpPr>
        <p:spPr>
          <a:xfrm>
            <a:off x="4510292" y="3825894"/>
            <a:ext cx="1710994" cy="639519"/>
          </a:xfrm>
          <a:prstGeom prst="wedgeRoundRectCallout">
            <a:avLst>
              <a:gd name="adj1" fmla="val -44440"/>
              <a:gd name="adj2" fmla="val -971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このあたりを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332326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「富士通　タッチタイピング」のページへ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「実力アップコース　短文　ローマ字」を選択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任意のコースで実行できる状態にして待機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合図をしたら試験開始</a:t>
            </a:r>
            <a:endParaRPr lang="en-US" altLang="ja-JP" dirty="0"/>
          </a:p>
          <a:p>
            <a:pPr lvl="1"/>
            <a:r>
              <a:rPr lang="en-US" altLang="ja-JP" dirty="0"/>
              <a:t>10</a:t>
            </a:r>
            <a:r>
              <a:rPr lang="ja-JP" altLang="en-US" dirty="0"/>
              <a:t>分間の試験</a:t>
            </a:r>
            <a:endParaRPr lang="en-US" altLang="ja-JP" dirty="0"/>
          </a:p>
          <a:p>
            <a:pPr lvl="1"/>
            <a:r>
              <a:rPr lang="ja-JP" altLang="en-US" dirty="0"/>
              <a:t>その間何回でも</a:t>
            </a:r>
            <a:r>
              <a:rPr lang="en-US" altLang="ja-JP" dirty="0"/>
              <a:t>OK</a:t>
            </a:r>
          </a:p>
          <a:p>
            <a:pPr lvl="1"/>
            <a:r>
              <a:rPr lang="ja-JP" altLang="en-US" dirty="0"/>
              <a:t>スクリーンショットを撮る</a:t>
            </a:r>
            <a:r>
              <a:rPr lang="en-US" altLang="ja-JP" dirty="0"/>
              <a:t>(Command + Shift + 3)</a:t>
            </a:r>
            <a:br>
              <a:rPr lang="en-US" altLang="ja-JP" dirty="0"/>
            </a:br>
            <a:r>
              <a:rPr lang="ja-JP" altLang="en-US" dirty="0"/>
              <a:t>↑名前、時刻、スコアが見えるように！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終了後は毎回の演習時と同じように提出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タッチタイピング</a:t>
            </a:r>
            <a:r>
              <a:rPr lang="ja-JP" altLang="en-US" dirty="0"/>
              <a:t>試験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071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INFOSS</a:t>
            </a:r>
            <a:r>
              <a:rPr kumimoji="1" lang="ja-JP" altLang="en-US" dirty="0"/>
              <a:t>情報倫理</a:t>
            </a:r>
            <a:endParaRPr kumimoji="1" lang="en-US" altLang="ja-JP" dirty="0"/>
          </a:p>
          <a:p>
            <a:pPr lvl="1"/>
            <a:r>
              <a:rPr lang="ja-JP" altLang="en-US" dirty="0"/>
              <a:t>情報処理センター→</a:t>
            </a:r>
            <a:r>
              <a:rPr lang="en-US" altLang="ja-JP" dirty="0"/>
              <a:t>Web Class</a:t>
            </a:r>
            <a:r>
              <a:rPr lang="ja-JP" altLang="en-US" dirty="0"/>
              <a:t>から受講</a:t>
            </a:r>
            <a:endParaRPr lang="en-US" altLang="ja-JP" dirty="0"/>
          </a:p>
          <a:p>
            <a:pPr lvl="1"/>
            <a:r>
              <a:rPr lang="ja-JP" altLang="en-US" dirty="0"/>
              <a:t>成績一覧のスクリーンショットを提出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最終課題</a:t>
            </a:r>
            <a:endParaRPr lang="en-US" altLang="ja-JP" dirty="0"/>
          </a:p>
          <a:p>
            <a:pPr lvl="1"/>
            <a:r>
              <a:rPr kumimoji="1" lang="ja-JP" altLang="en-US" dirty="0"/>
              <a:t>専攻ごとに与えられた課題を解く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制作物を提出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現状出ている課題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002582" y="4973573"/>
            <a:ext cx="5128077" cy="16352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800" dirty="0"/>
              <a:t>課題提出</a:t>
            </a:r>
            <a:r>
              <a:rPr kumimoji="1" lang="ja-JP" altLang="en-US" sz="2400" dirty="0"/>
              <a:t>は</a:t>
            </a:r>
            <a:endParaRPr kumimoji="1" lang="en-US" altLang="ja-JP" sz="2400" dirty="0"/>
          </a:p>
          <a:p>
            <a:pPr algn="ctr">
              <a:lnSpc>
                <a:spcPct val="150000"/>
              </a:lnSpc>
            </a:pPr>
            <a:r>
              <a:rPr kumimoji="1" lang="ja-JP" altLang="en-US" sz="3200" dirty="0"/>
              <a:t>今日中</a:t>
            </a:r>
            <a:r>
              <a:rPr kumimoji="1" lang="en-US" altLang="ja-JP" sz="3200" dirty="0"/>
              <a:t>(7/20)</a:t>
            </a:r>
            <a:r>
              <a:rPr kumimoji="1" lang="ja-JP" altLang="en-US" sz="2400" dirty="0"/>
              <a:t>です！</a:t>
            </a:r>
          </a:p>
        </p:txBody>
      </p:sp>
    </p:spTree>
    <p:extLst>
      <p:ext uri="{BB962C8B-B14F-4D97-AF65-F5344CB8AC3E}">
        <p14:creationId xmlns:p14="http://schemas.microsoft.com/office/powerpoint/2010/main" val="61532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58" y="2050243"/>
            <a:ext cx="6319884" cy="382431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INFOSS</a:t>
            </a:r>
            <a:r>
              <a:rPr lang="ja-JP" altLang="en-US" dirty="0"/>
              <a:t>情報倫理：</a:t>
            </a:r>
            <a:r>
              <a:rPr lang="en-US" altLang="ja-JP" dirty="0"/>
              <a:t>Web Class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57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5" y="1798638"/>
            <a:ext cx="7442850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2017/7/20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INFOSS</a:t>
            </a:r>
            <a:r>
              <a:rPr kumimoji="1" lang="ja-JP" altLang="en-US" dirty="0"/>
              <a:t>情報倫理</a:t>
            </a:r>
            <a:r>
              <a:rPr lang="ja-JP" altLang="en-US" dirty="0"/>
              <a:t>：コースに参加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1107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ギャラリー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2862</TotalTime>
  <Words>559</Words>
  <Application>Microsoft Macintosh PowerPoint</Application>
  <PresentationFormat>画面に合わせる (4:3)</PresentationFormat>
  <Paragraphs>146</Paragraphs>
  <Slides>20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Book Antiqua</vt:lpstr>
      <vt:lpstr>Century Gothic</vt:lpstr>
      <vt:lpstr>HGS明朝E</vt:lpstr>
      <vt:lpstr>Wingdings</vt:lpstr>
      <vt:lpstr>Yu Gothic</vt:lpstr>
      <vt:lpstr>游ゴシック</vt:lpstr>
      <vt:lpstr>游ゴシック Light</vt:lpstr>
      <vt:lpstr>Arial</vt:lpstr>
      <vt:lpstr>ハードカバー</vt:lpstr>
      <vt:lpstr>ギャラリー</vt:lpstr>
      <vt:lpstr>情報処理技法(リテラシI)</vt:lpstr>
      <vt:lpstr>第１４回の目標</vt:lpstr>
      <vt:lpstr>タッチタイピング</vt:lpstr>
      <vt:lpstr>タッチタイピング</vt:lpstr>
      <vt:lpstr>画面が表示されない人は？</vt:lpstr>
      <vt:lpstr>タッチタイピング試験</vt:lpstr>
      <vt:lpstr>現状出ている課題</vt:lpstr>
      <vt:lpstr>INFOSS情報倫理：Web Class</vt:lpstr>
      <vt:lpstr>INFOSS情報倫理：コースに参加</vt:lpstr>
      <vt:lpstr>INFOSS情報倫理： コースを受講&amp;テスト</vt:lpstr>
      <vt:lpstr>INFOSS情報倫理：成績一覧</vt:lpstr>
      <vt:lpstr>期末テスト</vt:lpstr>
      <vt:lpstr>最終課題</vt:lpstr>
      <vt:lpstr>細かい評価：図</vt:lpstr>
      <vt:lpstr>分析の例</vt:lpstr>
      <vt:lpstr>細かい評価：理論だった説明</vt:lpstr>
      <vt:lpstr>マクラウケニアって？</vt:lpstr>
      <vt:lpstr>参考文献</vt:lpstr>
      <vt:lpstr>課題の再々確認</vt:lpstr>
      <vt:lpstr>パスワード変更</vt:lpstr>
    </vt:vector>
  </TitlesOfParts>
  <Company>東京工業大学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Microsoft Office ユーザー</cp:lastModifiedBy>
  <cp:revision>206</cp:revision>
  <dcterms:created xsi:type="dcterms:W3CDTF">2016-01-16T07:36:29Z</dcterms:created>
  <dcterms:modified xsi:type="dcterms:W3CDTF">2017-07-20T01:27:43Z</dcterms:modified>
</cp:coreProperties>
</file>