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6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296" r:id="rId12"/>
    <p:sldId id="298" r:id="rId13"/>
    <p:sldId id="299" r:id="rId14"/>
    <p:sldId id="287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288" r:id="rId24"/>
    <p:sldId id="310" r:id="rId25"/>
    <p:sldId id="311" r:id="rId26"/>
    <p:sldId id="309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287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288"/>
            <p14:sldId id="310"/>
            <p14:sldId id="311"/>
            <p14:sldId id="309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5" autoAdjust="0"/>
    <p:restoredTop sz="96739"/>
  </p:normalViewPr>
  <p:slideViewPr>
    <p:cSldViewPr snapToGrid="0" snapToObjects="1">
      <p:cViewPr varScale="1">
        <p:scale>
          <a:sx n="145" d="100"/>
          <a:sy n="145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要するに最終課題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どうやら白文字で「</a:t>
            </a:r>
            <a:r>
              <a:rPr kumimoji="1" lang="en-US" altLang="ja-JP" dirty="0"/>
              <a:t>Flash</a:t>
            </a:r>
            <a:r>
              <a:rPr kumimoji="1" lang="ja-JP" altLang="en-US" dirty="0"/>
              <a:t> </a:t>
            </a:r>
            <a:r>
              <a:rPr kumimoji="1" lang="en-US" altLang="ja-JP" dirty="0"/>
              <a:t>Player</a:t>
            </a:r>
            <a:r>
              <a:rPr kumimoji="1" lang="ja-JP" altLang="en-US" dirty="0"/>
              <a:t>を有効化する」ボタンが表示されている模様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1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85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80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</a:t>
            </a:r>
            <a:r>
              <a:rPr lang="ja-JP" altLang="en-US" dirty="0"/>
              <a:t>１３</a:t>
            </a:r>
            <a:r>
              <a:rPr kumimoji="1" lang="ja-JP" altLang="en-US" dirty="0"/>
              <a:t>回：レポートの作り方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55" y="1798638"/>
            <a:ext cx="5781690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本日の演習：数のある言葉</a:t>
            </a:r>
          </a:p>
        </p:txBody>
      </p:sp>
    </p:spTree>
    <p:extLst>
      <p:ext uri="{BB962C8B-B14F-4D97-AF65-F5344CB8AC3E}">
        <p14:creationId xmlns:p14="http://schemas.microsoft.com/office/powerpoint/2010/main" val="28736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画面が表示されない人は？</a:t>
            </a: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25" y="1798638"/>
            <a:ext cx="5801350" cy="4327525"/>
          </a:xfrm>
        </p:spPr>
      </p:pic>
      <p:sp>
        <p:nvSpPr>
          <p:cNvPr id="2" name="吹き出し: 角を丸めた四角形 1"/>
          <p:cNvSpPr/>
          <p:nvPr/>
        </p:nvSpPr>
        <p:spPr>
          <a:xfrm>
            <a:off x="4510292" y="3825894"/>
            <a:ext cx="1710994" cy="639519"/>
          </a:xfrm>
          <a:prstGeom prst="wedgeRoundRectCallout">
            <a:avLst>
              <a:gd name="adj1" fmla="val -44440"/>
              <a:gd name="adj2" fmla="val -97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このあたりを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0693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「富士通　タッチタイピング」のページへ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「実力アップコース　短文　ローマ字」を選択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「数のある言葉」を選択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タッチタイピングスタート！</a:t>
            </a:r>
            <a:endParaRPr lang="en-US" altLang="ja-JP" dirty="0"/>
          </a:p>
          <a:p>
            <a:pPr lvl="1"/>
            <a:r>
              <a:rPr kumimoji="1" lang="ja-JP" altLang="en-US" dirty="0"/>
              <a:t>制限</a:t>
            </a:r>
            <a:r>
              <a:rPr kumimoji="1" lang="ja-JP" altLang="en-US" dirty="0" smtClean="0"/>
              <a:t>時間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スクリーンショットを</a:t>
            </a:r>
            <a:r>
              <a:rPr kumimoji="1" lang="ja-JP" altLang="en-US" dirty="0" smtClean="0"/>
              <a:t>撮る</a:t>
            </a:r>
            <a:r>
              <a:rPr kumimoji="1" lang="en-US" altLang="ja-JP" dirty="0" smtClean="0"/>
              <a:t>(Command+Shift+3)</a:t>
            </a:r>
            <a:endParaRPr kumimoji="1" lang="en-US" altLang="ja-JP" dirty="0"/>
          </a:p>
          <a:p>
            <a:pPr lvl="1"/>
            <a:r>
              <a:rPr lang="ja-JP" altLang="en-US" dirty="0"/>
              <a:t>やり直し可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もっともよかった結果を提出</a:t>
            </a:r>
            <a:endParaRPr kumimoji="1" lang="en-US" altLang="ja-JP" dirty="0"/>
          </a:p>
          <a:p>
            <a:pPr lvl="1"/>
            <a:r>
              <a:rPr lang="ja-JP" altLang="en-US" dirty="0"/>
              <a:t>ファイル名は「学籍番号」となるようにすること！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演習：タッチタイピング</a:t>
            </a:r>
          </a:p>
        </p:txBody>
      </p:sp>
    </p:spTree>
    <p:extLst>
      <p:ext uri="{BB962C8B-B14F-4D97-AF65-F5344CB8AC3E}">
        <p14:creationId xmlns:p14="http://schemas.microsoft.com/office/powerpoint/2010/main" val="23641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2636044"/>
            <a:ext cx="7745505" cy="3490118"/>
          </a:xfrm>
        </p:spPr>
        <p:txBody>
          <a:bodyPr/>
          <a:lstStyle/>
          <a:p>
            <a:r>
              <a:rPr lang="ja-JP" altLang="en-US" dirty="0"/>
              <a:t>基本は「レポート作成できる能力」を示す</a:t>
            </a:r>
            <a:endParaRPr lang="en-US" altLang="ja-JP" dirty="0"/>
          </a:p>
          <a:p>
            <a:pPr lvl="1"/>
            <a:r>
              <a:rPr lang="ja-JP" altLang="en-US" dirty="0"/>
              <a:t>インターネットや図書館を活用できるか？</a:t>
            </a:r>
            <a:endParaRPr lang="en-US" altLang="ja-JP" dirty="0"/>
          </a:p>
          <a:p>
            <a:pPr lvl="1"/>
            <a:r>
              <a:rPr lang="ja-JP" altLang="en-US" dirty="0"/>
              <a:t>オフィスソフトを使うことができるか？</a:t>
            </a:r>
            <a:endParaRPr lang="en-US" altLang="ja-JP" dirty="0"/>
          </a:p>
          <a:p>
            <a:pPr lvl="1"/>
            <a:r>
              <a:rPr lang="ja-JP" altLang="en-US" dirty="0"/>
              <a:t>レポートとしてのフォーマットが守れるか？</a:t>
            </a:r>
            <a:endParaRPr lang="en-US" altLang="ja-JP" dirty="0"/>
          </a:p>
          <a:p>
            <a:pPr lvl="1"/>
            <a:r>
              <a:rPr lang="ja-JP" altLang="en-US" dirty="0"/>
              <a:t>論理的な説明ができるか？</a:t>
            </a:r>
            <a:endParaRPr lang="en-US" altLang="ja-JP" dirty="0"/>
          </a:p>
          <a:p>
            <a:pPr lvl="1"/>
            <a:r>
              <a:rPr lang="ja-JP" altLang="en-US" dirty="0"/>
              <a:t>倫理的な問題を解決できているか？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詳細は</a:t>
            </a:r>
            <a:r>
              <a:rPr lang="en-US" altLang="ja-JP" dirty="0"/>
              <a:t>9</a:t>
            </a:r>
            <a:r>
              <a:rPr lang="ja-JP" altLang="en-US" dirty="0"/>
              <a:t>章参照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最終課題</a:t>
            </a:r>
          </a:p>
        </p:txBody>
      </p:sp>
      <p:sp>
        <p:nvSpPr>
          <p:cNvPr id="6" name="正方形/長方形 5">
            <a:extLst/>
          </p:cNvPr>
          <p:cNvSpPr/>
          <p:nvPr/>
        </p:nvSpPr>
        <p:spPr>
          <a:xfrm>
            <a:off x="1763486" y="1802674"/>
            <a:ext cx="5603965" cy="73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専攻ごとに異なる課題を解く！</a:t>
            </a:r>
          </a:p>
        </p:txBody>
      </p:sp>
    </p:spTree>
    <p:extLst>
      <p:ext uri="{BB962C8B-B14F-4D97-AF65-F5344CB8AC3E}">
        <p14:creationId xmlns:p14="http://schemas.microsoft.com/office/powerpoint/2010/main" val="11971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テーマを決める</a:t>
            </a:r>
            <a:endParaRPr kumimoji="1" lang="en-US" altLang="ja-JP" dirty="0"/>
          </a:p>
          <a:p>
            <a:r>
              <a:rPr lang="ja-JP" altLang="en-US" dirty="0"/>
              <a:t>データを集める</a:t>
            </a:r>
            <a:endParaRPr lang="en-US" altLang="ja-JP" dirty="0"/>
          </a:p>
          <a:p>
            <a:pPr lvl="1"/>
            <a:r>
              <a:rPr lang="ja-JP" altLang="en-US" dirty="0"/>
              <a:t>政府の統計データを調べる</a:t>
            </a:r>
            <a:endParaRPr lang="en-US" altLang="ja-JP" dirty="0"/>
          </a:p>
          <a:p>
            <a:r>
              <a:rPr lang="ja-JP" altLang="en-US" dirty="0"/>
              <a:t>データから有用なデータを算出する</a:t>
            </a:r>
            <a:endParaRPr lang="en-US" altLang="ja-JP" dirty="0"/>
          </a:p>
          <a:p>
            <a:r>
              <a:rPr kumimoji="1" lang="ja-JP" altLang="en-US" dirty="0"/>
              <a:t>レポートにまとめる</a:t>
            </a:r>
            <a:endParaRPr kumimoji="1" lang="en-US" altLang="ja-JP" dirty="0"/>
          </a:p>
          <a:p>
            <a:pPr lvl="1"/>
            <a:r>
              <a:rPr lang="ja-JP" altLang="en-US" dirty="0"/>
              <a:t>グラフ作成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課題の例：分析＋レポート型</a:t>
            </a:r>
          </a:p>
        </p:txBody>
      </p:sp>
    </p:spTree>
    <p:extLst>
      <p:ext uri="{BB962C8B-B14F-4D97-AF65-F5344CB8AC3E}">
        <p14:creationId xmlns:p14="http://schemas.microsoft.com/office/powerpoint/2010/main" val="8302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決め方（</a:t>
            </a:r>
            <a:r>
              <a:rPr lang="en-US" altLang="ja-JP" dirty="0"/>
              <a:t>2</a:t>
            </a:r>
            <a:r>
              <a:rPr lang="ja-JP" altLang="en-US" dirty="0"/>
              <a:t>通り）</a:t>
            </a:r>
            <a:endParaRPr kumimoji="1" lang="en-US" altLang="ja-JP" dirty="0"/>
          </a:p>
          <a:p>
            <a:pPr lvl="1"/>
            <a:r>
              <a:rPr lang="ja-JP" altLang="en-US" dirty="0"/>
              <a:t>データを眺める→考え付いたことをまとめる</a:t>
            </a:r>
            <a:endParaRPr lang="en-US" altLang="ja-JP" dirty="0"/>
          </a:p>
          <a:p>
            <a:pPr lvl="1"/>
            <a:r>
              <a:rPr lang="ja-JP" altLang="en-US" dirty="0"/>
              <a:t>テーマを決める→証明できるデータを探す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テーマを決める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257302" y="3144654"/>
            <a:ext cx="4618638" cy="6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↑ 交互に繰り返してテーマを決めよう</a:t>
            </a:r>
          </a:p>
        </p:txBody>
      </p:sp>
      <p:sp>
        <p:nvSpPr>
          <p:cNvPr id="7" name="四角形: 角を丸くする 6"/>
          <p:cNvSpPr/>
          <p:nvPr/>
        </p:nvSpPr>
        <p:spPr>
          <a:xfrm>
            <a:off x="1201835" y="4346953"/>
            <a:ext cx="3082726" cy="794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最近の景気って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良くなってる？</a:t>
            </a:r>
          </a:p>
        </p:txBody>
      </p:sp>
      <p:sp>
        <p:nvSpPr>
          <p:cNvPr id="8" name="矢印: 右 7"/>
          <p:cNvSpPr/>
          <p:nvPr/>
        </p:nvSpPr>
        <p:spPr>
          <a:xfrm>
            <a:off x="4362144" y="4400556"/>
            <a:ext cx="245942" cy="687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/>
          <p:cNvSpPr/>
          <p:nvPr/>
        </p:nvSpPr>
        <p:spPr>
          <a:xfrm>
            <a:off x="4685669" y="4346953"/>
            <a:ext cx="3082726" cy="794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景気良いと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物価に対して給料が高い？</a:t>
            </a:r>
          </a:p>
        </p:txBody>
      </p:sp>
      <p:sp>
        <p:nvSpPr>
          <p:cNvPr id="10" name="矢印: 右 9"/>
          <p:cNvSpPr/>
          <p:nvPr/>
        </p:nvSpPr>
        <p:spPr>
          <a:xfrm rot="5400000">
            <a:off x="6116610" y="4938446"/>
            <a:ext cx="220843" cy="687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4685669" y="5449359"/>
            <a:ext cx="3082726" cy="794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物価のデータと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賃金のデータを見よう！</a:t>
            </a:r>
          </a:p>
        </p:txBody>
      </p:sp>
    </p:spTree>
    <p:extLst>
      <p:ext uri="{BB962C8B-B14F-4D97-AF65-F5344CB8AC3E}">
        <p14:creationId xmlns:p14="http://schemas.microsoft.com/office/powerpoint/2010/main" val="557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データを眺める</a:t>
            </a:r>
          </a:p>
        </p:txBody>
      </p:sp>
    </p:spTree>
    <p:extLst>
      <p:ext uri="{BB962C8B-B14F-4D97-AF65-F5344CB8AC3E}">
        <p14:creationId xmlns:p14="http://schemas.microsoft.com/office/powerpoint/2010/main" val="40570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グラフ化</a:t>
            </a:r>
          </a:p>
        </p:txBody>
      </p:sp>
    </p:spTree>
    <p:extLst>
      <p:ext uri="{BB962C8B-B14F-4D97-AF65-F5344CB8AC3E}">
        <p14:creationId xmlns:p14="http://schemas.microsoft.com/office/powerpoint/2010/main" val="18322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レポート：報告書のこと</a:t>
            </a:r>
            <a:endParaRPr kumimoji="1" lang="en-US" altLang="ja-JP" dirty="0"/>
          </a:p>
          <a:p>
            <a:pPr lvl="1"/>
            <a:r>
              <a:rPr lang="ja-JP" altLang="en-US" dirty="0"/>
              <a:t>何かしたら、その結果をまとめてレポートにする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レポートの種類</a:t>
            </a:r>
            <a:endParaRPr lang="en-US" altLang="ja-JP" dirty="0"/>
          </a:p>
          <a:p>
            <a:pPr lvl="1"/>
            <a:r>
              <a:rPr lang="ja-JP" altLang="en-US" dirty="0"/>
              <a:t>課題に対する回答</a:t>
            </a:r>
            <a:endParaRPr lang="en-US" altLang="ja-JP" dirty="0"/>
          </a:p>
          <a:p>
            <a:pPr lvl="1"/>
            <a:r>
              <a:rPr lang="ja-JP" altLang="en-US" dirty="0"/>
              <a:t>作品に対する解説</a:t>
            </a:r>
            <a:endParaRPr lang="en-US" altLang="ja-JP" dirty="0"/>
          </a:p>
          <a:p>
            <a:pPr lvl="1"/>
            <a:r>
              <a:rPr lang="ja-JP" altLang="en-US" dirty="0"/>
              <a:t>調査の結果</a:t>
            </a:r>
            <a:endParaRPr lang="en-US" altLang="ja-JP" dirty="0"/>
          </a:p>
          <a:p>
            <a:pPr lvl="1"/>
            <a:r>
              <a:rPr lang="en-US" altLang="ja-JP" dirty="0" err="1"/>
              <a:t>etc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レポート化</a:t>
            </a:r>
          </a:p>
        </p:txBody>
      </p:sp>
      <p:sp>
        <p:nvSpPr>
          <p:cNvPr id="6" name="吹き出し: 角を丸めた四角形 5"/>
          <p:cNvSpPr/>
          <p:nvPr/>
        </p:nvSpPr>
        <p:spPr>
          <a:xfrm>
            <a:off x="2194800" y="5190883"/>
            <a:ext cx="4743643" cy="1343621"/>
          </a:xfrm>
          <a:prstGeom prst="wedgeRoundRectCallout">
            <a:avLst>
              <a:gd name="adj1" fmla="val -28797"/>
              <a:gd name="adj2" fmla="val -7348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誰かに見せるための資料</a:t>
            </a:r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dirty="0"/>
              <a:t>→</a:t>
            </a:r>
            <a:r>
              <a:rPr kumimoji="1" lang="ja-JP" altLang="en-US" sz="2800" b="1" dirty="0"/>
              <a:t>客観的</a:t>
            </a:r>
            <a:r>
              <a:rPr kumimoji="1" lang="ja-JP" altLang="en-US" sz="2400" dirty="0"/>
              <a:t>かつ</a:t>
            </a:r>
            <a:r>
              <a:rPr kumimoji="1" lang="ja-JP" altLang="en-US" sz="2800" b="1" dirty="0"/>
              <a:t>わかり易く</a:t>
            </a:r>
            <a:r>
              <a:rPr kumimoji="1" lang="ja-JP" altLang="en-US" sz="24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2462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説明の基本は「結論」→「理由」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レポートの項目</a:t>
            </a:r>
            <a:endParaRPr kumimoji="1" lang="en-US" altLang="ja-JP" dirty="0"/>
          </a:p>
          <a:p>
            <a:pPr lvl="1"/>
            <a:r>
              <a:rPr lang="ja-JP" altLang="en-US" dirty="0"/>
              <a:t>はじめに</a:t>
            </a:r>
            <a:endParaRPr lang="en-US" altLang="ja-JP" dirty="0"/>
          </a:p>
          <a:p>
            <a:pPr lvl="1"/>
            <a:r>
              <a:rPr kumimoji="1" lang="ja-JP" altLang="en-US" dirty="0"/>
              <a:t>提案</a:t>
            </a:r>
            <a:endParaRPr kumimoji="1" lang="en-US" altLang="ja-JP" dirty="0"/>
          </a:p>
          <a:p>
            <a:pPr lvl="1"/>
            <a:r>
              <a:rPr lang="ja-JP" altLang="en-US" dirty="0"/>
              <a:t>検証</a:t>
            </a:r>
            <a:endParaRPr lang="en-US" altLang="ja-JP" dirty="0"/>
          </a:p>
          <a:p>
            <a:pPr lvl="1"/>
            <a:r>
              <a:rPr lang="ja-JP" altLang="en-US" dirty="0"/>
              <a:t>おわりに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レポートの構成</a:t>
            </a:r>
          </a:p>
        </p:txBody>
      </p:sp>
      <p:sp>
        <p:nvSpPr>
          <p:cNvPr id="6" name="吹き出し: 角を丸めた四角形 5"/>
          <p:cNvSpPr/>
          <p:nvPr/>
        </p:nvSpPr>
        <p:spPr>
          <a:xfrm>
            <a:off x="4041058" y="3163529"/>
            <a:ext cx="1880419" cy="597310"/>
          </a:xfrm>
          <a:prstGeom prst="wedgeRoundRectCallout">
            <a:avLst>
              <a:gd name="adj1" fmla="val -110244"/>
              <a:gd name="adj2" fmla="val -20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最初に概要を</a:t>
            </a:r>
          </a:p>
        </p:txBody>
      </p:sp>
      <p:sp>
        <p:nvSpPr>
          <p:cNvPr id="7" name="吹き出し: 角を丸めた四角形 6"/>
          <p:cNvSpPr/>
          <p:nvPr/>
        </p:nvSpPr>
        <p:spPr>
          <a:xfrm>
            <a:off x="3550674" y="3961341"/>
            <a:ext cx="2068461" cy="597310"/>
          </a:xfrm>
          <a:prstGeom prst="wedgeRoundRectCallout">
            <a:avLst>
              <a:gd name="adj1" fmla="val -102721"/>
              <a:gd name="adj2" fmla="val -226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正しいのか調査</a:t>
            </a:r>
          </a:p>
        </p:txBody>
      </p:sp>
      <p:sp>
        <p:nvSpPr>
          <p:cNvPr id="9" name="吹き出し: 角を丸めた四角形 8"/>
          <p:cNvSpPr/>
          <p:nvPr/>
        </p:nvSpPr>
        <p:spPr>
          <a:xfrm>
            <a:off x="3008056" y="4924733"/>
            <a:ext cx="2611079" cy="597310"/>
          </a:xfrm>
          <a:prstGeom prst="wedgeRoundRectCallout">
            <a:avLst>
              <a:gd name="adj1" fmla="val -69567"/>
              <a:gd name="adj2" fmla="val -67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結局、正しかった？</a:t>
            </a:r>
          </a:p>
        </p:txBody>
      </p:sp>
    </p:spTree>
    <p:extLst>
      <p:ext uri="{BB962C8B-B14F-4D97-AF65-F5344CB8AC3E}">
        <p14:creationId xmlns:p14="http://schemas.microsoft.com/office/powerpoint/2010/main" val="4923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252651"/>
            <a:ext cx="7745505" cy="2873511"/>
          </a:xfrm>
        </p:spPr>
        <p:txBody>
          <a:bodyPr/>
          <a:lstStyle/>
          <a:p>
            <a:r>
              <a:rPr lang="ja-JP" altLang="en-US" dirty="0"/>
              <a:t>課題について</a:t>
            </a:r>
            <a:endParaRPr lang="en-US" altLang="ja-JP" dirty="0"/>
          </a:p>
          <a:p>
            <a:r>
              <a:rPr lang="ja-JP" altLang="en-US" dirty="0"/>
              <a:t>レポート作成</a:t>
            </a:r>
            <a:endParaRPr lang="en-US" altLang="ja-JP" dirty="0"/>
          </a:p>
          <a:p>
            <a:pPr lvl="1"/>
            <a:r>
              <a:rPr lang="ja-JP" altLang="en-US" dirty="0"/>
              <a:t>書く内容の決定</a:t>
            </a:r>
            <a:endParaRPr lang="en-US" altLang="ja-JP" dirty="0"/>
          </a:p>
          <a:p>
            <a:pPr lvl="1"/>
            <a:r>
              <a:rPr lang="ja-JP" altLang="en-US" dirty="0"/>
              <a:t>情報収集</a:t>
            </a:r>
            <a:endParaRPr lang="en-US" altLang="ja-JP" dirty="0"/>
          </a:p>
          <a:p>
            <a:pPr lvl="1"/>
            <a:r>
              <a:rPr lang="ja-JP" altLang="en-US" dirty="0"/>
              <a:t>用紙にまとめる</a:t>
            </a:r>
            <a:endParaRPr lang="en-US" altLang="ja-JP" dirty="0"/>
          </a:p>
          <a:p>
            <a:pPr lvl="1"/>
            <a:r>
              <a:rPr lang="ja-JP" altLang="en-US" dirty="0"/>
              <a:t>図表の作成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第１３回の目標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552AD565-9FBF-49B3-9BFA-26FF61ED3842}"/>
              </a:ext>
            </a:extLst>
          </p:cNvPr>
          <p:cNvSpPr/>
          <p:nvPr/>
        </p:nvSpPr>
        <p:spPr>
          <a:xfrm>
            <a:off x="1763486" y="1802674"/>
            <a:ext cx="5603965" cy="105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レポート作成ができるようになろう！</a:t>
            </a:r>
          </a:p>
        </p:txBody>
      </p:sp>
    </p:spTree>
    <p:extLst>
      <p:ext uri="{BB962C8B-B14F-4D97-AF65-F5344CB8AC3E}">
        <p14:creationId xmlns:p14="http://schemas.microsoft.com/office/powerpoint/2010/main" val="3113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8490" y="223138"/>
            <a:ext cx="7756263" cy="1054250"/>
          </a:xfrm>
        </p:spPr>
        <p:txBody>
          <a:bodyPr/>
          <a:lstStyle/>
          <a:p>
            <a:r>
              <a:rPr lang="ja-JP" altLang="en-US" dirty="0"/>
              <a:t>理論的な解説を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74611"/>
              </p:ext>
            </p:extLst>
          </p:nvPr>
        </p:nvGraphicFramePr>
        <p:xfrm>
          <a:off x="1524000" y="203855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4418214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5533629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506597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晴天時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雨天時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389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合計来客数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726606"/>
                  </a:ext>
                </a:extLst>
              </a:tr>
            </a:tbl>
          </a:graphicData>
        </a:graphic>
      </p:graphicFrame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008671"/>
            <a:ext cx="7745505" cy="31174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検証結果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晴天</a:t>
            </a:r>
            <a:r>
              <a:rPr kumimoji="1" lang="ja-JP" altLang="en-US" dirty="0" smtClean="0"/>
              <a:t>時</a:t>
            </a:r>
            <a:r>
              <a:rPr lang="ja-JP" altLang="en-US" dirty="0" smtClean="0"/>
              <a:t>と</a:t>
            </a:r>
            <a:r>
              <a:rPr kumimoji="1" lang="ja-JP" altLang="en-US" dirty="0" smtClean="0"/>
              <a:t>雨天時</a:t>
            </a:r>
            <a:r>
              <a:rPr lang="ja-JP" altLang="en-US" dirty="0" smtClean="0"/>
              <a:t>では</a:t>
            </a:r>
            <a:r>
              <a:rPr kumimoji="1" lang="ja-JP" altLang="en-US" dirty="0" smtClean="0"/>
              <a:t>来場者数</a:t>
            </a:r>
            <a:r>
              <a:rPr kumimoji="1" lang="ja-JP" altLang="en-US" dirty="0"/>
              <a:t>に大きな差がある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雨天時の来場者が想定より多くて意外だった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8077" y="16390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遊園地の来場者数</a:t>
            </a:r>
          </a:p>
        </p:txBody>
      </p:sp>
    </p:spTree>
    <p:extLst>
      <p:ext uri="{BB962C8B-B14F-4D97-AF65-F5344CB8AC3E}">
        <p14:creationId xmlns:p14="http://schemas.microsoft.com/office/powerpoint/2010/main" val="9614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8490" y="223138"/>
            <a:ext cx="7756263" cy="1054250"/>
          </a:xfrm>
        </p:spPr>
        <p:txBody>
          <a:bodyPr/>
          <a:lstStyle/>
          <a:p>
            <a:r>
              <a:rPr lang="ja-JP" altLang="en-US" dirty="0"/>
              <a:t>理論的な解説を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524000" y="203855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4418214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5533629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506597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晴天時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雨天時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389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合計来客数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726606"/>
                  </a:ext>
                </a:extLst>
              </a:tr>
            </a:tbl>
          </a:graphicData>
        </a:graphic>
      </p:graphicFrame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008671"/>
            <a:ext cx="7745505" cy="31174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検証結果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晴天</a:t>
            </a:r>
            <a:r>
              <a:rPr kumimoji="1" lang="ja-JP" altLang="en-US" dirty="0" smtClean="0"/>
              <a:t>時</a:t>
            </a:r>
            <a:r>
              <a:rPr lang="ja-JP" altLang="en-US" dirty="0" smtClean="0"/>
              <a:t>と</a:t>
            </a:r>
            <a:r>
              <a:rPr kumimoji="1" lang="ja-JP" altLang="en-US" dirty="0" smtClean="0"/>
              <a:t>雨天時で来場者数</a:t>
            </a:r>
            <a:r>
              <a:rPr kumimoji="1" lang="ja-JP" altLang="en-US" dirty="0"/>
              <a:t>に</a:t>
            </a:r>
            <a:r>
              <a:rPr kumimoji="1" lang="ja-JP" altLang="en-US" sz="2400" b="1" dirty="0">
                <a:solidFill>
                  <a:schemeClr val="accent5"/>
                </a:solidFill>
              </a:rPr>
              <a:t>大きな差</a:t>
            </a:r>
            <a:r>
              <a:rPr kumimoji="1" lang="ja-JP" altLang="en-US" dirty="0"/>
              <a:t>がある</a:t>
            </a:r>
            <a:endParaRPr kumimoji="1"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雨天時の来場者が想定より多くて</a:t>
            </a:r>
            <a:r>
              <a:rPr kumimoji="1" lang="ja-JP" altLang="en-US" sz="2400" dirty="0">
                <a:solidFill>
                  <a:schemeClr val="accent5"/>
                </a:solidFill>
              </a:rPr>
              <a:t>意外</a:t>
            </a:r>
            <a:r>
              <a:rPr kumimoji="1" lang="ja-JP" altLang="en-US" dirty="0"/>
              <a:t>だった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8077" y="16390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遊園地の来場者数</a:t>
            </a:r>
          </a:p>
        </p:txBody>
      </p:sp>
      <p:sp>
        <p:nvSpPr>
          <p:cNvPr id="2" name="吹き出し: 角を丸めた四角形 1"/>
          <p:cNvSpPr/>
          <p:nvPr/>
        </p:nvSpPr>
        <p:spPr>
          <a:xfrm>
            <a:off x="3104536" y="5508522"/>
            <a:ext cx="3915696" cy="914400"/>
          </a:xfrm>
          <a:prstGeom prst="wedgeRoundRectCallout">
            <a:avLst>
              <a:gd name="adj1" fmla="val 25014"/>
              <a:gd name="adj2" fmla="val -99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主観評価はダメ！</a:t>
            </a:r>
          </a:p>
        </p:txBody>
      </p:sp>
    </p:spTree>
    <p:extLst>
      <p:ext uri="{BB962C8B-B14F-4D97-AF65-F5344CB8AC3E}">
        <p14:creationId xmlns:p14="http://schemas.microsoft.com/office/powerpoint/2010/main" val="41998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8490" y="223138"/>
            <a:ext cx="7756263" cy="1054250"/>
          </a:xfrm>
        </p:spPr>
        <p:txBody>
          <a:bodyPr/>
          <a:lstStyle/>
          <a:p>
            <a:r>
              <a:rPr lang="ja-JP" altLang="en-US" dirty="0"/>
              <a:t>理論的な解説を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524000" y="2038555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4418214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5533629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506597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晴天時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雨天時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389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合計来客数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0726606"/>
                  </a:ext>
                </a:extLst>
              </a:tr>
            </a:tbl>
          </a:graphicData>
        </a:graphic>
      </p:graphicFrame>
      <p:sp>
        <p:nvSpPr>
          <p:cNvPr id="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008671"/>
            <a:ext cx="7745505" cy="3117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検証結果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kumimoji="1" lang="ja-JP" altLang="en-US" dirty="0"/>
              <a:t>晴天時</a:t>
            </a:r>
            <a:r>
              <a:rPr lang="ja-JP" altLang="en-US" dirty="0"/>
              <a:t>は</a:t>
            </a:r>
            <a:r>
              <a:rPr kumimoji="1" lang="ja-JP" altLang="en-US" dirty="0"/>
              <a:t>雨天時より来客数が</a:t>
            </a:r>
            <a:r>
              <a:rPr kumimoji="1" lang="en-US" altLang="ja-JP" dirty="0"/>
              <a:t>1.7</a:t>
            </a:r>
            <a:r>
              <a:rPr kumimoji="1" lang="ja-JP" altLang="en-US" dirty="0"/>
              <a:t>倍以上多い</a:t>
            </a:r>
            <a:endParaRPr kumimoji="1"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雨は来客数に相関があることがわかる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					</a:t>
            </a:r>
            <a:r>
              <a:rPr lang="ja-JP" altLang="en-US" dirty="0"/>
              <a:t>（</a:t>
            </a:r>
            <a:r>
              <a:rPr lang="en-US" altLang="ja-JP" dirty="0"/>
              <a:t>not </a:t>
            </a:r>
            <a:r>
              <a:rPr lang="ja-JP" altLang="en-US" dirty="0"/>
              <a:t>因果関係）</a:t>
            </a:r>
            <a:endParaRPr lang="en-US" altLang="ja-JP" dirty="0"/>
          </a:p>
          <a:p>
            <a:pPr marL="411480" lvl="1" indent="0">
              <a:lnSpc>
                <a:spcPct val="150000"/>
              </a:lnSpc>
              <a:buNone/>
            </a:pPr>
            <a:r>
              <a:rPr kumimoji="1" lang="ja-JP" altLang="en-US" dirty="0"/>
              <a:t>→雨天時に来場</a:t>
            </a:r>
            <a:r>
              <a:rPr lang="ja-JP" altLang="en-US" dirty="0"/>
              <a:t>した</a:t>
            </a:r>
            <a:r>
              <a:rPr lang="en-US" altLang="ja-JP" dirty="0"/>
              <a:t>/</a:t>
            </a:r>
            <a:r>
              <a:rPr lang="ja-JP" altLang="en-US" dirty="0"/>
              <a:t>しなかった人にアンケートへ</a:t>
            </a:r>
            <a:r>
              <a:rPr lang="en-US" altLang="ja-JP" dirty="0"/>
              <a:t>…</a:t>
            </a:r>
            <a:endParaRPr kumimoji="1"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78077" y="16390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遊園地の来場者数</a:t>
            </a:r>
          </a:p>
        </p:txBody>
      </p:sp>
    </p:spTree>
    <p:extLst>
      <p:ext uri="{BB962C8B-B14F-4D97-AF65-F5344CB8AC3E}">
        <p14:creationId xmlns:p14="http://schemas.microsoft.com/office/powerpoint/2010/main" val="23948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興味ある論文を探す</a:t>
            </a:r>
            <a:endParaRPr kumimoji="1" lang="en-US" altLang="ja-JP" dirty="0"/>
          </a:p>
          <a:p>
            <a:r>
              <a:rPr lang="ja-JP" altLang="en-US" dirty="0"/>
              <a:t>読んで理解する</a:t>
            </a:r>
            <a:endParaRPr lang="en-US" altLang="ja-JP" dirty="0"/>
          </a:p>
          <a:p>
            <a:r>
              <a:rPr lang="ja-JP" altLang="en-US" dirty="0"/>
              <a:t>発表資料作成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課題の例：論文紹介</a:t>
            </a:r>
          </a:p>
        </p:txBody>
      </p:sp>
    </p:spTree>
    <p:extLst>
      <p:ext uri="{BB962C8B-B14F-4D97-AF65-F5344CB8AC3E}">
        <p14:creationId xmlns:p14="http://schemas.microsoft.com/office/powerpoint/2010/main" val="16131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卒業論文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コミュニケーション専攻のページに題目</a:t>
            </a:r>
            <a:endParaRPr kumimoji="1" lang="en-US" altLang="ja-JP" dirty="0"/>
          </a:p>
          <a:p>
            <a:pPr lvl="1"/>
            <a:r>
              <a:rPr lang="ja-JP" altLang="en-US" dirty="0"/>
              <a:t>専攻事務に頼んでデータをもらう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その他の論文：学会のページから</a:t>
            </a:r>
            <a:endParaRPr lang="en-US" altLang="ja-JP" dirty="0"/>
          </a:p>
          <a:p>
            <a:pPr lvl="1"/>
            <a:r>
              <a:rPr kumimoji="1" lang="en-US" altLang="ja-JP" dirty="0"/>
              <a:t>J-stage</a:t>
            </a:r>
            <a:r>
              <a:rPr kumimoji="1" lang="ja-JP" altLang="en-US" dirty="0"/>
              <a:t>：日本の論文検索サイト</a:t>
            </a:r>
            <a:endParaRPr kumimoji="1" lang="en-US" altLang="ja-JP" dirty="0"/>
          </a:p>
          <a:p>
            <a:pPr lvl="1"/>
            <a:r>
              <a:rPr lang="en-US" altLang="ja-JP" dirty="0"/>
              <a:t>CINII</a:t>
            </a:r>
            <a:r>
              <a:rPr lang="ja-JP" altLang="en-US" dirty="0"/>
              <a:t>：</a:t>
            </a:r>
            <a:r>
              <a:rPr lang="en-US" altLang="ja-JP" dirty="0"/>
              <a:t>	</a:t>
            </a:r>
            <a:r>
              <a:rPr lang="ja-JP" altLang="en-US" dirty="0"/>
              <a:t>旧・日本の論文検索サイト</a:t>
            </a:r>
            <a:endParaRPr lang="en-US" altLang="ja-JP" dirty="0"/>
          </a:p>
          <a:p>
            <a:pPr lvl="1"/>
            <a:r>
              <a:rPr kumimoji="1" lang="en-US" altLang="ja-JP" dirty="0"/>
              <a:t>IEEE</a:t>
            </a:r>
            <a:r>
              <a:rPr kumimoji="1" lang="ja-JP" altLang="en-US" dirty="0"/>
              <a:t>：</a:t>
            </a:r>
            <a:r>
              <a:rPr kumimoji="1" lang="en-US" altLang="ja-JP" dirty="0"/>
              <a:t>	</a:t>
            </a:r>
            <a:r>
              <a:rPr kumimoji="1" lang="ja-JP" altLang="en-US" dirty="0"/>
              <a:t>電気情報の最大手</a:t>
            </a:r>
            <a:endParaRPr kumimoji="1" lang="en-US" altLang="ja-JP" dirty="0"/>
          </a:p>
          <a:p>
            <a:pPr lvl="1"/>
            <a:r>
              <a:rPr lang="en-US" altLang="ja-JP" dirty="0"/>
              <a:t>Springer</a:t>
            </a:r>
            <a:r>
              <a:rPr lang="ja-JP" altLang="en-US" dirty="0"/>
              <a:t>：論文誌の会社</a:t>
            </a:r>
            <a:endParaRPr lang="en-US" altLang="ja-JP" dirty="0"/>
          </a:p>
          <a:p>
            <a:pPr lvl="1"/>
            <a:r>
              <a:rPr kumimoji="1" lang="en-US" altLang="ja-JP" dirty="0"/>
              <a:t>Elsevier</a:t>
            </a:r>
            <a:r>
              <a:rPr kumimoji="1" lang="ja-JP" altLang="en-US" dirty="0"/>
              <a:t>：論文誌の会社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論文探し</a:t>
            </a:r>
          </a:p>
        </p:txBody>
      </p:sp>
    </p:spTree>
    <p:extLst>
      <p:ext uri="{BB962C8B-B14F-4D97-AF65-F5344CB8AC3E}">
        <p14:creationId xmlns:p14="http://schemas.microsoft.com/office/powerpoint/2010/main" val="24887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820790"/>
            <a:ext cx="7745505" cy="4327495"/>
          </a:xfrm>
        </p:spPr>
        <p:txBody>
          <a:bodyPr/>
          <a:lstStyle/>
          <a:p>
            <a:r>
              <a:rPr kumimoji="1" lang="ja-JP" altLang="en-US" dirty="0"/>
              <a:t>基本構成は大体どの論文も同じ</a:t>
            </a:r>
            <a:endParaRPr kumimoji="1" lang="en-US" altLang="ja-JP" dirty="0"/>
          </a:p>
          <a:p>
            <a:pPr lvl="1"/>
            <a:r>
              <a:rPr lang="ja-JP" altLang="en-US" dirty="0"/>
              <a:t>はじめに：</a:t>
            </a:r>
            <a:r>
              <a:rPr lang="en-US" altLang="ja-JP" dirty="0"/>
              <a:t>	</a:t>
            </a:r>
            <a:r>
              <a:rPr lang="ja-JP" altLang="en-US" dirty="0"/>
              <a:t>論文内容の概要</a:t>
            </a:r>
            <a:endParaRPr lang="en-US" altLang="ja-JP" dirty="0"/>
          </a:p>
          <a:p>
            <a:pPr lvl="1"/>
            <a:r>
              <a:rPr lang="ja-JP" altLang="en-US" dirty="0"/>
              <a:t>提案：</a:t>
            </a:r>
            <a:r>
              <a:rPr lang="en-US" altLang="ja-JP" dirty="0"/>
              <a:t>		</a:t>
            </a:r>
            <a:r>
              <a:rPr lang="ja-JP" altLang="en-US" dirty="0"/>
              <a:t>筆者の主義主張</a:t>
            </a:r>
            <a:endParaRPr lang="en-US" altLang="ja-JP" dirty="0"/>
          </a:p>
          <a:p>
            <a:pPr lvl="1"/>
            <a:r>
              <a:rPr lang="ja-JP" altLang="en-US" dirty="0"/>
              <a:t>実験：</a:t>
            </a:r>
            <a:r>
              <a:rPr lang="en-US" altLang="ja-JP" dirty="0"/>
              <a:t>		</a:t>
            </a:r>
            <a:r>
              <a:rPr lang="ja-JP" altLang="en-US" dirty="0"/>
              <a:t>主義主張の確認試験</a:t>
            </a:r>
            <a:endParaRPr lang="en-US" altLang="ja-JP" dirty="0"/>
          </a:p>
          <a:p>
            <a:pPr lvl="1"/>
            <a:r>
              <a:rPr lang="ja-JP" altLang="en-US" dirty="0"/>
              <a:t>おわりに：</a:t>
            </a:r>
            <a:r>
              <a:rPr lang="en-US" altLang="ja-JP" dirty="0"/>
              <a:t>	</a:t>
            </a:r>
            <a:r>
              <a:rPr lang="ja-JP" altLang="en-US" dirty="0"/>
              <a:t>結局何が言いたかったか？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論文を読むコツ</a:t>
            </a:r>
          </a:p>
        </p:txBody>
      </p:sp>
      <p:sp>
        <p:nvSpPr>
          <p:cNvPr id="6" name="矢印: 下 5"/>
          <p:cNvSpPr/>
          <p:nvPr/>
        </p:nvSpPr>
        <p:spPr>
          <a:xfrm>
            <a:off x="3442056" y="4151671"/>
            <a:ext cx="2249129" cy="508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02194" y="5073445"/>
            <a:ext cx="5928852" cy="9222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まずは第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章を読んでみよう</a:t>
            </a:r>
          </a:p>
        </p:txBody>
      </p:sp>
    </p:spTree>
    <p:extLst>
      <p:ext uri="{BB962C8B-B14F-4D97-AF65-F5344CB8AC3E}">
        <p14:creationId xmlns:p14="http://schemas.microsoft.com/office/powerpoint/2010/main" val="1605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2492477"/>
            <a:ext cx="7745505" cy="363368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発表のアウトライン</a:t>
            </a:r>
            <a:endParaRPr kumimoji="1" lang="en-US" altLang="ja-JP" dirty="0"/>
          </a:p>
          <a:p>
            <a:pPr lvl="1"/>
            <a:r>
              <a:rPr lang="ja-JP" altLang="en-US" dirty="0"/>
              <a:t>メタ情報</a:t>
            </a:r>
            <a:endParaRPr lang="en-US" altLang="ja-JP" dirty="0"/>
          </a:p>
          <a:p>
            <a:pPr lvl="2"/>
            <a:r>
              <a:rPr lang="ja-JP" altLang="en-US" dirty="0"/>
              <a:t>どの論文を選んだか</a:t>
            </a:r>
            <a:endParaRPr lang="en-US" altLang="ja-JP" dirty="0"/>
          </a:p>
          <a:p>
            <a:pPr lvl="2"/>
            <a:r>
              <a:rPr kumimoji="1" lang="ja-JP" altLang="en-US" dirty="0"/>
              <a:t>なぜその論文にしたか</a:t>
            </a:r>
            <a:endParaRPr kumimoji="1" lang="en-US" altLang="ja-JP" dirty="0"/>
          </a:p>
          <a:p>
            <a:pPr lvl="2"/>
            <a:r>
              <a:rPr lang="ja-JP" altLang="en-US" dirty="0"/>
              <a:t>著者情報</a:t>
            </a:r>
            <a:endParaRPr lang="en-US" altLang="ja-JP" dirty="0"/>
          </a:p>
          <a:p>
            <a:pPr lvl="1"/>
            <a:r>
              <a:rPr kumimoji="1" lang="ja-JP" altLang="en-US" dirty="0"/>
              <a:t>論文内容</a:t>
            </a:r>
            <a:endParaRPr kumimoji="1" lang="en-US" altLang="ja-JP" dirty="0"/>
          </a:p>
          <a:p>
            <a:pPr lvl="2"/>
            <a:r>
              <a:rPr lang="ja-JP" altLang="en-US" dirty="0"/>
              <a:t>主張</a:t>
            </a:r>
            <a:endParaRPr lang="en-US" altLang="ja-JP" dirty="0"/>
          </a:p>
          <a:p>
            <a:pPr lvl="2"/>
            <a:r>
              <a:rPr kumimoji="1" lang="ja-JP" altLang="en-US" dirty="0"/>
              <a:t>やったこと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結論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発表資料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51486" y="1696065"/>
            <a:ext cx="5630271" cy="744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端的に説明しよう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2080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3532239"/>
            <a:ext cx="7745505" cy="25939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タッチタイピング試験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課題提出締め切り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最終課題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en-US" altLang="ja-JP" dirty="0"/>
              <a:t>INFOSS</a:t>
            </a:r>
            <a:r>
              <a:rPr lang="ja-JP" altLang="en-US" dirty="0"/>
              <a:t>情報倫理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次週予告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959843" y="1979602"/>
            <a:ext cx="5213555" cy="1224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dirty="0"/>
              <a:t>情報処理技法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リテラシ</a:t>
            </a:r>
            <a:r>
              <a:rPr kumimoji="1" lang="en-US" altLang="ja-JP" sz="2800" dirty="0"/>
              <a:t>)I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2800" dirty="0"/>
              <a:t>最後の日</a:t>
            </a:r>
          </a:p>
        </p:txBody>
      </p:sp>
    </p:spTree>
    <p:extLst>
      <p:ext uri="{BB962C8B-B14F-4D97-AF65-F5344CB8AC3E}">
        <p14:creationId xmlns:p14="http://schemas.microsoft.com/office/powerpoint/2010/main" val="28353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</a:t>
            </a:r>
            <a:endParaRPr kumimoji="1" lang="en-US" altLang="ja-JP" dirty="0"/>
          </a:p>
          <a:p>
            <a:pPr lvl="1"/>
            <a:r>
              <a:rPr lang="ja-JP" altLang="en-US" dirty="0"/>
              <a:t>情報処理センター→</a:t>
            </a:r>
            <a:r>
              <a:rPr lang="en-US" altLang="ja-JP" dirty="0"/>
              <a:t>Web Class</a:t>
            </a:r>
            <a:r>
              <a:rPr lang="ja-JP" altLang="en-US" dirty="0"/>
              <a:t>から受講</a:t>
            </a:r>
            <a:endParaRPr lang="en-US" altLang="ja-JP" dirty="0"/>
          </a:p>
          <a:p>
            <a:pPr lvl="1"/>
            <a:r>
              <a:rPr lang="ja-JP" altLang="en-US" dirty="0"/>
              <a:t>成績一覧のスクリーンショットを提出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タッチタイピング</a:t>
            </a:r>
            <a:endParaRPr lang="en-US" altLang="ja-JP" dirty="0"/>
          </a:p>
          <a:p>
            <a:pPr lvl="1"/>
            <a:r>
              <a:rPr kumimoji="1" lang="ja-JP" altLang="en-US" dirty="0"/>
              <a:t>講義最終日にタイピングテスト</a:t>
            </a:r>
            <a:endParaRPr kumimoji="1" lang="en-US" altLang="ja-JP" dirty="0"/>
          </a:p>
          <a:p>
            <a:pPr lvl="1"/>
            <a:r>
              <a:rPr lang="ja-JP" altLang="en-US" dirty="0"/>
              <a:t>スクリーンショットを提出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最終課題</a:t>
            </a:r>
            <a:endParaRPr lang="en-US" altLang="ja-JP" dirty="0"/>
          </a:p>
          <a:p>
            <a:pPr lvl="1"/>
            <a:r>
              <a:rPr kumimoji="1" lang="ja-JP" altLang="en-US" dirty="0"/>
              <a:t>専攻ごとに与えられた課題を解く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制作物を提出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現状出ている課題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963235" y="4796393"/>
            <a:ext cx="2894665" cy="1486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課題提出は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来週</a:t>
            </a:r>
            <a:r>
              <a:rPr kumimoji="1" lang="en-US" altLang="ja-JP" sz="2400" dirty="0"/>
              <a:t>(7/20)</a:t>
            </a:r>
            <a:r>
              <a:rPr kumimoji="1" lang="ja-JP" altLang="en-US" sz="2400" dirty="0"/>
              <a:t>です！</a:t>
            </a:r>
          </a:p>
        </p:txBody>
      </p:sp>
    </p:spTree>
    <p:extLst>
      <p:ext uri="{BB962C8B-B14F-4D97-AF65-F5344CB8AC3E}">
        <p14:creationId xmlns:p14="http://schemas.microsoft.com/office/powerpoint/2010/main" val="6153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58" y="2050243"/>
            <a:ext cx="6319884" cy="382431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INFOSS</a:t>
            </a:r>
            <a:r>
              <a:rPr lang="ja-JP" altLang="en-US" dirty="0"/>
              <a:t>情報倫理：</a:t>
            </a:r>
            <a:r>
              <a:rPr lang="en-US" altLang="ja-JP" dirty="0"/>
              <a:t>Web Class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5" y="1798638"/>
            <a:ext cx="7442850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</a:t>
            </a:r>
            <a:r>
              <a:rPr lang="ja-JP" altLang="en-US" dirty="0"/>
              <a:t>：コースに参加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1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03456"/>
            <a:ext cx="7747000" cy="4117889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情報倫理：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コースを受講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テスト</a:t>
            </a:r>
          </a:p>
        </p:txBody>
      </p:sp>
    </p:spTree>
    <p:extLst>
      <p:ext uri="{BB962C8B-B14F-4D97-AF65-F5344CB8AC3E}">
        <p14:creationId xmlns:p14="http://schemas.microsoft.com/office/powerpoint/2010/main" val="25808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3" y="1798638"/>
            <a:ext cx="5991733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INFOSS</a:t>
            </a:r>
            <a:r>
              <a:rPr kumimoji="1" lang="ja-JP" altLang="en-US" dirty="0"/>
              <a:t>情報倫理：成績一覧</a:t>
            </a:r>
          </a:p>
        </p:txBody>
      </p:sp>
    </p:spTree>
    <p:extLst>
      <p:ext uri="{BB962C8B-B14F-4D97-AF65-F5344CB8AC3E}">
        <p14:creationId xmlns:p14="http://schemas.microsoft.com/office/powerpoint/2010/main" val="23225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2" y="1798638"/>
            <a:ext cx="6257155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タッチタイピング</a:t>
            </a:r>
          </a:p>
        </p:txBody>
      </p:sp>
    </p:spTree>
    <p:extLst>
      <p:ext uri="{BB962C8B-B14F-4D97-AF65-F5344CB8AC3E}">
        <p14:creationId xmlns:p14="http://schemas.microsoft.com/office/powerpoint/2010/main" val="28912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6" y="1798638"/>
            <a:ext cx="6530928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2017/7/13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タッチタイピング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2777</TotalTime>
  <Words>717</Words>
  <Application>Microsoft Macintosh PowerPoint</Application>
  <PresentationFormat>画面に合わせる (4:3)</PresentationFormat>
  <Paragraphs>234</Paragraphs>
  <Slides>27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Book Antiqua</vt:lpstr>
      <vt:lpstr>HGS明朝E</vt:lpstr>
      <vt:lpstr>Wingdings</vt:lpstr>
      <vt:lpstr>Yu Gothic</vt:lpstr>
      <vt:lpstr>ハードカバー</vt:lpstr>
      <vt:lpstr>情報処理技法(リテラシI)</vt:lpstr>
      <vt:lpstr>第１３回の目標</vt:lpstr>
      <vt:lpstr>現状出ている課題</vt:lpstr>
      <vt:lpstr>INFOSS情報倫理：Web Class</vt:lpstr>
      <vt:lpstr>INFOSS情報倫理：コースに参加</vt:lpstr>
      <vt:lpstr>INFOSS情報倫理： コースを受講&amp;テスト</vt:lpstr>
      <vt:lpstr>INFOSS情報倫理：成績一覧</vt:lpstr>
      <vt:lpstr>タッチタイピング</vt:lpstr>
      <vt:lpstr>タッチタイピング</vt:lpstr>
      <vt:lpstr>本日の演習：数のある言葉</vt:lpstr>
      <vt:lpstr>画面が表示されない人は？</vt:lpstr>
      <vt:lpstr>演習：タッチタイピング</vt:lpstr>
      <vt:lpstr>最終課題</vt:lpstr>
      <vt:lpstr>課題の例：分析＋レポート型</vt:lpstr>
      <vt:lpstr>テーマを決める</vt:lpstr>
      <vt:lpstr>データを眺める</vt:lpstr>
      <vt:lpstr>グラフ化</vt:lpstr>
      <vt:lpstr>レポート化</vt:lpstr>
      <vt:lpstr>レポートの構成</vt:lpstr>
      <vt:lpstr>理論的な解説を</vt:lpstr>
      <vt:lpstr>理論的な解説を</vt:lpstr>
      <vt:lpstr>理論的な解説を</vt:lpstr>
      <vt:lpstr>課題の例：論文紹介</vt:lpstr>
      <vt:lpstr>論文探し</vt:lpstr>
      <vt:lpstr>論文を読むコツ</vt:lpstr>
      <vt:lpstr>発表資料</vt:lpstr>
      <vt:lpstr>次週予告</vt:lpstr>
    </vt:vector>
  </TitlesOfParts>
  <Company>東京工業大学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201</cp:revision>
  <dcterms:created xsi:type="dcterms:W3CDTF">2016-01-16T07:36:29Z</dcterms:created>
  <dcterms:modified xsi:type="dcterms:W3CDTF">2017-07-13T01:30:48Z</dcterms:modified>
</cp:coreProperties>
</file>