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8" r:id="rId3"/>
    <p:sldId id="270" r:id="rId4"/>
    <p:sldId id="271" r:id="rId5"/>
    <p:sldId id="273" r:id="rId6"/>
    <p:sldId id="274" r:id="rId7"/>
    <p:sldId id="275" r:id="rId8"/>
    <p:sldId id="280" r:id="rId9"/>
    <p:sldId id="281" r:id="rId10"/>
    <p:sldId id="284" r:id="rId11"/>
    <p:sldId id="307" r:id="rId12"/>
    <p:sldId id="289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8" r:id="rId28"/>
    <p:sldId id="269" r:id="rId29"/>
  </p:sldIdLst>
  <p:sldSz cx="9144000" cy="6858000" type="screen4x3"/>
  <p:notesSz cx="9144000" cy="6858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8"/>
            <p14:sldId id="270"/>
            <p14:sldId id="271"/>
            <p14:sldId id="273"/>
            <p14:sldId id="274"/>
            <p14:sldId id="275"/>
            <p14:sldId id="280"/>
            <p14:sldId id="281"/>
            <p14:sldId id="284"/>
            <p14:sldId id="307"/>
            <p14:sldId id="289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8000"/>
    <a:srgbClr val="99FFCC"/>
    <a:srgbClr val="9900CC"/>
    <a:srgbClr val="FF00FF"/>
    <a:srgbClr val="FF99FF"/>
    <a:srgbClr val="3333FF"/>
    <a:srgbClr val="99CCFF"/>
    <a:srgbClr val="FFFFCC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95206" autoAdjust="0"/>
  </p:normalViewPr>
  <p:slideViewPr>
    <p:cSldViewPr snapToGrid="0" snapToObjects="1">
      <p:cViewPr varScale="1">
        <p:scale>
          <a:sx n="125" d="100"/>
          <a:sy n="125" d="100"/>
        </p:scale>
        <p:origin x="161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199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5BD5-625E-4B3F-BBE9-1D5252F09C48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FC7CF-177D-4044-AA73-F81369EB1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9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光の三原色</a:t>
            </a:r>
            <a:endParaRPr kumimoji="1" lang="en-US" altLang="ja-JP" dirty="0"/>
          </a:p>
          <a:p>
            <a:r>
              <a:rPr kumimoji="1" lang="ja-JP" altLang="en-US" dirty="0"/>
              <a:t>色の三原色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色の好みデータ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iro-color.com</a:t>
            </a:r>
            <a:r>
              <a:rPr kumimoji="1" lang="en-US" altLang="ja-JP" dirty="0"/>
              <a:t>/questionnaire/result/2014-likes-and-dislikes-color.html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32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彩度が高いと鮮やか、明るく活発な印象</a:t>
            </a:r>
            <a:endParaRPr kumimoji="1" lang="en-US" altLang="ja-JP" dirty="0"/>
          </a:p>
          <a:p>
            <a:r>
              <a:rPr kumimoji="1" lang="ja-JP" altLang="en-US" dirty="0"/>
              <a:t>彩度が低いと色と色の差が少なくなり調和が取れて落ち着く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明度が高いと明るく軽い印象に</a:t>
            </a:r>
            <a:endParaRPr kumimoji="1" lang="en-US" altLang="ja-JP" dirty="0"/>
          </a:p>
          <a:p>
            <a:r>
              <a:rPr kumimoji="1" lang="ja-JP" altLang="en-US" dirty="0"/>
              <a:t>明度が低いと暗く重い印象に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例</a:t>
            </a:r>
            <a:endParaRPr kumimoji="1" lang="en-US" altLang="ja-JP" dirty="0"/>
          </a:p>
          <a:p>
            <a:r>
              <a:rPr kumimoji="1" lang="ja-JP" altLang="en-US" dirty="0"/>
              <a:t>ペール：明るく穏やか、やんわりしている</a:t>
            </a:r>
            <a:endParaRPr kumimoji="1" lang="en-US" altLang="ja-JP" dirty="0"/>
          </a:p>
          <a:p>
            <a:r>
              <a:rPr kumimoji="1" lang="ja-JP" altLang="en-US" dirty="0"/>
              <a:t>ダークグレイッシュ：重く重厚な雰囲気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9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・色で揃える</a:t>
            </a:r>
            <a:endParaRPr kumimoji="1" lang="en-US" altLang="ja-JP" dirty="0"/>
          </a:p>
          <a:p>
            <a:r>
              <a:rPr kumimoji="1" lang="ja-JP" altLang="en-US" dirty="0"/>
              <a:t>・彩度で揃える</a:t>
            </a:r>
            <a:endParaRPr kumimoji="1" lang="en-US" altLang="ja-JP" dirty="0"/>
          </a:p>
          <a:p>
            <a:r>
              <a:rPr kumimoji="1" lang="ja-JP" altLang="en-US" dirty="0"/>
              <a:t>・自然の色などで揃える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8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よくある色調</a:t>
            </a:r>
            <a:endParaRPr kumimoji="1" lang="en-US" altLang="ja-JP" dirty="0"/>
          </a:p>
          <a:p>
            <a:r>
              <a:rPr kumimoji="1" lang="ja-JP" altLang="en-US" dirty="0"/>
              <a:t>・色で揃える</a:t>
            </a:r>
            <a:endParaRPr kumimoji="1" lang="en-US" altLang="ja-JP" dirty="0"/>
          </a:p>
          <a:p>
            <a:r>
              <a:rPr kumimoji="1" lang="ja-JP" altLang="en-US" dirty="0"/>
              <a:t>・彩度で揃える</a:t>
            </a:r>
            <a:endParaRPr kumimoji="1" lang="en-US" altLang="ja-JP" dirty="0"/>
          </a:p>
          <a:p>
            <a:r>
              <a:rPr kumimoji="1" lang="ja-JP" altLang="en-US" dirty="0"/>
              <a:t>・自然の色などで揃える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raksul.com</a:t>
            </a:r>
            <a:r>
              <a:rPr kumimoji="1" lang="en-US" altLang="ja-JP" dirty="0"/>
              <a:t>/campaign/design-color-image/</a:t>
            </a:r>
          </a:p>
          <a:p>
            <a:r>
              <a:rPr kumimoji="1" lang="ja-JP" altLang="en-US" dirty="0"/>
              <a:t>詳しくはここに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www.colordream.net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combination.htm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78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形と印象、言語が結びついているという心理学の研究成果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言語は置いておいて、形状により相手にイメージを与えられるということで紹介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517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5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この場合、頭に大きい赤色ブロックが来ているのでここが重要な主張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その下は小さいので、赤色ブロックの補足説明的な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13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この場合、頭に大きい赤色ブロックが来ているのでここが重要な主張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その下は小さいので、赤色</a:t>
            </a:r>
            <a:r>
              <a:rPr kumimoji="1" lang="ja-JP" altLang="en-US"/>
              <a:t>ブロックの補足説明的な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63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目線の動きを意識して配置する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大きい方が目立つ</a:t>
            </a:r>
            <a:endParaRPr kumimoji="1" lang="en-US" altLang="ja-JP" dirty="0"/>
          </a:p>
          <a:p>
            <a:r>
              <a:rPr kumimoji="1" lang="ja-JP" altLang="en-US" dirty="0"/>
              <a:t>小さい方が目立たない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1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11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9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80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67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ここでは</a:t>
            </a:r>
            <a:r>
              <a:rPr kumimoji="1" lang="en-US" altLang="ja-JP" dirty="0" err="1"/>
              <a:t>Powerpoint</a:t>
            </a:r>
            <a:r>
              <a:rPr kumimoji="1" lang="ja-JP" altLang="en-US" dirty="0"/>
              <a:t>の基本説明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15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操作メニューは他の</a:t>
            </a:r>
            <a:r>
              <a:rPr kumimoji="1" lang="en-US" altLang="ja-JP" dirty="0"/>
              <a:t>Microsoft</a:t>
            </a:r>
            <a:r>
              <a:rPr kumimoji="1" lang="en-US" altLang="ja-JP" baseline="0" dirty="0"/>
              <a:t> Office</a:t>
            </a:r>
            <a:r>
              <a:rPr kumimoji="1" lang="ja-JP" altLang="en-US" baseline="0" dirty="0"/>
              <a:t>とあまり変わらない。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26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・スライドを作って</a:t>
            </a:r>
            <a:endParaRPr kumimoji="1" lang="en-US" altLang="ja-JP" dirty="0"/>
          </a:p>
          <a:p>
            <a:r>
              <a:rPr kumimoji="1" lang="ja-JP" altLang="en-US" dirty="0"/>
              <a:t>・見た目を選んで</a:t>
            </a:r>
            <a:endParaRPr kumimoji="1" lang="en-US" altLang="ja-JP" dirty="0"/>
          </a:p>
          <a:p>
            <a:r>
              <a:rPr kumimoji="1" lang="ja-JP" altLang="en-US" dirty="0"/>
              <a:t>・図表や文字を入れて</a:t>
            </a:r>
            <a:endParaRPr kumimoji="1" lang="en-US" altLang="ja-JP" dirty="0"/>
          </a:p>
          <a:p>
            <a:r>
              <a:rPr kumimoji="1" lang="ja-JP" altLang="en-US" dirty="0"/>
              <a:t>終わり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56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9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それもない人は好きな国の</a:t>
            </a:r>
            <a:r>
              <a:rPr kumimoji="1" lang="ja-JP" altLang="en-US" smtClean="0"/>
              <a:t>紹介、好きな地域の紹介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683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人は見た目が９割と言われる</a:t>
            </a:r>
            <a:endParaRPr kumimoji="1" lang="en-US" altLang="ja-JP" dirty="0"/>
          </a:p>
          <a:p>
            <a:r>
              <a:rPr kumimoji="1" lang="ja-JP" altLang="en-US" dirty="0"/>
              <a:t>漫画や小説でも、中身を知らない人はカバーで判断する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文章でも発表でもそう</a:t>
            </a:r>
            <a:endParaRPr kumimoji="1" lang="en-US" altLang="ja-JP" dirty="0"/>
          </a:p>
          <a:p>
            <a:r>
              <a:rPr kumimoji="1" lang="ja-JP" altLang="en-US" dirty="0"/>
              <a:t>日本人は中身に凝る傾向があるが、</a:t>
            </a:r>
            <a:endParaRPr kumimoji="1" lang="en-US" altLang="ja-JP" dirty="0"/>
          </a:p>
          <a:p>
            <a:r>
              <a:rPr kumimoji="1" lang="ja-JP" altLang="en-US" dirty="0"/>
              <a:t>外見にも同じぐらいこだわろう</a:t>
            </a:r>
            <a:endParaRPr kumimoji="1" lang="en-US" altLang="ja-JP" dirty="0"/>
          </a:p>
          <a:p>
            <a:r>
              <a:rPr kumimoji="1" lang="ja-JP" altLang="en-US" dirty="0"/>
              <a:t>外見は「効果的に、中身を印象付ける」ことを心がける</a:t>
            </a:r>
            <a:endParaRPr kumimoji="1" lang="en-US" altLang="ja-JP" dirty="0"/>
          </a:p>
          <a:p>
            <a:r>
              <a:rPr kumimoji="1" lang="ja-JP" altLang="en-US" dirty="0"/>
              <a:t>例えば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デザインを見て真似るとか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www.web-mihon.com</a:t>
            </a:r>
            <a:endParaRPr kumimoji="1" lang="en-US" altLang="ja-JP" dirty="0"/>
          </a:p>
          <a:p>
            <a:r>
              <a:rPr kumimoji="1" lang="ja-JP" altLang="en-US" dirty="0"/>
              <a:t>ポスターを調べても良い</a:t>
            </a:r>
            <a:endParaRPr kumimoji="1" lang="en-US" altLang="ja-JP" dirty="0"/>
          </a:p>
          <a:p>
            <a:r>
              <a:rPr kumimoji="1" lang="ja-JP" altLang="en-US" dirty="0"/>
              <a:t>・バーゲンのポスター</a:t>
            </a:r>
            <a:endParaRPr kumimoji="1" lang="en-US" altLang="ja-JP" dirty="0"/>
          </a:p>
          <a:p>
            <a:r>
              <a:rPr kumimoji="1" lang="ja-JP" altLang="en-US" dirty="0"/>
              <a:t>・歴史関係の展覧会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07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</a:t>
            </a:r>
            <a:r>
              <a:rPr lang="en-US" altLang="ja-JP" dirty="0"/>
              <a:t>11</a:t>
            </a:r>
            <a:r>
              <a:rPr kumimoji="1" lang="ja-JP" altLang="en-US" dirty="0"/>
              <a:t>回：</a:t>
            </a:r>
            <a:r>
              <a:rPr kumimoji="1" lang="en-US" altLang="ja-JP" dirty="0"/>
              <a:t>Microsoft </a:t>
            </a:r>
            <a:r>
              <a:rPr lang="en-US" altLang="ja-JP" dirty="0"/>
              <a:t>PowerPoint</a:t>
            </a:r>
            <a:r>
              <a:rPr kumimoji="1" lang="en-US" altLang="ja-JP" dirty="0"/>
              <a:t> (1/2)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配布資料としての印刷することができる</a:t>
            </a:r>
            <a:endParaRPr lang="en-US" altLang="ja-JP" dirty="0"/>
          </a:p>
          <a:p>
            <a:pPr lvl="1"/>
            <a:r>
              <a:rPr lang="ja-JP" altLang="en-US" dirty="0"/>
              <a:t>メニューバー→ファイル→プリント→詳細設定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印刷設定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30" y="2832705"/>
            <a:ext cx="4256222" cy="3519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角丸四角形吹き出し 6"/>
          <p:cNvSpPr/>
          <p:nvPr/>
        </p:nvSpPr>
        <p:spPr>
          <a:xfrm>
            <a:off x="6094952" y="3703320"/>
            <a:ext cx="2949580" cy="1697591"/>
          </a:xfrm>
          <a:prstGeom prst="wedgeRoundRectCallout">
            <a:avLst>
              <a:gd name="adj1" fmla="val -60257"/>
              <a:gd name="adj2" fmla="val 324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できること</a:t>
            </a:r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ページに複数印刷</a:t>
            </a:r>
            <a:endParaRPr kumimoji="1" lang="en-US" altLang="ja-JP" sz="2000" dirty="0"/>
          </a:p>
          <a:p>
            <a:r>
              <a:rPr kumimoji="1" lang="ja-JP" altLang="en-US" sz="2000" dirty="0"/>
              <a:t>・ノートも一緒に印刷</a:t>
            </a:r>
            <a:endParaRPr kumimoji="1" lang="en-US" altLang="ja-JP" sz="2000" dirty="0"/>
          </a:p>
          <a:p>
            <a:r>
              <a:rPr kumimoji="1" lang="ja-JP" altLang="en-US" sz="2000" dirty="0"/>
              <a:t>・向きの変更</a:t>
            </a:r>
            <a:endParaRPr kumimoji="1" lang="en-US" altLang="ja-JP" sz="2000" dirty="0"/>
          </a:p>
          <a:p>
            <a:r>
              <a:rPr kumimoji="1" lang="en-US" altLang="ja-JP" sz="2000" dirty="0" err="1"/>
              <a:t>etc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47594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/>
              <a:t>テーマ：最近買ったオススメのもの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			</a:t>
            </a:r>
            <a:r>
              <a:rPr lang="ja-JP" altLang="en-US" dirty="0"/>
              <a:t>もしくは今欲しいもの</a:t>
            </a:r>
            <a:endParaRPr lang="en-US" altLang="ja-JP" dirty="0"/>
          </a:p>
          <a:p>
            <a:pPr lvl="1"/>
            <a:r>
              <a:rPr lang="ja-JP" altLang="en-US" dirty="0"/>
              <a:t>商品名</a:t>
            </a:r>
            <a:endParaRPr lang="en-US" altLang="ja-JP" dirty="0"/>
          </a:p>
          <a:p>
            <a:pPr lvl="1"/>
            <a:r>
              <a:rPr lang="ja-JP" altLang="en-US" dirty="0"/>
              <a:t>おすすめ</a:t>
            </a:r>
            <a:r>
              <a:rPr lang="ja-JP" altLang="en-US" dirty="0" err="1"/>
              <a:t>な</a:t>
            </a:r>
            <a:r>
              <a:rPr lang="ja-JP" altLang="en-US" dirty="0"/>
              <a:t>点</a:t>
            </a:r>
            <a:endParaRPr lang="en-US" altLang="ja-JP" dirty="0"/>
          </a:p>
          <a:p>
            <a:pPr lvl="1"/>
            <a:r>
              <a:rPr lang="ja-JP" altLang="en-US" dirty="0"/>
              <a:t>価格</a:t>
            </a:r>
            <a:endParaRPr lang="en-US" altLang="ja-JP" dirty="0"/>
          </a:p>
          <a:p>
            <a:r>
              <a:rPr lang="ja-JP" altLang="en-US" dirty="0"/>
              <a:t>詳細</a:t>
            </a:r>
            <a:endParaRPr lang="en-US" altLang="ja-JP" dirty="0"/>
          </a:p>
          <a:p>
            <a:pPr lvl="1"/>
            <a:r>
              <a:rPr lang="en-US" altLang="ja-JP" dirty="0"/>
              <a:t>A3</a:t>
            </a:r>
            <a:r>
              <a:rPr lang="ja-JP" altLang="en-US" dirty="0"/>
              <a:t>用紙</a:t>
            </a:r>
            <a:r>
              <a:rPr lang="en-US" altLang="ja-JP" dirty="0"/>
              <a:t>1</a:t>
            </a:r>
            <a:r>
              <a:rPr lang="ja-JP" altLang="en-US" dirty="0"/>
              <a:t>枚</a:t>
            </a:r>
            <a:r>
              <a:rPr lang="en-US" altLang="ja-JP" dirty="0"/>
              <a:t>orA4</a:t>
            </a:r>
            <a:r>
              <a:rPr lang="ja-JP" altLang="en-US" dirty="0"/>
              <a:t>用紙</a:t>
            </a:r>
            <a:r>
              <a:rPr lang="en-US" altLang="ja-JP" dirty="0"/>
              <a:t>1</a:t>
            </a:r>
            <a:r>
              <a:rPr lang="ja-JP" altLang="en-US" dirty="0"/>
              <a:t>枚</a:t>
            </a:r>
            <a:endParaRPr lang="en-US" altLang="ja-JP" dirty="0"/>
          </a:p>
          <a:p>
            <a:pPr lvl="1"/>
            <a:r>
              <a:rPr lang="ja-JP" altLang="en-US" dirty="0"/>
              <a:t>価格情報などを表で追加</a:t>
            </a:r>
            <a:endParaRPr lang="en-US" altLang="ja-JP" dirty="0"/>
          </a:p>
          <a:p>
            <a:r>
              <a:rPr lang="ja-JP" altLang="en-US" dirty="0"/>
              <a:t>手順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イメージを固める</a:t>
            </a:r>
            <a:endParaRPr lang="en-US" altLang="ja-JP" dirty="0"/>
          </a:p>
          <a:p>
            <a:pPr lvl="2"/>
            <a:r>
              <a:rPr lang="ja-JP" altLang="en-US" dirty="0"/>
              <a:t>コンセプト決定</a:t>
            </a:r>
            <a:endParaRPr lang="en-US" altLang="ja-JP" dirty="0"/>
          </a:p>
          <a:p>
            <a:pPr lvl="2"/>
            <a:r>
              <a:rPr lang="ja-JP" altLang="en-US" dirty="0"/>
              <a:t>色調を決める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配置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微調整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</a:t>
            </a:r>
            <a:r>
              <a:rPr lang="ja-JP" altLang="en-US" dirty="0"/>
              <a:t>：ポスターを作ろう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71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目を引くデザイン、荘厳なデザイン、などの例</a:t>
            </a:r>
            <a:endParaRPr kumimoji="1" lang="en-US" altLang="ja-JP" dirty="0"/>
          </a:p>
          <a:p>
            <a:pPr lvl="1"/>
            <a:r>
              <a:rPr lang="en-US" altLang="ja-JP" dirty="0"/>
              <a:t>TPO</a:t>
            </a:r>
            <a:r>
              <a:rPr lang="ja-JP" altLang="en-US" dirty="0"/>
              <a:t>にあったデザインを作ろう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緑化事業</a:t>
            </a:r>
            <a:endParaRPr lang="en-US" altLang="ja-JP" dirty="0"/>
          </a:p>
          <a:p>
            <a:pPr lvl="1"/>
            <a:r>
              <a:rPr lang="ja-JP" altLang="en-US" dirty="0"/>
              <a:t>緑色、線の細いフォント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バーゲン</a:t>
            </a:r>
            <a:endParaRPr lang="en-US" altLang="ja-JP" dirty="0"/>
          </a:p>
          <a:p>
            <a:pPr lvl="1"/>
            <a:r>
              <a:rPr lang="ja-JP" altLang="en-US" dirty="0"/>
              <a:t>白地に派手な彩色、太字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デザインについて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5075960" y="4595834"/>
            <a:ext cx="2400466" cy="741304"/>
          </a:xfrm>
          <a:prstGeom prst="wedgeRoundRectCallout">
            <a:avLst>
              <a:gd name="adj1" fmla="val -64935"/>
              <a:gd name="adj2" fmla="val -1100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情報量を多くして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華やかさを演出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5075960" y="3065506"/>
            <a:ext cx="2696440" cy="741304"/>
          </a:xfrm>
          <a:prstGeom prst="wedgeRoundRectCallout">
            <a:avLst>
              <a:gd name="adj1" fmla="val -61574"/>
              <a:gd name="adj2" fmla="val 361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自然の色で統一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優しげな印象を与える</a:t>
            </a:r>
          </a:p>
        </p:txBody>
      </p:sp>
    </p:spTree>
    <p:extLst>
      <p:ext uri="{BB962C8B-B14F-4D97-AF65-F5344CB8AC3E}">
        <p14:creationId xmlns:p14="http://schemas.microsoft.com/office/powerpoint/2010/main" val="62330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色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36" y="1645957"/>
            <a:ext cx="6761480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赤</a:t>
            </a:r>
            <a:endParaRPr lang="en-US" altLang="ja-JP" dirty="0"/>
          </a:p>
          <a:p>
            <a:pPr lvl="1"/>
            <a:r>
              <a:rPr kumimoji="1" lang="ja-JP" altLang="en-US" dirty="0"/>
              <a:t>印象：情熱、活動的な印象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効果：目立たせるために使われる。警告色としても。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橙色</a:t>
            </a:r>
            <a:endParaRPr lang="en-US" altLang="ja-JP" dirty="0"/>
          </a:p>
          <a:p>
            <a:pPr lvl="1"/>
            <a:r>
              <a:rPr lang="ja-JP" altLang="en-US" dirty="0"/>
              <a:t>印象：陽気、明るい、楽しい、暖かさ</a:t>
            </a:r>
            <a:endParaRPr lang="en-US" altLang="ja-JP" dirty="0"/>
          </a:p>
          <a:p>
            <a:pPr lvl="1"/>
            <a:r>
              <a:rPr lang="ja-JP" altLang="en-US" dirty="0"/>
              <a:t>効果：温かみが出る。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黄色</a:t>
            </a:r>
            <a:endParaRPr lang="en-US" altLang="ja-JP" dirty="0"/>
          </a:p>
          <a:p>
            <a:pPr lvl="1"/>
            <a:r>
              <a:rPr lang="ja-JP" altLang="en-US" dirty="0"/>
              <a:t>印象：陽気、躍動、光、幸福、明るい、眩しい</a:t>
            </a:r>
            <a:endParaRPr lang="en-US" altLang="ja-JP" dirty="0"/>
          </a:p>
          <a:p>
            <a:pPr lvl="1"/>
            <a:r>
              <a:rPr kumimoji="1" lang="ja-JP" altLang="en-US" dirty="0"/>
              <a:t>効果：活発さを表す。使う時は他の色との対比を使う。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色の印象：暖色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542660" y="1798667"/>
            <a:ext cx="696687" cy="37011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239347" y="1798667"/>
            <a:ext cx="696687" cy="370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936034" y="1799003"/>
            <a:ext cx="696687" cy="370114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7291" y="3325777"/>
            <a:ext cx="696687" cy="370114"/>
          </a:xfrm>
          <a:prstGeom prst="rect">
            <a:avLst/>
          </a:prstGeom>
          <a:solidFill>
            <a:srgbClr val="FDB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493978" y="3325777"/>
            <a:ext cx="696687" cy="370114"/>
          </a:xfrm>
          <a:prstGeom prst="rect">
            <a:avLst/>
          </a:prstGeom>
          <a:solidFill>
            <a:srgbClr val="FC7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190665" y="3326113"/>
            <a:ext cx="696687" cy="370114"/>
          </a:xfrm>
          <a:prstGeom prst="rect">
            <a:avLst/>
          </a:prstGeom>
          <a:solidFill>
            <a:srgbClr val="CA6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797291" y="4852551"/>
            <a:ext cx="696687" cy="3701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493978" y="4852551"/>
            <a:ext cx="696687" cy="3701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190665" y="4852887"/>
            <a:ext cx="696687" cy="37011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59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緑色</a:t>
            </a:r>
            <a:r>
              <a:rPr kumimoji="1" lang="en-US" altLang="ja-JP" dirty="0"/>
              <a:t>(</a:t>
            </a:r>
            <a:r>
              <a:rPr kumimoji="1" lang="ja-JP" altLang="en-US" dirty="0"/>
              <a:t>中性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印象：理性的、健康、自然、若さ、平穏、安らぎ</a:t>
            </a:r>
            <a:endParaRPr lang="en-US" altLang="ja-JP" dirty="0"/>
          </a:p>
          <a:p>
            <a:pPr lvl="1"/>
            <a:r>
              <a:rPr kumimoji="1" lang="ja-JP" altLang="en-US" dirty="0"/>
              <a:t>効果：和やかにさせる。自然色代表。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青</a:t>
            </a:r>
            <a:endParaRPr kumimoji="1" lang="en-US" altLang="ja-JP" dirty="0"/>
          </a:p>
          <a:p>
            <a:pPr lvl="1"/>
            <a:r>
              <a:rPr lang="ja-JP" altLang="en-US" dirty="0"/>
              <a:t>印象：爽やか、冷たい、誠実、静けさ、透明感</a:t>
            </a:r>
            <a:endParaRPr lang="en-US" altLang="ja-JP" dirty="0"/>
          </a:p>
          <a:p>
            <a:pPr lvl="1"/>
            <a:r>
              <a:rPr kumimoji="1" lang="ja-JP" altLang="en-US" dirty="0"/>
              <a:t>効果：人を冷静にさせる。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紫</a:t>
            </a:r>
            <a:r>
              <a:rPr lang="en-US" altLang="ja-JP" dirty="0"/>
              <a:t>(</a:t>
            </a:r>
            <a:r>
              <a:rPr lang="ja-JP" altLang="en-US" dirty="0"/>
              <a:t>中性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印象：高貴、不安、優雅、神秘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効果：ミステリアスな雰囲気を演出。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色の印象：中性色・寒色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542254" y="3326113"/>
            <a:ext cx="696687" cy="37011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38941" y="3326113"/>
            <a:ext cx="696687" cy="3701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35628" y="3326449"/>
            <a:ext cx="696687" cy="370114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44687" y="4853559"/>
            <a:ext cx="696687" cy="37011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41374" y="4853559"/>
            <a:ext cx="696687" cy="37011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738061" y="4853895"/>
            <a:ext cx="696687" cy="370114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587284" y="1798667"/>
            <a:ext cx="696687" cy="370114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83971" y="1798667"/>
            <a:ext cx="696687" cy="3701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80658" y="1799003"/>
            <a:ext cx="696687" cy="3701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3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白</a:t>
            </a:r>
            <a:endParaRPr kumimoji="1" lang="en-US" altLang="ja-JP" dirty="0"/>
          </a:p>
          <a:p>
            <a:pPr lvl="1"/>
            <a:r>
              <a:rPr lang="ja-JP" altLang="en-US" dirty="0"/>
              <a:t>印象：純粋、無機質、明るい</a:t>
            </a:r>
            <a:endParaRPr lang="en-US" altLang="ja-JP" dirty="0"/>
          </a:p>
          <a:p>
            <a:pPr lvl="1"/>
            <a:r>
              <a:rPr kumimoji="1" lang="ja-JP" altLang="en-US" dirty="0"/>
              <a:t>効果：主に背景として。シンプルさを演出。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ja-JP" altLang="en-US" dirty="0"/>
              <a:t>白背景＋黒文字＋ハイライト</a:t>
            </a:r>
            <a:r>
              <a:rPr lang="en-US" altLang="ja-JP" dirty="0"/>
              <a:t>(</a:t>
            </a:r>
            <a:r>
              <a:rPr lang="ja-JP" altLang="en-US" dirty="0"/>
              <a:t>赤など</a:t>
            </a:r>
            <a:r>
              <a:rPr lang="en-US" altLang="ja-JP" dirty="0"/>
              <a:t>)</a:t>
            </a:r>
            <a:r>
              <a:rPr lang="ja-JP" altLang="en-US" dirty="0"/>
              <a:t>が定番。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黒</a:t>
            </a:r>
            <a:endParaRPr lang="en-US" altLang="ja-JP" dirty="0"/>
          </a:p>
          <a:p>
            <a:pPr lvl="1"/>
            <a:r>
              <a:rPr kumimoji="1" lang="ja-JP" altLang="en-US" dirty="0"/>
              <a:t>印象：高級感、上品、モダン、不安</a:t>
            </a:r>
            <a:endParaRPr kumimoji="1" lang="en-US" altLang="ja-JP" dirty="0"/>
          </a:p>
          <a:p>
            <a:pPr lvl="1"/>
            <a:r>
              <a:rPr lang="ja-JP" altLang="en-US" dirty="0"/>
              <a:t>効果：かっこよさを演出。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黒背景＋白文字＋ハイライト</a:t>
            </a:r>
            <a:r>
              <a:rPr lang="en-US" altLang="ja-JP" dirty="0"/>
              <a:t>(</a:t>
            </a:r>
            <a:r>
              <a:rPr lang="ja-JP" altLang="en-US" dirty="0"/>
              <a:t>橙色など</a:t>
            </a:r>
            <a:r>
              <a:rPr lang="en-US" altLang="ja-JP" dirty="0"/>
              <a:t>)</a:t>
            </a:r>
            <a:r>
              <a:rPr lang="ja-JP" altLang="en-US" dirty="0"/>
              <a:t>が定番。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色の印象：無彩色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573358" y="1877683"/>
            <a:ext cx="696687" cy="37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573358" y="3824934"/>
            <a:ext cx="696687" cy="370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44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5881" y="1645957"/>
            <a:ext cx="6761480" cy="5071110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彩度と明度が与える印象</a:t>
            </a:r>
          </a:p>
        </p:txBody>
      </p:sp>
    </p:spTree>
    <p:extLst>
      <p:ext uri="{BB962C8B-B14F-4D97-AF65-F5344CB8AC3E}">
        <p14:creationId xmlns:p14="http://schemas.microsoft.com/office/powerpoint/2010/main" val="350043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面積比率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9914" y="5977442"/>
            <a:ext cx="375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from</a:t>
            </a:r>
          </a:p>
          <a:p>
            <a:r>
              <a:rPr kumimoji="1" lang="en-US" altLang="ja-JP" sz="1400" dirty="0"/>
              <a:t>http://</a:t>
            </a:r>
            <a:r>
              <a:rPr kumimoji="1" lang="en-US" altLang="ja-JP" sz="1400" dirty="0" err="1"/>
              <a:t>endoutakae.com</a:t>
            </a:r>
            <a:r>
              <a:rPr kumimoji="1" lang="en-US" altLang="ja-JP" sz="1400" dirty="0"/>
              <a:t>/2012/05/17/color/</a:t>
            </a:r>
            <a:endParaRPr kumimoji="1" lang="ja-JP" altLang="en-US" sz="1400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500" y="2526534"/>
            <a:ext cx="7747000" cy="2871732"/>
          </a:xfrm>
        </p:spPr>
      </p:pic>
    </p:spTree>
    <p:extLst>
      <p:ext uri="{BB962C8B-B14F-4D97-AF65-F5344CB8AC3E}">
        <p14:creationId xmlns:p14="http://schemas.microsoft.com/office/powerpoint/2010/main" val="392863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よくある配色パターン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ナチュラルカラー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緑・茶色・水色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爽やか</a:t>
            </a:r>
            <a:endParaRPr kumimoji="1" lang="en-US" altLang="ja-JP" dirty="0"/>
          </a:p>
          <a:p>
            <a:pPr lvl="1"/>
            <a:r>
              <a:rPr lang="ja-JP" altLang="en-US" dirty="0"/>
              <a:t>青・水色・青緑・白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高級感</a:t>
            </a:r>
            <a:endParaRPr lang="en-US" altLang="ja-JP" dirty="0"/>
          </a:p>
          <a:p>
            <a:pPr lvl="1"/>
            <a:r>
              <a:rPr kumimoji="1" lang="ja-JP" altLang="en-US" dirty="0"/>
              <a:t>暗めの赤、金色、暗めの紫</a:t>
            </a:r>
          </a:p>
        </p:txBody>
      </p:sp>
    </p:spTree>
    <p:extLst>
      <p:ext uri="{BB962C8B-B14F-4D97-AF65-F5344CB8AC3E}">
        <p14:creationId xmlns:p14="http://schemas.microsoft.com/office/powerpoint/2010/main" val="2485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第１１回・第１２回の目標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809163"/>
            <a:ext cx="7745505" cy="4553275"/>
          </a:xfrm>
        </p:spPr>
        <p:txBody>
          <a:bodyPr numCol="2">
            <a:norm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第１１回</a:t>
            </a:r>
            <a:r>
              <a:rPr lang="ja-JP" altLang="en-US" dirty="0">
                <a:solidFill>
                  <a:schemeClr val="tx1"/>
                </a:solidFill>
              </a:rPr>
              <a:t>：ポスター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1"/>
                </a:solidFill>
              </a:rPr>
              <a:t>基本操作方法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絵の挿入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1"/>
                </a:solidFill>
              </a:rPr>
              <a:t>図形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表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印刷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カラーコーディネート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endParaRPr lang="en-US" altLang="ja-JP" dirty="0">
              <a:solidFill>
                <a:schemeClr val="tx1"/>
              </a:solidFill>
            </a:endParaRPr>
          </a:p>
          <a:p>
            <a:pPr lvl="1"/>
            <a:endParaRPr lang="en-US" altLang="ja-JP" dirty="0">
              <a:solidFill>
                <a:schemeClr val="tx1"/>
              </a:solidFill>
            </a:endParaRPr>
          </a:p>
          <a:p>
            <a:pPr lvl="1"/>
            <a:endParaRPr lang="en-US" altLang="ja-JP" dirty="0">
              <a:solidFill>
                <a:schemeClr val="tx1"/>
              </a:solidFill>
            </a:endParaRPr>
          </a:p>
          <a:p>
            <a:pPr lvl="1"/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第１２回：発表資料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表示の変更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スライド追加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表示の変更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ヘッダ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フッタ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アニメーション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スライドショー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スピーチ内容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7000" y="2343150"/>
            <a:ext cx="6350000" cy="3238500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形：</a:t>
            </a:r>
            <a:r>
              <a:rPr lang="en-US" altLang="ja-JP" dirty="0" err="1"/>
              <a:t>Bouba</a:t>
            </a:r>
            <a:r>
              <a:rPr lang="ja-JP" altLang="en-US" dirty="0"/>
              <a:t>と</a:t>
            </a:r>
            <a:r>
              <a:rPr lang="en-US" altLang="ja-JP" dirty="0"/>
              <a:t>Kiki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2553" y="5782130"/>
            <a:ext cx="526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「ブーバ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Bouba</a:t>
            </a:r>
            <a:r>
              <a:rPr kumimoji="1" lang="en-US" altLang="ja-JP" dirty="0"/>
              <a:t>)</a:t>
            </a:r>
            <a:r>
              <a:rPr kumimoji="1" lang="ja-JP" altLang="en-US" dirty="0"/>
              <a:t>」と「キキ</a:t>
            </a:r>
            <a:r>
              <a:rPr kumimoji="1" lang="en-US" altLang="ja-JP" dirty="0"/>
              <a:t>(Kiki)</a:t>
            </a:r>
            <a:r>
              <a:rPr kumimoji="1" lang="ja-JP" altLang="en-US" dirty="0"/>
              <a:t>」はどちらか？</a:t>
            </a:r>
          </a:p>
        </p:txBody>
      </p:sp>
    </p:spTree>
    <p:extLst>
      <p:ext uri="{BB962C8B-B14F-4D97-AF65-F5344CB8AC3E}">
        <p14:creationId xmlns:p14="http://schemas.microsoft.com/office/powerpoint/2010/main" val="91423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明朝体</a:t>
            </a:r>
            <a:endParaRPr lang="en-US" altLang="ja-JP" sz="2800" dirty="0"/>
          </a:p>
          <a:p>
            <a:pPr lvl="1"/>
            <a:r>
              <a:rPr lang="ja-JP" altLang="en-US" sz="2400" dirty="0"/>
              <a:t>大人っぽい、洗練された雰囲気</a:t>
            </a:r>
            <a:endParaRPr lang="en-US" altLang="ja-JP" sz="2400" dirty="0"/>
          </a:p>
          <a:p>
            <a:pPr lvl="1"/>
            <a:r>
              <a:rPr lang="ja-JP" altLang="en-US" sz="2400" b="1" dirty="0"/>
              <a:t>太くすると丸みが出て、親しみがわきやすく</a:t>
            </a:r>
            <a:endParaRPr lang="en-US" altLang="ja-JP" sz="2400" b="1" dirty="0"/>
          </a:p>
          <a:p>
            <a:pPr lvl="1"/>
            <a:endParaRPr lang="en-US" altLang="ja-JP" sz="2400" dirty="0"/>
          </a:p>
          <a:p>
            <a:r>
              <a:rPr kumimoji="1" lang="ja-JP" altLang="en-US" sz="2800" dirty="0">
                <a:latin typeface="ＤＦＰ太丸ゴシック体"/>
                <a:ea typeface="ＤＦＰ太丸ゴシック体"/>
                <a:cs typeface="ＤＦＰ太丸ゴシック体"/>
              </a:rPr>
              <a:t>ゴシック</a:t>
            </a:r>
            <a:endParaRPr kumimoji="1" lang="en-US" altLang="ja-JP" sz="2800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lvl="1"/>
            <a:r>
              <a:rPr kumimoji="1" lang="ja-JP" altLang="en-US" sz="2400" dirty="0">
                <a:latin typeface="ＤＦＰ太丸ゴシック体"/>
                <a:ea typeface="ＤＦＰ太丸ゴシック体"/>
                <a:cs typeface="ＤＦＰ太丸ゴシック体"/>
              </a:rPr>
              <a:t>親近感があり、子供らしく、明るい雰囲気</a:t>
            </a:r>
            <a:endParaRPr kumimoji="1" lang="en-US" altLang="ja-JP" sz="2400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lvl="1"/>
            <a:r>
              <a:rPr lang="ja-JP" altLang="en-US" sz="2400" dirty="0">
                <a:latin typeface="ＤＦＰ太丸ゴシック体"/>
                <a:ea typeface="ＤＦＰ太丸ゴシック体"/>
                <a:cs typeface="ＤＦＰ太丸ゴシック体"/>
              </a:rPr>
              <a:t>太くすると丸みが出て力強い雰囲気</a:t>
            </a:r>
            <a:endParaRPr kumimoji="1" lang="ja-JP" altLang="en-US" sz="24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フォント</a:t>
            </a:r>
          </a:p>
        </p:txBody>
      </p:sp>
    </p:spTree>
    <p:extLst>
      <p:ext uri="{BB962C8B-B14F-4D97-AF65-F5344CB8AC3E}">
        <p14:creationId xmlns:p14="http://schemas.microsoft.com/office/powerpoint/2010/main" val="109261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536576"/>
            <a:ext cx="7745505" cy="2589586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この場合、先頭の赤ブロックが重要な主張</a:t>
            </a:r>
            <a:endParaRPr lang="en-US" altLang="ja-JP" sz="2000" dirty="0"/>
          </a:p>
          <a:p>
            <a:r>
              <a:rPr kumimoji="1" lang="ja-JP" altLang="en-US" sz="2000" dirty="0"/>
              <a:t>その下にあるこの羅列はその補足説明</a:t>
            </a:r>
            <a:endParaRPr kumimoji="1" lang="en-US" altLang="ja-JP" sz="2000" dirty="0"/>
          </a:p>
          <a:p>
            <a:pPr lvl="1"/>
            <a:r>
              <a:rPr lang="ja-JP" altLang="en-US" sz="1800" dirty="0"/>
              <a:t>字下げをするとさらにその補足説明となる</a:t>
            </a:r>
            <a:endParaRPr kumimoji="1" lang="ja-JP" altLang="en-US" sz="1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配置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28263" y="1949824"/>
            <a:ext cx="5076716" cy="1317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位置関係で重要さがわかる</a:t>
            </a:r>
          </a:p>
        </p:txBody>
      </p:sp>
    </p:spTree>
    <p:extLst>
      <p:ext uri="{BB962C8B-B14F-4D97-AF65-F5344CB8AC3E}">
        <p14:creationId xmlns:p14="http://schemas.microsoft.com/office/powerpoint/2010/main" val="304171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896035"/>
            <a:ext cx="7745505" cy="4230127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位置関係で重要さがわかる</a:t>
            </a:r>
            <a:endParaRPr lang="en-US" altLang="ja-JP" dirty="0">
              <a:solidFill>
                <a:srgbClr val="C00000"/>
              </a:solidFill>
            </a:endParaRPr>
          </a:p>
          <a:p>
            <a:r>
              <a:rPr lang="ja-JP" altLang="en-US" dirty="0"/>
              <a:t>赤字にハイライトしてある部分が重要</a:t>
            </a:r>
            <a:endParaRPr lang="en-US" altLang="ja-JP" dirty="0"/>
          </a:p>
          <a:p>
            <a:r>
              <a:rPr kumimoji="1" lang="ja-JP" altLang="en-US" dirty="0"/>
              <a:t>この羅列は同じレベルで表現されている</a:t>
            </a:r>
            <a:endParaRPr kumimoji="1" lang="en-US" altLang="ja-JP" dirty="0"/>
          </a:p>
          <a:p>
            <a:r>
              <a:rPr lang="ja-JP" altLang="en-US" dirty="0"/>
              <a:t>「</a:t>
            </a:r>
            <a:r>
              <a:rPr kumimoji="1" lang="ja-JP" altLang="en-US" dirty="0"/>
              <a:t>羅列の中でも特に重要」程度の意味に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配置</a:t>
            </a:r>
            <a:r>
              <a:rPr lang="en-US" altLang="ja-JP" dirty="0"/>
              <a:t>(</a:t>
            </a:r>
            <a:r>
              <a:rPr lang="ja-JP" altLang="en-US" dirty="0"/>
              <a:t>を意識しない場合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212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32495" y="1882589"/>
            <a:ext cx="7028634" cy="4380522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配置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83540" y="2178461"/>
            <a:ext cx="923330" cy="329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/>
              <a:t>縦読みの場合、</a:t>
            </a:r>
            <a:endParaRPr kumimoji="1" lang="en-US" altLang="ja-JP" sz="2400" dirty="0"/>
          </a:p>
          <a:p>
            <a:r>
              <a:rPr kumimoji="1" lang="ja-JP" altLang="en-US" sz="2400" dirty="0"/>
              <a:t>　　右上に目が行く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8908" y="3563471"/>
            <a:ext cx="553998" cy="329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/>
              <a:t>目線は左下へ動く</a:t>
            </a:r>
          </a:p>
        </p:txBody>
      </p:sp>
      <p:sp>
        <p:nvSpPr>
          <p:cNvPr id="11" name="左矢印 10"/>
          <p:cNvSpPr/>
          <p:nvPr/>
        </p:nvSpPr>
        <p:spPr>
          <a:xfrm rot="20472669">
            <a:off x="2949406" y="3824079"/>
            <a:ext cx="3267635" cy="497541"/>
          </a:xfrm>
          <a:prstGeom prst="leftArrow">
            <a:avLst>
              <a:gd name="adj1" fmla="val 50000"/>
              <a:gd name="adj2" fmla="val 136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39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大まかな配置は統一する</a:t>
            </a: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699247" y="3536576"/>
            <a:ext cx="7745505" cy="2589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この場合、先頭の赤ブロックが重要な主張</a:t>
            </a:r>
            <a:endParaRPr lang="en-US" altLang="ja-JP" sz="2000" dirty="0"/>
          </a:p>
          <a:p>
            <a:r>
              <a:rPr lang="ja-JP" altLang="en-US" sz="2000" dirty="0"/>
              <a:t>その下にあるこの羅列はその補足説明</a:t>
            </a:r>
            <a:endParaRPr lang="en-US" altLang="ja-JP" sz="2000" dirty="0"/>
          </a:p>
          <a:p>
            <a:pPr lvl="1"/>
            <a:r>
              <a:rPr lang="ja-JP" altLang="en-US" sz="1800" dirty="0"/>
              <a:t>字下げをするとさらにその補足説明となる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028263" y="1949824"/>
            <a:ext cx="5076716" cy="1317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位置関係で重要さがわかる</a:t>
            </a:r>
          </a:p>
        </p:txBody>
      </p:sp>
      <p:sp>
        <p:nvSpPr>
          <p:cNvPr id="8" name="円/楕円 7"/>
          <p:cNvSpPr/>
          <p:nvPr/>
        </p:nvSpPr>
        <p:spPr>
          <a:xfrm>
            <a:off x="1497069" y="1568450"/>
            <a:ext cx="6445697" cy="2097741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6639264" y="1568450"/>
            <a:ext cx="2633213" cy="612648"/>
          </a:xfrm>
          <a:prstGeom prst="wedgeRoundRectCallout">
            <a:avLst>
              <a:gd name="adj1" fmla="val -36664"/>
              <a:gd name="adj2" fmla="val 888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上の方から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181019" y="3805516"/>
            <a:ext cx="6445697" cy="2097741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056866" y="3310796"/>
            <a:ext cx="2294203" cy="13447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6139651" y="5208628"/>
            <a:ext cx="2633213" cy="612648"/>
          </a:xfrm>
          <a:prstGeom prst="wedgeRoundRectCallout">
            <a:avLst>
              <a:gd name="adj1" fmla="val -62198"/>
              <a:gd name="adj2" fmla="val -4944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下へ視線誘導</a:t>
            </a:r>
          </a:p>
        </p:txBody>
      </p:sp>
    </p:spTree>
    <p:extLst>
      <p:ext uri="{BB962C8B-B14F-4D97-AF65-F5344CB8AC3E}">
        <p14:creationId xmlns:p14="http://schemas.microsoft.com/office/powerpoint/2010/main" val="22289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3415553" cy="763768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高校でのレポート</a:t>
            </a:r>
            <a:endParaRPr kumimoji="1" lang="ja-JP" altLang="en-US" sz="20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視線誘導</a:t>
            </a:r>
            <a:r>
              <a:rPr lang="ja-JP" altLang="en-US" dirty="0"/>
              <a:t>（</a:t>
            </a:r>
            <a:r>
              <a:rPr kumimoji="1" lang="ja-JP" altLang="en-US" dirty="0"/>
              <a:t>横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75765" y="2362908"/>
            <a:ext cx="2554941" cy="2726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ja-JP" altLang="en-US" sz="2400" dirty="0"/>
              <a:t>手書き</a:t>
            </a:r>
            <a:endParaRPr kumimoji="1" lang="en-US" altLang="ja-JP" sz="24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ja-JP" altLang="en-US" sz="2400" dirty="0"/>
              <a:t>手渡し</a:t>
            </a:r>
            <a:endParaRPr kumimoji="1" lang="en-US" altLang="ja-JP" sz="24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ja-JP" altLang="en-US" sz="2400" dirty="0"/>
              <a:t>写真</a:t>
            </a:r>
          </a:p>
        </p:txBody>
      </p:sp>
      <p:sp>
        <p:nvSpPr>
          <p:cNvPr id="7" name="右矢印 6"/>
          <p:cNvSpPr/>
          <p:nvPr/>
        </p:nvSpPr>
        <p:spPr>
          <a:xfrm>
            <a:off x="4050248" y="2904565"/>
            <a:ext cx="564777" cy="141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988859" y="2362907"/>
            <a:ext cx="3455894" cy="2726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ja-JP" altLang="en-US" sz="2400" dirty="0"/>
              <a:t>自作ならなんでも</a:t>
            </a:r>
            <a:r>
              <a:rPr kumimoji="1" lang="en-US" altLang="ja-JP" sz="2400" dirty="0"/>
              <a:t>OK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ja-JP" altLang="en-US" sz="2400" dirty="0"/>
              <a:t>メールで提出</a:t>
            </a:r>
            <a:endParaRPr kumimoji="1" lang="en-US" altLang="ja-JP" sz="24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ja-JP" altLang="en-US" sz="2400" dirty="0"/>
              <a:t>画像データ</a:t>
            </a:r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5357311" y="1798668"/>
            <a:ext cx="3415553" cy="76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大学でのレポート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594948" y="1513547"/>
            <a:ext cx="3307662" cy="4084161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360378" y="5489406"/>
            <a:ext cx="2633213" cy="612648"/>
          </a:xfrm>
          <a:prstGeom prst="wedgeRoundRectCallout">
            <a:avLst>
              <a:gd name="adj1" fmla="val 21552"/>
              <a:gd name="adj2" fmla="val -955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左から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4873217" y="1337141"/>
            <a:ext cx="3571536" cy="4055130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6200000">
            <a:off x="3201676" y="3814708"/>
            <a:ext cx="2294203" cy="13447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811540" y="5436039"/>
            <a:ext cx="2633213" cy="612648"/>
          </a:xfrm>
          <a:prstGeom prst="wedgeRoundRectCallout">
            <a:avLst>
              <a:gd name="adj1" fmla="val -21344"/>
              <a:gd name="adj2" fmla="val -8016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右へ視線誘導</a:t>
            </a:r>
          </a:p>
        </p:txBody>
      </p:sp>
    </p:spTree>
    <p:extLst>
      <p:ext uri="{BB962C8B-B14F-4D97-AF65-F5344CB8AC3E}">
        <p14:creationId xmlns:p14="http://schemas.microsoft.com/office/powerpoint/2010/main" val="3921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/>
              <a:t>テーマ：最近買ったオススメのもの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			</a:t>
            </a:r>
            <a:r>
              <a:rPr lang="ja-JP" altLang="en-US" dirty="0"/>
              <a:t>もしくは今欲しいもの</a:t>
            </a:r>
            <a:endParaRPr lang="en-US" altLang="ja-JP" dirty="0"/>
          </a:p>
          <a:p>
            <a:pPr lvl="1"/>
            <a:r>
              <a:rPr lang="ja-JP" altLang="en-US" dirty="0"/>
              <a:t>商品名</a:t>
            </a:r>
            <a:endParaRPr lang="en-US" altLang="ja-JP" dirty="0"/>
          </a:p>
          <a:p>
            <a:pPr lvl="1"/>
            <a:r>
              <a:rPr lang="ja-JP" altLang="en-US" dirty="0"/>
              <a:t>おすすめ</a:t>
            </a:r>
            <a:r>
              <a:rPr lang="ja-JP" altLang="en-US" dirty="0" err="1"/>
              <a:t>な</a:t>
            </a:r>
            <a:r>
              <a:rPr lang="ja-JP" altLang="en-US" dirty="0"/>
              <a:t>点</a:t>
            </a:r>
            <a:endParaRPr lang="en-US" altLang="ja-JP" dirty="0"/>
          </a:p>
          <a:p>
            <a:pPr lvl="1"/>
            <a:r>
              <a:rPr lang="ja-JP" altLang="en-US" dirty="0"/>
              <a:t>価格</a:t>
            </a:r>
            <a:endParaRPr lang="en-US" altLang="ja-JP" dirty="0"/>
          </a:p>
          <a:p>
            <a:r>
              <a:rPr lang="ja-JP" altLang="en-US" dirty="0"/>
              <a:t>詳細</a:t>
            </a:r>
            <a:endParaRPr lang="en-US" altLang="ja-JP" dirty="0"/>
          </a:p>
          <a:p>
            <a:pPr lvl="1"/>
            <a:r>
              <a:rPr lang="en-US" altLang="ja-JP" dirty="0"/>
              <a:t>A3</a:t>
            </a:r>
            <a:r>
              <a:rPr lang="ja-JP" altLang="en-US" dirty="0"/>
              <a:t>用紙</a:t>
            </a:r>
            <a:r>
              <a:rPr lang="en-US" altLang="ja-JP" dirty="0"/>
              <a:t>1</a:t>
            </a:r>
            <a:r>
              <a:rPr lang="ja-JP" altLang="en-US" dirty="0"/>
              <a:t>枚</a:t>
            </a:r>
            <a:r>
              <a:rPr lang="en-US" altLang="ja-JP" dirty="0"/>
              <a:t>orA4</a:t>
            </a:r>
            <a:r>
              <a:rPr lang="ja-JP" altLang="en-US" dirty="0"/>
              <a:t>用紙</a:t>
            </a:r>
            <a:r>
              <a:rPr lang="en-US" altLang="ja-JP" dirty="0"/>
              <a:t>1</a:t>
            </a:r>
            <a:r>
              <a:rPr lang="ja-JP" altLang="en-US" dirty="0"/>
              <a:t>枚</a:t>
            </a:r>
            <a:endParaRPr lang="en-US" altLang="ja-JP" dirty="0"/>
          </a:p>
          <a:p>
            <a:pPr lvl="1"/>
            <a:r>
              <a:rPr lang="ja-JP" altLang="en-US" dirty="0"/>
              <a:t>価格情報などを表で追加</a:t>
            </a:r>
            <a:endParaRPr lang="en-US" altLang="ja-JP" dirty="0"/>
          </a:p>
          <a:p>
            <a:r>
              <a:rPr lang="ja-JP" altLang="en-US" dirty="0"/>
              <a:t>手順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イメージを固める</a:t>
            </a:r>
            <a:endParaRPr lang="en-US" altLang="ja-JP" dirty="0"/>
          </a:p>
          <a:p>
            <a:pPr lvl="2"/>
            <a:r>
              <a:rPr lang="ja-JP" altLang="en-US" dirty="0"/>
              <a:t>コンセプト決定</a:t>
            </a:r>
            <a:endParaRPr lang="en-US" altLang="ja-JP" dirty="0"/>
          </a:p>
          <a:p>
            <a:pPr lvl="2"/>
            <a:r>
              <a:rPr lang="ja-JP" altLang="en-US" dirty="0"/>
              <a:t>色調を決める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配置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微調整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</a:t>
            </a:r>
            <a:r>
              <a:rPr lang="ja-JP" altLang="en-US" dirty="0"/>
              <a:t>：ポスターを作ろう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4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次週予告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809163"/>
            <a:ext cx="7745505" cy="4553275"/>
          </a:xfrm>
        </p:spPr>
        <p:txBody>
          <a:bodyPr numCol="2">
            <a:normAutofit/>
          </a:bodyPr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第１１回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：ポスター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基本操作方法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絵の挿入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図形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表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印刷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カラーコーディネート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第１２回：発表資料</a:t>
            </a:r>
            <a:endParaRPr lang="en-US" altLang="ja-JP" dirty="0"/>
          </a:p>
          <a:p>
            <a:pPr lvl="1"/>
            <a:r>
              <a:rPr lang="ja-JP" altLang="en-US" dirty="0"/>
              <a:t>表示の変更</a:t>
            </a:r>
            <a:endParaRPr lang="en-US" altLang="ja-JP" dirty="0"/>
          </a:p>
          <a:p>
            <a:pPr lvl="1"/>
            <a:r>
              <a:rPr lang="ja-JP" altLang="en-US" dirty="0"/>
              <a:t>スライド追加</a:t>
            </a:r>
            <a:endParaRPr lang="en-US" altLang="ja-JP" dirty="0"/>
          </a:p>
          <a:p>
            <a:pPr lvl="1"/>
            <a:r>
              <a:rPr lang="ja-JP" altLang="en-US" dirty="0"/>
              <a:t>表示の変更</a:t>
            </a:r>
            <a:endParaRPr lang="en-US" altLang="ja-JP" dirty="0"/>
          </a:p>
          <a:p>
            <a:pPr lvl="1"/>
            <a:r>
              <a:rPr lang="ja-JP" altLang="en-US" dirty="0"/>
              <a:t>ヘッダ</a:t>
            </a:r>
            <a:r>
              <a:rPr lang="en-US" altLang="ja-JP" dirty="0"/>
              <a:t>/</a:t>
            </a:r>
            <a:r>
              <a:rPr lang="ja-JP" altLang="en-US" dirty="0"/>
              <a:t>フッタ</a:t>
            </a:r>
            <a:endParaRPr lang="en-US" altLang="ja-JP" dirty="0"/>
          </a:p>
          <a:p>
            <a:pPr lvl="1"/>
            <a:r>
              <a:rPr lang="ja-JP" altLang="en-US" dirty="0"/>
              <a:t>アニメーション</a:t>
            </a:r>
            <a:endParaRPr lang="en-US" altLang="ja-JP" dirty="0"/>
          </a:p>
          <a:p>
            <a:pPr lvl="1"/>
            <a:r>
              <a:rPr kumimoji="1" lang="ja-JP" altLang="en-US" dirty="0"/>
              <a:t>スライドショー</a:t>
            </a:r>
            <a:endParaRPr kumimoji="1" lang="en-US" altLang="ja-JP" dirty="0"/>
          </a:p>
          <a:p>
            <a:pPr lvl="1"/>
            <a:r>
              <a:rPr lang="ja-JP" altLang="en-US" dirty="0"/>
              <a:t>スピーチ内容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539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217977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何かを解説したり、提案すること</a:t>
            </a:r>
            <a:endParaRPr kumimoji="1" lang="en-US" altLang="ja-JP" dirty="0"/>
          </a:p>
          <a:p>
            <a:pPr lvl="1"/>
            <a:r>
              <a:rPr lang="ja-JP" altLang="en-US" dirty="0"/>
              <a:t>授業で教科書の内容を解説</a:t>
            </a:r>
            <a:endParaRPr lang="en-US" altLang="ja-JP" dirty="0"/>
          </a:p>
          <a:p>
            <a:pPr lvl="1"/>
            <a:r>
              <a:rPr kumimoji="1" lang="ja-JP" altLang="en-US" dirty="0"/>
              <a:t>会議で新しい商品を提案</a:t>
            </a:r>
            <a:endParaRPr kumimoji="1" lang="en-US" altLang="ja-JP" dirty="0"/>
          </a:p>
          <a:p>
            <a:r>
              <a:rPr lang="ja-JP" altLang="en-US" dirty="0"/>
              <a:t>口頭の説明だけだとわかりづらい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プレゼンテーション</a:t>
            </a:r>
            <a:r>
              <a:rPr lang="en-US" altLang="ja-JP" dirty="0"/>
              <a:t>(presentation)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379505" y="3705368"/>
            <a:ext cx="2374232" cy="994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27168" y="4940236"/>
            <a:ext cx="5678906" cy="14117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インパクトのあるグラフや色使い、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アニメーションで印象付ける</a:t>
            </a:r>
          </a:p>
        </p:txBody>
      </p:sp>
    </p:spTree>
    <p:extLst>
      <p:ext uri="{BB962C8B-B14F-4D97-AF65-F5344CB8AC3E}">
        <p14:creationId xmlns:p14="http://schemas.microsoft.com/office/powerpoint/2010/main" val="57003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プレゼンテーションを支援するためのツール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できること</a:t>
            </a:r>
            <a:endParaRPr kumimoji="1" lang="en-US" altLang="ja-JP" dirty="0"/>
          </a:p>
          <a:p>
            <a:pPr lvl="1"/>
            <a:r>
              <a:rPr lang="ja-JP" altLang="en-US" dirty="0"/>
              <a:t>図や画像を任意の位置に配置</a:t>
            </a:r>
            <a:endParaRPr lang="en-US" altLang="ja-JP" dirty="0"/>
          </a:p>
          <a:p>
            <a:pPr lvl="1"/>
            <a:r>
              <a:rPr lang="en-US" altLang="ja-JP" dirty="0"/>
              <a:t>Word</a:t>
            </a:r>
            <a:r>
              <a:rPr lang="ja-JP" altLang="en-US" dirty="0" err="1"/>
              <a:t>のように</a:t>
            </a:r>
            <a:r>
              <a:rPr lang="ja-JP" altLang="en-US" dirty="0"/>
              <a:t>文字を配列</a:t>
            </a:r>
            <a:endParaRPr lang="en-US" altLang="ja-JP" dirty="0"/>
          </a:p>
          <a:p>
            <a:pPr lvl="1"/>
            <a:r>
              <a:rPr kumimoji="1" lang="ja-JP" altLang="en-US" dirty="0"/>
              <a:t>アニメーションをつける</a:t>
            </a:r>
            <a:endParaRPr kumimoji="1" lang="en-US" altLang="ja-JP" dirty="0"/>
          </a:p>
          <a:p>
            <a:pPr lvl="1"/>
            <a:r>
              <a:rPr lang="ja-JP" altLang="en-US" dirty="0"/>
              <a:t>発表時の支援</a:t>
            </a:r>
            <a:endParaRPr lang="en-US" altLang="ja-JP" dirty="0"/>
          </a:p>
          <a:p>
            <a:pPr lvl="1"/>
            <a:r>
              <a:rPr lang="ja-JP" altLang="en-US" dirty="0"/>
              <a:t>メモ（ノート）をつける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Microsoft PowerPoint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531005" y="3211858"/>
            <a:ext cx="3054122" cy="7977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文字を入れる</a:t>
            </a:r>
          </a:p>
        </p:txBody>
      </p:sp>
    </p:spTree>
    <p:extLst>
      <p:ext uri="{BB962C8B-B14F-4D97-AF65-F5344CB8AC3E}">
        <p14:creationId xmlns:p14="http://schemas.microsoft.com/office/powerpoint/2010/main" val="51461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Launchpad</a:t>
            </a:r>
            <a:r>
              <a:rPr kumimoji="1" lang="ja-JP" altLang="en-US" dirty="0"/>
              <a:t>→</a:t>
            </a:r>
            <a:r>
              <a:rPr kumimoji="1" lang="en-US" altLang="ja-JP" dirty="0"/>
              <a:t>Microsoft PowerPoint</a:t>
            </a:r>
            <a:r>
              <a:rPr kumimoji="1" lang="ja-JP" altLang="en-US" dirty="0"/>
              <a:t>をクリック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起動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83" y="3148562"/>
            <a:ext cx="906653" cy="10142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80667" y="4250764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PowerPoint</a:t>
            </a:r>
            <a:r>
              <a:rPr kumimoji="1" lang="ja-JP" altLang="en-US" dirty="0"/>
              <a:t>のアイコン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(</a:t>
            </a:r>
            <a:r>
              <a:rPr kumimoji="1" lang="ja-JP" altLang="en-US" dirty="0"/>
              <a:t>新しい</a:t>
            </a:r>
            <a:r>
              <a:rPr kumimoji="1" lang="en-US" altLang="ja-JP" dirty="0" err="1"/>
              <a:t>ver</a:t>
            </a:r>
            <a:r>
              <a:rPr kumimoji="1" lang="ja-JP" altLang="en-US" dirty="0"/>
              <a:t>のもの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74" y="2944284"/>
            <a:ext cx="1557945" cy="155794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0378" y="4527763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画面下部から</a:t>
            </a:r>
            <a:r>
              <a:rPr kumimoji="1" lang="en-US" altLang="ja-JP" dirty="0"/>
              <a:t>Launchpad</a:t>
            </a:r>
            <a:r>
              <a:rPr kumimoji="1" lang="ja-JP" altLang="en-US" dirty="0"/>
              <a:t>を選択</a:t>
            </a:r>
          </a:p>
        </p:txBody>
      </p:sp>
      <p:sp>
        <p:nvSpPr>
          <p:cNvPr id="10" name="右矢印 9"/>
          <p:cNvSpPr/>
          <p:nvPr/>
        </p:nvSpPr>
        <p:spPr>
          <a:xfrm>
            <a:off x="4337326" y="2918360"/>
            <a:ext cx="692332" cy="1474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6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75" y="2206979"/>
            <a:ext cx="5790892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基本の画面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96673" y="2906754"/>
            <a:ext cx="1446321" cy="612648"/>
          </a:xfrm>
          <a:prstGeom prst="wedgeRoundRectCallout">
            <a:avLst>
              <a:gd name="adj1" fmla="val 69293"/>
              <a:gd name="adj2" fmla="val -212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スライド一覧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276132" y="1594331"/>
            <a:ext cx="2044908" cy="612648"/>
          </a:xfrm>
          <a:prstGeom prst="wedgeRoundRectCallout">
            <a:avLst>
              <a:gd name="adj1" fmla="val -35476"/>
              <a:gd name="adj2" fmla="val 960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リボンメニュー</a:t>
            </a:r>
            <a:endParaRPr kumimoji="1" lang="ja-JP" altLang="en-US" sz="20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6727956" y="4634608"/>
            <a:ext cx="2044908" cy="741304"/>
          </a:xfrm>
          <a:prstGeom prst="wedgeRoundRectCallout">
            <a:avLst>
              <a:gd name="adj1" fmla="val -60389"/>
              <a:gd name="adj2" fmla="val -2974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スライドの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編集画面</a:t>
            </a:r>
          </a:p>
        </p:txBody>
      </p:sp>
    </p:spTree>
    <p:extLst>
      <p:ext uri="{BB962C8B-B14F-4D97-AF65-F5344CB8AC3E}">
        <p14:creationId xmlns:p14="http://schemas.microsoft.com/office/powerpoint/2010/main" val="189384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4" y="2389542"/>
            <a:ext cx="5784410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基本の操作手順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209006" y="4780548"/>
            <a:ext cx="1908552" cy="612648"/>
          </a:xfrm>
          <a:prstGeom prst="wedgeRoundRectCallout">
            <a:avLst>
              <a:gd name="adj1" fmla="val 63217"/>
              <a:gd name="adj2" fmla="val -5533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スライド追加</a:t>
            </a:r>
            <a:endParaRPr kumimoji="1" lang="ja-JP" altLang="en-US" sz="20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942185" y="1573568"/>
            <a:ext cx="2117558" cy="1008852"/>
          </a:xfrm>
          <a:prstGeom prst="wedgeRoundRectCallout">
            <a:avLst>
              <a:gd name="adj1" fmla="val -63277"/>
              <a:gd name="adj2" fmla="val 589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挿入：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図表・絵などを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追加する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1058779" y="1493288"/>
            <a:ext cx="2117558" cy="833762"/>
          </a:xfrm>
          <a:prstGeom prst="wedgeRoundRectCallout">
            <a:avLst>
              <a:gd name="adj1" fmla="val 26832"/>
              <a:gd name="adj2" fmla="val 7230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デザイン：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見た目を選ぶ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885288" y="5396329"/>
            <a:ext cx="288757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dk1"/>
                </a:solidFill>
              </a:rPr>
              <a:t>その他詳細設定は</a:t>
            </a:r>
            <a:endParaRPr kumimoji="1" lang="en-US" altLang="ja-JP" sz="2000" dirty="0">
              <a:solidFill>
                <a:schemeClr val="dk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dk1"/>
                </a:solidFill>
              </a:rPr>
              <a:t>右クリックで</a:t>
            </a:r>
          </a:p>
        </p:txBody>
      </p:sp>
    </p:spTree>
    <p:extLst>
      <p:ext uri="{BB962C8B-B14F-4D97-AF65-F5344CB8AC3E}">
        <p14:creationId xmlns:p14="http://schemas.microsoft.com/office/powerpoint/2010/main" val="40740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4289651"/>
            <a:ext cx="7747000" cy="1174299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図形の挿入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図形の追加</a:t>
            </a:r>
            <a:endParaRPr lang="en-US" altLang="ja-JP" dirty="0"/>
          </a:p>
          <a:p>
            <a:pPr lvl="1"/>
            <a:r>
              <a:rPr lang="en-US" altLang="ja-JP" dirty="0"/>
              <a:t>Word</a:t>
            </a:r>
            <a:r>
              <a:rPr lang="ja-JP" altLang="en-US" dirty="0"/>
              <a:t>ではおまけだった図形挿入がメインの操作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363068" y="3024267"/>
            <a:ext cx="2949580" cy="938147"/>
          </a:xfrm>
          <a:prstGeom prst="wedgeRoundRectCallout">
            <a:avLst>
              <a:gd name="adj1" fmla="val -12981"/>
              <a:gd name="adj2" fmla="val 771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追加できる図形は</a:t>
            </a:r>
            <a:endParaRPr kumimoji="1" lang="en-US" altLang="ja-JP" sz="2000" dirty="0"/>
          </a:p>
          <a:p>
            <a:pPr algn="ctr"/>
            <a:r>
              <a:rPr kumimoji="1" lang="en-US" altLang="ja-JP" sz="2000" dirty="0"/>
              <a:t>Word</a:t>
            </a:r>
            <a:r>
              <a:rPr kumimoji="1" lang="ja-JP" altLang="en-US" sz="2000" dirty="0"/>
              <a:t>などと一緒</a:t>
            </a:r>
          </a:p>
        </p:txBody>
      </p:sp>
    </p:spTree>
    <p:extLst>
      <p:ext uri="{BB962C8B-B14F-4D97-AF65-F5344CB8AC3E}">
        <p14:creationId xmlns:p14="http://schemas.microsoft.com/office/powerpoint/2010/main" val="380943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文字を入力し、フォント設定ができる</a:t>
            </a:r>
            <a:endParaRPr kumimoji="1" lang="en-US" altLang="ja-JP" dirty="0"/>
          </a:p>
          <a:p>
            <a:pPr lvl="1"/>
            <a:r>
              <a:rPr lang="ja-JP" altLang="en-US" dirty="0"/>
              <a:t>図形を挿入（テキストボックスでなくても</a:t>
            </a:r>
            <a:r>
              <a:rPr lang="en-US" altLang="ja-JP" dirty="0"/>
              <a:t>OK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選択されていることを確認して、文字を入力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2016/6/23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文字を入れる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46" y="3238064"/>
            <a:ext cx="5161550" cy="3619936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5918048" y="3785013"/>
            <a:ext cx="2949580" cy="582515"/>
          </a:xfrm>
          <a:prstGeom prst="wedgeRoundRectCallout">
            <a:avLst>
              <a:gd name="adj1" fmla="val -35844"/>
              <a:gd name="adj2" fmla="val 11189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選択</a:t>
            </a:r>
            <a:r>
              <a:rPr kumimoji="1" lang="ja-JP" altLang="en-US" sz="2000"/>
              <a:t>時はマークがつく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252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3087</TotalTime>
  <Words>1293</Words>
  <Application>Microsoft Macintosh PowerPoint</Application>
  <PresentationFormat>画面に合わせる (4:3)</PresentationFormat>
  <Paragraphs>359</Paragraphs>
  <Slides>28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Arial</vt:lpstr>
      <vt:lpstr>Book Antiqua</vt:lpstr>
      <vt:lpstr>Calibri</vt:lpstr>
      <vt:lpstr>ＤＦＰ太丸ゴシック体</vt:lpstr>
      <vt:lpstr>HGS明朝E</vt:lpstr>
      <vt:lpstr>ＭＳ Ｐゴシック</vt:lpstr>
      <vt:lpstr>Wingdings</vt:lpstr>
      <vt:lpstr>Yu Gothic</vt:lpstr>
      <vt:lpstr>ハードカバー</vt:lpstr>
      <vt:lpstr>情報処理技法(リテラシI)</vt:lpstr>
      <vt:lpstr>第１１回・第１２回の目標</vt:lpstr>
      <vt:lpstr>プレゼンテーション(presentation)</vt:lpstr>
      <vt:lpstr>Microsoft PowerPoint</vt:lpstr>
      <vt:lpstr>起動</vt:lpstr>
      <vt:lpstr>基本の画面</vt:lpstr>
      <vt:lpstr>基本の操作手順</vt:lpstr>
      <vt:lpstr>図形の挿入</vt:lpstr>
      <vt:lpstr>文字を入れる</vt:lpstr>
      <vt:lpstr>印刷設定</vt:lpstr>
      <vt:lpstr>課題：ポスターを作ろう</vt:lpstr>
      <vt:lpstr>デザインについて</vt:lpstr>
      <vt:lpstr>色</vt:lpstr>
      <vt:lpstr>色の印象：暖色</vt:lpstr>
      <vt:lpstr>色の印象：中性色・寒色</vt:lpstr>
      <vt:lpstr>色の印象：無彩色</vt:lpstr>
      <vt:lpstr>彩度と明度が与える印象</vt:lpstr>
      <vt:lpstr>面積比率</vt:lpstr>
      <vt:lpstr>よくある配色パターン</vt:lpstr>
      <vt:lpstr>形：BoubaとKiki</vt:lpstr>
      <vt:lpstr>フォント</vt:lpstr>
      <vt:lpstr>配置</vt:lpstr>
      <vt:lpstr>配置(を意識しない場合)</vt:lpstr>
      <vt:lpstr>配置</vt:lpstr>
      <vt:lpstr>大まかな配置は統一する</vt:lpstr>
      <vt:lpstr>視線誘導（横）</vt:lpstr>
      <vt:lpstr>課題：ポスターを作ろう</vt:lpstr>
      <vt:lpstr>次週予告</vt:lpstr>
    </vt:vector>
  </TitlesOfParts>
  <Company>東京工業大学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217</cp:revision>
  <cp:lastPrinted>2016-06-22T11:01:39Z</cp:lastPrinted>
  <dcterms:created xsi:type="dcterms:W3CDTF">2016-01-16T07:36:29Z</dcterms:created>
  <dcterms:modified xsi:type="dcterms:W3CDTF">2017-06-28T23:48:29Z</dcterms:modified>
</cp:coreProperties>
</file>