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68" r:id="rId3"/>
    <p:sldId id="270" r:id="rId4"/>
    <p:sldId id="271" r:id="rId5"/>
    <p:sldId id="273" r:id="rId6"/>
    <p:sldId id="275" r:id="rId7"/>
    <p:sldId id="276" r:id="rId8"/>
    <p:sldId id="277" r:id="rId9"/>
    <p:sldId id="278" r:id="rId10"/>
    <p:sldId id="279" r:id="rId11"/>
    <p:sldId id="274" r:id="rId12"/>
    <p:sldId id="280" r:id="rId13"/>
    <p:sldId id="281" r:id="rId14"/>
    <p:sldId id="282" r:id="rId15"/>
    <p:sldId id="283" r:id="rId16"/>
    <p:sldId id="284" r:id="rId17"/>
    <p:sldId id="285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D84D949-C00C-9B4F-9877-35F982B9A884}">
          <p14:sldIdLst>
            <p14:sldId id="256"/>
            <p14:sldId id="268"/>
            <p14:sldId id="270"/>
            <p14:sldId id="271"/>
            <p14:sldId id="273"/>
            <p14:sldId id="275"/>
            <p14:sldId id="276"/>
            <p14:sldId id="277"/>
            <p14:sldId id="278"/>
            <p14:sldId id="279"/>
            <p14:sldId id="274"/>
            <p14:sldId id="280"/>
            <p14:sldId id="281"/>
            <p14:sldId id="282"/>
            <p14:sldId id="283"/>
            <p14:sldId id="284"/>
            <p14:sldId id="285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74" autoAdjust="0"/>
    <p:restoredTop sz="76298"/>
  </p:normalViewPr>
  <p:slideViewPr>
    <p:cSldViewPr snapToGrid="0" snapToObjects="1">
      <p:cViewPr varScale="1">
        <p:scale>
          <a:sx n="98" d="100"/>
          <a:sy n="98" d="100"/>
        </p:scale>
        <p:origin x="20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Atsushi%20SHIBATA\Desktop\00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C:\Users\Atsushi%20SHIBATA\Desktop\00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国立大学の男女比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'6'!$D$10</c:f>
              <c:strCache>
                <c:ptCount val="1"/>
                <c:pt idx="0">
                  <c:v>国立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B2-4A03-8FFF-DF4ADB221C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B2-4A03-8FFF-DF4ADB221C2F}"/>
              </c:ext>
            </c:extLst>
          </c:dPt>
          <c:cat>
            <c:strRef>
              <c:f>'6'!$N$6:$O$7</c:f>
              <c:strCache>
                <c:ptCount val="2"/>
                <c:pt idx="0">
                  <c:v>男</c:v>
                </c:pt>
                <c:pt idx="1">
                  <c:v>女</c:v>
                </c:pt>
              </c:strCache>
            </c:strRef>
          </c:cat>
          <c:val>
            <c:numRef>
              <c:f>'6'!$P$10:$Q$10</c:f>
              <c:numCache>
                <c:formatCode>0.000_);[Red]\(0.000\)</c:formatCode>
                <c:ptCount val="2"/>
                <c:pt idx="0">
                  <c:v>0.638348596590756</c:v>
                </c:pt>
                <c:pt idx="1">
                  <c:v>0.361651403409244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EB2-4A03-8FFF-DF4ADB221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2956036745407"/>
          <c:y val="0.394096675415573"/>
          <c:w val="0.0824212598425197"/>
          <c:h val="0.221644065325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公立大学の男女比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'6'!$D$11</c:f>
              <c:strCache>
                <c:ptCount val="1"/>
                <c:pt idx="0">
                  <c:v>公立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EE-4AE4-8797-04788A891F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EE-4AE4-8797-04788A891F7D}"/>
              </c:ext>
            </c:extLst>
          </c:dPt>
          <c:cat>
            <c:strRef>
              <c:f>'6'!$N$6:$O$7</c:f>
              <c:strCache>
                <c:ptCount val="2"/>
                <c:pt idx="0">
                  <c:v>男</c:v>
                </c:pt>
                <c:pt idx="1">
                  <c:v>女</c:v>
                </c:pt>
              </c:strCache>
            </c:strRef>
          </c:cat>
          <c:val>
            <c:numRef>
              <c:f>'6'!$P$11:$Q$11</c:f>
              <c:numCache>
                <c:formatCode>0.000_);[Red]\(0.000\)</c:formatCode>
                <c:ptCount val="2"/>
                <c:pt idx="0">
                  <c:v>0.451950443663151</c:v>
                </c:pt>
                <c:pt idx="1">
                  <c:v>0.548049556336849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EE-4AE4-8797-04788A891F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2956036745407"/>
          <c:y val="0.394096675415573"/>
          <c:w val="0.0824212598425197"/>
          <c:h val="0.221644065325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72EC-8893-CD49-B4E3-DE3FECA1EEE7}" type="datetimeFigureOut">
              <a:rPr kumimoji="1" lang="ja-JP" altLang="en-US" smtClean="0"/>
              <a:t>2017/6/22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4876-1B89-D240-983C-8FA6DDFF7D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2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3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今回やること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・絶対参照、相対参照</a:t>
            </a:r>
            <a:endParaRPr kumimoji="1" lang="en-US" altLang="ja-JP" dirty="0"/>
          </a:p>
          <a:p>
            <a:r>
              <a:rPr kumimoji="1" lang="ja-JP" altLang="en-US" dirty="0"/>
              <a:t>・セルの移動、コピー</a:t>
            </a:r>
            <a:endParaRPr kumimoji="1" lang="en-US" altLang="ja-JP" dirty="0"/>
          </a:p>
          <a:p>
            <a:r>
              <a:rPr kumimoji="1" lang="ja-JP" altLang="en-US" dirty="0"/>
              <a:t>・並び替え</a:t>
            </a:r>
            <a:endParaRPr kumimoji="1" lang="en-US" altLang="ja-JP" dirty="0"/>
          </a:p>
          <a:p>
            <a:r>
              <a:rPr kumimoji="1" lang="ja-JP" altLang="en-US" dirty="0"/>
              <a:t>・フィルタ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99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前回やったのは自動で数値を埋めて家計簿にして管理する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今回は数値をグラフにして、データの性質を見るということをしてみる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37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例えば</a:t>
            </a:r>
            <a:endParaRPr kumimoji="1" lang="en-US" altLang="ja-JP" dirty="0"/>
          </a:p>
          <a:p>
            <a:r>
              <a:rPr kumimoji="1" lang="en-US" altLang="ja-JP" dirty="0"/>
              <a:t>Iris data set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602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1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711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84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299129"/>
            <a:ext cx="6777318" cy="975179"/>
          </a:xfrm>
        </p:spPr>
        <p:txBody>
          <a:bodyPr anchor="t"/>
          <a:lstStyle>
            <a:lvl1pPr algn="ctr">
              <a:defRPr sz="36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3952"/>
            <a:ext cx="6400800" cy="6921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55272" y="3869369"/>
            <a:ext cx="4902996" cy="914400"/>
          </a:xfrm>
        </p:spPr>
        <p:txBody>
          <a:bodyPr wrap="non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 dirty="0"/>
              <a:t>製作者情報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3274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351942"/>
            <a:ext cx="2133600" cy="365125"/>
          </a:xfrm>
        </p:spPr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1942"/>
            <a:ext cx="2895600" cy="365125"/>
          </a:xfr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351942"/>
            <a:ext cx="2133600" cy="365125"/>
          </a:xfrm>
        </p:spPr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245260"/>
            <a:ext cx="7756263" cy="105425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87533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400" b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情報処理技法</a:t>
            </a:r>
            <a:r>
              <a:rPr kumimoji="1" lang="en-US" altLang="ja-JP" dirty="0"/>
              <a:t>(</a:t>
            </a:r>
            <a:r>
              <a:rPr kumimoji="1" lang="ja-JP" altLang="en-US" dirty="0"/>
              <a:t>リテラシ</a:t>
            </a:r>
            <a:r>
              <a:rPr kumimoji="1" lang="en-US" altLang="ja-JP" dirty="0"/>
              <a:t>I)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366517"/>
            <a:ext cx="6400800" cy="83749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第</a:t>
            </a:r>
            <a:r>
              <a:rPr lang="ja-JP" altLang="en-US" dirty="0"/>
              <a:t>１０</a:t>
            </a:r>
            <a:r>
              <a:rPr kumimoji="1" lang="ja-JP" altLang="en-US" dirty="0"/>
              <a:t>回：</a:t>
            </a:r>
            <a:r>
              <a:rPr kumimoji="1" lang="en-US" altLang="ja-JP" dirty="0"/>
              <a:t>Microsoft </a:t>
            </a:r>
            <a:r>
              <a:rPr lang="en-US" altLang="ja-JP" dirty="0"/>
              <a:t>Excel</a:t>
            </a:r>
            <a:r>
              <a:rPr kumimoji="1" lang="en-US" altLang="ja-JP" dirty="0"/>
              <a:t> (2/2)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r>
              <a:rPr lang="ja-JP" altLang="en-US" dirty="0"/>
              <a:t> 情報アーキテクチャ専攻</a:t>
            </a:r>
            <a:endParaRPr lang="en-US" altLang="ja-JP" dirty="0"/>
          </a:p>
          <a:p>
            <a:r>
              <a:rPr kumimoji="1" lang="ja-JP" altLang="en-US" dirty="0"/>
              <a:t>助教　　柴田　淳司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設定したい項目を</a:t>
            </a:r>
            <a:r>
              <a:rPr kumimoji="1" lang="ja-JP" altLang="en-US" dirty="0"/>
              <a:t>右クリック</a:t>
            </a:r>
            <a:r>
              <a:rPr lang="ja-JP" altLang="en-US" dirty="0"/>
              <a:t>しよう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体裁を整える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051" y="2519585"/>
            <a:ext cx="5104005" cy="2885657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5005137" y="5589945"/>
            <a:ext cx="2999873" cy="612648"/>
          </a:xfrm>
          <a:prstGeom prst="wedgeRoundRectCallout">
            <a:avLst>
              <a:gd name="adj1" fmla="val -32091"/>
              <a:gd name="adj2" fmla="val -8937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タイトルは下側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641114" y="5605866"/>
            <a:ext cx="2278549" cy="612648"/>
          </a:xfrm>
          <a:prstGeom prst="wedgeRoundRectCallout">
            <a:avLst>
              <a:gd name="adj1" fmla="val 48875"/>
              <a:gd name="adj2" fmla="val -867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図番号をつける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127197" y="2840040"/>
            <a:ext cx="2013854" cy="612648"/>
          </a:xfrm>
          <a:prstGeom prst="wedgeRoundRectCallout">
            <a:avLst>
              <a:gd name="adj1" fmla="val 39161"/>
              <a:gd name="adj2" fmla="val 7297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軸を見やすく</a:t>
            </a:r>
          </a:p>
        </p:txBody>
      </p:sp>
    </p:spTree>
    <p:extLst>
      <p:ext uri="{BB962C8B-B14F-4D97-AF65-F5344CB8AC3E}">
        <p14:creationId xmlns:p14="http://schemas.microsoft.com/office/powerpoint/2010/main" val="272374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コピーして他の</a:t>
            </a:r>
            <a:r>
              <a:rPr lang="en-US" altLang="ja-JP" dirty="0"/>
              <a:t>Microsoft Office</a:t>
            </a:r>
            <a:r>
              <a:rPr lang="ja-JP" altLang="en-US" dirty="0"/>
              <a:t>に張り付けられる</a:t>
            </a:r>
            <a:endParaRPr lang="en-US" altLang="ja-JP" dirty="0"/>
          </a:p>
          <a:p>
            <a:pPr lvl="1"/>
            <a:r>
              <a:rPr lang="ja-JP" altLang="en-US" dirty="0"/>
              <a:t>貼り付け時、リンクにするとデータの自動更新</a:t>
            </a:r>
            <a:endParaRPr lang="en-US" altLang="ja-JP" dirty="0"/>
          </a:p>
          <a:p>
            <a:pPr lvl="1"/>
            <a:r>
              <a:rPr lang="ja-JP" altLang="en-US" dirty="0"/>
              <a:t>図として張り付けるか、保存しておく方が無難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レポートには</a:t>
            </a:r>
            <a:r>
              <a:rPr lang="en-US" altLang="ja-JP" dirty="0"/>
              <a:t>Word</a:t>
            </a:r>
            <a:r>
              <a:rPr lang="ja-JP" altLang="en-US" dirty="0"/>
              <a:t>を使うことが多い</a:t>
            </a:r>
            <a:endParaRPr lang="en-US" altLang="ja-JP" dirty="0"/>
          </a:p>
          <a:p>
            <a:pPr lvl="1"/>
            <a:r>
              <a:rPr kumimoji="1" lang="en-US" altLang="ja-JP" dirty="0">
                <a:solidFill>
                  <a:srgbClr val="C00000"/>
                </a:solidFill>
              </a:rPr>
              <a:t>Excel</a:t>
            </a:r>
            <a:r>
              <a:rPr kumimoji="1" lang="ja-JP" altLang="en-US" dirty="0">
                <a:solidFill>
                  <a:srgbClr val="C00000"/>
                </a:solidFill>
              </a:rPr>
              <a:t>でグラフを作る</a:t>
            </a:r>
            <a:endParaRPr kumimoji="1" lang="en-US" altLang="ja-JP" dirty="0">
              <a:solidFill>
                <a:srgbClr val="C00000"/>
              </a:solidFill>
            </a:endParaRPr>
          </a:p>
          <a:p>
            <a:pPr lvl="1"/>
            <a:r>
              <a:rPr kumimoji="1" lang="en-US" altLang="ja-JP" dirty="0"/>
              <a:t>Word</a:t>
            </a:r>
            <a:r>
              <a:rPr kumimoji="1" lang="ja-JP" altLang="en-US" dirty="0"/>
              <a:t>で文とグラフの説明</a:t>
            </a:r>
            <a:endParaRPr kumimoji="1" lang="en-US" altLang="ja-JP" dirty="0"/>
          </a:p>
          <a:p>
            <a:pPr lvl="1"/>
            <a:r>
              <a:rPr lang="en-US" altLang="ja-JP" dirty="0" err="1"/>
              <a:t>Powerpoint</a:t>
            </a:r>
            <a:r>
              <a:rPr lang="ja-JP" altLang="en-US" dirty="0"/>
              <a:t>で発表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Word</a:t>
            </a:r>
            <a:r>
              <a:rPr lang="ja-JP" altLang="en-US" dirty="0"/>
              <a:t>に張り付けることも可能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4935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統計局のデータから適当なデータを取得する</a:t>
            </a:r>
            <a:endParaRPr kumimoji="1" lang="en-US" altLang="ja-JP" dirty="0"/>
          </a:p>
          <a:p>
            <a:pPr lvl="1"/>
            <a:r>
              <a:rPr lang="en-US" altLang="ja-JP" dirty="0"/>
              <a:t>e-Stat</a:t>
            </a:r>
          </a:p>
          <a:p>
            <a:pPr lvl="1"/>
            <a:r>
              <a:rPr lang="en-US" altLang="ja-JP" sz="2000" dirty="0"/>
              <a:t>https://www.e-stat.go.jp/SG1/estat/eStatTopPortal.do</a:t>
            </a:r>
          </a:p>
          <a:p>
            <a:r>
              <a:rPr lang="ja-JP" altLang="en-US" dirty="0"/>
              <a:t>数値解析してみる</a:t>
            </a:r>
            <a:endParaRPr lang="en-US" altLang="ja-JP" dirty="0"/>
          </a:p>
          <a:p>
            <a:r>
              <a:rPr kumimoji="1" lang="ja-JP" altLang="en-US" dirty="0"/>
              <a:t>レポート作成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Word</a:t>
            </a:r>
            <a:r>
              <a:rPr kumimoji="1" lang="ja-JP" altLang="en-US" dirty="0"/>
              <a:t>ファイルに添付</a:t>
            </a:r>
            <a:endParaRPr kumimoji="1" lang="en-US" altLang="ja-JP" dirty="0"/>
          </a:p>
          <a:p>
            <a:pPr lvl="1"/>
            <a:r>
              <a:rPr lang="ja-JP" altLang="en-US" dirty="0"/>
              <a:t>数行</a:t>
            </a:r>
            <a:r>
              <a:rPr kumimoji="1" lang="ja-JP" altLang="en-US" dirty="0"/>
              <a:t>を使ってグラフの説明</a:t>
            </a:r>
            <a:endParaRPr kumimoji="1" lang="en-US" altLang="ja-JP" dirty="0"/>
          </a:p>
          <a:p>
            <a:r>
              <a:rPr lang="ja-JP" altLang="en-US" dirty="0"/>
              <a:t>いつも通り提出！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演習：データを解析しよう</a:t>
            </a:r>
          </a:p>
        </p:txBody>
      </p:sp>
      <p:sp>
        <p:nvSpPr>
          <p:cNvPr id="6" name="吹き出し: 角を丸めた四角形 5"/>
          <p:cNvSpPr/>
          <p:nvPr/>
        </p:nvSpPr>
        <p:spPr>
          <a:xfrm>
            <a:off x="6532260" y="3449773"/>
            <a:ext cx="2133600" cy="742847"/>
          </a:xfrm>
          <a:prstGeom prst="wedgeRoundRectCallout">
            <a:avLst>
              <a:gd name="adj1" fmla="val -27216"/>
              <a:gd name="adj2" fmla="val -983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好きなデータを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選んでね</a:t>
            </a:r>
          </a:p>
        </p:txBody>
      </p:sp>
    </p:spTree>
    <p:extLst>
      <p:ext uri="{BB962C8B-B14F-4D97-AF65-F5344CB8AC3E}">
        <p14:creationId xmlns:p14="http://schemas.microsoft.com/office/powerpoint/2010/main" val="280476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4" y="1798638"/>
            <a:ext cx="7478672" cy="432752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統計局からデータ取得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462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トップページ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/>
              <a:t>	</a:t>
            </a:r>
            <a:r>
              <a:rPr kumimoji="1" lang="ja-JP" altLang="en-US" dirty="0"/>
              <a:t>→統計データを探す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/>
              <a:t>		</a:t>
            </a:r>
            <a:r>
              <a:rPr kumimoji="1" lang="ja-JP" altLang="en-US" dirty="0"/>
              <a:t>→主要な統計データ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			</a:t>
            </a:r>
            <a:r>
              <a:rPr lang="ja-JP" altLang="en-US" dirty="0"/>
              <a:t>→学校基本調査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例えば大学の男女比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48" y="3654792"/>
            <a:ext cx="5677705" cy="28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2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916398"/>
            <a:ext cx="7747000" cy="4092005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比率を計算して</a:t>
            </a:r>
            <a:r>
              <a:rPr lang="ja-JP" altLang="en-US" dirty="0"/>
              <a:t>グラフに</a:t>
            </a:r>
            <a:endParaRPr kumimoji="1" lang="ja-JP" altLang="en-US" dirty="0"/>
          </a:p>
        </p:txBody>
      </p:sp>
      <p:sp>
        <p:nvSpPr>
          <p:cNvPr id="7" name="吹き出し: 角を丸めた四角形 6"/>
          <p:cNvSpPr/>
          <p:nvPr/>
        </p:nvSpPr>
        <p:spPr>
          <a:xfrm>
            <a:off x="6639264" y="1494600"/>
            <a:ext cx="2133600" cy="616888"/>
          </a:xfrm>
          <a:prstGeom prst="wedgeRoundRectCallout">
            <a:avLst>
              <a:gd name="adj1" fmla="val 9714"/>
              <a:gd name="adj2" fmla="val 956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列を増やして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比率を計算</a:t>
            </a:r>
          </a:p>
        </p:txBody>
      </p:sp>
    </p:spTree>
    <p:extLst>
      <p:ext uri="{BB962C8B-B14F-4D97-AF65-F5344CB8AC3E}">
        <p14:creationId xmlns:p14="http://schemas.microsoft.com/office/powerpoint/2010/main" val="87142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027540"/>
            <a:ext cx="7747000" cy="3869721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コピーしてデータだけ変更</a:t>
            </a:r>
          </a:p>
        </p:txBody>
      </p:sp>
      <p:sp>
        <p:nvSpPr>
          <p:cNvPr id="7" name="吹き出し: 角を丸めた四角形 6"/>
          <p:cNvSpPr/>
          <p:nvPr/>
        </p:nvSpPr>
        <p:spPr>
          <a:xfrm>
            <a:off x="6512805" y="2018398"/>
            <a:ext cx="2133600" cy="616888"/>
          </a:xfrm>
          <a:prstGeom prst="wedgeRoundRectCallout">
            <a:avLst>
              <a:gd name="adj1" fmla="val -28584"/>
              <a:gd name="adj2" fmla="val 956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参照データを変更</a:t>
            </a:r>
          </a:p>
        </p:txBody>
      </p:sp>
    </p:spTree>
    <p:extLst>
      <p:ext uri="{BB962C8B-B14F-4D97-AF65-F5344CB8AC3E}">
        <p14:creationId xmlns:p14="http://schemas.microsoft.com/office/powerpoint/2010/main" val="2682512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　国立大学の男女比では、男子の方が多いが、公立大学全体でみると男女比が反転していることがわかる。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これは、公立大学には効率女子大学が多く含まれていることに起因する。全国の公立女子大学の数は～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Word</a:t>
            </a:r>
            <a:r>
              <a:rPr kumimoji="1" lang="ja-JP" altLang="en-US" dirty="0"/>
              <a:t>に張り付けて、説明しよう</a:t>
            </a: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xmlns="" id="{68CA78FB-2644-41A9-B68E-9A160C9172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828809"/>
              </p:ext>
            </p:extLst>
          </p:nvPr>
        </p:nvGraphicFramePr>
        <p:xfrm>
          <a:off x="414513" y="34958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xmlns="" id="{785A34D2-1EF7-47B3-B5E7-3874CCCFC9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713699"/>
              </p:ext>
            </p:extLst>
          </p:nvPr>
        </p:nvGraphicFramePr>
        <p:xfrm>
          <a:off x="4069482" y="34958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2216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Microsoft </a:t>
            </a:r>
            <a:r>
              <a:rPr lang="en-US" altLang="ja-JP" dirty="0" err="1"/>
              <a:t>Powerpoint</a:t>
            </a:r>
            <a:r>
              <a:rPr lang="ja-JP" altLang="en-US" dirty="0"/>
              <a:t>を使った資料作成</a:t>
            </a:r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次週予告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539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第９回</a:t>
            </a:r>
            <a:r>
              <a:rPr lang="ja-JP" altLang="en-US" dirty="0"/>
              <a:t>：</a:t>
            </a:r>
            <a:endParaRPr lang="en-US" altLang="ja-JP" dirty="0"/>
          </a:p>
          <a:p>
            <a:pPr lvl="1"/>
            <a:r>
              <a:rPr kumimoji="1" lang="ja-JP" altLang="en-US" dirty="0"/>
              <a:t>セルに入力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簡単な数式</a:t>
            </a:r>
            <a:endParaRPr kumimoji="1" lang="en-US" altLang="ja-JP" dirty="0"/>
          </a:p>
          <a:p>
            <a:pPr lvl="1"/>
            <a:r>
              <a:rPr lang="ja-JP" altLang="en-US" dirty="0"/>
              <a:t>セルの書式設定</a:t>
            </a:r>
            <a:endParaRPr lang="en-US" altLang="ja-JP" dirty="0"/>
          </a:p>
          <a:p>
            <a:pPr lvl="1"/>
            <a:r>
              <a:rPr lang="ja-JP" altLang="en-US" dirty="0"/>
              <a:t>グラフ作成</a:t>
            </a:r>
            <a:endParaRPr kumimoji="1" lang="en-US" altLang="ja-JP" dirty="0"/>
          </a:p>
          <a:p>
            <a:r>
              <a:rPr lang="ja-JP" altLang="en-US" dirty="0"/>
              <a:t>第１０回：</a:t>
            </a:r>
            <a:endParaRPr kumimoji="1" lang="en-US" altLang="ja-JP" dirty="0"/>
          </a:p>
          <a:p>
            <a:pPr lvl="1"/>
            <a:r>
              <a:rPr kumimoji="1" lang="ja-JP" altLang="en-US" dirty="0" smtClean="0"/>
              <a:t>データサイエンティストになろう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自分でデータを取ってくる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Word</a:t>
            </a:r>
            <a:r>
              <a:rPr kumimoji="1" lang="ja-JP" altLang="en-US" dirty="0"/>
              <a:t>との連携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第９回・第１０回の目標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34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0" y="4295674"/>
            <a:ext cx="3285484" cy="1222100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Excel</a:t>
            </a:r>
            <a:r>
              <a:rPr kumimoji="1" lang="ja-JP" altLang="en-US" dirty="0" err="1"/>
              <a:t>で</a:t>
            </a:r>
            <a:r>
              <a:rPr kumimoji="1" lang="ja-JP" altLang="en-US" dirty="0"/>
              <a:t>できること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3104" y="55911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前回</a:t>
            </a:r>
            <a:r>
              <a:rPr kumimoji="1" lang="ja-JP" altLang="en-US" sz="2400"/>
              <a:t>：数値入力と計算</a:t>
            </a:r>
          </a:p>
        </p:txBody>
      </p:sp>
      <p:sp>
        <p:nvSpPr>
          <p:cNvPr id="8" name="コンテンツ プレースホルダー 1"/>
          <p:cNvSpPr txBox="1">
            <a:spLocks/>
          </p:cNvSpPr>
          <p:nvPr/>
        </p:nvSpPr>
        <p:spPr>
          <a:xfrm>
            <a:off x="699247" y="1798667"/>
            <a:ext cx="7745505" cy="432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データの管理</a:t>
            </a:r>
            <a:endParaRPr lang="en-US" altLang="ja-JP" dirty="0"/>
          </a:p>
          <a:p>
            <a:r>
              <a:rPr lang="ja-JP" altLang="en-US" dirty="0"/>
              <a:t>演算</a:t>
            </a:r>
            <a:endParaRPr lang="en-US" altLang="ja-JP" dirty="0"/>
          </a:p>
          <a:p>
            <a:r>
              <a:rPr lang="ja-JP" altLang="en-US" dirty="0"/>
              <a:t>解析</a:t>
            </a:r>
            <a:endParaRPr lang="en-US" altLang="ja-JP" dirty="0"/>
          </a:p>
          <a:p>
            <a:r>
              <a:rPr lang="ja-JP" altLang="en-US" dirty="0"/>
              <a:t>グラフ化</a:t>
            </a:r>
          </a:p>
        </p:txBody>
      </p:sp>
      <p:pic>
        <p:nvPicPr>
          <p:cNvPr id="9" name="コンテンツ プレースホルダー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04" y="3704474"/>
            <a:ext cx="3285484" cy="12221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719556" y="5853769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今回</a:t>
            </a:r>
            <a:r>
              <a:rPr kumimoji="1" lang="ja-JP" altLang="en-US" sz="2400"/>
              <a:t>：解析＋グラフ化</a:t>
            </a:r>
            <a:endParaRPr kumimoji="1" lang="ja-JP" altLang="en-US" sz="2400" dirty="0"/>
          </a:p>
        </p:txBody>
      </p:sp>
      <p:sp>
        <p:nvSpPr>
          <p:cNvPr id="11" name="右矢印 10"/>
          <p:cNvSpPr/>
          <p:nvPr/>
        </p:nvSpPr>
        <p:spPr>
          <a:xfrm>
            <a:off x="4118666" y="4534432"/>
            <a:ext cx="470262" cy="74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347" y="4541304"/>
            <a:ext cx="2195109" cy="124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4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タイタニックをデータから解析したい！</a:t>
            </a:r>
            <a:endParaRPr lang="en-US" altLang="ja-JP" dirty="0"/>
          </a:p>
          <a:p>
            <a:pPr lvl="1"/>
            <a:r>
              <a:rPr kumimoji="1" lang="ja-JP" altLang="en-US" dirty="0"/>
              <a:t>「</a:t>
            </a:r>
            <a:r>
              <a:rPr kumimoji="1" lang="en-US" altLang="ja-JP" dirty="0"/>
              <a:t>Titanic dataset </a:t>
            </a:r>
            <a:r>
              <a:rPr kumimoji="1" lang="en-US" altLang="ja-JP" dirty="0" err="1"/>
              <a:t>xls</a:t>
            </a:r>
            <a:r>
              <a:rPr kumimoji="1" lang="ja-JP" altLang="en-US" dirty="0"/>
              <a:t>」で検索</a:t>
            </a:r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例えば</a:t>
            </a:r>
            <a:r>
              <a:rPr kumimoji="1" lang="en-US" altLang="ja-JP" dirty="0"/>
              <a:t>…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09" y="3237630"/>
            <a:ext cx="6870023" cy="2888532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6583434" y="2399059"/>
            <a:ext cx="2085170" cy="673913"/>
          </a:xfrm>
          <a:prstGeom prst="wedgeRoundRectCallout">
            <a:avLst>
              <a:gd name="adj1" fmla="val -32793"/>
              <a:gd name="adj2" fmla="val 11367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この段階では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ただのデータ</a:t>
            </a:r>
          </a:p>
        </p:txBody>
      </p:sp>
    </p:spTree>
    <p:extLst>
      <p:ext uri="{BB962C8B-B14F-4D97-AF65-F5344CB8AC3E}">
        <p14:creationId xmlns:p14="http://schemas.microsoft.com/office/powerpoint/2010/main" val="125105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</a:t>
            </a:r>
            <a:r>
              <a:rPr kumimoji="1" lang="ja-JP" altLang="en-US" dirty="0"/>
              <a:t>列</a:t>
            </a:r>
            <a:r>
              <a:rPr kumimoji="1" lang="en-US" altLang="ja-JP" dirty="0"/>
              <a:t>〜N</a:t>
            </a:r>
            <a:r>
              <a:rPr kumimoji="1" lang="ja-JP" altLang="en-US" dirty="0"/>
              <a:t>列まで選択</a:t>
            </a:r>
            <a:endParaRPr kumimoji="1" lang="en-US" altLang="ja-JP" dirty="0"/>
          </a:p>
          <a:p>
            <a:r>
              <a:rPr lang="ja-JP" altLang="en-US" dirty="0"/>
              <a:t>「データ」タブ→フィルター</a:t>
            </a:r>
            <a:endParaRPr lang="en-US" altLang="ja-JP" dirty="0"/>
          </a:p>
          <a:p>
            <a:r>
              <a:rPr lang="ja-JP" altLang="en-US" dirty="0"/>
              <a:t>各項目の三角ボタンでフィルタ内容を表示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フィルタをかけて見やすく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83" y="3469571"/>
            <a:ext cx="5677705" cy="3155748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6366243" y="3288501"/>
            <a:ext cx="2584891" cy="673913"/>
          </a:xfrm>
          <a:prstGeom prst="wedgeRoundRectCallout">
            <a:avLst>
              <a:gd name="adj1" fmla="val -36836"/>
              <a:gd name="adj2" fmla="val 11561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例えば男のデータだけ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抜き出す</a:t>
            </a:r>
          </a:p>
        </p:txBody>
      </p:sp>
    </p:spTree>
    <p:extLst>
      <p:ext uri="{BB962C8B-B14F-4D97-AF65-F5344CB8AC3E}">
        <p14:creationId xmlns:p14="http://schemas.microsoft.com/office/powerpoint/2010/main" val="364972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選択範囲の並び替え</a:t>
            </a:r>
            <a:endParaRPr lang="en-US" altLang="ja-JP" dirty="0"/>
          </a:p>
          <a:p>
            <a:pPr lvl="1"/>
            <a:r>
              <a:rPr lang="ja-JP" altLang="en-US" dirty="0"/>
              <a:t>範囲を選択する</a:t>
            </a:r>
            <a:endParaRPr lang="en-US" altLang="ja-JP" dirty="0"/>
          </a:p>
          <a:p>
            <a:pPr lvl="1"/>
            <a:r>
              <a:rPr lang="ja-JP" altLang="en-US" dirty="0"/>
              <a:t>「データ」タブ→並び替え</a:t>
            </a:r>
            <a:endParaRPr lang="en-US" altLang="ja-JP" dirty="0"/>
          </a:p>
          <a:p>
            <a:r>
              <a:rPr lang="ja-JP" altLang="en-US" dirty="0"/>
              <a:t>フィルタによる並び替え</a:t>
            </a:r>
            <a:endParaRPr lang="en-US" altLang="ja-JP" dirty="0"/>
          </a:p>
          <a:p>
            <a:pPr lvl="1"/>
            <a:r>
              <a:rPr lang="ja-JP" altLang="en-US" dirty="0"/>
              <a:t>各項目横の三角ボタン→並び替え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並び変える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69" y="3962414"/>
            <a:ext cx="5677705" cy="2898717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6735030" y="3962414"/>
            <a:ext cx="1942067" cy="612648"/>
          </a:xfrm>
          <a:prstGeom prst="wedgeRoundRectCallout">
            <a:avLst>
              <a:gd name="adj1" fmla="val -63741"/>
              <a:gd name="adj2" fmla="val 4311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さらに年齢順に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987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699247" y="1798668"/>
            <a:ext cx="7745505" cy="3726922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ここでは</a:t>
            </a:r>
            <a:r>
              <a:rPr lang="en-US" altLang="ja-JP" dirty="0"/>
              <a:t>if</a:t>
            </a:r>
            <a:r>
              <a:rPr lang="ja-JP" altLang="en-US" dirty="0"/>
              <a:t>関数と</a:t>
            </a:r>
            <a:r>
              <a:rPr lang="en-US" altLang="ja-JP" dirty="0"/>
              <a:t>average</a:t>
            </a:r>
            <a:r>
              <a:rPr lang="ja-JP" altLang="en-US" dirty="0"/>
              <a:t>関数を利用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（元データをいじらないよう別シートで作業）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新しいシートを作成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survive</a:t>
            </a:r>
            <a:r>
              <a:rPr kumimoji="1" lang="ja-JP" altLang="en-US" dirty="0"/>
              <a:t>、</a:t>
            </a:r>
            <a:r>
              <a:rPr kumimoji="1" lang="en-US" altLang="ja-JP" dirty="0" smtClean="0"/>
              <a:t>sex</a:t>
            </a:r>
            <a:r>
              <a:rPr kumimoji="1" lang="ja-JP" altLang="en-US" dirty="0" smtClean="0"/>
              <a:t>の</a:t>
            </a:r>
            <a:r>
              <a:rPr kumimoji="1" lang="ja-JP" altLang="en-US" dirty="0"/>
              <a:t>項目をコピー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新しいシートに貼り付け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dirty="0"/>
              <a:t>データの横の行に</a:t>
            </a:r>
            <a:r>
              <a:rPr kumimoji="1" lang="en-US" altLang="ja-JP" dirty="0"/>
              <a:t>if</a:t>
            </a:r>
            <a:r>
              <a:rPr lang="ja-JP" altLang="en-US" dirty="0"/>
              <a:t>関数</a:t>
            </a:r>
            <a:endParaRPr lang="en-US" altLang="ja-JP" dirty="0"/>
          </a:p>
          <a:p>
            <a:pPr lvl="1"/>
            <a:r>
              <a:rPr lang="ja-JP" altLang="en-US" dirty="0"/>
              <a:t>もし</a:t>
            </a:r>
            <a:r>
              <a:rPr lang="en-US" altLang="ja-JP" dirty="0"/>
              <a:t>B</a:t>
            </a:r>
            <a:r>
              <a:rPr lang="ja-JP" altLang="en-US" dirty="0"/>
              <a:t>列の値が</a:t>
            </a:r>
            <a:r>
              <a:rPr lang="en-US" altLang="ja-JP" dirty="0"/>
              <a:t>”female”</a:t>
            </a:r>
            <a:r>
              <a:rPr lang="ja-JP" altLang="en-US" dirty="0"/>
              <a:t>なら</a:t>
            </a:r>
            <a:r>
              <a:rPr lang="en-US" altLang="ja-JP" dirty="0"/>
              <a:t>survive</a:t>
            </a:r>
            <a:r>
              <a:rPr lang="ja-JP" altLang="en-US" dirty="0"/>
              <a:t>の値</a:t>
            </a:r>
            <a:endParaRPr lang="en-US" altLang="ja-JP" dirty="0"/>
          </a:p>
          <a:p>
            <a:pPr lvl="1"/>
            <a:r>
              <a:rPr lang="ja-JP" altLang="en-US" dirty="0"/>
              <a:t>それ以外なら表示なし</a:t>
            </a:r>
            <a:endParaRPr lang="en-US" altLang="ja-JP" dirty="0"/>
          </a:p>
          <a:p>
            <a:pPr lvl="1"/>
            <a:r>
              <a:rPr lang="en-US" altLang="ja-JP" dirty="0"/>
              <a:t>=IF($B2="female", $A2*1, " ")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dirty="0"/>
              <a:t>平均を取れば女性生存率に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男女での生存率を比較したい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92" y="5464719"/>
            <a:ext cx="6870023" cy="12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9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グラフの種類を選ぶ</a:t>
            </a:r>
            <a:endParaRPr kumimoji="1" lang="en-US" altLang="ja-JP" dirty="0"/>
          </a:p>
          <a:p>
            <a:r>
              <a:rPr lang="ja-JP" altLang="en-US" dirty="0"/>
              <a:t>軸の設定</a:t>
            </a:r>
            <a:endParaRPr lang="en-US" altLang="ja-JP" dirty="0"/>
          </a:p>
          <a:p>
            <a:r>
              <a:rPr kumimoji="1" lang="ja-JP" altLang="en-US" dirty="0"/>
              <a:t>タイトルの設定</a:t>
            </a:r>
            <a:endParaRPr kumimoji="1" lang="en-US" altLang="ja-JP" dirty="0"/>
          </a:p>
          <a:p>
            <a:r>
              <a:rPr lang="ja-JP" altLang="en-US" dirty="0"/>
              <a:t>凡例の設定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グラフにする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78" y="3707704"/>
            <a:ext cx="4277647" cy="241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4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/>
              <a:t>棒グラフ：</a:t>
            </a:r>
            <a:r>
              <a:rPr lang="ja-JP" altLang="en-US" dirty="0"/>
              <a:t>数値</a:t>
            </a:r>
            <a:r>
              <a:rPr kumimoji="1" lang="ja-JP" altLang="en-US" dirty="0"/>
              <a:t>の比較</a:t>
            </a:r>
            <a:endParaRPr kumimoji="1" lang="en-US" altLang="ja-JP" dirty="0"/>
          </a:p>
          <a:p>
            <a:pPr lvl="1"/>
            <a:r>
              <a:rPr lang="ja-JP" altLang="en-US" dirty="0"/>
              <a:t>男女比</a:t>
            </a:r>
            <a:endParaRPr lang="en-US" altLang="ja-JP" dirty="0"/>
          </a:p>
          <a:p>
            <a:pPr lvl="1"/>
            <a:r>
              <a:rPr lang="ja-JP" altLang="en-US" dirty="0"/>
              <a:t>他社との売り上げ比較</a:t>
            </a:r>
            <a:endParaRPr lang="en-US" altLang="ja-JP" dirty="0"/>
          </a:p>
          <a:p>
            <a:r>
              <a:rPr kumimoji="1" lang="ja-JP" altLang="en-US" dirty="0"/>
              <a:t>折れ線グラフ：等間隔に時系列変化するもの</a:t>
            </a:r>
            <a:endParaRPr kumimoji="1" lang="en-US" altLang="ja-JP" dirty="0"/>
          </a:p>
          <a:p>
            <a:pPr lvl="1"/>
            <a:r>
              <a:rPr lang="ja-JP" altLang="en-US" dirty="0"/>
              <a:t>気候の変化</a:t>
            </a:r>
            <a:endParaRPr lang="en-US" altLang="ja-JP" dirty="0"/>
          </a:p>
          <a:p>
            <a:pPr lvl="1"/>
            <a:r>
              <a:rPr kumimoji="1" lang="ja-JP" altLang="en-US" dirty="0"/>
              <a:t>株価の変動</a:t>
            </a:r>
            <a:endParaRPr kumimoji="1" lang="en-US" altLang="ja-JP" dirty="0"/>
          </a:p>
          <a:p>
            <a:r>
              <a:rPr lang="ja-JP" altLang="en-US" dirty="0"/>
              <a:t>散布図：統計データ</a:t>
            </a:r>
            <a:endParaRPr lang="en-US" altLang="ja-JP" dirty="0"/>
          </a:p>
          <a:p>
            <a:pPr lvl="1"/>
            <a:r>
              <a:rPr lang="ja-JP" altLang="en-US" dirty="0"/>
              <a:t>年収と年齢の関係</a:t>
            </a:r>
            <a:endParaRPr kumimoji="1" lang="en-US" altLang="ja-JP" dirty="0"/>
          </a:p>
          <a:p>
            <a:r>
              <a:rPr lang="ja-JP" altLang="en-US" dirty="0"/>
              <a:t>円グラフ：ある対象の割合</a:t>
            </a:r>
            <a:endParaRPr lang="en-US" altLang="ja-JP" dirty="0"/>
          </a:p>
          <a:p>
            <a:pPr lvl="1"/>
            <a:r>
              <a:rPr kumimoji="1" lang="ja-JP" altLang="en-US" dirty="0"/>
              <a:t>アンケート結果</a:t>
            </a:r>
            <a:endParaRPr kumimoji="1" lang="en-US" altLang="ja-JP" dirty="0"/>
          </a:p>
          <a:p>
            <a:pPr lvl="1"/>
            <a:r>
              <a:rPr lang="ja-JP" altLang="en-US" dirty="0"/>
              <a:t>購入者の割合</a:t>
            </a:r>
            <a:endParaRPr kumimoji="1"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2017/6/22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グラフの種類</a:t>
            </a:r>
          </a:p>
        </p:txBody>
      </p:sp>
    </p:spTree>
    <p:extLst>
      <p:ext uri="{BB962C8B-B14F-4D97-AF65-F5344CB8AC3E}">
        <p14:creationId xmlns:p14="http://schemas.microsoft.com/office/powerpoint/2010/main" val="992879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ハードカバー">
  <a:themeElements>
    <a:clrScheme name="ハードカバー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ハードカバー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ハードカバー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ハードカバー.thmx</Template>
  <TotalTime>2544</TotalTime>
  <Words>525</Words>
  <Application>Microsoft Macintosh PowerPoint</Application>
  <PresentationFormat>画面に合わせる (4:3)</PresentationFormat>
  <Paragraphs>160</Paragraphs>
  <Slides>18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Book Antiqua</vt:lpstr>
      <vt:lpstr>HGS明朝E</vt:lpstr>
      <vt:lpstr>Wingdings</vt:lpstr>
      <vt:lpstr>Yu Gothic</vt:lpstr>
      <vt:lpstr>ハードカバー</vt:lpstr>
      <vt:lpstr>情報処理技法(リテラシI)</vt:lpstr>
      <vt:lpstr>第９回・第１０回の目標</vt:lpstr>
      <vt:lpstr>Excelでできること</vt:lpstr>
      <vt:lpstr>例えば…</vt:lpstr>
      <vt:lpstr>フィルタをかけて見やすく</vt:lpstr>
      <vt:lpstr>並び変える</vt:lpstr>
      <vt:lpstr>男女での生存率を比較したい</vt:lpstr>
      <vt:lpstr>グラフにする</vt:lpstr>
      <vt:lpstr>グラフの種類</vt:lpstr>
      <vt:lpstr>体裁を整える</vt:lpstr>
      <vt:lpstr>Wordに張り付けることも可能</vt:lpstr>
      <vt:lpstr>演習：データを解析しよう</vt:lpstr>
      <vt:lpstr>統計局からデータ取得</vt:lpstr>
      <vt:lpstr>例えば大学の男女比</vt:lpstr>
      <vt:lpstr>比率を計算してグラフに</vt:lpstr>
      <vt:lpstr>コピーしてデータだけ変更</vt:lpstr>
      <vt:lpstr>Wordに張り付けて、説明しよう</vt:lpstr>
      <vt:lpstr>次週予告</vt:lpstr>
    </vt:vector>
  </TitlesOfParts>
  <Company>東京工業大学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情報リテラシー</dc:title>
  <dc:creator>柴田 淳司</dc:creator>
  <cp:lastModifiedBy>Microsoft Office ユーザー</cp:lastModifiedBy>
  <cp:revision>176</cp:revision>
  <dcterms:created xsi:type="dcterms:W3CDTF">2016-01-16T07:36:29Z</dcterms:created>
  <dcterms:modified xsi:type="dcterms:W3CDTF">2017-06-22T01:37:13Z</dcterms:modified>
</cp:coreProperties>
</file>