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67" r:id="rId3"/>
    <p:sldId id="259" r:id="rId4"/>
    <p:sldId id="268" r:id="rId5"/>
    <p:sldId id="269" r:id="rId6"/>
    <p:sldId id="260" r:id="rId7"/>
    <p:sldId id="299" r:id="rId8"/>
    <p:sldId id="264" r:id="rId9"/>
    <p:sldId id="272" r:id="rId10"/>
    <p:sldId id="274" r:id="rId11"/>
    <p:sldId id="280" r:id="rId12"/>
    <p:sldId id="273" r:id="rId13"/>
    <p:sldId id="279" r:id="rId14"/>
    <p:sldId id="276" r:id="rId15"/>
    <p:sldId id="275" r:id="rId16"/>
    <p:sldId id="277" r:id="rId17"/>
    <p:sldId id="281" r:id="rId18"/>
    <p:sldId id="291" r:id="rId19"/>
    <p:sldId id="292" r:id="rId20"/>
    <p:sldId id="293" r:id="rId21"/>
    <p:sldId id="295" r:id="rId22"/>
    <p:sldId id="296" r:id="rId23"/>
    <p:sldId id="301" r:id="rId24"/>
    <p:sldId id="302" r:id="rId25"/>
    <p:sldId id="304" r:id="rId26"/>
    <p:sldId id="288" r:id="rId27"/>
    <p:sldId id="289" r:id="rId28"/>
    <p:sldId id="261" r:id="rId29"/>
    <p:sldId id="263" r:id="rId30"/>
    <p:sldId id="287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D84D949-C00C-9B4F-9877-35F982B9A884}">
          <p14:sldIdLst>
            <p14:sldId id="256"/>
            <p14:sldId id="267"/>
          </p14:sldIdLst>
        </p14:section>
        <p14:section name="授業についての確認" id="{D8522B5F-6AA8-DD44-AC8B-09655E3BFFB6}">
          <p14:sldIdLst>
            <p14:sldId id="259"/>
            <p14:sldId id="268"/>
            <p14:sldId id="269"/>
            <p14:sldId id="260"/>
            <p14:sldId id="299"/>
          </p14:sldIdLst>
        </p14:section>
        <p14:section name="コンピュータ" id="{D4EF56F5-09A9-8049-9FCA-062FC3644696}">
          <p14:sldIdLst>
            <p14:sldId id="264"/>
            <p14:sldId id="272"/>
            <p14:sldId id="274"/>
            <p14:sldId id="280"/>
            <p14:sldId id="273"/>
            <p14:sldId id="279"/>
            <p14:sldId id="276"/>
            <p14:sldId id="275"/>
            <p14:sldId id="277"/>
            <p14:sldId id="281"/>
            <p14:sldId id="291"/>
            <p14:sldId id="292"/>
            <p14:sldId id="293"/>
            <p14:sldId id="295"/>
            <p14:sldId id="296"/>
            <p14:sldId id="301"/>
            <p14:sldId id="302"/>
            <p14:sldId id="304"/>
            <p14:sldId id="288"/>
            <p14:sldId id="289"/>
          </p14:sldIdLst>
        </p14:section>
        <p14:section name="事務連絡" id="{8B1CDEC2-BA4E-6947-A69D-735BCC98C0D6}">
          <p14:sldIdLst>
            <p14:sldId id="261"/>
            <p14:sldId id="263"/>
            <p14:sldId id="287"/>
          </p14:sldIdLst>
        </p14:section>
        <p14:section name="タイピング" id="{5D59F037-1F4F-784D-8489-ED142587C996}">
          <p14:sldIdLst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76351"/>
  </p:normalViewPr>
  <p:slideViewPr>
    <p:cSldViewPr snapToGrid="0" snapToObjects="1">
      <p:cViewPr varScale="1">
        <p:scale>
          <a:sx n="74" d="100"/>
          <a:sy n="74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72EC-8893-CD49-B4E3-DE3FECA1EEE7}" type="datetimeFigureOut">
              <a:rPr kumimoji="1" lang="ja-JP" altLang="en-US" smtClean="0"/>
              <a:t>2017/4/13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4876-1B89-D240-983C-8FA6DDFF7D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2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パソコンの基本操作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360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138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＾：この記号のことをキャレットと呼ぶ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13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</a:t>
            </a:r>
            <a:r>
              <a:rPr kumimoji="1" lang="ja-JP" altLang="en-US" dirty="0"/>
              <a:t>キーは覚える必要ない</a:t>
            </a:r>
            <a:endParaRPr kumimoji="1" lang="en-US" altLang="ja-JP" dirty="0"/>
          </a:p>
          <a:p>
            <a:r>
              <a:rPr kumimoji="1" lang="ja-JP" altLang="en-US" dirty="0"/>
              <a:t>使いたい頃には計算機なれてる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 err="1"/>
              <a:t>windowsPC</a:t>
            </a:r>
            <a:r>
              <a:rPr kumimoji="1" lang="ja-JP" altLang="en-US" dirty="0"/>
              <a:t>の場合、コマンドキーの役割のほとんどが</a:t>
            </a:r>
            <a:r>
              <a:rPr kumimoji="1" lang="en-US" altLang="ja-JP" dirty="0"/>
              <a:t>control</a:t>
            </a:r>
            <a:r>
              <a:rPr kumimoji="1" lang="ja-JP" altLang="en-US" dirty="0"/>
              <a:t>キーなので注意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便利コマンド（</a:t>
            </a:r>
            <a:r>
              <a:rPr kumimoji="1" lang="en-US" altLang="ja-JP" dirty="0"/>
              <a:t>windows</a:t>
            </a:r>
            <a:r>
              <a:rPr kumimoji="1" lang="ja-JP" altLang="en-US" dirty="0"/>
              <a:t>の場合は</a:t>
            </a:r>
            <a:r>
              <a:rPr kumimoji="1" lang="en-US" altLang="ja-JP" dirty="0"/>
              <a:t>command</a:t>
            </a:r>
            <a:r>
              <a:rPr kumimoji="1" lang="ja-JP" altLang="en-US" dirty="0"/>
              <a:t>を</a:t>
            </a:r>
            <a:r>
              <a:rPr kumimoji="1" lang="en-US" altLang="ja-JP" dirty="0"/>
              <a:t>control</a:t>
            </a:r>
            <a:r>
              <a:rPr kumimoji="1" lang="ja-JP" altLang="en-US" dirty="0"/>
              <a:t>に）</a:t>
            </a:r>
            <a:endParaRPr kumimoji="1" lang="en-US" altLang="ja-JP" dirty="0"/>
          </a:p>
          <a:p>
            <a:r>
              <a:rPr kumimoji="1" lang="en-US" altLang="ja-JP" dirty="0"/>
              <a:t>command</a:t>
            </a:r>
            <a:r>
              <a:rPr kumimoji="1" lang="ja-JP" altLang="en-US" dirty="0"/>
              <a:t>を押しながら</a:t>
            </a:r>
            <a:r>
              <a:rPr kumimoji="1" lang="en-US" altLang="ja-JP" dirty="0"/>
              <a:t>c	</a:t>
            </a:r>
            <a:r>
              <a:rPr kumimoji="1" lang="ja-JP" altLang="en-US" dirty="0"/>
              <a:t>選択範囲のコピー（目に見えないが裏に一時保存してある）</a:t>
            </a:r>
            <a:endParaRPr kumimoji="1" lang="en-US" altLang="ja-JP" dirty="0"/>
          </a:p>
          <a:p>
            <a:r>
              <a:rPr kumimoji="1" lang="en-US" altLang="ja-JP" dirty="0"/>
              <a:t>command</a:t>
            </a:r>
            <a:r>
              <a:rPr kumimoji="1" lang="ja-JP" altLang="en-US" dirty="0"/>
              <a:t>を押しながら</a:t>
            </a:r>
            <a:r>
              <a:rPr kumimoji="1" lang="en-US" altLang="ja-JP" dirty="0"/>
              <a:t>v	</a:t>
            </a:r>
            <a:r>
              <a:rPr kumimoji="1" lang="ja-JP" altLang="en-US" dirty="0"/>
              <a:t>コピーしてあったものを貼り付け</a:t>
            </a:r>
            <a:endParaRPr kumimoji="1" lang="en-US" altLang="ja-JP" dirty="0"/>
          </a:p>
          <a:p>
            <a:r>
              <a:rPr kumimoji="1" lang="en-US" altLang="ja-JP" dirty="0"/>
              <a:t>command</a:t>
            </a:r>
            <a:r>
              <a:rPr kumimoji="1" lang="ja-JP" altLang="en-US" dirty="0"/>
              <a:t>を押しながら</a:t>
            </a:r>
            <a:r>
              <a:rPr kumimoji="1" lang="en-US" altLang="ja-JP" dirty="0"/>
              <a:t>x	</a:t>
            </a:r>
            <a:r>
              <a:rPr kumimoji="1" lang="ja-JP" altLang="en-US" dirty="0"/>
              <a:t>選択範囲を切り取り（コピー後、今ある部分を削除）</a:t>
            </a:r>
            <a:endParaRPr kumimoji="1" lang="en-US" altLang="ja-JP" dirty="0"/>
          </a:p>
          <a:p>
            <a:r>
              <a:rPr kumimoji="1" lang="en-US" altLang="ja-JP" dirty="0"/>
              <a:t>command</a:t>
            </a:r>
            <a:r>
              <a:rPr kumimoji="1" lang="ja-JP" altLang="en-US" dirty="0"/>
              <a:t>を押しながら</a:t>
            </a:r>
            <a:r>
              <a:rPr kumimoji="1" lang="en-US" altLang="ja-JP" dirty="0"/>
              <a:t>z	</a:t>
            </a:r>
            <a:r>
              <a:rPr kumimoji="1" lang="ja-JP" altLang="en-US" dirty="0"/>
              <a:t>元に戻す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6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携帯アプリでも、</a:t>
            </a:r>
            <a:r>
              <a:rPr kumimoji="1" lang="en-US" altLang="ja-JP" dirty="0"/>
              <a:t>3DS</a:t>
            </a:r>
            <a:r>
              <a:rPr kumimoji="1" lang="ja-JP" altLang="en-US" dirty="0"/>
              <a:t>のゲームでも、</a:t>
            </a:r>
            <a:endParaRPr kumimoji="1" lang="en-US" altLang="ja-JP" dirty="0"/>
          </a:p>
          <a:p>
            <a:r>
              <a:rPr kumimoji="1" lang="ja-JP" altLang="en-US" dirty="0"/>
              <a:t>ソフトウェアによって操作はまったく違う。</a:t>
            </a:r>
            <a:endParaRPr kumimoji="1" lang="en-US" altLang="ja-JP" dirty="0"/>
          </a:p>
          <a:p>
            <a:r>
              <a:rPr kumimoji="1" lang="ja-JP" altLang="en-US" dirty="0"/>
              <a:t>（小説でも漫画でも、中身は作者によって全部違う）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けど、ジャンルはある。</a:t>
            </a:r>
            <a:endParaRPr kumimoji="1" lang="en-US" altLang="ja-JP" dirty="0"/>
          </a:p>
          <a:p>
            <a:r>
              <a:rPr kumimoji="1" lang="en-US" altLang="ja-JP" dirty="0"/>
              <a:t>RPG</a:t>
            </a:r>
            <a:r>
              <a:rPr kumimoji="1" lang="ja-JP" altLang="en-US" dirty="0"/>
              <a:t>だったら主人公を動かすとモンスターが出てきて、それを倒して進む。</a:t>
            </a:r>
            <a:endParaRPr kumimoji="1" lang="en-US" altLang="ja-JP" dirty="0"/>
          </a:p>
          <a:p>
            <a:r>
              <a:rPr kumimoji="1" lang="ja-JP" altLang="en-US" dirty="0"/>
              <a:t>シューティングだったら弾を打って倒す。</a:t>
            </a:r>
            <a:endParaRPr kumimoji="1" lang="en-US" altLang="ja-JP" dirty="0"/>
          </a:p>
          <a:p>
            <a:r>
              <a:rPr kumimoji="1" lang="ja-JP" altLang="en-US" dirty="0"/>
              <a:t>パズルだったらブロックを動かして消す、など。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OS</a:t>
            </a:r>
            <a:r>
              <a:rPr kumimoji="1" lang="ja-JP" altLang="en-US" dirty="0"/>
              <a:t>やソフトによって違いはあれど、基本の流れは同じなので、感覚をつかんで行こう。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60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何度打ってもパスワードが入らない場合は</a:t>
            </a:r>
            <a:r>
              <a:rPr kumimoji="1" lang="en-US" altLang="ja-JP" dirty="0"/>
              <a:t>Caps Lock</a:t>
            </a:r>
            <a:r>
              <a:rPr kumimoji="1" lang="ja-JP" altLang="en-US" dirty="0"/>
              <a:t>を無意識に押してしまっているからかも</a:t>
            </a:r>
            <a:endParaRPr kumimoji="1" lang="en-US" altLang="ja-JP" dirty="0"/>
          </a:p>
          <a:p>
            <a:r>
              <a:rPr kumimoji="1" lang="en-US" altLang="ja-JP" dirty="0"/>
              <a:t>Mac</a:t>
            </a:r>
            <a:r>
              <a:rPr kumimoji="1" lang="ja-JP" altLang="en-US" dirty="0"/>
              <a:t>のキーボードでは</a:t>
            </a:r>
            <a:r>
              <a:rPr kumimoji="1" lang="en-US" altLang="ja-JP" dirty="0"/>
              <a:t>Caps</a:t>
            </a:r>
            <a:r>
              <a:rPr kumimoji="1" lang="en-US" altLang="ja-JP" baseline="0" dirty="0"/>
              <a:t> lock</a:t>
            </a:r>
            <a:r>
              <a:rPr kumimoji="1" lang="ja-JP" altLang="en-US" baseline="0" dirty="0"/>
              <a:t>がかかっているとボタンが光るので、目で見てチェック</a:t>
            </a:r>
            <a:endParaRPr kumimoji="1" lang="en-US" altLang="ja-JP" baseline="0" dirty="0"/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Caps</a:t>
            </a:r>
            <a:r>
              <a:rPr kumimoji="1" lang="ja-JP" altLang="en-US" baseline="0" dirty="0"/>
              <a:t>は</a:t>
            </a:r>
            <a:r>
              <a:rPr kumimoji="1" lang="en-US" altLang="ja-JP" baseline="0" dirty="0"/>
              <a:t>Capital Letters</a:t>
            </a:r>
            <a:r>
              <a:rPr kumimoji="1" lang="ja-JP" altLang="en-US" baseline="0" dirty="0"/>
              <a:t>の略、つまり大文字と小文字を反転するボタン</a:t>
            </a:r>
            <a:endParaRPr kumimoji="1" lang="en-US" altLang="ja-JP" baseline="0" dirty="0"/>
          </a:p>
          <a:p>
            <a:r>
              <a:rPr kumimoji="1" lang="ja-JP" altLang="en-US" dirty="0"/>
              <a:t>パスワードは大文字と小文字を区別するのでうまくいかなくなる。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578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「強制終了」じゃなく、「（ユーザ名）をログアウト」をすること。</a:t>
            </a:r>
            <a:endParaRPr kumimoji="1" lang="en-US" altLang="ja-JP" dirty="0"/>
          </a:p>
          <a:p>
            <a:r>
              <a:rPr kumimoji="1" lang="ja-JP" altLang="en-US" dirty="0"/>
              <a:t>英語だと</a:t>
            </a:r>
            <a:r>
              <a:rPr kumimoji="1" lang="en-US" altLang="ja-JP" dirty="0"/>
              <a:t>logout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自宅の</a:t>
            </a:r>
            <a:r>
              <a:rPr kumimoji="1" lang="en-US" altLang="ja-JP" dirty="0"/>
              <a:t>PC</a:t>
            </a:r>
            <a:r>
              <a:rPr kumimoji="1" lang="ja-JP" altLang="en-US" dirty="0"/>
              <a:t>の場合、ログアウトではなくシステムの終了をすると主電源が切れる</a:t>
            </a:r>
            <a:endParaRPr kumimoji="1" lang="en-US" altLang="ja-JP" dirty="0"/>
          </a:p>
          <a:p>
            <a:r>
              <a:rPr kumimoji="1" lang="ja-JP" altLang="en-US" dirty="0"/>
              <a:t>英語で</a:t>
            </a:r>
            <a:r>
              <a:rPr kumimoji="1" lang="en-US" altLang="ja-JP" dirty="0"/>
              <a:t>shutdown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511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http://www.cis.twcu.ac.jp/~shibata-atsushi/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601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http://www.cis.twcu.ac.jp/ip-edu/literacy1/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ユーザ名</a:t>
            </a:r>
            <a:endParaRPr kumimoji="1" lang="en-US" altLang="ja-JP" dirty="0"/>
          </a:p>
          <a:p>
            <a:r>
              <a:rPr kumimoji="1" lang="en-US" altLang="ja-JP" dirty="0"/>
              <a:t>literacy1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パスワード</a:t>
            </a:r>
            <a:endParaRPr kumimoji="1" lang="en-US" altLang="ja-JP" dirty="0"/>
          </a:p>
          <a:p>
            <a:r>
              <a:rPr kumimoji="1" lang="en-US" altLang="ja-JP" dirty="0" err="1"/>
              <a:t>twcu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394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https://goo.gl/forms/WZF6RcdZaps4eDzI3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796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33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82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354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2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22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04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86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582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893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578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99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299129"/>
            <a:ext cx="6777318" cy="975179"/>
          </a:xfrm>
        </p:spPr>
        <p:txBody>
          <a:bodyPr anchor="t"/>
          <a:lstStyle>
            <a:lvl1pPr algn="ctr">
              <a:defRPr sz="36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3952"/>
            <a:ext cx="6400800" cy="6921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55272" y="3869369"/>
            <a:ext cx="4902996" cy="914400"/>
          </a:xfrm>
        </p:spPr>
        <p:txBody>
          <a:bodyPr wrap="non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 dirty="0"/>
              <a:t>製作者情報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3274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351942"/>
            <a:ext cx="2133600" cy="365125"/>
          </a:xfrm>
        </p:spPr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1942"/>
            <a:ext cx="2895600" cy="365125"/>
          </a:xfr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351942"/>
            <a:ext cx="2133600" cy="365125"/>
          </a:xfrm>
        </p:spPr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245260"/>
            <a:ext cx="7756263" cy="105425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87533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400" b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hyperlink" Target="http://www.cis.twcu.ac.jp/ip-edu/literacy1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azby.fmworld.net/usage/lesson/keyboard/typin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ic.or.jp/publication/pamphlet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zby.fmworld.net/usage/lesson/keyboard/typing" TargetMode="External"/><Relationship Id="rId4" Type="http://schemas.openxmlformats.org/officeDocument/2006/relationships/hyperlink" Target="https://office3.bb.twcu.ac.jp/campusweb/campussquare.do;jsessionid=DF0662AB5E4C4B5CB43B7E5754ABE4A5?_flowExecutionKey=_c421F2420-3636-9738-8A2D-9BAA9F7357DD_k3642E357-D975-5AAA-91FA-DDD83D21914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情報処理技法</a:t>
            </a:r>
            <a:r>
              <a:rPr kumimoji="1" lang="en-US" altLang="ja-JP" dirty="0"/>
              <a:t>(</a:t>
            </a:r>
            <a:r>
              <a:rPr kumimoji="1" lang="ja-JP" altLang="en-US" dirty="0"/>
              <a:t>リテラシ</a:t>
            </a:r>
            <a:r>
              <a:rPr kumimoji="1" lang="en-US" altLang="ja-JP" dirty="0"/>
              <a:t>I)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/>
              <a:t>第１回：</a:t>
            </a:r>
            <a:r>
              <a:rPr lang="ja-JP" altLang="en-US"/>
              <a:t>使ってみる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r>
              <a:rPr lang="ja-JP" altLang="en-US" dirty="0"/>
              <a:t> 情報アーキテクチャ専攻</a:t>
            </a:r>
            <a:endParaRPr lang="en-US" altLang="ja-JP" dirty="0"/>
          </a:p>
          <a:p>
            <a:r>
              <a:rPr kumimoji="1" lang="ja-JP" altLang="en-US" dirty="0"/>
              <a:t>助教　　柴田　淳司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操作：</a:t>
            </a:r>
            <a:r>
              <a:rPr kumimoji="1" lang="ja-JP" altLang="en-US" dirty="0"/>
              <a:t>マウスとカーソル</a:t>
            </a:r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7658" y="2579188"/>
            <a:ext cx="2844800" cy="2844800"/>
          </a:xfrm>
        </p:spPr>
      </p:pic>
      <p:sp>
        <p:nvSpPr>
          <p:cNvPr id="10" name="角丸四角形吹き出し 9"/>
          <p:cNvSpPr/>
          <p:nvPr/>
        </p:nvSpPr>
        <p:spPr>
          <a:xfrm>
            <a:off x="2832598" y="1948252"/>
            <a:ext cx="1636699" cy="660980"/>
          </a:xfrm>
          <a:prstGeom prst="wedgeRoundRectCallout">
            <a:avLst>
              <a:gd name="adj1" fmla="val 42962"/>
              <a:gd name="adj2" fmla="val 1050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左ボタン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選択・実行</a:t>
            </a:r>
            <a:endParaRPr kumimoji="1" lang="en-US" altLang="ja-JP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6112095" y="1948251"/>
            <a:ext cx="1980406" cy="660980"/>
          </a:xfrm>
          <a:prstGeom prst="wedgeRoundRectCallout">
            <a:avLst>
              <a:gd name="adj1" fmla="val -32160"/>
              <a:gd name="adj2" fmla="val 1094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右ボタン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メニューを開く</a:t>
            </a:r>
            <a:endParaRPr kumimoji="1" lang="en-US" altLang="ja-JP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6792458" y="4324485"/>
            <a:ext cx="1980406" cy="660980"/>
          </a:xfrm>
          <a:prstGeom prst="wedgeRoundRectCallout">
            <a:avLst>
              <a:gd name="adj1" fmla="val -70417"/>
              <a:gd name="adj2" fmla="val -536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光学センサー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カーソルが移動</a:t>
            </a:r>
            <a:endParaRPr kumimoji="1" lang="en-US" altLang="ja-JP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1842395" y="3759068"/>
            <a:ext cx="1980406" cy="660980"/>
          </a:xfrm>
          <a:prstGeom prst="wedgeRoundRectCallout">
            <a:avLst>
              <a:gd name="adj1" fmla="val 114932"/>
              <a:gd name="adj2" fmla="val -949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ホイール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スクロール</a:t>
            </a:r>
            <a:endParaRPr kumimoji="1" lang="en-US" altLang="ja-JP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41" y="2733577"/>
            <a:ext cx="535090" cy="80263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00288" y="37202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カーソル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42263" y="559090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マウス</a:t>
            </a:r>
          </a:p>
        </p:txBody>
      </p:sp>
    </p:spTree>
    <p:extLst>
      <p:ext uri="{BB962C8B-B14F-4D97-AF65-F5344CB8AC3E}">
        <p14:creationId xmlns:p14="http://schemas.microsoft.com/office/powerpoint/2010/main" val="115655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148929"/>
              </p:ext>
            </p:extLst>
          </p:nvPr>
        </p:nvGraphicFramePr>
        <p:xfrm>
          <a:off x="698500" y="1798638"/>
          <a:ext cx="774699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操作名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操作方法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意味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クリック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（左クリック）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左ボタンを</a:t>
                      </a:r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回押す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選択する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右クリック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右ボタンを</a:t>
                      </a:r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回押す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メニューを開く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ダブルクリック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左ボタンを２連打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実行する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ドラッグ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左ボタン押しっぱなし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つかむ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ドロップ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ドラッグ状態じゃなくなる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はなす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スクロール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ホイールを上下に動かす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画面を上下に移動させる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カーソル移動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マウスを滑らせる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カーソルの移動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マウスの操作一覧</a:t>
            </a:r>
          </a:p>
        </p:txBody>
      </p:sp>
    </p:spTree>
    <p:extLst>
      <p:ext uri="{BB962C8B-B14F-4D97-AF65-F5344CB8AC3E}">
        <p14:creationId xmlns:p14="http://schemas.microsoft.com/office/powerpoint/2010/main" val="35954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6468" y="2478857"/>
            <a:ext cx="5715000" cy="2679700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操作：キーボードとキャレット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1720457" y="5381896"/>
            <a:ext cx="1636699" cy="600891"/>
          </a:xfrm>
          <a:prstGeom prst="wedgeRoundRectCallout">
            <a:avLst>
              <a:gd name="adj1" fmla="val 28596"/>
              <a:gd name="adj2" fmla="val -884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Caps Lock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7626403" y="5360124"/>
            <a:ext cx="1636699" cy="600891"/>
          </a:xfrm>
          <a:prstGeom prst="wedgeRoundRectCallout">
            <a:avLst>
              <a:gd name="adj1" fmla="val 662"/>
              <a:gd name="adj2" fmla="val -2144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Enter</a:t>
            </a:r>
            <a:endParaRPr kumimoji="1" lang="ja-JP" altLang="en-US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3770304" y="5394959"/>
            <a:ext cx="1636699" cy="600891"/>
          </a:xfrm>
          <a:prstGeom prst="wedgeRoundRectCallout">
            <a:avLst>
              <a:gd name="adj1" fmla="val -21686"/>
              <a:gd name="adj2" fmla="val -971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英数入力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5576556" y="5370956"/>
            <a:ext cx="1636699" cy="600891"/>
          </a:xfrm>
          <a:prstGeom prst="wedgeRoundRectCallout">
            <a:avLst>
              <a:gd name="adj1" fmla="val -22484"/>
              <a:gd name="adj2" fmla="val -949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ローマ字入力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7324999" y="1574282"/>
            <a:ext cx="1636699" cy="600891"/>
          </a:xfrm>
          <a:prstGeom prst="wedgeRoundRectCallout">
            <a:avLst>
              <a:gd name="adj1" fmla="val 16624"/>
              <a:gd name="adj2" fmla="val 1746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削除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2493978" y="1870284"/>
            <a:ext cx="1636699" cy="581153"/>
          </a:xfrm>
          <a:prstGeom prst="wedgeRoundRectCallout">
            <a:avLst>
              <a:gd name="adj1" fmla="val -17695"/>
              <a:gd name="adj2" fmla="val 1070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Escape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4" y="2946757"/>
            <a:ext cx="2519008" cy="2099174"/>
          </a:xfrm>
          <a:prstGeom prst="rect">
            <a:avLst/>
          </a:prstGeom>
        </p:spPr>
      </p:pic>
      <p:sp>
        <p:nvSpPr>
          <p:cNvPr id="16" name="角丸四角形吹き出し 15"/>
          <p:cNvSpPr/>
          <p:nvPr/>
        </p:nvSpPr>
        <p:spPr>
          <a:xfrm>
            <a:off x="64803" y="2075303"/>
            <a:ext cx="1636699" cy="703195"/>
          </a:xfrm>
          <a:prstGeom prst="wedgeRoundRectCallout">
            <a:avLst>
              <a:gd name="adj1" fmla="val 8082"/>
              <a:gd name="adj2" fmla="val 102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カーソル</a:t>
            </a:r>
            <a:r>
              <a:rPr kumimoji="1" lang="en-US" altLang="ja-JP" dirty="0"/>
              <a:t>(</a:t>
            </a:r>
            <a:r>
              <a:rPr kumimoji="1" lang="ja-JP" altLang="en-US" dirty="0"/>
              <a:t>キャレット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9693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404510"/>
              </p:ext>
            </p:extLst>
          </p:nvPr>
        </p:nvGraphicFramePr>
        <p:xfrm>
          <a:off x="698500" y="1798638"/>
          <a:ext cx="7746999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7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キーの表記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正式名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Esc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Escape key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操作の中止、全画面終了時に使ったりする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f1, f2, </a:t>
                      </a:r>
                      <a:r>
                        <a:rPr kumimoji="1" lang="is-IS" altLang="ja-JP" dirty="0"/>
                        <a:t>… f12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Function keys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特定の動作を設定できる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tab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tab key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タブ</a:t>
                      </a:r>
                      <a:r>
                        <a:rPr kumimoji="1" lang="en-US" altLang="ja-JP" dirty="0"/>
                        <a:t>(</a:t>
                      </a:r>
                      <a:r>
                        <a:rPr kumimoji="1" lang="ja-JP" altLang="en-US" dirty="0"/>
                        <a:t>位置揃え</a:t>
                      </a:r>
                      <a:r>
                        <a:rPr kumimoji="1" lang="en-US" altLang="ja-JP" dirty="0"/>
                        <a:t>)</a:t>
                      </a:r>
                      <a:r>
                        <a:rPr kumimoji="1" lang="ja-JP" altLang="en-US" dirty="0"/>
                        <a:t>文字を入れる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control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control key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組み合わせて動作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shift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shift key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押している間、小文字・大文字が入れ替わる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command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command key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組み合わせて動作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option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option key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組み合わせて動作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caps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capital letters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小文字・大文字の切り替え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文字以外のキーの意味まとめ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5562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要約すると</a:t>
            </a:r>
            <a:r>
              <a:rPr kumimoji="1" lang="en-US" altLang="ja-JP" dirty="0"/>
              <a:t>…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あと覚えること</a:t>
            </a:r>
            <a:endParaRPr lang="en-US" altLang="ja-JP" dirty="0"/>
          </a:p>
          <a:p>
            <a:pPr lvl="1"/>
            <a:r>
              <a:rPr lang="ja-JP" altLang="en-US" dirty="0"/>
              <a:t>ソフトウェアの使い方</a:t>
            </a:r>
            <a:endParaRPr lang="en-US" altLang="ja-JP" dirty="0"/>
          </a:p>
          <a:p>
            <a:pPr lvl="1"/>
            <a:r>
              <a:rPr lang="ja-JP" altLang="en-US" dirty="0"/>
              <a:t>マナー、ルール</a:t>
            </a:r>
            <a:endParaRPr lang="en-US" altLang="ja-JP" dirty="0"/>
          </a:p>
          <a:p>
            <a:pPr lvl="1"/>
            <a:r>
              <a:rPr lang="ja-JP" altLang="en-US" dirty="0"/>
              <a:t>操作に慣れる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パソコンの操作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191733" y="2387374"/>
            <a:ext cx="4235697" cy="1438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400" i="1" dirty="0"/>
              <a:t>マウスを動かして選択し、</a:t>
            </a:r>
            <a:endParaRPr kumimoji="1" lang="en-US" altLang="ja-JP" sz="2400" i="1" dirty="0"/>
          </a:p>
          <a:p>
            <a:pPr algn="ctr">
              <a:lnSpc>
                <a:spcPct val="150000"/>
              </a:lnSpc>
            </a:pPr>
            <a:r>
              <a:rPr kumimoji="1" lang="ja-JP" altLang="en-US" sz="2400" i="1" dirty="0"/>
              <a:t>キーボードで入力する</a:t>
            </a:r>
            <a:endParaRPr kumimoji="1" lang="en-US" altLang="ja-JP" sz="2400" i="1" dirty="0"/>
          </a:p>
        </p:txBody>
      </p:sp>
    </p:spTree>
    <p:extLst>
      <p:ext uri="{BB962C8B-B14F-4D97-AF65-F5344CB8AC3E}">
        <p14:creationId xmlns:p14="http://schemas.microsoft.com/office/powerpoint/2010/main" val="256574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04333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自分のアカウントでログインしてみよう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kumimoji="1" lang="ja-JP" altLang="en-US" dirty="0"/>
              <a:t>電源を入れる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kumimoji="1" lang="ja-JP" altLang="en-US" dirty="0"/>
              <a:t>ログイン画面でカーソルを移動し、ユーザ名</a:t>
            </a:r>
            <a:r>
              <a:rPr lang="ja-JP" altLang="en-US" dirty="0"/>
              <a:t>の欄に重ねる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クリックして選択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kumimoji="1" lang="ja-JP" altLang="en-US" dirty="0"/>
              <a:t>キーボードで入力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同様にパスワードも入力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kumimoji="1" lang="ja-JP" altLang="en-US" dirty="0"/>
              <a:t>ログインマークをクリック！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注意点</a:t>
            </a:r>
            <a:endParaRPr kumimoji="1" lang="en-US" altLang="ja-JP" dirty="0"/>
          </a:p>
          <a:p>
            <a:pPr lvl="1"/>
            <a:r>
              <a:rPr lang="ja-JP" altLang="en-US" dirty="0"/>
              <a:t>パスワード入力時は表示されないようになっている</a:t>
            </a:r>
            <a:endParaRPr lang="en-US" altLang="ja-JP" dirty="0"/>
          </a:p>
          <a:p>
            <a:pPr lvl="1"/>
            <a:r>
              <a:rPr lang="en-US" altLang="ja-JP" dirty="0"/>
              <a:t>Caps Lock</a:t>
            </a:r>
            <a:r>
              <a:rPr lang="ja-JP" altLang="en-US" dirty="0"/>
              <a:t>の入れっぱなしに注意</a:t>
            </a:r>
            <a:endParaRPr kumimoji="1" lang="en-US" altLang="ja-JP" dirty="0"/>
          </a:p>
          <a:p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演習：ログインしてみる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40926" y="5687178"/>
            <a:ext cx="4314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コンピュータは複数人で使うので、</a:t>
            </a:r>
            <a:r>
              <a:rPr kumimoji="1" lang="en-US" altLang="ja-JP" dirty="0"/>
              <a:t>ID</a:t>
            </a:r>
            <a:r>
              <a:rPr kumimoji="1" lang="ja-JP" altLang="en-US" dirty="0"/>
              <a:t>とパスワードを使って見分けている。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10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00124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終了のさせ方を覚える！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kumimoji="1" lang="ja-JP" altLang="en-US" dirty="0"/>
              <a:t>カーソルを移動し、左上のりんごマークへ重ねる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クリックして選択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kumimoji="1" lang="ja-JP" altLang="en-US" dirty="0"/>
              <a:t>カーソルをログアウトへ重ねる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クリック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注意点</a:t>
            </a:r>
            <a:endParaRPr kumimoji="1" lang="en-US" altLang="ja-JP" dirty="0"/>
          </a:p>
          <a:p>
            <a:pPr lvl="1"/>
            <a:r>
              <a:rPr lang="ja-JP" altLang="en-US" dirty="0"/>
              <a:t>何か作業中だと作業内容は失われる。</a:t>
            </a:r>
            <a:endParaRPr lang="en-US" altLang="ja-JP" dirty="0"/>
          </a:p>
          <a:p>
            <a:pPr lvl="1"/>
            <a:r>
              <a:rPr lang="ja-JP" altLang="en-US" dirty="0"/>
              <a:t>警告ウィンドウが出たらよく読んで理解する。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演習：ログアウトしてみる</a:t>
            </a:r>
          </a:p>
        </p:txBody>
      </p:sp>
    </p:spTree>
    <p:extLst>
      <p:ext uri="{BB962C8B-B14F-4D97-AF65-F5344CB8AC3E}">
        <p14:creationId xmlns:p14="http://schemas.microsoft.com/office/powerpoint/2010/main" val="1385634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184122"/>
          </a:xfrm>
        </p:spPr>
        <p:txBody>
          <a:bodyPr>
            <a:normAutofit/>
          </a:bodyPr>
          <a:lstStyle/>
          <a:p>
            <a:r>
              <a:rPr lang="ja-JP" altLang="en-US" dirty="0"/>
              <a:t>動作が止まった！（フリーズ）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en-US" altLang="ja-JP" dirty="0"/>
              <a:t>o</a:t>
            </a:r>
            <a:r>
              <a:rPr kumimoji="1" lang="en-US" altLang="ja-JP" dirty="0"/>
              <a:t>ption</a:t>
            </a:r>
            <a:r>
              <a:rPr kumimoji="1" lang="ja-JP" altLang="en-US" dirty="0"/>
              <a:t>と</a:t>
            </a:r>
            <a:r>
              <a:rPr lang="en-US" altLang="ja-JP" dirty="0"/>
              <a:t>c</a:t>
            </a:r>
            <a:r>
              <a:rPr kumimoji="1" lang="en-US" altLang="ja-JP" dirty="0"/>
              <a:t>ommand</a:t>
            </a:r>
            <a:r>
              <a:rPr lang="ja-JP" altLang="en-US" dirty="0"/>
              <a:t>と</a:t>
            </a:r>
            <a:r>
              <a:rPr lang="en-US" altLang="ja-JP" dirty="0"/>
              <a:t>esc</a:t>
            </a:r>
            <a:r>
              <a:rPr lang="ja-JP" altLang="en-US" dirty="0"/>
              <a:t>を同時押しする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強制終了ウィンドウが表示される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終わらせたいソフト、アプリを選択し終了させる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それでも動かない</a:t>
            </a:r>
            <a:r>
              <a:rPr lang="en-US" altLang="ja-JP" dirty="0"/>
              <a:t>…</a:t>
            </a:r>
          </a:p>
          <a:p>
            <a:pPr lvl="1"/>
            <a:r>
              <a:rPr lang="ja-JP" altLang="en-US" dirty="0"/>
              <a:t>電源ボタンを長押しして止める（最終手段１歩手前）</a:t>
            </a:r>
            <a:endParaRPr lang="en-US" altLang="ja-JP" dirty="0"/>
          </a:p>
          <a:p>
            <a:endParaRPr lang="en-US" altLang="ja-JP" dirty="0"/>
          </a:p>
          <a:p>
            <a:pPr lvl="1"/>
            <a:r>
              <a:rPr lang="ja-JP" altLang="en-US" dirty="0"/>
              <a:t>それでも動かない</a:t>
            </a:r>
            <a:endParaRPr lang="en-US" altLang="ja-JP" dirty="0"/>
          </a:p>
          <a:p>
            <a:pPr lvl="2"/>
            <a:r>
              <a:rPr lang="ja-JP" altLang="en-US" dirty="0"/>
              <a:t>コードを引っこ抜く（最終手段）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強制終了について</a:t>
            </a:r>
          </a:p>
        </p:txBody>
      </p:sp>
    </p:spTree>
    <p:extLst>
      <p:ext uri="{BB962C8B-B14F-4D97-AF65-F5344CB8AC3E}">
        <p14:creationId xmlns:p14="http://schemas.microsoft.com/office/powerpoint/2010/main" val="206136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4182533"/>
            <a:ext cx="7745505" cy="1943629"/>
          </a:xfrm>
        </p:spPr>
        <p:txBody>
          <a:bodyPr/>
          <a:lstStyle/>
          <a:p>
            <a:r>
              <a:rPr kumimoji="1" lang="ja-JP" altLang="en-US" dirty="0"/>
              <a:t>メニューバー：</a:t>
            </a:r>
            <a:r>
              <a:rPr kumimoji="1" lang="en-US" altLang="ja-JP" dirty="0"/>
              <a:t>	Mac</a:t>
            </a:r>
            <a:r>
              <a:rPr lang="ja-JP" altLang="en-US" dirty="0"/>
              <a:t>＆</a:t>
            </a:r>
            <a:r>
              <a:rPr kumimoji="1" lang="ja-JP" altLang="en-US" dirty="0"/>
              <a:t>操作対象のメニュー</a:t>
            </a:r>
            <a:endParaRPr kumimoji="1" lang="en-US" altLang="ja-JP" dirty="0"/>
          </a:p>
          <a:p>
            <a:r>
              <a:rPr lang="ja-JP" altLang="en-US" dirty="0"/>
              <a:t>ウィンドウ：</a:t>
            </a:r>
            <a:r>
              <a:rPr lang="en-US" altLang="ja-JP" dirty="0"/>
              <a:t>	</a:t>
            </a:r>
            <a:r>
              <a:rPr lang="ja-JP" altLang="en-US" dirty="0"/>
              <a:t>ソフトの画面</a:t>
            </a:r>
            <a:endParaRPr kumimoji="1" lang="en-US" altLang="ja-JP" dirty="0"/>
          </a:p>
          <a:p>
            <a:r>
              <a:rPr lang="en-US" altLang="ja-JP" dirty="0"/>
              <a:t>Dock</a:t>
            </a:r>
            <a:r>
              <a:rPr lang="ja-JP" altLang="en-US" dirty="0"/>
              <a:t>：</a:t>
            </a:r>
            <a:r>
              <a:rPr lang="en-US" altLang="ja-JP" dirty="0"/>
              <a:t>		</a:t>
            </a:r>
            <a:r>
              <a:rPr lang="ja-JP" altLang="en-US" dirty="0"/>
              <a:t>よく使うソフトを登録できる</a:t>
            </a:r>
            <a:endParaRPr lang="en-US" altLang="ja-JP" dirty="0"/>
          </a:p>
          <a:p>
            <a:r>
              <a:rPr kumimoji="1" lang="ja-JP" altLang="en-US" dirty="0"/>
              <a:t>ゴミ箱：</a:t>
            </a:r>
            <a:r>
              <a:rPr kumimoji="1" lang="en-US" altLang="ja-JP" dirty="0"/>
              <a:t>		</a:t>
            </a:r>
            <a:r>
              <a:rPr kumimoji="1" lang="ja-JP" altLang="en-US" dirty="0"/>
              <a:t>いらないものを入れる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基本画面：デスクトップ</a:t>
            </a:r>
          </a:p>
        </p:txBody>
      </p:sp>
      <p:pic>
        <p:nvPicPr>
          <p:cNvPr id="7" name="コンテンツ プレースホルダー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17" y="1775566"/>
            <a:ext cx="3975435" cy="20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78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96" y="1485454"/>
            <a:ext cx="4790849" cy="2955758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基本画面：ウィンドウ</a:t>
            </a:r>
          </a:p>
        </p:txBody>
      </p:sp>
      <p:sp>
        <p:nvSpPr>
          <p:cNvPr id="9" name="コンテンツ プレースホルダー 1"/>
          <p:cNvSpPr txBox="1">
            <a:spLocks/>
          </p:cNvSpPr>
          <p:nvPr/>
        </p:nvSpPr>
        <p:spPr>
          <a:xfrm>
            <a:off x="699247" y="4627156"/>
            <a:ext cx="7745505" cy="1499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/>
              <a:t>タイトルバー：</a:t>
            </a:r>
            <a:r>
              <a:rPr lang="en-US" altLang="ja-JP" sz="2000" dirty="0"/>
              <a:t>	</a:t>
            </a:r>
            <a:r>
              <a:rPr lang="ja-JP" altLang="en-US" sz="2000" dirty="0"/>
              <a:t>ボタン（終了・縮小・拡大）＋タイトル</a:t>
            </a:r>
            <a:endParaRPr lang="en-US" altLang="ja-JP" sz="2000" dirty="0"/>
          </a:p>
          <a:p>
            <a:r>
              <a:rPr lang="ja-JP" altLang="en-US" sz="2000" dirty="0"/>
              <a:t>スクロールバー：</a:t>
            </a:r>
            <a:r>
              <a:rPr lang="en-US" altLang="ja-JP" sz="2000" dirty="0"/>
              <a:t>	</a:t>
            </a:r>
            <a:r>
              <a:rPr lang="ja-JP" altLang="en-US" sz="2000" dirty="0"/>
              <a:t>全体に対する表示画面の位置</a:t>
            </a:r>
            <a:endParaRPr lang="en-US" altLang="ja-JP" sz="2000" dirty="0"/>
          </a:p>
          <a:p>
            <a:r>
              <a:rPr lang="ja-JP" altLang="en-US" sz="2000" dirty="0"/>
              <a:t>その他ボタン：</a:t>
            </a:r>
            <a:r>
              <a:rPr lang="en-US" altLang="ja-JP" sz="2000" dirty="0"/>
              <a:t>	</a:t>
            </a:r>
            <a:r>
              <a:rPr lang="ja-JP" altLang="en-US" sz="2000" dirty="0"/>
              <a:t>ソフトに寄って様々な動作がある</a:t>
            </a:r>
            <a:endParaRPr lang="en-US" altLang="ja-JP" sz="2000" dirty="0"/>
          </a:p>
          <a:p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14090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dirty="0"/>
              <a:t>授業についての確認</a:t>
            </a:r>
            <a:endParaRPr kumimoji="1" lang="en-US" altLang="ja-JP" dirty="0"/>
          </a:p>
          <a:p>
            <a:pPr lvl="1"/>
            <a:r>
              <a:rPr lang="ja-JP" altLang="en-US" dirty="0"/>
              <a:t>パスワード配布</a:t>
            </a:r>
            <a:endParaRPr lang="en-US" altLang="ja-JP" dirty="0"/>
          </a:p>
          <a:p>
            <a:pPr lvl="1"/>
            <a:r>
              <a:rPr lang="ja-JP" altLang="en-US" dirty="0"/>
              <a:t>テキスト</a:t>
            </a:r>
            <a:endParaRPr lang="en-US" altLang="ja-JP" dirty="0"/>
          </a:p>
          <a:p>
            <a:pPr lvl="1"/>
            <a:r>
              <a:rPr kumimoji="1" lang="ja-JP" altLang="en-US" dirty="0"/>
              <a:t>成績評価方法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コンピュータ</a:t>
            </a:r>
            <a:endParaRPr lang="en-US" altLang="ja-JP" dirty="0"/>
          </a:p>
          <a:p>
            <a:pPr lvl="1"/>
            <a:r>
              <a:rPr lang="ja-JP" altLang="en-US" dirty="0"/>
              <a:t>コンピュータとは</a:t>
            </a:r>
            <a:endParaRPr lang="en-US" altLang="ja-JP" dirty="0"/>
          </a:p>
          <a:p>
            <a:pPr lvl="1"/>
            <a:r>
              <a:rPr kumimoji="1" lang="ja-JP" altLang="en-US" dirty="0"/>
              <a:t>操作方法</a:t>
            </a:r>
            <a:endParaRPr kumimoji="1" lang="en-US" altLang="ja-JP" dirty="0"/>
          </a:p>
          <a:p>
            <a:pPr lvl="1"/>
            <a:r>
              <a:rPr lang="ja-JP" altLang="en-US" dirty="0"/>
              <a:t>ウェブにアクセス</a:t>
            </a:r>
            <a:endParaRPr lang="en-US" altLang="ja-JP" dirty="0"/>
          </a:p>
          <a:p>
            <a:pPr lvl="2"/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事務連絡</a:t>
            </a:r>
            <a:endParaRPr lang="en-US" altLang="ja-JP" dirty="0"/>
          </a:p>
          <a:p>
            <a:pPr lvl="1"/>
            <a:r>
              <a:rPr lang="ja-JP" altLang="en-US" dirty="0"/>
              <a:t>共有のコンピュータ</a:t>
            </a:r>
            <a:endParaRPr lang="en-US" altLang="ja-JP" dirty="0"/>
          </a:p>
          <a:p>
            <a:pPr lvl="1"/>
            <a:r>
              <a:rPr lang="ja-JP" altLang="en-US" dirty="0"/>
              <a:t>パスワード</a:t>
            </a:r>
            <a:endParaRPr lang="en-US" altLang="ja-JP" dirty="0"/>
          </a:p>
          <a:p>
            <a:pPr lvl="1"/>
            <a:r>
              <a:rPr lang="ja-JP" altLang="en-US" dirty="0"/>
              <a:t>情報処理室のプリンタ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タッチタイピング</a:t>
            </a:r>
            <a:endParaRPr lang="en-US" altLang="ja-JP" dirty="0"/>
          </a:p>
          <a:p>
            <a:pPr lvl="1"/>
            <a:r>
              <a:rPr lang="ja-JP" altLang="en-US" dirty="0"/>
              <a:t>タイピングソフト</a:t>
            </a:r>
            <a:endParaRPr lang="en-US" altLang="ja-JP" dirty="0"/>
          </a:p>
          <a:p>
            <a:pPr lvl="1"/>
            <a:r>
              <a:rPr lang="ja-JP" altLang="en-US" dirty="0"/>
              <a:t>試験日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本日やること</a:t>
            </a:r>
          </a:p>
        </p:txBody>
      </p:sp>
    </p:spTree>
    <p:extLst>
      <p:ext uri="{BB962C8B-B14F-4D97-AF65-F5344CB8AC3E}">
        <p14:creationId xmlns:p14="http://schemas.microsoft.com/office/powerpoint/2010/main" val="752361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Mac</a:t>
            </a:r>
            <a:r>
              <a:rPr kumimoji="1" lang="ja-JP" altLang="en-US" dirty="0"/>
              <a:t>においてデータを管理している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データ</a:t>
            </a:r>
            <a:endParaRPr lang="en-US" altLang="ja-JP" dirty="0"/>
          </a:p>
          <a:p>
            <a:pPr lvl="1"/>
            <a:r>
              <a:rPr lang="ja-JP" altLang="en-US" dirty="0"/>
              <a:t>ファイル：データの内容物</a:t>
            </a:r>
            <a:endParaRPr lang="en-US" altLang="ja-JP" dirty="0"/>
          </a:p>
          <a:p>
            <a:pPr lvl="1"/>
            <a:r>
              <a:rPr lang="ja-JP" altLang="en-US" dirty="0"/>
              <a:t>フォルダ：データの入れ物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演習：フォルダを開く</a:t>
            </a:r>
            <a:endParaRPr lang="en-US" altLang="ja-JP" dirty="0"/>
          </a:p>
          <a:p>
            <a:pPr lvl="1"/>
            <a:r>
              <a:rPr lang="en-US" altLang="ja-JP" dirty="0"/>
              <a:t>Dock</a:t>
            </a:r>
            <a:r>
              <a:rPr lang="ja-JP" altLang="en-US" dirty="0"/>
              <a:t>にある</a:t>
            </a:r>
            <a:r>
              <a:rPr lang="en-US" altLang="ja-JP" dirty="0"/>
              <a:t>Finder</a:t>
            </a:r>
            <a:r>
              <a:rPr lang="ja-JP" altLang="en-US" dirty="0"/>
              <a:t>をクリック</a:t>
            </a:r>
            <a:endParaRPr lang="en-US" altLang="ja-JP" dirty="0"/>
          </a:p>
          <a:p>
            <a:pPr lvl="1"/>
            <a:r>
              <a:rPr kumimoji="1" lang="ja-JP" altLang="en-US" dirty="0"/>
              <a:t>いろいろな場所に移動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左上の赤いボタンを押して閉じる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Finder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217" y="2241865"/>
            <a:ext cx="2361570" cy="236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15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コンピュータに入っているアプリ一覧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アプリ</a:t>
            </a:r>
            <a:endParaRPr lang="en-US" altLang="ja-JP" dirty="0"/>
          </a:p>
          <a:p>
            <a:pPr lvl="1"/>
            <a:r>
              <a:rPr kumimoji="1" lang="ja-JP" altLang="en-US" dirty="0"/>
              <a:t>ソフトウェア、プログラムと</a:t>
            </a:r>
            <a:r>
              <a:rPr lang="ja-JP" altLang="en-US" dirty="0"/>
              <a:t>も</a:t>
            </a:r>
            <a:endParaRPr lang="en-US" altLang="ja-JP" dirty="0"/>
          </a:p>
          <a:p>
            <a:pPr lvl="1"/>
            <a:r>
              <a:rPr kumimoji="1" lang="ja-JP" altLang="en-US" dirty="0"/>
              <a:t>メールソフトやゲームなどもここに入る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演習：メモしてみる</a:t>
            </a:r>
            <a:endParaRPr lang="en-US" altLang="ja-JP" dirty="0"/>
          </a:p>
          <a:p>
            <a:pPr lvl="1"/>
            <a:r>
              <a:rPr lang="en-US" altLang="ja-JP" dirty="0"/>
              <a:t>Dock</a:t>
            </a:r>
            <a:r>
              <a:rPr lang="ja-JP" altLang="en-US" dirty="0"/>
              <a:t>にある</a:t>
            </a:r>
            <a:r>
              <a:rPr lang="en-US" altLang="ja-JP" dirty="0"/>
              <a:t>Launchpad</a:t>
            </a:r>
            <a:r>
              <a:rPr lang="ja-JP" altLang="en-US" dirty="0"/>
              <a:t>をクリック</a:t>
            </a:r>
            <a:endParaRPr lang="en-US" altLang="ja-JP" dirty="0"/>
          </a:p>
          <a:p>
            <a:pPr lvl="1"/>
            <a:r>
              <a:rPr lang="ja-JP" altLang="en-US" dirty="0"/>
              <a:t>「メモ」をクリック</a:t>
            </a:r>
            <a:endParaRPr lang="en-US" altLang="ja-JP" dirty="0"/>
          </a:p>
          <a:p>
            <a:pPr lvl="1"/>
            <a:r>
              <a:rPr lang="ja-JP" altLang="en-US" dirty="0"/>
              <a:t>何か書き込む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Launchpad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041" y="1798668"/>
            <a:ext cx="1951711" cy="1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02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ja-JP" dirty="0"/>
              <a:t>Mac</a:t>
            </a:r>
            <a:r>
              <a:rPr kumimoji="1" lang="ja-JP" altLang="en-US" dirty="0"/>
              <a:t>では「</a:t>
            </a:r>
            <a:r>
              <a:rPr kumimoji="1" lang="en-US" altLang="ja-JP" dirty="0"/>
              <a:t>Safari</a:t>
            </a:r>
            <a:r>
              <a:rPr kumimoji="1" lang="ja-JP" altLang="en-US" dirty="0"/>
              <a:t>」というソフトが基本のウェブ表示アプリ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ウェブページ</a:t>
            </a:r>
            <a:endParaRPr lang="en-US" altLang="ja-JP" dirty="0"/>
          </a:p>
          <a:p>
            <a:pPr lvl="1"/>
            <a:r>
              <a:rPr lang="ja-JP" altLang="en-US" dirty="0"/>
              <a:t>ネットワークを通して世界中の電子情報が閲覧可能</a:t>
            </a:r>
            <a:endParaRPr lang="en-US" altLang="ja-JP" dirty="0"/>
          </a:p>
          <a:p>
            <a:pPr lvl="1"/>
            <a:r>
              <a:rPr lang="ja-JP" altLang="en-US" b="1" dirty="0">
                <a:solidFill>
                  <a:srgbClr val="FF0000"/>
                </a:solidFill>
              </a:rPr>
              <a:t>学内情報や履修登録をするのに使う</a:t>
            </a:r>
            <a:endParaRPr lang="en-US" altLang="ja-JP" b="1" dirty="0">
              <a:solidFill>
                <a:srgbClr val="FF0000"/>
              </a:solidFill>
            </a:endParaRPr>
          </a:p>
          <a:p>
            <a:endParaRPr kumimoji="1" lang="en-US" altLang="ja-JP" dirty="0"/>
          </a:p>
          <a:p>
            <a:r>
              <a:rPr lang="ja-JP" altLang="en-US" dirty="0"/>
              <a:t>演習：ウェブページを開く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lang="en-US" altLang="ja-JP" dirty="0"/>
              <a:t>Dock</a:t>
            </a:r>
            <a:r>
              <a:rPr lang="ja-JP" altLang="en-US" dirty="0"/>
              <a:t>にある</a:t>
            </a:r>
            <a:r>
              <a:rPr lang="en-US" altLang="ja-JP" dirty="0"/>
              <a:t>Safari</a:t>
            </a:r>
            <a:r>
              <a:rPr lang="ja-JP" altLang="en-US" dirty="0"/>
              <a:t>をクリック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lang="en-US" altLang="ja-JP" dirty="0">
                <a:hlinkClick r:id="rId2"/>
              </a:rPr>
              <a:t>http://www.cis.twcu.ac.jp/ip-edu/literacy1/</a:t>
            </a:r>
            <a:r>
              <a:rPr lang="ja-JP" altLang="en-US" dirty="0"/>
              <a:t>へ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lang="ja-JP" altLang="en-US" dirty="0"/>
              <a:t>ユーザ名：</a:t>
            </a:r>
            <a:r>
              <a:rPr lang="en-US" altLang="ja-JP" dirty="0"/>
              <a:t>	literacy1</a:t>
            </a:r>
          </a:p>
          <a:p>
            <a:pPr lvl="1">
              <a:lnSpc>
                <a:spcPct val="150000"/>
              </a:lnSpc>
            </a:pPr>
            <a:r>
              <a:rPr lang="ja-JP" altLang="en-US" dirty="0"/>
              <a:t>パスワード：</a:t>
            </a:r>
            <a:r>
              <a:rPr lang="en-US" altLang="ja-JP" dirty="0"/>
              <a:t>	</a:t>
            </a:r>
            <a:r>
              <a:rPr lang="en-US" altLang="ja-JP" dirty="0" err="1"/>
              <a:t>twcu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ウェブページにアクセス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879" y="245260"/>
            <a:ext cx="1612985" cy="16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76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5464098"/>
            <a:ext cx="7745505" cy="662064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http://www.cis.twcu.ac.jp/~shibata-atsushi/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授業用</a:t>
            </a:r>
            <a:r>
              <a:rPr lang="ja-JP" altLang="en-US" dirty="0"/>
              <a:t>ページ</a:t>
            </a:r>
            <a:r>
              <a:rPr lang="en-US" altLang="ja-JP" dirty="0"/>
              <a:t>(</a:t>
            </a:r>
            <a:r>
              <a:rPr lang="ja-JP" altLang="en-US" dirty="0"/>
              <a:t>柴田個人ページ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pic>
        <p:nvPicPr>
          <p:cNvPr id="3074" name="Picture 2" descr="http://qr.quel.jp/tmp/a7787fb22991eccf2ff548c497bdb39c.png?v=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00" y="1767000"/>
            <a:ext cx="3324000" cy="3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222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5464098"/>
            <a:ext cx="7745505" cy="662064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http://www.cis.twcu.ac.jp/ip-edu/literacy1/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授業用</a:t>
            </a:r>
            <a:r>
              <a:rPr lang="ja-JP" altLang="en-US" dirty="0"/>
              <a:t>ページ</a:t>
            </a:r>
            <a:r>
              <a:rPr lang="en-US" altLang="ja-JP" dirty="0"/>
              <a:t>(</a:t>
            </a:r>
            <a:r>
              <a:rPr lang="ja-JP" altLang="en-US" dirty="0"/>
              <a:t>授業全体のページ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pic>
        <p:nvPicPr>
          <p:cNvPr id="2050" name="Picture 2" descr="http://qr.quel.jp/tmp/66457defe8f2ac405fefaa73ce93b0db.png?v=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00" y="1767000"/>
            <a:ext cx="3324000" cy="3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244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5464098"/>
            <a:ext cx="7745505" cy="662064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https://goo.gl/forms/WZF6RcdZaps4eDzI3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授業用</a:t>
            </a:r>
            <a:r>
              <a:rPr lang="ja-JP" altLang="en-US" dirty="0"/>
              <a:t>ページ</a:t>
            </a:r>
            <a:r>
              <a:rPr lang="en-US" altLang="ja-JP" dirty="0"/>
              <a:t>(</a:t>
            </a:r>
            <a:r>
              <a:rPr lang="ja-JP" altLang="en-US" dirty="0"/>
              <a:t>授業全体のページ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pic>
        <p:nvPicPr>
          <p:cNvPr id="1026" name="Picture 2" descr="http://qr.quel.jp/tmp/9cc99137273613297f850ea223249326.png?v=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00" y="1767000"/>
            <a:ext cx="3324000" cy="3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22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以下の手順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東京女子大学サイトへ移動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「在学生の方」をクリック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「シラバス」をクリック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「シラバストップページ」をクリック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シラバスの見方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1507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情報処理センターからアクセス</a:t>
            </a:r>
            <a:endParaRPr kumimoji="1" lang="en-US" altLang="ja-JP" dirty="0"/>
          </a:p>
          <a:p>
            <a:pPr lvl="1"/>
            <a:r>
              <a:rPr lang="ja-JP" altLang="en-US" dirty="0"/>
              <a:t>情報処理センターのトップページのリンクから</a:t>
            </a:r>
            <a:endParaRPr kumimoji="1" lang="en-US" altLang="ja-JP" dirty="0"/>
          </a:p>
          <a:p>
            <a:r>
              <a:rPr kumimoji="1" lang="ja-JP" altLang="en-US" dirty="0"/>
              <a:t>東京女子大学サイトからアクセス</a:t>
            </a:r>
            <a:endParaRPr kumimoji="1" lang="en-US" altLang="ja-JP" dirty="0"/>
          </a:p>
          <a:p>
            <a:pPr lvl="1"/>
            <a:r>
              <a:rPr lang="ja-JP" altLang="en-US" dirty="0"/>
              <a:t>「在学生の方」をクリック</a:t>
            </a:r>
            <a:endParaRPr lang="en-US" altLang="ja-JP" dirty="0"/>
          </a:p>
          <a:p>
            <a:pPr lvl="1"/>
            <a:r>
              <a:rPr kumimoji="1" lang="ja-JP" altLang="en-US" dirty="0"/>
              <a:t>「</a:t>
            </a:r>
            <a:r>
              <a:rPr kumimoji="1" lang="en-US" altLang="ja-JP" dirty="0"/>
              <a:t>Campus Square</a:t>
            </a:r>
            <a:r>
              <a:rPr kumimoji="1" lang="ja-JP" altLang="en-US" dirty="0"/>
              <a:t>」をクリック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次週、パスワードを自分専用のものに変えます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履修登録の仕方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720858" y="3962414"/>
            <a:ext cx="5125194" cy="1438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400" i="1" dirty="0"/>
              <a:t>ユーザ名は学籍番号</a:t>
            </a:r>
            <a:r>
              <a:rPr kumimoji="1" lang="en-US" altLang="ja-JP" sz="2400" i="1" dirty="0"/>
              <a:t>(</a:t>
            </a:r>
            <a:r>
              <a:rPr kumimoji="1" lang="ja-JP" altLang="en-US" sz="2400" i="1" dirty="0"/>
              <a:t>小文字</a:t>
            </a:r>
            <a:r>
              <a:rPr kumimoji="1" lang="en-US" altLang="ja-JP" sz="2400" i="1" dirty="0"/>
              <a:t>)</a:t>
            </a:r>
            <a:r>
              <a:rPr kumimoji="1" lang="ja-JP" altLang="en-US" sz="2400" i="1" dirty="0"/>
              <a:t>、</a:t>
            </a:r>
            <a:endParaRPr kumimoji="1" lang="en-US" altLang="ja-JP" sz="2400" i="1" dirty="0"/>
          </a:p>
          <a:p>
            <a:pPr algn="ctr">
              <a:lnSpc>
                <a:spcPct val="150000"/>
              </a:lnSpc>
            </a:pPr>
            <a:r>
              <a:rPr kumimoji="1" lang="ja-JP" altLang="en-US" sz="2400" i="1" dirty="0"/>
              <a:t>パスワードは配布のもの！</a:t>
            </a:r>
            <a:endParaRPr kumimoji="1" lang="en-US" altLang="ja-JP" sz="2400" i="1" dirty="0"/>
          </a:p>
        </p:txBody>
      </p:sp>
    </p:spTree>
    <p:extLst>
      <p:ext uri="{BB962C8B-B14F-4D97-AF65-F5344CB8AC3E}">
        <p14:creationId xmlns:p14="http://schemas.microsoft.com/office/powerpoint/2010/main" val="269366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自宅のパソコン、スマホ</a:t>
            </a:r>
            <a:endParaRPr kumimoji="1" lang="en-US" altLang="ja-JP" dirty="0"/>
          </a:p>
          <a:p>
            <a:pPr lvl="1"/>
            <a:r>
              <a:rPr lang="ja-JP" altLang="en-US" dirty="0"/>
              <a:t>個人用</a:t>
            </a:r>
            <a:endParaRPr kumimoji="1" lang="en-US" altLang="ja-JP" dirty="0"/>
          </a:p>
          <a:p>
            <a:r>
              <a:rPr lang="ja-JP" altLang="en-US" dirty="0"/>
              <a:t>大学のコンピュータ</a:t>
            </a:r>
            <a:endParaRPr lang="en-US" altLang="ja-JP" dirty="0"/>
          </a:p>
          <a:p>
            <a:pPr lvl="1"/>
            <a:r>
              <a:rPr kumimoji="1" lang="ja-JP" altLang="en-US" dirty="0"/>
              <a:t>同じ機械を他の人も使う</a:t>
            </a:r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汚さず、</a:t>
            </a:r>
            <a:r>
              <a:rPr kumimoji="1" lang="ja-JP" altLang="en-US" dirty="0"/>
              <a:t>静かに（図書館と一緒）</a:t>
            </a:r>
            <a:endParaRPr kumimoji="1" lang="en-US" altLang="ja-JP" dirty="0"/>
          </a:p>
          <a:p>
            <a:r>
              <a:rPr lang="ja-JP" altLang="en-US" dirty="0">
                <a:solidFill>
                  <a:srgbClr val="C00000"/>
                </a:solidFill>
              </a:rPr>
              <a:t>パスワードをしっかり管理する</a:t>
            </a:r>
            <a:endParaRPr kumimoji="1" lang="en-US" altLang="ja-JP" dirty="0">
              <a:solidFill>
                <a:srgbClr val="C0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共有の計算機について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124000" y="3676815"/>
            <a:ext cx="4235697" cy="893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400" i="1"/>
              <a:t>清潔に使いましょう！</a:t>
            </a:r>
            <a:endParaRPr kumimoji="1" lang="en-US" altLang="ja-JP" sz="2400" i="1" dirty="0"/>
          </a:p>
        </p:txBody>
      </p:sp>
    </p:spTree>
    <p:extLst>
      <p:ext uri="{BB962C8B-B14F-4D97-AF65-F5344CB8AC3E}">
        <p14:creationId xmlns:p14="http://schemas.microsoft.com/office/powerpoint/2010/main" val="327156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798668"/>
            <a:ext cx="7745505" cy="3831424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家の鍵のようなもの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悪いパスワード</a:t>
            </a:r>
            <a:endParaRPr kumimoji="1" lang="en-US" altLang="ja-JP" dirty="0"/>
          </a:p>
          <a:p>
            <a:pPr lvl="1"/>
            <a:r>
              <a:rPr lang="ja-JP" altLang="en-US" dirty="0"/>
              <a:t>辞書に載ってる単語</a:t>
            </a:r>
            <a:r>
              <a:rPr lang="en-US" altLang="ja-JP" dirty="0"/>
              <a:t>		test</a:t>
            </a:r>
            <a:r>
              <a:rPr lang="ja-JP" altLang="en-US" dirty="0"/>
              <a:t>、</a:t>
            </a:r>
            <a:r>
              <a:rPr lang="en-US" altLang="ja-JP" dirty="0"/>
              <a:t>password</a:t>
            </a:r>
          </a:p>
          <a:p>
            <a:pPr lvl="1"/>
            <a:r>
              <a:rPr kumimoji="1" lang="ja-JP" altLang="en-US" dirty="0"/>
              <a:t>英字のみ</a:t>
            </a:r>
            <a:r>
              <a:rPr lang="ja-JP" altLang="en-US" dirty="0"/>
              <a:t>、数字のみ</a:t>
            </a:r>
            <a:r>
              <a:rPr lang="en-US" altLang="ja-JP" dirty="0"/>
              <a:t>		1234</a:t>
            </a:r>
            <a:r>
              <a:rPr lang="ja-JP" altLang="en-US" dirty="0"/>
              <a:t>、</a:t>
            </a:r>
            <a:endParaRPr lang="en-US" altLang="ja-JP" dirty="0"/>
          </a:p>
          <a:p>
            <a:pPr lvl="1"/>
            <a:r>
              <a:rPr kumimoji="1" lang="ja-JP" altLang="en-US" dirty="0"/>
              <a:t>特定されやすいもの</a:t>
            </a:r>
            <a:r>
              <a:rPr kumimoji="1" lang="en-US" altLang="ja-JP" dirty="0"/>
              <a:t>		</a:t>
            </a:r>
            <a:r>
              <a:rPr lang="ja-JP" altLang="en-US" dirty="0"/>
              <a:t>誕生日、学籍番号など</a:t>
            </a:r>
            <a:endParaRPr lang="en-US" altLang="ja-JP" dirty="0"/>
          </a:p>
          <a:p>
            <a:pPr lvl="1"/>
            <a:r>
              <a:rPr lang="ja-JP" altLang="en-US" dirty="0"/>
              <a:t>日本語</a:t>
            </a:r>
            <a:r>
              <a:rPr lang="en-US" altLang="ja-JP" dirty="0"/>
              <a:t>				</a:t>
            </a:r>
            <a:r>
              <a:rPr lang="ja-JP" altLang="en-US" dirty="0"/>
              <a:t>そもそも入力できない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良いパスワード</a:t>
            </a:r>
            <a:endParaRPr lang="en-US" altLang="ja-JP" dirty="0"/>
          </a:p>
          <a:p>
            <a:pPr lvl="1"/>
            <a:r>
              <a:rPr kumimoji="1" lang="ja-JP" altLang="en-US" dirty="0"/>
              <a:t>大文字と小文字混ざり</a:t>
            </a:r>
            <a:r>
              <a:rPr lang="en-US" altLang="ja-JP" dirty="0"/>
              <a:t>		ShIbAtA531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パスワード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542569" y="5528346"/>
            <a:ext cx="6048103" cy="1188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400" i="1" dirty="0"/>
              <a:t>宿題：来週までに</a:t>
            </a:r>
            <a:endParaRPr kumimoji="1" lang="en-US" altLang="ja-JP" sz="2400" i="1" dirty="0"/>
          </a:p>
          <a:p>
            <a:pPr algn="ctr">
              <a:lnSpc>
                <a:spcPct val="150000"/>
              </a:lnSpc>
            </a:pPr>
            <a:r>
              <a:rPr kumimoji="1" lang="ja-JP" altLang="en-US" sz="2400" i="1" dirty="0"/>
              <a:t>自分のパスワードを考えてくること！</a:t>
            </a:r>
            <a:endParaRPr kumimoji="1" lang="en-US" altLang="ja-JP" sz="2400" i="1" dirty="0"/>
          </a:p>
        </p:txBody>
      </p:sp>
    </p:spTree>
    <p:extLst>
      <p:ext uri="{BB962C8B-B14F-4D97-AF65-F5344CB8AC3E}">
        <p14:creationId xmlns:p14="http://schemas.microsoft.com/office/powerpoint/2010/main" val="152319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パスワード</a:t>
            </a:r>
            <a:endParaRPr lang="en-US" altLang="ja-JP" dirty="0"/>
          </a:p>
          <a:p>
            <a:pPr lvl="1"/>
            <a:r>
              <a:rPr lang="ja-JP" altLang="en-US" dirty="0"/>
              <a:t>学内システムにアクセスするときに必要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授業で使うもの</a:t>
            </a:r>
            <a:endParaRPr lang="en-US" altLang="ja-JP" dirty="0"/>
          </a:p>
          <a:p>
            <a:pPr lvl="1"/>
            <a:r>
              <a:rPr lang="ja-JP" altLang="en-US" dirty="0"/>
              <a:t>テキスト</a:t>
            </a:r>
            <a:endParaRPr lang="en-US" altLang="ja-JP" dirty="0"/>
          </a:p>
          <a:p>
            <a:pPr lvl="1"/>
            <a:r>
              <a:rPr kumimoji="1" lang="ja-JP" altLang="en-US" dirty="0"/>
              <a:t>シラバス</a:t>
            </a:r>
            <a:endParaRPr lang="en-US" altLang="ja-JP" dirty="0"/>
          </a:p>
          <a:p>
            <a:pPr lvl="1"/>
            <a:r>
              <a:rPr kumimoji="1" lang="ja-JP" altLang="en-US" dirty="0"/>
              <a:t>著作権テキスト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成績評価</a:t>
            </a:r>
            <a:endParaRPr kumimoji="1" lang="en-US" altLang="ja-JP" dirty="0"/>
          </a:p>
          <a:p>
            <a:pPr lvl="1"/>
            <a:r>
              <a:rPr lang="ja-JP" altLang="en-US" dirty="0"/>
              <a:t>平常点＋学期中の課題＋最終課題＋学期末試験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授業についての確認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59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料金表</a:t>
            </a:r>
            <a:endParaRPr lang="en-US" altLang="ja-JP" dirty="0"/>
          </a:p>
          <a:p>
            <a:pPr lvl="1"/>
            <a:r>
              <a:rPr kumimoji="1" lang="en-US" altLang="ja-JP" dirty="0"/>
              <a:t>A4, B5</a:t>
            </a:r>
            <a:r>
              <a:rPr kumimoji="1" lang="ja-JP" altLang="en-US" dirty="0"/>
              <a:t>モノクロ</a:t>
            </a:r>
            <a:r>
              <a:rPr kumimoji="1" lang="en-US" altLang="ja-JP" dirty="0"/>
              <a:t>	</a:t>
            </a:r>
            <a:r>
              <a:rPr lang="ja-JP" altLang="en-US" dirty="0"/>
              <a:t>５ポイント</a:t>
            </a:r>
            <a:r>
              <a:rPr lang="en-US" altLang="ja-JP" dirty="0"/>
              <a:t>/</a:t>
            </a:r>
            <a:r>
              <a:rPr lang="ja-JP" altLang="en-US" dirty="0"/>
              <a:t>１枚</a:t>
            </a:r>
            <a:endParaRPr lang="en-US" altLang="ja-JP" dirty="0"/>
          </a:p>
          <a:p>
            <a:pPr lvl="1"/>
            <a:r>
              <a:rPr kumimoji="1" lang="en-US" altLang="ja-JP" dirty="0"/>
              <a:t>A4, B5 </a:t>
            </a:r>
            <a:r>
              <a:rPr kumimoji="1" lang="ja-JP" altLang="en-US" dirty="0"/>
              <a:t>カラー</a:t>
            </a:r>
            <a:r>
              <a:rPr lang="en-US" altLang="ja-JP" dirty="0"/>
              <a:t>	</a:t>
            </a:r>
            <a:r>
              <a:rPr kumimoji="1" lang="ja-JP" altLang="en-US" dirty="0"/>
              <a:t>１０ポイント</a:t>
            </a:r>
            <a:r>
              <a:rPr kumimoji="1" lang="en-US" altLang="ja-JP" dirty="0"/>
              <a:t>/</a:t>
            </a:r>
            <a:r>
              <a:rPr kumimoji="1" lang="ja-JP" altLang="en-US" dirty="0"/>
              <a:t>１</a:t>
            </a:r>
            <a:r>
              <a:rPr lang="ja-JP" altLang="en-US" dirty="0"/>
              <a:t>枚</a:t>
            </a:r>
            <a:endParaRPr lang="en-US" altLang="ja-JP" dirty="0"/>
          </a:p>
          <a:p>
            <a:pPr lvl="1"/>
            <a:r>
              <a:rPr kumimoji="1" lang="en-US" altLang="ja-JP" dirty="0"/>
              <a:t>A3, B4</a:t>
            </a:r>
            <a:r>
              <a:rPr kumimoji="1" lang="ja-JP" altLang="en-US" dirty="0"/>
              <a:t>モノクロ</a:t>
            </a:r>
            <a:r>
              <a:rPr kumimoji="1" lang="en-US" altLang="ja-JP" dirty="0"/>
              <a:t>	</a:t>
            </a:r>
            <a:r>
              <a:rPr kumimoji="1" lang="ja-JP" altLang="en-US" dirty="0"/>
              <a:t>１０ポイント</a:t>
            </a:r>
            <a:r>
              <a:rPr kumimoji="1" lang="en-US" altLang="ja-JP" dirty="0"/>
              <a:t>/</a:t>
            </a:r>
            <a:r>
              <a:rPr kumimoji="1" lang="ja-JP" altLang="en-US" dirty="0"/>
              <a:t>１枚（図書館のみ</a:t>
            </a:r>
            <a:endParaRPr kumimoji="1" lang="en-US" altLang="ja-JP" dirty="0"/>
          </a:p>
          <a:p>
            <a:pPr lvl="1"/>
            <a:r>
              <a:rPr lang="ja-JP" altLang="en-US" dirty="0"/>
              <a:t>毎年</a:t>
            </a:r>
            <a:r>
              <a:rPr lang="en-US" altLang="ja-JP" dirty="0"/>
              <a:t>4000</a:t>
            </a:r>
            <a:r>
              <a:rPr lang="ja-JP" altLang="en-US" dirty="0"/>
              <a:t>ポイントが無料で配布</a:t>
            </a:r>
            <a:endParaRPr lang="en-US" altLang="ja-JP" dirty="0"/>
          </a:p>
          <a:p>
            <a:pPr lvl="1"/>
            <a:r>
              <a:rPr lang="en-US" altLang="ja-JP" dirty="0"/>
              <a:t>1</a:t>
            </a:r>
            <a:r>
              <a:rPr lang="ja-JP" altLang="en-US" dirty="0"/>
              <a:t>ポイント</a:t>
            </a:r>
            <a:r>
              <a:rPr lang="en-US" altLang="ja-JP" dirty="0"/>
              <a:t>1</a:t>
            </a:r>
            <a:r>
              <a:rPr lang="ja-JP" altLang="en-US" dirty="0"/>
              <a:t>円、</a:t>
            </a:r>
            <a:r>
              <a:rPr lang="en-US" altLang="ja-JP" dirty="0"/>
              <a:t>100</a:t>
            </a:r>
            <a:r>
              <a:rPr lang="ja-JP" altLang="en-US" dirty="0"/>
              <a:t>ポイント単位で販売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kumimoji="1" lang="ja-JP" altLang="en-US" dirty="0"/>
              <a:t>購入方法</a:t>
            </a:r>
            <a:endParaRPr kumimoji="1" lang="en-US" altLang="ja-JP" dirty="0"/>
          </a:p>
          <a:p>
            <a:pPr lvl="1"/>
            <a:r>
              <a:rPr lang="ja-JP" altLang="en-US" dirty="0"/>
              <a:t>学務課</a:t>
            </a:r>
            <a:r>
              <a:rPr lang="en-US" altLang="ja-JP" dirty="0"/>
              <a:t>(2</a:t>
            </a:r>
            <a:r>
              <a:rPr lang="ja-JP" altLang="en-US" dirty="0"/>
              <a:t>号館</a:t>
            </a:r>
            <a:r>
              <a:rPr lang="en-US" altLang="ja-JP" dirty="0"/>
              <a:t>1</a:t>
            </a:r>
            <a:r>
              <a:rPr lang="ja-JP" altLang="en-US" dirty="0"/>
              <a:t>階</a:t>
            </a:r>
            <a:r>
              <a:rPr lang="en-US" altLang="ja-JP" dirty="0"/>
              <a:t>)</a:t>
            </a:r>
            <a:r>
              <a:rPr lang="ja-JP" altLang="en-US" dirty="0"/>
              <a:t>で証紙を購入</a:t>
            </a:r>
            <a:endParaRPr lang="en-US" altLang="ja-JP" dirty="0"/>
          </a:p>
          <a:p>
            <a:pPr lvl="1"/>
            <a:r>
              <a:rPr kumimoji="1" lang="ja-JP" altLang="en-US" dirty="0"/>
              <a:t>情報処理センターで証紙をポイントに変換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プリンターについて</a:t>
            </a:r>
          </a:p>
        </p:txBody>
      </p:sp>
    </p:spTree>
    <p:extLst>
      <p:ext uri="{BB962C8B-B14F-4D97-AF65-F5344CB8AC3E}">
        <p14:creationId xmlns:p14="http://schemas.microsoft.com/office/powerpoint/2010/main" val="178418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タイピング：キーボードに文字を打つこと</a:t>
            </a:r>
            <a:endParaRPr lang="en-US" altLang="ja-JP" dirty="0"/>
          </a:p>
          <a:p>
            <a:r>
              <a:rPr lang="ja-JP" altLang="en-US" dirty="0"/>
              <a:t>タイプライターの名残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タッチタイピング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703" y="2789364"/>
            <a:ext cx="4265744" cy="319930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376054" y="5988670"/>
            <a:ext cx="2435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手動式タイプライター</a:t>
            </a:r>
            <a:r>
              <a:rPr kumimoji="1" lang="en-US" altLang="ja-JP" sz="1200" dirty="0"/>
              <a:t> from wiki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16022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r>
              <a:rPr lang="ja-JP" altLang="en-US" dirty="0"/>
              <a:t>月</a:t>
            </a:r>
            <a:r>
              <a:rPr lang="en-US" altLang="ja-JP" dirty="0"/>
              <a:t>14</a:t>
            </a:r>
            <a:r>
              <a:rPr lang="ja-JP" altLang="en-US" dirty="0"/>
              <a:t>日にタッチタイピングの試験をやります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使用ソフト</a:t>
            </a:r>
            <a:endParaRPr lang="en-US" altLang="ja-JP" dirty="0"/>
          </a:p>
          <a:p>
            <a:pPr lvl="1"/>
            <a:r>
              <a:rPr lang="ja-JP" altLang="en-US" dirty="0"/>
              <a:t>タッチタイピングウェブアプリ（富士通）</a:t>
            </a:r>
            <a:endParaRPr lang="en-US" altLang="ja-JP" dirty="0"/>
          </a:p>
          <a:p>
            <a:pPr lvl="1"/>
            <a:r>
              <a:rPr lang="en-US" altLang="ja-JP" dirty="0">
                <a:hlinkClick r:id="rId2"/>
              </a:rPr>
              <a:t>http://azby.fmworld.net/usage/lesson/keyboard/typing</a:t>
            </a:r>
            <a:endParaRPr lang="en-US" altLang="ja-JP" dirty="0"/>
          </a:p>
          <a:p>
            <a:r>
              <a:rPr lang="ja-JP" altLang="en-US" dirty="0"/>
              <a:t>日程</a:t>
            </a:r>
            <a:endParaRPr lang="en-US" altLang="ja-JP" dirty="0"/>
          </a:p>
          <a:p>
            <a:pPr lvl="1"/>
            <a:r>
              <a:rPr lang="en-US" altLang="ja-JP" dirty="0"/>
              <a:t>7</a:t>
            </a:r>
            <a:r>
              <a:rPr lang="ja-JP" altLang="en-US" dirty="0"/>
              <a:t>月</a:t>
            </a:r>
            <a:r>
              <a:rPr lang="en-US" altLang="ja-JP" dirty="0"/>
              <a:t>14</a:t>
            </a:r>
            <a:r>
              <a:rPr lang="ja-JP" altLang="en-US"/>
              <a:t>日の授業中（</a:t>
            </a:r>
            <a:r>
              <a:rPr lang="ja-JP" altLang="en-US" dirty="0"/>
              <a:t>予定）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タッチタイピングの試験</a:t>
            </a:r>
          </a:p>
        </p:txBody>
      </p:sp>
    </p:spTree>
    <p:extLst>
      <p:ext uri="{BB962C8B-B14F-4D97-AF65-F5344CB8AC3E}">
        <p14:creationId xmlns:p14="http://schemas.microsoft.com/office/powerpoint/2010/main" val="486002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試験予定日</a:t>
            </a:r>
            <a:endParaRPr lang="en-US" altLang="ja-JP" dirty="0"/>
          </a:p>
          <a:p>
            <a:pPr lvl="1"/>
            <a:r>
              <a:rPr lang="en-US" altLang="ja-JP" dirty="0"/>
              <a:t>7/14</a:t>
            </a:r>
            <a:r>
              <a:rPr lang="ja-JP" altLang="en-US" dirty="0"/>
              <a:t>：</a:t>
            </a:r>
            <a:r>
              <a:rPr lang="en-US" altLang="ja-JP" dirty="0"/>
              <a:t>	</a:t>
            </a:r>
            <a:r>
              <a:rPr lang="ja-JP" altLang="en-US" dirty="0"/>
              <a:t>タッチタイピング</a:t>
            </a:r>
            <a:endParaRPr lang="en-US" altLang="ja-JP" dirty="0"/>
          </a:p>
          <a:p>
            <a:pPr lvl="1"/>
            <a:r>
              <a:rPr lang="en-US" altLang="ja-JP" dirty="0"/>
              <a:t>8/1</a:t>
            </a:r>
            <a:r>
              <a:rPr lang="ja-JP" altLang="en-US" dirty="0"/>
              <a:t>：</a:t>
            </a:r>
            <a:r>
              <a:rPr lang="en-US" altLang="ja-JP" dirty="0"/>
              <a:t>	</a:t>
            </a:r>
            <a:r>
              <a:rPr lang="ja-JP" altLang="en-US" dirty="0"/>
              <a:t>学期末試験</a:t>
            </a:r>
            <a:endParaRPr lang="en-US" altLang="ja-JP" dirty="0"/>
          </a:p>
          <a:p>
            <a:r>
              <a:rPr lang="ja-JP" altLang="en-US" dirty="0"/>
              <a:t>マウスとキーボードの基本操作</a:t>
            </a:r>
            <a:endParaRPr lang="en-US" altLang="ja-JP" dirty="0"/>
          </a:p>
          <a:p>
            <a:r>
              <a:rPr lang="en-US" altLang="ja-JP" dirty="0"/>
              <a:t>PC</a:t>
            </a:r>
            <a:r>
              <a:rPr lang="ja-JP" altLang="en-US" dirty="0"/>
              <a:t>のスタートの仕方を学んだ</a:t>
            </a:r>
            <a:endParaRPr lang="en-US" altLang="ja-JP" dirty="0"/>
          </a:p>
          <a:p>
            <a:pPr lvl="1"/>
            <a:r>
              <a:rPr lang="ja-JP" altLang="en-US" dirty="0"/>
              <a:t>ログイン</a:t>
            </a:r>
            <a:r>
              <a:rPr lang="en-US" altLang="ja-JP" dirty="0"/>
              <a:t>/</a:t>
            </a:r>
            <a:r>
              <a:rPr lang="ja-JP" altLang="en-US" dirty="0"/>
              <a:t>ログアウト</a:t>
            </a:r>
            <a:endParaRPr lang="en-US" altLang="ja-JP" dirty="0"/>
          </a:p>
          <a:p>
            <a:pPr lvl="1"/>
            <a:r>
              <a:rPr lang="ja-JP" altLang="en-US" dirty="0"/>
              <a:t>デスクトップ画面</a:t>
            </a:r>
            <a:endParaRPr lang="en-US" altLang="ja-JP" dirty="0"/>
          </a:p>
          <a:p>
            <a:r>
              <a:rPr lang="ja-JP" altLang="en-US" dirty="0"/>
              <a:t>プリンタの使い方について</a:t>
            </a:r>
            <a:endParaRPr lang="en-US" altLang="ja-JP" dirty="0"/>
          </a:p>
          <a:p>
            <a:pPr lvl="1"/>
            <a:r>
              <a:rPr lang="ja-JP" altLang="en-US" dirty="0"/>
              <a:t>毎年カラー</a:t>
            </a:r>
            <a:r>
              <a:rPr lang="en-US" altLang="ja-JP" dirty="0"/>
              <a:t>400</a:t>
            </a:r>
            <a:r>
              <a:rPr lang="ja-JP" altLang="en-US" dirty="0"/>
              <a:t>枚までは無料</a:t>
            </a:r>
            <a:endParaRPr lang="en-US" altLang="ja-JP" dirty="0"/>
          </a:p>
          <a:p>
            <a:r>
              <a:rPr lang="ja-JP" altLang="en-US" dirty="0"/>
              <a:t>宿題：来週までにパスワードを考えておく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本日のまとめ</a:t>
            </a:r>
          </a:p>
        </p:txBody>
      </p:sp>
    </p:spTree>
    <p:extLst>
      <p:ext uri="{BB962C8B-B14F-4D97-AF65-F5344CB8AC3E}">
        <p14:creationId xmlns:p14="http://schemas.microsoft.com/office/powerpoint/2010/main" val="201064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ユーザー</a:t>
            </a:r>
            <a:r>
              <a:rPr kumimoji="1" lang="en-US" altLang="ja-JP" dirty="0"/>
              <a:t>ID</a:t>
            </a:r>
            <a:r>
              <a:rPr kumimoji="1" lang="ja-JP" altLang="en-US" dirty="0"/>
              <a:t>とパスワード</a:t>
            </a:r>
            <a:endParaRPr kumimoji="1" lang="en-US" altLang="ja-JP" dirty="0"/>
          </a:p>
          <a:p>
            <a:pPr lvl="1"/>
            <a:r>
              <a:rPr lang="ja-JP" altLang="en-US" dirty="0"/>
              <a:t>暫定パスワードを配ります</a:t>
            </a:r>
            <a:endParaRPr lang="en-US" altLang="ja-JP" dirty="0"/>
          </a:p>
          <a:p>
            <a:pPr lvl="1"/>
            <a:r>
              <a:rPr lang="ja-JP" altLang="en-US" dirty="0"/>
              <a:t>ログインできない人は</a:t>
            </a:r>
            <a:r>
              <a:rPr lang="en-US" altLang="ja-JP" dirty="0"/>
              <a:t>4</a:t>
            </a:r>
            <a:r>
              <a:rPr lang="ja-JP" altLang="en-US" dirty="0"/>
              <a:t>号館</a:t>
            </a:r>
            <a:r>
              <a:rPr lang="en-US" altLang="ja-JP" dirty="0"/>
              <a:t>1</a:t>
            </a:r>
            <a:r>
              <a:rPr lang="ja-JP" altLang="en-US" dirty="0"/>
              <a:t>階</a:t>
            </a:r>
            <a:r>
              <a:rPr lang="en-US" altLang="ja-JP" dirty="0"/>
              <a:t>4106</a:t>
            </a:r>
            <a:r>
              <a:rPr lang="ja-JP" altLang="en-US" dirty="0"/>
              <a:t>室へ</a:t>
            </a:r>
            <a:br>
              <a:rPr lang="en-US" altLang="ja-JP" dirty="0"/>
            </a:br>
            <a:r>
              <a:rPr lang="en-US" altLang="ja-JP" dirty="0"/>
              <a:t>					</a:t>
            </a:r>
            <a:r>
              <a:rPr lang="ja-JP" altLang="en-US" dirty="0"/>
              <a:t>（学生証を忘れずに）</a:t>
            </a:r>
            <a:endParaRPr lang="en-US" altLang="ja-JP" dirty="0"/>
          </a:p>
          <a:p>
            <a:pPr lvl="1"/>
            <a:r>
              <a:rPr lang="ja-JP" altLang="en-US" dirty="0"/>
              <a:t>いろんなところで使います</a:t>
            </a:r>
            <a:endParaRPr lang="en-US" altLang="ja-JP" dirty="0"/>
          </a:p>
          <a:p>
            <a:pPr lvl="2"/>
            <a:r>
              <a:rPr lang="ja-JP" altLang="en-US" dirty="0"/>
              <a:t>履修登録</a:t>
            </a:r>
            <a:endParaRPr lang="en-US" altLang="ja-JP" dirty="0"/>
          </a:p>
          <a:p>
            <a:pPr lvl="2"/>
            <a:r>
              <a:rPr lang="ja-JP" altLang="en-US" dirty="0"/>
              <a:t>図書館ガイダンス</a:t>
            </a:r>
            <a:endParaRPr lang="en-US" altLang="ja-JP" dirty="0"/>
          </a:p>
          <a:p>
            <a:pPr lvl="2"/>
            <a:r>
              <a:rPr lang="ja-JP" altLang="en-US" dirty="0"/>
              <a:t>来週以降の授業</a:t>
            </a:r>
            <a:endParaRPr lang="en-US" altLang="ja-JP" dirty="0"/>
          </a:p>
          <a:p>
            <a:pPr lvl="1"/>
            <a:r>
              <a:rPr kumimoji="1" lang="ja-JP" altLang="en-US" u="sng" dirty="0">
                <a:solidFill>
                  <a:srgbClr val="C00000"/>
                </a:solidFill>
              </a:rPr>
              <a:t>無くさないように！（携帯にメモっても可）</a:t>
            </a:r>
            <a:endParaRPr kumimoji="1" lang="en-US" altLang="ja-JP" u="sng" dirty="0">
              <a:solidFill>
                <a:srgbClr val="C0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パスワード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1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/>
              <a:t>テキスト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情報処理技法</a:t>
            </a:r>
            <a:r>
              <a:rPr kumimoji="1" lang="en-US" altLang="ja-JP" dirty="0"/>
              <a:t>(</a:t>
            </a:r>
            <a:r>
              <a:rPr kumimoji="1" lang="ja-JP" altLang="en-US" dirty="0"/>
              <a:t>リテラシ</a:t>
            </a:r>
            <a:r>
              <a:rPr kumimoji="1" lang="en-US" altLang="ja-JP" dirty="0"/>
              <a:t>)I </a:t>
            </a:r>
            <a:r>
              <a:rPr kumimoji="1" lang="en-US" altLang="ja-JP" sz="1600" dirty="0"/>
              <a:t>2017</a:t>
            </a:r>
            <a:r>
              <a:rPr kumimoji="1" lang="ja-JP" altLang="en-US" sz="1600" dirty="0"/>
              <a:t>年度版</a:t>
            </a:r>
            <a:endParaRPr kumimoji="1" lang="en-US" altLang="ja-JP" dirty="0"/>
          </a:p>
          <a:p>
            <a:pPr lvl="2"/>
            <a:r>
              <a:rPr lang="en-US" altLang="ja-JP" dirty="0"/>
              <a:t>528</a:t>
            </a:r>
            <a:r>
              <a:rPr lang="ja-JP" altLang="en-US" dirty="0"/>
              <a:t>円＋税</a:t>
            </a:r>
            <a:endParaRPr lang="en-US" altLang="ja-JP" dirty="0"/>
          </a:p>
          <a:p>
            <a:pPr lvl="2"/>
            <a:r>
              <a:rPr kumimoji="1" lang="ja-JP" altLang="en-US" dirty="0"/>
              <a:t>購買にて販売中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Web</a:t>
            </a:r>
            <a:r>
              <a:rPr kumimoji="1" lang="ja-JP" altLang="en-US" dirty="0"/>
              <a:t>上にあるもの</a:t>
            </a:r>
            <a:endParaRPr kumimoji="1" lang="en-US" altLang="ja-JP" dirty="0"/>
          </a:p>
          <a:p>
            <a:pPr lvl="1"/>
            <a:r>
              <a:rPr lang="ja-JP" altLang="en-US" dirty="0"/>
              <a:t>著作権パンフレット</a:t>
            </a:r>
            <a:endParaRPr lang="en-US" altLang="ja-JP" dirty="0"/>
          </a:p>
          <a:p>
            <a:pPr lvl="2"/>
            <a:r>
              <a:rPr lang="en-US" altLang="ja-JP" dirty="0">
                <a:hlinkClick r:id="rId3"/>
              </a:rPr>
              <a:t>http://</a:t>
            </a:r>
            <a:r>
              <a:rPr lang="en-US" altLang="ja-JP" dirty="0" err="1">
                <a:hlinkClick r:id="rId3"/>
              </a:rPr>
              <a:t>cric.or.jp</a:t>
            </a:r>
            <a:r>
              <a:rPr lang="en-US" altLang="ja-JP" dirty="0">
                <a:hlinkClick r:id="rId3"/>
              </a:rPr>
              <a:t>/publication/pamphlet/</a:t>
            </a:r>
            <a:r>
              <a:rPr lang="en-US" altLang="ja-JP" dirty="0" err="1">
                <a:hlinkClick r:id="rId3"/>
              </a:rPr>
              <a:t>index.html</a:t>
            </a:r>
            <a:endParaRPr lang="en-US" altLang="ja-JP" dirty="0"/>
          </a:p>
          <a:p>
            <a:pPr lvl="1"/>
            <a:r>
              <a:rPr kumimoji="1" lang="ja-JP" altLang="en-US" dirty="0"/>
              <a:t>シラバス</a:t>
            </a:r>
            <a:endParaRPr kumimoji="1" lang="en-US" altLang="ja-JP" dirty="0"/>
          </a:p>
          <a:p>
            <a:pPr lvl="2"/>
            <a:r>
              <a:rPr lang="ja-JP" altLang="en-US" dirty="0">
                <a:hlinkClick r:id="rId4"/>
              </a:rPr>
              <a:t>大学トップページ→授業・学生生活→シラバスへ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タッチタイピング（</a:t>
            </a:r>
            <a:r>
              <a:rPr lang="ja-JP" altLang="en-US" dirty="0"/>
              <a:t>富士通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lvl="2"/>
            <a:r>
              <a:rPr lang="en-US" altLang="ja-JP" dirty="0">
                <a:hlinkClick r:id="rId5"/>
              </a:rPr>
              <a:t>http://</a:t>
            </a:r>
            <a:r>
              <a:rPr lang="en-US" altLang="ja-JP" dirty="0" err="1">
                <a:hlinkClick r:id="rId5"/>
              </a:rPr>
              <a:t>azby.fmworld.net</a:t>
            </a:r>
            <a:r>
              <a:rPr lang="en-US" altLang="ja-JP" dirty="0">
                <a:hlinkClick r:id="rId5"/>
              </a:rPr>
              <a:t>/usage/lesson/keyboard/typing</a:t>
            </a:r>
            <a:endParaRPr kumimoji="1"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授業で使うもの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5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6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平常点</a:t>
            </a:r>
            <a:r>
              <a:rPr kumimoji="1" lang="en-US" altLang="ja-JP" dirty="0"/>
              <a:t>(20)</a:t>
            </a:r>
          </a:p>
          <a:p>
            <a:pPr lvl="1"/>
            <a:r>
              <a:rPr lang="ja-JP" altLang="en-US" dirty="0"/>
              <a:t>出席と授業中演習</a:t>
            </a:r>
            <a:endParaRPr lang="en-US" altLang="ja-JP" dirty="0"/>
          </a:p>
          <a:p>
            <a:pPr>
              <a:spcBef>
                <a:spcPts val="624"/>
              </a:spcBef>
            </a:pPr>
            <a:r>
              <a:rPr kumimoji="1" lang="ja-JP" altLang="en-US" dirty="0"/>
              <a:t>学期中の課題</a:t>
            </a:r>
            <a:r>
              <a:rPr kumimoji="1" lang="en-US" altLang="ja-JP" dirty="0"/>
              <a:t>(35)</a:t>
            </a:r>
          </a:p>
          <a:p>
            <a:pPr lvl="1"/>
            <a:r>
              <a:rPr kumimoji="1" lang="ja-JP" altLang="en-US" dirty="0"/>
              <a:t>タイピング（授業後半にて解説）</a:t>
            </a:r>
            <a:endParaRPr kumimoji="1" lang="en-US" altLang="ja-JP" dirty="0"/>
          </a:p>
          <a:p>
            <a:pPr lvl="1"/>
            <a:r>
              <a:rPr lang="en-US" altLang="ja-JP" b="1" dirty="0">
                <a:solidFill>
                  <a:srgbClr val="C00000"/>
                </a:solidFill>
              </a:rPr>
              <a:t>7</a:t>
            </a:r>
            <a:r>
              <a:rPr lang="ja-JP" altLang="en-US" b="1" dirty="0">
                <a:solidFill>
                  <a:srgbClr val="C00000"/>
                </a:solidFill>
              </a:rPr>
              <a:t>月</a:t>
            </a:r>
            <a:r>
              <a:rPr lang="en-US" altLang="ja-JP" b="1" dirty="0">
                <a:solidFill>
                  <a:srgbClr val="C00000"/>
                </a:solidFill>
              </a:rPr>
              <a:t>20</a:t>
            </a:r>
            <a:r>
              <a:rPr lang="ja-JP" altLang="en-US" b="1" dirty="0">
                <a:solidFill>
                  <a:srgbClr val="C00000"/>
                </a:solidFill>
              </a:rPr>
              <a:t>日</a:t>
            </a:r>
            <a:r>
              <a:rPr lang="en-US" altLang="ja-JP" b="1" dirty="0">
                <a:solidFill>
                  <a:srgbClr val="C00000"/>
                </a:solidFill>
              </a:rPr>
              <a:t>(</a:t>
            </a:r>
            <a:r>
              <a:rPr lang="ja-JP" altLang="en-US" b="1" dirty="0">
                <a:solidFill>
                  <a:srgbClr val="C00000"/>
                </a:solidFill>
              </a:rPr>
              <a:t>木</a:t>
            </a:r>
            <a:r>
              <a:rPr lang="en-US" altLang="ja-JP" b="1" dirty="0">
                <a:solidFill>
                  <a:srgbClr val="C00000"/>
                </a:solidFill>
              </a:rPr>
              <a:t>)</a:t>
            </a:r>
            <a:r>
              <a:rPr lang="ja-JP" altLang="en-US" dirty="0"/>
              <a:t>実施予定</a:t>
            </a:r>
            <a:endParaRPr lang="en-US" altLang="ja-JP" dirty="0"/>
          </a:p>
          <a:p>
            <a:pPr>
              <a:spcBef>
                <a:spcPts val="624"/>
              </a:spcBef>
            </a:pPr>
            <a:r>
              <a:rPr kumimoji="1" lang="ja-JP" altLang="en-US" dirty="0"/>
              <a:t>最終課題</a:t>
            </a:r>
            <a:r>
              <a:rPr lang="ja-JP" altLang="en-US" dirty="0"/>
              <a:t> </a:t>
            </a:r>
            <a:r>
              <a:rPr lang="en-US" altLang="ja-JP" dirty="0"/>
              <a:t>(15)</a:t>
            </a:r>
          </a:p>
          <a:p>
            <a:pPr lvl="1"/>
            <a:r>
              <a:rPr lang="ja-JP" altLang="en-US" dirty="0"/>
              <a:t>資料作成と提出</a:t>
            </a:r>
            <a:endParaRPr lang="en-US" altLang="ja-JP" dirty="0"/>
          </a:p>
          <a:p>
            <a:pPr>
              <a:spcBef>
                <a:spcPts val="624"/>
              </a:spcBef>
            </a:pPr>
            <a:r>
              <a:rPr kumimoji="1" lang="ja-JP" altLang="en-US" dirty="0"/>
              <a:t>学期末試験</a:t>
            </a:r>
            <a:r>
              <a:rPr kumimoji="1" lang="en-US" altLang="ja-JP" dirty="0"/>
              <a:t>(30)</a:t>
            </a:r>
          </a:p>
          <a:p>
            <a:pPr lvl="1"/>
            <a:r>
              <a:rPr lang="ja-JP" altLang="en-US" dirty="0"/>
              <a:t>マークシート方式</a:t>
            </a:r>
            <a:endParaRPr lang="en-US" altLang="ja-JP" dirty="0"/>
          </a:p>
          <a:p>
            <a:pPr lvl="1"/>
            <a:r>
              <a:rPr kumimoji="1" lang="en-US" altLang="ja-JP" b="1" dirty="0">
                <a:solidFill>
                  <a:srgbClr val="C00000"/>
                </a:solidFill>
              </a:rPr>
              <a:t>7</a:t>
            </a:r>
            <a:r>
              <a:rPr kumimoji="1" lang="ja-JP" altLang="en-US" b="1" dirty="0">
                <a:solidFill>
                  <a:srgbClr val="C00000"/>
                </a:solidFill>
              </a:rPr>
              <a:t>月</a:t>
            </a:r>
            <a:r>
              <a:rPr kumimoji="1" lang="en-US" altLang="ja-JP" b="1" dirty="0">
                <a:solidFill>
                  <a:srgbClr val="C00000"/>
                </a:solidFill>
              </a:rPr>
              <a:t>3</a:t>
            </a:r>
            <a:r>
              <a:rPr lang="en-US" altLang="ja-JP" b="1" dirty="0">
                <a:solidFill>
                  <a:srgbClr val="C00000"/>
                </a:solidFill>
              </a:rPr>
              <a:t>1</a:t>
            </a:r>
            <a:r>
              <a:rPr kumimoji="1" lang="ja-JP" altLang="en-US" b="1" dirty="0">
                <a:solidFill>
                  <a:srgbClr val="C00000"/>
                </a:solidFill>
              </a:rPr>
              <a:t>日</a:t>
            </a:r>
            <a:r>
              <a:rPr kumimoji="1" lang="en-US" altLang="ja-JP" b="1" dirty="0">
                <a:solidFill>
                  <a:srgbClr val="C00000"/>
                </a:solidFill>
              </a:rPr>
              <a:t>(</a:t>
            </a:r>
            <a:r>
              <a:rPr kumimoji="1" lang="ja-JP" altLang="en-US" b="1" dirty="0">
                <a:solidFill>
                  <a:srgbClr val="C00000"/>
                </a:solidFill>
              </a:rPr>
              <a:t>月</a:t>
            </a:r>
            <a:r>
              <a:rPr kumimoji="1" lang="en-US" altLang="ja-JP" b="1" dirty="0">
                <a:solidFill>
                  <a:srgbClr val="C00000"/>
                </a:solidFill>
              </a:rPr>
              <a:t>)</a:t>
            </a:r>
            <a:r>
              <a:rPr kumimoji="1" lang="ja-JP" altLang="en-US" dirty="0"/>
              <a:t>実施予定</a:t>
            </a:r>
            <a:endParaRPr kumimoji="1"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成績評価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551714" y="4833257"/>
            <a:ext cx="2893038" cy="1188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dirty="0"/>
              <a:t>計</a:t>
            </a:r>
            <a:r>
              <a:rPr kumimoji="1" lang="en-US" altLang="ja-JP" dirty="0"/>
              <a:t>100</a:t>
            </a:r>
            <a:r>
              <a:rPr kumimoji="1" lang="ja-JP" altLang="en-US" dirty="0"/>
              <a:t>点</a:t>
            </a:r>
            <a:r>
              <a:rPr kumimoji="1" lang="ja-JP" altLang="en-US" i="1" dirty="0"/>
              <a:t>！</a:t>
            </a:r>
            <a:endParaRPr kumimoji="1" lang="en-US" altLang="ja-JP" i="1" dirty="0"/>
          </a:p>
          <a:p>
            <a:pPr algn="ctr">
              <a:lnSpc>
                <a:spcPct val="150000"/>
              </a:lnSpc>
            </a:pPr>
            <a:r>
              <a:rPr kumimoji="1" lang="ja-JP" altLang="en-US" dirty="0"/>
              <a:t>また後日アナウンス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541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505415"/>
            <a:ext cx="7745505" cy="4973444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4/13		1. </a:t>
            </a:r>
            <a:r>
              <a:rPr lang="ja-JP" altLang="en-US" dirty="0"/>
              <a:t>使ってみる</a:t>
            </a:r>
          </a:p>
          <a:p>
            <a:r>
              <a:rPr lang="en-US" altLang="ja-JP" dirty="0"/>
              <a:t>4/20		2. </a:t>
            </a:r>
            <a:r>
              <a:rPr lang="ja-JP" altLang="en-US" dirty="0"/>
              <a:t>ファイルシステム</a:t>
            </a:r>
          </a:p>
          <a:p>
            <a:r>
              <a:rPr lang="en-US" altLang="ja-JP" dirty="0"/>
              <a:t>4/27		3. </a:t>
            </a:r>
            <a:r>
              <a:rPr lang="ja-JP" altLang="en-US" dirty="0"/>
              <a:t>インターネット</a:t>
            </a:r>
          </a:p>
          <a:p>
            <a:r>
              <a:rPr lang="en-US" altLang="ja-JP" dirty="0">
                <a:solidFill>
                  <a:srgbClr val="C00000"/>
                </a:solidFill>
              </a:rPr>
              <a:t>5/ 4		</a:t>
            </a:r>
            <a:r>
              <a:rPr lang="ja-JP" altLang="en-US" dirty="0">
                <a:solidFill>
                  <a:srgbClr val="C00000"/>
                </a:solidFill>
              </a:rPr>
              <a:t>休講</a:t>
            </a:r>
          </a:p>
          <a:p>
            <a:r>
              <a:rPr lang="en-US" altLang="ja-JP" dirty="0"/>
              <a:t>5/11		4. </a:t>
            </a:r>
            <a:r>
              <a:rPr lang="ja-JP" altLang="en-US" dirty="0"/>
              <a:t>電子メール</a:t>
            </a:r>
          </a:p>
          <a:p>
            <a:r>
              <a:rPr lang="en-US" altLang="ja-JP" dirty="0"/>
              <a:t>5/18		5. WWW</a:t>
            </a:r>
          </a:p>
          <a:p>
            <a:r>
              <a:rPr lang="en-US" altLang="ja-JP" dirty="0"/>
              <a:t>5/25		6. </a:t>
            </a:r>
            <a:r>
              <a:rPr lang="ja-JP" altLang="en-US" dirty="0"/>
              <a:t>検索</a:t>
            </a:r>
          </a:p>
          <a:p>
            <a:r>
              <a:rPr lang="en-US" altLang="ja-JP" dirty="0"/>
              <a:t>6/ 1		7. </a:t>
            </a:r>
            <a:r>
              <a:rPr lang="ja-JP" altLang="en-US" dirty="0"/>
              <a:t>著作権・</a:t>
            </a:r>
            <a:r>
              <a:rPr lang="en-US" altLang="ja-JP" dirty="0" err="1"/>
              <a:t>Infoss</a:t>
            </a:r>
            <a:r>
              <a:rPr lang="ja-JP" altLang="en-US" dirty="0"/>
              <a:t>情報倫理</a:t>
            </a:r>
          </a:p>
          <a:p>
            <a:r>
              <a:rPr lang="en-US" altLang="ja-JP" dirty="0"/>
              <a:t>6/ 8		8. Word</a:t>
            </a:r>
          </a:p>
          <a:p>
            <a:r>
              <a:rPr lang="en-US" altLang="ja-JP" dirty="0"/>
              <a:t>6/15		9. Word</a:t>
            </a:r>
          </a:p>
          <a:p>
            <a:r>
              <a:rPr lang="en-US" altLang="ja-JP" dirty="0"/>
              <a:t>6/22		10. Excel</a:t>
            </a:r>
          </a:p>
          <a:p>
            <a:r>
              <a:rPr lang="en-US" altLang="ja-JP" dirty="0"/>
              <a:t>6/29		11. Excel</a:t>
            </a:r>
          </a:p>
          <a:p>
            <a:r>
              <a:rPr lang="en-US" altLang="ja-JP" dirty="0"/>
              <a:t>7/ 6		12. </a:t>
            </a:r>
            <a:r>
              <a:rPr lang="en-US" altLang="ja-JP" dirty="0" err="1"/>
              <a:t>Powerpoint</a:t>
            </a:r>
            <a:endParaRPr lang="en-US" altLang="ja-JP" dirty="0"/>
          </a:p>
          <a:p>
            <a:r>
              <a:rPr lang="en-US" altLang="ja-JP" dirty="0"/>
              <a:t>7/13		13. </a:t>
            </a:r>
            <a:r>
              <a:rPr lang="en-US" altLang="ja-JP" dirty="0" err="1"/>
              <a:t>Powerpoint</a:t>
            </a:r>
            <a:endParaRPr lang="en-US" altLang="ja-JP" dirty="0"/>
          </a:p>
          <a:p>
            <a:r>
              <a:rPr lang="en-US" altLang="ja-JP" dirty="0"/>
              <a:t>7/20		14. </a:t>
            </a:r>
            <a:r>
              <a:rPr lang="ja-JP" altLang="en-US" dirty="0"/>
              <a:t>タッチタイピング・最終課題と定期試験準備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授業スケジュール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157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電子情報を高速演算する多機能な電子計算装置！</a:t>
            </a:r>
            <a:endParaRPr kumimoji="1" lang="en-US" altLang="ja-JP" dirty="0"/>
          </a:p>
          <a:p>
            <a:r>
              <a:rPr lang="ja-JP" altLang="en-US" dirty="0"/>
              <a:t>用途</a:t>
            </a:r>
            <a:endParaRPr lang="en-US" altLang="ja-JP" dirty="0"/>
          </a:p>
          <a:p>
            <a:pPr lvl="1"/>
            <a:r>
              <a:rPr kumimoji="1" lang="ja-JP" altLang="en-US" dirty="0"/>
              <a:t>オフィスソフトで書類作成</a:t>
            </a:r>
            <a:r>
              <a:rPr lang="ja-JP" altLang="en-US" dirty="0"/>
              <a:t>、会計処理</a:t>
            </a:r>
            <a:endParaRPr lang="en-US" altLang="ja-JP" dirty="0"/>
          </a:p>
          <a:p>
            <a:pPr lvl="1"/>
            <a:r>
              <a:rPr lang="ja-JP" altLang="en-US" dirty="0"/>
              <a:t>インターネットで通販</a:t>
            </a:r>
            <a:endParaRPr lang="en-US" altLang="ja-JP" dirty="0"/>
          </a:p>
          <a:p>
            <a:pPr lvl="1"/>
            <a:r>
              <a:rPr lang="ja-JP" altLang="en-US" dirty="0"/>
              <a:t>店頭の端末を使って案内</a:t>
            </a:r>
            <a:r>
              <a:rPr lang="en-US" altLang="ja-JP" dirty="0"/>
              <a:t>	</a:t>
            </a:r>
            <a:r>
              <a:rPr lang="en-US" altLang="ja-JP" dirty="0" err="1"/>
              <a:t>etc</a:t>
            </a:r>
            <a:r>
              <a:rPr lang="is-IS" altLang="ja-JP" dirty="0"/>
              <a:t>…</a:t>
            </a:r>
          </a:p>
          <a:p>
            <a:pPr lvl="1"/>
            <a:endParaRPr lang="is-IS" altLang="ja-JP" dirty="0"/>
          </a:p>
          <a:p>
            <a:r>
              <a:rPr lang="ja-JP" altLang="en-US" dirty="0"/>
              <a:t>学生にとって</a:t>
            </a:r>
            <a:r>
              <a:rPr lang="en-US" altLang="ja-JP" dirty="0"/>
              <a:t>…</a:t>
            </a:r>
          </a:p>
          <a:p>
            <a:pPr lvl="1"/>
            <a:r>
              <a:rPr lang="ja-JP" altLang="en-US" dirty="0"/>
              <a:t>レポート作成</a:t>
            </a:r>
            <a:endParaRPr lang="en-US" altLang="ja-JP" dirty="0"/>
          </a:p>
          <a:p>
            <a:pPr lvl="1"/>
            <a:r>
              <a:rPr lang="ja-JP" altLang="en-US" dirty="0"/>
              <a:t>卒論作成</a:t>
            </a:r>
            <a:endParaRPr lang="en-US" altLang="ja-JP" dirty="0"/>
          </a:p>
          <a:p>
            <a:pPr lvl="1"/>
            <a:r>
              <a:rPr lang="ja-JP" altLang="en-US" dirty="0"/>
              <a:t>イベント広告作成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コンピュータ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869120" y="4734632"/>
            <a:ext cx="3500576" cy="13075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i="1" dirty="0"/>
              <a:t>コンピュータを使って</a:t>
            </a:r>
            <a:endParaRPr kumimoji="1" lang="en-US" altLang="ja-JP" sz="2000" i="1" dirty="0"/>
          </a:p>
          <a:p>
            <a:pPr algn="ctr">
              <a:lnSpc>
                <a:spcPct val="150000"/>
              </a:lnSpc>
            </a:pPr>
            <a:r>
              <a:rPr kumimoji="1" lang="ja-JP" altLang="en-US" sz="2000" i="1" dirty="0"/>
              <a:t>勉強・仕事を効率的に！</a:t>
            </a:r>
            <a:endParaRPr kumimoji="1" lang="en-US" altLang="ja-JP" sz="2000" i="1" dirty="0"/>
          </a:p>
        </p:txBody>
      </p:sp>
    </p:spTree>
    <p:extLst>
      <p:ext uri="{BB962C8B-B14F-4D97-AF65-F5344CB8AC3E}">
        <p14:creationId xmlns:p14="http://schemas.microsoft.com/office/powerpoint/2010/main" val="98248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195" y="2904976"/>
            <a:ext cx="1934362" cy="196038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スマートフォンとスマホ比較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658" y="3059436"/>
            <a:ext cx="1450811" cy="180592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54546" y="502964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コンピュータ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05816" y="491406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スマートフォン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92633"/>
              </p:ext>
            </p:extLst>
          </p:nvPr>
        </p:nvGraphicFramePr>
        <p:xfrm>
          <a:off x="2389474" y="1950011"/>
          <a:ext cx="4486679" cy="375143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8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コンピュータ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スマートフォン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ディスプレイ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画面表示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タッチパネル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マウス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キーボード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対象選択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タッチパネル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キーボード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文字入力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タッチパネル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電源ボタン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電源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電源ボタン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74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ハードカバー">
  <a:themeElements>
    <a:clrScheme name="ハードカバー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ハードカバー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ハードカバー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ハードカバー.thmx</Template>
  <TotalTime>969</TotalTime>
  <Words>1581</Words>
  <Application>Microsoft Office PowerPoint</Application>
  <PresentationFormat>画面に合わせる (4:3)</PresentationFormat>
  <Paragraphs>494</Paragraphs>
  <Slides>33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9" baseType="lpstr">
      <vt:lpstr>HGS明朝E</vt:lpstr>
      <vt:lpstr>Yu Gothic</vt:lpstr>
      <vt:lpstr>Arial</vt:lpstr>
      <vt:lpstr>Book Antiqua</vt:lpstr>
      <vt:lpstr>Wingdings</vt:lpstr>
      <vt:lpstr>ハードカバー</vt:lpstr>
      <vt:lpstr>情報処理技法(リテラシI)</vt:lpstr>
      <vt:lpstr>本日やること</vt:lpstr>
      <vt:lpstr>授業についての確認</vt:lpstr>
      <vt:lpstr>パスワード</vt:lpstr>
      <vt:lpstr>授業で使うもの</vt:lpstr>
      <vt:lpstr>成績評価</vt:lpstr>
      <vt:lpstr>授業スケジュール</vt:lpstr>
      <vt:lpstr>コンピュータ</vt:lpstr>
      <vt:lpstr>スマートフォンとスマホ比較</vt:lpstr>
      <vt:lpstr>操作：マウスとカーソル</vt:lpstr>
      <vt:lpstr>マウスの操作一覧</vt:lpstr>
      <vt:lpstr>操作：キーボードとキャレット</vt:lpstr>
      <vt:lpstr>文字以外のキーの意味まとめ</vt:lpstr>
      <vt:lpstr>パソコンの操作</vt:lpstr>
      <vt:lpstr>演習：ログインしてみる</vt:lpstr>
      <vt:lpstr>演習：ログアウトしてみる</vt:lpstr>
      <vt:lpstr>強制終了について</vt:lpstr>
      <vt:lpstr>基本画面：デスクトップ</vt:lpstr>
      <vt:lpstr>基本画面：ウィンドウ</vt:lpstr>
      <vt:lpstr>Finder</vt:lpstr>
      <vt:lpstr>Launchpad</vt:lpstr>
      <vt:lpstr>ウェブページにアクセス</vt:lpstr>
      <vt:lpstr>授業用ページ(柴田個人ページ)</vt:lpstr>
      <vt:lpstr>授業用ページ(授業全体のページ)</vt:lpstr>
      <vt:lpstr>授業用ページ(授業全体のページ)</vt:lpstr>
      <vt:lpstr>シラバスの見方</vt:lpstr>
      <vt:lpstr>履修登録の仕方</vt:lpstr>
      <vt:lpstr>共有の計算機について</vt:lpstr>
      <vt:lpstr>パスワード</vt:lpstr>
      <vt:lpstr>プリンターについて</vt:lpstr>
      <vt:lpstr>タッチタイピング</vt:lpstr>
      <vt:lpstr>タッチタイピングの試験</vt:lpstr>
      <vt:lpstr>本日のまとめ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情報リテラシー</dc:title>
  <dc:creator>柴田 淳司</dc:creator>
  <cp:lastModifiedBy>Atsushi Shibata</cp:lastModifiedBy>
  <cp:revision>77</cp:revision>
  <dcterms:created xsi:type="dcterms:W3CDTF">2016-01-16T07:36:29Z</dcterms:created>
  <dcterms:modified xsi:type="dcterms:W3CDTF">2017-04-12T22:26:09Z</dcterms:modified>
</cp:coreProperties>
</file>