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sldIdLst>
    <p:sldId id="256" r:id="rId2"/>
    <p:sldId id="257" r:id="rId3"/>
    <p:sldId id="259" r:id="rId4"/>
    <p:sldId id="261" r:id="rId5"/>
    <p:sldId id="260" r:id="rId6"/>
    <p:sldId id="262" r:id="rId7"/>
    <p:sldId id="263" r:id="rId8"/>
    <p:sldId id="265" r:id="rId9"/>
    <p:sldId id="266" r:id="rId10"/>
    <p:sldId id="267" r:id="rId11"/>
    <p:sldId id="268" r:id="rId12"/>
    <p:sldId id="269" r:id="rId13"/>
    <p:sldId id="25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8"/>
    <p:restoredTop sz="85386" autoAdjust="0"/>
  </p:normalViewPr>
  <p:slideViewPr>
    <p:cSldViewPr snapToGrid="0">
      <p:cViewPr varScale="1">
        <p:scale>
          <a:sx n="90" d="100"/>
          <a:sy n="90" d="100"/>
        </p:scale>
        <p:origin x="232" y="9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7A3E5B-039E-481A-B729-0A4A6D8DDC16}" type="datetimeFigureOut">
              <a:rPr kumimoji="1" lang="ja-JP" altLang="en-US" smtClean="0"/>
              <a:t>2017/7/20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99CFDC-0249-4ECD-8C8B-C8A4C3065E5E}" type="slidenum">
              <a:rPr kumimoji="1" lang="ja-JP" altLang="en-US" smtClean="0"/>
              <a:t>‹#›</a:t>
            </a:fld>
            <a:endParaRPr kumimoji="1" lang="ja-JP" altLang="en-US"/>
          </a:p>
        </p:txBody>
      </p:sp>
    </p:spTree>
    <p:extLst>
      <p:ext uri="{BB962C8B-B14F-4D97-AF65-F5344CB8AC3E}">
        <p14:creationId xmlns:p14="http://schemas.microsoft.com/office/powerpoint/2010/main" val="158278219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タイトルの読み上げ＋簡単な自己紹介をここで行う。</a:t>
            </a:r>
            <a:endParaRPr kumimoji="1" lang="en-US" altLang="ja-JP" dirty="0"/>
          </a:p>
          <a:p>
            <a:r>
              <a:rPr kumimoji="1" lang="ja-JP" altLang="en-US" dirty="0"/>
              <a:t>具体的な内容はこの後のページにあるので、ざっくり説明するだけに留める。</a:t>
            </a:r>
          </a:p>
        </p:txBody>
      </p:sp>
      <p:sp>
        <p:nvSpPr>
          <p:cNvPr id="4" name="スライド番号プレースホルダー 3"/>
          <p:cNvSpPr>
            <a:spLocks noGrp="1"/>
          </p:cNvSpPr>
          <p:nvPr>
            <p:ph type="sldNum" sz="quarter" idx="10"/>
          </p:nvPr>
        </p:nvSpPr>
        <p:spPr/>
        <p:txBody>
          <a:bodyPr/>
          <a:lstStyle/>
          <a:p>
            <a:fld id="{8E99CFDC-0249-4ECD-8C8B-C8A4C3065E5E}" type="slidenum">
              <a:rPr kumimoji="1" lang="ja-JP" altLang="en-US" smtClean="0"/>
              <a:t>1</a:t>
            </a:fld>
            <a:endParaRPr kumimoji="1" lang="ja-JP" altLang="en-US"/>
          </a:p>
        </p:txBody>
      </p:sp>
    </p:spTree>
    <p:extLst>
      <p:ext uri="{BB962C8B-B14F-4D97-AF65-F5344CB8AC3E}">
        <p14:creationId xmlns:p14="http://schemas.microsoft.com/office/powerpoint/2010/main" val="423186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eulipotyphla</a:t>
            </a:r>
            <a:r>
              <a:rPr kumimoji="1" lang="ja-JP" altLang="en-US" dirty="0"/>
              <a:t>：もぐら</a:t>
            </a:r>
            <a:endParaRPr kumimoji="1" lang="en-US" altLang="ja-JP" dirty="0"/>
          </a:p>
          <a:p>
            <a:r>
              <a:rPr kumimoji="1" lang="en-US" altLang="ja-JP" dirty="0" err="1"/>
              <a:t>chiroptera</a:t>
            </a:r>
            <a:r>
              <a:rPr kumimoji="1" lang="ja-JP" altLang="en-US" dirty="0"/>
              <a:t>：蝙蝠</a:t>
            </a:r>
            <a:endParaRPr kumimoji="1" lang="en-US" altLang="ja-JP" dirty="0"/>
          </a:p>
          <a:p>
            <a:r>
              <a:rPr kumimoji="1" lang="en-US" altLang="ja-JP" dirty="0" err="1"/>
              <a:t>Artiodactyla</a:t>
            </a:r>
            <a:r>
              <a:rPr kumimoji="1" lang="ja-JP" altLang="en-US" dirty="0"/>
              <a:t>：</a:t>
            </a:r>
            <a:r>
              <a:rPr kumimoji="1" lang="ja-JP" altLang="en-US" dirty="0" err="1"/>
              <a:t>う</a:t>
            </a:r>
            <a:r>
              <a:rPr kumimoji="1" lang="ja-JP" altLang="en-US" dirty="0"/>
              <a:t>し</a:t>
            </a:r>
            <a:endParaRPr kumimoji="1" lang="en-US" altLang="ja-JP" dirty="0"/>
          </a:p>
          <a:p>
            <a:r>
              <a:rPr kumimoji="1" lang="en-US" altLang="ja-JP" dirty="0"/>
              <a:t>Carnivora</a:t>
            </a:r>
            <a:r>
              <a:rPr kumimoji="1" lang="ja-JP" altLang="en-US" dirty="0"/>
              <a:t>：ねこ</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8E99CFDC-0249-4ECD-8C8B-C8A4C3065E5E}" type="slidenum">
              <a:rPr kumimoji="1" lang="ja-JP" altLang="en-US" smtClean="0"/>
              <a:t>10</a:t>
            </a:fld>
            <a:endParaRPr kumimoji="1" lang="ja-JP" altLang="en-US"/>
          </a:p>
        </p:txBody>
      </p:sp>
    </p:spTree>
    <p:extLst>
      <p:ext uri="{BB962C8B-B14F-4D97-AF65-F5344CB8AC3E}">
        <p14:creationId xmlns:p14="http://schemas.microsoft.com/office/powerpoint/2010/main" val="1737107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目次</a:t>
            </a:r>
            <a:endParaRPr kumimoji="1" lang="en-US" altLang="ja-JP" dirty="0"/>
          </a:p>
          <a:p>
            <a:r>
              <a:rPr kumimoji="1" lang="ja-JP" altLang="en-US" dirty="0"/>
              <a:t>この後、何を説明するかの流れ</a:t>
            </a:r>
            <a:endParaRPr kumimoji="1" lang="en-US" altLang="ja-JP" dirty="0"/>
          </a:p>
          <a:p>
            <a:r>
              <a:rPr kumimoji="1" lang="ja-JP" altLang="en-US" dirty="0"/>
              <a:t>目次があると聞いている人が「今のページは全体のうちこのあたりかな？」とわかるのでストレス低減になる。</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8E99CFDC-0249-4ECD-8C8B-C8A4C3065E5E}" type="slidenum">
              <a:rPr kumimoji="1" lang="ja-JP" altLang="en-US" smtClean="0"/>
              <a:t>2</a:t>
            </a:fld>
            <a:endParaRPr kumimoji="1" lang="ja-JP" altLang="en-US"/>
          </a:p>
        </p:txBody>
      </p:sp>
    </p:spTree>
    <p:extLst>
      <p:ext uri="{BB962C8B-B14F-4D97-AF65-F5344CB8AC3E}">
        <p14:creationId xmlns:p14="http://schemas.microsoft.com/office/powerpoint/2010/main" val="1474237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先に絵を見せてインパクトを強める手法</a:t>
            </a:r>
            <a:endParaRPr kumimoji="1" lang="en-US" altLang="ja-JP" dirty="0"/>
          </a:p>
          <a:p>
            <a:r>
              <a:rPr kumimoji="1" lang="ja-JP" altLang="en-US" dirty="0"/>
              <a:t>よくビジネススクールで使われるやつ。</a:t>
            </a:r>
            <a:endParaRPr kumimoji="1" lang="en-US" altLang="ja-JP" dirty="0"/>
          </a:p>
          <a:p>
            <a:endParaRPr kumimoji="1" lang="en-US" altLang="ja-JP" dirty="0"/>
          </a:p>
          <a:p>
            <a:r>
              <a:rPr kumimoji="1" lang="ja-JP" altLang="en-US" dirty="0"/>
              <a:t>それぞれのページで何をするためのページかを決めて発表作ったほうが良い</a:t>
            </a:r>
            <a:endParaRPr kumimoji="1" lang="en-US" altLang="ja-JP" dirty="0"/>
          </a:p>
          <a:p>
            <a:r>
              <a:rPr kumimoji="1" lang="ja-JP" altLang="en-US" dirty="0"/>
              <a:t>このページでは種の保存の重要性や、生物の復元に興味を持ってもらうためのページ</a:t>
            </a:r>
            <a:endParaRPr kumimoji="1" lang="en-US" altLang="ja-JP" dirty="0"/>
          </a:p>
          <a:p>
            <a:endParaRPr kumimoji="1" lang="en-US" altLang="ja-JP" dirty="0"/>
          </a:p>
          <a:p>
            <a:r>
              <a:rPr kumimoji="1" lang="ja-JP" altLang="en-US" dirty="0"/>
              <a:t>以下、セリフ</a:t>
            </a:r>
            <a:endParaRPr kumimoji="1" lang="en-US" altLang="ja-JP" dirty="0"/>
          </a:p>
          <a:p>
            <a:r>
              <a:rPr kumimoji="1" lang="ja-JP" altLang="en-US" dirty="0"/>
              <a:t>この論文を選んだ理由を見せる前に、こちらの画像をご覧ください。</a:t>
            </a:r>
            <a:endParaRPr kumimoji="1" lang="en-US" altLang="ja-JP" dirty="0"/>
          </a:p>
          <a:p>
            <a:r>
              <a:rPr kumimoji="1" lang="ja-JP" altLang="en-US" dirty="0"/>
              <a:t>それぞれ何の骨格か、わかりますか？</a:t>
            </a:r>
            <a:endParaRPr kumimoji="1" lang="en-US" altLang="ja-JP" dirty="0"/>
          </a:p>
          <a:p>
            <a:r>
              <a:rPr kumimoji="1" lang="ja-JP" altLang="en-US" dirty="0"/>
              <a:t>（クリックで文字表示）</a:t>
            </a:r>
            <a:endParaRPr kumimoji="1" lang="en-US" altLang="ja-JP" dirty="0"/>
          </a:p>
          <a:p>
            <a:r>
              <a:rPr kumimoji="1" lang="ja-JP" altLang="en-US" dirty="0"/>
              <a:t>それぞれ象とキリンの骨格です。</a:t>
            </a:r>
            <a:endParaRPr kumimoji="1" lang="en-US" altLang="ja-JP" dirty="0"/>
          </a:p>
          <a:p>
            <a:r>
              <a:rPr kumimoji="1" lang="ja-JP" altLang="en-US" dirty="0"/>
              <a:t>皆さんが動物園やテレビで見る姿とは大きく異なると思います。</a:t>
            </a:r>
            <a:endParaRPr kumimoji="1" lang="en-US" altLang="ja-JP" dirty="0"/>
          </a:p>
          <a:p>
            <a:r>
              <a:rPr kumimoji="1" lang="ja-JP" altLang="en-US" dirty="0"/>
              <a:t>例えば像やキリンが絶滅していた時、</a:t>
            </a:r>
            <a:endParaRPr kumimoji="1" lang="en-US" altLang="ja-JP" dirty="0"/>
          </a:p>
          <a:p>
            <a:r>
              <a:rPr kumimoji="1" lang="ja-JP" altLang="en-US" dirty="0"/>
              <a:t>象の鼻を想像できる？</a:t>
            </a:r>
            <a:endParaRPr kumimoji="1" lang="en-US" altLang="ja-JP" dirty="0"/>
          </a:p>
          <a:p>
            <a:r>
              <a:rPr kumimoji="1" lang="ja-JP" altLang="en-US" dirty="0"/>
              <a:t>キリンの網目や食生活を想像できる？</a:t>
            </a:r>
            <a:endParaRPr kumimoji="1" lang="en-US" altLang="ja-JP" dirty="0"/>
          </a:p>
          <a:p>
            <a:endParaRPr kumimoji="1" lang="en-US" altLang="ja-JP" dirty="0"/>
          </a:p>
          <a:p>
            <a:r>
              <a:rPr kumimoji="1" lang="ja-JP" altLang="en-US" dirty="0"/>
              <a:t>無くすのは簡単だが、失われた生物の復元は難しい。</a:t>
            </a:r>
            <a:endParaRPr kumimoji="1" lang="en-US" altLang="ja-JP" dirty="0"/>
          </a:p>
          <a:p>
            <a:r>
              <a:rPr kumimoji="1" lang="ja-JP" altLang="en-US" dirty="0"/>
              <a:t>（最近の例だと恐竜は羽毛があるとかないとか）</a:t>
            </a:r>
            <a:endParaRPr kumimoji="1" lang="en-US" altLang="ja-JP" dirty="0"/>
          </a:p>
        </p:txBody>
      </p:sp>
      <p:sp>
        <p:nvSpPr>
          <p:cNvPr id="4" name="スライド番号プレースホルダー 3"/>
          <p:cNvSpPr>
            <a:spLocks noGrp="1"/>
          </p:cNvSpPr>
          <p:nvPr>
            <p:ph type="sldNum" sz="quarter" idx="10"/>
          </p:nvPr>
        </p:nvSpPr>
        <p:spPr/>
        <p:txBody>
          <a:bodyPr/>
          <a:lstStyle/>
          <a:p>
            <a:fld id="{8E99CFDC-0249-4ECD-8C8B-C8A4C3065E5E}" type="slidenum">
              <a:rPr kumimoji="1" lang="ja-JP" altLang="en-US" smtClean="0"/>
              <a:t>3</a:t>
            </a:fld>
            <a:endParaRPr kumimoji="1" lang="ja-JP" altLang="en-US"/>
          </a:p>
        </p:txBody>
      </p:sp>
    </p:spTree>
    <p:extLst>
      <p:ext uri="{BB962C8B-B14F-4D97-AF65-F5344CB8AC3E}">
        <p14:creationId xmlns:p14="http://schemas.microsoft.com/office/powerpoint/2010/main" val="1824467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この論文を選んだ理由は、生物に興味があり、かつ最新の手法で復元することが可能か知りたかったから。</a:t>
            </a:r>
            <a:endParaRPr kumimoji="1" lang="en-US" altLang="ja-JP" dirty="0"/>
          </a:p>
          <a:p>
            <a:r>
              <a:rPr kumimoji="1" lang="ja-JP" altLang="en-US" dirty="0"/>
              <a:t>（じゃなんで情報系の研究者？と思うかもしれないけど、究極的には人工生物を作りたいから）</a:t>
            </a:r>
            <a:endParaRPr kumimoji="1" lang="en-US" altLang="ja-JP" dirty="0"/>
          </a:p>
          <a:p>
            <a:r>
              <a:rPr kumimoji="1" lang="ja-JP" altLang="en-US" dirty="0"/>
              <a:t>見た通りの説明</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8E99CFDC-0249-4ECD-8C8B-C8A4C3065E5E}" type="slidenum">
              <a:rPr kumimoji="1" lang="ja-JP" altLang="en-US" smtClean="0"/>
              <a:t>4</a:t>
            </a:fld>
            <a:endParaRPr kumimoji="1" lang="ja-JP" altLang="en-US"/>
          </a:p>
        </p:txBody>
      </p:sp>
    </p:spTree>
    <p:extLst>
      <p:ext uri="{BB962C8B-B14F-4D97-AF65-F5344CB8AC3E}">
        <p14:creationId xmlns:p14="http://schemas.microsoft.com/office/powerpoint/2010/main" val="201310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生物・医科学分野で圧倒的人気の雑誌、</a:t>
            </a:r>
            <a:r>
              <a:rPr kumimoji="1" lang="en-US" altLang="ja-JP" dirty="0"/>
              <a:t>nature</a:t>
            </a:r>
            <a:r>
              <a:rPr kumimoji="1" lang="ja-JP" altLang="en-US" dirty="0"/>
              <a:t>のウェブ版から</a:t>
            </a:r>
            <a:endParaRPr kumimoji="1" lang="en-US" altLang="ja-JP" dirty="0"/>
          </a:p>
          <a:p>
            <a:r>
              <a:rPr kumimoji="1" lang="en-US" altLang="ja-JP" dirty="0"/>
              <a:t>2017</a:t>
            </a:r>
            <a:r>
              <a:rPr kumimoji="1" lang="ja-JP" altLang="en-US" dirty="0"/>
              <a:t>年の</a:t>
            </a:r>
            <a:r>
              <a:rPr kumimoji="1" lang="en-US" altLang="ja-JP" dirty="0"/>
              <a:t>6</a:t>
            </a:r>
            <a:r>
              <a:rPr kumimoji="1" lang="ja-JP" altLang="en-US" dirty="0"/>
              <a:t>月に公開されたばかりの最新論文</a:t>
            </a:r>
            <a:endParaRPr kumimoji="1" lang="en-US" altLang="ja-JP" dirty="0"/>
          </a:p>
          <a:p>
            <a:endParaRPr kumimoji="1" lang="en-US" altLang="ja-JP" dirty="0"/>
          </a:p>
          <a:p>
            <a:r>
              <a:rPr kumimoji="1" lang="ja-JP" altLang="en-US" dirty="0"/>
              <a:t>人気度は</a:t>
            </a:r>
            <a:r>
              <a:rPr kumimoji="1" lang="en-US" altLang="ja-JP" dirty="0"/>
              <a:t>Impact</a:t>
            </a:r>
            <a:r>
              <a:rPr kumimoji="1" lang="en-US" altLang="ja-JP" baseline="0" dirty="0"/>
              <a:t> Factor</a:t>
            </a:r>
            <a:r>
              <a:rPr kumimoji="1" lang="ja-JP" altLang="en-US" baseline="0" dirty="0"/>
              <a:t>で表されることが多い。</a:t>
            </a:r>
            <a:endParaRPr kumimoji="1" lang="en-US" altLang="ja-JP" baseline="0" dirty="0"/>
          </a:p>
          <a:p>
            <a:r>
              <a:rPr kumimoji="1" lang="ja-JP" altLang="en-US" dirty="0"/>
              <a:t>論文を引用している人がどれだけいるか？など、構成に与える影響力を数値化したもの。</a:t>
            </a:r>
            <a:endParaRPr kumimoji="1" lang="en-US" altLang="ja-JP" dirty="0"/>
          </a:p>
          <a:p>
            <a:r>
              <a:rPr kumimoji="1" lang="ja-JP" altLang="en-US" dirty="0"/>
              <a:t>情報系だと</a:t>
            </a:r>
            <a:r>
              <a:rPr kumimoji="1" lang="en-US" altLang="ja-JP" dirty="0"/>
              <a:t>5</a:t>
            </a:r>
            <a:r>
              <a:rPr kumimoji="1" lang="ja-JP" altLang="en-US" dirty="0"/>
              <a:t>程度、医科学系だと</a:t>
            </a:r>
            <a:r>
              <a:rPr kumimoji="1" lang="en-US" altLang="ja-JP" dirty="0"/>
              <a:t>10</a:t>
            </a:r>
            <a:r>
              <a:rPr kumimoji="1" lang="ja-JP" altLang="en-US" dirty="0"/>
              <a:t>越えが普通</a:t>
            </a:r>
            <a:endParaRPr kumimoji="1" lang="en-US" altLang="ja-JP" dirty="0"/>
          </a:p>
          <a:p>
            <a:r>
              <a:rPr kumimoji="1" lang="ja-JP" altLang="en-US" dirty="0"/>
              <a:t>ここで紹介した</a:t>
            </a:r>
            <a:r>
              <a:rPr kumimoji="1" lang="en-US" altLang="ja-JP" dirty="0"/>
              <a:t>Nature Communication</a:t>
            </a:r>
            <a:r>
              <a:rPr kumimoji="1" lang="ja-JP" altLang="en-US" dirty="0"/>
              <a:t>は</a:t>
            </a:r>
            <a:r>
              <a:rPr kumimoji="1" lang="en-US" altLang="ja-JP" dirty="0"/>
              <a:t>11</a:t>
            </a:r>
            <a:r>
              <a:rPr kumimoji="1" lang="ja-JP" altLang="en-US" dirty="0"/>
              <a:t>だが、</a:t>
            </a:r>
            <a:endParaRPr kumimoji="1" lang="en-US" altLang="ja-JP" dirty="0"/>
          </a:p>
          <a:p>
            <a:r>
              <a:rPr kumimoji="1" lang="ja-JP" altLang="en-US" dirty="0"/>
              <a:t>本誌は</a:t>
            </a:r>
            <a:r>
              <a:rPr kumimoji="1" lang="en-US" altLang="ja-JP" dirty="0"/>
              <a:t>38</a:t>
            </a:r>
            <a:r>
              <a:rPr kumimoji="1" lang="ja-JP" altLang="en-US" dirty="0"/>
              <a:t>と圧倒的な高さがわかる</a:t>
            </a:r>
            <a:endParaRPr kumimoji="1" lang="en-US" altLang="ja-JP" dirty="0"/>
          </a:p>
          <a:p>
            <a:r>
              <a:rPr kumimoji="1" lang="ja-JP" altLang="en-US" dirty="0"/>
              <a:t>ちなみに、工学系や情報系だと</a:t>
            </a:r>
            <a:r>
              <a:rPr kumimoji="1" lang="en-US" altLang="ja-JP" dirty="0"/>
              <a:t>5</a:t>
            </a:r>
            <a:r>
              <a:rPr kumimoji="1" lang="ja-JP" altLang="en-US" dirty="0"/>
              <a:t>程度の</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8E99CFDC-0249-4ECD-8C8B-C8A4C3065E5E}" type="slidenum">
              <a:rPr kumimoji="1" lang="ja-JP" altLang="en-US" smtClean="0"/>
              <a:t>5</a:t>
            </a:fld>
            <a:endParaRPr kumimoji="1" lang="ja-JP" altLang="en-US"/>
          </a:p>
        </p:txBody>
      </p:sp>
    </p:spTree>
    <p:extLst>
      <p:ext uri="{BB962C8B-B14F-4D97-AF65-F5344CB8AC3E}">
        <p14:creationId xmlns:p14="http://schemas.microsoft.com/office/powerpoint/2010/main" val="2266699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滑距目（かっきょもく）は現在絶滅している。</a:t>
            </a:r>
            <a:endParaRPr kumimoji="1" lang="en-US" altLang="ja-JP" dirty="0"/>
          </a:p>
          <a:p>
            <a:r>
              <a:rPr kumimoji="1" lang="ja-JP" altLang="en-US" dirty="0"/>
              <a:t>最後まで生き残っていたのが「マクラウケニア」らしい</a:t>
            </a:r>
            <a:endParaRPr kumimoji="1" lang="en-US" altLang="ja-JP" dirty="0"/>
          </a:p>
          <a:p>
            <a:endParaRPr kumimoji="1" lang="en-US" altLang="ja-JP" dirty="0"/>
          </a:p>
          <a:p>
            <a:r>
              <a:rPr kumimoji="1" lang="ja-JP" altLang="en-US" dirty="0"/>
              <a:t>ダーウィンが見つけたが、その後も度の分類に近いのかは不明だった</a:t>
            </a:r>
            <a:endParaRPr kumimoji="1" lang="en-US" altLang="ja-JP" dirty="0"/>
          </a:p>
          <a:p>
            <a:endParaRPr kumimoji="1" lang="en-US" altLang="ja-JP" dirty="0"/>
          </a:p>
          <a:p>
            <a:r>
              <a:rPr kumimoji="1" lang="en-US" altLang="ja-JP" dirty="0"/>
              <a:t>700</a:t>
            </a:r>
            <a:r>
              <a:rPr kumimoji="1" lang="ja-JP" altLang="en-US" dirty="0"/>
              <a:t>万年前ぐらいから登場し、その後、北米から移住してきた馬やラクダに生存競争に負けたと考えられている。</a:t>
            </a:r>
            <a:endParaRPr kumimoji="1" lang="en-US" altLang="ja-JP" dirty="0"/>
          </a:p>
          <a:p>
            <a:r>
              <a:rPr kumimoji="1" lang="ja-JP" altLang="en-US" dirty="0"/>
              <a:t>個人的には、絶滅するまでに時間が空きすぎていることから別の原因があると予測。</a:t>
            </a:r>
            <a:endParaRPr kumimoji="1" lang="en-US" altLang="ja-JP" dirty="0"/>
          </a:p>
          <a:p>
            <a:r>
              <a:rPr kumimoji="1" lang="ja-JP" altLang="en-US" dirty="0"/>
              <a:t>ともかく、</a:t>
            </a:r>
            <a:r>
              <a:rPr kumimoji="1" lang="en-US" altLang="ja-JP" dirty="0"/>
              <a:t>2</a:t>
            </a:r>
            <a:r>
              <a:rPr kumimoji="1" lang="ja-JP" altLang="en-US" dirty="0"/>
              <a:t>万年前を最後に地球上から姿を消した。</a:t>
            </a:r>
          </a:p>
        </p:txBody>
      </p:sp>
      <p:sp>
        <p:nvSpPr>
          <p:cNvPr id="4" name="スライド番号プレースホルダー 3"/>
          <p:cNvSpPr>
            <a:spLocks noGrp="1"/>
          </p:cNvSpPr>
          <p:nvPr>
            <p:ph type="sldNum" sz="quarter" idx="10"/>
          </p:nvPr>
        </p:nvSpPr>
        <p:spPr/>
        <p:txBody>
          <a:bodyPr/>
          <a:lstStyle/>
          <a:p>
            <a:fld id="{8E99CFDC-0249-4ECD-8C8B-C8A4C3065E5E}" type="slidenum">
              <a:rPr kumimoji="1" lang="ja-JP" altLang="en-US" smtClean="0"/>
              <a:t>6</a:t>
            </a:fld>
            <a:endParaRPr kumimoji="1" lang="ja-JP" altLang="en-US"/>
          </a:p>
        </p:txBody>
      </p:sp>
    </p:spTree>
    <p:extLst>
      <p:ext uri="{BB962C8B-B14F-4D97-AF65-F5344CB8AC3E}">
        <p14:creationId xmlns:p14="http://schemas.microsoft.com/office/powerpoint/2010/main" val="1654778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様々な動物の特徴を持っているから、どの仲間か今までわかっていなかった。</a:t>
            </a:r>
            <a:endParaRPr kumimoji="1" lang="en-US" altLang="ja-JP" dirty="0"/>
          </a:p>
          <a:p>
            <a:r>
              <a:rPr kumimoji="1" lang="ja-JP" altLang="en-US" dirty="0"/>
              <a:t>例えば</a:t>
            </a:r>
            <a:endParaRPr kumimoji="1" lang="en-US" altLang="ja-JP" dirty="0"/>
          </a:p>
          <a:p>
            <a:r>
              <a:rPr kumimoji="1" lang="ja-JP" altLang="en-US" dirty="0"/>
              <a:t>指が</a:t>
            </a:r>
            <a:r>
              <a:rPr kumimoji="1" lang="en-US" altLang="ja-JP" dirty="0"/>
              <a:t>3</a:t>
            </a:r>
            <a:r>
              <a:rPr kumimoji="1" lang="ja-JP" altLang="en-US" dirty="0"/>
              <a:t>本：バクの特徴</a:t>
            </a:r>
            <a:endParaRPr kumimoji="1" lang="en-US" altLang="ja-JP" dirty="0"/>
          </a:p>
          <a:p>
            <a:r>
              <a:rPr kumimoji="1" lang="ja-JP" altLang="en-US" dirty="0"/>
              <a:t>体格：ラクダのような体格、前兆</a:t>
            </a:r>
            <a:r>
              <a:rPr kumimoji="1" lang="en-US" altLang="ja-JP" dirty="0"/>
              <a:t>3m</a:t>
            </a:r>
          </a:p>
          <a:p>
            <a:r>
              <a:rPr kumimoji="1" lang="ja-JP" altLang="en-US" dirty="0"/>
              <a:t>側面に鼻：これは象の特徴、そのため復元図も鼻が長めに描かれている</a:t>
            </a:r>
          </a:p>
        </p:txBody>
      </p:sp>
      <p:sp>
        <p:nvSpPr>
          <p:cNvPr id="4" name="スライド番号プレースホルダー 3"/>
          <p:cNvSpPr>
            <a:spLocks noGrp="1"/>
          </p:cNvSpPr>
          <p:nvPr>
            <p:ph type="sldNum" sz="quarter" idx="10"/>
          </p:nvPr>
        </p:nvSpPr>
        <p:spPr/>
        <p:txBody>
          <a:bodyPr/>
          <a:lstStyle/>
          <a:p>
            <a:fld id="{8E99CFDC-0249-4ECD-8C8B-C8A4C3065E5E}" type="slidenum">
              <a:rPr kumimoji="1" lang="ja-JP" altLang="en-US" smtClean="0"/>
              <a:t>7</a:t>
            </a:fld>
            <a:endParaRPr kumimoji="1" lang="ja-JP" altLang="en-US"/>
          </a:p>
        </p:txBody>
      </p:sp>
    </p:spTree>
    <p:extLst>
      <p:ext uri="{BB962C8B-B14F-4D97-AF65-F5344CB8AC3E}">
        <p14:creationId xmlns:p14="http://schemas.microsoft.com/office/powerpoint/2010/main" val="3307176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ダーウィンの時代は遺伝子についてはわかっていなかった。</a:t>
            </a:r>
            <a:endParaRPr kumimoji="1" lang="en-US" altLang="ja-JP" dirty="0"/>
          </a:p>
          <a:p>
            <a:r>
              <a:rPr kumimoji="1" lang="ja-JP" altLang="en-US" dirty="0"/>
              <a:t>（当時は博物学という動物をはく製にするだけの学問がメイン）</a:t>
            </a:r>
            <a:endParaRPr kumimoji="1" lang="en-US" altLang="ja-JP" dirty="0"/>
          </a:p>
          <a:p>
            <a:r>
              <a:rPr kumimoji="1" lang="ja-JP" altLang="en-US" dirty="0"/>
              <a:t>複数の特徴を持つため、わからず。</a:t>
            </a:r>
            <a:endParaRPr kumimoji="1" lang="en-US" altLang="ja-JP" dirty="0"/>
          </a:p>
          <a:p>
            <a:r>
              <a:rPr kumimoji="1" lang="ja-JP" altLang="en-US" dirty="0"/>
              <a:t>近縁種もいないので、比較もできなかった。</a:t>
            </a:r>
            <a:endParaRPr kumimoji="1" lang="en-US" altLang="ja-JP" dirty="0"/>
          </a:p>
          <a:p>
            <a:endParaRPr kumimoji="1" lang="en-US" altLang="ja-JP" dirty="0"/>
          </a:p>
          <a:p>
            <a:r>
              <a:rPr kumimoji="1" lang="ja-JP" altLang="en-US" dirty="0"/>
              <a:t>その後、</a:t>
            </a:r>
            <a:r>
              <a:rPr kumimoji="1" lang="en-US" altLang="ja-JP" dirty="0"/>
              <a:t>DNA</a:t>
            </a:r>
            <a:r>
              <a:rPr kumimoji="1" lang="ja-JP" altLang="en-US" dirty="0"/>
              <a:t>についてわかってから調べるにしても、</a:t>
            </a:r>
            <a:endParaRPr kumimoji="1" lang="en-US" altLang="ja-JP" dirty="0"/>
          </a:p>
          <a:p>
            <a:r>
              <a:rPr kumimoji="1" lang="en-US" altLang="ja-JP" dirty="0"/>
              <a:t>2</a:t>
            </a:r>
            <a:r>
              <a:rPr kumimoji="1" lang="ja-JP" altLang="en-US" dirty="0"/>
              <a:t>万年前の化石からでは正確な</a:t>
            </a:r>
            <a:r>
              <a:rPr kumimoji="1" lang="en-US" altLang="ja-JP" dirty="0"/>
              <a:t>DNA</a:t>
            </a:r>
            <a:r>
              <a:rPr kumimoji="1" lang="ja-JP" altLang="en-US" dirty="0" err="1"/>
              <a:t>を抽</a:t>
            </a:r>
            <a:r>
              <a:rPr kumimoji="1" lang="ja-JP" altLang="en-US" dirty="0"/>
              <a:t>出することができなかった。</a:t>
            </a:r>
            <a:endParaRPr kumimoji="1" lang="en-US" altLang="ja-JP" dirty="0"/>
          </a:p>
          <a:p>
            <a:endParaRPr kumimoji="1" lang="en-US" altLang="ja-JP" dirty="0"/>
          </a:p>
          <a:p>
            <a:r>
              <a:rPr kumimoji="1" lang="ja-JP" altLang="en-US" dirty="0"/>
              <a:t>この論文では最新の</a:t>
            </a:r>
            <a:r>
              <a:rPr kumimoji="1" lang="en-US" altLang="ja-JP" dirty="0"/>
              <a:t>DNA</a:t>
            </a:r>
            <a:r>
              <a:rPr kumimoji="1" lang="ja-JP" altLang="en-US" dirty="0"/>
              <a:t>復元技術で近縁種を探すということを行っている。</a:t>
            </a:r>
            <a:endParaRPr kumimoji="1" lang="en-US" altLang="ja-JP" dirty="0"/>
          </a:p>
        </p:txBody>
      </p:sp>
      <p:sp>
        <p:nvSpPr>
          <p:cNvPr id="4" name="スライド番号プレースホルダー 3"/>
          <p:cNvSpPr>
            <a:spLocks noGrp="1"/>
          </p:cNvSpPr>
          <p:nvPr>
            <p:ph type="sldNum" sz="quarter" idx="10"/>
          </p:nvPr>
        </p:nvSpPr>
        <p:spPr/>
        <p:txBody>
          <a:bodyPr/>
          <a:lstStyle/>
          <a:p>
            <a:fld id="{8E99CFDC-0249-4ECD-8C8B-C8A4C3065E5E}" type="slidenum">
              <a:rPr kumimoji="1" lang="ja-JP" altLang="en-US" smtClean="0"/>
              <a:t>8</a:t>
            </a:fld>
            <a:endParaRPr kumimoji="1" lang="ja-JP" altLang="en-US"/>
          </a:p>
        </p:txBody>
      </p:sp>
    </p:spTree>
    <p:extLst>
      <p:ext uri="{BB962C8B-B14F-4D97-AF65-F5344CB8AC3E}">
        <p14:creationId xmlns:p14="http://schemas.microsoft.com/office/powerpoint/2010/main" val="319223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全体図</a:t>
            </a:r>
            <a:endParaRPr kumimoji="1" lang="en-US" altLang="ja-JP" dirty="0"/>
          </a:p>
          <a:p>
            <a:r>
              <a:rPr kumimoji="1" lang="ja-JP" altLang="en-US" dirty="0"/>
              <a:t>骨</a:t>
            </a:r>
            <a:r>
              <a:rPr kumimoji="1" lang="en-US" altLang="ja-JP" dirty="0"/>
              <a:t>30</a:t>
            </a:r>
            <a:r>
              <a:rPr kumimoji="1" lang="ja-JP" altLang="en-US" dirty="0"/>
              <a:t>グラム程度からミトコンドリア</a:t>
            </a:r>
            <a:r>
              <a:rPr kumimoji="1" lang="en-US" altLang="ja-JP" dirty="0"/>
              <a:t>DNA</a:t>
            </a:r>
            <a:r>
              <a:rPr kumimoji="1" lang="ja-JP" altLang="en-US" dirty="0" err="1"/>
              <a:t>を抽</a:t>
            </a:r>
            <a:r>
              <a:rPr kumimoji="1" lang="ja-JP" altLang="en-US" dirty="0"/>
              <a:t>出する（正確にはトランスファー</a:t>
            </a:r>
            <a:r>
              <a:rPr kumimoji="1" lang="en-US" altLang="ja-JP" dirty="0"/>
              <a:t>RNA</a:t>
            </a:r>
            <a:r>
              <a:rPr kumimoji="1" lang="ja-JP" altLang="en-US" dirty="0" err="1"/>
              <a:t>を抽</a:t>
            </a:r>
            <a:r>
              <a:rPr kumimoji="1" lang="ja-JP" altLang="en-US" dirty="0"/>
              <a:t>出）</a:t>
            </a:r>
            <a:endParaRPr kumimoji="1" lang="en-US" altLang="ja-JP" dirty="0"/>
          </a:p>
          <a:p>
            <a:endParaRPr kumimoji="1" lang="en-US" altLang="ja-JP" dirty="0"/>
          </a:p>
          <a:p>
            <a:r>
              <a:rPr kumimoji="1" lang="ja-JP" altLang="en-US" dirty="0"/>
              <a:t>単純に読み取るだけだと欠損だらけなので、</a:t>
            </a:r>
            <a:r>
              <a:rPr kumimoji="1" lang="en-US" altLang="ja-JP" dirty="0"/>
              <a:t>MITOS</a:t>
            </a:r>
            <a:r>
              <a:rPr kumimoji="1" lang="ja-JP" altLang="en-US" dirty="0"/>
              <a:t>と呼ばれる自動翻訳をかけて</a:t>
            </a:r>
            <a:r>
              <a:rPr kumimoji="1" lang="en-US" altLang="ja-JP" dirty="0"/>
              <a:t>DNA</a:t>
            </a:r>
            <a:r>
              <a:rPr kumimoji="1" lang="ja-JP" altLang="en-US" dirty="0"/>
              <a:t>の塩基配列を再現する</a:t>
            </a:r>
            <a:endParaRPr kumimoji="1" lang="en-US" altLang="ja-JP" dirty="0"/>
          </a:p>
          <a:p>
            <a:r>
              <a:rPr kumimoji="1" lang="ja-JP" altLang="en-US" dirty="0"/>
              <a:t>ほとんどの</a:t>
            </a:r>
            <a:r>
              <a:rPr kumimoji="1" lang="en-US" altLang="ja-JP" dirty="0"/>
              <a:t>RNA</a:t>
            </a:r>
            <a:r>
              <a:rPr kumimoji="1" lang="ja-JP" altLang="en-US" dirty="0"/>
              <a:t>は復元できたらしい</a:t>
            </a:r>
            <a:endParaRPr kumimoji="1" lang="en-US" altLang="ja-JP" dirty="0"/>
          </a:p>
          <a:p>
            <a:endParaRPr kumimoji="1" lang="en-US" altLang="ja-JP" dirty="0"/>
          </a:p>
          <a:p>
            <a:r>
              <a:rPr kumimoji="1" lang="ja-JP" altLang="en-US" dirty="0"/>
              <a:t>あとは、現存の生物と比較してどれだけ</a:t>
            </a:r>
            <a:r>
              <a:rPr kumimoji="1" lang="en-US" altLang="ja-JP" dirty="0"/>
              <a:t>DNA</a:t>
            </a:r>
            <a:r>
              <a:rPr kumimoji="1" lang="ja-JP" altLang="en-US" dirty="0"/>
              <a:t>が「近いか」を数値化すれば</a:t>
            </a:r>
            <a:r>
              <a:rPr kumimoji="1" lang="en-US" altLang="ja-JP" dirty="0"/>
              <a:t>OK</a:t>
            </a:r>
          </a:p>
          <a:p>
            <a:endParaRPr kumimoji="1" lang="ja-JP" altLang="en-US" dirty="0"/>
          </a:p>
        </p:txBody>
      </p:sp>
      <p:sp>
        <p:nvSpPr>
          <p:cNvPr id="4" name="スライド番号プレースホルダー 3"/>
          <p:cNvSpPr>
            <a:spLocks noGrp="1"/>
          </p:cNvSpPr>
          <p:nvPr>
            <p:ph type="sldNum" sz="quarter" idx="10"/>
          </p:nvPr>
        </p:nvSpPr>
        <p:spPr/>
        <p:txBody>
          <a:bodyPr/>
          <a:lstStyle/>
          <a:p>
            <a:fld id="{8E99CFDC-0249-4ECD-8C8B-C8A4C3065E5E}" type="slidenum">
              <a:rPr kumimoji="1" lang="ja-JP" altLang="en-US" smtClean="0"/>
              <a:t>9</a:t>
            </a:fld>
            <a:endParaRPr kumimoji="1" lang="ja-JP" altLang="en-US"/>
          </a:p>
        </p:txBody>
      </p:sp>
    </p:spTree>
    <p:extLst>
      <p:ext uri="{BB962C8B-B14F-4D97-AF65-F5344CB8AC3E}">
        <p14:creationId xmlns:p14="http://schemas.microsoft.com/office/powerpoint/2010/main" val="467567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ja-JP" altLang="en-US"/>
              <a:t>マスター タイトルの書式設定</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r>
              <a:rPr kumimoji="1" lang="en-US" altLang="ja-JP" smtClean="0"/>
              <a:t>2017/7/20</a:t>
            </a:r>
            <a:endParaRPr kumimoji="1" lang="ja-JP" altLang="en-US"/>
          </a:p>
        </p:txBody>
      </p:sp>
      <p:sp>
        <p:nvSpPr>
          <p:cNvPr id="5" name="Footer Placeholder 4"/>
          <p:cNvSpPr>
            <a:spLocks noGrp="1"/>
          </p:cNvSpPr>
          <p:nvPr>
            <p:ph type="ftr" sz="quarter" idx="11"/>
          </p:nvPr>
        </p:nvSpPr>
        <p:spPr>
          <a:xfrm>
            <a:off x="1127124" y="329307"/>
            <a:ext cx="5943668" cy="309201"/>
          </a:xfrm>
        </p:spPr>
        <p:txBody>
          <a:bodyPr/>
          <a:lstStyle/>
          <a:p>
            <a:endParaRPr kumimoji="1" lang="ja-JP" altLang="en-US"/>
          </a:p>
        </p:txBody>
      </p:sp>
      <p:sp>
        <p:nvSpPr>
          <p:cNvPr id="6" name="Slide Number Placeholder 5"/>
          <p:cNvSpPr>
            <a:spLocks noGrp="1"/>
          </p:cNvSpPr>
          <p:nvPr>
            <p:ph type="sldNum" sz="quarter" idx="12"/>
          </p:nvPr>
        </p:nvSpPr>
        <p:spPr>
          <a:xfrm>
            <a:off x="9924392" y="134930"/>
            <a:ext cx="811019" cy="503578"/>
          </a:xfrm>
        </p:spPr>
        <p:txBody>
          <a:bodyPr/>
          <a:lstStyle/>
          <a:p>
            <a:fld id="{35DFC278-1AD1-47F1-B654-4BEDB499D097}" type="slidenum">
              <a:rPr kumimoji="1" lang="ja-JP" altLang="en-US" smtClean="0"/>
              <a:t>‹#›</a:t>
            </a:fld>
            <a:endParaRPr kumimoji="1" lang="ja-JP" alt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715778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kumimoji="1" lang="en-US" altLang="ja-JP" smtClean="0"/>
              <a:t>2017/7/20</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DFC278-1AD1-47F1-B654-4BEDB499D097}" type="slidenum">
              <a:rPr kumimoji="1" lang="ja-JP" altLang="en-US" smtClean="0"/>
              <a:t>‹#›</a:t>
            </a:fld>
            <a:endParaRPr kumimoji="1" lang="ja-JP" altLang="en-US"/>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795861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kumimoji="1" lang="en-US" altLang="ja-JP" smtClean="0"/>
              <a:t>2017/7/20</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DFC278-1AD1-47F1-B654-4BEDB499D097}" type="slidenum">
              <a:rPr kumimoji="1" lang="ja-JP" altLang="en-US" smtClean="0"/>
              <a:t>‹#›</a:t>
            </a:fld>
            <a:endParaRPr kumimoji="1" lang="ja-JP" altLang="en-US"/>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3187086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a:defRPr sz="1200"/>
            </a:lvl1pPr>
          </a:lstStyle>
          <a:p>
            <a:r>
              <a:rPr kumimoji="1" lang="en-US" altLang="ja-JP" smtClean="0"/>
              <a:t>2017/7/20</a:t>
            </a:r>
            <a:endParaRPr kumimoji="1" lang="ja-JP" altLang="en-US"/>
          </a:p>
        </p:txBody>
      </p:sp>
      <p:sp>
        <p:nvSpPr>
          <p:cNvPr id="5" name="Footer Placeholder 4"/>
          <p:cNvSpPr>
            <a:spLocks noGrp="1"/>
          </p:cNvSpPr>
          <p:nvPr>
            <p:ph type="ftr" sz="quarter" idx="11"/>
          </p:nvPr>
        </p:nvSpPr>
        <p:spPr/>
        <p:txBody>
          <a:bodyPr/>
          <a:lstStyle>
            <a:lvl1pPr>
              <a:defRPr sz="1200"/>
            </a:lvl1pPr>
          </a:lstStyle>
          <a:p>
            <a:endParaRPr kumimoji="1" lang="ja-JP" altLang="en-US"/>
          </a:p>
        </p:txBody>
      </p:sp>
      <p:sp>
        <p:nvSpPr>
          <p:cNvPr id="6" name="Slide Number Placeholder 5"/>
          <p:cNvSpPr>
            <a:spLocks noGrp="1"/>
          </p:cNvSpPr>
          <p:nvPr>
            <p:ph type="sldNum" sz="quarter" idx="12"/>
          </p:nvPr>
        </p:nvSpPr>
        <p:spPr/>
        <p:txBody>
          <a:bodyPr/>
          <a:lstStyle/>
          <a:p>
            <a:fld id="{35DFC278-1AD1-47F1-B654-4BEDB499D097}" type="slidenum">
              <a:rPr kumimoji="1" lang="ja-JP" altLang="en-US" smtClean="0"/>
              <a:t>‹#›</a:t>
            </a:fld>
            <a:endParaRPr kumimoji="1" lang="ja-JP" altLang="en-US"/>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783144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ja-JP" altLang="en-US"/>
              <a:t>マスター タイトルの書式設定</a:t>
            </a:r>
            <a:endParaRPr lang="en-US" dirty="0"/>
          </a:p>
        </p:txBody>
      </p:sp>
      <p:sp>
        <p:nvSpPr>
          <p:cNvPr id="3"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r>
              <a:rPr kumimoji="1" lang="en-US" altLang="ja-JP" smtClean="0"/>
              <a:t>2017/7/20</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DFC278-1AD1-47F1-B654-4BEDB499D097}" type="slidenum">
              <a:rPr kumimoji="1" lang="ja-JP" altLang="en-US" smtClean="0"/>
              <a:t>‹#›</a:t>
            </a:fld>
            <a:endParaRPr kumimoji="1" lang="ja-JP" alt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602754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r>
              <a:rPr kumimoji="1" lang="en-US" altLang="ja-JP" smtClean="0"/>
              <a:t>2017/7/20</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DFC278-1AD1-47F1-B654-4BEDB499D097}" type="slidenum">
              <a:rPr kumimoji="1" lang="ja-JP" altLang="en-US" smtClean="0"/>
              <a:t>‹#›</a:t>
            </a:fld>
            <a:endParaRPr kumimoji="1" lang="ja-JP" alt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57959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29166" y="2974448"/>
            <a:ext cx="4645152" cy="24938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094337" y="2971669"/>
            <a:ext cx="4645152" cy="248719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r>
              <a:rPr kumimoji="1" lang="en-US" altLang="ja-JP" smtClean="0"/>
              <a:t>2017/7/20</a:t>
            </a:r>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5DFC278-1AD1-47F1-B654-4BEDB499D097}" type="slidenum">
              <a:rPr kumimoji="1" lang="ja-JP" altLang="en-US" smtClean="0"/>
              <a:t>‹#›</a:t>
            </a:fld>
            <a:endParaRPr kumimoji="1" lang="ja-JP" altLang="en-US"/>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4164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r>
              <a:rPr kumimoji="1" lang="en-US" altLang="ja-JP" smtClean="0"/>
              <a:t>2017/7/20</a:t>
            </a:r>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5DFC278-1AD1-47F1-B654-4BEDB499D097}" type="slidenum">
              <a:rPr kumimoji="1" lang="ja-JP" altLang="en-US" smtClean="0"/>
              <a:t>‹#›</a:t>
            </a:fld>
            <a:endParaRPr kumimoji="1" lang="ja-JP" altLang="en-US"/>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81050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kumimoji="1" lang="en-US" altLang="ja-JP" smtClean="0"/>
              <a:t>2017/7/20</a:t>
            </a:r>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5DFC278-1AD1-47F1-B654-4BEDB499D097}" type="slidenum">
              <a:rPr kumimoji="1" lang="ja-JP" altLang="en-US" smtClean="0"/>
              <a:t>‹#›</a:t>
            </a:fld>
            <a:endParaRPr kumimoji="1" lang="ja-JP" altLang="en-US"/>
          </a:p>
        </p:txBody>
      </p:sp>
    </p:spTree>
    <p:extLst>
      <p:ext uri="{BB962C8B-B14F-4D97-AF65-F5344CB8AC3E}">
        <p14:creationId xmlns:p14="http://schemas.microsoft.com/office/powerpoint/2010/main" val="753623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kumimoji="1" lang="en-US" altLang="ja-JP" smtClean="0"/>
              <a:t>2017/7/20</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DFC278-1AD1-47F1-B654-4BEDB499D097}" type="slidenum">
              <a:rPr kumimoji="1" lang="ja-JP" altLang="en-US" smtClean="0"/>
              <a:t>‹#›</a:t>
            </a:fld>
            <a:endParaRPr kumimoji="1" lang="ja-JP" alt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01285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r>
              <a:rPr kumimoji="1" lang="en-US" altLang="ja-JP" smtClean="0"/>
              <a:t>2017/7/20</a:t>
            </a:r>
            <a:endParaRPr kumimoji="1" lang="ja-JP" altLang="en-US"/>
          </a:p>
        </p:txBody>
      </p:sp>
      <p:sp>
        <p:nvSpPr>
          <p:cNvPr id="6" name="Footer Placeholder 5"/>
          <p:cNvSpPr>
            <a:spLocks noGrp="1"/>
          </p:cNvSpPr>
          <p:nvPr>
            <p:ph type="ftr" sz="quarter" idx="11"/>
          </p:nvPr>
        </p:nvSpPr>
        <p:spPr>
          <a:xfrm>
            <a:off x="1125300" y="318640"/>
            <a:ext cx="4877818" cy="320931"/>
          </a:xfrm>
        </p:spPr>
        <p:txBody>
          <a:bodyPr/>
          <a:lstStyle/>
          <a:p>
            <a:endParaRPr kumimoji="1" lang="ja-JP" altLang="en-US"/>
          </a:p>
        </p:txBody>
      </p:sp>
      <p:sp>
        <p:nvSpPr>
          <p:cNvPr id="7" name="Slide Number Placeholder 6"/>
          <p:cNvSpPr>
            <a:spLocks noGrp="1"/>
          </p:cNvSpPr>
          <p:nvPr>
            <p:ph type="sldNum" sz="quarter" idx="12"/>
          </p:nvPr>
        </p:nvSpPr>
        <p:spPr>
          <a:xfrm>
            <a:off x="6176794" y="137408"/>
            <a:ext cx="811019" cy="503578"/>
          </a:xfrm>
        </p:spPr>
        <p:txBody>
          <a:bodyPr/>
          <a:lstStyle/>
          <a:p>
            <a:fld id="{35DFC278-1AD1-47F1-B654-4BEDB499D097}" type="slidenum">
              <a:rPr kumimoji="1" lang="ja-JP" altLang="en-US" smtClean="0"/>
              <a:t>‹#›</a:t>
            </a:fld>
            <a:endParaRPr kumimoji="1" lang="ja-JP" altLang="en-US"/>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13116629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r>
              <a:rPr kumimoji="1" lang="en-US" altLang="ja-JP" smtClean="0"/>
              <a:t>2017/7/20</a:t>
            </a:r>
            <a:endParaRPr kumimoji="1" lang="ja-JP" altLang="en-US"/>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35DFC278-1AD1-47F1-B654-4BEDB499D097}" type="slidenum">
              <a:rPr kumimoji="1" lang="ja-JP" altLang="en-US" smtClean="0"/>
              <a:t>‹#›</a:t>
            </a:fld>
            <a:endParaRPr kumimoji="1" lang="ja-JP" altLang="en-US"/>
          </a:p>
        </p:txBody>
      </p:sp>
    </p:spTree>
    <p:extLst>
      <p:ext uri="{BB962C8B-B14F-4D97-AF65-F5344CB8AC3E}">
        <p14:creationId xmlns:p14="http://schemas.microsoft.com/office/powerpoint/2010/main" val="35058403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p:txStyles>
    <p:titleStyle>
      <a:lvl1pPr algn="l" defTabSz="914400" rtl="0" eaLnBrk="1" latinLnBrk="0" hangingPunct="1">
        <a:lnSpc>
          <a:spcPct val="90000"/>
        </a:lnSpc>
        <a:spcBef>
          <a:spcPct val="0"/>
        </a:spcBef>
        <a:buNone/>
        <a:defRPr kumimoji="1"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microsoft.com/office/2007/relationships/hdphoto" Target="../media/hdphoto1.wdp"/><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t>マクラウケニアは</a:t>
            </a:r>
            <a:r>
              <a:rPr kumimoji="1" lang="en-US" altLang="ja-JP" dirty="0"/>
              <a:t/>
            </a:r>
            <a:br>
              <a:rPr kumimoji="1" lang="en-US" altLang="ja-JP" dirty="0"/>
            </a:br>
            <a:r>
              <a:rPr lang="ja-JP" altLang="en-US" dirty="0"/>
              <a:t>　　　</a:t>
            </a:r>
            <a:r>
              <a:rPr kumimoji="1" lang="ja-JP" altLang="en-US" dirty="0"/>
              <a:t>どこに消えた？</a:t>
            </a:r>
          </a:p>
        </p:txBody>
      </p:sp>
      <p:sp>
        <p:nvSpPr>
          <p:cNvPr id="3" name="サブタイトル 2"/>
          <p:cNvSpPr>
            <a:spLocks noGrp="1"/>
          </p:cNvSpPr>
          <p:nvPr>
            <p:ph type="subTitle" idx="1"/>
          </p:nvPr>
        </p:nvSpPr>
        <p:spPr>
          <a:xfrm>
            <a:off x="789354" y="3564467"/>
            <a:ext cx="11402646" cy="1578056"/>
          </a:xfrm>
        </p:spPr>
        <p:txBody>
          <a:bodyPr>
            <a:normAutofit fontScale="92500"/>
          </a:bodyPr>
          <a:lstStyle/>
          <a:p>
            <a:r>
              <a:rPr kumimoji="1" lang="ja-JP" altLang="en-US" dirty="0"/>
              <a:t>情報処理技法</a:t>
            </a:r>
            <a:r>
              <a:rPr kumimoji="1" lang="en-US" altLang="ja-JP" dirty="0"/>
              <a:t>(</a:t>
            </a:r>
            <a:r>
              <a:rPr kumimoji="1" lang="ja-JP" altLang="en-US" dirty="0"/>
              <a:t>リテラシ</a:t>
            </a:r>
            <a:r>
              <a:rPr kumimoji="1" lang="en-US" altLang="ja-JP" dirty="0"/>
              <a:t>)I</a:t>
            </a:r>
            <a:r>
              <a:rPr kumimoji="1" lang="ja-JP" altLang="en-US" dirty="0"/>
              <a:t>　最終課題</a:t>
            </a:r>
            <a:endParaRPr kumimoji="1" lang="en-US" altLang="ja-JP" dirty="0"/>
          </a:p>
          <a:p>
            <a:r>
              <a:rPr lang="ja-JP" altLang="en-US" dirty="0"/>
              <a:t>紹介論文</a:t>
            </a:r>
            <a:r>
              <a:rPr lang="en-US" altLang="ja-JP" dirty="0"/>
              <a:t>: </a:t>
            </a:r>
          </a:p>
          <a:p>
            <a:r>
              <a:rPr lang="en-US" altLang="ja-JP" dirty="0"/>
              <a:t>“A mitogenomic </a:t>
            </a:r>
            <a:r>
              <a:rPr lang="en-US" altLang="ja-JP" dirty="0" err="1"/>
              <a:t>timetree</a:t>
            </a:r>
            <a:r>
              <a:rPr lang="en-US" altLang="ja-JP" dirty="0"/>
              <a:t> for Darwin’s </a:t>
            </a:r>
            <a:r>
              <a:rPr lang="en-US" altLang="ja-JP" dirty="0" err="1"/>
              <a:t>enigmaticSouth</a:t>
            </a:r>
            <a:r>
              <a:rPr lang="en-US" altLang="ja-JP" dirty="0"/>
              <a:t> American mammal </a:t>
            </a:r>
            <a:r>
              <a:rPr lang="en-US" altLang="ja-JP" dirty="0" err="1"/>
              <a:t>Macrauchenia</a:t>
            </a:r>
            <a:r>
              <a:rPr lang="en-US" altLang="ja-JP" dirty="0"/>
              <a:t> </a:t>
            </a:r>
            <a:r>
              <a:rPr lang="en-US" altLang="ja-JP" dirty="0" err="1"/>
              <a:t>patachonica</a:t>
            </a:r>
            <a:r>
              <a:rPr lang="en-US" altLang="ja-JP" dirty="0"/>
              <a:t>”[1]</a:t>
            </a:r>
          </a:p>
        </p:txBody>
      </p:sp>
      <p:sp>
        <p:nvSpPr>
          <p:cNvPr id="4" name="サブタイトル 2"/>
          <p:cNvSpPr txBox="1">
            <a:spLocks/>
          </p:cNvSpPr>
          <p:nvPr/>
        </p:nvSpPr>
        <p:spPr>
          <a:xfrm>
            <a:off x="789354" y="5142523"/>
            <a:ext cx="11402646" cy="1040498"/>
          </a:xfrm>
          <a:prstGeom prst="rect">
            <a:avLst/>
          </a:prstGeom>
        </p:spPr>
        <p:txBody>
          <a:bodyPr vert="horz" lIns="91440" tIns="91440" rIns="91440" bIns="91440" rtlCol="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kumimoji="1"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kumimoji="1"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kumimoji="1"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kumimoji="1"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kumimoji="1"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kumimoji="1"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kumimoji="1"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kumimoji="1"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kumimoji="1" sz="1600" kern="1200" baseline="0">
                <a:solidFill>
                  <a:schemeClr val="tx1"/>
                </a:solidFill>
                <a:effectLst/>
                <a:latin typeface="+mn-lt"/>
                <a:ea typeface="+mn-ea"/>
                <a:cs typeface="+mn-cs"/>
              </a:defRPr>
            </a:lvl9pPr>
          </a:lstStyle>
          <a:p>
            <a:r>
              <a:rPr lang="ja-JP" altLang="en-US" dirty="0"/>
              <a:t>所属：東京女子大学　なんとか学部なんとか専攻</a:t>
            </a:r>
            <a:r>
              <a:rPr lang="en-US" altLang="ja-JP" dirty="0"/>
              <a:t>	</a:t>
            </a:r>
            <a:r>
              <a:rPr lang="ja-JP" altLang="en-US" dirty="0"/>
              <a:t>学籍番号：</a:t>
            </a:r>
            <a:r>
              <a:rPr lang="en-US" altLang="ja-JP" dirty="0"/>
              <a:t>17X123456</a:t>
            </a:r>
          </a:p>
          <a:p>
            <a:r>
              <a:rPr lang="ja-JP" altLang="en-US" dirty="0"/>
              <a:t>氏名：柴田　淳司</a:t>
            </a:r>
          </a:p>
        </p:txBody>
      </p:sp>
      <p:sp>
        <p:nvSpPr>
          <p:cNvPr id="5" name="日付プレースホルダー 4"/>
          <p:cNvSpPr>
            <a:spLocks noGrp="1"/>
          </p:cNvSpPr>
          <p:nvPr>
            <p:ph type="dt" sz="half" idx="10"/>
          </p:nvPr>
        </p:nvSpPr>
        <p:spPr/>
        <p:txBody>
          <a:bodyPr/>
          <a:lstStyle/>
          <a:p>
            <a:r>
              <a:rPr kumimoji="1" lang="en-US" altLang="ja-JP" smtClean="0"/>
              <a:t>2017/7/20</a:t>
            </a:r>
            <a:endParaRPr kumimoji="1" lang="ja-JP" altLang="en-US"/>
          </a:p>
        </p:txBody>
      </p:sp>
      <p:sp>
        <p:nvSpPr>
          <p:cNvPr id="6" name="スライド番号プレースホルダー 5"/>
          <p:cNvSpPr>
            <a:spLocks noGrp="1"/>
          </p:cNvSpPr>
          <p:nvPr>
            <p:ph type="sldNum" sz="quarter" idx="12"/>
          </p:nvPr>
        </p:nvSpPr>
        <p:spPr/>
        <p:txBody>
          <a:bodyPr/>
          <a:lstStyle/>
          <a:p>
            <a:fld id="{35DFC278-1AD1-47F1-B654-4BEDB499D097}" type="slidenum">
              <a:rPr kumimoji="1" lang="ja-JP" altLang="en-US" smtClean="0"/>
              <a:t>1</a:t>
            </a:fld>
            <a:endParaRPr kumimoji="1" lang="ja-JP" altLang="en-US"/>
          </a:p>
        </p:txBody>
      </p:sp>
    </p:spTree>
    <p:extLst>
      <p:ext uri="{BB962C8B-B14F-4D97-AF65-F5344CB8AC3E}">
        <p14:creationId xmlns:p14="http://schemas.microsoft.com/office/powerpoint/2010/main" val="1997879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実験結果</a:t>
            </a:r>
          </a:p>
        </p:txBody>
      </p:sp>
      <p:pic>
        <p:nvPicPr>
          <p:cNvPr id="4" name="図 3"/>
          <p:cNvPicPr>
            <a:picLocks noChangeAspect="1"/>
          </p:cNvPicPr>
          <p:nvPr/>
        </p:nvPicPr>
        <p:blipFill>
          <a:blip r:embed="rId3"/>
          <a:stretch>
            <a:fillRect/>
          </a:stretch>
        </p:blipFill>
        <p:spPr>
          <a:xfrm>
            <a:off x="1778460" y="1394113"/>
            <a:ext cx="8775756" cy="4663742"/>
          </a:xfrm>
          <a:prstGeom prst="rect">
            <a:avLst/>
          </a:prstGeom>
        </p:spPr>
      </p:pic>
      <p:sp>
        <p:nvSpPr>
          <p:cNvPr id="5" name="テキスト ボックス 4"/>
          <p:cNvSpPr txBox="1"/>
          <p:nvPr/>
        </p:nvSpPr>
        <p:spPr>
          <a:xfrm rot="5400000">
            <a:off x="10287819" y="4486033"/>
            <a:ext cx="953477"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dirty="0"/>
              <a:t>ウマ</a:t>
            </a:r>
          </a:p>
        </p:txBody>
      </p:sp>
      <p:sp>
        <p:nvSpPr>
          <p:cNvPr id="6" name="テキスト ボックス 5"/>
          <p:cNvSpPr txBox="1"/>
          <p:nvPr/>
        </p:nvSpPr>
        <p:spPr>
          <a:xfrm rot="5400000">
            <a:off x="10141969" y="3280194"/>
            <a:ext cx="1245177" cy="36933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dirty="0"/>
              <a:t>サイ</a:t>
            </a:r>
          </a:p>
        </p:txBody>
      </p:sp>
      <p:sp>
        <p:nvSpPr>
          <p:cNvPr id="7" name="テキスト ボックス 6"/>
          <p:cNvSpPr txBox="1"/>
          <p:nvPr/>
        </p:nvSpPr>
        <p:spPr>
          <a:xfrm rot="5400000">
            <a:off x="10427717" y="2238888"/>
            <a:ext cx="673681" cy="36933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dirty="0"/>
              <a:t>バク</a:t>
            </a:r>
          </a:p>
        </p:txBody>
      </p:sp>
      <p:sp>
        <p:nvSpPr>
          <p:cNvPr id="8" name="吹き出し: 角を丸めた四角形 7"/>
          <p:cNvSpPr/>
          <p:nvPr/>
        </p:nvSpPr>
        <p:spPr>
          <a:xfrm>
            <a:off x="9472246" y="5556738"/>
            <a:ext cx="2117970" cy="501117"/>
          </a:xfrm>
          <a:prstGeom prst="wedgeRoundRectCallout">
            <a:avLst>
              <a:gd name="adj1" fmla="val -31996"/>
              <a:gd name="adj2" fmla="val -7703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マクラウケニア</a:t>
            </a:r>
          </a:p>
        </p:txBody>
      </p:sp>
      <p:sp>
        <p:nvSpPr>
          <p:cNvPr id="9" name="テキスト ボックス 8"/>
          <p:cNvSpPr txBox="1"/>
          <p:nvPr/>
        </p:nvSpPr>
        <p:spPr>
          <a:xfrm>
            <a:off x="4312305" y="6164633"/>
            <a:ext cx="3708066" cy="369332"/>
          </a:xfrm>
          <a:prstGeom prst="rect">
            <a:avLst/>
          </a:prstGeom>
          <a:solidFill>
            <a:schemeClr val="bg1">
              <a:lumMod val="95000"/>
            </a:schemeClr>
          </a:solidFill>
        </p:spPr>
        <p:txBody>
          <a:bodyPr wrap="none" rtlCol="0">
            <a:spAutoFit/>
          </a:bodyPr>
          <a:lstStyle/>
          <a:p>
            <a:r>
              <a:rPr kumimoji="1" lang="ja-JP" altLang="en-US" dirty="0"/>
              <a:t>マクラウケニアとの遺伝的近さ</a:t>
            </a:r>
            <a:r>
              <a:rPr kumimoji="1" lang="en-US" altLang="ja-JP" dirty="0"/>
              <a:t>[1]</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2017/7/20</a:t>
            </a:r>
            <a:endParaRPr kumimoji="1" lang="ja-JP" altLang="en-US"/>
          </a:p>
        </p:txBody>
      </p:sp>
      <p:sp>
        <p:nvSpPr>
          <p:cNvPr id="10" name="スライド番号プレースホルダー 9"/>
          <p:cNvSpPr>
            <a:spLocks noGrp="1"/>
          </p:cNvSpPr>
          <p:nvPr>
            <p:ph type="sldNum" sz="quarter" idx="12"/>
          </p:nvPr>
        </p:nvSpPr>
        <p:spPr/>
        <p:txBody>
          <a:bodyPr/>
          <a:lstStyle/>
          <a:p>
            <a:fld id="{35DFC278-1AD1-47F1-B654-4BEDB499D097}" type="slidenum">
              <a:rPr kumimoji="1" lang="ja-JP" altLang="en-US" smtClean="0"/>
              <a:t>10</a:t>
            </a:fld>
            <a:endParaRPr kumimoji="1" lang="ja-JP" altLang="en-US"/>
          </a:p>
        </p:txBody>
      </p:sp>
    </p:spTree>
    <p:extLst>
      <p:ext uri="{BB962C8B-B14F-4D97-AF65-F5344CB8AC3E}">
        <p14:creationId xmlns:p14="http://schemas.microsoft.com/office/powerpoint/2010/main" val="4255049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まとめ</a:t>
            </a:r>
          </a:p>
        </p:txBody>
      </p:sp>
      <p:sp>
        <p:nvSpPr>
          <p:cNvPr id="3" name="コンテンツ プレースホルダー 2"/>
          <p:cNvSpPr>
            <a:spLocks noGrp="1"/>
          </p:cNvSpPr>
          <p:nvPr>
            <p:ph idx="1"/>
          </p:nvPr>
        </p:nvSpPr>
        <p:spPr>
          <a:xfrm>
            <a:off x="1130270" y="3931137"/>
            <a:ext cx="9603275" cy="1535207"/>
          </a:xfrm>
        </p:spPr>
        <p:txBody>
          <a:bodyPr/>
          <a:lstStyle/>
          <a:p>
            <a:r>
              <a:rPr kumimoji="1" lang="ja-JP" altLang="en-US" dirty="0"/>
              <a:t>遺伝的な近さは上記の通り</a:t>
            </a:r>
            <a:endParaRPr kumimoji="1" lang="en-US" altLang="ja-JP" dirty="0"/>
          </a:p>
          <a:p>
            <a:r>
              <a:rPr lang="ja-JP" altLang="en-US" dirty="0"/>
              <a:t>特徴的には「ウマの体格をしたバク」が正しそう</a:t>
            </a:r>
            <a:endParaRPr lang="en-US" altLang="ja-JP" dirty="0"/>
          </a:p>
          <a:p>
            <a:r>
              <a:rPr kumimoji="1" lang="ja-JP" altLang="en-US" dirty="0"/>
              <a:t>毛並みや生活を再現できたわけではない</a:t>
            </a:r>
          </a:p>
        </p:txBody>
      </p:sp>
      <p:sp>
        <p:nvSpPr>
          <p:cNvPr id="4" name="正方形/長方形 3"/>
          <p:cNvSpPr/>
          <p:nvPr/>
        </p:nvSpPr>
        <p:spPr>
          <a:xfrm>
            <a:off x="1697974" y="2171769"/>
            <a:ext cx="8467866" cy="129735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3200" b="1" dirty="0">
                <a:solidFill>
                  <a:schemeClr val="accent6">
                    <a:lumMod val="50000"/>
                  </a:schemeClr>
                </a:solidFill>
              </a:rPr>
              <a:t>マクラウケニア</a:t>
            </a:r>
            <a:r>
              <a:rPr kumimoji="1" lang="ja-JP" altLang="en-US" sz="2400" dirty="0"/>
              <a:t>は</a:t>
            </a:r>
            <a:r>
              <a:rPr kumimoji="1" lang="ja-JP" altLang="en-US" sz="3200" b="1" dirty="0">
                <a:solidFill>
                  <a:schemeClr val="accent2">
                    <a:lumMod val="50000"/>
                  </a:schemeClr>
                </a:solidFill>
              </a:rPr>
              <a:t>バク</a:t>
            </a:r>
            <a:r>
              <a:rPr kumimoji="1" lang="ja-JP" altLang="en-US" sz="2400" dirty="0"/>
              <a:t>・</a:t>
            </a:r>
            <a:r>
              <a:rPr kumimoji="1" lang="ja-JP" altLang="en-US" sz="3200" b="1" dirty="0">
                <a:solidFill>
                  <a:schemeClr val="accent2">
                    <a:lumMod val="50000"/>
                  </a:schemeClr>
                </a:solidFill>
              </a:rPr>
              <a:t>サイ</a:t>
            </a:r>
            <a:r>
              <a:rPr kumimoji="1" lang="ja-JP" altLang="en-US" sz="2400" dirty="0"/>
              <a:t>・</a:t>
            </a:r>
            <a:r>
              <a:rPr kumimoji="1" lang="ja-JP" altLang="en-US" sz="3200" b="1" dirty="0">
                <a:solidFill>
                  <a:schemeClr val="accent2">
                    <a:lumMod val="50000"/>
                  </a:schemeClr>
                </a:solidFill>
              </a:rPr>
              <a:t>ウマ</a:t>
            </a:r>
            <a:r>
              <a:rPr kumimoji="1" lang="ja-JP" altLang="en-US" sz="2400" dirty="0"/>
              <a:t>の</a:t>
            </a:r>
            <a:r>
              <a:rPr kumimoji="1" lang="ja-JP" altLang="en-US" sz="2800" dirty="0"/>
              <a:t>仲間</a:t>
            </a:r>
            <a:endParaRPr kumimoji="1" lang="ja-JP" altLang="en-US" sz="2400" dirty="0"/>
          </a:p>
        </p:txBody>
      </p:sp>
      <p:sp>
        <p:nvSpPr>
          <p:cNvPr id="5" name="日付プレースホルダー 4"/>
          <p:cNvSpPr>
            <a:spLocks noGrp="1"/>
          </p:cNvSpPr>
          <p:nvPr>
            <p:ph type="dt" sz="half" idx="10"/>
          </p:nvPr>
        </p:nvSpPr>
        <p:spPr/>
        <p:txBody>
          <a:bodyPr/>
          <a:lstStyle/>
          <a:p>
            <a:r>
              <a:rPr kumimoji="1" lang="en-US" altLang="ja-JP" smtClean="0"/>
              <a:t>2017/7/20</a:t>
            </a:r>
            <a:endParaRPr kumimoji="1" lang="ja-JP" altLang="en-US"/>
          </a:p>
        </p:txBody>
      </p:sp>
      <p:sp>
        <p:nvSpPr>
          <p:cNvPr id="6" name="スライド番号プレースホルダー 5"/>
          <p:cNvSpPr>
            <a:spLocks noGrp="1"/>
          </p:cNvSpPr>
          <p:nvPr>
            <p:ph type="sldNum" sz="quarter" idx="12"/>
          </p:nvPr>
        </p:nvSpPr>
        <p:spPr/>
        <p:txBody>
          <a:bodyPr/>
          <a:lstStyle/>
          <a:p>
            <a:fld id="{35DFC278-1AD1-47F1-B654-4BEDB499D097}" type="slidenum">
              <a:rPr kumimoji="1" lang="ja-JP" altLang="en-US" smtClean="0"/>
              <a:t>11</a:t>
            </a:fld>
            <a:endParaRPr kumimoji="1" lang="ja-JP" altLang="en-US"/>
          </a:p>
        </p:txBody>
      </p:sp>
    </p:spTree>
    <p:extLst>
      <p:ext uri="{BB962C8B-B14F-4D97-AF65-F5344CB8AC3E}">
        <p14:creationId xmlns:p14="http://schemas.microsoft.com/office/powerpoint/2010/main" val="3038541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総評</a:t>
            </a:r>
          </a:p>
        </p:txBody>
      </p:sp>
      <p:sp>
        <p:nvSpPr>
          <p:cNvPr id="3" name="コンテンツ プレースホルダー 2"/>
          <p:cNvSpPr>
            <a:spLocks noGrp="1"/>
          </p:cNvSpPr>
          <p:nvPr>
            <p:ph idx="1"/>
          </p:nvPr>
        </p:nvSpPr>
        <p:spPr>
          <a:xfrm>
            <a:off x="1130270" y="1695938"/>
            <a:ext cx="9603275" cy="4228123"/>
          </a:xfrm>
        </p:spPr>
        <p:txBody>
          <a:bodyPr>
            <a:normAutofit/>
          </a:bodyPr>
          <a:lstStyle/>
          <a:p>
            <a:r>
              <a:rPr kumimoji="1" lang="ja-JP" altLang="en-US" dirty="0"/>
              <a:t>形状より身体的特徴の方が優先されるのは想定内だった</a:t>
            </a:r>
            <a:endParaRPr kumimoji="1" lang="en-US" altLang="ja-JP" dirty="0"/>
          </a:p>
          <a:p>
            <a:pPr lvl="1"/>
            <a:r>
              <a:rPr lang="ja-JP" altLang="en-US" dirty="0"/>
              <a:t>鼻の位置変化＜指の本数変化　→　つまり奇蹄目に近い</a:t>
            </a:r>
            <a:endParaRPr kumimoji="1" lang="en-US" altLang="ja-JP" dirty="0"/>
          </a:p>
          <a:p>
            <a:pPr>
              <a:spcBef>
                <a:spcPts val="1800"/>
              </a:spcBef>
            </a:pPr>
            <a:r>
              <a:rPr lang="ja-JP" altLang="en-US" dirty="0"/>
              <a:t>良い論文は新しい手法を取り入れているのがよく分かった</a:t>
            </a:r>
            <a:endParaRPr lang="en-US" altLang="ja-JP" dirty="0"/>
          </a:p>
          <a:p>
            <a:pPr lvl="1"/>
            <a:r>
              <a:rPr lang="en-US" altLang="ja-JP" dirty="0"/>
              <a:t>MITOS</a:t>
            </a:r>
            <a:r>
              <a:rPr lang="ja-JP" altLang="en-US" dirty="0"/>
              <a:t>はウェブサービスだからだれでも使えるらしい</a:t>
            </a:r>
            <a:endParaRPr lang="en-US" altLang="ja-JP" dirty="0"/>
          </a:p>
          <a:p>
            <a:pPr lvl="1"/>
            <a:r>
              <a:rPr lang="ja-JP" altLang="en-US" dirty="0"/>
              <a:t>遺伝子の比較にはベイズ推定などを利用</a:t>
            </a:r>
            <a:endParaRPr lang="en-US" altLang="ja-JP" dirty="0"/>
          </a:p>
          <a:p>
            <a:pPr>
              <a:spcBef>
                <a:spcPts val="1800"/>
              </a:spcBef>
            </a:pPr>
            <a:r>
              <a:rPr lang="ja-JP" altLang="en-US" dirty="0"/>
              <a:t>比較的新しい</a:t>
            </a:r>
            <a:r>
              <a:rPr kumimoji="1" lang="ja-JP" altLang="en-US" dirty="0"/>
              <a:t>化石なら再生可能かもと思えた</a:t>
            </a:r>
            <a:endParaRPr kumimoji="1" lang="en-US" altLang="ja-JP" dirty="0"/>
          </a:p>
          <a:p>
            <a:pPr lvl="1"/>
            <a:r>
              <a:rPr kumimoji="1" lang="ja-JP" altLang="en-US" dirty="0"/>
              <a:t>ミトコンドリア</a:t>
            </a:r>
            <a:r>
              <a:rPr kumimoji="1" lang="en-US" altLang="ja-JP" dirty="0"/>
              <a:t>RNA</a:t>
            </a:r>
            <a:r>
              <a:rPr kumimoji="1" lang="ja-JP" altLang="en-US" dirty="0"/>
              <a:t>は完全に再現していた</a:t>
            </a:r>
            <a:endParaRPr kumimoji="1" lang="en-US" altLang="ja-JP" dirty="0"/>
          </a:p>
          <a:p>
            <a:pPr lvl="1"/>
            <a:r>
              <a:rPr kumimoji="1" lang="ja-JP" altLang="en-US" dirty="0"/>
              <a:t>他も一部を除きほぼ再現可能らしい</a:t>
            </a:r>
          </a:p>
        </p:txBody>
      </p:sp>
      <p:sp>
        <p:nvSpPr>
          <p:cNvPr id="4" name="日付プレースホルダー 3"/>
          <p:cNvSpPr>
            <a:spLocks noGrp="1"/>
          </p:cNvSpPr>
          <p:nvPr>
            <p:ph type="dt" sz="half" idx="10"/>
          </p:nvPr>
        </p:nvSpPr>
        <p:spPr/>
        <p:txBody>
          <a:bodyPr/>
          <a:lstStyle/>
          <a:p>
            <a:r>
              <a:rPr kumimoji="1" lang="en-US" altLang="ja-JP" smtClean="0"/>
              <a:t>2017/7/20</a:t>
            </a:r>
            <a:endParaRPr kumimoji="1" lang="ja-JP" altLang="en-US"/>
          </a:p>
        </p:txBody>
      </p:sp>
      <p:sp>
        <p:nvSpPr>
          <p:cNvPr id="5" name="スライド番号プレースホルダー 4"/>
          <p:cNvSpPr>
            <a:spLocks noGrp="1"/>
          </p:cNvSpPr>
          <p:nvPr>
            <p:ph type="sldNum" sz="quarter" idx="12"/>
          </p:nvPr>
        </p:nvSpPr>
        <p:spPr/>
        <p:txBody>
          <a:bodyPr/>
          <a:lstStyle/>
          <a:p>
            <a:fld id="{35DFC278-1AD1-47F1-B654-4BEDB499D097}" type="slidenum">
              <a:rPr kumimoji="1" lang="ja-JP" altLang="en-US" smtClean="0"/>
              <a:t>12</a:t>
            </a:fld>
            <a:endParaRPr kumimoji="1" lang="ja-JP" altLang="en-US"/>
          </a:p>
        </p:txBody>
      </p:sp>
    </p:spTree>
    <p:extLst>
      <p:ext uri="{BB962C8B-B14F-4D97-AF65-F5344CB8AC3E}">
        <p14:creationId xmlns:p14="http://schemas.microsoft.com/office/powerpoint/2010/main" val="3640747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参考文献</a:t>
            </a:r>
          </a:p>
        </p:txBody>
      </p:sp>
      <p:sp>
        <p:nvSpPr>
          <p:cNvPr id="3" name="コンテンツ プレースホルダー 2"/>
          <p:cNvSpPr>
            <a:spLocks noGrp="1"/>
          </p:cNvSpPr>
          <p:nvPr>
            <p:ph idx="1"/>
          </p:nvPr>
        </p:nvSpPr>
        <p:spPr/>
        <p:txBody>
          <a:bodyPr>
            <a:normAutofit fontScale="92500"/>
          </a:bodyPr>
          <a:lstStyle/>
          <a:p>
            <a:pPr marL="360000" indent="-540000">
              <a:buNone/>
            </a:pPr>
            <a:r>
              <a:rPr kumimoji="1" lang="en-US" altLang="ja-JP" dirty="0"/>
              <a:t>[1] </a:t>
            </a:r>
            <a:r>
              <a:rPr kumimoji="1" lang="en-US" altLang="ja-JP" dirty="0" err="1"/>
              <a:t>Micheal</a:t>
            </a:r>
            <a:r>
              <a:rPr kumimoji="1" lang="en-US" altLang="ja-JP" dirty="0"/>
              <a:t> Westbury, </a:t>
            </a:r>
            <a:r>
              <a:rPr kumimoji="1" lang="en-US" altLang="ja-JP" dirty="0" err="1"/>
              <a:t>Sina</a:t>
            </a:r>
            <a:r>
              <a:rPr kumimoji="1" lang="en-US" altLang="ja-JP" dirty="0"/>
              <a:t> </a:t>
            </a:r>
            <a:r>
              <a:rPr kumimoji="1" lang="en-US" altLang="ja-JP" dirty="0" err="1"/>
              <a:t>Baleka</a:t>
            </a:r>
            <a:r>
              <a:rPr kumimoji="1" lang="en-US" altLang="ja-JP" dirty="0"/>
              <a:t>, et al, “</a:t>
            </a:r>
            <a:r>
              <a:rPr lang="en-US" altLang="ja-JP" dirty="0"/>
              <a:t>A mitogenomic </a:t>
            </a:r>
            <a:r>
              <a:rPr lang="en-US" altLang="ja-JP" dirty="0" err="1"/>
              <a:t>timetree</a:t>
            </a:r>
            <a:r>
              <a:rPr lang="en-US" altLang="ja-JP" dirty="0"/>
              <a:t> for Darwin’s </a:t>
            </a:r>
            <a:r>
              <a:rPr lang="en-US" altLang="ja-JP" dirty="0" err="1"/>
              <a:t>enigmaticSouth</a:t>
            </a:r>
            <a:r>
              <a:rPr lang="en-US" altLang="ja-JP" dirty="0"/>
              <a:t> American mammal </a:t>
            </a:r>
            <a:r>
              <a:rPr lang="en-US" altLang="ja-JP" dirty="0" err="1"/>
              <a:t>Macrauchenia</a:t>
            </a:r>
            <a:r>
              <a:rPr lang="en-US" altLang="ja-JP" dirty="0"/>
              <a:t> </a:t>
            </a:r>
            <a:r>
              <a:rPr lang="en-US" altLang="ja-JP" dirty="0" err="1"/>
              <a:t>patachonica</a:t>
            </a:r>
            <a:r>
              <a:rPr kumimoji="1" lang="en-US" altLang="ja-JP" dirty="0"/>
              <a:t>”, nature COMMUNICATIONS, Jun., 2017.</a:t>
            </a:r>
          </a:p>
          <a:p>
            <a:pPr marL="360000" indent="-540000">
              <a:buNone/>
            </a:pPr>
            <a:r>
              <a:rPr lang="en-US" altLang="ja-JP" dirty="0"/>
              <a:t>[2] </a:t>
            </a:r>
            <a:r>
              <a:rPr lang="ja-JP" altLang="en-US" dirty="0"/>
              <a:t>国立科学博物館</a:t>
            </a:r>
            <a:r>
              <a:rPr lang="en-US" altLang="ja-JP" dirty="0"/>
              <a:t>, http://db.kahaku.go.jp/, visited Jul. 19, 2017.</a:t>
            </a:r>
          </a:p>
          <a:p>
            <a:pPr marL="360000" indent="-540000">
              <a:buNone/>
            </a:pPr>
            <a:r>
              <a:rPr lang="en-US" altLang="ja-JP" dirty="0"/>
              <a:t>[3] Wikipedia </a:t>
            </a:r>
            <a:r>
              <a:rPr lang="ja-JP" altLang="en-US" dirty="0"/>
              <a:t>滑距目</a:t>
            </a:r>
            <a:r>
              <a:rPr lang="en-US" altLang="ja-JP" dirty="0"/>
              <a:t>, https://ja.wikipedia.org/wiki/%E6%BB%91%E8%B7%9D%E7%9B%AE, visited Jul. 19, 2017. </a:t>
            </a:r>
          </a:p>
          <a:p>
            <a:pPr marL="360000" indent="-540000">
              <a:buNone/>
            </a:pPr>
            <a:r>
              <a:rPr lang="en-US" altLang="ja-JP" dirty="0"/>
              <a:t>[4] GASTON DESIGN INC, http://www.gastondesign.com/, visited Jul. 19, 2017.</a:t>
            </a:r>
          </a:p>
        </p:txBody>
      </p:sp>
      <p:sp>
        <p:nvSpPr>
          <p:cNvPr id="4" name="日付プレースホルダー 3"/>
          <p:cNvSpPr>
            <a:spLocks noGrp="1"/>
          </p:cNvSpPr>
          <p:nvPr>
            <p:ph type="dt" sz="half" idx="10"/>
          </p:nvPr>
        </p:nvSpPr>
        <p:spPr/>
        <p:txBody>
          <a:bodyPr/>
          <a:lstStyle/>
          <a:p>
            <a:r>
              <a:rPr kumimoji="1" lang="en-US" altLang="ja-JP" smtClean="0"/>
              <a:t>2017/7/20</a:t>
            </a:r>
            <a:endParaRPr kumimoji="1" lang="ja-JP" altLang="en-US"/>
          </a:p>
        </p:txBody>
      </p:sp>
      <p:sp>
        <p:nvSpPr>
          <p:cNvPr id="5" name="スライド番号プレースホルダー 4"/>
          <p:cNvSpPr>
            <a:spLocks noGrp="1"/>
          </p:cNvSpPr>
          <p:nvPr>
            <p:ph type="sldNum" sz="quarter" idx="12"/>
          </p:nvPr>
        </p:nvSpPr>
        <p:spPr/>
        <p:txBody>
          <a:bodyPr/>
          <a:lstStyle/>
          <a:p>
            <a:fld id="{35DFC278-1AD1-47F1-B654-4BEDB499D097}" type="slidenum">
              <a:rPr kumimoji="1" lang="ja-JP" altLang="en-US" smtClean="0"/>
              <a:t>13</a:t>
            </a:fld>
            <a:endParaRPr kumimoji="1" lang="ja-JP" altLang="en-US"/>
          </a:p>
        </p:txBody>
      </p:sp>
    </p:spTree>
    <p:extLst>
      <p:ext uri="{BB962C8B-B14F-4D97-AF65-F5344CB8AC3E}">
        <p14:creationId xmlns:p14="http://schemas.microsoft.com/office/powerpoint/2010/main" val="445165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OUTLINE</a:t>
            </a:r>
            <a:endParaRPr kumimoji="1" lang="ja-JP" altLang="en-US" dirty="0"/>
          </a:p>
        </p:txBody>
      </p:sp>
      <p:sp>
        <p:nvSpPr>
          <p:cNvPr id="3" name="コンテンツ プレースホルダー 2"/>
          <p:cNvSpPr>
            <a:spLocks noGrp="1"/>
          </p:cNvSpPr>
          <p:nvPr>
            <p:ph idx="1"/>
          </p:nvPr>
        </p:nvSpPr>
        <p:spPr>
          <a:xfrm>
            <a:off x="1130270" y="2171769"/>
            <a:ext cx="9603275" cy="3635062"/>
          </a:xfrm>
        </p:spPr>
        <p:txBody>
          <a:bodyPr>
            <a:normAutofit/>
          </a:bodyPr>
          <a:lstStyle/>
          <a:p>
            <a:r>
              <a:rPr kumimoji="1" lang="ja-JP" altLang="en-US" dirty="0"/>
              <a:t>なぜこの論文を？</a:t>
            </a:r>
            <a:endParaRPr kumimoji="1" lang="en-US" altLang="ja-JP" dirty="0"/>
          </a:p>
          <a:p>
            <a:r>
              <a:rPr lang="ja-JP" altLang="en-US" dirty="0"/>
              <a:t>論文紹介</a:t>
            </a:r>
            <a:endParaRPr lang="en-US" altLang="ja-JP" dirty="0"/>
          </a:p>
          <a:p>
            <a:pPr lvl="1"/>
            <a:r>
              <a:rPr kumimoji="1" lang="ja-JP" altLang="en-US" dirty="0"/>
              <a:t>マクラウケニアとは？</a:t>
            </a:r>
            <a:endParaRPr kumimoji="1" lang="en-US" altLang="ja-JP" dirty="0"/>
          </a:p>
          <a:p>
            <a:pPr lvl="1"/>
            <a:r>
              <a:rPr lang="ja-JP" altLang="en-US" dirty="0"/>
              <a:t>マクラウケニアの謎</a:t>
            </a:r>
            <a:endParaRPr lang="en-US" altLang="ja-JP" dirty="0"/>
          </a:p>
          <a:p>
            <a:pPr lvl="1"/>
            <a:r>
              <a:rPr lang="ja-JP" altLang="en-US" dirty="0"/>
              <a:t>これまで</a:t>
            </a:r>
            <a:r>
              <a:rPr kumimoji="1" lang="ja-JP" altLang="en-US" dirty="0"/>
              <a:t>のアプローチ</a:t>
            </a:r>
            <a:endParaRPr kumimoji="1" lang="en-US" altLang="ja-JP" dirty="0"/>
          </a:p>
          <a:p>
            <a:pPr lvl="1"/>
            <a:r>
              <a:rPr lang="en-US" altLang="ja-JP" dirty="0"/>
              <a:t>MITOS</a:t>
            </a:r>
            <a:r>
              <a:rPr lang="ja-JP" altLang="en-US" dirty="0"/>
              <a:t>による遺伝子の判定</a:t>
            </a:r>
            <a:endParaRPr lang="en-US" altLang="ja-JP" dirty="0"/>
          </a:p>
          <a:p>
            <a:r>
              <a:rPr kumimoji="1" lang="ja-JP" altLang="en-US" dirty="0"/>
              <a:t>総論</a:t>
            </a:r>
            <a:endParaRPr kumimoji="1" lang="en-US" altLang="ja-JP" dirty="0"/>
          </a:p>
          <a:p>
            <a:r>
              <a:rPr kumimoji="1" lang="ja-JP" altLang="en-US" dirty="0"/>
              <a:t>参考文献</a:t>
            </a:r>
          </a:p>
        </p:txBody>
      </p:sp>
      <p:sp>
        <p:nvSpPr>
          <p:cNvPr id="4" name="日付プレースホルダー 3"/>
          <p:cNvSpPr>
            <a:spLocks noGrp="1"/>
          </p:cNvSpPr>
          <p:nvPr>
            <p:ph type="dt" sz="half" idx="10"/>
          </p:nvPr>
        </p:nvSpPr>
        <p:spPr/>
        <p:txBody>
          <a:bodyPr/>
          <a:lstStyle/>
          <a:p>
            <a:r>
              <a:rPr kumimoji="1" lang="en-US" altLang="ja-JP" smtClean="0"/>
              <a:t>2017/7/20</a:t>
            </a:r>
            <a:endParaRPr kumimoji="1" lang="ja-JP" altLang="en-US"/>
          </a:p>
        </p:txBody>
      </p:sp>
      <p:sp>
        <p:nvSpPr>
          <p:cNvPr id="5" name="スライド番号プレースホルダー 4"/>
          <p:cNvSpPr>
            <a:spLocks noGrp="1"/>
          </p:cNvSpPr>
          <p:nvPr>
            <p:ph type="sldNum" sz="quarter" idx="12"/>
          </p:nvPr>
        </p:nvSpPr>
        <p:spPr/>
        <p:txBody>
          <a:bodyPr/>
          <a:lstStyle/>
          <a:p>
            <a:fld id="{35DFC278-1AD1-47F1-B654-4BEDB499D097}" type="slidenum">
              <a:rPr kumimoji="1" lang="ja-JP" altLang="en-US" smtClean="0"/>
              <a:t>2</a:t>
            </a:fld>
            <a:endParaRPr kumimoji="1" lang="ja-JP" altLang="en-US"/>
          </a:p>
        </p:txBody>
      </p:sp>
    </p:spTree>
    <p:extLst>
      <p:ext uri="{BB962C8B-B14F-4D97-AF65-F5344CB8AC3E}">
        <p14:creationId xmlns:p14="http://schemas.microsoft.com/office/powerpoint/2010/main" val="3546946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何の骨？</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1026" name="Picture 2" descr="http://db.kahaku.go.jp/webmuseum/auth/get-media?data_no=188658&amp;version=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9599" y="968113"/>
            <a:ext cx="3122739" cy="4684105"/>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8140264" y="5667007"/>
            <a:ext cx="1861407" cy="369332"/>
          </a:xfrm>
          <a:prstGeom prst="rect">
            <a:avLst/>
          </a:prstGeom>
          <a:noFill/>
        </p:spPr>
        <p:txBody>
          <a:bodyPr wrap="none" rtlCol="0">
            <a:spAutoFit/>
          </a:bodyPr>
          <a:lstStyle/>
          <a:p>
            <a:r>
              <a:rPr kumimoji="1" lang="ja-JP" altLang="en-US" dirty="0"/>
              <a:t>キリンの骨格</a:t>
            </a:r>
            <a:r>
              <a:rPr kumimoji="1" lang="en-US" altLang="ja-JP" dirty="0"/>
              <a:t>[2]</a:t>
            </a:r>
            <a:endParaRPr kumimoji="1" lang="ja-JP" altLang="en-US" dirty="0"/>
          </a:p>
        </p:txBody>
      </p:sp>
      <p:pic>
        <p:nvPicPr>
          <p:cNvPr id="1028" name="Picture 4" descr="http://db.kahaku.go.jp/webmuseum/auth/get-media?data_no=188657&amp;version=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6563" y="1781057"/>
            <a:ext cx="5806743" cy="3871161"/>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3504646" y="5667007"/>
            <a:ext cx="1630575" cy="369332"/>
          </a:xfrm>
          <a:prstGeom prst="rect">
            <a:avLst/>
          </a:prstGeom>
          <a:noFill/>
        </p:spPr>
        <p:txBody>
          <a:bodyPr wrap="none" rtlCol="0">
            <a:spAutoFit/>
          </a:bodyPr>
          <a:lstStyle/>
          <a:p>
            <a:r>
              <a:rPr kumimoji="1" lang="ja-JP" altLang="en-US" dirty="0"/>
              <a:t>ゾウの骨格</a:t>
            </a:r>
            <a:r>
              <a:rPr kumimoji="1" lang="en-US" altLang="ja-JP" dirty="0"/>
              <a:t>[2]</a:t>
            </a:r>
            <a:endParaRPr kumimoji="1" lang="ja-JP" altLang="en-US" dirty="0"/>
          </a:p>
        </p:txBody>
      </p:sp>
      <p:sp>
        <p:nvSpPr>
          <p:cNvPr id="5" name="日付プレースホルダー 4"/>
          <p:cNvSpPr>
            <a:spLocks noGrp="1"/>
          </p:cNvSpPr>
          <p:nvPr>
            <p:ph type="dt" sz="half" idx="10"/>
          </p:nvPr>
        </p:nvSpPr>
        <p:spPr/>
        <p:txBody>
          <a:bodyPr/>
          <a:lstStyle/>
          <a:p>
            <a:r>
              <a:rPr kumimoji="1" lang="en-US" altLang="ja-JP" smtClean="0"/>
              <a:t>2017/7/20</a:t>
            </a:r>
            <a:endParaRPr kumimoji="1" lang="ja-JP" altLang="en-US"/>
          </a:p>
        </p:txBody>
      </p:sp>
      <p:sp>
        <p:nvSpPr>
          <p:cNvPr id="6" name="スライド番号プレースホルダー 5"/>
          <p:cNvSpPr>
            <a:spLocks noGrp="1"/>
          </p:cNvSpPr>
          <p:nvPr>
            <p:ph type="sldNum" sz="quarter" idx="12"/>
          </p:nvPr>
        </p:nvSpPr>
        <p:spPr/>
        <p:txBody>
          <a:bodyPr/>
          <a:lstStyle/>
          <a:p>
            <a:fld id="{35DFC278-1AD1-47F1-B654-4BEDB499D097}" type="slidenum">
              <a:rPr kumimoji="1" lang="ja-JP" altLang="en-US" smtClean="0"/>
              <a:t>3</a:t>
            </a:fld>
            <a:endParaRPr kumimoji="1" lang="ja-JP" altLang="en-US"/>
          </a:p>
        </p:txBody>
      </p:sp>
    </p:spTree>
    <p:extLst>
      <p:ext uri="{BB962C8B-B14F-4D97-AF65-F5344CB8AC3E}">
        <p14:creationId xmlns:p14="http://schemas.microsoft.com/office/powerpoint/2010/main" val="344773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なぜこの論文？</a:t>
            </a:r>
          </a:p>
        </p:txBody>
      </p:sp>
      <p:sp>
        <p:nvSpPr>
          <p:cNvPr id="4" name="正方形/長方形 3"/>
          <p:cNvSpPr/>
          <p:nvPr/>
        </p:nvSpPr>
        <p:spPr>
          <a:xfrm>
            <a:off x="3562649" y="2002559"/>
            <a:ext cx="4738515" cy="82018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000" dirty="0"/>
              <a:t>過去の生き物って復元できないの？</a:t>
            </a:r>
          </a:p>
        </p:txBody>
      </p:sp>
      <p:sp>
        <p:nvSpPr>
          <p:cNvPr id="5" name="矢印: 下 4"/>
          <p:cNvSpPr/>
          <p:nvPr/>
        </p:nvSpPr>
        <p:spPr>
          <a:xfrm>
            <a:off x="4998109" y="2874456"/>
            <a:ext cx="1867593" cy="3546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682994" y="3463636"/>
            <a:ext cx="8497823" cy="124690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2800" b="1" dirty="0"/>
              <a:t>最新の手法</a:t>
            </a:r>
            <a:r>
              <a:rPr kumimoji="1" lang="ja-JP" altLang="en-US" sz="2000" dirty="0"/>
              <a:t>で、</a:t>
            </a:r>
            <a:r>
              <a:rPr kumimoji="1" lang="ja-JP" altLang="en-US" sz="2800" b="1" dirty="0"/>
              <a:t>絶滅した生物</a:t>
            </a:r>
            <a:r>
              <a:rPr kumimoji="1" lang="ja-JP" altLang="en-US" sz="2000" dirty="0"/>
              <a:t>を調べる論文を見てみたい！</a:t>
            </a:r>
          </a:p>
        </p:txBody>
      </p:sp>
      <p:sp>
        <p:nvSpPr>
          <p:cNvPr id="3" name="日付プレースホルダー 2"/>
          <p:cNvSpPr>
            <a:spLocks noGrp="1"/>
          </p:cNvSpPr>
          <p:nvPr>
            <p:ph type="dt" sz="half" idx="10"/>
          </p:nvPr>
        </p:nvSpPr>
        <p:spPr/>
        <p:txBody>
          <a:bodyPr/>
          <a:lstStyle/>
          <a:p>
            <a:r>
              <a:rPr kumimoji="1" lang="en-US" altLang="ja-JP" smtClean="0"/>
              <a:t>2017/7/20</a:t>
            </a:r>
            <a:endParaRPr kumimoji="1" lang="ja-JP" altLang="en-US"/>
          </a:p>
        </p:txBody>
      </p:sp>
      <p:sp>
        <p:nvSpPr>
          <p:cNvPr id="6" name="スライド番号プレースホルダー 5"/>
          <p:cNvSpPr>
            <a:spLocks noGrp="1"/>
          </p:cNvSpPr>
          <p:nvPr>
            <p:ph type="sldNum" sz="quarter" idx="12"/>
          </p:nvPr>
        </p:nvSpPr>
        <p:spPr/>
        <p:txBody>
          <a:bodyPr/>
          <a:lstStyle/>
          <a:p>
            <a:fld id="{35DFC278-1AD1-47F1-B654-4BEDB499D097}" type="slidenum">
              <a:rPr kumimoji="1" lang="ja-JP" altLang="en-US" smtClean="0"/>
              <a:t>4</a:t>
            </a:fld>
            <a:endParaRPr kumimoji="1" lang="ja-JP" altLang="en-US"/>
          </a:p>
        </p:txBody>
      </p:sp>
    </p:spTree>
    <p:extLst>
      <p:ext uri="{BB962C8B-B14F-4D97-AF65-F5344CB8AC3E}">
        <p14:creationId xmlns:p14="http://schemas.microsoft.com/office/powerpoint/2010/main" val="599243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論文情報</a:t>
            </a:r>
          </a:p>
        </p:txBody>
      </p:sp>
      <p:sp>
        <p:nvSpPr>
          <p:cNvPr id="3" name="コンテンツ プレースホルダー 2"/>
          <p:cNvSpPr>
            <a:spLocks noGrp="1"/>
          </p:cNvSpPr>
          <p:nvPr>
            <p:ph idx="1"/>
          </p:nvPr>
        </p:nvSpPr>
        <p:spPr/>
        <p:txBody>
          <a:bodyPr/>
          <a:lstStyle/>
          <a:p>
            <a:pPr marL="0" indent="0">
              <a:buNone/>
            </a:pPr>
            <a:r>
              <a:rPr kumimoji="1" lang="ja-JP" altLang="en-US" dirty="0"/>
              <a:t>タイトル：</a:t>
            </a:r>
            <a:r>
              <a:rPr lang="en-US" altLang="ja-JP" dirty="0"/>
              <a:t>A mitogenomic </a:t>
            </a:r>
            <a:r>
              <a:rPr lang="en-US" altLang="ja-JP" dirty="0" err="1"/>
              <a:t>timetree</a:t>
            </a:r>
            <a:r>
              <a:rPr lang="en-US" altLang="ja-JP" dirty="0"/>
              <a:t> for Darwin’s enigmatic South American mammal </a:t>
            </a:r>
            <a:r>
              <a:rPr lang="en-US" altLang="ja-JP" dirty="0" err="1"/>
              <a:t>Macrauchenia</a:t>
            </a:r>
            <a:r>
              <a:rPr lang="en-US" altLang="ja-JP" dirty="0"/>
              <a:t> </a:t>
            </a:r>
            <a:r>
              <a:rPr lang="en-US" altLang="ja-JP" dirty="0" err="1"/>
              <a:t>patachonica</a:t>
            </a:r>
            <a:r>
              <a:rPr lang="en-US" altLang="ja-JP" dirty="0"/>
              <a:t>[1]</a:t>
            </a:r>
          </a:p>
          <a:p>
            <a:pPr marL="0" indent="0">
              <a:buNone/>
            </a:pPr>
            <a:r>
              <a:rPr kumimoji="1" lang="en-US" altLang="ja-JP" dirty="0"/>
              <a:t>(</a:t>
            </a:r>
            <a:r>
              <a:rPr lang="ja-JP" altLang="en-US" dirty="0"/>
              <a:t>意訳</a:t>
            </a:r>
            <a:r>
              <a:rPr kumimoji="1" lang="en-US" altLang="ja-JP" dirty="0"/>
              <a:t>)</a:t>
            </a:r>
            <a:r>
              <a:rPr kumimoji="1" lang="ja-JP" altLang="en-US" dirty="0"/>
              <a:t>ダーウィンの見つけた謎の南アメリカ哺乳類、マクラウケニアの</a:t>
            </a:r>
            <a:r>
              <a:rPr lang="ja-JP" altLang="en-US" dirty="0"/>
              <a:t>遺伝子系統</a:t>
            </a:r>
            <a:endParaRPr kumimoji="1" lang="en-US" altLang="ja-JP" dirty="0"/>
          </a:p>
          <a:p>
            <a:pPr marL="0" indent="0">
              <a:buNone/>
            </a:pPr>
            <a:r>
              <a:rPr kumimoji="1" lang="ja-JP" altLang="en-US" dirty="0"/>
              <a:t>雑誌：</a:t>
            </a:r>
            <a:r>
              <a:rPr kumimoji="1" lang="en-US" altLang="ja-JP" dirty="0"/>
              <a:t>Nature</a:t>
            </a:r>
            <a:r>
              <a:rPr lang="ja-JP" altLang="en-US" dirty="0"/>
              <a:t> </a:t>
            </a:r>
            <a:r>
              <a:rPr lang="en-US" altLang="ja-JP" dirty="0"/>
              <a:t>Communications</a:t>
            </a:r>
          </a:p>
          <a:p>
            <a:pPr marL="0" indent="0">
              <a:buNone/>
            </a:pPr>
            <a:r>
              <a:rPr kumimoji="1" lang="ja-JP" altLang="en-US" dirty="0"/>
              <a:t>発行：</a:t>
            </a:r>
            <a:r>
              <a:rPr kumimoji="1" lang="en-US" altLang="ja-JP" dirty="0"/>
              <a:t>2017</a:t>
            </a:r>
            <a:r>
              <a:rPr kumimoji="1" lang="ja-JP" altLang="en-US" dirty="0"/>
              <a:t>年</a:t>
            </a:r>
            <a:r>
              <a:rPr kumimoji="1" lang="en-US" altLang="ja-JP" dirty="0"/>
              <a:t>6</a:t>
            </a:r>
            <a:r>
              <a:rPr kumimoji="1" lang="ja-JP" altLang="en-US" dirty="0"/>
              <a:t>月</a:t>
            </a:r>
            <a:endParaRPr kumimoji="1" lang="en-US" altLang="ja-JP" dirty="0"/>
          </a:p>
          <a:p>
            <a:pPr marL="0" indent="0">
              <a:buNone/>
            </a:pPr>
            <a:r>
              <a:rPr lang="en-US" altLang="ja-JP" dirty="0"/>
              <a:t>IF</a:t>
            </a:r>
            <a:r>
              <a:rPr lang="ja-JP" altLang="en-US" dirty="0"/>
              <a:t>：</a:t>
            </a:r>
            <a:r>
              <a:rPr lang="en-US" altLang="ja-JP" dirty="0"/>
              <a:t>11.39</a:t>
            </a:r>
          </a:p>
          <a:p>
            <a:pPr marL="0" indent="0">
              <a:buNone/>
            </a:pPr>
            <a:r>
              <a:rPr kumimoji="1" lang="ja-JP" altLang="en-US" dirty="0"/>
              <a:t>著者：ポツダム大学やアメリカ自然史博物館の方々</a:t>
            </a:r>
            <a:endParaRPr kumimoji="1" lang="en-US" altLang="ja-JP" dirty="0"/>
          </a:p>
          <a:p>
            <a:pPr marL="0" indent="0">
              <a:buNone/>
            </a:pPr>
            <a:endParaRPr kumimoji="1" lang="ja-JP" altLang="en-US" dirty="0"/>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1222" y="953324"/>
            <a:ext cx="6402323" cy="777960"/>
          </a:xfrm>
          <a:prstGeom prst="rect">
            <a:avLst/>
          </a:prstGeom>
        </p:spPr>
      </p:pic>
      <p:sp>
        <p:nvSpPr>
          <p:cNvPr id="4" name="日付プレースホルダー 3"/>
          <p:cNvSpPr>
            <a:spLocks noGrp="1"/>
          </p:cNvSpPr>
          <p:nvPr>
            <p:ph type="dt" sz="half" idx="10"/>
          </p:nvPr>
        </p:nvSpPr>
        <p:spPr/>
        <p:txBody>
          <a:bodyPr/>
          <a:lstStyle/>
          <a:p>
            <a:r>
              <a:rPr kumimoji="1" lang="en-US" altLang="ja-JP" smtClean="0"/>
              <a:t>2017/7/20</a:t>
            </a:r>
            <a:endParaRPr kumimoji="1" lang="ja-JP" altLang="en-US"/>
          </a:p>
        </p:txBody>
      </p:sp>
      <p:sp>
        <p:nvSpPr>
          <p:cNvPr id="6" name="スライド番号プレースホルダー 5"/>
          <p:cNvSpPr>
            <a:spLocks noGrp="1"/>
          </p:cNvSpPr>
          <p:nvPr>
            <p:ph type="sldNum" sz="quarter" idx="12"/>
          </p:nvPr>
        </p:nvSpPr>
        <p:spPr/>
        <p:txBody>
          <a:bodyPr/>
          <a:lstStyle/>
          <a:p>
            <a:fld id="{35DFC278-1AD1-47F1-B654-4BEDB499D097}" type="slidenum">
              <a:rPr kumimoji="1" lang="ja-JP" altLang="en-US" smtClean="0"/>
              <a:t>5</a:t>
            </a:fld>
            <a:endParaRPr kumimoji="1" lang="ja-JP" altLang="en-US"/>
          </a:p>
        </p:txBody>
      </p:sp>
    </p:spTree>
    <p:extLst>
      <p:ext uri="{BB962C8B-B14F-4D97-AF65-F5344CB8AC3E}">
        <p14:creationId xmlns:p14="http://schemas.microsoft.com/office/powerpoint/2010/main" val="1077828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マクラウケニアって？</a:t>
            </a:r>
            <a:endParaRPr kumimoji="1" lang="ja-JP" altLang="en-US" dirty="0"/>
          </a:p>
        </p:txBody>
      </p:sp>
      <p:sp>
        <p:nvSpPr>
          <p:cNvPr id="3" name="コンテンツ プレースホルダー 2"/>
          <p:cNvSpPr>
            <a:spLocks noGrp="1"/>
          </p:cNvSpPr>
          <p:nvPr>
            <p:ph idx="1"/>
          </p:nvPr>
        </p:nvSpPr>
        <p:spPr>
          <a:xfrm>
            <a:off x="1130270" y="2171768"/>
            <a:ext cx="9603275" cy="3564723"/>
          </a:xfrm>
        </p:spPr>
        <p:txBody>
          <a:bodyPr>
            <a:normAutofit/>
          </a:bodyPr>
          <a:lstStyle/>
          <a:p>
            <a:r>
              <a:rPr kumimoji="1" lang="ja-JP" altLang="en-US" dirty="0"/>
              <a:t>学名：</a:t>
            </a:r>
            <a:r>
              <a:rPr kumimoji="1" lang="en-US" altLang="ja-JP" dirty="0" err="1"/>
              <a:t>Macrauchenia</a:t>
            </a:r>
            <a:r>
              <a:rPr kumimoji="1" lang="en-US" altLang="ja-JP" dirty="0"/>
              <a:t>(</a:t>
            </a:r>
            <a:r>
              <a:rPr kumimoji="1" lang="ja-JP" altLang="en-US" dirty="0"/>
              <a:t>意味は大きなラクダ</a:t>
            </a:r>
            <a:r>
              <a:rPr kumimoji="1" lang="en-US" altLang="ja-JP" dirty="0"/>
              <a:t>)</a:t>
            </a:r>
          </a:p>
          <a:p>
            <a:r>
              <a:rPr lang="ja-JP" altLang="en-US" dirty="0"/>
              <a:t>分類：哺乳類 哺乳綱 獣亜綱 滑距目</a:t>
            </a:r>
            <a:endParaRPr lang="en-US" altLang="ja-JP" dirty="0"/>
          </a:p>
          <a:p>
            <a:r>
              <a:rPr lang="ja-JP" altLang="en-US" dirty="0"/>
              <a:t>発見者：若き日のダーウィン</a:t>
            </a:r>
            <a:endParaRPr lang="en-US" altLang="ja-JP" dirty="0"/>
          </a:p>
          <a:p>
            <a:r>
              <a:rPr kumimoji="1" lang="ja-JP" altLang="en-US" dirty="0"/>
              <a:t>生息地：南米</a:t>
            </a:r>
            <a:endParaRPr kumimoji="1" lang="en-US" altLang="ja-JP" dirty="0"/>
          </a:p>
          <a:p>
            <a:r>
              <a:rPr lang="ja-JP" altLang="en-US" dirty="0"/>
              <a:t>歴史：</a:t>
            </a:r>
            <a:r>
              <a:rPr lang="en-US" altLang="ja-JP" dirty="0"/>
              <a:t/>
            </a:r>
            <a:br>
              <a:rPr lang="en-US" altLang="ja-JP" dirty="0"/>
            </a:br>
            <a:r>
              <a:rPr lang="en-US" altLang="ja-JP" dirty="0"/>
              <a:t>700</a:t>
            </a:r>
            <a:r>
              <a:rPr lang="ja-JP" altLang="en-US" dirty="0"/>
              <a:t>万年前　誕生</a:t>
            </a:r>
            <a:r>
              <a:rPr lang="en-US" altLang="ja-JP" dirty="0"/>
              <a:t/>
            </a:r>
            <a:br>
              <a:rPr lang="en-US" altLang="ja-JP" dirty="0"/>
            </a:br>
            <a:r>
              <a:rPr lang="en-US" altLang="ja-JP" dirty="0"/>
              <a:t>500</a:t>
            </a:r>
            <a:r>
              <a:rPr lang="ja-JP" altLang="en-US" dirty="0"/>
              <a:t>万年前　馬やラクダが南米に流入</a:t>
            </a:r>
            <a:r>
              <a:rPr lang="en-US" altLang="ja-JP" dirty="0"/>
              <a:t/>
            </a:r>
            <a:br>
              <a:rPr lang="en-US" altLang="ja-JP" dirty="0"/>
            </a:br>
            <a:r>
              <a:rPr lang="en-US" altLang="ja-JP" dirty="0"/>
              <a:t>2</a:t>
            </a:r>
            <a:r>
              <a:rPr lang="ja-JP" altLang="en-US" dirty="0"/>
              <a:t>万年前　　絶滅</a:t>
            </a:r>
            <a:endParaRPr lang="en-US" altLang="ja-JP" dirty="0"/>
          </a:p>
        </p:txBody>
      </p:sp>
      <p:pic>
        <p:nvPicPr>
          <p:cNvPr id="2052" name="Picture 4" descr="https://upload.wikimedia.org/wikipedia/commons/d/d5/Macraucheni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823" y="2277602"/>
            <a:ext cx="4887832" cy="3353053"/>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7549661" y="5657659"/>
            <a:ext cx="3708066" cy="369332"/>
          </a:xfrm>
          <a:prstGeom prst="rect">
            <a:avLst/>
          </a:prstGeom>
          <a:noFill/>
        </p:spPr>
        <p:txBody>
          <a:bodyPr wrap="none" rtlCol="0">
            <a:spAutoFit/>
          </a:bodyPr>
          <a:lstStyle/>
          <a:p>
            <a:r>
              <a:rPr kumimoji="1" lang="ja-JP" altLang="en-US" dirty="0"/>
              <a:t>滑距目最後の生き残りの想像図</a:t>
            </a:r>
            <a:r>
              <a:rPr kumimoji="1" lang="en-US" altLang="ja-JP" dirty="0"/>
              <a:t>[3]</a:t>
            </a:r>
            <a:endParaRPr kumimoji="1" lang="ja-JP" altLang="en-US" dirty="0"/>
          </a:p>
        </p:txBody>
      </p:sp>
      <p:sp>
        <p:nvSpPr>
          <p:cNvPr id="5" name="日付プレースホルダー 4"/>
          <p:cNvSpPr>
            <a:spLocks noGrp="1"/>
          </p:cNvSpPr>
          <p:nvPr>
            <p:ph type="dt" sz="half" idx="10"/>
          </p:nvPr>
        </p:nvSpPr>
        <p:spPr/>
        <p:txBody>
          <a:bodyPr/>
          <a:lstStyle/>
          <a:p>
            <a:r>
              <a:rPr kumimoji="1" lang="en-US" altLang="ja-JP" smtClean="0"/>
              <a:t>2017/7/20</a:t>
            </a:r>
            <a:endParaRPr kumimoji="1" lang="ja-JP" altLang="en-US"/>
          </a:p>
        </p:txBody>
      </p:sp>
      <p:sp>
        <p:nvSpPr>
          <p:cNvPr id="6" name="スライド番号プレースホルダー 5"/>
          <p:cNvSpPr>
            <a:spLocks noGrp="1"/>
          </p:cNvSpPr>
          <p:nvPr>
            <p:ph type="sldNum" sz="quarter" idx="12"/>
          </p:nvPr>
        </p:nvSpPr>
        <p:spPr/>
        <p:txBody>
          <a:bodyPr/>
          <a:lstStyle/>
          <a:p>
            <a:fld id="{35DFC278-1AD1-47F1-B654-4BEDB499D097}" type="slidenum">
              <a:rPr kumimoji="1" lang="ja-JP" altLang="en-US" smtClean="0"/>
              <a:t>6</a:t>
            </a:fld>
            <a:endParaRPr kumimoji="1" lang="ja-JP" altLang="en-US"/>
          </a:p>
        </p:txBody>
      </p:sp>
    </p:spTree>
    <p:extLst>
      <p:ext uri="{BB962C8B-B14F-4D97-AF65-F5344CB8AC3E}">
        <p14:creationId xmlns:p14="http://schemas.microsoft.com/office/powerpoint/2010/main" val="3912082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マクラウケニアの謎？</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5" name="Picture 2" descr="http://www.gastondesign.com/wp-content/uploads/macrauchenia-skull_f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9741" y="2551681"/>
            <a:ext cx="3148760" cy="2534752"/>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7291752" y="5171038"/>
            <a:ext cx="2784737" cy="369332"/>
          </a:xfrm>
          <a:prstGeom prst="rect">
            <a:avLst/>
          </a:prstGeom>
          <a:noFill/>
        </p:spPr>
        <p:txBody>
          <a:bodyPr wrap="none" rtlCol="0">
            <a:spAutoFit/>
          </a:bodyPr>
          <a:lstStyle/>
          <a:p>
            <a:r>
              <a:rPr kumimoji="1" lang="ja-JP" altLang="en-US" dirty="0"/>
              <a:t>マクラウケニアの骨格</a:t>
            </a:r>
            <a:r>
              <a:rPr kumimoji="1" lang="en-US" altLang="ja-JP" dirty="0"/>
              <a:t>[4]</a:t>
            </a:r>
            <a:endParaRPr kumimoji="1" lang="ja-JP" altLang="en-US" dirty="0"/>
          </a:p>
        </p:txBody>
      </p:sp>
      <p:sp>
        <p:nvSpPr>
          <p:cNvPr id="6" name="吹き出し: 角を丸めた四角形 5"/>
          <p:cNvSpPr/>
          <p:nvPr/>
        </p:nvSpPr>
        <p:spPr>
          <a:xfrm>
            <a:off x="7971693" y="1430215"/>
            <a:ext cx="3071446" cy="937847"/>
          </a:xfrm>
          <a:prstGeom prst="wedgeRoundRectCallout">
            <a:avLst>
              <a:gd name="adj1" fmla="val -13774"/>
              <a:gd name="adj2" fmla="val 11833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象の特徴：側面に鼻孔</a:t>
            </a:r>
          </a:p>
        </p:txBody>
      </p:sp>
      <p:pic>
        <p:nvPicPr>
          <p:cNvPr id="8" name="Picture 4" descr="https://upload.wikimedia.org/wikipedia/commons/d/d5/Macrauchenia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7125" y="2282502"/>
            <a:ext cx="4887832" cy="3353053"/>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2363256" y="5635555"/>
            <a:ext cx="3015569" cy="369332"/>
          </a:xfrm>
          <a:prstGeom prst="rect">
            <a:avLst/>
          </a:prstGeom>
          <a:noFill/>
        </p:spPr>
        <p:txBody>
          <a:bodyPr wrap="none" rtlCol="0">
            <a:spAutoFit/>
          </a:bodyPr>
          <a:lstStyle/>
          <a:p>
            <a:r>
              <a:rPr kumimoji="1" lang="ja-JP" altLang="en-US" dirty="0"/>
              <a:t>マクラウケニアの想像図</a:t>
            </a:r>
            <a:r>
              <a:rPr kumimoji="1" lang="en-US" altLang="ja-JP" dirty="0"/>
              <a:t>[3]</a:t>
            </a:r>
            <a:endParaRPr kumimoji="1" lang="ja-JP" altLang="en-US" dirty="0"/>
          </a:p>
        </p:txBody>
      </p:sp>
      <p:sp>
        <p:nvSpPr>
          <p:cNvPr id="10" name="吹き出し: 角を丸めた四角形 9"/>
          <p:cNvSpPr/>
          <p:nvPr/>
        </p:nvSpPr>
        <p:spPr>
          <a:xfrm>
            <a:off x="0" y="4227356"/>
            <a:ext cx="3071446" cy="937847"/>
          </a:xfrm>
          <a:prstGeom prst="wedgeRoundRectCallout">
            <a:avLst>
              <a:gd name="adj1" fmla="val 56709"/>
              <a:gd name="adj2" fmla="val 3333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バクの特徴：指が</a:t>
            </a:r>
            <a:r>
              <a:rPr kumimoji="1" lang="en-US" altLang="ja-JP" sz="2000" dirty="0"/>
              <a:t>3</a:t>
            </a:r>
            <a:r>
              <a:rPr kumimoji="1" lang="ja-JP" altLang="en-US" sz="2000" dirty="0"/>
              <a:t>本</a:t>
            </a:r>
          </a:p>
        </p:txBody>
      </p:sp>
      <p:sp>
        <p:nvSpPr>
          <p:cNvPr id="11" name="吹き出し: 角を丸めた四角形 10"/>
          <p:cNvSpPr/>
          <p:nvPr/>
        </p:nvSpPr>
        <p:spPr>
          <a:xfrm>
            <a:off x="3209927" y="1647479"/>
            <a:ext cx="3071446" cy="937847"/>
          </a:xfrm>
          <a:prstGeom prst="wedgeRoundRectCallout">
            <a:avLst>
              <a:gd name="adj1" fmla="val -16828"/>
              <a:gd name="adj2" fmla="val 7333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ラクダの特徴：体格</a:t>
            </a:r>
          </a:p>
        </p:txBody>
      </p:sp>
      <p:sp>
        <p:nvSpPr>
          <p:cNvPr id="7" name="日付プレースホルダー 6"/>
          <p:cNvSpPr>
            <a:spLocks noGrp="1"/>
          </p:cNvSpPr>
          <p:nvPr>
            <p:ph type="dt" sz="half" idx="10"/>
          </p:nvPr>
        </p:nvSpPr>
        <p:spPr/>
        <p:txBody>
          <a:bodyPr/>
          <a:lstStyle/>
          <a:p>
            <a:r>
              <a:rPr kumimoji="1" lang="en-US" altLang="ja-JP" smtClean="0"/>
              <a:t>2017/7/20</a:t>
            </a:r>
            <a:endParaRPr kumimoji="1" lang="ja-JP" altLang="en-US"/>
          </a:p>
        </p:txBody>
      </p:sp>
      <p:sp>
        <p:nvSpPr>
          <p:cNvPr id="12" name="スライド番号プレースホルダー 11"/>
          <p:cNvSpPr>
            <a:spLocks noGrp="1"/>
          </p:cNvSpPr>
          <p:nvPr>
            <p:ph type="sldNum" sz="quarter" idx="12"/>
          </p:nvPr>
        </p:nvSpPr>
        <p:spPr/>
        <p:txBody>
          <a:bodyPr/>
          <a:lstStyle/>
          <a:p>
            <a:fld id="{35DFC278-1AD1-47F1-B654-4BEDB499D097}" type="slidenum">
              <a:rPr kumimoji="1" lang="ja-JP" altLang="en-US" smtClean="0"/>
              <a:t>7</a:t>
            </a:fld>
            <a:endParaRPr kumimoji="1" lang="ja-JP" altLang="en-US"/>
          </a:p>
        </p:txBody>
      </p:sp>
    </p:spTree>
    <p:extLst>
      <p:ext uri="{BB962C8B-B14F-4D97-AF65-F5344CB8AC3E}">
        <p14:creationId xmlns:p14="http://schemas.microsoft.com/office/powerpoint/2010/main" val="783925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これまでのアプローチ</a:t>
            </a:r>
          </a:p>
        </p:txBody>
      </p:sp>
      <p:sp>
        <p:nvSpPr>
          <p:cNvPr id="3" name="コンテンツ プレースホルダー 2"/>
          <p:cNvSpPr>
            <a:spLocks noGrp="1"/>
          </p:cNvSpPr>
          <p:nvPr>
            <p:ph idx="1"/>
          </p:nvPr>
        </p:nvSpPr>
        <p:spPr/>
        <p:txBody>
          <a:bodyPr/>
          <a:lstStyle/>
          <a:p>
            <a:r>
              <a:rPr kumimoji="1" lang="ja-JP" altLang="en-US" dirty="0"/>
              <a:t>特徴から調べる</a:t>
            </a:r>
            <a:endParaRPr lang="en-US" altLang="ja-JP" dirty="0"/>
          </a:p>
          <a:p>
            <a:pPr lvl="1"/>
            <a:r>
              <a:rPr kumimoji="1" lang="ja-JP" altLang="en-US" dirty="0"/>
              <a:t>複数の動物の特徴</a:t>
            </a:r>
            <a:r>
              <a:rPr kumimoji="1" lang="en-US" altLang="ja-JP" dirty="0"/>
              <a:t>	</a:t>
            </a:r>
            <a:r>
              <a:rPr kumimoji="1" lang="ja-JP" altLang="en-US" dirty="0"/>
              <a:t>→わからん！</a:t>
            </a:r>
            <a:endParaRPr kumimoji="1" lang="en-US" altLang="ja-JP" dirty="0"/>
          </a:p>
          <a:p>
            <a:r>
              <a:rPr lang="ja-JP" altLang="en-US" dirty="0"/>
              <a:t>近縁種から調べる</a:t>
            </a:r>
            <a:endParaRPr lang="en-US" altLang="ja-JP" dirty="0"/>
          </a:p>
          <a:p>
            <a:pPr lvl="1"/>
            <a:r>
              <a:rPr lang="ja-JP" altLang="en-US" dirty="0"/>
              <a:t>滑距目は絶滅</a:t>
            </a:r>
            <a:r>
              <a:rPr lang="en-US" altLang="ja-JP" dirty="0"/>
              <a:t>	</a:t>
            </a:r>
            <a:r>
              <a:rPr lang="ja-JP" altLang="en-US" dirty="0"/>
              <a:t>→わからん！</a:t>
            </a:r>
            <a:endParaRPr lang="en-US" altLang="ja-JP" dirty="0"/>
          </a:p>
          <a:p>
            <a:r>
              <a:rPr kumimoji="1" lang="en-US" altLang="ja-JP" dirty="0"/>
              <a:t>DNA</a:t>
            </a:r>
            <a:r>
              <a:rPr kumimoji="1" lang="ja-JP" altLang="en-US" dirty="0"/>
              <a:t>から調べる</a:t>
            </a:r>
            <a:endParaRPr kumimoji="1" lang="en-US" altLang="ja-JP" dirty="0"/>
          </a:p>
          <a:p>
            <a:pPr lvl="1"/>
            <a:r>
              <a:rPr kumimoji="1" lang="ja-JP" altLang="en-US" dirty="0"/>
              <a:t>古すぎて復元不可</a:t>
            </a:r>
            <a:r>
              <a:rPr kumimoji="1" lang="en-US" altLang="ja-JP" dirty="0"/>
              <a:t>	</a:t>
            </a:r>
            <a:r>
              <a:rPr kumimoji="1" lang="ja-JP" altLang="en-US" dirty="0"/>
              <a:t>→わからん！</a:t>
            </a:r>
          </a:p>
        </p:txBody>
      </p:sp>
      <p:sp>
        <p:nvSpPr>
          <p:cNvPr id="4" name="矢印: 右 3"/>
          <p:cNvSpPr/>
          <p:nvPr/>
        </p:nvSpPr>
        <p:spPr>
          <a:xfrm>
            <a:off x="5502060" y="4173415"/>
            <a:ext cx="429847" cy="867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6189785" y="3819057"/>
            <a:ext cx="5236307" cy="1563077"/>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2800" dirty="0"/>
              <a:t>最新の</a:t>
            </a:r>
            <a:r>
              <a:rPr kumimoji="1" lang="en-US" altLang="ja-JP" sz="2800" dirty="0"/>
              <a:t>DNA</a:t>
            </a:r>
            <a:r>
              <a:rPr kumimoji="1" lang="ja-JP" altLang="en-US" sz="2800" dirty="0"/>
              <a:t>復元技術で</a:t>
            </a:r>
            <a:endParaRPr kumimoji="1" lang="en-US" altLang="ja-JP" sz="2800" dirty="0"/>
          </a:p>
          <a:p>
            <a:pPr algn="ctr"/>
            <a:r>
              <a:rPr kumimoji="1" lang="ja-JP" altLang="en-US" sz="2800" dirty="0"/>
              <a:t>近縁種を探そう！</a:t>
            </a:r>
          </a:p>
        </p:txBody>
      </p:sp>
      <p:sp>
        <p:nvSpPr>
          <p:cNvPr id="6" name="日付プレースホルダー 5"/>
          <p:cNvSpPr>
            <a:spLocks noGrp="1"/>
          </p:cNvSpPr>
          <p:nvPr>
            <p:ph type="dt" sz="half" idx="10"/>
          </p:nvPr>
        </p:nvSpPr>
        <p:spPr/>
        <p:txBody>
          <a:bodyPr/>
          <a:lstStyle/>
          <a:p>
            <a:r>
              <a:rPr kumimoji="1" lang="en-US" altLang="ja-JP" smtClean="0"/>
              <a:t>2017/7/20</a:t>
            </a:r>
            <a:endParaRPr kumimoji="1" lang="ja-JP" altLang="en-US"/>
          </a:p>
        </p:txBody>
      </p:sp>
      <p:sp>
        <p:nvSpPr>
          <p:cNvPr id="7" name="スライド番号プレースホルダー 6"/>
          <p:cNvSpPr>
            <a:spLocks noGrp="1"/>
          </p:cNvSpPr>
          <p:nvPr>
            <p:ph type="sldNum" sz="quarter" idx="12"/>
          </p:nvPr>
        </p:nvSpPr>
        <p:spPr/>
        <p:txBody>
          <a:bodyPr/>
          <a:lstStyle/>
          <a:p>
            <a:fld id="{35DFC278-1AD1-47F1-B654-4BEDB499D097}" type="slidenum">
              <a:rPr kumimoji="1" lang="ja-JP" altLang="en-US" smtClean="0"/>
              <a:t>8</a:t>
            </a:fld>
            <a:endParaRPr kumimoji="1" lang="ja-JP" altLang="en-US"/>
          </a:p>
        </p:txBody>
      </p:sp>
    </p:spTree>
    <p:extLst>
      <p:ext uri="{BB962C8B-B14F-4D97-AF65-F5344CB8AC3E}">
        <p14:creationId xmlns:p14="http://schemas.microsoft.com/office/powerpoint/2010/main" val="331500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提案方法</a:t>
            </a:r>
          </a:p>
        </p:txBody>
      </p:sp>
      <p:pic>
        <p:nvPicPr>
          <p:cNvPr id="3074" name="Picture 2" descr="http://4.bp.blogspot.com/-gy2GyvAsdOM/UrEiJT-ttrI/AAAAAAAAb78/qSfwXyGyF_M/s800/ho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09" y="2986057"/>
            <a:ext cx="1685075" cy="1479855"/>
          </a:xfrm>
          <a:prstGeom prst="rect">
            <a:avLst/>
          </a:prstGeom>
          <a:noFill/>
          <a:extLst>
            <a:ext uri="{909E8E84-426E-40DD-AFC4-6F175D3DCCD1}">
              <a14:hiddenFill xmlns:a14="http://schemas.microsoft.com/office/drawing/2010/main">
                <a:solidFill>
                  <a:srgbClr val="FFFFFF"/>
                </a:solidFill>
              </a14:hiddenFill>
            </a:ext>
          </a:extLst>
        </p:spPr>
      </p:pic>
      <p:sp>
        <p:nvSpPr>
          <p:cNvPr id="4" name="矢印: 右 3"/>
          <p:cNvSpPr/>
          <p:nvPr/>
        </p:nvSpPr>
        <p:spPr>
          <a:xfrm>
            <a:off x="1867214" y="3124199"/>
            <a:ext cx="648677" cy="12035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6" name="Picture 4" descr="http://2.bp.blogspot.com/-I9-wEuenfqw/VRUSBAgY32I/AAAAAAAAsk0/uokP1eKPPr0/s800/dna.png"/>
          <p:cNvPicPr>
            <a:picLocks noGrp="1" noChangeAspect="1" noChangeArrowheads="1"/>
          </p:cNvPicPr>
          <p:nvPr>
            <p:ph idx="1"/>
          </p:nvPr>
        </p:nvPicPr>
        <p:blipFill>
          <a:blip r:embed="rId4">
            <a:extLst>
              <a:ext uri="{BEBA8EAE-BF5A-486C-A8C5-ECC9F3942E4B}">
                <a14:imgProps xmlns:a14="http://schemas.microsoft.com/office/drawing/2010/main">
                  <a14:imgLayer r:embed="rId5">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2515891" y="3068907"/>
            <a:ext cx="1397005" cy="1397005"/>
          </a:xfrm>
          <a:prstGeom prst="rect">
            <a:avLst/>
          </a:prstGeom>
          <a:noFill/>
          <a:extLst>
            <a:ext uri="{909E8E84-426E-40DD-AFC4-6F175D3DCCD1}">
              <a14:hiddenFill xmlns:a14="http://schemas.microsoft.com/office/drawing/2010/main">
                <a:solidFill>
                  <a:srgbClr val="FFFFFF"/>
                </a:solidFill>
              </a14:hiddenFill>
            </a:ext>
          </a:extLst>
        </p:spPr>
      </p:pic>
      <p:sp>
        <p:nvSpPr>
          <p:cNvPr id="7" name="矢印: 右 6"/>
          <p:cNvSpPr/>
          <p:nvPr/>
        </p:nvSpPr>
        <p:spPr>
          <a:xfrm>
            <a:off x="3912896" y="3124199"/>
            <a:ext cx="648677" cy="12035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4618961" y="2323121"/>
            <a:ext cx="2758831" cy="24774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MITOS:</a:t>
            </a:r>
          </a:p>
          <a:p>
            <a:pPr algn="ctr"/>
            <a:endParaRPr kumimoji="1" lang="ja-JP" altLang="en-US" dirty="0"/>
          </a:p>
        </p:txBody>
      </p:sp>
      <p:pic>
        <p:nvPicPr>
          <p:cNvPr id="9" name="Picture 4" descr="http://2.bp.blogspot.com/-I9-wEuenfqw/VRUSBAgY32I/AAAAAAAAsk0/uokP1eKPPr0/s800/dn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4667" y="3068907"/>
            <a:ext cx="1397005" cy="1397005"/>
          </a:xfrm>
          <a:prstGeom prst="rect">
            <a:avLst/>
          </a:prstGeom>
          <a:noFill/>
          <a:extLst>
            <a:ext uri="{909E8E84-426E-40DD-AFC4-6F175D3DCCD1}">
              <a14:hiddenFill xmlns:a14="http://schemas.microsoft.com/office/drawing/2010/main">
                <a:solidFill>
                  <a:srgbClr val="FFFFFF"/>
                </a:solidFill>
              </a14:hiddenFill>
            </a:ext>
          </a:extLst>
        </p:spPr>
      </p:pic>
      <p:sp>
        <p:nvSpPr>
          <p:cNvPr id="10" name="矢印: 右 9"/>
          <p:cNvSpPr/>
          <p:nvPr/>
        </p:nvSpPr>
        <p:spPr>
          <a:xfrm>
            <a:off x="7435180" y="3124199"/>
            <a:ext cx="648677" cy="12035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711200" y="4884615"/>
            <a:ext cx="415498" cy="369332"/>
          </a:xfrm>
          <a:prstGeom prst="rect">
            <a:avLst/>
          </a:prstGeom>
          <a:noFill/>
        </p:spPr>
        <p:txBody>
          <a:bodyPr wrap="none" rtlCol="0">
            <a:spAutoFit/>
          </a:bodyPr>
          <a:lstStyle/>
          <a:p>
            <a:r>
              <a:rPr kumimoji="1" lang="ja-JP" altLang="en-US" dirty="0"/>
              <a:t>骨</a:t>
            </a:r>
          </a:p>
        </p:txBody>
      </p:sp>
      <p:sp>
        <p:nvSpPr>
          <p:cNvPr id="12" name="テキスト ボックス 11"/>
          <p:cNvSpPr txBox="1"/>
          <p:nvPr/>
        </p:nvSpPr>
        <p:spPr>
          <a:xfrm>
            <a:off x="2314146" y="4890841"/>
            <a:ext cx="1800493" cy="646331"/>
          </a:xfrm>
          <a:prstGeom prst="rect">
            <a:avLst/>
          </a:prstGeom>
          <a:noFill/>
        </p:spPr>
        <p:txBody>
          <a:bodyPr wrap="none" rtlCol="0">
            <a:spAutoFit/>
          </a:bodyPr>
          <a:lstStyle/>
          <a:p>
            <a:pPr algn="ctr"/>
            <a:r>
              <a:rPr kumimoji="1" lang="ja-JP" altLang="en-US" dirty="0"/>
              <a:t>ミトコンドリア</a:t>
            </a:r>
            <a:endParaRPr kumimoji="1" lang="en-US" altLang="ja-JP" dirty="0"/>
          </a:p>
          <a:p>
            <a:pPr algn="ctr"/>
            <a:r>
              <a:rPr kumimoji="1" lang="en-US" altLang="ja-JP" dirty="0" err="1"/>
              <a:t>tRNA</a:t>
            </a:r>
            <a:endParaRPr kumimoji="1" lang="ja-JP" altLang="en-US" dirty="0"/>
          </a:p>
        </p:txBody>
      </p:sp>
      <p:sp>
        <p:nvSpPr>
          <p:cNvPr id="13" name="テキスト ボックス 12"/>
          <p:cNvSpPr txBox="1"/>
          <p:nvPr/>
        </p:nvSpPr>
        <p:spPr>
          <a:xfrm>
            <a:off x="7762923" y="4884615"/>
            <a:ext cx="1800493" cy="923330"/>
          </a:xfrm>
          <a:prstGeom prst="rect">
            <a:avLst/>
          </a:prstGeom>
          <a:noFill/>
        </p:spPr>
        <p:txBody>
          <a:bodyPr wrap="none" rtlCol="0">
            <a:spAutoFit/>
          </a:bodyPr>
          <a:lstStyle/>
          <a:p>
            <a:pPr algn="ctr"/>
            <a:r>
              <a:rPr kumimoji="1" lang="ja-JP" altLang="en-US" dirty="0"/>
              <a:t>復元された</a:t>
            </a:r>
            <a:endParaRPr kumimoji="1" lang="en-US" altLang="ja-JP" dirty="0"/>
          </a:p>
          <a:p>
            <a:pPr algn="ctr"/>
            <a:r>
              <a:rPr kumimoji="1" lang="ja-JP" altLang="en-US" dirty="0"/>
              <a:t>ミトコンドリア</a:t>
            </a:r>
            <a:endParaRPr kumimoji="1" lang="en-US" altLang="ja-JP" dirty="0"/>
          </a:p>
          <a:p>
            <a:pPr algn="ctr"/>
            <a:r>
              <a:rPr kumimoji="1" lang="en-US" altLang="ja-JP" dirty="0" err="1"/>
              <a:t>tRNA</a:t>
            </a:r>
            <a:endParaRPr kumimoji="1" lang="ja-JP" altLang="en-US" dirty="0"/>
          </a:p>
        </p:txBody>
      </p:sp>
      <p:sp>
        <p:nvSpPr>
          <p:cNvPr id="8" name="矢印: 左右 7"/>
          <p:cNvSpPr/>
          <p:nvPr/>
        </p:nvSpPr>
        <p:spPr>
          <a:xfrm>
            <a:off x="9361673" y="3248895"/>
            <a:ext cx="1024974" cy="954174"/>
          </a:xfrm>
          <a:prstGeom prst="leftRightArrow">
            <a:avLst>
              <a:gd name="adj1" fmla="val 50000"/>
              <a:gd name="adj2" fmla="val 404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Picture 4" descr="http://2.bp.blogspot.com/-I9-wEuenfqw/VRUSBAgY32I/AAAAAAAAsk0/uokP1eKPPr0/s800/dn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86647" y="3027479"/>
            <a:ext cx="1397005" cy="1397005"/>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p:cNvSpPr txBox="1"/>
          <p:nvPr/>
        </p:nvSpPr>
        <p:spPr>
          <a:xfrm>
            <a:off x="10184903" y="4884615"/>
            <a:ext cx="1800493" cy="369332"/>
          </a:xfrm>
          <a:prstGeom prst="rect">
            <a:avLst/>
          </a:prstGeom>
          <a:noFill/>
        </p:spPr>
        <p:txBody>
          <a:bodyPr wrap="none" rtlCol="0">
            <a:spAutoFit/>
          </a:bodyPr>
          <a:lstStyle/>
          <a:p>
            <a:pPr algn="ctr"/>
            <a:r>
              <a:rPr kumimoji="1" lang="ja-JP" altLang="en-US" dirty="0"/>
              <a:t>他の生物と比較</a:t>
            </a:r>
          </a:p>
        </p:txBody>
      </p:sp>
      <p:sp>
        <p:nvSpPr>
          <p:cNvPr id="3" name="日付プレースホルダー 2"/>
          <p:cNvSpPr>
            <a:spLocks noGrp="1"/>
          </p:cNvSpPr>
          <p:nvPr>
            <p:ph type="dt" sz="half" idx="10"/>
          </p:nvPr>
        </p:nvSpPr>
        <p:spPr/>
        <p:txBody>
          <a:bodyPr/>
          <a:lstStyle/>
          <a:p>
            <a:r>
              <a:rPr kumimoji="1" lang="en-US" altLang="ja-JP" smtClean="0"/>
              <a:t>2017/7/20</a:t>
            </a:r>
            <a:endParaRPr kumimoji="1" lang="ja-JP" altLang="en-US"/>
          </a:p>
        </p:txBody>
      </p:sp>
      <p:sp>
        <p:nvSpPr>
          <p:cNvPr id="11" name="スライド番号プレースホルダー 10"/>
          <p:cNvSpPr>
            <a:spLocks noGrp="1"/>
          </p:cNvSpPr>
          <p:nvPr>
            <p:ph type="sldNum" sz="quarter" idx="12"/>
          </p:nvPr>
        </p:nvSpPr>
        <p:spPr/>
        <p:txBody>
          <a:bodyPr/>
          <a:lstStyle/>
          <a:p>
            <a:fld id="{35DFC278-1AD1-47F1-B654-4BEDB499D097}" type="slidenum">
              <a:rPr kumimoji="1" lang="ja-JP" altLang="en-US" smtClean="0"/>
              <a:t>9</a:t>
            </a:fld>
            <a:endParaRPr kumimoji="1" lang="ja-JP" altLang="en-US"/>
          </a:p>
        </p:txBody>
      </p:sp>
    </p:spTree>
    <p:extLst>
      <p:ext uri="{BB962C8B-B14F-4D97-AF65-F5344CB8AC3E}">
        <p14:creationId xmlns:p14="http://schemas.microsoft.com/office/powerpoint/2010/main" val="244222052"/>
      </p:ext>
    </p:extLst>
  </p:cSld>
  <p:clrMapOvr>
    <a:masterClrMapping/>
  </p:clrMapOvr>
</p:sld>
</file>

<file path=ppt/theme/theme1.xml><?xml version="1.0" encoding="utf-8"?>
<a:theme xmlns:a="http://schemas.openxmlformats.org/drawingml/2006/main" name="ギャラリー">
  <a:themeElements>
    <a:clrScheme name="ギャラリー">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ギャラリー">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ギャラリー">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236</TotalTime>
  <Words>1198</Words>
  <Application>Microsoft Macintosh PowerPoint</Application>
  <PresentationFormat>ワイド画面</PresentationFormat>
  <Paragraphs>188</Paragraphs>
  <Slides>13</Slides>
  <Notes>10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13</vt:i4>
      </vt:variant>
    </vt:vector>
  </HeadingPairs>
  <TitlesOfParts>
    <vt:vector size="18" baseType="lpstr">
      <vt:lpstr>Arial</vt:lpstr>
      <vt:lpstr>Century Gothic</vt:lpstr>
      <vt:lpstr>游ゴシック</vt:lpstr>
      <vt:lpstr>游ゴシック Light</vt:lpstr>
      <vt:lpstr>ギャラリー</vt:lpstr>
      <vt:lpstr>マクラウケニアは 　　　どこに消えた？</vt:lpstr>
      <vt:lpstr>OUTLINE</vt:lpstr>
      <vt:lpstr>何の骨？</vt:lpstr>
      <vt:lpstr>なぜこの論文？</vt:lpstr>
      <vt:lpstr>論文情報</vt:lpstr>
      <vt:lpstr>マクラウケニアって？</vt:lpstr>
      <vt:lpstr>マクラウケニアの謎？</vt:lpstr>
      <vt:lpstr>これまでのアプローチ</vt:lpstr>
      <vt:lpstr>提案方法</vt:lpstr>
      <vt:lpstr>実験結果</vt:lpstr>
      <vt:lpstr>まとめ</vt:lpstr>
      <vt:lpstr>総評</vt:lpstr>
      <vt:lpstr>参考文献</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マクラウケニアは 　　　どこに消えた？</dc:title>
  <dc:creator>Atsushi Shibata</dc:creator>
  <cp:lastModifiedBy>Microsoft Office ユーザー</cp:lastModifiedBy>
  <cp:revision>30</cp:revision>
  <dcterms:created xsi:type="dcterms:W3CDTF">2017-07-19T05:30:33Z</dcterms:created>
  <dcterms:modified xsi:type="dcterms:W3CDTF">2017-07-20T03:33:16Z</dcterms:modified>
</cp:coreProperties>
</file>